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avi" ContentType="video/x-msvideo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14.xml" ContentType="application/vnd.openxmlformats-officedocument.presentationml.notesSlide+xml"/>
  <Override PartName="/ppt/charts/chart3.xml" ContentType="application/vnd.openxmlformats-officedocument.drawingml.chart+xml"/>
  <Override PartName="/ppt/notesSlides/notesSlide15.xml" ContentType="application/vnd.openxmlformats-officedocument.presentationml.notesSlide+xml"/>
  <Override PartName="/ppt/charts/chart4.xml" ContentType="application/vnd.openxmlformats-officedocument.drawingml.chart+xml"/>
  <Override PartName="/ppt/notesSlides/notesSlide16.xml" ContentType="application/vnd.openxmlformats-officedocument.presentationml.notesSlide+xml"/>
  <Override PartName="/ppt/charts/chart5.xml" ContentType="application/vnd.openxmlformats-officedocument.drawingml.chart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charts/chart6.xml" ContentType="application/vnd.openxmlformats-officedocument.drawingml.chart+xml"/>
  <Override PartName="/ppt/theme/themeOverride2.xml" ContentType="application/vnd.openxmlformats-officedocument.themeOverr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theme/themeOverride3.xml" ContentType="application/vnd.openxmlformats-officedocument.themeOverr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32" r:id="rId1"/>
  </p:sldMasterIdLst>
  <p:notesMasterIdLst>
    <p:notesMasterId r:id="rId29"/>
  </p:notesMasterIdLst>
  <p:handoutMasterIdLst>
    <p:handoutMasterId r:id="rId30"/>
  </p:handoutMasterIdLst>
  <p:sldIdLst>
    <p:sldId id="917" r:id="rId2"/>
    <p:sldId id="829" r:id="rId3"/>
    <p:sldId id="736" r:id="rId4"/>
    <p:sldId id="778" r:id="rId5"/>
    <p:sldId id="874" r:id="rId6"/>
    <p:sldId id="860" r:id="rId7"/>
    <p:sldId id="680" r:id="rId8"/>
    <p:sldId id="831" r:id="rId9"/>
    <p:sldId id="846" r:id="rId10"/>
    <p:sldId id="832" r:id="rId11"/>
    <p:sldId id="702" r:id="rId12"/>
    <p:sldId id="707" r:id="rId13"/>
    <p:sldId id="759" r:id="rId14"/>
    <p:sldId id="833" r:id="rId15"/>
    <p:sldId id="862" r:id="rId16"/>
    <p:sldId id="834" r:id="rId17"/>
    <p:sldId id="835" r:id="rId18"/>
    <p:sldId id="837" r:id="rId19"/>
    <p:sldId id="838" r:id="rId20"/>
    <p:sldId id="841" r:id="rId21"/>
    <p:sldId id="840" r:id="rId22"/>
    <p:sldId id="842" r:id="rId23"/>
    <p:sldId id="843" r:id="rId24"/>
    <p:sldId id="752" r:id="rId25"/>
    <p:sldId id="872" r:id="rId26"/>
    <p:sldId id="853" r:id="rId27"/>
    <p:sldId id="919" r:id="rId28"/>
  </p:sldIdLst>
  <p:sldSz cx="9144000" cy="6858000" type="screen4x3"/>
  <p:notesSz cx="9918700" cy="67945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CECEC"/>
    <a:srgbClr val="EEEEEE"/>
    <a:srgbClr val="EAEAEA"/>
    <a:srgbClr val="F0AD00"/>
    <a:srgbClr val="0404EC"/>
    <a:srgbClr val="101010"/>
    <a:srgbClr val="111111"/>
    <a:srgbClr val="4A7EBB"/>
    <a:srgbClr val="99FFBB"/>
    <a:srgbClr val="652D5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185" autoAdjust="0"/>
    <p:restoredTop sz="77243" autoAdjust="0"/>
  </p:normalViewPr>
  <p:slideViewPr>
    <p:cSldViewPr>
      <p:cViewPr>
        <p:scale>
          <a:sx n="75" d="100"/>
          <a:sy n="75" d="100"/>
        </p:scale>
        <p:origin x="2376" y="672"/>
      </p:cViewPr>
      <p:guideLst>
        <p:guide orient="horz" pos="2160"/>
        <p:guide pos="2880"/>
      </p:guideLst>
    </p:cSldViewPr>
  </p:slid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D:\docs\conferences\2011%20-%20%5bCVPR%5d%20-%20Body%20Part%20Recognition\ExperimentalResults\Results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D:\docs\conferences\2011%20-%20CVPR%20-%20Body%20Part%20Recognition\ExperimentalResults\Results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D:\docs\conferences\2011%20-%20%5bCVPR%5d%20-%20Body%20Part%20Recognition\ExperimentalResults\Results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D:\docs\tech%20reports\Exemplar\V1\ExperimentalResults\Results.xlsx" TargetMode="Externa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oleObject" Target="file:///D:\docs\conferences\2011%20-%20CVPR%20-%20Body%20Part%20Recognition\ExperimentalResults\Results.xlsx" TargetMode="External"/><Relationship Id="rId1" Type="http://schemas.openxmlformats.org/officeDocument/2006/relationships/themeOverride" Target="../theme/themeOverride1.xm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oleObject" Target="file:///D:\docs\conferences\2011%20-%20CVPR%20-%20Body%20Part%20Recognition\ExperimentalResults\Results.xlsx" TargetMode="External"/><Relationship Id="rId1" Type="http://schemas.openxmlformats.org/officeDocument/2006/relationships/themeOverride" Target="../theme/themeOverride2.xm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1.bin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2.bin"/><Relationship Id="rId1" Type="http://schemas.openxmlformats.org/officeDocument/2006/relationships/themeOverride" Target="../theme/themeOverrid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0085499759286005"/>
          <c:y val="5.1400554097404488E-2"/>
          <c:w val="0.64887998555716031"/>
          <c:h val="0.78712321987436928"/>
        </c:manualLayout>
      </c:layout>
      <c:scatterChart>
        <c:scatterStyle val="lineMarker"/>
        <c:varyColors val="0"/>
        <c:ser>
          <c:idx val="0"/>
          <c:order val="0"/>
          <c:tx>
            <c:v>900k training images</c:v>
          </c:tx>
          <c:spPr>
            <a:ln w="57150">
              <a:solidFill>
                <a:schemeClr val="accent3"/>
              </a:solidFill>
            </a:ln>
          </c:spPr>
          <c:marker>
            <c:symbol val="triangle"/>
            <c:size val="10"/>
            <c:spPr>
              <a:solidFill>
                <a:schemeClr val="accent3"/>
              </a:solidFill>
              <a:ln w="57150">
                <a:solidFill>
                  <a:schemeClr val="accent3"/>
                </a:solidFill>
              </a:ln>
            </c:spPr>
          </c:marker>
          <c:xVal>
            <c:numRef>
              <c:f>'Depth of Trees'!$C$97:$C$115</c:f>
              <c:numCache>
                <c:formatCode>General</c:formatCode>
                <c:ptCount val="19"/>
                <c:pt idx="0">
                  <c:v>2</c:v>
                </c:pt>
                <c:pt idx="1">
                  <c:v>3</c:v>
                </c:pt>
                <c:pt idx="2">
                  <c:v>4</c:v>
                </c:pt>
                <c:pt idx="3">
                  <c:v>5</c:v>
                </c:pt>
                <c:pt idx="4">
                  <c:v>6</c:v>
                </c:pt>
                <c:pt idx="5">
                  <c:v>7</c:v>
                </c:pt>
                <c:pt idx="6">
                  <c:v>8</c:v>
                </c:pt>
                <c:pt idx="7">
                  <c:v>9</c:v>
                </c:pt>
                <c:pt idx="8">
                  <c:v>10</c:v>
                </c:pt>
                <c:pt idx="9">
                  <c:v>11</c:v>
                </c:pt>
                <c:pt idx="10">
                  <c:v>12</c:v>
                </c:pt>
                <c:pt idx="11">
                  <c:v>13</c:v>
                </c:pt>
                <c:pt idx="12">
                  <c:v>14</c:v>
                </c:pt>
                <c:pt idx="13">
                  <c:v>15</c:v>
                </c:pt>
                <c:pt idx="14">
                  <c:v>16</c:v>
                </c:pt>
                <c:pt idx="15">
                  <c:v>17</c:v>
                </c:pt>
                <c:pt idx="16">
                  <c:v>18</c:v>
                </c:pt>
                <c:pt idx="17">
                  <c:v>19</c:v>
                </c:pt>
                <c:pt idx="18">
                  <c:v>20</c:v>
                </c:pt>
              </c:numCache>
            </c:numRef>
          </c:xVal>
          <c:yVal>
            <c:numRef>
              <c:f>'Depth of Trees'!$F$97:$F$115</c:f>
              <c:numCache>
                <c:formatCode>0.0%</c:formatCode>
                <c:ptCount val="19"/>
                <c:pt idx="0">
                  <c:v>5.8680263252958498E-2</c:v>
                </c:pt>
                <c:pt idx="1">
                  <c:v>0.107818394280046</c:v>
                </c:pt>
                <c:pt idx="2">
                  <c:v>0.14206978052526201</c:v>
                </c:pt>
                <c:pt idx="3">
                  <c:v>0.18821532487836701</c:v>
                </c:pt>
                <c:pt idx="4">
                  <c:v>0.22743115777985401</c:v>
                </c:pt>
                <c:pt idx="5">
                  <c:v>0.25778392764234098</c:v>
                </c:pt>
                <c:pt idx="6">
                  <c:v>0.28520071772344302</c:v>
                </c:pt>
                <c:pt idx="7">
                  <c:v>0.315193088397826</c:v>
                </c:pt>
                <c:pt idx="8">
                  <c:v>0.34884695541923499</c:v>
                </c:pt>
                <c:pt idx="9">
                  <c:v>0.37874522247947801</c:v>
                </c:pt>
                <c:pt idx="10">
                  <c:v>0.408026385610051</c:v>
                </c:pt>
                <c:pt idx="11">
                  <c:v>0.43450343816581699</c:v>
                </c:pt>
                <c:pt idx="12">
                  <c:v>0.45984843748944498</c:v>
                </c:pt>
                <c:pt idx="13">
                  <c:v>0.48369554000987097</c:v>
                </c:pt>
                <c:pt idx="14">
                  <c:v>0.50663326480404403</c:v>
                </c:pt>
                <c:pt idx="15">
                  <c:v>0.52879794234241395</c:v>
                </c:pt>
                <c:pt idx="16">
                  <c:v>0.54941017370040701</c:v>
                </c:pt>
                <c:pt idx="17">
                  <c:v>0.56806983110587805</c:v>
                </c:pt>
                <c:pt idx="18">
                  <c:v>0.58626230385960298</c:v>
                </c:pt>
              </c:numCache>
            </c:numRef>
          </c:yVal>
          <c:smooth val="0"/>
        </c:ser>
        <c:ser>
          <c:idx val="3"/>
          <c:order val="1"/>
          <c:tx>
            <c:v>15k training images</c:v>
          </c:tx>
          <c:spPr>
            <a:ln w="50800"/>
          </c:spPr>
          <c:marker>
            <c:spPr>
              <a:ln w="57150"/>
            </c:spPr>
          </c:marker>
          <c:xVal>
            <c:numRef>
              <c:f>'Depth of Trees'!$C$66:$C$84</c:f>
              <c:numCache>
                <c:formatCode>General</c:formatCode>
                <c:ptCount val="19"/>
                <c:pt idx="0">
                  <c:v>2</c:v>
                </c:pt>
                <c:pt idx="1">
                  <c:v>3</c:v>
                </c:pt>
                <c:pt idx="2">
                  <c:v>4</c:v>
                </c:pt>
                <c:pt idx="3">
                  <c:v>5</c:v>
                </c:pt>
                <c:pt idx="4">
                  <c:v>6</c:v>
                </c:pt>
                <c:pt idx="5">
                  <c:v>7</c:v>
                </c:pt>
                <c:pt idx="6">
                  <c:v>8</c:v>
                </c:pt>
                <c:pt idx="7">
                  <c:v>9</c:v>
                </c:pt>
                <c:pt idx="8">
                  <c:v>10</c:v>
                </c:pt>
                <c:pt idx="9">
                  <c:v>11</c:v>
                </c:pt>
                <c:pt idx="10">
                  <c:v>12</c:v>
                </c:pt>
                <c:pt idx="11">
                  <c:v>13</c:v>
                </c:pt>
                <c:pt idx="12">
                  <c:v>14</c:v>
                </c:pt>
                <c:pt idx="13">
                  <c:v>15</c:v>
                </c:pt>
                <c:pt idx="14">
                  <c:v>16</c:v>
                </c:pt>
                <c:pt idx="15">
                  <c:v>17</c:v>
                </c:pt>
                <c:pt idx="16">
                  <c:v>18</c:v>
                </c:pt>
                <c:pt idx="17">
                  <c:v>19</c:v>
                </c:pt>
                <c:pt idx="18">
                  <c:v>20</c:v>
                </c:pt>
              </c:numCache>
            </c:numRef>
          </c:xVal>
          <c:yVal>
            <c:numRef>
              <c:f>'Depth of Trees'!$D$66:$D$84</c:f>
              <c:numCache>
                <c:formatCode>0.0%</c:formatCode>
                <c:ptCount val="19"/>
                <c:pt idx="0">
                  <c:v>6.59E-2</c:v>
                </c:pt>
                <c:pt idx="1">
                  <c:v>0.123</c:v>
                </c:pt>
                <c:pt idx="2">
                  <c:v>0.16400000000000001</c:v>
                </c:pt>
                <c:pt idx="3">
                  <c:v>0.19539999999999999</c:v>
                </c:pt>
                <c:pt idx="4">
                  <c:v>0.23100000000000001</c:v>
                </c:pt>
                <c:pt idx="5">
                  <c:v>0.26100000000000001</c:v>
                </c:pt>
                <c:pt idx="6">
                  <c:v>0.28899999999999998</c:v>
                </c:pt>
                <c:pt idx="7">
                  <c:v>0.317</c:v>
                </c:pt>
                <c:pt idx="8">
                  <c:v>0.34399999999999997</c:v>
                </c:pt>
                <c:pt idx="9">
                  <c:v>0.372</c:v>
                </c:pt>
                <c:pt idx="10">
                  <c:v>0.39400000000000002</c:v>
                </c:pt>
                <c:pt idx="11">
                  <c:v>0.41799999999999998</c:v>
                </c:pt>
                <c:pt idx="12">
                  <c:v>0.438</c:v>
                </c:pt>
                <c:pt idx="13">
                  <c:v>0.45500000000000002</c:v>
                </c:pt>
                <c:pt idx="14">
                  <c:v>0.46700000000000003</c:v>
                </c:pt>
                <c:pt idx="15">
                  <c:v>0.47499999999999998</c:v>
                </c:pt>
                <c:pt idx="16">
                  <c:v>0.47799999999999998</c:v>
                </c:pt>
                <c:pt idx="17">
                  <c:v>0.47799999999999998</c:v>
                </c:pt>
                <c:pt idx="18">
                  <c:v>0.47299999999999998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41920696"/>
        <c:axId val="241918344"/>
      </c:scatterChart>
      <c:valAx>
        <c:axId val="241920696"/>
        <c:scaling>
          <c:orientation val="minMax"/>
          <c:max val="20"/>
          <c:min val="8"/>
        </c:scaling>
        <c:delete val="0"/>
        <c:axPos val="b"/>
        <c:title>
          <c:tx>
            <c:rich>
              <a:bodyPr/>
              <a:lstStyle/>
              <a:p>
                <a:pPr>
                  <a:defRPr sz="2400"/>
                </a:pPr>
                <a:r>
                  <a:rPr lang="en-GB" sz="2400" dirty="0"/>
                  <a:t>Depth of trees</a:t>
                </a:r>
              </a:p>
            </c:rich>
          </c:tx>
          <c:layout>
            <c:manualLayout>
              <c:xMode val="edge"/>
              <c:yMode val="edge"/>
              <c:x val="0.40472866562584664"/>
              <c:y val="0.91632779669474529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000"/>
            </a:pPr>
            <a:endParaRPr lang="en-US"/>
          </a:p>
        </c:txPr>
        <c:crossAx val="241918344"/>
        <c:crosses val="autoZero"/>
        <c:crossBetween val="midCat"/>
        <c:majorUnit val="4"/>
      </c:valAx>
      <c:valAx>
        <c:axId val="241918344"/>
        <c:scaling>
          <c:orientation val="minMax"/>
          <c:min val="0.30000000000000004"/>
        </c:scaling>
        <c:delete val="0"/>
        <c:axPos val="l"/>
        <c:majorGridlines>
          <c:spPr>
            <a:ln>
              <a:solidFill>
                <a:schemeClr val="bg1">
                  <a:lumMod val="75000"/>
                  <a:lumOff val="25000"/>
                </a:schemeClr>
              </a:solidFill>
            </a:ln>
          </c:spPr>
        </c:majorGridlines>
        <c:title>
          <c:tx>
            <c:rich>
              <a:bodyPr rot="-5400000" vert="horz"/>
              <a:lstStyle/>
              <a:p>
                <a:pPr>
                  <a:defRPr sz="2400"/>
                </a:pPr>
                <a:r>
                  <a:rPr lang="en-GB" sz="2400"/>
                  <a:t>Average per-class</a:t>
                </a:r>
                <a:r>
                  <a:rPr lang="en-GB" sz="2400" baseline="0"/>
                  <a:t> accuracy</a:t>
                </a:r>
                <a:endParaRPr lang="en-GB" sz="2400"/>
              </a:p>
            </c:rich>
          </c:tx>
          <c:layout>
            <c:manualLayout>
              <c:xMode val="edge"/>
              <c:yMode val="edge"/>
              <c:x val="3.3466188941969409E-3"/>
              <c:y val="7.3664718347082964E-2"/>
            </c:manualLayout>
          </c:layout>
          <c:overlay val="0"/>
        </c:title>
        <c:numFmt formatCode="0%" sourceLinked="0"/>
        <c:majorTickMark val="out"/>
        <c:minorTickMark val="none"/>
        <c:tickLblPos val="nextTo"/>
        <c:txPr>
          <a:bodyPr/>
          <a:lstStyle/>
          <a:p>
            <a:pPr>
              <a:defRPr sz="2000"/>
            </a:pPr>
            <a:endParaRPr lang="en-US"/>
          </a:p>
        </c:txPr>
        <c:crossAx val="241920696"/>
        <c:crosses val="autoZero"/>
        <c:crossBetween val="midCat"/>
      </c:valAx>
    </c:plotArea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7007239308626724"/>
          <c:y val="6.6305034964816115E-2"/>
          <c:w val="0.66610936826228351"/>
          <c:h val="0.75050268280050247"/>
        </c:manualLayout>
      </c:layout>
      <c:scatterChart>
        <c:scatterStyle val="lineMarker"/>
        <c:varyColors val="0"/>
        <c:ser>
          <c:idx val="0"/>
          <c:order val="0"/>
          <c:tx>
            <c:v>900k training images</c:v>
          </c:tx>
          <c:spPr>
            <a:ln w="57150">
              <a:solidFill>
                <a:schemeClr val="accent3"/>
              </a:solidFill>
            </a:ln>
          </c:spPr>
          <c:marker>
            <c:symbol val="triangle"/>
            <c:size val="10"/>
            <c:spPr>
              <a:solidFill>
                <a:schemeClr val="accent3"/>
              </a:solidFill>
              <a:ln w="57150">
                <a:solidFill>
                  <a:schemeClr val="accent3"/>
                </a:solidFill>
              </a:ln>
            </c:spPr>
          </c:marker>
          <c:xVal>
            <c:numRef>
              <c:f>'Depth of Trees'!$C$97:$C$115</c:f>
              <c:numCache>
                <c:formatCode>General</c:formatCode>
                <c:ptCount val="19"/>
                <c:pt idx="0">
                  <c:v>2</c:v>
                </c:pt>
                <c:pt idx="1">
                  <c:v>3</c:v>
                </c:pt>
                <c:pt idx="2">
                  <c:v>4</c:v>
                </c:pt>
                <c:pt idx="3">
                  <c:v>5</c:v>
                </c:pt>
                <c:pt idx="4">
                  <c:v>6</c:v>
                </c:pt>
                <c:pt idx="5">
                  <c:v>7</c:v>
                </c:pt>
                <c:pt idx="6">
                  <c:v>8</c:v>
                </c:pt>
                <c:pt idx="7">
                  <c:v>9</c:v>
                </c:pt>
                <c:pt idx="8">
                  <c:v>10</c:v>
                </c:pt>
                <c:pt idx="9">
                  <c:v>11</c:v>
                </c:pt>
                <c:pt idx="10">
                  <c:v>12</c:v>
                </c:pt>
                <c:pt idx="11">
                  <c:v>13</c:v>
                </c:pt>
                <c:pt idx="12">
                  <c:v>14</c:v>
                </c:pt>
                <c:pt idx="13">
                  <c:v>15</c:v>
                </c:pt>
                <c:pt idx="14">
                  <c:v>16</c:v>
                </c:pt>
                <c:pt idx="15">
                  <c:v>17</c:v>
                </c:pt>
                <c:pt idx="16">
                  <c:v>18</c:v>
                </c:pt>
                <c:pt idx="17">
                  <c:v>19</c:v>
                </c:pt>
                <c:pt idx="18">
                  <c:v>20</c:v>
                </c:pt>
              </c:numCache>
            </c:numRef>
          </c:xVal>
          <c:yVal>
            <c:numRef>
              <c:f>'Depth of Trees'!$G$97:$G$115</c:f>
              <c:numCache>
                <c:formatCode>0.0%</c:formatCode>
                <c:ptCount val="19"/>
                <c:pt idx="0">
                  <c:v>6.3350987629430699E-2</c:v>
                </c:pt>
                <c:pt idx="1">
                  <c:v>0.118405514448521</c:v>
                </c:pt>
                <c:pt idx="2">
                  <c:v>0.17755064671182499</c:v>
                </c:pt>
                <c:pt idx="3">
                  <c:v>0.236610892740026</c:v>
                </c:pt>
                <c:pt idx="4">
                  <c:v>0.28752116370464298</c:v>
                </c:pt>
                <c:pt idx="5">
                  <c:v>0.34339948672899201</c:v>
                </c:pt>
                <c:pt idx="6">
                  <c:v>0.38371744087784598</c:v>
                </c:pt>
                <c:pt idx="7">
                  <c:v>0.40510194586071202</c:v>
                </c:pt>
                <c:pt idx="8">
                  <c:v>0.42590690172553403</c:v>
                </c:pt>
                <c:pt idx="9">
                  <c:v>0.46334673487726202</c:v>
                </c:pt>
                <c:pt idx="10">
                  <c:v>0.48190092295765602</c:v>
                </c:pt>
                <c:pt idx="11">
                  <c:v>0.50073197665536695</c:v>
                </c:pt>
                <c:pt idx="12">
                  <c:v>0.52062119366050996</c:v>
                </c:pt>
                <c:pt idx="13">
                  <c:v>0.53848467920516396</c:v>
                </c:pt>
                <c:pt idx="14">
                  <c:v>0.55123247560900501</c:v>
                </c:pt>
                <c:pt idx="15">
                  <c:v>0.56632226730871105</c:v>
                </c:pt>
                <c:pt idx="16">
                  <c:v>0.57586799552279999</c:v>
                </c:pt>
                <c:pt idx="17">
                  <c:v>0.58462110489221897</c:v>
                </c:pt>
                <c:pt idx="18">
                  <c:v>0.59286276638536095</c:v>
                </c:pt>
              </c:numCache>
            </c:numRef>
          </c:yVal>
          <c:smooth val="0"/>
        </c:ser>
        <c:ser>
          <c:idx val="3"/>
          <c:order val="1"/>
          <c:tx>
            <c:v>15k training images</c:v>
          </c:tx>
          <c:spPr>
            <a:ln w="50800"/>
          </c:spPr>
          <c:marker>
            <c:spPr>
              <a:ln w="57150"/>
            </c:spPr>
          </c:marker>
          <c:xVal>
            <c:numRef>
              <c:f>'Depth of Trees'!$C$66:$C$84</c:f>
              <c:numCache>
                <c:formatCode>General</c:formatCode>
                <c:ptCount val="19"/>
                <c:pt idx="0">
                  <c:v>2</c:v>
                </c:pt>
                <c:pt idx="1">
                  <c:v>3</c:v>
                </c:pt>
                <c:pt idx="2">
                  <c:v>4</c:v>
                </c:pt>
                <c:pt idx="3">
                  <c:v>5</c:v>
                </c:pt>
                <c:pt idx="4">
                  <c:v>6</c:v>
                </c:pt>
                <c:pt idx="5">
                  <c:v>7</c:v>
                </c:pt>
                <c:pt idx="6">
                  <c:v>8</c:v>
                </c:pt>
                <c:pt idx="7">
                  <c:v>9</c:v>
                </c:pt>
                <c:pt idx="8">
                  <c:v>10</c:v>
                </c:pt>
                <c:pt idx="9">
                  <c:v>11</c:v>
                </c:pt>
                <c:pt idx="10">
                  <c:v>12</c:v>
                </c:pt>
                <c:pt idx="11">
                  <c:v>13</c:v>
                </c:pt>
                <c:pt idx="12">
                  <c:v>14</c:v>
                </c:pt>
                <c:pt idx="13">
                  <c:v>15</c:v>
                </c:pt>
                <c:pt idx="14">
                  <c:v>16</c:v>
                </c:pt>
                <c:pt idx="15">
                  <c:v>17</c:v>
                </c:pt>
                <c:pt idx="16">
                  <c:v>18</c:v>
                </c:pt>
                <c:pt idx="17">
                  <c:v>19</c:v>
                </c:pt>
                <c:pt idx="18">
                  <c:v>20</c:v>
                </c:pt>
              </c:numCache>
            </c:numRef>
          </c:xVal>
          <c:yVal>
            <c:numRef>
              <c:f>'Depth of Trees'!$E$66:$E$84</c:f>
              <c:numCache>
                <c:formatCode>0.0%</c:formatCode>
                <c:ptCount val="19"/>
                <c:pt idx="0">
                  <c:v>7.4999999999999997E-2</c:v>
                </c:pt>
                <c:pt idx="1">
                  <c:v>0.151</c:v>
                </c:pt>
                <c:pt idx="2">
                  <c:v>0.19500000000000001</c:v>
                </c:pt>
                <c:pt idx="3">
                  <c:v>0.253</c:v>
                </c:pt>
                <c:pt idx="4">
                  <c:v>0.29699999999999999</c:v>
                </c:pt>
                <c:pt idx="5">
                  <c:v>0.34200000000000003</c:v>
                </c:pt>
                <c:pt idx="6">
                  <c:v>0.379</c:v>
                </c:pt>
                <c:pt idx="7">
                  <c:v>0.41099999999999998</c:v>
                </c:pt>
                <c:pt idx="8">
                  <c:v>0.42899999999999999</c:v>
                </c:pt>
                <c:pt idx="9">
                  <c:v>0.44900000000000001</c:v>
                </c:pt>
                <c:pt idx="10">
                  <c:v>0.46600000000000003</c:v>
                </c:pt>
                <c:pt idx="11">
                  <c:v>0.49</c:v>
                </c:pt>
                <c:pt idx="12">
                  <c:v>0.50800000000000001</c:v>
                </c:pt>
                <c:pt idx="13">
                  <c:v>0.51800000000000002</c:v>
                </c:pt>
                <c:pt idx="14">
                  <c:v>0.52700000000000002</c:v>
                </c:pt>
                <c:pt idx="15">
                  <c:v>0.53200000000000003</c:v>
                </c:pt>
                <c:pt idx="16">
                  <c:v>0.53300000000000003</c:v>
                </c:pt>
                <c:pt idx="17">
                  <c:v>0.52800000000000002</c:v>
                </c:pt>
                <c:pt idx="18">
                  <c:v>0.52100000000000002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41917168"/>
        <c:axId val="241918736"/>
      </c:scatterChart>
      <c:valAx>
        <c:axId val="241917168"/>
        <c:scaling>
          <c:orientation val="minMax"/>
          <c:max val="20"/>
          <c:min val="5"/>
        </c:scaling>
        <c:delete val="0"/>
        <c:axPos val="b"/>
        <c:title>
          <c:tx>
            <c:rich>
              <a:bodyPr/>
              <a:lstStyle/>
              <a:p>
                <a:pPr>
                  <a:defRPr sz="2400"/>
                </a:pPr>
                <a:r>
                  <a:rPr lang="en-GB" sz="2400" dirty="0"/>
                  <a:t>Depth of trees</a:t>
                </a:r>
              </a:p>
            </c:rich>
          </c:tx>
          <c:layout>
            <c:manualLayout>
              <c:xMode val="edge"/>
              <c:yMode val="edge"/>
              <c:x val="0.38618557544102305"/>
              <c:y val="0.88814544862777378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000"/>
            </a:pPr>
            <a:endParaRPr lang="en-US"/>
          </a:p>
        </c:txPr>
        <c:crossAx val="241918736"/>
        <c:crosses val="autoZero"/>
        <c:crossBetween val="midCat"/>
      </c:valAx>
      <c:valAx>
        <c:axId val="241918736"/>
        <c:scaling>
          <c:orientation val="minMax"/>
          <c:min val="0.30000000000000004"/>
        </c:scaling>
        <c:delete val="0"/>
        <c:axPos val="l"/>
        <c:majorGridlines>
          <c:spPr>
            <a:ln>
              <a:solidFill>
                <a:schemeClr val="bg1">
                  <a:lumMod val="75000"/>
                  <a:lumOff val="25000"/>
                </a:schemeClr>
              </a:solidFill>
            </a:ln>
          </c:spPr>
        </c:majorGridlines>
        <c:numFmt formatCode="0%" sourceLinked="0"/>
        <c:majorTickMark val="out"/>
        <c:minorTickMark val="none"/>
        <c:tickLblPos val="nextTo"/>
        <c:txPr>
          <a:bodyPr/>
          <a:lstStyle/>
          <a:p>
            <a:pPr>
              <a:defRPr sz="2000"/>
            </a:pPr>
            <a:endParaRPr lang="en-US"/>
          </a:p>
        </c:txPr>
        <c:crossAx val="241917168"/>
        <c:crosses val="autoZero"/>
        <c:crossBetween val="midCat"/>
      </c:valAx>
    </c:plotArea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4170134156777332"/>
          <c:y val="6.0879080255813095E-2"/>
          <c:w val="0.59190027890845376"/>
          <c:h val="0.74669742338545708"/>
        </c:manualLayout>
      </c:layout>
      <c:scatterChart>
        <c:scatterStyle val="lineMarker"/>
        <c:varyColors val="0"/>
        <c:ser>
          <c:idx val="1"/>
          <c:order val="0"/>
          <c:tx>
            <c:strRef>
              <c:f>'Number of Trees'!$H$34</c:f>
              <c:strCache>
                <c:ptCount val="1"/>
                <c:pt idx="0">
                  <c:v>Synthetic test set</c:v>
                </c:pt>
              </c:strCache>
            </c:strRef>
          </c:tx>
          <c:spPr>
            <a:ln w="57150">
              <a:solidFill>
                <a:schemeClr val="accent1"/>
              </a:solidFill>
            </a:ln>
          </c:spPr>
          <c:marker>
            <c:symbol val="diamond"/>
            <c:size val="10"/>
            <c:spPr>
              <a:solidFill>
                <a:schemeClr val="accent1"/>
              </a:solidFill>
              <a:ln w="57150">
                <a:solidFill>
                  <a:schemeClr val="accent1"/>
                </a:solidFill>
              </a:ln>
            </c:spPr>
          </c:marker>
          <c:xVal>
            <c:numRef>
              <c:f>'Number of Trees'!$H$35:$H$40</c:f>
              <c:numCache>
                <c:formatCode>General</c:formatCode>
                <c:ptCount val="6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</c:numCache>
            </c:numRef>
          </c:xVal>
          <c:yVal>
            <c:numRef>
              <c:f>'Number of Trees'!$I$35:$I$40</c:f>
              <c:numCache>
                <c:formatCode>0.0%</c:formatCode>
                <c:ptCount val="6"/>
                <c:pt idx="0">
                  <c:v>0.41499999999999998</c:v>
                </c:pt>
                <c:pt idx="1">
                  <c:v>0.45299999999999996</c:v>
                </c:pt>
                <c:pt idx="2">
                  <c:v>0.48100000000000004</c:v>
                </c:pt>
                <c:pt idx="3">
                  <c:v>0.5</c:v>
                </c:pt>
                <c:pt idx="4">
                  <c:v>0.51300000000000001</c:v>
                </c:pt>
                <c:pt idx="5">
                  <c:v>0.52200000000000002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41914424"/>
        <c:axId val="241919128"/>
      </c:scatterChart>
      <c:valAx>
        <c:axId val="241914424"/>
        <c:scaling>
          <c:orientation val="minMax"/>
          <c:max val="6"/>
          <c:min val="1"/>
        </c:scaling>
        <c:delete val="0"/>
        <c:axPos val="b"/>
        <c:title>
          <c:tx>
            <c:rich>
              <a:bodyPr/>
              <a:lstStyle/>
              <a:p>
                <a:pPr>
                  <a:defRPr sz="2400"/>
                </a:pPr>
                <a:r>
                  <a:rPr lang="en-GB" sz="2400" dirty="0"/>
                  <a:t>Number of</a:t>
                </a:r>
                <a:r>
                  <a:rPr lang="en-GB" sz="2400" baseline="0" dirty="0"/>
                  <a:t> trees</a:t>
                </a:r>
              </a:p>
            </c:rich>
          </c:tx>
          <c:layout>
            <c:manualLayout>
              <c:xMode val="edge"/>
              <c:yMode val="edge"/>
              <c:x val="0.30534816015502964"/>
              <c:y val="0.90953472657996937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000"/>
            </a:pPr>
            <a:endParaRPr lang="en-US"/>
          </a:p>
        </c:txPr>
        <c:crossAx val="241919128"/>
        <c:crosses val="autoZero"/>
        <c:crossBetween val="midCat"/>
        <c:majorUnit val="1"/>
      </c:valAx>
      <c:valAx>
        <c:axId val="241919128"/>
        <c:scaling>
          <c:orientation val="minMax"/>
          <c:max val="0.57000000000000006"/>
          <c:min val="0.4"/>
        </c:scaling>
        <c:delete val="0"/>
        <c:axPos val="l"/>
        <c:majorGridlines>
          <c:spPr>
            <a:ln>
              <a:solidFill>
                <a:schemeClr val="bg1">
                  <a:lumMod val="75000"/>
                  <a:lumOff val="25000"/>
                </a:schemeClr>
              </a:solidFill>
            </a:ln>
          </c:spPr>
        </c:majorGridlines>
        <c:title>
          <c:tx>
            <c:rich>
              <a:bodyPr rot="-5400000" vert="horz"/>
              <a:lstStyle/>
              <a:p>
                <a:pPr>
                  <a:defRPr sz="2400"/>
                </a:pPr>
                <a:r>
                  <a:rPr lang="en-GB" sz="2400"/>
                  <a:t>Average per-class accuracy</a:t>
                </a:r>
              </a:p>
            </c:rich>
          </c:tx>
          <c:layout>
            <c:manualLayout>
              <c:xMode val="edge"/>
              <c:yMode val="edge"/>
              <c:x val="5.1785964928167777E-5"/>
              <c:y val="8.78985619755277E-2"/>
            </c:manualLayout>
          </c:layout>
          <c:overlay val="0"/>
        </c:title>
        <c:numFmt formatCode="0%" sourceLinked="0"/>
        <c:majorTickMark val="out"/>
        <c:minorTickMark val="none"/>
        <c:tickLblPos val="nextTo"/>
        <c:txPr>
          <a:bodyPr/>
          <a:lstStyle/>
          <a:p>
            <a:pPr>
              <a:defRPr sz="2000"/>
            </a:pPr>
            <a:endParaRPr lang="en-US"/>
          </a:p>
        </c:txPr>
        <c:crossAx val="241914424"/>
        <c:crosses val="autoZero"/>
        <c:crossBetween val="midCat"/>
        <c:majorUnit val="5.000000000000001E-2"/>
      </c:valAx>
    </c:plotArea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197116130032561"/>
          <c:y val="5.1400554097404488E-2"/>
          <c:w val="0.81602873764756478"/>
          <c:h val="0.77768511424262698"/>
        </c:manualLayout>
      </c:layout>
      <c:scatterChart>
        <c:scatterStyle val="lineMarker"/>
        <c:varyColors val="0"/>
        <c:ser>
          <c:idx val="1"/>
          <c:order val="0"/>
          <c:tx>
            <c:strRef>
              <c:f>'Window Size'!$F$7</c:f>
              <c:strCache>
                <c:ptCount val="1"/>
                <c:pt idx="0">
                  <c:v>Synthetic test data</c:v>
                </c:pt>
              </c:strCache>
            </c:strRef>
          </c:tx>
          <c:spPr>
            <a:ln w="57150"/>
          </c:spPr>
          <c:marker>
            <c:spPr>
              <a:ln w="57150"/>
            </c:spPr>
          </c:marker>
          <c:xVal>
            <c:numRef>
              <c:f>'Window Size'!$C$8:$C$12</c:f>
              <c:numCache>
                <c:formatCode>General</c:formatCode>
                <c:ptCount val="5"/>
                <c:pt idx="0">
                  <c:v>30.72</c:v>
                </c:pt>
                <c:pt idx="1">
                  <c:v>63.488</c:v>
                </c:pt>
                <c:pt idx="2">
                  <c:v>129.024</c:v>
                </c:pt>
                <c:pt idx="3">
                  <c:v>194.56</c:v>
                </c:pt>
                <c:pt idx="4">
                  <c:v>260.096</c:v>
                </c:pt>
              </c:numCache>
            </c:numRef>
          </c:xVal>
          <c:yVal>
            <c:numRef>
              <c:f>'Window Size'!$F$8:$F$12</c:f>
              <c:numCache>
                <c:formatCode>0.00%</c:formatCode>
                <c:ptCount val="5"/>
                <c:pt idx="0">
                  <c:v>0.35199999999999998</c:v>
                </c:pt>
                <c:pt idx="1">
                  <c:v>0.45400000000000001</c:v>
                </c:pt>
                <c:pt idx="2">
                  <c:v>0.47599999999999998</c:v>
                </c:pt>
                <c:pt idx="3">
                  <c:v>0.47899999999999998</c:v>
                </c:pt>
                <c:pt idx="4">
                  <c:v>0.47199999999999998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41920304"/>
        <c:axId val="241921088"/>
      </c:scatterChart>
      <c:valAx>
        <c:axId val="24192030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2400"/>
                </a:pPr>
                <a:r>
                  <a:rPr lang="en-GB" sz="2400" dirty="0"/>
                  <a:t>Maximum probe offset </a:t>
                </a:r>
                <a:r>
                  <a:rPr lang="en-GB" sz="2400" dirty="0" smtClean="0"/>
                  <a:t>(</a:t>
                </a:r>
                <a:r>
                  <a:rPr lang="en-GB" sz="2400" dirty="0"/>
                  <a:t>pixel meters)</a:t>
                </a:r>
              </a:p>
            </c:rich>
          </c:tx>
          <c:layout>
            <c:manualLayout>
              <c:xMode val="edge"/>
              <c:yMode val="edge"/>
              <c:x val="0.3178072663404094"/>
              <c:y val="0.9107657465628356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000"/>
            </a:pPr>
            <a:endParaRPr lang="en-US"/>
          </a:p>
        </c:txPr>
        <c:crossAx val="241921088"/>
        <c:crosses val="autoZero"/>
        <c:crossBetween val="midCat"/>
      </c:valAx>
      <c:valAx>
        <c:axId val="241921088"/>
        <c:scaling>
          <c:orientation val="minMax"/>
          <c:min val="0.30000000000000004"/>
        </c:scaling>
        <c:delete val="0"/>
        <c:axPos val="l"/>
        <c:majorGridlines>
          <c:spPr>
            <a:ln>
              <a:solidFill>
                <a:schemeClr val="bg1">
                  <a:lumMod val="75000"/>
                  <a:lumOff val="25000"/>
                </a:schemeClr>
              </a:solidFill>
            </a:ln>
          </c:spPr>
        </c:majorGridlines>
        <c:title>
          <c:tx>
            <c:rich>
              <a:bodyPr rot="-5400000" vert="horz"/>
              <a:lstStyle/>
              <a:p>
                <a:pPr>
                  <a:defRPr sz="2400"/>
                </a:pPr>
                <a:r>
                  <a:rPr lang="en-GB" sz="2400"/>
                  <a:t>Average per-class accuracy</a:t>
                </a:r>
              </a:p>
            </c:rich>
          </c:tx>
          <c:overlay val="0"/>
        </c:title>
        <c:numFmt formatCode="0%" sourceLinked="0"/>
        <c:majorTickMark val="out"/>
        <c:minorTickMark val="none"/>
        <c:tickLblPos val="nextTo"/>
        <c:txPr>
          <a:bodyPr/>
          <a:lstStyle/>
          <a:p>
            <a:pPr>
              <a:defRPr sz="2000"/>
            </a:pPr>
            <a:endParaRPr lang="en-US"/>
          </a:p>
        </c:txPr>
        <c:crossAx val="241920304"/>
        <c:crosses val="autoZero"/>
        <c:crossBetween val="midCat"/>
      </c:valAx>
    </c:plotArea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42"/>
    </mc:Choice>
    <mc:Fallback>
      <c:style val="42"/>
    </mc:Fallback>
  </mc:AlternateContent>
  <c:clrMapOvr bg1="dk1" tx1="lt1" bg2="dk2" tx2="lt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5994062810606924"/>
          <c:y val="3.7853687153161758E-2"/>
          <c:w val="0.76589950728385003"/>
          <c:h val="0.78917631610276096"/>
        </c:manualLayout>
      </c:layout>
      <c:scatterChart>
        <c:scatterStyle val="lineMarker"/>
        <c:varyColors val="0"/>
        <c:ser>
          <c:idx val="0"/>
          <c:order val="0"/>
          <c:tx>
            <c:v>Synthetic test set</c:v>
          </c:tx>
          <c:spPr>
            <a:ln w="57150"/>
          </c:spPr>
          <c:marker>
            <c:spPr>
              <a:ln w="57150"/>
            </c:spPr>
          </c:marker>
          <c:xVal>
            <c:numRef>
              <c:f>'Number of Training Images'!$C$26:$C$36</c:f>
              <c:numCache>
                <c:formatCode>General</c:formatCode>
                <c:ptCount val="11"/>
                <c:pt idx="0">
                  <c:v>30</c:v>
                </c:pt>
                <c:pt idx="1">
                  <c:v>150</c:v>
                </c:pt>
                <c:pt idx="2">
                  <c:v>300</c:v>
                </c:pt>
                <c:pt idx="3">
                  <c:v>1500</c:v>
                </c:pt>
                <c:pt idx="4">
                  <c:v>3000</c:v>
                </c:pt>
                <c:pt idx="5">
                  <c:v>15000</c:v>
                </c:pt>
                <c:pt idx="6">
                  <c:v>30000</c:v>
                </c:pt>
                <c:pt idx="7">
                  <c:v>30000</c:v>
                </c:pt>
                <c:pt idx="8">
                  <c:v>150000</c:v>
                </c:pt>
                <c:pt idx="9">
                  <c:v>300000</c:v>
                </c:pt>
                <c:pt idx="10">
                  <c:v>900000</c:v>
                </c:pt>
              </c:numCache>
            </c:numRef>
          </c:xVal>
          <c:yVal>
            <c:numRef>
              <c:f>'Number of Training Images'!$D$26:$D$36</c:f>
              <c:numCache>
                <c:formatCode>0.0%</c:formatCode>
                <c:ptCount val="11"/>
                <c:pt idx="0">
                  <c:v>0.14799999999999999</c:v>
                </c:pt>
                <c:pt idx="1">
                  <c:v>0.20599999999999999</c:v>
                </c:pt>
                <c:pt idx="2">
                  <c:v>0.249</c:v>
                </c:pt>
                <c:pt idx="3">
                  <c:v>0.34399999999999997</c:v>
                </c:pt>
                <c:pt idx="4">
                  <c:v>0.38900000000000001</c:v>
                </c:pt>
                <c:pt idx="5">
                  <c:v>0.48799999999999999</c:v>
                </c:pt>
                <c:pt idx="6">
                  <c:v>0.52200000000000002</c:v>
                </c:pt>
                <c:pt idx="7">
                  <c:v>0.52200000000000002</c:v>
                </c:pt>
                <c:pt idx="8">
                  <c:v>0.56699999999999995</c:v>
                </c:pt>
                <c:pt idx="9">
                  <c:v>0.57699999999999996</c:v>
                </c:pt>
                <c:pt idx="10">
                  <c:v>0.58599999999999997</c:v>
                </c:pt>
              </c:numCache>
            </c:numRef>
          </c:yVal>
          <c:smooth val="0"/>
        </c:ser>
        <c:ser>
          <c:idx val="2"/>
          <c:order val="1"/>
          <c:tx>
            <c:v>Real test set</c:v>
          </c:tx>
          <c:spPr>
            <a:ln w="57150"/>
          </c:spPr>
          <c:marker>
            <c:spPr>
              <a:ln w="57150"/>
            </c:spPr>
          </c:marker>
          <c:xVal>
            <c:numRef>
              <c:f>'Number of Training Images'!$C$26:$C$36</c:f>
              <c:numCache>
                <c:formatCode>General</c:formatCode>
                <c:ptCount val="11"/>
                <c:pt idx="0">
                  <c:v>30</c:v>
                </c:pt>
                <c:pt idx="1">
                  <c:v>150</c:v>
                </c:pt>
                <c:pt idx="2">
                  <c:v>300</c:v>
                </c:pt>
                <c:pt idx="3">
                  <c:v>1500</c:v>
                </c:pt>
                <c:pt idx="4">
                  <c:v>3000</c:v>
                </c:pt>
                <c:pt idx="5">
                  <c:v>15000</c:v>
                </c:pt>
                <c:pt idx="6">
                  <c:v>30000</c:v>
                </c:pt>
                <c:pt idx="7">
                  <c:v>30000</c:v>
                </c:pt>
                <c:pt idx="8">
                  <c:v>150000</c:v>
                </c:pt>
                <c:pt idx="9">
                  <c:v>300000</c:v>
                </c:pt>
                <c:pt idx="10">
                  <c:v>900000</c:v>
                </c:pt>
              </c:numCache>
            </c:numRef>
          </c:xVal>
          <c:yVal>
            <c:numRef>
              <c:f>'Number of Training Images'!$E$26:$E$36</c:f>
              <c:numCache>
                <c:formatCode>0.0%</c:formatCode>
                <c:ptCount val="11"/>
                <c:pt idx="0">
                  <c:v>0.19700000000000001</c:v>
                </c:pt>
                <c:pt idx="1">
                  <c:v>0.316</c:v>
                </c:pt>
                <c:pt idx="2">
                  <c:v>0.32200000000000001</c:v>
                </c:pt>
                <c:pt idx="3">
                  <c:v>0.40699999999999997</c:v>
                </c:pt>
                <c:pt idx="4">
                  <c:v>0.44900000000000001</c:v>
                </c:pt>
                <c:pt idx="5">
                  <c:v>0.52800000000000002</c:v>
                </c:pt>
                <c:pt idx="6">
                  <c:v>0.55500000000000005</c:v>
                </c:pt>
                <c:pt idx="7">
                  <c:v>0.55700000000000005</c:v>
                </c:pt>
                <c:pt idx="8">
                  <c:v>0.58299999999999996</c:v>
                </c:pt>
                <c:pt idx="9">
                  <c:v>0.58699999999999997</c:v>
                </c:pt>
                <c:pt idx="10">
                  <c:v>0.59299999999999997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41914816"/>
        <c:axId val="241915208"/>
      </c:scatterChart>
      <c:valAx>
        <c:axId val="241914816"/>
        <c:scaling>
          <c:logBase val="10"/>
          <c:orientation val="minMax"/>
          <c:max val="1000000"/>
          <c:min val="10"/>
        </c:scaling>
        <c:delete val="0"/>
        <c:axPos val="b"/>
        <c:title>
          <c:tx>
            <c:rich>
              <a:bodyPr/>
              <a:lstStyle/>
              <a:p>
                <a:pPr>
                  <a:defRPr sz="2400"/>
                </a:pPr>
                <a:r>
                  <a:rPr lang="en-US" sz="2400" dirty="0" smtClean="0"/>
                  <a:t>Number of </a:t>
                </a:r>
                <a:r>
                  <a:rPr lang="en-US" sz="2400" dirty="0"/>
                  <a:t>training images (log scale)</a:t>
                </a:r>
              </a:p>
            </c:rich>
          </c:tx>
          <c:layout>
            <c:manualLayout>
              <c:xMode val="edge"/>
              <c:yMode val="edge"/>
              <c:x val="0.24236544225756412"/>
              <c:y val="0.92646437633302781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000"/>
            </a:pPr>
            <a:endParaRPr lang="en-US"/>
          </a:p>
        </c:txPr>
        <c:crossAx val="241915208"/>
        <c:crosses val="autoZero"/>
        <c:crossBetween val="midCat"/>
      </c:valAx>
      <c:valAx>
        <c:axId val="241915208"/>
        <c:scaling>
          <c:orientation val="minMax"/>
          <c:max val="0.60000000000000009"/>
          <c:min val="0.1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2400"/>
                </a:pPr>
                <a:r>
                  <a:rPr lang="en-GB" sz="2400"/>
                  <a:t>Average per-class accuracy</a:t>
                </a:r>
              </a:p>
            </c:rich>
          </c:tx>
          <c:layout>
            <c:manualLayout>
              <c:xMode val="edge"/>
              <c:yMode val="edge"/>
              <c:x val="0"/>
              <c:y val="0.10673868423430595"/>
            </c:manualLayout>
          </c:layout>
          <c:overlay val="0"/>
        </c:title>
        <c:numFmt formatCode="0%" sourceLinked="0"/>
        <c:majorTickMark val="out"/>
        <c:minorTickMark val="none"/>
        <c:tickLblPos val="nextTo"/>
        <c:txPr>
          <a:bodyPr/>
          <a:lstStyle/>
          <a:p>
            <a:pPr>
              <a:defRPr sz="2000"/>
            </a:pPr>
            <a:endParaRPr lang="en-US"/>
          </a:p>
        </c:txPr>
        <c:crossAx val="241914816"/>
        <c:crosses val="autoZero"/>
        <c:crossBetween val="midCat"/>
      </c:valAx>
      <c:spPr>
        <a:solidFill>
          <a:sysClr val="windowText" lastClr="000000"/>
        </a:solidFill>
      </c:spPr>
    </c:plotArea>
    <c:legend>
      <c:legendPos val="r"/>
      <c:layout>
        <c:manualLayout>
          <c:xMode val="edge"/>
          <c:yMode val="edge"/>
          <c:x val="0.46681566718530154"/>
          <c:y val="0.52876489369484114"/>
          <c:w val="0.3929648041731561"/>
          <c:h val="0.14943161199728625"/>
        </c:manualLayout>
      </c:layout>
      <c:overlay val="0"/>
      <c:spPr>
        <a:solidFill>
          <a:sysClr val="windowText" lastClr="000000"/>
        </a:solidFill>
      </c:spPr>
      <c:txPr>
        <a:bodyPr/>
        <a:lstStyle/>
        <a:p>
          <a:pPr>
            <a:defRPr sz="2400"/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  <c:userShapes r:id="rId3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42"/>
    </mc:Choice>
    <mc:Fallback>
      <c:style val="42"/>
    </mc:Fallback>
  </mc:AlternateContent>
  <c:clrMapOvr bg1="dk1" tx1="lt1" bg2="dk2" tx2="lt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5994062810606924"/>
          <c:y val="3.7853687153161758E-2"/>
          <c:w val="0.76589950728385003"/>
          <c:h val="0.78917631610276096"/>
        </c:manualLayout>
      </c:layout>
      <c:scatterChart>
        <c:scatterStyle val="lineMarker"/>
        <c:varyColors val="0"/>
        <c:ser>
          <c:idx val="0"/>
          <c:order val="0"/>
          <c:tx>
            <c:v>Synthetic test set</c:v>
          </c:tx>
          <c:spPr>
            <a:ln w="57150"/>
          </c:spPr>
          <c:marker>
            <c:spPr>
              <a:ln w="57150"/>
            </c:spPr>
          </c:marker>
          <c:xVal>
            <c:numRef>
              <c:f>'Number of Training Images'!$C$26:$C$36</c:f>
              <c:numCache>
                <c:formatCode>General</c:formatCode>
                <c:ptCount val="11"/>
                <c:pt idx="0">
                  <c:v>30</c:v>
                </c:pt>
                <c:pt idx="1">
                  <c:v>150</c:v>
                </c:pt>
                <c:pt idx="2">
                  <c:v>300</c:v>
                </c:pt>
                <c:pt idx="3">
                  <c:v>1500</c:v>
                </c:pt>
                <c:pt idx="4">
                  <c:v>3000</c:v>
                </c:pt>
                <c:pt idx="5">
                  <c:v>15000</c:v>
                </c:pt>
                <c:pt idx="6">
                  <c:v>30000</c:v>
                </c:pt>
                <c:pt idx="7">
                  <c:v>30000</c:v>
                </c:pt>
                <c:pt idx="8">
                  <c:v>150000</c:v>
                </c:pt>
                <c:pt idx="9">
                  <c:v>300000</c:v>
                </c:pt>
                <c:pt idx="10">
                  <c:v>900000</c:v>
                </c:pt>
              </c:numCache>
            </c:numRef>
          </c:xVal>
          <c:yVal>
            <c:numRef>
              <c:f>'Number of Training Images'!$D$26:$D$36</c:f>
              <c:numCache>
                <c:formatCode>0.0%</c:formatCode>
                <c:ptCount val="11"/>
                <c:pt idx="0">
                  <c:v>0.14799999999999999</c:v>
                </c:pt>
                <c:pt idx="1">
                  <c:v>0.20599999999999999</c:v>
                </c:pt>
                <c:pt idx="2">
                  <c:v>0.249</c:v>
                </c:pt>
                <c:pt idx="3">
                  <c:v>0.34399999999999997</c:v>
                </c:pt>
                <c:pt idx="4">
                  <c:v>0.38900000000000001</c:v>
                </c:pt>
                <c:pt idx="5">
                  <c:v>0.48799999999999999</c:v>
                </c:pt>
                <c:pt idx="6">
                  <c:v>0.52200000000000002</c:v>
                </c:pt>
                <c:pt idx="7">
                  <c:v>0.52200000000000002</c:v>
                </c:pt>
                <c:pt idx="8">
                  <c:v>0.56699999999999995</c:v>
                </c:pt>
                <c:pt idx="9">
                  <c:v>0.57699999999999996</c:v>
                </c:pt>
                <c:pt idx="10">
                  <c:v>0.58599999999999997</c:v>
                </c:pt>
              </c:numCache>
            </c:numRef>
          </c:yVal>
          <c:smooth val="0"/>
        </c:ser>
        <c:ser>
          <c:idx val="2"/>
          <c:order val="1"/>
          <c:tx>
            <c:v>Real test set</c:v>
          </c:tx>
          <c:spPr>
            <a:ln w="57150"/>
          </c:spPr>
          <c:marker>
            <c:spPr>
              <a:ln w="57150"/>
            </c:spPr>
          </c:marker>
          <c:xVal>
            <c:numRef>
              <c:f>'Number of Training Images'!$C$26:$C$36</c:f>
              <c:numCache>
                <c:formatCode>General</c:formatCode>
                <c:ptCount val="11"/>
                <c:pt idx="0">
                  <c:v>30</c:v>
                </c:pt>
                <c:pt idx="1">
                  <c:v>150</c:v>
                </c:pt>
                <c:pt idx="2">
                  <c:v>300</c:v>
                </c:pt>
                <c:pt idx="3">
                  <c:v>1500</c:v>
                </c:pt>
                <c:pt idx="4">
                  <c:v>3000</c:v>
                </c:pt>
                <c:pt idx="5">
                  <c:v>15000</c:v>
                </c:pt>
                <c:pt idx="6">
                  <c:v>30000</c:v>
                </c:pt>
                <c:pt idx="7">
                  <c:v>30000</c:v>
                </c:pt>
                <c:pt idx="8">
                  <c:v>150000</c:v>
                </c:pt>
                <c:pt idx="9">
                  <c:v>300000</c:v>
                </c:pt>
                <c:pt idx="10">
                  <c:v>900000</c:v>
                </c:pt>
              </c:numCache>
            </c:numRef>
          </c:xVal>
          <c:yVal>
            <c:numRef>
              <c:f>'Number of Training Images'!$E$26:$E$36</c:f>
              <c:numCache>
                <c:formatCode>0.0%</c:formatCode>
                <c:ptCount val="11"/>
                <c:pt idx="0">
                  <c:v>0.19700000000000001</c:v>
                </c:pt>
                <c:pt idx="1">
                  <c:v>0.316</c:v>
                </c:pt>
                <c:pt idx="2">
                  <c:v>0.32200000000000001</c:v>
                </c:pt>
                <c:pt idx="3">
                  <c:v>0.40699999999999997</c:v>
                </c:pt>
                <c:pt idx="4">
                  <c:v>0.44900000000000001</c:v>
                </c:pt>
                <c:pt idx="5">
                  <c:v>0.52800000000000002</c:v>
                </c:pt>
                <c:pt idx="6">
                  <c:v>0.55500000000000005</c:v>
                </c:pt>
                <c:pt idx="7">
                  <c:v>0.55700000000000005</c:v>
                </c:pt>
                <c:pt idx="8">
                  <c:v>0.58299999999999996</c:v>
                </c:pt>
                <c:pt idx="9">
                  <c:v>0.58699999999999997</c:v>
                </c:pt>
                <c:pt idx="10">
                  <c:v>0.59299999999999997</c:v>
                </c:pt>
              </c:numCache>
            </c:numRef>
          </c:yVal>
          <c:smooth val="0"/>
        </c:ser>
        <c:ser>
          <c:idx val="1"/>
          <c:order val="2"/>
          <c:tx>
            <c:v>Silhouette (scale)</c:v>
          </c:tx>
          <c:spPr>
            <a:ln w="57150"/>
          </c:spPr>
          <c:marker>
            <c:spPr>
              <a:ln w="57150"/>
            </c:spPr>
          </c:marker>
          <c:xVal>
            <c:numRef>
              <c:f>'Number of Training Images'!$C$41:$C$42</c:f>
              <c:numCache>
                <c:formatCode>General</c:formatCode>
                <c:ptCount val="2"/>
                <c:pt idx="0">
                  <c:v>15000</c:v>
                </c:pt>
                <c:pt idx="1">
                  <c:v>300000</c:v>
                </c:pt>
              </c:numCache>
            </c:numRef>
          </c:xVal>
          <c:yVal>
            <c:numRef>
              <c:f>'Number of Training Images'!$D$41:$D$42</c:f>
              <c:numCache>
                <c:formatCode>0.00%</c:formatCode>
                <c:ptCount val="2"/>
                <c:pt idx="0">
                  <c:v>0.37839818980099299</c:v>
                </c:pt>
                <c:pt idx="1">
                  <c:v>0.45944000000000002</c:v>
                </c:pt>
              </c:numCache>
            </c:numRef>
          </c:yVal>
          <c:smooth val="0"/>
        </c:ser>
        <c:ser>
          <c:idx val="3"/>
          <c:order val="3"/>
          <c:tx>
            <c:v>Silhouette (no scale)</c:v>
          </c:tx>
          <c:spPr>
            <a:ln w="57150"/>
          </c:spPr>
          <c:marker>
            <c:spPr>
              <a:ln w="57150"/>
            </c:spPr>
          </c:marker>
          <c:xVal>
            <c:numRef>
              <c:f>'Number of Training Images'!$C$41:$C$42</c:f>
              <c:numCache>
                <c:formatCode>General</c:formatCode>
                <c:ptCount val="2"/>
                <c:pt idx="0">
                  <c:v>15000</c:v>
                </c:pt>
                <c:pt idx="1">
                  <c:v>300000</c:v>
                </c:pt>
              </c:numCache>
            </c:numRef>
          </c:xVal>
          <c:yVal>
            <c:numRef>
              <c:f>'Number of Training Images'!$F$41:$F$42</c:f>
              <c:numCache>
                <c:formatCode>0.00%</c:formatCode>
                <c:ptCount val="2"/>
                <c:pt idx="0">
                  <c:v>0.33780861713569399</c:v>
                </c:pt>
                <c:pt idx="1">
                  <c:v>0.422890445862947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41915992"/>
        <c:axId val="242241512"/>
      </c:scatterChart>
      <c:valAx>
        <c:axId val="241915992"/>
        <c:scaling>
          <c:logBase val="10"/>
          <c:orientation val="minMax"/>
          <c:max val="1000000"/>
          <c:min val="10"/>
        </c:scaling>
        <c:delete val="0"/>
        <c:axPos val="b"/>
        <c:title>
          <c:tx>
            <c:rich>
              <a:bodyPr/>
              <a:lstStyle/>
              <a:p>
                <a:pPr>
                  <a:defRPr sz="2400"/>
                </a:pPr>
                <a:r>
                  <a:rPr lang="en-US" sz="2400" dirty="0" smtClean="0"/>
                  <a:t>Number of </a:t>
                </a:r>
                <a:r>
                  <a:rPr lang="en-US" sz="2400" dirty="0"/>
                  <a:t>training images (log scale)</a:t>
                </a:r>
              </a:p>
            </c:rich>
          </c:tx>
          <c:layout>
            <c:manualLayout>
              <c:xMode val="edge"/>
              <c:yMode val="edge"/>
              <c:x val="0.24236544225756412"/>
              <c:y val="0.92646437633302781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000"/>
            </a:pPr>
            <a:endParaRPr lang="en-US"/>
          </a:p>
        </c:txPr>
        <c:crossAx val="242241512"/>
        <c:crosses val="autoZero"/>
        <c:crossBetween val="midCat"/>
      </c:valAx>
      <c:valAx>
        <c:axId val="242241512"/>
        <c:scaling>
          <c:orientation val="minMax"/>
          <c:max val="0.60000000000000009"/>
          <c:min val="0.1"/>
        </c:scaling>
        <c:delete val="0"/>
        <c:axPos val="l"/>
        <c:majorGridlines>
          <c:spPr>
            <a:ln>
              <a:solidFill>
                <a:sysClr val="windowText" lastClr="000000">
                  <a:lumMod val="75000"/>
                  <a:lumOff val="25000"/>
                </a:sysClr>
              </a:solidFill>
            </a:ln>
          </c:spPr>
        </c:majorGridlines>
        <c:title>
          <c:tx>
            <c:rich>
              <a:bodyPr rot="-5400000" vert="horz"/>
              <a:lstStyle/>
              <a:p>
                <a:pPr>
                  <a:defRPr sz="2400"/>
                </a:pPr>
                <a:r>
                  <a:rPr lang="en-GB" sz="2400" dirty="0"/>
                  <a:t>Average </a:t>
                </a:r>
                <a:r>
                  <a:rPr lang="en-GB" sz="2400" dirty="0" smtClean="0"/>
                  <a:t>per-class </a:t>
                </a:r>
                <a:r>
                  <a:rPr lang="en-GB" sz="2400" dirty="0"/>
                  <a:t>accuracy</a:t>
                </a:r>
              </a:p>
            </c:rich>
          </c:tx>
          <c:layout>
            <c:manualLayout>
              <c:xMode val="edge"/>
              <c:yMode val="edge"/>
              <c:x val="0"/>
              <c:y val="0.10901567863038965"/>
            </c:manualLayout>
          </c:layout>
          <c:overlay val="0"/>
        </c:title>
        <c:numFmt formatCode="0%" sourceLinked="0"/>
        <c:majorTickMark val="out"/>
        <c:minorTickMark val="none"/>
        <c:tickLblPos val="nextTo"/>
        <c:txPr>
          <a:bodyPr/>
          <a:lstStyle/>
          <a:p>
            <a:pPr>
              <a:defRPr sz="2000"/>
            </a:pPr>
            <a:endParaRPr lang="en-US"/>
          </a:p>
        </c:txPr>
        <c:crossAx val="241915992"/>
        <c:crosses val="autoZero"/>
        <c:crossBetween val="midCat"/>
      </c:valAx>
      <c:spPr>
        <a:solidFill>
          <a:schemeClr val="bg1"/>
        </a:solidFill>
      </c:spPr>
    </c:plotArea>
    <c:legend>
      <c:legendPos val="r"/>
      <c:layout>
        <c:manualLayout>
          <c:xMode val="edge"/>
          <c:yMode val="edge"/>
          <c:x val="0.46681566718530154"/>
          <c:y val="0.5173799217144226"/>
          <c:w val="0.44074200338371011"/>
          <c:h val="0.29515925334664389"/>
        </c:manualLayout>
      </c:layout>
      <c:overlay val="0"/>
      <c:spPr>
        <a:solidFill>
          <a:schemeClr val="bg1"/>
        </a:solidFill>
      </c:spPr>
      <c:txPr>
        <a:bodyPr/>
        <a:lstStyle/>
        <a:p>
          <a:pPr>
            <a:defRPr sz="2400"/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42"/>
    </mc:Choice>
    <mc:Fallback>
      <c:style val="4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0953937421339242"/>
          <c:y val="4.6191957507366904E-2"/>
          <c:w val="0.71946183789285911"/>
          <c:h val="0.55929929743256035"/>
        </c:manualLayout>
      </c:layout>
      <c:barChart>
        <c:barDir val="col"/>
        <c:grouping val="clustered"/>
        <c:varyColors val="0"/>
        <c:ser>
          <c:idx val="2"/>
          <c:order val="0"/>
          <c:tx>
            <c:v>Joint prediction from inferred body parts</c:v>
          </c:tx>
          <c:invertIfNegative val="0"/>
          <c:dPt>
            <c:idx val="16"/>
            <c:invertIfNegative val="0"/>
            <c:bubble3D val="0"/>
            <c:spPr>
              <a:solidFill>
                <a:schemeClr val="accent3">
                  <a:lumMod val="75000"/>
                </a:schemeClr>
              </a:solidFill>
            </c:spPr>
          </c:dPt>
          <c:cat>
            <c:strRef>
              <c:f>'Average Precisions'!$F$6:$F$22</c:f>
              <c:strCache>
                <c:ptCount val="17"/>
                <c:pt idx="0">
                  <c:v>Center Head</c:v>
                </c:pt>
                <c:pt idx="1">
                  <c:v>Center Neck</c:v>
                </c:pt>
                <c:pt idx="2">
                  <c:v>Left Shoulder</c:v>
                </c:pt>
                <c:pt idx="3">
                  <c:v>Right Shoulder</c:v>
                </c:pt>
                <c:pt idx="4">
                  <c:v>Left Elbow</c:v>
                </c:pt>
                <c:pt idx="5">
                  <c:v>Right Elbow</c:v>
                </c:pt>
                <c:pt idx="6">
                  <c:v>Left Wrist</c:v>
                </c:pt>
                <c:pt idx="7">
                  <c:v>Right Wrist</c:v>
                </c:pt>
                <c:pt idx="8">
                  <c:v>Left Hand</c:v>
                </c:pt>
                <c:pt idx="9">
                  <c:v>Right Hand</c:v>
                </c:pt>
                <c:pt idx="10">
                  <c:v>Left Knee</c:v>
                </c:pt>
                <c:pt idx="11">
                  <c:v>Right Knee</c:v>
                </c:pt>
                <c:pt idx="12">
                  <c:v>Left Ankle</c:v>
                </c:pt>
                <c:pt idx="13">
                  <c:v>Right Ankle</c:v>
                </c:pt>
                <c:pt idx="14">
                  <c:v>Left Foot</c:v>
                </c:pt>
                <c:pt idx="15">
                  <c:v>Right Foot</c:v>
                </c:pt>
                <c:pt idx="16">
                  <c:v>Mean AP</c:v>
                </c:pt>
              </c:strCache>
            </c:strRef>
          </c:cat>
          <c:val>
            <c:numRef>
              <c:f>'Average Precisions'!$H$6:$H$22</c:f>
              <c:numCache>
                <c:formatCode>0.000</c:formatCode>
                <c:ptCount val="17"/>
                <c:pt idx="0">
                  <c:v>0.90094943774864245</c:v>
                </c:pt>
                <c:pt idx="1">
                  <c:v>0.85730367068286428</c:v>
                </c:pt>
                <c:pt idx="2">
                  <c:v>0.72400800077275507</c:v>
                </c:pt>
                <c:pt idx="3">
                  <c:v>0.73601875289812513</c:v>
                </c:pt>
                <c:pt idx="4">
                  <c:v>0.75558081364911089</c:v>
                </c:pt>
                <c:pt idx="5">
                  <c:v>0.76121119999959141</c:v>
                </c:pt>
                <c:pt idx="6">
                  <c:v>0.75378156285877818</c:v>
                </c:pt>
                <c:pt idx="7">
                  <c:v>0.75344663262911471</c:v>
                </c:pt>
                <c:pt idx="8">
                  <c:v>0.66515007380163327</c:v>
                </c:pt>
                <c:pt idx="9">
                  <c:v>0.66224781286932155</c:v>
                </c:pt>
                <c:pt idx="10">
                  <c:v>0.58460811375324762</c:v>
                </c:pt>
                <c:pt idx="11">
                  <c:v>0.57718977453410925</c:v>
                </c:pt>
                <c:pt idx="12">
                  <c:v>0.74447670340671979</c:v>
                </c:pt>
                <c:pt idx="13">
                  <c:v>0.74677603695208294</c:v>
                </c:pt>
                <c:pt idx="14">
                  <c:v>0.7370681222799097</c:v>
                </c:pt>
                <c:pt idx="15">
                  <c:v>0.73146740778195685</c:v>
                </c:pt>
                <c:pt idx="16">
                  <c:v>0.73070525728862257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397395336"/>
        <c:axId val="397393376"/>
      </c:barChart>
      <c:catAx>
        <c:axId val="3973953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2000"/>
            </a:pPr>
            <a:endParaRPr lang="en-US"/>
          </a:p>
        </c:txPr>
        <c:crossAx val="397393376"/>
        <c:crosses val="autoZero"/>
        <c:auto val="1"/>
        <c:lblAlgn val="ctr"/>
        <c:lblOffset val="100"/>
        <c:noMultiLvlLbl val="0"/>
      </c:catAx>
      <c:valAx>
        <c:axId val="397393376"/>
        <c:scaling>
          <c:orientation val="minMax"/>
          <c:max val="1"/>
          <c:min val="0"/>
        </c:scaling>
        <c:delete val="0"/>
        <c:axPos val="l"/>
        <c:majorGridlines>
          <c:spPr>
            <a:ln>
              <a:solidFill>
                <a:schemeClr val="bg1">
                  <a:lumMod val="75000"/>
                  <a:lumOff val="25000"/>
                </a:schemeClr>
              </a:solidFill>
            </a:ln>
          </c:spPr>
        </c:majorGridlines>
        <c:title>
          <c:tx>
            <c:rich>
              <a:bodyPr rot="-5400000" vert="horz"/>
              <a:lstStyle/>
              <a:p>
                <a:pPr>
                  <a:defRPr sz="2400"/>
                </a:pPr>
                <a:r>
                  <a:rPr lang="en-GB" sz="2400"/>
                  <a:t>Average precision</a:t>
                </a:r>
              </a:p>
            </c:rich>
          </c:tx>
          <c:layout/>
          <c:overlay val="0"/>
        </c:title>
        <c:numFmt formatCode="#,##0.0" sourceLinked="0"/>
        <c:majorTickMark val="out"/>
        <c:minorTickMark val="none"/>
        <c:tickLblPos val="nextTo"/>
        <c:txPr>
          <a:bodyPr/>
          <a:lstStyle/>
          <a:p>
            <a:pPr>
              <a:defRPr sz="2000"/>
            </a:pPr>
            <a:endParaRPr lang="en-US"/>
          </a:p>
        </c:txPr>
        <c:crossAx val="397395336"/>
        <c:crosses val="autoZero"/>
        <c:crossBetween val="between"/>
        <c:majorUnit val="0.1"/>
      </c:valAx>
      <c:spPr>
        <a:solidFill>
          <a:schemeClr val="bg1"/>
        </a:solidFill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42"/>
    </mc:Choice>
    <mc:Fallback>
      <c:style val="42"/>
    </mc:Fallback>
  </mc:AlternateContent>
  <c:clrMapOvr bg1="dk1" tx1="lt1" bg2="dk2" tx2="lt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20953937421339242"/>
          <c:y val="4.6191957507366904E-2"/>
          <c:w val="0.71946183789285911"/>
          <c:h val="0.55929929743256035"/>
        </c:manualLayout>
      </c:layout>
      <c:barChart>
        <c:barDir val="col"/>
        <c:grouping val="clustered"/>
        <c:varyColors val="0"/>
        <c:ser>
          <c:idx val="1"/>
          <c:order val="0"/>
          <c:tx>
            <c:v>Joint prediction from ground truth body parts</c:v>
          </c:tx>
          <c:invertIfNegative val="0"/>
          <c:dPt>
            <c:idx val="16"/>
            <c:invertIfNegative val="0"/>
            <c:bubble3D val="0"/>
            <c:spPr>
              <a:solidFill>
                <a:srgbClr val="0070C0"/>
              </a:solidFill>
            </c:spPr>
          </c:dPt>
          <c:cat>
            <c:strRef>
              <c:f>'Average Precisions'!$F$6:$F$22</c:f>
              <c:strCache>
                <c:ptCount val="17"/>
                <c:pt idx="0">
                  <c:v>Center Head</c:v>
                </c:pt>
                <c:pt idx="1">
                  <c:v>Center Neck</c:v>
                </c:pt>
                <c:pt idx="2">
                  <c:v>Left Shoulder</c:v>
                </c:pt>
                <c:pt idx="3">
                  <c:v>Right Shoulder</c:v>
                </c:pt>
                <c:pt idx="4">
                  <c:v>Left Elbow</c:v>
                </c:pt>
                <c:pt idx="5">
                  <c:v>Right Elbow</c:v>
                </c:pt>
                <c:pt idx="6">
                  <c:v>Left Wrist</c:v>
                </c:pt>
                <c:pt idx="7">
                  <c:v>Right Wrist</c:v>
                </c:pt>
                <c:pt idx="8">
                  <c:v>Left Hand</c:v>
                </c:pt>
                <c:pt idx="9">
                  <c:v>Right Hand</c:v>
                </c:pt>
                <c:pt idx="10">
                  <c:v>Left Knee</c:v>
                </c:pt>
                <c:pt idx="11">
                  <c:v>Right Knee</c:v>
                </c:pt>
                <c:pt idx="12">
                  <c:v>Left Ankle</c:v>
                </c:pt>
                <c:pt idx="13">
                  <c:v>Right Ankle</c:v>
                </c:pt>
                <c:pt idx="14">
                  <c:v>Left Foot</c:v>
                </c:pt>
                <c:pt idx="15">
                  <c:v>Right Foot</c:v>
                </c:pt>
                <c:pt idx="16">
                  <c:v>Mean AP</c:v>
                </c:pt>
              </c:strCache>
            </c:strRef>
          </c:cat>
          <c:val>
            <c:numRef>
              <c:f>'Average Precisions'!$G$6:$G$22</c:f>
              <c:numCache>
                <c:formatCode>General</c:formatCode>
                <c:ptCount val="17"/>
                <c:pt idx="0">
                  <c:v>0.9247900906250146</c:v>
                </c:pt>
                <c:pt idx="1">
                  <c:v>0.89656043835538624</c:v>
                </c:pt>
                <c:pt idx="2">
                  <c:v>0.86735044117210336</c:v>
                </c:pt>
                <c:pt idx="3">
                  <c:v>0.86382522097350067</c:v>
                </c:pt>
                <c:pt idx="4">
                  <c:v>0.98261210015721234</c:v>
                </c:pt>
                <c:pt idx="5">
                  <c:v>0.98091574201973641</c:v>
                </c:pt>
                <c:pt idx="6">
                  <c:v>0.97603066778955494</c:v>
                </c:pt>
                <c:pt idx="7">
                  <c:v>0.98414423221976433</c:v>
                </c:pt>
                <c:pt idx="8">
                  <c:v>0.87639639830924509</c:v>
                </c:pt>
                <c:pt idx="9">
                  <c:v>0.87707658137963851</c:v>
                </c:pt>
                <c:pt idx="10">
                  <c:v>0.92555010554559192</c:v>
                </c:pt>
                <c:pt idx="11">
                  <c:v>0.92545429338276775</c:v>
                </c:pt>
                <c:pt idx="12">
                  <c:v>0.97711218172785719</c:v>
                </c:pt>
                <c:pt idx="13">
                  <c:v>0.97313433071609878</c:v>
                </c:pt>
                <c:pt idx="14">
                  <c:v>0.82121692421701364</c:v>
                </c:pt>
                <c:pt idx="15">
                  <c:v>0.80089189348400769</c:v>
                </c:pt>
                <c:pt idx="16" formatCode="0.000">
                  <c:v>0.91581635262965566</c:v>
                </c:pt>
              </c:numCache>
            </c:numRef>
          </c:val>
        </c:ser>
        <c:ser>
          <c:idx val="2"/>
          <c:order val="1"/>
          <c:tx>
            <c:v>Joint prediction from inferred body parts</c:v>
          </c:tx>
          <c:invertIfNegative val="0"/>
          <c:dPt>
            <c:idx val="16"/>
            <c:invertIfNegative val="0"/>
            <c:bubble3D val="0"/>
            <c:spPr>
              <a:solidFill>
                <a:schemeClr val="accent3">
                  <a:lumMod val="75000"/>
                </a:schemeClr>
              </a:solidFill>
            </c:spPr>
          </c:dPt>
          <c:cat>
            <c:strRef>
              <c:f>'Average Precisions'!$F$6:$F$22</c:f>
              <c:strCache>
                <c:ptCount val="17"/>
                <c:pt idx="0">
                  <c:v>Center Head</c:v>
                </c:pt>
                <c:pt idx="1">
                  <c:v>Center Neck</c:v>
                </c:pt>
                <c:pt idx="2">
                  <c:v>Left Shoulder</c:v>
                </c:pt>
                <c:pt idx="3">
                  <c:v>Right Shoulder</c:v>
                </c:pt>
                <c:pt idx="4">
                  <c:v>Left Elbow</c:v>
                </c:pt>
                <c:pt idx="5">
                  <c:v>Right Elbow</c:v>
                </c:pt>
                <c:pt idx="6">
                  <c:v>Left Wrist</c:v>
                </c:pt>
                <c:pt idx="7">
                  <c:v>Right Wrist</c:v>
                </c:pt>
                <c:pt idx="8">
                  <c:v>Left Hand</c:v>
                </c:pt>
                <c:pt idx="9">
                  <c:v>Right Hand</c:v>
                </c:pt>
                <c:pt idx="10">
                  <c:v>Left Knee</c:v>
                </c:pt>
                <c:pt idx="11">
                  <c:v>Right Knee</c:v>
                </c:pt>
                <c:pt idx="12">
                  <c:v>Left Ankle</c:v>
                </c:pt>
                <c:pt idx="13">
                  <c:v>Right Ankle</c:v>
                </c:pt>
                <c:pt idx="14">
                  <c:v>Left Foot</c:v>
                </c:pt>
                <c:pt idx="15">
                  <c:v>Right Foot</c:v>
                </c:pt>
                <c:pt idx="16">
                  <c:v>Mean AP</c:v>
                </c:pt>
              </c:strCache>
            </c:strRef>
          </c:cat>
          <c:val>
            <c:numRef>
              <c:f>'Average Precisions'!$H$6:$H$22</c:f>
              <c:numCache>
                <c:formatCode>0.000</c:formatCode>
                <c:ptCount val="17"/>
                <c:pt idx="0">
                  <c:v>0.90094943774864245</c:v>
                </c:pt>
                <c:pt idx="1">
                  <c:v>0.85730367068286428</c:v>
                </c:pt>
                <c:pt idx="2">
                  <c:v>0.72400800077275507</c:v>
                </c:pt>
                <c:pt idx="3">
                  <c:v>0.73601875289812513</c:v>
                </c:pt>
                <c:pt idx="4">
                  <c:v>0.75558081364911089</c:v>
                </c:pt>
                <c:pt idx="5">
                  <c:v>0.76121119999959141</c:v>
                </c:pt>
                <c:pt idx="6">
                  <c:v>0.75378156285877818</c:v>
                </c:pt>
                <c:pt idx="7">
                  <c:v>0.75344663262911471</c:v>
                </c:pt>
                <c:pt idx="8">
                  <c:v>0.66515007380163327</c:v>
                </c:pt>
                <c:pt idx="9">
                  <c:v>0.66224781286932155</c:v>
                </c:pt>
                <c:pt idx="10">
                  <c:v>0.58460811375324762</c:v>
                </c:pt>
                <c:pt idx="11">
                  <c:v>0.57718977453410925</c:v>
                </c:pt>
                <c:pt idx="12">
                  <c:v>0.74447670340671979</c:v>
                </c:pt>
                <c:pt idx="13">
                  <c:v>0.74677603695208294</c:v>
                </c:pt>
                <c:pt idx="14">
                  <c:v>0.7370681222799097</c:v>
                </c:pt>
                <c:pt idx="15">
                  <c:v>0.73146740778195685</c:v>
                </c:pt>
                <c:pt idx="16">
                  <c:v>0.73070525728862257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316750968"/>
        <c:axId val="316751752"/>
      </c:barChart>
      <c:catAx>
        <c:axId val="3167509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2000"/>
            </a:pPr>
            <a:endParaRPr lang="en-US"/>
          </a:p>
        </c:txPr>
        <c:crossAx val="316751752"/>
        <c:crosses val="autoZero"/>
        <c:auto val="1"/>
        <c:lblAlgn val="ctr"/>
        <c:lblOffset val="100"/>
        <c:noMultiLvlLbl val="0"/>
      </c:catAx>
      <c:valAx>
        <c:axId val="316751752"/>
        <c:scaling>
          <c:orientation val="minMax"/>
          <c:max val="1"/>
          <c:min val="0"/>
        </c:scaling>
        <c:delete val="0"/>
        <c:axPos val="l"/>
        <c:majorGridlines>
          <c:spPr>
            <a:ln>
              <a:solidFill>
                <a:sysClr val="windowText" lastClr="000000">
                  <a:lumMod val="75000"/>
                  <a:lumOff val="25000"/>
                </a:sysClr>
              </a:solidFill>
            </a:ln>
          </c:spPr>
        </c:majorGridlines>
        <c:title>
          <c:tx>
            <c:rich>
              <a:bodyPr rot="-5400000" vert="horz"/>
              <a:lstStyle/>
              <a:p>
                <a:pPr>
                  <a:defRPr sz="2400"/>
                </a:pPr>
                <a:r>
                  <a:rPr lang="en-GB" sz="2400"/>
                  <a:t>Average precision</a:t>
                </a:r>
              </a:p>
            </c:rich>
          </c:tx>
          <c:layout/>
          <c:overlay val="0"/>
        </c:title>
        <c:numFmt formatCode="#,##0.0" sourceLinked="0"/>
        <c:majorTickMark val="out"/>
        <c:minorTickMark val="none"/>
        <c:tickLblPos val="nextTo"/>
        <c:txPr>
          <a:bodyPr/>
          <a:lstStyle/>
          <a:p>
            <a:pPr>
              <a:defRPr sz="2000"/>
            </a:pPr>
            <a:endParaRPr lang="en-US"/>
          </a:p>
        </c:txPr>
        <c:crossAx val="316750968"/>
        <c:crosses val="autoZero"/>
        <c:crossBetween val="between"/>
        <c:majorUnit val="0.1"/>
      </c:valAx>
      <c:spPr>
        <a:solidFill>
          <a:sysClr val="windowText" lastClr="000000"/>
        </a:solidFill>
      </c:spPr>
    </c:plotArea>
    <c:legend>
      <c:legendPos val="l"/>
      <c:layout>
        <c:manualLayout>
          <c:xMode val="edge"/>
          <c:yMode val="edge"/>
          <c:x val="0.23203469530891238"/>
          <c:y val="0.42844908960370987"/>
          <c:w val="0.65315980588602951"/>
          <c:h val="0.1411920384951881"/>
        </c:manualLayout>
      </c:layout>
      <c:overlay val="1"/>
      <c:spPr>
        <a:solidFill>
          <a:schemeClr val="bg1"/>
        </a:solidFill>
      </c:sp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0.84562</cdr:x>
      <cdr:y>0.54814</cdr:y>
    </cdr:from>
    <cdr:to>
      <cdr:x>0.90775</cdr:x>
      <cdr:y>0.71597</cdr:y>
    </cdr:to>
    <cdr:sp macro="" textlink="">
      <cdr:nvSpPr>
        <cdr:cNvPr id="2" name="Rectangle 1"/>
        <cdr:cNvSpPr/>
      </cdr:nvSpPr>
      <cdr:spPr>
        <a:xfrm xmlns:a="http://schemas.openxmlformats.org/drawingml/2006/main">
          <a:off x="6518645" y="3057248"/>
          <a:ext cx="478954" cy="936104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298103" cy="339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618303" y="0"/>
            <a:ext cx="4298103" cy="339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ED5E1B-83DF-470D-8F1A-A93367F289E2}" type="datetimeFigureOut">
              <a:rPr lang="en-US" smtClean="0"/>
              <a:pPr/>
              <a:t>11/8/2012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6453596"/>
            <a:ext cx="4298103" cy="339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618303" y="6453596"/>
            <a:ext cx="4298103" cy="339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50D589-95FA-4490-A74A-B541F9A0F08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20754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298103" cy="339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618304" y="0"/>
            <a:ext cx="4298103" cy="339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C62E78-3329-412A-9710-0316BE56C443}" type="datetimeFigureOut">
              <a:rPr lang="en-US" smtClean="0"/>
              <a:pPr/>
              <a:t>11/8/2012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260725" y="509588"/>
            <a:ext cx="3397250" cy="2547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91870" y="3227389"/>
            <a:ext cx="7934960" cy="30575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6453597"/>
            <a:ext cx="4298103" cy="339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618304" y="6453597"/>
            <a:ext cx="4298103" cy="339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F9C9E4-B0AE-4BE6-BF52-DA2656203BA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11401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F9C9E4-B0AE-4BE6-BF52-DA2656203BAD}" type="slidenum">
              <a:rPr lang="en-GB" smtClean="0"/>
              <a:pPr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81687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F9C9E4-B0AE-4BE6-BF52-DA2656203BAD}" type="slidenum">
              <a:rPr lang="en-GB" smtClean="0"/>
              <a:pPr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66142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F9C9E4-B0AE-4BE6-BF52-DA2656203BAD}" type="slidenum">
              <a:rPr lang="en-GB" smtClean="0"/>
              <a:pPr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69444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F9C9E4-B0AE-4BE6-BF52-DA2656203BAD}" type="slidenum">
              <a:rPr lang="en-GB" smtClean="0"/>
              <a:pPr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15827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F9C9E4-B0AE-4BE6-BF52-DA2656203BAD}" type="slidenum">
              <a:rPr lang="en-GB" smtClean="0"/>
              <a:pPr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08876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F9C9E4-B0AE-4BE6-BF52-DA2656203BAD}" type="slidenum">
              <a:rPr lang="en-GB" smtClean="0"/>
              <a:pPr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70755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F9C9E4-B0AE-4BE6-BF52-DA2656203BAD}" type="slidenum">
              <a:rPr lang="en-GB" smtClean="0"/>
              <a:pPr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144563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F9C9E4-B0AE-4BE6-BF52-DA2656203BAD}" type="slidenum">
              <a:rPr lang="en-GB" smtClean="0"/>
              <a:pPr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30059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F9C9E4-B0AE-4BE6-BF52-DA2656203BAD}" type="slidenum">
              <a:rPr lang="en-GB" smtClean="0"/>
              <a:pPr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279459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F9C9E4-B0AE-4BE6-BF52-DA2656203BAD}" type="slidenum">
              <a:rPr lang="en-GB" smtClean="0"/>
              <a:pPr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339265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F9C9E4-B0AE-4BE6-BF52-DA2656203BAD}" type="slidenum">
              <a:rPr lang="en-GB" smtClean="0"/>
              <a:pPr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71658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F9C9E4-B0AE-4BE6-BF52-DA2656203BAD}" type="slidenum">
              <a:rPr lang="en-GB" smtClean="0"/>
              <a:pPr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409994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F9C9E4-B0AE-4BE6-BF52-DA2656203BAD}" type="slidenum">
              <a:rPr lang="en-GB" smtClean="0"/>
              <a:pPr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94118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F9C9E4-B0AE-4BE6-BF52-DA2656203BAD}" type="slidenum">
              <a:rPr lang="en-GB" smtClean="0"/>
              <a:pPr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40999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F9C9E4-B0AE-4BE6-BF52-DA2656203BAD}" type="slidenum">
              <a:rPr lang="en-GB" smtClean="0"/>
              <a:pPr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41852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F9C9E4-B0AE-4BE6-BF52-DA2656203BAD}" type="slidenum">
              <a:rPr lang="en-GB" smtClean="0"/>
              <a:pPr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12322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F9C9E4-B0AE-4BE6-BF52-DA2656203BAD}" type="slidenum">
              <a:rPr lang="en-GB" smtClean="0"/>
              <a:pPr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53631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F9C9E4-B0AE-4BE6-BF52-DA2656203BAD}" type="slidenum">
              <a:rPr lang="en-GB" smtClean="0"/>
              <a:pPr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7840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F9C9E4-B0AE-4BE6-BF52-DA2656203BAD}" type="slidenum">
              <a:rPr lang="en-GB" smtClean="0"/>
              <a:pPr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17463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F9C9E4-B0AE-4BE6-BF52-DA2656203BAD}" type="slidenum">
              <a:rPr lang="en-GB" smtClean="0"/>
              <a:pPr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29531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0" y="0"/>
            <a:ext cx="9143999" cy="513543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</p:spPr>
        <p:txBody>
          <a:bodyPr vert="horz" lIns="91440" tIns="0" rIns="45720" bIns="0" rtlCol="0" anchor="t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FD1FD-4A07-4495-93AA-8C4C744302CF}" type="datetimeFigureOut">
              <a:rPr lang="en-US" smtClean="0"/>
              <a:pPr/>
              <a:t>11/8/2012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7CCD5-8A31-4C80-BBE8-AB7538AC6BC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Rectangle 9"/>
          <p:cNvSpPr/>
          <p:nvPr/>
        </p:nvSpPr>
        <p:spPr bwMode="invGray">
          <a:xfrm>
            <a:off x="0" y="5128334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FD1FD-4A07-4495-93AA-8C4C744302CF}" type="datetimeFigureOut">
              <a:rPr lang="en-US" smtClean="0"/>
              <a:pPr/>
              <a:t>11/8/2012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7CCD5-8A31-4C80-BBE8-AB7538AC6BC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invGray">
          <a:xfrm>
            <a:off x="6598920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 bwMode="ltGray">
          <a:xfrm>
            <a:off x="6647687" y="0"/>
            <a:ext cx="2514601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274640"/>
            <a:ext cx="1905000" cy="5851525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FD1FD-4A07-4495-93AA-8C4C744302CF}" type="datetimeFigureOut">
              <a:rPr lang="en-US" smtClean="0"/>
              <a:pPr/>
              <a:t>11/8/2012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40597" y="6377459"/>
            <a:ext cx="3836404" cy="365125"/>
          </a:xfr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7CCD5-8A31-4C80-BBE8-AB7538AC6BC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FD1FD-4A07-4495-93AA-8C4C744302CF}" type="datetimeFigureOut">
              <a:rPr lang="en-US" smtClean="0"/>
              <a:pPr/>
              <a:t>11/8/2012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7CCD5-8A31-4C80-BBE8-AB7538AC6BC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0" y="1"/>
            <a:ext cx="9144000" cy="260252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invGray">
          <a:xfrm>
            <a:off x="0" y="2602520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636776"/>
          </a:xfrm>
        </p:spPr>
        <p:txBody>
          <a:bodyPr vert="horz" lIns="91440" tIns="0" rIns="91440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 cap="none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0664" y="1828800"/>
            <a:ext cx="8022336" cy="685800"/>
          </a:xfrm>
        </p:spPr>
        <p:txBody>
          <a:bodyPr lIns="146304" tIns="0" rIns="45720" bIns="0"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FD1FD-4A07-4495-93AA-8C4C744302CF}" type="datetimeFigureOut">
              <a:rPr lang="en-US" smtClean="0"/>
              <a:pPr/>
              <a:t>11/8/2012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7CCD5-8A31-4C80-BBE8-AB7538AC6BC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038600" cy="4623816"/>
          </a:xfrm>
        </p:spPr>
        <p:txBody>
          <a:bodyPr lIns="9144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73936"/>
            <a:ext cx="4038600" cy="4623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FD1FD-4A07-4495-93AA-8C4C744302CF}" type="datetimeFigureOut">
              <a:rPr lang="en-US" smtClean="0"/>
              <a:pPr/>
              <a:t>11/8/2012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7CCD5-8A31-4C80-BBE8-AB7538AC6BC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98987"/>
            <a:ext cx="4040188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698987"/>
            <a:ext cx="4041775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FD1FD-4A07-4495-93AA-8C4C744302CF}" type="datetimeFigureOut">
              <a:rPr lang="en-US" smtClean="0"/>
              <a:pPr/>
              <a:t>11/8/2012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7CCD5-8A31-4C80-BBE8-AB7538AC6BC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FD1FD-4A07-4495-93AA-8C4C744302CF}" type="datetimeFigureOut">
              <a:rPr lang="en-US" smtClean="0"/>
              <a:pPr/>
              <a:t>11/8/2012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7CCD5-8A31-4C80-BBE8-AB7538AC6BC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FD1FD-4A07-4495-93AA-8C4C744302CF}" type="datetimeFigureOut">
              <a:rPr lang="en-US" smtClean="0"/>
              <a:pPr/>
              <a:t>11/8/2012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7CCD5-8A31-4C80-BBE8-AB7538AC6BC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838" y="152400"/>
            <a:ext cx="2523744" cy="978408"/>
          </a:xfrm>
        </p:spPr>
        <p:txBody>
          <a:bodyPr vert="horz" lIns="73152" rIns="45720" bIns="0" rtlCol="0" anchor="b">
            <a:normAutofit/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9377" y="1743133"/>
            <a:ext cx="5920641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  <a:extLst/>
          </a:lstStyle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838" y="1730018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FD1FD-4A07-4495-93AA-8C4C744302CF}" type="datetimeFigureOut">
              <a:rPr lang="en-US" smtClean="0"/>
              <a:pPr/>
              <a:t>11/8/2012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7CCD5-8A31-4C80-BBE8-AB7538AC6BC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Rectangle 11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" y="155448"/>
            <a:ext cx="2525150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903805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64592" y="1170432"/>
            <a:ext cx="2523744" cy="201168"/>
          </a:xfrm>
        </p:spPr>
        <p:txBody>
          <a:bodyPr/>
          <a:lstStyle/>
          <a:p>
            <a:fld id="{CEEFD1FD-4A07-4495-93AA-8C4C744302CF}" type="datetimeFigureOut">
              <a:rPr lang="en-US" smtClean="0"/>
              <a:pPr/>
              <a:t>11/8/2012</a:t>
            </a:fld>
            <a:endParaRPr lang="en-GB"/>
          </a:p>
        </p:txBody>
      </p:sp>
      <p:sp>
        <p:nvSpPr>
          <p:cNvPr id="11" name="Rectangle 10"/>
          <p:cNvSpPr/>
          <p:nvPr/>
        </p:nvSpPr>
        <p:spPr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35808" y="1170432"/>
            <a:ext cx="5193792" cy="201168"/>
          </a:xfrm>
        </p:spPr>
        <p:txBody>
          <a:bodyPr/>
          <a:lstStyle>
            <a:lvl1pPr>
              <a:defRPr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39328" y="1170432"/>
            <a:ext cx="733864" cy="201168"/>
          </a:xfrm>
        </p:spPr>
        <p:txBody>
          <a:bodyPr/>
          <a:lstStyle/>
          <a:p>
            <a:fld id="{3807CCD5-8A31-4C80-BBE8-AB7538AC6BC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>
            <a:off x="0" y="1"/>
            <a:ext cx="9143999" cy="1000108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76270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extLst/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57299"/>
            <a:ext cx="8229600" cy="5043502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extLst/>
          </a:lstStyle>
          <a:p>
            <a:pPr lvl="0" eaLnBrk="1" latinLnBrk="0" hangingPunct="1"/>
            <a:r>
              <a:rPr kumimoji="0" lang="en-US" dirty="0" smtClean="0"/>
              <a:t>Click to edit Master text styles</a:t>
            </a:r>
          </a:p>
          <a:p>
            <a:pPr lvl="1" eaLnBrk="1" latinLnBrk="0" hangingPunct="1"/>
            <a:r>
              <a:rPr kumimoji="0" lang="en-US" dirty="0" smtClean="0"/>
              <a:t>Second level</a:t>
            </a:r>
          </a:p>
          <a:p>
            <a:pPr lvl="2" eaLnBrk="1" latinLnBrk="0" hangingPunct="1"/>
            <a:r>
              <a:rPr kumimoji="0" lang="en-US" dirty="0" smtClean="0"/>
              <a:t>Third level</a:t>
            </a:r>
          </a:p>
          <a:p>
            <a:pPr lvl="3" eaLnBrk="1" latinLnBrk="0" hangingPunct="1"/>
            <a:r>
              <a:rPr kumimoji="0" lang="en-US" dirty="0" smtClean="0"/>
              <a:t>Fourth level</a:t>
            </a:r>
          </a:p>
          <a:p>
            <a:pPr lvl="4" eaLnBrk="1" latinLnBrk="0" hangingPunct="1"/>
            <a:r>
              <a:rPr kumimoji="0" lang="en-US" dirty="0" smtClean="0"/>
              <a:t>Fifth level</a:t>
            </a:r>
            <a:endParaRPr kumimoji="0"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76999"/>
            <a:ext cx="2133600" cy="274320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CEEFD1FD-4A07-4495-93AA-8C4C744302CF}" type="datetimeFigureOut">
              <a:rPr lang="en-US" smtClean="0"/>
              <a:pPr/>
              <a:t>11/8/2012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0596" y="6476999"/>
            <a:ext cx="5507719" cy="274320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04396" y="6476999"/>
            <a:ext cx="733864" cy="274320"/>
          </a:xfrm>
          <a:prstGeom prst="rect">
            <a:avLst/>
          </a:prstGeom>
        </p:spPr>
        <p:txBody>
          <a:bodyPr vert="horz" bIns="0" rtlCol="0" anchor="b"/>
          <a:lstStyle>
            <a:lvl1pPr algn="r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3807CCD5-8A31-4C80-BBE8-AB7538AC6BC5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4500" b="1" kern="1200">
          <a:solidFill>
            <a:schemeClr val="accent1">
              <a:satMod val="150000"/>
            </a:schemeClr>
          </a:solidFill>
          <a:effectLst/>
          <a:latin typeface="+mj-lt"/>
          <a:ea typeface="+mj-ea"/>
          <a:cs typeface="+mj-cs"/>
        </a:defRPr>
      </a:lvl1pPr>
      <a:extLst/>
    </p:titleStyle>
    <p:bodyStyle>
      <a:lvl1pPr marL="438912" indent="-320040" algn="l" rtl="0" eaLnBrk="1" latinLnBrk="0" hangingPunct="1">
        <a:spcBef>
          <a:spcPts val="0"/>
        </a:spcBef>
        <a:buClr>
          <a:schemeClr val="accent1"/>
        </a:buClr>
        <a:buSzPct val="80000"/>
        <a:buFont typeface="Wingdings 2"/>
        <a:buChar char=""/>
        <a:defRPr kumimoji="0" sz="3200" kern="1200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1pPr>
      <a:lvl2pPr marL="731520" indent="-27432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"/>
        <a:defRPr kumimoji="0" sz="2800" kern="1200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2pPr>
      <a:lvl3pPr marL="996696" indent="-228600" algn="l" rtl="0" eaLnBrk="1" latinLnBrk="0" hangingPunct="1">
        <a:spcBef>
          <a:spcPct val="20000"/>
        </a:spcBef>
        <a:buClr>
          <a:schemeClr val="accent3"/>
        </a:buClr>
        <a:buFont typeface="Arial"/>
        <a:buChar char="▪"/>
        <a:defRPr kumimoji="0" sz="2400" kern="1200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3pPr>
      <a:lvl4pPr marL="1216152" indent="-182880" algn="l" rtl="0" eaLnBrk="1" latinLnBrk="0" hangingPunct="1">
        <a:spcBef>
          <a:spcPct val="20000"/>
        </a:spcBef>
        <a:buClr>
          <a:schemeClr val="accent4"/>
        </a:buClr>
        <a:buFont typeface="Arial"/>
        <a:buChar char="▪"/>
        <a:defRPr kumimoji="0" sz="2000" kern="1200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4pPr>
      <a:lvl5pPr marL="1426464" indent="-182880" algn="l" rtl="0" eaLnBrk="1" latinLnBrk="0" hangingPunct="1">
        <a:spcBef>
          <a:spcPct val="20000"/>
        </a:spcBef>
        <a:buClr>
          <a:schemeClr val="accent5"/>
        </a:buClr>
        <a:buFont typeface="Wingdings 3"/>
        <a:buChar char=""/>
        <a:defRPr kumimoji="0" lang="en-US" sz="2000" kern="1200" smtClean="0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png"/><Relationship Id="rId5" Type="http://schemas.openxmlformats.org/officeDocument/2006/relationships/hyperlink" Target="http://2.bp.blogspot.com/_NcSxbK86vWU/TBuoPqPOmEI/AAAAAAAAAuQ/H9WU3IAnbVg/s1600/kinect_001.png" TargetMode="Externa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openxmlformats.org/officeDocument/2006/relationships/image" Target="../media/image57.png"/><Relationship Id="rId7" Type="http://schemas.openxmlformats.org/officeDocument/2006/relationships/image" Target="../media/image46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3.png"/><Relationship Id="rId18" Type="http://schemas.microsoft.com/office/2007/relationships/hdphoto" Target="../media/hdphoto38.wdp"/><Relationship Id="rId26" Type="http://schemas.microsoft.com/office/2007/relationships/hdphoto" Target="../media/hdphoto42.wdp"/><Relationship Id="rId39" Type="http://schemas.openxmlformats.org/officeDocument/2006/relationships/image" Target="../media/image76.png"/><Relationship Id="rId21" Type="http://schemas.openxmlformats.org/officeDocument/2006/relationships/image" Target="../media/image67.png"/><Relationship Id="rId34" Type="http://schemas.microsoft.com/office/2007/relationships/hdphoto" Target="../media/hdphoto46.wdp"/><Relationship Id="rId42" Type="http://schemas.microsoft.com/office/2007/relationships/hdphoto" Target="../media/hdphoto50.wdp"/><Relationship Id="rId47" Type="http://schemas.openxmlformats.org/officeDocument/2006/relationships/image" Target="../media/image80.png"/><Relationship Id="rId50" Type="http://schemas.microsoft.com/office/2007/relationships/hdphoto" Target="../media/hdphoto54.wdp"/><Relationship Id="rId55" Type="http://schemas.openxmlformats.org/officeDocument/2006/relationships/image" Target="../media/image84.png"/><Relationship Id="rId63" Type="http://schemas.openxmlformats.org/officeDocument/2006/relationships/image" Target="../media/image88.png"/><Relationship Id="rId68" Type="http://schemas.microsoft.com/office/2007/relationships/hdphoto" Target="../media/hdphoto63.wdp"/><Relationship Id="rId76" Type="http://schemas.microsoft.com/office/2007/relationships/hdphoto" Target="../media/hdphoto67.wdp"/><Relationship Id="rId7" Type="http://schemas.openxmlformats.org/officeDocument/2006/relationships/image" Target="../media/image60.png"/><Relationship Id="rId71" Type="http://schemas.openxmlformats.org/officeDocument/2006/relationships/image" Target="../media/image92.png"/><Relationship Id="rId2" Type="http://schemas.openxmlformats.org/officeDocument/2006/relationships/notesSlide" Target="../notesSlides/notesSlide12.xml"/><Relationship Id="rId16" Type="http://schemas.microsoft.com/office/2007/relationships/hdphoto" Target="../media/hdphoto37.wdp"/><Relationship Id="rId29" Type="http://schemas.openxmlformats.org/officeDocument/2006/relationships/image" Target="../media/image71.png"/><Relationship Id="rId11" Type="http://schemas.openxmlformats.org/officeDocument/2006/relationships/image" Target="../media/image62.png"/><Relationship Id="rId24" Type="http://schemas.microsoft.com/office/2007/relationships/hdphoto" Target="../media/hdphoto41.wdp"/><Relationship Id="rId32" Type="http://schemas.microsoft.com/office/2007/relationships/hdphoto" Target="../media/hdphoto45.wdp"/><Relationship Id="rId37" Type="http://schemas.openxmlformats.org/officeDocument/2006/relationships/image" Target="../media/image75.png"/><Relationship Id="rId40" Type="http://schemas.microsoft.com/office/2007/relationships/hdphoto" Target="../media/hdphoto49.wdp"/><Relationship Id="rId45" Type="http://schemas.openxmlformats.org/officeDocument/2006/relationships/image" Target="../media/image79.png"/><Relationship Id="rId53" Type="http://schemas.openxmlformats.org/officeDocument/2006/relationships/image" Target="../media/image83.png"/><Relationship Id="rId58" Type="http://schemas.microsoft.com/office/2007/relationships/hdphoto" Target="../media/hdphoto58.wdp"/><Relationship Id="rId66" Type="http://schemas.microsoft.com/office/2007/relationships/hdphoto" Target="../media/hdphoto62.wdp"/><Relationship Id="rId74" Type="http://schemas.microsoft.com/office/2007/relationships/hdphoto" Target="../media/hdphoto66.wdp"/><Relationship Id="rId5" Type="http://schemas.openxmlformats.org/officeDocument/2006/relationships/image" Target="../media/image59.png"/><Relationship Id="rId15" Type="http://schemas.openxmlformats.org/officeDocument/2006/relationships/image" Target="../media/image64.png"/><Relationship Id="rId23" Type="http://schemas.openxmlformats.org/officeDocument/2006/relationships/image" Target="../media/image68.png"/><Relationship Id="rId28" Type="http://schemas.microsoft.com/office/2007/relationships/hdphoto" Target="../media/hdphoto43.wdp"/><Relationship Id="rId36" Type="http://schemas.microsoft.com/office/2007/relationships/hdphoto" Target="../media/hdphoto47.wdp"/><Relationship Id="rId49" Type="http://schemas.openxmlformats.org/officeDocument/2006/relationships/image" Target="../media/image81.png"/><Relationship Id="rId57" Type="http://schemas.openxmlformats.org/officeDocument/2006/relationships/image" Target="../media/image85.png"/><Relationship Id="rId61" Type="http://schemas.openxmlformats.org/officeDocument/2006/relationships/image" Target="../media/image87.png"/><Relationship Id="rId10" Type="http://schemas.microsoft.com/office/2007/relationships/hdphoto" Target="../media/hdphoto34.wdp"/><Relationship Id="rId19" Type="http://schemas.openxmlformats.org/officeDocument/2006/relationships/image" Target="../media/image66.png"/><Relationship Id="rId31" Type="http://schemas.openxmlformats.org/officeDocument/2006/relationships/image" Target="../media/image72.png"/><Relationship Id="rId44" Type="http://schemas.microsoft.com/office/2007/relationships/hdphoto" Target="../media/hdphoto51.wdp"/><Relationship Id="rId52" Type="http://schemas.microsoft.com/office/2007/relationships/hdphoto" Target="../media/hdphoto55.wdp"/><Relationship Id="rId60" Type="http://schemas.microsoft.com/office/2007/relationships/hdphoto" Target="../media/hdphoto59.wdp"/><Relationship Id="rId65" Type="http://schemas.openxmlformats.org/officeDocument/2006/relationships/image" Target="../media/image89.png"/><Relationship Id="rId73" Type="http://schemas.openxmlformats.org/officeDocument/2006/relationships/image" Target="../media/image93.png"/><Relationship Id="rId4" Type="http://schemas.microsoft.com/office/2007/relationships/hdphoto" Target="../media/hdphoto31.wdp"/><Relationship Id="rId9" Type="http://schemas.openxmlformats.org/officeDocument/2006/relationships/image" Target="../media/image61.png"/><Relationship Id="rId14" Type="http://schemas.microsoft.com/office/2007/relationships/hdphoto" Target="../media/hdphoto36.wdp"/><Relationship Id="rId22" Type="http://schemas.microsoft.com/office/2007/relationships/hdphoto" Target="../media/hdphoto40.wdp"/><Relationship Id="rId27" Type="http://schemas.openxmlformats.org/officeDocument/2006/relationships/image" Target="../media/image70.png"/><Relationship Id="rId30" Type="http://schemas.microsoft.com/office/2007/relationships/hdphoto" Target="../media/hdphoto44.wdp"/><Relationship Id="rId35" Type="http://schemas.openxmlformats.org/officeDocument/2006/relationships/image" Target="../media/image74.png"/><Relationship Id="rId43" Type="http://schemas.openxmlformats.org/officeDocument/2006/relationships/image" Target="../media/image78.png"/><Relationship Id="rId48" Type="http://schemas.microsoft.com/office/2007/relationships/hdphoto" Target="../media/hdphoto53.wdp"/><Relationship Id="rId56" Type="http://schemas.microsoft.com/office/2007/relationships/hdphoto" Target="../media/hdphoto57.wdp"/><Relationship Id="rId64" Type="http://schemas.microsoft.com/office/2007/relationships/hdphoto" Target="../media/hdphoto61.wdp"/><Relationship Id="rId69" Type="http://schemas.openxmlformats.org/officeDocument/2006/relationships/image" Target="../media/image91.png"/><Relationship Id="rId8" Type="http://schemas.microsoft.com/office/2007/relationships/hdphoto" Target="../media/hdphoto33.wdp"/><Relationship Id="rId51" Type="http://schemas.openxmlformats.org/officeDocument/2006/relationships/image" Target="../media/image82.png"/><Relationship Id="rId72" Type="http://schemas.microsoft.com/office/2007/relationships/hdphoto" Target="../media/hdphoto65.wdp"/><Relationship Id="rId3" Type="http://schemas.openxmlformats.org/officeDocument/2006/relationships/image" Target="../media/image58.png"/><Relationship Id="rId12" Type="http://schemas.microsoft.com/office/2007/relationships/hdphoto" Target="../media/hdphoto35.wdp"/><Relationship Id="rId17" Type="http://schemas.openxmlformats.org/officeDocument/2006/relationships/image" Target="../media/image65.png"/><Relationship Id="rId25" Type="http://schemas.openxmlformats.org/officeDocument/2006/relationships/image" Target="../media/image69.png"/><Relationship Id="rId33" Type="http://schemas.openxmlformats.org/officeDocument/2006/relationships/image" Target="../media/image73.png"/><Relationship Id="rId38" Type="http://schemas.microsoft.com/office/2007/relationships/hdphoto" Target="../media/hdphoto48.wdp"/><Relationship Id="rId46" Type="http://schemas.microsoft.com/office/2007/relationships/hdphoto" Target="../media/hdphoto52.wdp"/><Relationship Id="rId59" Type="http://schemas.openxmlformats.org/officeDocument/2006/relationships/image" Target="../media/image86.png"/><Relationship Id="rId67" Type="http://schemas.openxmlformats.org/officeDocument/2006/relationships/image" Target="../media/image90.png"/><Relationship Id="rId20" Type="http://schemas.microsoft.com/office/2007/relationships/hdphoto" Target="../media/hdphoto39.wdp"/><Relationship Id="rId41" Type="http://schemas.openxmlformats.org/officeDocument/2006/relationships/image" Target="../media/image77.png"/><Relationship Id="rId54" Type="http://schemas.microsoft.com/office/2007/relationships/hdphoto" Target="../media/hdphoto56.wdp"/><Relationship Id="rId62" Type="http://schemas.microsoft.com/office/2007/relationships/hdphoto" Target="../media/hdphoto60.wdp"/><Relationship Id="rId70" Type="http://schemas.microsoft.com/office/2007/relationships/hdphoto" Target="../media/hdphoto64.wdp"/><Relationship Id="rId75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2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5.png"/><Relationship Id="rId4" Type="http://schemas.openxmlformats.org/officeDocument/2006/relationships/chart" Target="../charts/char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0.png"/><Relationship Id="rId2" Type="http://schemas.openxmlformats.org/officeDocument/2006/relationships/image" Target="../media/image4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chart" Target="../charts/chart3.xml"/><Relationship Id="rId7" Type="http://schemas.microsoft.com/office/2007/relationships/hdphoto" Target="../media/hdphoto69.wdp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png"/><Relationship Id="rId11" Type="http://schemas.microsoft.com/office/2007/relationships/hdphoto" Target="../media/hdphoto71.wdp"/><Relationship Id="rId5" Type="http://schemas.microsoft.com/office/2007/relationships/hdphoto" Target="../media/hdphoto68.wdp"/><Relationship Id="rId10" Type="http://schemas.openxmlformats.org/officeDocument/2006/relationships/image" Target="../media/image99.png"/><Relationship Id="rId4" Type="http://schemas.openxmlformats.org/officeDocument/2006/relationships/image" Target="../media/image96.png"/><Relationship Id="rId9" Type="http://schemas.microsoft.com/office/2007/relationships/hdphoto" Target="../media/hdphoto70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13" Type="http://schemas.microsoft.com/office/2007/relationships/hdphoto" Target="../media/hdphoto76.wdp"/><Relationship Id="rId3" Type="http://schemas.openxmlformats.org/officeDocument/2006/relationships/chart" Target="../charts/chart4.xml"/><Relationship Id="rId7" Type="http://schemas.microsoft.com/office/2007/relationships/hdphoto" Target="../media/hdphoto73.wdp"/><Relationship Id="rId12" Type="http://schemas.openxmlformats.org/officeDocument/2006/relationships/image" Target="../media/image10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png"/><Relationship Id="rId11" Type="http://schemas.microsoft.com/office/2007/relationships/hdphoto" Target="../media/hdphoto75.wdp"/><Relationship Id="rId5" Type="http://schemas.microsoft.com/office/2007/relationships/hdphoto" Target="../media/hdphoto72.wdp"/><Relationship Id="rId15" Type="http://schemas.microsoft.com/office/2007/relationships/hdphoto" Target="../media/hdphoto77.wdp"/><Relationship Id="rId10" Type="http://schemas.openxmlformats.org/officeDocument/2006/relationships/image" Target="../media/image103.png"/><Relationship Id="rId4" Type="http://schemas.openxmlformats.org/officeDocument/2006/relationships/image" Target="../media/image100.png"/><Relationship Id="rId9" Type="http://schemas.microsoft.com/office/2007/relationships/hdphoto" Target="../media/hdphoto74.wdp"/><Relationship Id="rId14" Type="http://schemas.openxmlformats.org/officeDocument/2006/relationships/image" Target="../media/image10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6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07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1.png"/><Relationship Id="rId4" Type="http://schemas.openxmlformats.org/officeDocument/2006/relationships/image" Target="../media/image10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109.png"/><Relationship Id="rId4" Type="http://schemas.openxmlformats.org/officeDocument/2006/relationships/notesSlide" Target="../notesSlides/notesSlide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11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3.png"/><Relationship Id="rId4" Type="http://schemas.microsoft.com/office/2007/relationships/hdphoto" Target="../media/hdphoto2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video" Target="../media/media5.wmv"/><Relationship Id="rId13" Type="http://schemas.openxmlformats.org/officeDocument/2006/relationships/image" Target="../media/image115.png"/><Relationship Id="rId3" Type="http://schemas.microsoft.com/office/2007/relationships/media" Target="../media/media4.wmv"/><Relationship Id="rId7" Type="http://schemas.microsoft.com/office/2007/relationships/media" Target="../media/media5.wmv"/><Relationship Id="rId12" Type="http://schemas.openxmlformats.org/officeDocument/2006/relationships/image" Target="../media/image110.png"/><Relationship Id="rId2" Type="http://schemas.openxmlformats.org/officeDocument/2006/relationships/video" Target="../media/media2.wmv"/><Relationship Id="rId16" Type="http://schemas.openxmlformats.org/officeDocument/2006/relationships/image" Target="../media/image4.png"/><Relationship Id="rId1" Type="http://schemas.microsoft.com/office/2007/relationships/media" Target="../media/media2.wmv"/><Relationship Id="rId6" Type="http://schemas.openxmlformats.org/officeDocument/2006/relationships/video" Target="../media/media3.wmv"/><Relationship Id="rId11" Type="http://schemas.openxmlformats.org/officeDocument/2006/relationships/image" Target="../media/image114.png"/><Relationship Id="rId5" Type="http://schemas.microsoft.com/office/2007/relationships/media" Target="../media/media3.wmv"/><Relationship Id="rId15" Type="http://schemas.openxmlformats.org/officeDocument/2006/relationships/hyperlink" Target="http://2.bp.blogspot.com/_NcSxbK86vWU/TBuoPqPOmEI/AAAAAAAAAuQ/H9WU3IAnbVg/s1600/kinect_001.png" TargetMode="External"/><Relationship Id="rId10" Type="http://schemas.openxmlformats.org/officeDocument/2006/relationships/image" Target="../media/image109.png"/><Relationship Id="rId4" Type="http://schemas.openxmlformats.org/officeDocument/2006/relationships/video" Target="../media/media4.wmv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11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video" Target="../media/media6.avi"/><Relationship Id="rId1" Type="http://schemas.microsoft.com/office/2007/relationships/media" Target="../media/media6.avi"/><Relationship Id="rId6" Type="http://schemas.openxmlformats.org/officeDocument/2006/relationships/image" Target="../media/image4.png"/><Relationship Id="rId5" Type="http://schemas.openxmlformats.org/officeDocument/2006/relationships/hyperlink" Target="http://2.bp.blogspot.com/_NcSxbK86vWU/TBuoPqPOmEI/AAAAAAAAAuQ/H9WU3IAnbVg/s1600/kinect_001.png" TargetMode="External"/><Relationship Id="rId4" Type="http://schemas.openxmlformats.org/officeDocument/2006/relationships/image" Target="../media/image1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microsoft.com/office/2007/relationships/media" Target="../media/media1.wmv"/><Relationship Id="rId1" Type="http://schemas.openxmlformats.org/officeDocument/2006/relationships/video" Target="NULL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2.png"/><Relationship Id="rId18" Type="http://schemas.microsoft.com/office/2007/relationships/hdphoto" Target="../media/hdphoto6.wdp"/><Relationship Id="rId3" Type="http://schemas.openxmlformats.org/officeDocument/2006/relationships/image" Target="../media/image14.png"/><Relationship Id="rId7" Type="http://schemas.openxmlformats.org/officeDocument/2006/relationships/image" Target="../media/image18.jpeg"/><Relationship Id="rId12" Type="http://schemas.microsoft.com/office/2007/relationships/hdphoto" Target="../media/hdphoto4.wdp"/><Relationship Id="rId17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21.png"/><Relationship Id="rId5" Type="http://schemas.openxmlformats.org/officeDocument/2006/relationships/image" Target="../media/image16.png"/><Relationship Id="rId15" Type="http://schemas.microsoft.com/office/2007/relationships/hdphoto" Target="../media/hdphoto5.wdp"/><Relationship Id="rId10" Type="http://schemas.openxmlformats.org/officeDocument/2006/relationships/image" Target="../media/image20.png"/><Relationship Id="rId19" Type="http://schemas.openxmlformats.org/officeDocument/2006/relationships/image" Target="../media/image26.png"/><Relationship Id="rId4" Type="http://schemas.openxmlformats.org/officeDocument/2006/relationships/image" Target="../media/image15.png"/><Relationship Id="rId9" Type="http://schemas.microsoft.com/office/2007/relationships/hdphoto" Target="../media/hdphoto3.wdp"/><Relationship Id="rId1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13" Type="http://schemas.microsoft.com/office/2007/relationships/hdphoto" Target="../media/hdphoto10.wdp"/><Relationship Id="rId18" Type="http://schemas.openxmlformats.org/officeDocument/2006/relationships/image" Target="../media/image37.png"/><Relationship Id="rId26" Type="http://schemas.microsoft.com/office/2007/relationships/hdphoto" Target="../media/hdphoto15.wdp"/><Relationship Id="rId39" Type="http://schemas.openxmlformats.org/officeDocument/2006/relationships/image" Target="../media/image48.png"/><Relationship Id="rId21" Type="http://schemas.openxmlformats.org/officeDocument/2006/relationships/image" Target="../media/image39.png"/><Relationship Id="rId34" Type="http://schemas.microsoft.com/office/2007/relationships/hdphoto" Target="../media/hdphoto19.wdp"/><Relationship Id="rId42" Type="http://schemas.microsoft.com/office/2007/relationships/hdphoto" Target="../media/hdphoto23.wdp"/><Relationship Id="rId47" Type="http://schemas.openxmlformats.org/officeDocument/2006/relationships/image" Target="../media/image52.png"/><Relationship Id="rId50" Type="http://schemas.microsoft.com/office/2007/relationships/hdphoto" Target="../media/hdphoto27.wdp"/><Relationship Id="rId55" Type="http://schemas.openxmlformats.org/officeDocument/2006/relationships/image" Target="../media/image56.png"/><Relationship Id="rId7" Type="http://schemas.microsoft.com/office/2007/relationships/hdphoto" Target="../media/hdphoto8.wdp"/><Relationship Id="rId12" Type="http://schemas.openxmlformats.org/officeDocument/2006/relationships/image" Target="../media/image33.png"/><Relationship Id="rId17" Type="http://schemas.openxmlformats.org/officeDocument/2006/relationships/image" Target="../media/image36.png"/><Relationship Id="rId25" Type="http://schemas.openxmlformats.org/officeDocument/2006/relationships/image" Target="../media/image41.png"/><Relationship Id="rId33" Type="http://schemas.openxmlformats.org/officeDocument/2006/relationships/image" Target="../media/image45.png"/><Relationship Id="rId38" Type="http://schemas.microsoft.com/office/2007/relationships/hdphoto" Target="../media/hdphoto21.wdp"/><Relationship Id="rId46" Type="http://schemas.microsoft.com/office/2007/relationships/hdphoto" Target="../media/hdphoto25.wdp"/><Relationship Id="rId2" Type="http://schemas.openxmlformats.org/officeDocument/2006/relationships/notesSlide" Target="../notesSlides/notesSlide8.xml"/><Relationship Id="rId16" Type="http://schemas.microsoft.com/office/2007/relationships/hdphoto" Target="../media/hdphoto11.wdp"/><Relationship Id="rId20" Type="http://schemas.openxmlformats.org/officeDocument/2006/relationships/image" Target="../media/image38.png"/><Relationship Id="rId29" Type="http://schemas.openxmlformats.org/officeDocument/2006/relationships/image" Target="../media/image43.png"/><Relationship Id="rId41" Type="http://schemas.openxmlformats.org/officeDocument/2006/relationships/image" Target="../media/image49.png"/><Relationship Id="rId54" Type="http://schemas.microsoft.com/office/2007/relationships/hdphoto" Target="../media/hdphoto29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32.png"/><Relationship Id="rId24" Type="http://schemas.microsoft.com/office/2007/relationships/hdphoto" Target="../media/hdphoto14.wdp"/><Relationship Id="rId32" Type="http://schemas.microsoft.com/office/2007/relationships/hdphoto" Target="../media/hdphoto18.wdp"/><Relationship Id="rId37" Type="http://schemas.openxmlformats.org/officeDocument/2006/relationships/image" Target="../media/image47.png"/><Relationship Id="rId40" Type="http://schemas.microsoft.com/office/2007/relationships/hdphoto" Target="../media/hdphoto22.wdp"/><Relationship Id="rId45" Type="http://schemas.openxmlformats.org/officeDocument/2006/relationships/image" Target="../media/image51.png"/><Relationship Id="rId53" Type="http://schemas.openxmlformats.org/officeDocument/2006/relationships/image" Target="../media/image55.png"/><Relationship Id="rId5" Type="http://schemas.openxmlformats.org/officeDocument/2006/relationships/image" Target="../media/image28.png"/><Relationship Id="rId15" Type="http://schemas.openxmlformats.org/officeDocument/2006/relationships/image" Target="../media/image35.png"/><Relationship Id="rId23" Type="http://schemas.openxmlformats.org/officeDocument/2006/relationships/image" Target="../media/image40.png"/><Relationship Id="rId28" Type="http://schemas.microsoft.com/office/2007/relationships/hdphoto" Target="../media/hdphoto16.wdp"/><Relationship Id="rId36" Type="http://schemas.microsoft.com/office/2007/relationships/hdphoto" Target="../media/hdphoto20.wdp"/><Relationship Id="rId49" Type="http://schemas.openxmlformats.org/officeDocument/2006/relationships/image" Target="../media/image53.png"/><Relationship Id="rId10" Type="http://schemas.microsoft.com/office/2007/relationships/hdphoto" Target="../media/hdphoto9.wdp"/><Relationship Id="rId19" Type="http://schemas.microsoft.com/office/2007/relationships/hdphoto" Target="../media/hdphoto12.wdp"/><Relationship Id="rId31" Type="http://schemas.openxmlformats.org/officeDocument/2006/relationships/image" Target="../media/image44.png"/><Relationship Id="rId44" Type="http://schemas.microsoft.com/office/2007/relationships/hdphoto" Target="../media/hdphoto24.wdp"/><Relationship Id="rId52" Type="http://schemas.microsoft.com/office/2007/relationships/hdphoto" Target="../media/hdphoto28.wdp"/><Relationship Id="rId4" Type="http://schemas.microsoft.com/office/2007/relationships/hdphoto" Target="../media/hdphoto7.wdp"/><Relationship Id="rId9" Type="http://schemas.openxmlformats.org/officeDocument/2006/relationships/image" Target="../media/image31.png"/><Relationship Id="rId14" Type="http://schemas.openxmlformats.org/officeDocument/2006/relationships/image" Target="../media/image34.png"/><Relationship Id="rId22" Type="http://schemas.microsoft.com/office/2007/relationships/hdphoto" Target="../media/hdphoto13.wdp"/><Relationship Id="rId27" Type="http://schemas.openxmlformats.org/officeDocument/2006/relationships/image" Target="../media/image42.png"/><Relationship Id="rId30" Type="http://schemas.microsoft.com/office/2007/relationships/hdphoto" Target="../media/hdphoto17.wdp"/><Relationship Id="rId35" Type="http://schemas.openxmlformats.org/officeDocument/2006/relationships/image" Target="../media/image46.png"/><Relationship Id="rId43" Type="http://schemas.openxmlformats.org/officeDocument/2006/relationships/image" Target="../media/image50.png"/><Relationship Id="rId48" Type="http://schemas.microsoft.com/office/2007/relationships/hdphoto" Target="../media/hdphoto26.wdp"/><Relationship Id="rId56" Type="http://schemas.microsoft.com/office/2007/relationships/hdphoto" Target="../media/hdphoto30.wdp"/><Relationship Id="rId8" Type="http://schemas.openxmlformats.org/officeDocument/2006/relationships/image" Target="../media/image30.png"/><Relationship Id="rId51" Type="http://schemas.openxmlformats.org/officeDocument/2006/relationships/image" Target="../media/image54.png"/><Relationship Id="rId3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67544" y="620688"/>
            <a:ext cx="8013192" cy="1636776"/>
          </a:xfrm>
        </p:spPr>
        <p:txBody>
          <a:bodyPr>
            <a:noAutofit/>
          </a:bodyPr>
          <a:lstStyle/>
          <a:p>
            <a:r>
              <a:rPr lang="en-GB" sz="3600" dirty="0" smtClean="0"/>
              <a:t>Real-Time Human Pose Recognition</a:t>
            </a:r>
            <a:br>
              <a:rPr lang="en-GB" sz="3600" dirty="0" smtClean="0"/>
            </a:br>
            <a:r>
              <a:rPr lang="en-GB" sz="3600" dirty="0" smtClean="0"/>
              <a:t>in Parts from Single Depth Images</a:t>
            </a:r>
            <a:endParaRPr lang="en-GB" sz="3600" dirty="0"/>
          </a:p>
        </p:txBody>
      </p:sp>
      <p:grpSp>
        <p:nvGrpSpPr>
          <p:cNvPr id="7" name="Group 6"/>
          <p:cNvGrpSpPr/>
          <p:nvPr/>
        </p:nvGrpSpPr>
        <p:grpSpPr>
          <a:xfrm>
            <a:off x="251520" y="2505844"/>
            <a:ext cx="3927734" cy="4595564"/>
            <a:chOff x="8714556" y="1988840"/>
            <a:chExt cx="3927734" cy="4595564"/>
          </a:xfrm>
        </p:grpSpPr>
        <p:pic>
          <p:nvPicPr>
            <p:cNvPr id="8" name="Picture 2" descr="D:\kinect\Data\Depth Sequences\Sequence 3\CVPR\Results\frame 000047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5417" b="93542" l="23375" r="36750"/>
                      </a14:imgEffect>
                      <a14:imgEffect>
                        <a14:artisticBlur/>
                      </a14:imgEffect>
                      <a14:imgEffect>
                        <a14:sharpenSoften amount="-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521" r="64133"/>
            <a:stretch/>
          </p:blipFill>
          <p:spPr bwMode="auto">
            <a:xfrm>
              <a:off x="8714556" y="1988840"/>
              <a:ext cx="3782244" cy="4595564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Rectangle 8"/>
            <p:cNvSpPr/>
            <p:nvPr/>
          </p:nvSpPr>
          <p:spPr>
            <a:xfrm>
              <a:off x="8714556" y="2020788"/>
              <a:ext cx="3927734" cy="4288532"/>
            </a:xfrm>
            <a:prstGeom prst="rect">
              <a:avLst/>
            </a:prstGeom>
            <a:solidFill>
              <a:schemeClr val="bg1">
                <a:alpha val="2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2267744" y="2989401"/>
            <a:ext cx="6468906" cy="163121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r"/>
            <a:r>
              <a:rPr lang="en-GB" sz="2000" dirty="0" smtClean="0">
                <a:solidFill>
                  <a:srgbClr val="FFC000"/>
                </a:solidFill>
                <a:effectLst/>
              </a:rPr>
              <a:t>Jamie Shotton, Andrew Fitzgibbon, Mat Cook,</a:t>
            </a:r>
            <a:br>
              <a:rPr lang="en-GB" sz="2000" dirty="0" smtClean="0">
                <a:solidFill>
                  <a:srgbClr val="FFC000"/>
                </a:solidFill>
                <a:effectLst/>
              </a:rPr>
            </a:br>
            <a:r>
              <a:rPr lang="en-GB" sz="2000" dirty="0" smtClean="0">
                <a:solidFill>
                  <a:srgbClr val="FFC000"/>
                </a:solidFill>
                <a:effectLst/>
              </a:rPr>
              <a:t>Toby Sharp, Mark Finocchio, Richard Moore,</a:t>
            </a:r>
            <a:br>
              <a:rPr lang="en-GB" sz="2000" dirty="0" smtClean="0">
                <a:solidFill>
                  <a:srgbClr val="FFC000"/>
                </a:solidFill>
                <a:effectLst/>
              </a:rPr>
            </a:br>
            <a:r>
              <a:rPr lang="en-GB" sz="2000" dirty="0" smtClean="0">
                <a:solidFill>
                  <a:srgbClr val="FFC000"/>
                </a:solidFill>
                <a:effectLst/>
              </a:rPr>
              <a:t>Alex Kipman, Andrew Blake</a:t>
            </a:r>
          </a:p>
          <a:p>
            <a:pPr algn="r"/>
            <a:endParaRPr lang="en-GB" sz="2000" dirty="0">
              <a:solidFill>
                <a:srgbClr val="FFC000"/>
              </a:solidFill>
            </a:endParaRPr>
          </a:p>
          <a:p>
            <a:pPr algn="r"/>
            <a:r>
              <a:rPr lang="en-GB" sz="2000" dirty="0" smtClean="0">
                <a:solidFill>
                  <a:srgbClr val="FFC000"/>
                </a:solidFill>
                <a:effectLst/>
              </a:rPr>
              <a:t>CVPR 2011</a:t>
            </a:r>
          </a:p>
        </p:txBody>
      </p:sp>
      <p:pic>
        <p:nvPicPr>
          <p:cNvPr id="11" name="Picture 10" descr="MSRC_WO.png"/>
          <p:cNvPicPr>
            <a:picLocks noChangeAspect="1"/>
          </p:cNvPicPr>
          <p:nvPr/>
        </p:nvPicPr>
        <p:blipFill rotWithShape="1">
          <a:blip r:embed="rId4"/>
          <a:srcRect b="35665"/>
          <a:stretch/>
        </p:blipFill>
        <p:spPr>
          <a:xfrm>
            <a:off x="3491880" y="5805131"/>
            <a:ext cx="2304360" cy="720080"/>
          </a:xfrm>
          <a:prstGeom prst="rect">
            <a:avLst/>
          </a:prstGeom>
        </p:spPr>
      </p:pic>
      <p:pic>
        <p:nvPicPr>
          <p:cNvPr id="13" name="Picture 2" descr="http://2.bp.blogspot.com/_NcSxbK86vWU/TBuoPqPOmEI/AAAAAAAAAuQ/H9WU3IAnbVg/s400/kinect_001.png">
            <a:hlinkClick r:id="rId5"/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74" t="48088" b="25321"/>
          <a:stretch/>
        </p:blipFill>
        <p:spPr bwMode="auto">
          <a:xfrm>
            <a:off x="6299335" y="5870389"/>
            <a:ext cx="2376412" cy="598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7105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2605" y="1214422"/>
            <a:ext cx="3495675" cy="541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252728"/>
          </a:xfrm>
        </p:spPr>
        <p:txBody>
          <a:bodyPr>
            <a:normAutofit/>
          </a:bodyPr>
          <a:lstStyle/>
          <a:p>
            <a:r>
              <a:rPr lang="en-GB" dirty="0" smtClean="0"/>
              <a:t>Fast </a:t>
            </a:r>
            <a:r>
              <a:rPr lang="en-GB" dirty="0"/>
              <a:t>depth image features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57299"/>
            <a:ext cx="3970784" cy="1357322"/>
          </a:xfrm>
        </p:spPr>
        <p:txBody>
          <a:bodyPr>
            <a:normAutofit/>
          </a:bodyPr>
          <a:lstStyle/>
          <a:p>
            <a:r>
              <a:rPr lang="en-GB" sz="2800" dirty="0" smtClean="0"/>
              <a:t>Depth comparisons</a:t>
            </a:r>
          </a:p>
          <a:p>
            <a:pPr lvl="1"/>
            <a:r>
              <a:rPr lang="en-GB" sz="2400" dirty="0" smtClean="0"/>
              <a:t>very fast to compute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084071" y="1214422"/>
            <a:ext cx="779381" cy="923330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</p:spPr>
        <p:txBody>
          <a:bodyPr wrap="none" rtlCol="0">
            <a:spAutoFit/>
          </a:bodyPr>
          <a:lstStyle/>
          <a:p>
            <a:pPr algn="ctr"/>
            <a:r>
              <a:rPr lang="en-GB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input</a:t>
            </a:r>
          </a:p>
          <a:p>
            <a:pPr algn="ctr"/>
            <a:r>
              <a:rPr lang="en-GB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depth</a:t>
            </a:r>
            <a:br>
              <a:rPr lang="en-GB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</a:br>
            <a:r>
              <a:rPr lang="en-GB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image</a:t>
            </a:r>
            <a:endParaRPr lang="en-GB" dirty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grpSp>
        <p:nvGrpSpPr>
          <p:cNvPr id="4" name="Group 19"/>
          <p:cNvGrpSpPr/>
          <p:nvPr/>
        </p:nvGrpSpPr>
        <p:grpSpPr>
          <a:xfrm>
            <a:off x="5739718" y="2214554"/>
            <a:ext cx="1086528" cy="786518"/>
            <a:chOff x="5811156" y="2214554"/>
            <a:chExt cx="1086528" cy="786518"/>
          </a:xfrm>
        </p:grpSpPr>
        <p:sp>
          <p:nvSpPr>
            <p:cNvPr id="5" name="Plus 4"/>
            <p:cNvSpPr/>
            <p:nvPr/>
          </p:nvSpPr>
          <p:spPr>
            <a:xfrm>
              <a:off x="6353113" y="2304015"/>
              <a:ext cx="410606" cy="410606"/>
            </a:xfrm>
            <a:prstGeom prst="mathPlus">
              <a:avLst>
                <a:gd name="adj1" fmla="val 12381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Plus 5"/>
            <p:cNvSpPr/>
            <p:nvPr/>
          </p:nvSpPr>
          <p:spPr>
            <a:xfrm rot="2700000">
              <a:off x="5811156" y="2392300"/>
              <a:ext cx="299878" cy="299878"/>
            </a:xfrm>
            <a:prstGeom prst="mathPlus">
              <a:avLst>
                <a:gd name="adj1" fmla="val 12381"/>
              </a:avLst>
            </a:prstGeom>
            <a:solidFill>
              <a:srgbClr val="C00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FFC000"/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6533482" y="2477852"/>
              <a:ext cx="36420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2800" b="1" dirty="0" smtClean="0">
                  <a:effectLst>
                    <a:glow rad="63500">
                      <a:schemeClr val="bg1">
                        <a:alpha val="40000"/>
                      </a:schemeClr>
                    </a:glow>
                  </a:effectLst>
                  <a:latin typeface="Palatino Linotype" pitchFamily="18" charset="0"/>
                  <a:cs typeface="Times New Roman" pitchFamily="18" charset="0"/>
                </a:rPr>
                <a:t>x</a:t>
              </a:r>
              <a:endParaRPr lang="en-GB" sz="1600" b="1" dirty="0"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Palatino Linotype" pitchFamily="18" charset="0"/>
                <a:cs typeface="Times New Roman" pitchFamily="18" charset="0"/>
              </a:endParaRPr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 rot="10800000" flipV="1">
              <a:off x="5951220" y="2499360"/>
              <a:ext cx="594360" cy="45720"/>
            </a:xfrm>
            <a:prstGeom prst="straightConnector1">
              <a:avLst/>
            </a:prstGeom>
            <a:ln w="19050">
              <a:solidFill>
                <a:schemeClr val="bg1"/>
              </a:solidFill>
              <a:prstDash val="soli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Rectangle 18"/>
            <p:cNvSpPr/>
            <p:nvPr/>
          </p:nvSpPr>
          <p:spPr>
            <a:xfrm>
              <a:off x="6072198" y="2214554"/>
              <a:ext cx="34336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l-GR" dirty="0" smtClean="0">
                  <a:effectLst>
                    <a:glow rad="63500">
                      <a:schemeClr val="bg1">
                        <a:alpha val="40000"/>
                      </a:schemeClr>
                    </a:glow>
                  </a:effectLst>
                  <a:latin typeface="Palatino Linotype" pitchFamily="18" charset="0"/>
                  <a:cs typeface="Times New Roman" pitchFamily="18" charset="0"/>
                </a:rPr>
                <a:t>Δ</a:t>
              </a:r>
              <a:endParaRPr lang="en-GB" dirty="0">
                <a:effectLst>
                  <a:glow rad="63500">
                    <a:schemeClr val="bg1">
                      <a:alpha val="40000"/>
                    </a:schemeClr>
                  </a:glow>
                </a:effectLst>
              </a:endParaRPr>
            </a:p>
          </p:txBody>
        </p:sp>
      </p:grpSp>
      <p:grpSp>
        <p:nvGrpSpPr>
          <p:cNvPr id="9" name="Group 40"/>
          <p:cNvGrpSpPr/>
          <p:nvPr/>
        </p:nvGrpSpPr>
        <p:grpSpPr>
          <a:xfrm>
            <a:off x="5436945" y="2862939"/>
            <a:ext cx="1086528" cy="786518"/>
            <a:chOff x="5811156" y="2214554"/>
            <a:chExt cx="1086528" cy="786518"/>
          </a:xfrm>
        </p:grpSpPr>
        <p:sp>
          <p:nvSpPr>
            <p:cNvPr id="42" name="Plus 41"/>
            <p:cNvSpPr/>
            <p:nvPr/>
          </p:nvSpPr>
          <p:spPr>
            <a:xfrm>
              <a:off x="6353113" y="2304015"/>
              <a:ext cx="410606" cy="410606"/>
            </a:xfrm>
            <a:prstGeom prst="mathPlus">
              <a:avLst>
                <a:gd name="adj1" fmla="val 12381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3" name="Plus 42"/>
            <p:cNvSpPr/>
            <p:nvPr/>
          </p:nvSpPr>
          <p:spPr>
            <a:xfrm rot="2700000">
              <a:off x="5811156" y="2392300"/>
              <a:ext cx="299878" cy="299878"/>
            </a:xfrm>
            <a:prstGeom prst="mathPlus">
              <a:avLst>
                <a:gd name="adj1" fmla="val 12381"/>
              </a:avLst>
            </a:prstGeom>
            <a:solidFill>
              <a:srgbClr val="C00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FFC000"/>
                </a:solidFill>
              </a:endParaRPr>
            </a:p>
          </p:txBody>
        </p:sp>
        <p:sp>
          <p:nvSpPr>
            <p:cNvPr id="44" name="Rectangle 43"/>
            <p:cNvSpPr/>
            <p:nvPr/>
          </p:nvSpPr>
          <p:spPr>
            <a:xfrm>
              <a:off x="6533482" y="2477852"/>
              <a:ext cx="36420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2800" b="1" dirty="0">
                  <a:effectLst>
                    <a:glow rad="63500">
                      <a:schemeClr val="bg1">
                        <a:alpha val="40000"/>
                      </a:schemeClr>
                    </a:glow>
                  </a:effectLst>
                  <a:latin typeface="Palatino Linotype" pitchFamily="18" charset="0"/>
                  <a:cs typeface="Times New Roman" pitchFamily="18" charset="0"/>
                </a:rPr>
                <a:t>x</a:t>
              </a:r>
              <a:endParaRPr lang="en-GB" sz="1600" b="1" dirty="0"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Palatino Linotype" pitchFamily="18" charset="0"/>
                <a:cs typeface="Times New Roman" pitchFamily="18" charset="0"/>
              </a:endParaRPr>
            </a:p>
          </p:txBody>
        </p:sp>
        <p:cxnSp>
          <p:nvCxnSpPr>
            <p:cNvPr id="45" name="Straight Arrow Connector 44"/>
            <p:cNvCxnSpPr/>
            <p:nvPr/>
          </p:nvCxnSpPr>
          <p:spPr>
            <a:xfrm rot="10800000" flipV="1">
              <a:off x="5951220" y="2499360"/>
              <a:ext cx="594360" cy="45720"/>
            </a:xfrm>
            <a:prstGeom prst="straightConnector1">
              <a:avLst/>
            </a:prstGeom>
            <a:ln w="19050">
              <a:solidFill>
                <a:schemeClr val="bg1"/>
              </a:solidFill>
              <a:prstDash val="soli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Rectangle 46"/>
            <p:cNvSpPr/>
            <p:nvPr/>
          </p:nvSpPr>
          <p:spPr>
            <a:xfrm>
              <a:off x="6072198" y="2214554"/>
              <a:ext cx="34336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l-GR" dirty="0" smtClean="0">
                  <a:effectLst>
                    <a:glow rad="63500">
                      <a:schemeClr val="bg1">
                        <a:alpha val="40000"/>
                      </a:schemeClr>
                    </a:glow>
                  </a:effectLst>
                  <a:latin typeface="Palatino Linotype" pitchFamily="18" charset="0"/>
                  <a:cs typeface="Times New Roman" pitchFamily="18" charset="0"/>
                </a:rPr>
                <a:t>Δ</a:t>
              </a:r>
              <a:endParaRPr lang="en-GB" dirty="0">
                <a:effectLst>
                  <a:glow rad="63500">
                    <a:schemeClr val="bg1">
                      <a:alpha val="40000"/>
                    </a:schemeClr>
                  </a:glow>
                </a:effectLst>
              </a:endParaRPr>
            </a:p>
          </p:txBody>
        </p:sp>
      </p:grpSp>
      <p:grpSp>
        <p:nvGrpSpPr>
          <p:cNvPr id="12" name="Group 47"/>
          <p:cNvGrpSpPr/>
          <p:nvPr/>
        </p:nvGrpSpPr>
        <p:grpSpPr>
          <a:xfrm>
            <a:off x="6695587" y="2225446"/>
            <a:ext cx="1086528" cy="786518"/>
            <a:chOff x="5811156" y="2214554"/>
            <a:chExt cx="1086528" cy="786518"/>
          </a:xfrm>
        </p:grpSpPr>
        <p:sp>
          <p:nvSpPr>
            <p:cNvPr id="49" name="Plus 48"/>
            <p:cNvSpPr/>
            <p:nvPr/>
          </p:nvSpPr>
          <p:spPr>
            <a:xfrm>
              <a:off x="6353113" y="2304015"/>
              <a:ext cx="410606" cy="410606"/>
            </a:xfrm>
            <a:prstGeom prst="mathPlus">
              <a:avLst>
                <a:gd name="adj1" fmla="val 12381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0" name="Plus 49"/>
            <p:cNvSpPr/>
            <p:nvPr/>
          </p:nvSpPr>
          <p:spPr>
            <a:xfrm rot="2700000">
              <a:off x="5811156" y="2392300"/>
              <a:ext cx="299878" cy="299878"/>
            </a:xfrm>
            <a:prstGeom prst="mathPlus">
              <a:avLst>
                <a:gd name="adj1" fmla="val 12381"/>
              </a:avLst>
            </a:prstGeom>
            <a:solidFill>
              <a:srgbClr val="C00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FFC000"/>
                </a:solidFill>
              </a:endParaRP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6533482" y="2477852"/>
              <a:ext cx="36420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2800" b="1" dirty="0">
                  <a:effectLst>
                    <a:glow rad="63500">
                      <a:schemeClr val="bg1">
                        <a:alpha val="40000"/>
                      </a:schemeClr>
                    </a:glow>
                  </a:effectLst>
                  <a:latin typeface="Palatino Linotype" pitchFamily="18" charset="0"/>
                  <a:cs typeface="Times New Roman" pitchFamily="18" charset="0"/>
                </a:rPr>
                <a:t>x</a:t>
              </a:r>
              <a:endParaRPr lang="en-GB" sz="1600" b="1" dirty="0"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Palatino Linotype" pitchFamily="18" charset="0"/>
                <a:cs typeface="Times New Roman" pitchFamily="18" charset="0"/>
              </a:endParaRPr>
            </a:p>
          </p:txBody>
        </p:sp>
        <p:cxnSp>
          <p:nvCxnSpPr>
            <p:cNvPr id="52" name="Straight Arrow Connector 51"/>
            <p:cNvCxnSpPr/>
            <p:nvPr/>
          </p:nvCxnSpPr>
          <p:spPr>
            <a:xfrm rot="10800000" flipV="1">
              <a:off x="5951220" y="2499360"/>
              <a:ext cx="594360" cy="45720"/>
            </a:xfrm>
            <a:prstGeom prst="straightConnector1">
              <a:avLst/>
            </a:prstGeom>
            <a:ln w="19050">
              <a:solidFill>
                <a:schemeClr val="bg1"/>
              </a:solidFill>
              <a:prstDash val="soli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Rectangle 53"/>
            <p:cNvSpPr/>
            <p:nvPr/>
          </p:nvSpPr>
          <p:spPr>
            <a:xfrm>
              <a:off x="6072198" y="2214554"/>
              <a:ext cx="34336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l-GR" dirty="0" smtClean="0">
                  <a:effectLst>
                    <a:glow rad="63500">
                      <a:schemeClr val="bg1">
                        <a:alpha val="40000"/>
                      </a:schemeClr>
                    </a:glow>
                  </a:effectLst>
                  <a:latin typeface="Palatino Linotype" pitchFamily="18" charset="0"/>
                  <a:cs typeface="Times New Roman" pitchFamily="18" charset="0"/>
                </a:rPr>
                <a:t>Δ</a:t>
              </a:r>
              <a:endParaRPr lang="en-GB" dirty="0">
                <a:effectLst>
                  <a:glow rad="63500">
                    <a:schemeClr val="bg1">
                      <a:alpha val="40000"/>
                    </a:schemeClr>
                  </a:glow>
                </a:effectLst>
              </a:endParaRPr>
            </a:p>
          </p:txBody>
        </p:sp>
      </p:grpSp>
      <p:grpSp>
        <p:nvGrpSpPr>
          <p:cNvPr id="14" name="Group 54"/>
          <p:cNvGrpSpPr/>
          <p:nvPr/>
        </p:nvGrpSpPr>
        <p:grpSpPr>
          <a:xfrm>
            <a:off x="6929454" y="1201372"/>
            <a:ext cx="659874" cy="1153039"/>
            <a:chOff x="6237810" y="1848033"/>
            <a:chExt cx="659874" cy="1153039"/>
          </a:xfrm>
        </p:grpSpPr>
        <p:sp>
          <p:nvSpPr>
            <p:cNvPr id="56" name="Plus 55"/>
            <p:cNvSpPr/>
            <p:nvPr/>
          </p:nvSpPr>
          <p:spPr>
            <a:xfrm>
              <a:off x="6353113" y="2304015"/>
              <a:ext cx="410606" cy="410606"/>
            </a:xfrm>
            <a:prstGeom prst="mathPlus">
              <a:avLst>
                <a:gd name="adj1" fmla="val 12381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7" name="Plus 56"/>
            <p:cNvSpPr/>
            <p:nvPr/>
          </p:nvSpPr>
          <p:spPr>
            <a:xfrm rot="2700000">
              <a:off x="6418301" y="1848033"/>
              <a:ext cx="299878" cy="299878"/>
            </a:xfrm>
            <a:prstGeom prst="mathPlus">
              <a:avLst>
                <a:gd name="adj1" fmla="val 12381"/>
              </a:avLst>
            </a:prstGeom>
            <a:solidFill>
              <a:srgbClr val="C00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FFC000"/>
                </a:solidFill>
              </a:endParaRPr>
            </a:p>
          </p:txBody>
        </p:sp>
        <p:sp>
          <p:nvSpPr>
            <p:cNvPr id="58" name="Rectangle 57"/>
            <p:cNvSpPr/>
            <p:nvPr/>
          </p:nvSpPr>
          <p:spPr>
            <a:xfrm>
              <a:off x="6533482" y="2477852"/>
              <a:ext cx="36420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2800" b="1" dirty="0" smtClean="0">
                  <a:effectLst>
                    <a:glow rad="63500">
                      <a:schemeClr val="bg1">
                        <a:alpha val="40000"/>
                      </a:schemeClr>
                    </a:glow>
                  </a:effectLst>
                  <a:latin typeface="Palatino Linotype" pitchFamily="18" charset="0"/>
                  <a:cs typeface="Times New Roman" pitchFamily="18" charset="0"/>
                </a:rPr>
                <a:t>x</a:t>
              </a:r>
              <a:endParaRPr lang="en-GB" sz="1600" b="1" dirty="0"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Palatino Linotype" pitchFamily="18" charset="0"/>
                <a:cs typeface="Times New Roman" pitchFamily="18" charset="0"/>
              </a:endParaRPr>
            </a:p>
          </p:txBody>
        </p:sp>
        <p:cxnSp>
          <p:nvCxnSpPr>
            <p:cNvPr id="59" name="Straight Arrow Connector 58"/>
            <p:cNvCxnSpPr/>
            <p:nvPr/>
          </p:nvCxnSpPr>
          <p:spPr>
            <a:xfrm rot="5400000" flipH="1" flipV="1">
              <a:off x="6304903" y="2238525"/>
              <a:ext cx="501512" cy="20160"/>
            </a:xfrm>
            <a:prstGeom prst="straightConnector1">
              <a:avLst/>
            </a:prstGeom>
            <a:ln w="19050">
              <a:solidFill>
                <a:schemeClr val="bg1"/>
              </a:solidFill>
              <a:prstDash val="soli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Rectangle 60"/>
            <p:cNvSpPr/>
            <p:nvPr/>
          </p:nvSpPr>
          <p:spPr>
            <a:xfrm>
              <a:off x="6237810" y="2047855"/>
              <a:ext cx="34336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l-GR" dirty="0" smtClean="0">
                  <a:effectLst>
                    <a:glow rad="63500">
                      <a:schemeClr val="bg1">
                        <a:alpha val="40000"/>
                      </a:schemeClr>
                    </a:glow>
                  </a:effectLst>
                  <a:latin typeface="Palatino Linotype" pitchFamily="18" charset="0"/>
                  <a:cs typeface="Times New Roman" pitchFamily="18" charset="0"/>
                </a:rPr>
                <a:t>Δ</a:t>
              </a:r>
              <a:endParaRPr lang="en-GB" dirty="0">
                <a:effectLst>
                  <a:glow rad="63500">
                    <a:schemeClr val="bg1">
                      <a:alpha val="40000"/>
                    </a:schemeClr>
                  </a:glow>
                </a:effectLst>
              </a:endParaRPr>
            </a:p>
          </p:txBody>
        </p:sp>
      </p:grpSp>
      <p:grpSp>
        <p:nvGrpSpPr>
          <p:cNvPr id="17" name="Group 63"/>
          <p:cNvGrpSpPr/>
          <p:nvPr/>
        </p:nvGrpSpPr>
        <p:grpSpPr>
          <a:xfrm>
            <a:off x="6500826" y="1630000"/>
            <a:ext cx="659874" cy="1153039"/>
            <a:chOff x="6237810" y="1848033"/>
            <a:chExt cx="659874" cy="1153039"/>
          </a:xfrm>
        </p:grpSpPr>
        <p:sp>
          <p:nvSpPr>
            <p:cNvPr id="65" name="Plus 64"/>
            <p:cNvSpPr/>
            <p:nvPr/>
          </p:nvSpPr>
          <p:spPr>
            <a:xfrm>
              <a:off x="6353113" y="2304015"/>
              <a:ext cx="410606" cy="410606"/>
            </a:xfrm>
            <a:prstGeom prst="mathPlus">
              <a:avLst>
                <a:gd name="adj1" fmla="val 12381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6" name="Plus 65"/>
            <p:cNvSpPr/>
            <p:nvPr/>
          </p:nvSpPr>
          <p:spPr>
            <a:xfrm rot="2700000">
              <a:off x="6418301" y="1848033"/>
              <a:ext cx="299878" cy="299878"/>
            </a:xfrm>
            <a:prstGeom prst="mathPlus">
              <a:avLst>
                <a:gd name="adj1" fmla="val 12381"/>
              </a:avLst>
            </a:prstGeom>
            <a:solidFill>
              <a:srgbClr val="C00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FFC000"/>
                </a:solidFill>
              </a:endParaRPr>
            </a:p>
          </p:txBody>
        </p:sp>
        <p:sp>
          <p:nvSpPr>
            <p:cNvPr id="67" name="Rectangle 66"/>
            <p:cNvSpPr/>
            <p:nvPr/>
          </p:nvSpPr>
          <p:spPr>
            <a:xfrm>
              <a:off x="6533482" y="2477852"/>
              <a:ext cx="36420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2800" b="1" dirty="0">
                  <a:effectLst>
                    <a:glow rad="63500">
                      <a:schemeClr val="bg1">
                        <a:alpha val="40000"/>
                      </a:schemeClr>
                    </a:glow>
                  </a:effectLst>
                  <a:latin typeface="Palatino Linotype" pitchFamily="18" charset="0"/>
                  <a:cs typeface="Times New Roman" pitchFamily="18" charset="0"/>
                </a:rPr>
                <a:t>x</a:t>
              </a:r>
              <a:endParaRPr lang="en-GB" sz="1600" b="1" dirty="0"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Palatino Linotype" pitchFamily="18" charset="0"/>
                <a:cs typeface="Times New Roman" pitchFamily="18" charset="0"/>
              </a:endParaRPr>
            </a:p>
          </p:txBody>
        </p:sp>
        <p:cxnSp>
          <p:nvCxnSpPr>
            <p:cNvPr id="68" name="Straight Arrow Connector 67"/>
            <p:cNvCxnSpPr/>
            <p:nvPr/>
          </p:nvCxnSpPr>
          <p:spPr>
            <a:xfrm rot="5400000" flipH="1" flipV="1">
              <a:off x="6304903" y="2238525"/>
              <a:ext cx="501512" cy="20160"/>
            </a:xfrm>
            <a:prstGeom prst="straightConnector1">
              <a:avLst/>
            </a:prstGeom>
            <a:ln w="19050">
              <a:solidFill>
                <a:schemeClr val="bg1"/>
              </a:solidFill>
              <a:prstDash val="soli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Rectangle 69"/>
            <p:cNvSpPr/>
            <p:nvPr/>
          </p:nvSpPr>
          <p:spPr>
            <a:xfrm>
              <a:off x="6237810" y="2047855"/>
              <a:ext cx="34336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l-GR" dirty="0" smtClean="0">
                  <a:effectLst>
                    <a:glow rad="63500">
                      <a:schemeClr val="bg1">
                        <a:alpha val="40000"/>
                      </a:schemeClr>
                    </a:glow>
                  </a:effectLst>
                  <a:latin typeface="Palatino Linotype" pitchFamily="18" charset="0"/>
                  <a:cs typeface="Times New Roman" pitchFamily="18" charset="0"/>
                </a:rPr>
                <a:t>Δ</a:t>
              </a:r>
              <a:endParaRPr lang="en-GB" dirty="0">
                <a:effectLst>
                  <a:glow rad="63500">
                    <a:schemeClr val="bg1">
                      <a:alpha val="40000"/>
                    </a:schemeClr>
                  </a:glow>
                </a:effectLst>
              </a:endParaRPr>
            </a:p>
          </p:txBody>
        </p:sp>
      </p:grpSp>
      <p:grpSp>
        <p:nvGrpSpPr>
          <p:cNvPr id="20" name="Group 77"/>
          <p:cNvGrpSpPr/>
          <p:nvPr/>
        </p:nvGrpSpPr>
        <p:grpSpPr>
          <a:xfrm>
            <a:off x="6715140" y="2630132"/>
            <a:ext cx="659874" cy="1153039"/>
            <a:chOff x="6237810" y="1848033"/>
            <a:chExt cx="659874" cy="1153039"/>
          </a:xfrm>
        </p:grpSpPr>
        <p:sp>
          <p:nvSpPr>
            <p:cNvPr id="79" name="Plus 78"/>
            <p:cNvSpPr/>
            <p:nvPr/>
          </p:nvSpPr>
          <p:spPr>
            <a:xfrm>
              <a:off x="6353113" y="2304015"/>
              <a:ext cx="410606" cy="410606"/>
            </a:xfrm>
            <a:prstGeom prst="mathPlus">
              <a:avLst>
                <a:gd name="adj1" fmla="val 12381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0" name="Plus 79"/>
            <p:cNvSpPr/>
            <p:nvPr/>
          </p:nvSpPr>
          <p:spPr>
            <a:xfrm rot="2700000">
              <a:off x="6418301" y="1848033"/>
              <a:ext cx="299878" cy="299878"/>
            </a:xfrm>
            <a:prstGeom prst="mathPlus">
              <a:avLst>
                <a:gd name="adj1" fmla="val 12381"/>
              </a:avLst>
            </a:prstGeom>
            <a:solidFill>
              <a:srgbClr val="C00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FFC000"/>
                </a:solidFill>
              </a:endParaRPr>
            </a:p>
          </p:txBody>
        </p:sp>
        <p:sp>
          <p:nvSpPr>
            <p:cNvPr id="81" name="Rectangle 80"/>
            <p:cNvSpPr/>
            <p:nvPr/>
          </p:nvSpPr>
          <p:spPr>
            <a:xfrm>
              <a:off x="6533482" y="2477852"/>
              <a:ext cx="36420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2800" b="1" dirty="0">
                  <a:effectLst>
                    <a:glow rad="63500">
                      <a:schemeClr val="bg1">
                        <a:alpha val="40000"/>
                      </a:schemeClr>
                    </a:glow>
                  </a:effectLst>
                  <a:latin typeface="Palatino Linotype" pitchFamily="18" charset="0"/>
                  <a:cs typeface="Times New Roman" pitchFamily="18" charset="0"/>
                </a:rPr>
                <a:t>x</a:t>
              </a:r>
              <a:endParaRPr lang="en-GB" sz="1600" b="1" dirty="0"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Palatino Linotype" pitchFamily="18" charset="0"/>
                <a:cs typeface="Times New Roman" pitchFamily="18" charset="0"/>
              </a:endParaRPr>
            </a:p>
          </p:txBody>
        </p:sp>
        <p:cxnSp>
          <p:nvCxnSpPr>
            <p:cNvPr id="82" name="Straight Arrow Connector 81"/>
            <p:cNvCxnSpPr/>
            <p:nvPr/>
          </p:nvCxnSpPr>
          <p:spPr>
            <a:xfrm rot="5400000" flipH="1" flipV="1">
              <a:off x="6304903" y="2238525"/>
              <a:ext cx="501512" cy="20160"/>
            </a:xfrm>
            <a:prstGeom prst="straightConnector1">
              <a:avLst/>
            </a:prstGeom>
            <a:ln w="19050">
              <a:solidFill>
                <a:schemeClr val="bg1"/>
              </a:solidFill>
              <a:prstDash val="soli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4" name="Rectangle 83"/>
            <p:cNvSpPr/>
            <p:nvPr/>
          </p:nvSpPr>
          <p:spPr>
            <a:xfrm>
              <a:off x="6237810" y="2047855"/>
              <a:ext cx="34336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l-GR" dirty="0" smtClean="0">
                  <a:effectLst>
                    <a:glow rad="63500">
                      <a:schemeClr val="bg1">
                        <a:alpha val="40000"/>
                      </a:schemeClr>
                    </a:glow>
                  </a:effectLst>
                  <a:latin typeface="Palatino Linotype" pitchFamily="18" charset="0"/>
                  <a:cs typeface="Times New Roman" pitchFamily="18" charset="0"/>
                </a:rPr>
                <a:t>Δ</a:t>
              </a:r>
              <a:endParaRPr lang="en-GB" dirty="0">
                <a:effectLst>
                  <a:glow rad="63500">
                    <a:schemeClr val="bg1">
                      <a:alpha val="40000"/>
                    </a:schemeClr>
                  </a:glow>
                </a:effectLst>
              </a:endParaRPr>
            </a:p>
          </p:txBody>
        </p:sp>
      </p:grpSp>
      <p:sp>
        <p:nvSpPr>
          <p:cNvPr id="55" name="Rectangle 54"/>
          <p:cNvSpPr/>
          <p:nvPr/>
        </p:nvSpPr>
        <p:spPr>
          <a:xfrm>
            <a:off x="5579752" y="1650670"/>
            <a:ext cx="1785950" cy="1785950"/>
          </a:xfrm>
          <a:prstGeom prst="rect">
            <a:avLst/>
          </a:prstGeom>
          <a:noFill/>
          <a:ln w="19050" cmpd="sng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1" name="Group 20"/>
          <p:cNvGrpSpPr/>
          <p:nvPr/>
        </p:nvGrpSpPr>
        <p:grpSpPr>
          <a:xfrm>
            <a:off x="179043" y="2671037"/>
            <a:ext cx="4825005" cy="1366979"/>
            <a:chOff x="191745" y="2008247"/>
            <a:chExt cx="4825005" cy="136697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/>
                <p:cNvSpPr txBox="1"/>
                <p:nvPr/>
              </p:nvSpPr>
              <p:spPr>
                <a:xfrm>
                  <a:off x="1259632" y="2486373"/>
                  <a:ext cx="3757118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2400" b="0" i="1" smtClean="0">
                            <a:latin typeface="Cambria Math"/>
                          </a:rPr>
                          <m:t>𝑓</m:t>
                        </m:r>
                        <m:d>
                          <m:dPr>
                            <m:ctrlPr>
                              <a:rPr lang="en-GB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400" b="0" i="1" smtClean="0">
                                <a:latin typeface="Cambria Math"/>
                              </a:rPr>
                              <m:t>𝐼</m:t>
                            </m:r>
                            <m:r>
                              <a:rPr lang="en-GB" sz="2400" b="0" i="1" smtClean="0">
                                <a:latin typeface="Cambria Math"/>
                              </a:rPr>
                              <m:t>, </m:t>
                            </m:r>
                            <m:r>
                              <m:rPr>
                                <m:nor/>
                              </m:rPr>
                              <a:rPr lang="en-GB" sz="2400" b="1" i="0" smtClean="0">
                                <a:latin typeface="Cambria Math"/>
                              </a:rPr>
                              <m:t>x</m:t>
                            </m:r>
                          </m:e>
                        </m:d>
                        <m:r>
                          <a:rPr lang="en-GB" sz="2400" b="0" i="1" smtClean="0">
                            <a:latin typeface="Cambria Math"/>
                          </a:rPr>
                          <m:t>=</m:t>
                        </m:r>
                        <m:sSub>
                          <m:sSubPr>
                            <m:ctrlPr>
                              <a:rPr lang="en-GB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2400" i="1">
                                <a:latin typeface="Cambria Math"/>
                              </a:rPr>
                              <m:t>𝑑</m:t>
                            </m:r>
                          </m:e>
                          <m:sub>
                            <m:r>
                              <a:rPr lang="en-GB" sz="2400" b="0" i="1" smtClean="0">
                                <a:latin typeface="Cambria Math"/>
                              </a:rPr>
                              <m:t>𝐼</m:t>
                            </m:r>
                          </m:sub>
                        </m:sSub>
                        <m:d>
                          <m:dPr>
                            <m:ctrlPr>
                              <a:rPr lang="en-GB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nor/>
                              </m:rPr>
                              <a:rPr lang="en-GB" sz="2400" b="1" i="0" smtClean="0">
                                <a:latin typeface="Cambria Math"/>
                              </a:rPr>
                              <m:t>x</m:t>
                            </m:r>
                          </m:e>
                        </m:d>
                        <m:r>
                          <a:rPr lang="en-GB" sz="2400" b="0" i="1" smtClean="0">
                            <a:latin typeface="Cambria Math"/>
                          </a:rPr>
                          <m:t>−</m:t>
                        </m:r>
                        <m:sSub>
                          <m:sSubPr>
                            <m:ctrlPr>
                              <a:rPr lang="en-GB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2400" b="0" i="1" smtClean="0">
                                <a:latin typeface="Cambria Math"/>
                              </a:rPr>
                              <m:t>𝑑</m:t>
                            </m:r>
                          </m:e>
                          <m:sub>
                            <m:r>
                              <a:rPr lang="en-GB" sz="2400" b="0" i="1" smtClean="0">
                                <a:latin typeface="Cambria Math"/>
                              </a:rPr>
                              <m:t>𝐼</m:t>
                            </m:r>
                          </m:sub>
                        </m:sSub>
                        <m:r>
                          <a:rPr lang="en-GB" sz="2400" b="0" i="1" smtClean="0">
                            <a:latin typeface="Cambria Math"/>
                          </a:rPr>
                          <m:t>(</m:t>
                        </m:r>
                        <m:r>
                          <m:rPr>
                            <m:nor/>
                          </m:rPr>
                          <a:rPr lang="en-GB" sz="2400" b="1" i="0" smtClean="0">
                            <a:latin typeface="Cambria Math"/>
                          </a:rPr>
                          <m:t>x</m:t>
                        </m:r>
                        <m:r>
                          <a:rPr lang="en-GB" sz="2400" b="0" i="1" smtClean="0">
                            <a:latin typeface="Cambria Math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en-GB" sz="2400" b="0" i="0" smtClean="0">
                            <a:latin typeface="Cambria Math"/>
                          </a:rPr>
                          <m:t>Δ</m:t>
                        </m:r>
                        <m:r>
                          <a:rPr lang="en-GB" sz="2400" b="0" i="1" smtClean="0">
                            <a:latin typeface="Cambria Math"/>
                          </a:rPr>
                          <m:t>)</m:t>
                        </m:r>
                      </m:oMath>
                    </m:oMathPara>
                  </a14:m>
                  <a:endParaRPr lang="en-GB" sz="2400" dirty="0"/>
                </a:p>
              </p:txBody>
            </p:sp>
          </mc:Choice>
          <mc:Fallback xmlns="">
            <p:sp>
              <p:nvSpPr>
                <p:cNvPr id="7" name="TextBox 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59632" y="2486373"/>
                  <a:ext cx="3757118" cy="461665"/>
                </a:xfrm>
                <a:prstGeom prst="rect">
                  <a:avLst/>
                </a:prstGeom>
                <a:blipFill rotWithShape="1">
                  <a:blip r:embed="rId7"/>
                  <a:stretch>
                    <a:fillRect l="-162" r="-162" b="-17105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3" name="TextBox 72"/>
            <p:cNvSpPr txBox="1"/>
            <p:nvPr/>
          </p:nvSpPr>
          <p:spPr>
            <a:xfrm>
              <a:off x="1405700" y="2008247"/>
              <a:ext cx="779380" cy="369332"/>
            </a:xfrm>
            <a:prstGeom prst="rect">
              <a:avLst/>
            </a:prstGeom>
            <a:noFill/>
            <a:effectLst>
              <a:glow rad="101600">
                <a:schemeClr val="bg1">
                  <a:alpha val="60000"/>
                </a:schemeClr>
              </a:glow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en-GB" dirty="0" smtClean="0">
                  <a:solidFill>
                    <a:srgbClr val="FFC000"/>
                  </a:solidFill>
                  <a:effectLst/>
                </a:rPr>
                <a:t>image</a:t>
              </a:r>
              <a:endParaRPr lang="en-GB" i="1" dirty="0">
                <a:solidFill>
                  <a:srgbClr val="FFC000"/>
                </a:solidFill>
                <a:effectLst/>
              </a:endParaRPr>
            </a:p>
          </p:txBody>
        </p:sp>
        <p:sp>
          <p:nvSpPr>
            <p:cNvPr id="74" name="Right Brace 73"/>
            <p:cNvSpPr/>
            <p:nvPr/>
          </p:nvSpPr>
          <p:spPr>
            <a:xfrm rot="16200000" flipV="1">
              <a:off x="1734690" y="2314319"/>
              <a:ext cx="109736" cy="185027"/>
            </a:xfrm>
            <a:prstGeom prst="rightBrace">
              <a:avLst>
                <a:gd name="adj1" fmla="val 127682"/>
                <a:gd name="adj2" fmla="val 50000"/>
              </a:avLst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2609003" y="2008247"/>
              <a:ext cx="748923" cy="369332"/>
            </a:xfrm>
            <a:prstGeom prst="rect">
              <a:avLst/>
            </a:prstGeom>
            <a:noFill/>
            <a:effectLst>
              <a:glow rad="101600">
                <a:schemeClr val="bg1">
                  <a:alpha val="60000"/>
                </a:schemeClr>
              </a:glow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en-GB" dirty="0" smtClean="0">
                  <a:solidFill>
                    <a:srgbClr val="FFC000"/>
                  </a:solidFill>
                  <a:effectLst/>
                </a:rPr>
                <a:t>depth</a:t>
              </a:r>
              <a:endParaRPr lang="en-GB" i="1" dirty="0">
                <a:solidFill>
                  <a:srgbClr val="FFC000"/>
                </a:solidFill>
                <a:effectLst/>
              </a:endParaRPr>
            </a:p>
          </p:txBody>
        </p:sp>
        <p:sp>
          <p:nvSpPr>
            <p:cNvPr id="76" name="Right Brace 75"/>
            <p:cNvSpPr/>
            <p:nvPr/>
          </p:nvSpPr>
          <p:spPr>
            <a:xfrm rot="16200000" flipV="1">
              <a:off x="2921165" y="2150996"/>
              <a:ext cx="109736" cy="511674"/>
            </a:xfrm>
            <a:prstGeom prst="rightBrace">
              <a:avLst>
                <a:gd name="adj1" fmla="val 127682"/>
                <a:gd name="adj2" fmla="val 50000"/>
              </a:avLst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1100759" y="3005894"/>
              <a:ext cx="1858202" cy="369332"/>
            </a:xfrm>
            <a:prstGeom prst="rect">
              <a:avLst/>
            </a:prstGeom>
            <a:noFill/>
            <a:effectLst>
              <a:glow rad="101600">
                <a:schemeClr val="bg1">
                  <a:alpha val="60000"/>
                </a:schemeClr>
              </a:glow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en-GB" dirty="0" smtClean="0">
                  <a:solidFill>
                    <a:srgbClr val="FFC000"/>
                  </a:solidFill>
                  <a:effectLst/>
                </a:rPr>
                <a:t>image coordinate</a:t>
              </a:r>
              <a:endParaRPr lang="en-GB" i="1" dirty="0">
                <a:solidFill>
                  <a:srgbClr val="FFC000"/>
                </a:solidFill>
                <a:effectLst/>
              </a:endParaRPr>
            </a:p>
          </p:txBody>
        </p:sp>
        <p:sp>
          <p:nvSpPr>
            <p:cNvPr id="78" name="Right Brace 77"/>
            <p:cNvSpPr/>
            <p:nvPr/>
          </p:nvSpPr>
          <p:spPr>
            <a:xfrm rot="5400000" flipV="1">
              <a:off x="1957087" y="2926790"/>
              <a:ext cx="109736" cy="194788"/>
            </a:xfrm>
            <a:prstGeom prst="rightBrace">
              <a:avLst>
                <a:gd name="adj1" fmla="val 127682"/>
                <a:gd name="adj2" fmla="val 50000"/>
              </a:avLst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3553525" y="2008247"/>
              <a:ext cx="1354858" cy="369332"/>
            </a:xfrm>
            <a:prstGeom prst="rect">
              <a:avLst/>
            </a:prstGeom>
            <a:noFill/>
            <a:effectLst>
              <a:glow rad="101600">
                <a:schemeClr val="bg1">
                  <a:alpha val="60000"/>
                </a:schemeClr>
              </a:glow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en-GB" dirty="0" smtClean="0">
                  <a:solidFill>
                    <a:srgbClr val="FFC000"/>
                  </a:solidFill>
                  <a:effectLst/>
                </a:rPr>
                <a:t>offset depth</a:t>
              </a:r>
              <a:endParaRPr lang="en-GB" i="1" dirty="0">
                <a:solidFill>
                  <a:srgbClr val="FFC000"/>
                </a:solidFill>
                <a:effectLst/>
              </a:endParaRPr>
            </a:p>
          </p:txBody>
        </p:sp>
        <p:sp>
          <p:nvSpPr>
            <p:cNvPr id="89" name="Right Brace 88"/>
            <p:cNvSpPr/>
            <p:nvPr/>
          </p:nvSpPr>
          <p:spPr>
            <a:xfrm rot="16200000" flipV="1">
              <a:off x="4172917" y="1801977"/>
              <a:ext cx="109736" cy="1209712"/>
            </a:xfrm>
            <a:prstGeom prst="rightBrace">
              <a:avLst>
                <a:gd name="adj1" fmla="val 127682"/>
                <a:gd name="adj2" fmla="val 50000"/>
              </a:avLst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191745" y="2402602"/>
              <a:ext cx="1045479" cy="646331"/>
            </a:xfrm>
            <a:prstGeom prst="rect">
              <a:avLst/>
            </a:prstGeom>
            <a:noFill/>
            <a:effectLst>
              <a:glow rad="101600">
                <a:schemeClr val="bg1">
                  <a:alpha val="60000"/>
                </a:schemeClr>
              </a:glow>
            </a:effectLst>
          </p:spPr>
          <p:txBody>
            <a:bodyPr wrap="none" rtlCol="0">
              <a:spAutoFit/>
            </a:bodyPr>
            <a:lstStyle/>
            <a:p>
              <a:pPr algn="r"/>
              <a:r>
                <a:rPr lang="en-GB" dirty="0" smtClean="0">
                  <a:solidFill>
                    <a:srgbClr val="FFC000"/>
                  </a:solidFill>
                  <a:effectLst/>
                </a:rPr>
                <a:t>feature</a:t>
              </a:r>
              <a:br>
                <a:rPr lang="en-GB" dirty="0" smtClean="0">
                  <a:solidFill>
                    <a:srgbClr val="FFC000"/>
                  </a:solidFill>
                  <a:effectLst/>
                </a:rPr>
              </a:br>
              <a:r>
                <a:rPr lang="en-GB" dirty="0" smtClean="0">
                  <a:solidFill>
                    <a:srgbClr val="FFC000"/>
                  </a:solidFill>
                  <a:effectLst/>
                </a:rPr>
                <a:t>response</a:t>
              </a:r>
              <a:endParaRPr lang="en-GB" i="1" dirty="0">
                <a:solidFill>
                  <a:srgbClr val="FFC000"/>
                </a:solidFill>
                <a:effectLst/>
              </a:endParaRPr>
            </a:p>
          </p:txBody>
        </p:sp>
      </p:grpSp>
      <p:sp>
        <p:nvSpPr>
          <p:cNvPr id="10" name="Rectangle 9"/>
          <p:cNvSpPr/>
          <p:nvPr/>
        </p:nvSpPr>
        <p:spPr>
          <a:xfrm>
            <a:off x="2339753" y="5797713"/>
            <a:ext cx="28803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8872" indent="0" algn="r">
              <a:buNone/>
            </a:pPr>
            <a:r>
              <a:rPr lang="en-GB" sz="2400" dirty="0"/>
              <a:t>Background pixels</a:t>
            </a:r>
            <a:br>
              <a:rPr lang="en-GB" sz="2400" dirty="0"/>
            </a:br>
            <a:r>
              <a:rPr lang="en-GB" sz="2400" i="1" dirty="0">
                <a:latin typeface="Palatino Linotype" pitchFamily="18" charset="0"/>
              </a:rPr>
              <a:t>d = </a:t>
            </a:r>
            <a:r>
              <a:rPr lang="en-GB" sz="2400" dirty="0"/>
              <a:t>large constant</a:t>
            </a:r>
          </a:p>
          <a:p>
            <a:pPr algn="r">
              <a:buNone/>
            </a:pPr>
            <a:endParaRPr lang="en-GB" sz="2400" dirty="0"/>
          </a:p>
        </p:txBody>
      </p:sp>
      <p:sp>
        <p:nvSpPr>
          <p:cNvPr id="60" name="TextBox 59"/>
          <p:cNvSpPr txBox="1"/>
          <p:nvPr/>
        </p:nvSpPr>
        <p:spPr>
          <a:xfrm>
            <a:off x="1159049" y="5160613"/>
            <a:ext cx="35766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solidFill>
                  <a:srgbClr val="FFC000"/>
                </a:solidFill>
              </a:rPr>
              <a:t>scales inversely with depth</a:t>
            </a:r>
            <a:endParaRPr lang="en-GB" sz="2400" dirty="0">
              <a:solidFill>
                <a:srgbClr val="FFC000"/>
              </a:solidFill>
            </a:endParaRPr>
          </a:p>
        </p:txBody>
      </p:sp>
      <p:sp>
        <p:nvSpPr>
          <p:cNvPr id="62" name="Right Brace 61"/>
          <p:cNvSpPr/>
          <p:nvPr/>
        </p:nvSpPr>
        <p:spPr>
          <a:xfrm rot="5400000">
            <a:off x="2884842" y="4782782"/>
            <a:ext cx="142876" cy="642942"/>
          </a:xfrm>
          <a:prstGeom prst="rightBrace">
            <a:avLst>
              <a:gd name="adj1" fmla="val 90090"/>
              <a:gd name="adj2" fmla="val 50000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3" name="TextBox 62"/>
              <p:cNvSpPr txBox="1"/>
              <p:nvPr/>
            </p:nvSpPr>
            <p:spPr>
              <a:xfrm>
                <a:off x="1896517" y="4173463"/>
                <a:ext cx="1515800" cy="7881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GB" sz="2400" b="0" i="0" smtClean="0">
                          <a:latin typeface="Cambria Math"/>
                        </a:rPr>
                        <m:t>Δ</m:t>
                      </m:r>
                      <m:r>
                        <a:rPr lang="en-GB" sz="24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GB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400" b="1" i="0" smtClean="0">
                              <a:latin typeface="Cambria Math"/>
                            </a:rPr>
                            <m:t>𝐯</m:t>
                          </m:r>
                        </m:num>
                        <m:den>
                          <m:sSub>
                            <m:sSubPr>
                              <m:ctrlPr>
                                <a:rPr lang="en-GB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400" i="1">
                                  <a:latin typeface="Cambria Math"/>
                                </a:rPr>
                                <m:t>𝑑</m:t>
                              </m:r>
                            </m:e>
                            <m:sub>
                              <m:r>
                                <a:rPr lang="en-GB" sz="2400" i="1">
                                  <a:latin typeface="Cambria Math"/>
                                </a:rPr>
                                <m:t>𝐼</m:t>
                              </m:r>
                            </m:sub>
                          </m:sSub>
                          <m:d>
                            <m:dPr>
                              <m:ctrlPr>
                                <a:rPr lang="en-GB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nor/>
                                </m:rPr>
                                <a:rPr lang="en-GB" sz="2400" b="1">
                                  <a:latin typeface="Cambria Math"/>
                                </a:rPr>
                                <m:t>x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63" name="TextBox 6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96517" y="4173463"/>
                <a:ext cx="1515800" cy="788164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44048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4"/>
            <a:ext cx="8229600" cy="1252728"/>
          </a:xfrm>
        </p:spPr>
        <p:txBody>
          <a:bodyPr>
            <a:normAutofit/>
          </a:bodyPr>
          <a:lstStyle/>
          <a:p>
            <a:r>
              <a:rPr lang="en-GB" dirty="0" smtClean="0"/>
              <a:t>Decision tree classification</a:t>
            </a:r>
            <a:endParaRPr lang="en-GB" b="1" dirty="0"/>
          </a:p>
        </p:txBody>
      </p:sp>
      <p:cxnSp>
        <p:nvCxnSpPr>
          <p:cNvPr id="5" name="Straight Connector 4"/>
          <p:cNvCxnSpPr>
            <a:stCxn id="19" idx="3"/>
            <a:endCxn id="20" idx="0"/>
          </p:cNvCxnSpPr>
          <p:nvPr/>
        </p:nvCxnSpPr>
        <p:spPr bwMode="auto">
          <a:xfrm rot="5400000">
            <a:off x="4082561" y="2291603"/>
            <a:ext cx="1068790" cy="2077104"/>
          </a:xfrm>
          <a:prstGeom prst="line">
            <a:avLst/>
          </a:prstGeom>
          <a:noFill/>
          <a:ln w="2857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</p:cxnSp>
      <p:cxnSp>
        <p:nvCxnSpPr>
          <p:cNvPr id="6" name="Straight Connector 5"/>
          <p:cNvCxnSpPr>
            <a:stCxn id="19" idx="5"/>
            <a:endCxn id="21" idx="0"/>
          </p:cNvCxnSpPr>
          <p:nvPr/>
        </p:nvCxnSpPr>
        <p:spPr bwMode="auto">
          <a:xfrm rot="16200000" flipH="1">
            <a:off x="6329470" y="2423036"/>
            <a:ext cx="1068790" cy="1814238"/>
          </a:xfrm>
          <a:prstGeom prst="line">
            <a:avLst/>
          </a:prstGeom>
          <a:noFill/>
          <a:ln w="2857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</p:cxnSp>
      <p:cxnSp>
        <p:nvCxnSpPr>
          <p:cNvPr id="7" name="Straight Connector 6"/>
          <p:cNvCxnSpPr>
            <a:stCxn id="20" idx="3"/>
            <a:endCxn id="25" idx="0"/>
          </p:cNvCxnSpPr>
          <p:nvPr/>
        </p:nvCxnSpPr>
        <p:spPr bwMode="auto">
          <a:xfrm rot="5400000">
            <a:off x="2464706" y="4191026"/>
            <a:ext cx="925928" cy="1000231"/>
          </a:xfrm>
          <a:prstGeom prst="line">
            <a:avLst/>
          </a:prstGeom>
          <a:noFill/>
          <a:ln w="2857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</p:cxnSp>
      <p:cxnSp>
        <p:nvCxnSpPr>
          <p:cNvPr id="8" name="Straight Connector 7"/>
          <p:cNvCxnSpPr>
            <a:stCxn id="20" idx="5"/>
            <a:endCxn id="30" idx="0"/>
          </p:cNvCxnSpPr>
          <p:nvPr/>
        </p:nvCxnSpPr>
        <p:spPr bwMode="auto">
          <a:xfrm rot="16200000" flipH="1">
            <a:off x="3722613" y="4234586"/>
            <a:ext cx="925928" cy="913109"/>
          </a:xfrm>
          <a:prstGeom prst="line">
            <a:avLst/>
          </a:prstGeom>
          <a:noFill/>
          <a:ln w="2857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</p:cxnSp>
      <p:sp>
        <p:nvSpPr>
          <p:cNvPr id="19" name="Oval 18"/>
          <p:cNvSpPr/>
          <p:nvPr/>
        </p:nvSpPr>
        <p:spPr bwMode="auto">
          <a:xfrm>
            <a:off x="5593119" y="2432133"/>
            <a:ext cx="426016" cy="426016"/>
          </a:xfrm>
          <a:prstGeom prst="ellipse">
            <a:avLst/>
          </a:prstGeom>
          <a:solidFill>
            <a:schemeClr val="tx1"/>
          </a:solidFill>
          <a:ln w="57150" cap="flat" cmpd="sng" algn="ctr">
            <a:solidFill>
              <a:srgbClr val="4F81B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Oval 19"/>
          <p:cNvSpPr/>
          <p:nvPr/>
        </p:nvSpPr>
        <p:spPr bwMode="auto">
          <a:xfrm>
            <a:off x="3365396" y="3864550"/>
            <a:ext cx="426016" cy="426016"/>
          </a:xfrm>
          <a:prstGeom prst="ellipse">
            <a:avLst/>
          </a:prstGeom>
          <a:solidFill>
            <a:sysClr val="window" lastClr="FFFFFF"/>
          </a:solidFill>
          <a:ln w="57150" cap="flat" cmpd="sng" algn="ctr">
            <a:solidFill>
              <a:srgbClr val="4F81B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Oval 20"/>
          <p:cNvSpPr/>
          <p:nvPr/>
        </p:nvSpPr>
        <p:spPr bwMode="auto">
          <a:xfrm>
            <a:off x="7557976" y="3864550"/>
            <a:ext cx="426016" cy="426016"/>
          </a:xfrm>
          <a:prstGeom prst="ellipse">
            <a:avLst/>
          </a:prstGeom>
          <a:solidFill>
            <a:schemeClr val="tx1"/>
          </a:solidFill>
          <a:ln w="5715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Oval 24"/>
          <p:cNvSpPr/>
          <p:nvPr/>
        </p:nvSpPr>
        <p:spPr bwMode="auto">
          <a:xfrm>
            <a:off x="2214546" y="5154105"/>
            <a:ext cx="426016" cy="426016"/>
          </a:xfrm>
          <a:prstGeom prst="ellipse">
            <a:avLst/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lvl="0" algn="ctr">
              <a:defRPr/>
            </a:pPr>
            <a:endParaRPr lang="en-GB" sz="2000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" name="Oval 29"/>
          <p:cNvSpPr/>
          <p:nvPr/>
        </p:nvSpPr>
        <p:spPr bwMode="auto">
          <a:xfrm>
            <a:off x="4429124" y="5154105"/>
            <a:ext cx="426016" cy="426016"/>
          </a:xfrm>
          <a:prstGeom prst="ellipse">
            <a:avLst/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lvl="0" algn="ctr">
              <a:defRPr/>
            </a:pPr>
            <a:endParaRPr lang="en-GB" sz="2000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6072198" y="1000108"/>
            <a:ext cx="2500330" cy="1055608"/>
          </a:xfrm>
          <a:prstGeom prst="roundRect">
            <a:avLst/>
          </a:prstGeom>
          <a:noFill/>
          <a:ln w="28575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>
                <a:solidFill>
                  <a:schemeClr val="accent1"/>
                </a:solidFill>
                <a:latin typeface="Calibri" pitchFamily="34" charset="0"/>
              </a:rPr>
              <a:t>image window</a:t>
            </a:r>
          </a:p>
          <a:p>
            <a:pPr algn="ctr"/>
            <a:r>
              <a:rPr lang="en-GB" sz="2800" dirty="0" smtClean="0">
                <a:solidFill>
                  <a:schemeClr val="accent1"/>
                </a:solidFill>
                <a:latin typeface="Calibri" pitchFamily="34" charset="0"/>
              </a:rPr>
              <a:t>centred at </a:t>
            </a:r>
            <a:r>
              <a:rPr lang="en-GB" sz="2800" b="1" dirty="0">
                <a:solidFill>
                  <a:schemeClr val="accent1"/>
                </a:solidFill>
                <a:latin typeface="Palatino Linotype" pitchFamily="18" charset="0"/>
              </a:rPr>
              <a:t>x</a:t>
            </a:r>
          </a:p>
        </p:txBody>
      </p:sp>
      <p:cxnSp>
        <p:nvCxnSpPr>
          <p:cNvPr id="45" name="Straight Arrow Connector 44"/>
          <p:cNvCxnSpPr>
            <a:endCxn id="19" idx="0"/>
          </p:cNvCxnSpPr>
          <p:nvPr/>
        </p:nvCxnSpPr>
        <p:spPr bwMode="auto">
          <a:xfrm rot="5400000">
            <a:off x="5723217" y="1940275"/>
            <a:ext cx="574769" cy="408947"/>
          </a:xfrm>
          <a:prstGeom prst="straightConnector1">
            <a:avLst/>
          </a:prstGeom>
          <a:solidFill>
            <a:srgbClr val="999999"/>
          </a:solidFill>
          <a:ln w="57150" cap="flat" cmpd="sng" algn="ctr">
            <a:solidFill>
              <a:srgbClr val="FF99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69" name="TextBox 68"/>
          <p:cNvSpPr txBox="1"/>
          <p:nvPr/>
        </p:nvSpPr>
        <p:spPr>
          <a:xfrm>
            <a:off x="4357686" y="2995016"/>
            <a:ext cx="714108" cy="510778"/>
          </a:xfrm>
          <a:prstGeom prst="roundRect">
            <a:avLst/>
          </a:prstGeom>
          <a:noFill/>
          <a:ln w="28575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GB" sz="2400" i="1" dirty="0" smtClean="0"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Calibri" pitchFamily="34" charset="0"/>
              </a:rPr>
              <a:t>no</a:t>
            </a:r>
            <a:endParaRPr lang="en-GB" sz="2400" i="1" baseline="-25000" dirty="0">
              <a:effectLst>
                <a:glow rad="228600">
                  <a:schemeClr val="bg1">
                    <a:alpha val="40000"/>
                  </a:schemeClr>
                </a:glow>
              </a:effectLst>
              <a:latin typeface="Calibri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57158" y="1214422"/>
            <a:ext cx="335758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effectLst/>
              </a:rPr>
              <a:t>Toy example:</a:t>
            </a:r>
          </a:p>
          <a:p>
            <a:r>
              <a:rPr lang="en-GB" sz="2800" dirty="0" smtClean="0"/>
              <a:t>distinguish</a:t>
            </a:r>
            <a:br>
              <a:rPr lang="en-GB" sz="2800" dirty="0" smtClean="0"/>
            </a:br>
            <a:r>
              <a:rPr lang="en-GB" sz="2800" dirty="0" smtClean="0"/>
              <a:t>left (</a:t>
            </a:r>
            <a:r>
              <a:rPr lang="en-GB" sz="2800" dirty="0" smtClean="0">
                <a:latin typeface="Palatino Linotype" pitchFamily="18" charset="0"/>
              </a:rPr>
              <a:t>L</a:t>
            </a:r>
            <a:r>
              <a:rPr lang="en-GB" sz="2800" dirty="0" smtClean="0"/>
              <a:t>) and right (</a:t>
            </a:r>
            <a:r>
              <a:rPr lang="en-GB" sz="2800" dirty="0" smtClean="0">
                <a:latin typeface="Palatino Linotype" pitchFamily="18" charset="0"/>
              </a:rPr>
              <a:t>R</a:t>
            </a:r>
            <a:r>
              <a:rPr lang="en-GB" sz="2800" dirty="0" smtClean="0"/>
              <a:t>)</a:t>
            </a:r>
            <a:br>
              <a:rPr lang="en-GB" sz="2800" dirty="0" smtClean="0"/>
            </a:br>
            <a:r>
              <a:rPr lang="en-GB" sz="2800" dirty="0" smtClean="0"/>
              <a:t>sides of the body</a:t>
            </a:r>
            <a:endParaRPr lang="en-GB" sz="2800" dirty="0">
              <a:effectLst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571736" y="4429132"/>
            <a:ext cx="714108" cy="510778"/>
          </a:xfrm>
          <a:prstGeom prst="roundRect">
            <a:avLst/>
          </a:prstGeom>
          <a:noFill/>
          <a:ln w="28575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GB" sz="2400" i="1" dirty="0" smtClean="0"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Calibri" pitchFamily="34" charset="0"/>
              </a:rPr>
              <a:t>no</a:t>
            </a:r>
            <a:endParaRPr lang="en-GB" sz="2400" i="1" baseline="-25000" dirty="0">
              <a:effectLst>
                <a:glow rad="228600">
                  <a:schemeClr val="bg1">
                    <a:alpha val="40000"/>
                  </a:schemeClr>
                </a:glow>
              </a:effectLst>
              <a:latin typeface="Calibri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857620" y="4429132"/>
            <a:ext cx="714108" cy="510778"/>
          </a:xfrm>
          <a:prstGeom prst="roundRect">
            <a:avLst/>
          </a:prstGeom>
          <a:noFill/>
          <a:ln w="28575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GB" sz="2400" i="1" dirty="0" smtClean="0"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Calibri" pitchFamily="34" charset="0"/>
              </a:rPr>
              <a:t>yes</a:t>
            </a:r>
            <a:endParaRPr lang="en-GB" sz="2400" i="1" baseline="-25000" dirty="0">
              <a:effectLst>
                <a:glow rad="228600">
                  <a:schemeClr val="bg1">
                    <a:alpha val="40000"/>
                  </a:schemeClr>
                </a:glow>
              </a:effectLst>
              <a:latin typeface="Calibri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467488" y="2995016"/>
            <a:ext cx="714108" cy="510778"/>
          </a:xfrm>
          <a:prstGeom prst="roundRect">
            <a:avLst/>
          </a:prstGeom>
          <a:noFill/>
          <a:ln w="28575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GB" sz="2400" i="1" dirty="0" smtClean="0"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Calibri" pitchFamily="34" charset="0"/>
              </a:rPr>
              <a:t>yes</a:t>
            </a:r>
            <a:endParaRPr lang="en-GB" sz="2400" i="1" baseline="-25000" dirty="0">
              <a:effectLst>
                <a:glow rad="228600">
                  <a:schemeClr val="bg1">
                    <a:alpha val="40000"/>
                  </a:schemeClr>
                </a:glow>
              </a:effectLst>
              <a:latin typeface="Calibri" pitchFamily="34" charset="0"/>
            </a:endParaRPr>
          </a:p>
        </p:txBody>
      </p:sp>
      <p:grpSp>
        <p:nvGrpSpPr>
          <p:cNvPr id="125" name="Group 124"/>
          <p:cNvGrpSpPr/>
          <p:nvPr/>
        </p:nvGrpSpPr>
        <p:grpSpPr>
          <a:xfrm>
            <a:off x="7072330" y="4357694"/>
            <a:ext cx="1315959" cy="857256"/>
            <a:chOff x="7072330" y="4429132"/>
            <a:chExt cx="1315959" cy="857256"/>
          </a:xfrm>
        </p:grpSpPr>
        <p:grpSp>
          <p:nvGrpSpPr>
            <p:cNvPr id="58" name="Group 107"/>
            <p:cNvGrpSpPr/>
            <p:nvPr/>
          </p:nvGrpSpPr>
          <p:grpSpPr bwMode="auto">
            <a:xfrm>
              <a:off x="7645781" y="4500571"/>
              <a:ext cx="742508" cy="459490"/>
              <a:chOff x="2252402" y="2129709"/>
              <a:chExt cx="227932" cy="141041"/>
            </a:xfrm>
          </p:grpSpPr>
          <p:cxnSp>
            <p:nvCxnSpPr>
              <p:cNvPr id="61" name="Straight Connector 60"/>
              <p:cNvCxnSpPr/>
              <p:nvPr/>
            </p:nvCxnSpPr>
            <p:spPr bwMode="auto">
              <a:xfrm rot="5400000">
                <a:off x="2343711" y="2200230"/>
                <a:ext cx="141041" cy="0"/>
              </a:xfrm>
              <a:prstGeom prst="line">
                <a:avLst/>
              </a:prstGeom>
              <a:noFill/>
              <a:ln w="152400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cxnSp>
            <p:nvCxnSpPr>
              <p:cNvPr id="76" name="Straight Connector 75"/>
              <p:cNvCxnSpPr/>
              <p:nvPr/>
            </p:nvCxnSpPr>
            <p:spPr bwMode="auto">
              <a:xfrm rot="5400000">
                <a:off x="2289194" y="2255050"/>
                <a:ext cx="31401" cy="0"/>
              </a:xfrm>
              <a:prstGeom prst="line">
                <a:avLst/>
              </a:prstGeom>
              <a:noFill/>
              <a:ln w="152400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cxnSp>
            <p:nvCxnSpPr>
              <p:cNvPr id="77" name="Straight Arrow Connector 76"/>
              <p:cNvCxnSpPr/>
              <p:nvPr/>
            </p:nvCxnSpPr>
            <p:spPr bwMode="auto">
              <a:xfrm rot="5400000" flipH="1" flipV="1">
                <a:off x="2182523" y="2199833"/>
                <a:ext cx="140246" cy="487"/>
              </a:xfrm>
              <a:prstGeom prst="straightConnector1">
                <a:avLst/>
              </a:prstGeom>
              <a:noFill/>
              <a:ln w="9525" cap="rnd" cmpd="sng" algn="ctr">
                <a:solidFill>
                  <a:schemeClr val="tx1"/>
                </a:solidFill>
                <a:prstDash val="solid"/>
                <a:tailEnd type="triangle" w="sm" len="sm"/>
              </a:ln>
              <a:effectLst/>
            </p:spPr>
          </p:cxnSp>
          <p:cxnSp>
            <p:nvCxnSpPr>
              <p:cNvPr id="78" name="Straight Arrow Connector 77"/>
              <p:cNvCxnSpPr/>
              <p:nvPr/>
            </p:nvCxnSpPr>
            <p:spPr bwMode="auto">
              <a:xfrm>
                <a:off x="2252646" y="2269956"/>
                <a:ext cx="227688" cy="487"/>
              </a:xfrm>
              <a:prstGeom prst="straightConnector1">
                <a:avLst/>
              </a:prstGeom>
              <a:noFill/>
              <a:ln w="9525" cap="rnd" cmpd="sng" algn="ctr">
                <a:solidFill>
                  <a:schemeClr val="tx1"/>
                </a:solidFill>
                <a:prstDash val="solid"/>
                <a:tailEnd type="triangle" w="sm" len="sm"/>
              </a:ln>
              <a:effectLst/>
            </p:spPr>
          </p:cxnSp>
        </p:grpSp>
        <p:sp>
          <p:nvSpPr>
            <p:cNvPr id="59" name="TextBox 58"/>
            <p:cNvSpPr txBox="1"/>
            <p:nvPr/>
          </p:nvSpPr>
          <p:spPr bwMode="auto">
            <a:xfrm>
              <a:off x="7671520" y="4886278"/>
              <a:ext cx="696153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0" u="none" strike="noStrike" kern="120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Palatino Linotype" pitchFamily="18" charset="0"/>
                </a:rPr>
                <a:t>L   R</a:t>
              </a:r>
            </a:p>
          </p:txBody>
        </p:sp>
        <p:sp>
          <p:nvSpPr>
            <p:cNvPr id="60" name="TextBox 59"/>
            <p:cNvSpPr txBox="1"/>
            <p:nvPr/>
          </p:nvSpPr>
          <p:spPr bwMode="auto">
            <a:xfrm>
              <a:off x="7072330" y="4429132"/>
              <a:ext cx="614271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0" u="none" strike="noStrike" kern="120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Palatino Linotype" pitchFamily="18" charset="0"/>
                </a:rPr>
                <a:t>P(</a:t>
              </a:r>
              <a:r>
                <a:rPr kumimoji="0" lang="en-GB" sz="2000" b="0" i="1" u="none" strike="noStrike" kern="120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Palatino Linotype" pitchFamily="18" charset="0"/>
                </a:rPr>
                <a:t>c</a:t>
              </a:r>
              <a:r>
                <a:rPr kumimoji="0" lang="en-GB" sz="2000" b="0" u="none" strike="noStrike" kern="120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Palatino Linotype" pitchFamily="18" charset="0"/>
                </a:rPr>
                <a:t>)</a:t>
              </a:r>
            </a:p>
          </p:txBody>
        </p:sp>
      </p:grpSp>
      <p:grpSp>
        <p:nvGrpSpPr>
          <p:cNvPr id="124" name="Group 123"/>
          <p:cNvGrpSpPr/>
          <p:nvPr/>
        </p:nvGrpSpPr>
        <p:grpSpPr>
          <a:xfrm>
            <a:off x="3898983" y="5643578"/>
            <a:ext cx="1315959" cy="857256"/>
            <a:chOff x="3784235" y="5715015"/>
            <a:chExt cx="1315959" cy="857256"/>
          </a:xfrm>
        </p:grpSpPr>
        <p:grpSp>
          <p:nvGrpSpPr>
            <p:cNvPr id="109" name="Group 107"/>
            <p:cNvGrpSpPr/>
            <p:nvPr/>
          </p:nvGrpSpPr>
          <p:grpSpPr bwMode="auto">
            <a:xfrm>
              <a:off x="4357686" y="5787247"/>
              <a:ext cx="742508" cy="458698"/>
              <a:chOff x="2252402" y="2129954"/>
              <a:chExt cx="227932" cy="140798"/>
            </a:xfrm>
          </p:grpSpPr>
          <p:cxnSp>
            <p:nvCxnSpPr>
              <p:cNvPr id="110" name="Straight Connector 109"/>
              <p:cNvCxnSpPr/>
              <p:nvPr/>
            </p:nvCxnSpPr>
            <p:spPr bwMode="auto">
              <a:xfrm rot="5400000">
                <a:off x="2370021" y="2226542"/>
                <a:ext cx="88420" cy="0"/>
              </a:xfrm>
              <a:prstGeom prst="line">
                <a:avLst/>
              </a:prstGeom>
              <a:noFill/>
              <a:ln w="152400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cxnSp>
            <p:nvCxnSpPr>
              <p:cNvPr id="111" name="Straight Connector 110"/>
              <p:cNvCxnSpPr/>
              <p:nvPr/>
            </p:nvCxnSpPr>
            <p:spPr bwMode="auto">
              <a:xfrm rot="5400000">
                <a:off x="2267266" y="2233123"/>
                <a:ext cx="75258" cy="0"/>
              </a:xfrm>
              <a:prstGeom prst="line">
                <a:avLst/>
              </a:prstGeom>
              <a:noFill/>
              <a:ln w="152400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cxnSp>
            <p:nvCxnSpPr>
              <p:cNvPr id="112" name="Straight Arrow Connector 111"/>
              <p:cNvCxnSpPr/>
              <p:nvPr/>
            </p:nvCxnSpPr>
            <p:spPr bwMode="auto">
              <a:xfrm rot="5400000" flipH="1" flipV="1">
                <a:off x="2182523" y="2199833"/>
                <a:ext cx="140246" cy="487"/>
              </a:xfrm>
              <a:prstGeom prst="straightConnector1">
                <a:avLst/>
              </a:prstGeom>
              <a:noFill/>
              <a:ln w="9525" cap="rnd" cmpd="sng" algn="ctr">
                <a:solidFill>
                  <a:schemeClr val="tx1"/>
                </a:solidFill>
                <a:prstDash val="solid"/>
                <a:tailEnd type="triangle" w="sm" len="sm"/>
              </a:ln>
              <a:effectLst/>
            </p:spPr>
          </p:cxnSp>
          <p:cxnSp>
            <p:nvCxnSpPr>
              <p:cNvPr id="113" name="Straight Arrow Connector 112"/>
              <p:cNvCxnSpPr/>
              <p:nvPr/>
            </p:nvCxnSpPr>
            <p:spPr bwMode="auto">
              <a:xfrm>
                <a:off x="2252646" y="2269956"/>
                <a:ext cx="227688" cy="487"/>
              </a:xfrm>
              <a:prstGeom prst="straightConnector1">
                <a:avLst/>
              </a:prstGeom>
              <a:noFill/>
              <a:ln w="9525" cap="rnd" cmpd="sng" algn="ctr">
                <a:solidFill>
                  <a:schemeClr val="tx1"/>
                </a:solidFill>
                <a:prstDash val="solid"/>
                <a:tailEnd type="triangle" w="sm" len="sm"/>
              </a:ln>
              <a:effectLst/>
            </p:spPr>
          </p:cxnSp>
        </p:grpSp>
        <p:sp>
          <p:nvSpPr>
            <p:cNvPr id="114" name="TextBox 113"/>
            <p:cNvSpPr txBox="1"/>
            <p:nvPr/>
          </p:nvSpPr>
          <p:spPr bwMode="auto">
            <a:xfrm>
              <a:off x="4383425" y="6172161"/>
              <a:ext cx="696153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0" u="none" strike="noStrike" kern="120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Palatino Linotype" pitchFamily="18" charset="0"/>
                </a:rPr>
                <a:t>L   R</a:t>
              </a:r>
            </a:p>
          </p:txBody>
        </p:sp>
        <p:sp>
          <p:nvSpPr>
            <p:cNvPr id="115" name="TextBox 114"/>
            <p:cNvSpPr txBox="1"/>
            <p:nvPr/>
          </p:nvSpPr>
          <p:spPr bwMode="auto">
            <a:xfrm>
              <a:off x="3784235" y="5715015"/>
              <a:ext cx="614271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0" u="none" strike="noStrike" kern="120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Palatino Linotype" pitchFamily="18" charset="0"/>
                </a:rPr>
                <a:t>P(</a:t>
              </a:r>
              <a:r>
                <a:rPr kumimoji="0" lang="en-GB" sz="2000" b="0" i="1" u="none" strike="noStrike" kern="120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Palatino Linotype" pitchFamily="18" charset="0"/>
                </a:rPr>
                <a:t>c</a:t>
              </a:r>
              <a:r>
                <a:rPr kumimoji="0" lang="en-GB" sz="2000" b="0" u="none" strike="noStrike" kern="120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Palatino Linotype" pitchFamily="18" charset="0"/>
                </a:rPr>
                <a:t>)</a:t>
              </a:r>
            </a:p>
          </p:txBody>
        </p:sp>
      </p:grpSp>
      <p:grpSp>
        <p:nvGrpSpPr>
          <p:cNvPr id="123" name="Group 122"/>
          <p:cNvGrpSpPr/>
          <p:nvPr/>
        </p:nvGrpSpPr>
        <p:grpSpPr>
          <a:xfrm>
            <a:off x="1684405" y="5643578"/>
            <a:ext cx="1315959" cy="857256"/>
            <a:chOff x="1641095" y="5786453"/>
            <a:chExt cx="1315959" cy="857256"/>
          </a:xfrm>
        </p:grpSpPr>
        <p:grpSp>
          <p:nvGrpSpPr>
            <p:cNvPr id="116" name="Group 107"/>
            <p:cNvGrpSpPr/>
            <p:nvPr/>
          </p:nvGrpSpPr>
          <p:grpSpPr bwMode="auto">
            <a:xfrm>
              <a:off x="2214546" y="5858685"/>
              <a:ext cx="742508" cy="458698"/>
              <a:chOff x="2252402" y="2129954"/>
              <a:chExt cx="227932" cy="140798"/>
            </a:xfrm>
          </p:grpSpPr>
          <p:cxnSp>
            <p:nvCxnSpPr>
              <p:cNvPr id="117" name="Straight Connector 116"/>
              <p:cNvCxnSpPr/>
              <p:nvPr/>
            </p:nvCxnSpPr>
            <p:spPr bwMode="auto">
              <a:xfrm rot="5400000">
                <a:off x="2398530" y="2255051"/>
                <a:ext cx="31402" cy="0"/>
              </a:xfrm>
              <a:prstGeom prst="line">
                <a:avLst/>
              </a:prstGeom>
              <a:noFill/>
              <a:ln w="152400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cxnSp>
            <p:nvCxnSpPr>
              <p:cNvPr id="118" name="Straight Connector 117"/>
              <p:cNvCxnSpPr/>
              <p:nvPr/>
            </p:nvCxnSpPr>
            <p:spPr bwMode="auto">
              <a:xfrm rot="5400000">
                <a:off x="2245338" y="2211194"/>
                <a:ext cx="119114" cy="0"/>
              </a:xfrm>
              <a:prstGeom prst="line">
                <a:avLst/>
              </a:prstGeom>
              <a:noFill/>
              <a:ln w="152400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cxnSp>
            <p:nvCxnSpPr>
              <p:cNvPr id="119" name="Straight Arrow Connector 118"/>
              <p:cNvCxnSpPr/>
              <p:nvPr/>
            </p:nvCxnSpPr>
            <p:spPr bwMode="auto">
              <a:xfrm rot="5400000" flipH="1" flipV="1">
                <a:off x="2182523" y="2199833"/>
                <a:ext cx="140246" cy="487"/>
              </a:xfrm>
              <a:prstGeom prst="straightConnector1">
                <a:avLst/>
              </a:prstGeom>
              <a:noFill/>
              <a:ln w="9525" cap="rnd" cmpd="sng" algn="ctr">
                <a:solidFill>
                  <a:schemeClr val="tx1"/>
                </a:solidFill>
                <a:prstDash val="solid"/>
                <a:tailEnd type="triangle" w="sm" len="sm"/>
              </a:ln>
              <a:effectLst/>
            </p:spPr>
          </p:cxnSp>
          <p:cxnSp>
            <p:nvCxnSpPr>
              <p:cNvPr id="120" name="Straight Arrow Connector 119"/>
              <p:cNvCxnSpPr/>
              <p:nvPr/>
            </p:nvCxnSpPr>
            <p:spPr bwMode="auto">
              <a:xfrm>
                <a:off x="2252646" y="2269956"/>
                <a:ext cx="227688" cy="487"/>
              </a:xfrm>
              <a:prstGeom prst="straightConnector1">
                <a:avLst/>
              </a:prstGeom>
              <a:noFill/>
              <a:ln w="9525" cap="rnd" cmpd="sng" algn="ctr">
                <a:solidFill>
                  <a:schemeClr val="tx1"/>
                </a:solidFill>
                <a:prstDash val="solid"/>
                <a:tailEnd type="triangle" w="sm" len="sm"/>
              </a:ln>
              <a:effectLst/>
            </p:spPr>
          </p:cxnSp>
        </p:grpSp>
        <p:sp>
          <p:nvSpPr>
            <p:cNvPr id="121" name="TextBox 120"/>
            <p:cNvSpPr txBox="1"/>
            <p:nvPr/>
          </p:nvSpPr>
          <p:spPr bwMode="auto">
            <a:xfrm>
              <a:off x="2240285" y="6243599"/>
              <a:ext cx="696153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0" u="none" strike="noStrike" kern="120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Palatino Linotype" pitchFamily="18" charset="0"/>
                </a:rPr>
                <a:t>L   R</a:t>
              </a:r>
            </a:p>
          </p:txBody>
        </p:sp>
        <p:sp>
          <p:nvSpPr>
            <p:cNvPr id="122" name="TextBox 121"/>
            <p:cNvSpPr txBox="1"/>
            <p:nvPr/>
          </p:nvSpPr>
          <p:spPr bwMode="auto">
            <a:xfrm>
              <a:off x="1641095" y="5786453"/>
              <a:ext cx="614271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0" u="none" strike="noStrike" kern="120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Palatino Linotype" pitchFamily="18" charset="0"/>
                </a:rPr>
                <a:t>P(</a:t>
              </a:r>
              <a:r>
                <a:rPr kumimoji="0" lang="en-GB" sz="2000" b="0" i="1" u="none" strike="noStrike" kern="120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Palatino Linotype" pitchFamily="18" charset="0"/>
                </a:rPr>
                <a:t>c</a:t>
              </a:r>
              <a:r>
                <a:rPr kumimoji="0" lang="en-GB" sz="2000" b="0" u="none" strike="noStrike" kern="120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Palatino Linotype" pitchFamily="18" charset="0"/>
                </a:rPr>
                <a:t>)</a:t>
              </a:r>
            </a:p>
          </p:txBody>
        </p:sp>
      </p:grpSp>
      <p:sp>
        <p:nvSpPr>
          <p:cNvPr id="54" name="TextBox 53"/>
          <p:cNvSpPr txBox="1"/>
          <p:nvPr/>
        </p:nvSpPr>
        <p:spPr>
          <a:xfrm>
            <a:off x="5822172" y="2294230"/>
            <a:ext cx="3052584" cy="578882"/>
          </a:xfrm>
          <a:prstGeom prst="roundRect">
            <a:avLst/>
          </a:prstGeom>
          <a:noFill/>
          <a:ln w="28575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GB" sz="2800" i="1" dirty="0" smtClean="0">
                <a:latin typeface="Palatino Linotype" pitchFamily="18" charset="0"/>
              </a:rPr>
              <a:t>f</a:t>
            </a:r>
            <a:r>
              <a:rPr lang="en-GB" sz="2800" dirty="0" smtClean="0">
                <a:latin typeface="Palatino Linotype" pitchFamily="18" charset="0"/>
              </a:rPr>
              <a:t>(</a:t>
            </a:r>
            <a:r>
              <a:rPr lang="en-GB" sz="2800" i="1" dirty="0" smtClean="0">
                <a:latin typeface="Palatino Linotype" pitchFamily="18" charset="0"/>
              </a:rPr>
              <a:t>I, </a:t>
            </a:r>
            <a:r>
              <a:rPr lang="en-GB" sz="2800" b="1" dirty="0" smtClean="0">
                <a:latin typeface="Palatino Linotype" pitchFamily="18" charset="0"/>
              </a:rPr>
              <a:t>x</a:t>
            </a:r>
            <a:r>
              <a:rPr lang="en-GB" sz="2800" dirty="0" smtClean="0">
                <a:latin typeface="Palatino Linotype" pitchFamily="18" charset="0"/>
              </a:rPr>
              <a:t>;</a:t>
            </a:r>
            <a:r>
              <a:rPr lang="el-GR" sz="28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 Linotype" pitchFamily="18" charset="0"/>
                <a:cs typeface="Times New Roman" pitchFamily="18" charset="0"/>
              </a:rPr>
              <a:t> Δ</a:t>
            </a:r>
            <a:r>
              <a:rPr lang="en-GB" sz="2800" baseline="-250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 Linotype" pitchFamily="18" charset="0"/>
                <a:cs typeface="Times New Roman" pitchFamily="18" charset="0"/>
              </a:rPr>
              <a:t>1</a:t>
            </a:r>
            <a:r>
              <a:rPr lang="en-GB" sz="28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 Linotype" pitchFamily="18" charset="0"/>
                <a:cs typeface="Times New Roman" pitchFamily="18" charset="0"/>
              </a:rPr>
              <a:t>) &gt; </a:t>
            </a:r>
            <a:r>
              <a:rPr lang="el-GR" sz="2800" i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 Linotype" pitchFamily="18" charset="0"/>
                <a:cs typeface="Times New Roman" pitchFamily="18" charset="0"/>
              </a:rPr>
              <a:t>θ</a:t>
            </a:r>
            <a:r>
              <a:rPr lang="en-GB" sz="2800" i="1" baseline="-250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 Linotype" pitchFamily="18" charset="0"/>
                <a:cs typeface="Times New Roman" pitchFamily="18" charset="0"/>
              </a:rPr>
              <a:t>1</a:t>
            </a:r>
            <a:endParaRPr lang="en-GB" sz="2800" i="1" baseline="-25000" dirty="0">
              <a:solidFill>
                <a:srgbClr val="FFC000"/>
              </a:solidFill>
              <a:latin typeface="Calibri" pitchFamily="34" charset="0"/>
            </a:endParaRPr>
          </a:p>
        </p:txBody>
      </p:sp>
      <p:sp>
        <p:nvSpPr>
          <p:cNvPr id="140" name="TextBox 139"/>
          <p:cNvSpPr txBox="1"/>
          <p:nvPr/>
        </p:nvSpPr>
        <p:spPr>
          <a:xfrm>
            <a:off x="3571868" y="3731228"/>
            <a:ext cx="3052584" cy="578882"/>
          </a:xfrm>
          <a:prstGeom prst="roundRect">
            <a:avLst/>
          </a:prstGeom>
          <a:noFill/>
          <a:ln w="28575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GB" sz="2800" i="1" dirty="0" smtClean="0">
                <a:latin typeface="Palatino Linotype" pitchFamily="18" charset="0"/>
              </a:rPr>
              <a:t>f</a:t>
            </a:r>
            <a:r>
              <a:rPr lang="en-GB" sz="2800" dirty="0" smtClean="0">
                <a:latin typeface="Palatino Linotype" pitchFamily="18" charset="0"/>
              </a:rPr>
              <a:t>(</a:t>
            </a:r>
            <a:r>
              <a:rPr lang="en-GB" sz="2800" i="1" dirty="0" smtClean="0">
                <a:latin typeface="Palatino Linotype" pitchFamily="18" charset="0"/>
              </a:rPr>
              <a:t>I</a:t>
            </a:r>
            <a:r>
              <a:rPr lang="en-GB" sz="2800" i="1" dirty="0">
                <a:latin typeface="Palatino Linotype" pitchFamily="18" charset="0"/>
              </a:rPr>
              <a:t>, </a:t>
            </a:r>
            <a:r>
              <a:rPr lang="en-GB" sz="2800" b="1" dirty="0" smtClean="0">
                <a:latin typeface="Palatino Linotype" pitchFamily="18" charset="0"/>
              </a:rPr>
              <a:t>x</a:t>
            </a:r>
            <a:r>
              <a:rPr lang="en-GB" sz="2800" dirty="0" smtClean="0">
                <a:latin typeface="Palatino Linotype" pitchFamily="18" charset="0"/>
              </a:rPr>
              <a:t>;</a:t>
            </a:r>
            <a:r>
              <a:rPr lang="el-GR" sz="28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 Linotype" pitchFamily="18" charset="0"/>
                <a:cs typeface="Times New Roman" pitchFamily="18" charset="0"/>
              </a:rPr>
              <a:t> Δ</a:t>
            </a:r>
            <a:r>
              <a:rPr lang="en-GB" sz="2800" baseline="-250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 Linotype" pitchFamily="18" charset="0"/>
                <a:cs typeface="Times New Roman" pitchFamily="18" charset="0"/>
              </a:rPr>
              <a:t>2</a:t>
            </a:r>
            <a:r>
              <a:rPr lang="en-GB" sz="28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 Linotype" pitchFamily="18" charset="0"/>
                <a:cs typeface="Times New Roman" pitchFamily="18" charset="0"/>
              </a:rPr>
              <a:t>) &gt; </a:t>
            </a:r>
            <a:r>
              <a:rPr lang="el-GR" sz="2800" i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 Linotype" pitchFamily="18" charset="0"/>
                <a:cs typeface="Times New Roman" pitchFamily="18" charset="0"/>
              </a:rPr>
              <a:t>θ</a:t>
            </a:r>
            <a:r>
              <a:rPr lang="en-GB" sz="2800" i="1" baseline="-250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 Linotype" pitchFamily="18" charset="0"/>
                <a:cs typeface="Times New Roman" pitchFamily="18" charset="0"/>
              </a:rPr>
              <a:t>2</a:t>
            </a:r>
            <a:endParaRPr lang="en-GB" sz="2800" i="1" baseline="-25000" dirty="0">
              <a:solidFill>
                <a:srgbClr val="FFC000"/>
              </a:solidFill>
              <a:latin typeface="Calibri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20" y="-24"/>
            <a:ext cx="8229600" cy="1252728"/>
          </a:xfrm>
        </p:spPr>
        <p:txBody>
          <a:bodyPr>
            <a:normAutofit/>
          </a:bodyPr>
          <a:lstStyle/>
          <a:p>
            <a:r>
              <a:rPr lang="en-GB" dirty="0" smtClean="0"/>
              <a:t>Training decision trees</a:t>
            </a:r>
            <a:endParaRPr lang="en-GB" b="1" dirty="0"/>
          </a:p>
        </p:txBody>
      </p:sp>
      <p:cxnSp>
        <p:nvCxnSpPr>
          <p:cNvPr id="5" name="Straight Connector 4"/>
          <p:cNvCxnSpPr>
            <a:stCxn id="19" idx="3"/>
            <a:endCxn id="20" idx="0"/>
          </p:cNvCxnSpPr>
          <p:nvPr/>
        </p:nvCxnSpPr>
        <p:spPr bwMode="auto">
          <a:xfrm rot="5400000">
            <a:off x="2737290" y="2113008"/>
            <a:ext cx="1283104" cy="2362856"/>
          </a:xfrm>
          <a:prstGeom prst="line">
            <a:avLst/>
          </a:prstGeom>
          <a:noFill/>
          <a:ln w="2857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</p:cxnSp>
      <p:cxnSp>
        <p:nvCxnSpPr>
          <p:cNvPr id="6" name="Straight Connector 5"/>
          <p:cNvCxnSpPr>
            <a:stCxn id="19" idx="5"/>
            <a:endCxn id="79" idx="0"/>
          </p:cNvCxnSpPr>
          <p:nvPr/>
        </p:nvCxnSpPr>
        <p:spPr bwMode="auto">
          <a:xfrm rot="16200000" flipH="1">
            <a:off x="5281082" y="2233310"/>
            <a:ext cx="1283104" cy="2122252"/>
          </a:xfrm>
          <a:prstGeom prst="line">
            <a:avLst/>
          </a:prstGeom>
          <a:noFill/>
          <a:ln w="2857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</p:cxnSp>
      <p:cxnSp>
        <p:nvCxnSpPr>
          <p:cNvPr id="7" name="Straight Connector 6"/>
          <p:cNvCxnSpPr>
            <a:stCxn id="20" idx="3"/>
          </p:cNvCxnSpPr>
          <p:nvPr/>
        </p:nvCxnSpPr>
        <p:spPr bwMode="auto">
          <a:xfrm rot="5400000">
            <a:off x="1601549" y="4269639"/>
            <a:ext cx="415271" cy="475223"/>
          </a:xfrm>
          <a:prstGeom prst="line">
            <a:avLst/>
          </a:prstGeom>
          <a:noFill/>
          <a:ln w="28575" cap="flat" cmpd="sng" algn="ctr">
            <a:solidFill>
              <a:srgbClr val="4F81BD">
                <a:shade val="95000"/>
                <a:satMod val="105000"/>
              </a:srgbClr>
            </a:solidFill>
            <a:prstDash val="sysDot"/>
          </a:ln>
          <a:effectLst/>
        </p:spPr>
      </p:cxnSp>
      <p:cxnSp>
        <p:nvCxnSpPr>
          <p:cNvPr id="8" name="Straight Connector 7"/>
          <p:cNvCxnSpPr>
            <a:stCxn id="20" idx="5"/>
          </p:cNvCxnSpPr>
          <p:nvPr/>
        </p:nvCxnSpPr>
        <p:spPr bwMode="auto">
          <a:xfrm rot="16200000" flipH="1">
            <a:off x="2326065" y="4321582"/>
            <a:ext cx="429546" cy="385611"/>
          </a:xfrm>
          <a:prstGeom prst="line">
            <a:avLst/>
          </a:prstGeom>
          <a:noFill/>
          <a:ln w="28575" cap="flat" cmpd="sng" algn="ctr">
            <a:solidFill>
              <a:srgbClr val="4F81BD">
                <a:shade val="95000"/>
                <a:satMod val="105000"/>
              </a:srgbClr>
            </a:solidFill>
            <a:prstDash val="sysDot"/>
          </a:ln>
          <a:effectLst/>
        </p:spPr>
      </p:cxnSp>
      <p:sp>
        <p:nvSpPr>
          <p:cNvPr id="19" name="Oval 18"/>
          <p:cNvSpPr/>
          <p:nvPr/>
        </p:nvSpPr>
        <p:spPr bwMode="auto">
          <a:xfrm>
            <a:off x="4497881" y="2289257"/>
            <a:ext cx="426016" cy="426016"/>
          </a:xfrm>
          <a:prstGeom prst="ellipse">
            <a:avLst/>
          </a:prstGeom>
          <a:solidFill>
            <a:schemeClr val="tx1"/>
          </a:solidFill>
          <a:ln w="57150" cap="flat" cmpd="sng" algn="ctr">
            <a:solidFill>
              <a:srgbClr val="4F81B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20" name="Oval 19"/>
          <p:cNvSpPr/>
          <p:nvPr/>
        </p:nvSpPr>
        <p:spPr bwMode="auto">
          <a:xfrm>
            <a:off x="1984406" y="3935988"/>
            <a:ext cx="426016" cy="426016"/>
          </a:xfrm>
          <a:prstGeom prst="ellipse">
            <a:avLst/>
          </a:prstGeom>
          <a:solidFill>
            <a:sysClr val="window" lastClr="FFFFFF"/>
          </a:solidFill>
          <a:ln w="57150" cap="flat" cmpd="sng" algn="ctr">
            <a:solidFill>
              <a:srgbClr val="4F81BD"/>
            </a:solidFill>
            <a:prstDash val="solid"/>
          </a:ln>
          <a:effectLst/>
        </p:spPr>
        <p:txBody>
          <a:bodyPr rtlCol="0" anchor="ctr"/>
          <a:lstStyle/>
          <a:p>
            <a:pPr lvl="0">
              <a:defRPr/>
            </a:pPr>
            <a:endParaRPr lang="en-GB" sz="2000" i="1" dirty="0">
              <a:solidFill>
                <a:prstClr val="black"/>
              </a:solidFill>
              <a:latin typeface="Palatino Linotype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5372472" y="1107072"/>
            <a:ext cx="2039366" cy="578882"/>
          </a:xfrm>
          <a:prstGeom prst="roundRect">
            <a:avLst/>
          </a:prstGeom>
          <a:noFill/>
          <a:ln w="28575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GB" sz="2800" i="1" dirty="0" err="1">
                <a:solidFill>
                  <a:srgbClr val="FF9900"/>
                </a:solidFill>
                <a:latin typeface="Palatino Linotype" pitchFamily="18" charset="0"/>
              </a:rPr>
              <a:t>Q</a:t>
            </a:r>
            <a:r>
              <a:rPr lang="en-GB" sz="2800" i="1" baseline="-25000" dirty="0" err="1" smtClean="0">
                <a:solidFill>
                  <a:srgbClr val="FF9900"/>
                </a:solidFill>
                <a:latin typeface="Palatino Linotype" pitchFamily="18" charset="0"/>
              </a:rPr>
              <a:t>n</a:t>
            </a:r>
            <a:r>
              <a:rPr lang="en-GB" sz="2800" i="1" dirty="0" smtClean="0">
                <a:solidFill>
                  <a:srgbClr val="FF9900"/>
                </a:solidFill>
                <a:latin typeface="Palatino Linotype" pitchFamily="18" charset="0"/>
              </a:rPr>
              <a:t> =   (I, x)</a:t>
            </a:r>
            <a:endParaRPr lang="en-GB" sz="2800" i="1" dirty="0">
              <a:solidFill>
                <a:srgbClr val="FF9900"/>
              </a:solidFill>
              <a:latin typeface="Palatino Linotype" pitchFamily="18" charset="0"/>
            </a:endParaRPr>
          </a:p>
        </p:txBody>
      </p:sp>
      <p:cxnSp>
        <p:nvCxnSpPr>
          <p:cNvPr id="45" name="Straight Arrow Connector 44"/>
          <p:cNvCxnSpPr>
            <a:endCxn id="19" idx="0"/>
          </p:cNvCxnSpPr>
          <p:nvPr/>
        </p:nvCxnSpPr>
        <p:spPr bwMode="auto">
          <a:xfrm rot="10800000" flipV="1">
            <a:off x="4710890" y="1571611"/>
            <a:ext cx="766137" cy="717645"/>
          </a:xfrm>
          <a:prstGeom prst="straightConnector1">
            <a:avLst/>
          </a:prstGeom>
          <a:solidFill>
            <a:srgbClr val="999999"/>
          </a:solidFill>
          <a:ln w="57150" cap="flat" cmpd="sng" algn="ctr">
            <a:solidFill>
              <a:srgbClr val="FF99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54" name="TextBox 53"/>
          <p:cNvSpPr txBox="1"/>
          <p:nvPr/>
        </p:nvSpPr>
        <p:spPr>
          <a:xfrm>
            <a:off x="4615760" y="2169076"/>
            <a:ext cx="3052584" cy="578882"/>
          </a:xfrm>
          <a:prstGeom prst="roundRect">
            <a:avLst/>
          </a:prstGeom>
          <a:noFill/>
          <a:ln w="28575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GB" sz="2800" i="1" dirty="0" smtClean="0">
                <a:latin typeface="Palatino Linotype" pitchFamily="18" charset="0"/>
              </a:rPr>
              <a:t>f</a:t>
            </a:r>
            <a:r>
              <a:rPr lang="en-GB" sz="2800" dirty="0" smtClean="0">
                <a:latin typeface="Palatino Linotype" pitchFamily="18" charset="0"/>
              </a:rPr>
              <a:t>(</a:t>
            </a:r>
            <a:r>
              <a:rPr lang="en-GB" sz="2800" i="1" dirty="0" smtClean="0">
                <a:latin typeface="Palatino Linotype" pitchFamily="18" charset="0"/>
              </a:rPr>
              <a:t>I, </a:t>
            </a:r>
            <a:r>
              <a:rPr lang="en-GB" sz="2800" b="1" dirty="0" smtClean="0">
                <a:latin typeface="Palatino Linotype" pitchFamily="18" charset="0"/>
              </a:rPr>
              <a:t>x</a:t>
            </a:r>
            <a:r>
              <a:rPr lang="en-GB" sz="2800" dirty="0" smtClean="0">
                <a:latin typeface="Palatino Linotype" pitchFamily="18" charset="0"/>
              </a:rPr>
              <a:t>;</a:t>
            </a:r>
            <a:r>
              <a:rPr lang="el-GR" sz="28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 Linotype" pitchFamily="18" charset="0"/>
                <a:cs typeface="Times New Roman" pitchFamily="18" charset="0"/>
              </a:rPr>
              <a:t> Δ</a:t>
            </a:r>
            <a:r>
              <a:rPr lang="en-GB" sz="2800" i="1" baseline="-250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 Linotype" pitchFamily="18" charset="0"/>
                <a:cs typeface="Times New Roman" pitchFamily="18" charset="0"/>
              </a:rPr>
              <a:t>n</a:t>
            </a:r>
            <a:r>
              <a:rPr lang="en-GB" sz="28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 Linotype" pitchFamily="18" charset="0"/>
                <a:cs typeface="Times New Roman" pitchFamily="18" charset="0"/>
              </a:rPr>
              <a:t>) &gt; </a:t>
            </a:r>
            <a:r>
              <a:rPr lang="el-GR" sz="2800" i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 Linotype" pitchFamily="18" charset="0"/>
                <a:cs typeface="Times New Roman" pitchFamily="18" charset="0"/>
              </a:rPr>
              <a:t>θ</a:t>
            </a:r>
            <a:r>
              <a:rPr lang="en-GB" sz="2800" i="1" baseline="-250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 Linotype" pitchFamily="18" charset="0"/>
                <a:cs typeface="Times New Roman" pitchFamily="18" charset="0"/>
              </a:rPr>
              <a:t>n</a:t>
            </a:r>
            <a:endParaRPr lang="en-GB" sz="2800" i="1" baseline="-25000" dirty="0">
              <a:solidFill>
                <a:srgbClr val="FFC000"/>
              </a:solidFill>
              <a:latin typeface="Calibri" pitchFamily="34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3262448" y="2852140"/>
            <a:ext cx="714108" cy="510778"/>
          </a:xfrm>
          <a:prstGeom prst="roundRect">
            <a:avLst/>
          </a:prstGeom>
          <a:noFill/>
          <a:ln w="28575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GB" sz="2400" i="1" dirty="0" smtClean="0"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Calibri" pitchFamily="34" charset="0"/>
              </a:rPr>
              <a:t>no</a:t>
            </a:r>
            <a:endParaRPr lang="en-GB" sz="2400" i="1" baseline="-25000" dirty="0">
              <a:effectLst>
                <a:glow rad="228600">
                  <a:schemeClr val="bg1">
                    <a:alpha val="40000"/>
                  </a:schemeClr>
                </a:glow>
              </a:effectLst>
              <a:latin typeface="Calibri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372250" y="2852140"/>
            <a:ext cx="714108" cy="510778"/>
          </a:xfrm>
          <a:prstGeom prst="roundRect">
            <a:avLst/>
          </a:prstGeom>
          <a:noFill/>
          <a:ln w="28575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GB" sz="2400" i="1" dirty="0" smtClean="0"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Calibri" pitchFamily="34" charset="0"/>
              </a:rPr>
              <a:t>yes</a:t>
            </a:r>
            <a:endParaRPr lang="en-GB" sz="2400" i="1" baseline="-25000" dirty="0">
              <a:effectLst>
                <a:glow rad="228600">
                  <a:schemeClr val="bg1">
                    <a:alpha val="40000"/>
                  </a:schemeClr>
                </a:glow>
              </a:effectLst>
              <a:latin typeface="Calibri" pitchFamily="34" charset="0"/>
            </a:endParaRPr>
          </a:p>
        </p:txBody>
      </p:sp>
      <p:sp>
        <p:nvSpPr>
          <p:cNvPr id="24" name="Double Brace 23"/>
          <p:cNvSpPr/>
          <p:nvPr/>
        </p:nvSpPr>
        <p:spPr>
          <a:xfrm>
            <a:off x="6386883" y="1171597"/>
            <a:ext cx="930769" cy="428628"/>
          </a:xfrm>
          <a:prstGeom prst="bracePair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92" name="Group 91"/>
          <p:cNvGrpSpPr/>
          <p:nvPr/>
        </p:nvGrpSpPr>
        <p:grpSpPr>
          <a:xfrm>
            <a:off x="6786578" y="3286124"/>
            <a:ext cx="1806473" cy="1328804"/>
            <a:chOff x="2034513" y="1429037"/>
            <a:chExt cx="1806473" cy="1328804"/>
          </a:xfrm>
        </p:grpSpPr>
        <p:grpSp>
          <p:nvGrpSpPr>
            <p:cNvPr id="62" name="Group 107"/>
            <p:cNvGrpSpPr/>
            <p:nvPr/>
          </p:nvGrpSpPr>
          <p:grpSpPr bwMode="auto">
            <a:xfrm>
              <a:off x="2677315" y="1495412"/>
              <a:ext cx="1163671" cy="936110"/>
              <a:chOff x="2252646" y="1983412"/>
              <a:chExt cx="357190" cy="287340"/>
            </a:xfrm>
          </p:grpSpPr>
          <p:cxnSp>
            <p:nvCxnSpPr>
              <p:cNvPr id="63" name="Straight Connector 62"/>
              <p:cNvCxnSpPr/>
              <p:nvPr/>
            </p:nvCxnSpPr>
            <p:spPr bwMode="auto">
              <a:xfrm rot="5400000">
                <a:off x="2354575" y="2266014"/>
                <a:ext cx="9475" cy="0"/>
              </a:xfrm>
              <a:prstGeom prst="line">
                <a:avLst/>
              </a:prstGeom>
              <a:noFill/>
              <a:ln w="76200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cxnSp>
            <p:nvCxnSpPr>
              <p:cNvPr id="64" name="Straight Connector 63"/>
              <p:cNvCxnSpPr/>
              <p:nvPr/>
            </p:nvCxnSpPr>
            <p:spPr bwMode="auto">
              <a:xfrm rot="5400000">
                <a:off x="2316938" y="2189266"/>
                <a:ext cx="162970" cy="0"/>
              </a:xfrm>
              <a:prstGeom prst="line">
                <a:avLst/>
              </a:prstGeom>
              <a:noFill/>
              <a:ln w="76200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cxnSp>
            <p:nvCxnSpPr>
              <p:cNvPr id="65" name="Straight Connector 64"/>
              <p:cNvCxnSpPr/>
              <p:nvPr/>
            </p:nvCxnSpPr>
            <p:spPr bwMode="auto">
              <a:xfrm rot="5400000">
                <a:off x="2338546" y="2171765"/>
                <a:ext cx="196522" cy="1452"/>
              </a:xfrm>
              <a:prstGeom prst="line">
                <a:avLst/>
              </a:prstGeom>
              <a:noFill/>
              <a:ln w="76200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cxnSp>
            <p:nvCxnSpPr>
              <p:cNvPr id="67" name="Straight Connector 66"/>
              <p:cNvCxnSpPr/>
              <p:nvPr/>
            </p:nvCxnSpPr>
            <p:spPr bwMode="auto">
              <a:xfrm rot="5400000">
                <a:off x="2437562" y="2233122"/>
                <a:ext cx="75259" cy="0"/>
              </a:xfrm>
              <a:prstGeom prst="line">
                <a:avLst/>
              </a:prstGeom>
              <a:noFill/>
              <a:ln w="76200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cxnSp>
            <p:nvCxnSpPr>
              <p:cNvPr id="68" name="Straight Connector 67"/>
              <p:cNvCxnSpPr/>
              <p:nvPr/>
            </p:nvCxnSpPr>
            <p:spPr bwMode="auto">
              <a:xfrm rot="5400000">
                <a:off x="2420398" y="2178302"/>
                <a:ext cx="184900" cy="0"/>
              </a:xfrm>
              <a:prstGeom prst="line">
                <a:avLst/>
              </a:prstGeom>
              <a:noFill/>
              <a:ln w="76200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cxnSp>
            <p:nvCxnSpPr>
              <p:cNvPr id="70" name="Straight Connector 69"/>
              <p:cNvCxnSpPr/>
              <p:nvPr/>
            </p:nvCxnSpPr>
            <p:spPr bwMode="auto">
              <a:xfrm rot="5400000">
                <a:off x="2502639" y="2222158"/>
                <a:ext cx="97187" cy="0"/>
              </a:xfrm>
              <a:prstGeom prst="line">
                <a:avLst/>
              </a:prstGeom>
              <a:noFill/>
              <a:ln w="76200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cxnSp>
            <p:nvCxnSpPr>
              <p:cNvPr id="71" name="Straight Connector 70"/>
              <p:cNvCxnSpPr/>
              <p:nvPr/>
            </p:nvCxnSpPr>
            <p:spPr bwMode="auto">
              <a:xfrm rot="5400000">
                <a:off x="2250408" y="2200230"/>
                <a:ext cx="141043" cy="0"/>
              </a:xfrm>
              <a:prstGeom prst="line">
                <a:avLst/>
              </a:prstGeom>
              <a:noFill/>
              <a:ln w="76200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cxnSp>
            <p:nvCxnSpPr>
              <p:cNvPr id="72" name="Straight Connector 71"/>
              <p:cNvCxnSpPr/>
              <p:nvPr/>
            </p:nvCxnSpPr>
            <p:spPr bwMode="auto">
              <a:xfrm rot="5400000">
                <a:off x="2168169" y="2156374"/>
                <a:ext cx="228754" cy="0"/>
              </a:xfrm>
              <a:prstGeom prst="line">
                <a:avLst/>
              </a:prstGeom>
              <a:noFill/>
              <a:ln w="76200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cxnSp>
            <p:nvCxnSpPr>
              <p:cNvPr id="73" name="Straight Arrow Connector 72"/>
              <p:cNvCxnSpPr/>
              <p:nvPr/>
            </p:nvCxnSpPr>
            <p:spPr bwMode="auto">
              <a:xfrm rot="5400000" flipH="1" flipV="1">
                <a:off x="2110100" y="2125958"/>
                <a:ext cx="286544" cy="1452"/>
              </a:xfrm>
              <a:prstGeom prst="straightConnector1">
                <a:avLst/>
              </a:prstGeom>
              <a:noFill/>
              <a:ln w="9525" cap="rnd" cmpd="sng" algn="ctr">
                <a:solidFill>
                  <a:schemeClr val="tx1"/>
                </a:solidFill>
                <a:prstDash val="solid"/>
                <a:tailEnd type="triangle" w="sm" len="sm"/>
              </a:ln>
              <a:effectLst/>
            </p:spPr>
          </p:cxnSp>
          <p:cxnSp>
            <p:nvCxnSpPr>
              <p:cNvPr id="74" name="Straight Arrow Connector 73"/>
              <p:cNvCxnSpPr/>
              <p:nvPr/>
            </p:nvCxnSpPr>
            <p:spPr bwMode="auto">
              <a:xfrm>
                <a:off x="2252646" y="2269956"/>
                <a:ext cx="357190" cy="796"/>
              </a:xfrm>
              <a:prstGeom prst="straightConnector1">
                <a:avLst/>
              </a:prstGeom>
              <a:noFill/>
              <a:ln w="9525" cap="rnd" cmpd="sng" algn="ctr">
                <a:solidFill>
                  <a:schemeClr val="tx1"/>
                </a:solidFill>
                <a:prstDash val="solid"/>
                <a:tailEnd type="triangle" w="sm" len="sm"/>
              </a:ln>
              <a:effectLst/>
            </p:spPr>
          </p:cxnSp>
        </p:grpSp>
        <p:sp>
          <p:nvSpPr>
            <p:cNvPr id="75" name="TextBox 74"/>
            <p:cNvSpPr txBox="1"/>
            <p:nvPr/>
          </p:nvSpPr>
          <p:spPr bwMode="auto">
            <a:xfrm>
              <a:off x="3515598" y="2357731"/>
              <a:ext cx="288862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0" i="1" u="none" strike="noStrike" kern="120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Palatino Linotype" pitchFamily="18" charset="0"/>
                </a:rPr>
                <a:t>c</a:t>
              </a:r>
            </a:p>
          </p:txBody>
        </p:sp>
        <p:sp>
          <p:nvSpPr>
            <p:cNvPr id="76" name="TextBox 75"/>
            <p:cNvSpPr txBox="1"/>
            <p:nvPr/>
          </p:nvSpPr>
          <p:spPr bwMode="auto">
            <a:xfrm>
              <a:off x="2034513" y="1429037"/>
              <a:ext cx="681597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0" u="none" strike="noStrike" kern="120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Palatino Linotype" pitchFamily="18" charset="0"/>
                </a:rPr>
                <a:t>P</a:t>
              </a:r>
              <a:r>
                <a:rPr kumimoji="0" lang="en-GB" sz="2000" b="0" i="1" u="none" strike="noStrike" kern="1200" cap="none" spc="0" normalizeH="0" baseline="-25000" noProof="0" dirty="0" smtClean="0">
                  <a:ln>
                    <a:noFill/>
                  </a:ln>
                  <a:effectLst/>
                  <a:uLnTx/>
                  <a:uFillTx/>
                  <a:latin typeface="Palatino Linotype" pitchFamily="18" charset="0"/>
                </a:rPr>
                <a:t>r</a:t>
              </a:r>
              <a:r>
                <a:rPr kumimoji="0" lang="en-GB" sz="2000" b="0" u="none" strike="noStrike" kern="120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Palatino Linotype" pitchFamily="18" charset="0"/>
                </a:rPr>
                <a:t>(</a:t>
              </a:r>
              <a:r>
                <a:rPr kumimoji="0" lang="en-GB" sz="2000" b="0" i="1" u="none" strike="noStrike" kern="120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Palatino Linotype" pitchFamily="18" charset="0"/>
                </a:rPr>
                <a:t>c</a:t>
              </a:r>
              <a:r>
                <a:rPr kumimoji="0" lang="en-GB" sz="2000" b="0" u="none" strike="noStrike" kern="120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Palatino Linotype" pitchFamily="18" charset="0"/>
                </a:rPr>
                <a:t>)</a:t>
              </a:r>
            </a:p>
          </p:txBody>
        </p:sp>
      </p:grpSp>
      <p:cxnSp>
        <p:nvCxnSpPr>
          <p:cNvPr id="77" name="Straight Connector 76"/>
          <p:cNvCxnSpPr>
            <a:stCxn id="79" idx="3"/>
          </p:cNvCxnSpPr>
          <p:nvPr/>
        </p:nvCxnSpPr>
        <p:spPr bwMode="auto">
          <a:xfrm rot="5400000">
            <a:off x="6423614" y="4305358"/>
            <a:ext cx="415271" cy="403785"/>
          </a:xfrm>
          <a:prstGeom prst="line">
            <a:avLst/>
          </a:prstGeom>
          <a:noFill/>
          <a:ln w="28575" cap="flat" cmpd="sng" algn="ctr">
            <a:solidFill>
              <a:srgbClr val="4F81BD">
                <a:shade val="95000"/>
                <a:satMod val="105000"/>
              </a:srgbClr>
            </a:solidFill>
            <a:prstDash val="sysDot"/>
          </a:ln>
          <a:effectLst/>
        </p:spPr>
      </p:cxnSp>
      <p:cxnSp>
        <p:nvCxnSpPr>
          <p:cNvPr id="78" name="Straight Connector 77"/>
          <p:cNvCxnSpPr>
            <a:stCxn id="79" idx="5"/>
          </p:cNvCxnSpPr>
          <p:nvPr/>
        </p:nvCxnSpPr>
        <p:spPr bwMode="auto">
          <a:xfrm rot="16200000" flipH="1">
            <a:off x="7110018" y="4323975"/>
            <a:ext cx="415271" cy="366549"/>
          </a:xfrm>
          <a:prstGeom prst="line">
            <a:avLst/>
          </a:prstGeom>
          <a:noFill/>
          <a:ln w="28575" cap="flat" cmpd="sng" algn="ctr">
            <a:solidFill>
              <a:srgbClr val="4F81BD">
                <a:shade val="95000"/>
                <a:satMod val="105000"/>
              </a:srgbClr>
            </a:solidFill>
            <a:prstDash val="sysDot"/>
          </a:ln>
          <a:effectLst/>
        </p:spPr>
      </p:cxnSp>
      <p:sp>
        <p:nvSpPr>
          <p:cNvPr id="79" name="Oval 78"/>
          <p:cNvSpPr/>
          <p:nvPr/>
        </p:nvSpPr>
        <p:spPr bwMode="auto">
          <a:xfrm>
            <a:off x="6770752" y="3935988"/>
            <a:ext cx="426016" cy="426016"/>
          </a:xfrm>
          <a:prstGeom prst="ellipse">
            <a:avLst/>
          </a:prstGeom>
          <a:solidFill>
            <a:sysClr val="window" lastClr="FFFFFF"/>
          </a:solidFill>
          <a:ln w="57150" cap="flat" cmpd="sng" algn="ctr">
            <a:solidFill>
              <a:srgbClr val="4F81B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07" name="Group 106"/>
          <p:cNvGrpSpPr/>
          <p:nvPr/>
        </p:nvGrpSpPr>
        <p:grpSpPr>
          <a:xfrm>
            <a:off x="2324084" y="1214422"/>
            <a:ext cx="2124862" cy="1423396"/>
            <a:chOff x="1913734" y="1429037"/>
            <a:chExt cx="2124862" cy="1423396"/>
          </a:xfrm>
        </p:grpSpPr>
        <p:grpSp>
          <p:nvGrpSpPr>
            <p:cNvPr id="108" name="Group 107"/>
            <p:cNvGrpSpPr/>
            <p:nvPr/>
          </p:nvGrpSpPr>
          <p:grpSpPr bwMode="auto">
            <a:xfrm>
              <a:off x="2676714" y="1495405"/>
              <a:ext cx="1163576" cy="936109"/>
              <a:chOff x="2252646" y="1983412"/>
              <a:chExt cx="357190" cy="287340"/>
            </a:xfrm>
          </p:grpSpPr>
          <p:cxnSp>
            <p:nvCxnSpPr>
              <p:cNvPr id="111" name="Straight Connector 110"/>
              <p:cNvCxnSpPr/>
              <p:nvPr/>
            </p:nvCxnSpPr>
            <p:spPr bwMode="auto">
              <a:xfrm rot="5400000">
                <a:off x="2249313" y="2160752"/>
                <a:ext cx="219999" cy="0"/>
              </a:xfrm>
              <a:prstGeom prst="line">
                <a:avLst/>
              </a:prstGeom>
              <a:noFill/>
              <a:ln w="76200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cxnSp>
            <p:nvCxnSpPr>
              <p:cNvPr id="112" name="Straight Connector 111"/>
              <p:cNvCxnSpPr/>
              <p:nvPr/>
            </p:nvCxnSpPr>
            <p:spPr bwMode="auto">
              <a:xfrm rot="5400000">
                <a:off x="2299387" y="2171716"/>
                <a:ext cx="198071" cy="0"/>
              </a:xfrm>
              <a:prstGeom prst="line">
                <a:avLst/>
              </a:prstGeom>
              <a:noFill/>
              <a:ln w="76200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cxnSp>
            <p:nvCxnSpPr>
              <p:cNvPr id="113" name="Straight Connector 112"/>
              <p:cNvCxnSpPr/>
              <p:nvPr/>
            </p:nvCxnSpPr>
            <p:spPr bwMode="auto">
              <a:xfrm rot="5400000">
                <a:off x="2338546" y="2171765"/>
                <a:ext cx="196522" cy="1452"/>
              </a:xfrm>
              <a:prstGeom prst="line">
                <a:avLst/>
              </a:prstGeom>
              <a:noFill/>
              <a:ln w="76200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cxnSp>
            <p:nvCxnSpPr>
              <p:cNvPr id="114" name="Straight Connector 113"/>
              <p:cNvCxnSpPr/>
              <p:nvPr/>
            </p:nvCxnSpPr>
            <p:spPr bwMode="auto">
              <a:xfrm rot="5400000">
                <a:off x="2387120" y="2182680"/>
                <a:ext cx="176143" cy="0"/>
              </a:xfrm>
              <a:prstGeom prst="line">
                <a:avLst/>
              </a:prstGeom>
              <a:noFill/>
              <a:ln w="76200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cxnSp>
            <p:nvCxnSpPr>
              <p:cNvPr id="115" name="Straight Connector 114"/>
              <p:cNvCxnSpPr/>
              <p:nvPr/>
            </p:nvCxnSpPr>
            <p:spPr bwMode="auto">
              <a:xfrm rot="5400000">
                <a:off x="2413813" y="2171716"/>
                <a:ext cx="198071" cy="0"/>
              </a:xfrm>
              <a:prstGeom prst="line">
                <a:avLst/>
              </a:prstGeom>
              <a:noFill/>
              <a:ln w="76200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cxnSp>
            <p:nvCxnSpPr>
              <p:cNvPr id="116" name="Straight Connector 115"/>
              <p:cNvCxnSpPr/>
              <p:nvPr/>
            </p:nvCxnSpPr>
            <p:spPr bwMode="auto">
              <a:xfrm rot="5400000">
                <a:off x="2463160" y="2182680"/>
                <a:ext cx="176143" cy="0"/>
              </a:xfrm>
              <a:prstGeom prst="line">
                <a:avLst/>
              </a:prstGeom>
              <a:noFill/>
              <a:ln w="76200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cxnSp>
            <p:nvCxnSpPr>
              <p:cNvPr id="117" name="Straight Connector 116"/>
              <p:cNvCxnSpPr/>
              <p:nvPr/>
            </p:nvCxnSpPr>
            <p:spPr bwMode="auto">
              <a:xfrm rot="5400000">
                <a:off x="2223394" y="2171765"/>
                <a:ext cx="196522" cy="1452"/>
              </a:xfrm>
              <a:prstGeom prst="line">
                <a:avLst/>
              </a:prstGeom>
              <a:noFill/>
              <a:ln w="76200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cxnSp>
            <p:nvCxnSpPr>
              <p:cNvPr id="118" name="Straight Connector 117"/>
              <p:cNvCxnSpPr/>
              <p:nvPr/>
            </p:nvCxnSpPr>
            <p:spPr bwMode="auto">
              <a:xfrm rot="5400000">
                <a:off x="2194474" y="2182680"/>
                <a:ext cx="176143" cy="0"/>
              </a:xfrm>
              <a:prstGeom prst="line">
                <a:avLst/>
              </a:prstGeom>
              <a:noFill/>
              <a:ln w="76200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cxnSp>
            <p:nvCxnSpPr>
              <p:cNvPr id="119" name="Straight Arrow Connector 118"/>
              <p:cNvCxnSpPr/>
              <p:nvPr/>
            </p:nvCxnSpPr>
            <p:spPr bwMode="auto">
              <a:xfrm rot="5400000" flipH="1" flipV="1">
                <a:off x="2110100" y="2125958"/>
                <a:ext cx="286544" cy="1452"/>
              </a:xfrm>
              <a:prstGeom prst="straightConnector1">
                <a:avLst/>
              </a:prstGeom>
              <a:noFill/>
              <a:ln w="9525" cap="rnd" cmpd="sng" algn="ctr">
                <a:solidFill>
                  <a:schemeClr val="tx1"/>
                </a:solidFill>
                <a:prstDash val="solid"/>
                <a:tailEnd type="triangle" w="sm" len="sm"/>
              </a:ln>
              <a:effectLst/>
            </p:spPr>
          </p:cxnSp>
          <p:cxnSp>
            <p:nvCxnSpPr>
              <p:cNvPr id="120" name="Straight Arrow Connector 119"/>
              <p:cNvCxnSpPr/>
              <p:nvPr/>
            </p:nvCxnSpPr>
            <p:spPr bwMode="auto">
              <a:xfrm>
                <a:off x="2252646" y="2269956"/>
                <a:ext cx="357190" cy="796"/>
              </a:xfrm>
              <a:prstGeom prst="straightConnector1">
                <a:avLst/>
              </a:prstGeom>
              <a:noFill/>
              <a:ln w="9525" cap="rnd" cmpd="sng" algn="ctr">
                <a:solidFill>
                  <a:schemeClr val="tx1"/>
                </a:solidFill>
                <a:prstDash val="solid"/>
                <a:tailEnd type="triangle" w="sm" len="sm"/>
              </a:ln>
              <a:effectLst/>
            </p:spPr>
          </p:cxnSp>
        </p:grpSp>
        <p:sp>
          <p:nvSpPr>
            <p:cNvPr id="109" name="TextBox 108"/>
            <p:cNvSpPr txBox="1"/>
            <p:nvPr/>
          </p:nvSpPr>
          <p:spPr bwMode="auto">
            <a:xfrm>
              <a:off x="2380770" y="2390768"/>
              <a:ext cx="1657826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0" i="0" u="none" strike="noStrike" kern="120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+mj-lt"/>
                  <a:ea typeface="+mn-ea"/>
                  <a:cs typeface="+mn-cs"/>
                </a:rPr>
                <a:t> body part </a:t>
              </a:r>
              <a:r>
                <a:rPr kumimoji="0" lang="en-GB" sz="2400" b="0" i="1" u="none" strike="noStrike" kern="120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Palatino Linotype" pitchFamily="18" charset="0"/>
                </a:rPr>
                <a:t>c</a:t>
              </a:r>
            </a:p>
          </p:txBody>
        </p:sp>
        <p:sp>
          <p:nvSpPr>
            <p:cNvPr id="110" name="TextBox 109"/>
            <p:cNvSpPr txBox="1"/>
            <p:nvPr/>
          </p:nvSpPr>
          <p:spPr bwMode="auto">
            <a:xfrm>
              <a:off x="1913734" y="1429037"/>
              <a:ext cx="821059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0" u="none" strike="noStrike" kern="1200" cap="none" spc="0" normalizeH="0" baseline="0" noProof="0" dirty="0" err="1" smtClean="0">
                  <a:ln>
                    <a:noFill/>
                  </a:ln>
                  <a:effectLst/>
                  <a:uLnTx/>
                  <a:uFillTx/>
                  <a:latin typeface="Palatino Linotype" pitchFamily="18" charset="0"/>
                </a:rPr>
                <a:t>P</a:t>
              </a:r>
              <a:r>
                <a:rPr kumimoji="0" lang="en-GB" sz="2400" b="0" i="1" u="none" strike="noStrike" kern="1200" cap="none" spc="0" normalizeH="0" baseline="-25000" noProof="0" dirty="0" err="1" smtClean="0">
                  <a:ln>
                    <a:noFill/>
                  </a:ln>
                  <a:effectLst/>
                  <a:uLnTx/>
                  <a:uFillTx/>
                  <a:latin typeface="Palatino Linotype" pitchFamily="18" charset="0"/>
                </a:rPr>
                <a:t>n</a:t>
              </a:r>
              <a:r>
                <a:rPr kumimoji="0" lang="en-GB" sz="2400" b="0" u="none" strike="noStrike" kern="120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Palatino Linotype" pitchFamily="18" charset="0"/>
                </a:rPr>
                <a:t>(</a:t>
              </a:r>
              <a:r>
                <a:rPr kumimoji="0" lang="en-GB" sz="2400" b="0" i="1" u="none" strike="noStrike" kern="120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Palatino Linotype" pitchFamily="18" charset="0"/>
                </a:rPr>
                <a:t>c</a:t>
              </a:r>
              <a:r>
                <a:rPr kumimoji="0" lang="en-GB" sz="2400" b="0" u="none" strike="noStrike" kern="120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Palatino Linotype" pitchFamily="18" charset="0"/>
                </a:rPr>
                <a:t>)</a:t>
              </a:r>
            </a:p>
          </p:txBody>
        </p:sp>
      </p:grpSp>
      <p:grpSp>
        <p:nvGrpSpPr>
          <p:cNvPr id="121" name="Group 120"/>
          <p:cNvGrpSpPr/>
          <p:nvPr/>
        </p:nvGrpSpPr>
        <p:grpSpPr>
          <a:xfrm>
            <a:off x="71406" y="3143248"/>
            <a:ext cx="1779190" cy="1328804"/>
            <a:chOff x="2061100" y="1429037"/>
            <a:chExt cx="1779190" cy="1328804"/>
          </a:xfrm>
        </p:grpSpPr>
        <p:grpSp>
          <p:nvGrpSpPr>
            <p:cNvPr id="122" name="Group 107"/>
            <p:cNvGrpSpPr/>
            <p:nvPr/>
          </p:nvGrpSpPr>
          <p:grpSpPr bwMode="auto">
            <a:xfrm>
              <a:off x="2676714" y="1495405"/>
              <a:ext cx="1163576" cy="936109"/>
              <a:chOff x="2252646" y="1983412"/>
              <a:chExt cx="357190" cy="287340"/>
            </a:xfrm>
          </p:grpSpPr>
          <p:cxnSp>
            <p:nvCxnSpPr>
              <p:cNvPr id="125" name="Straight Connector 124"/>
              <p:cNvCxnSpPr/>
              <p:nvPr/>
            </p:nvCxnSpPr>
            <p:spPr bwMode="auto">
              <a:xfrm rot="5400000">
                <a:off x="2228479" y="2139192"/>
                <a:ext cx="262393" cy="726"/>
              </a:xfrm>
              <a:prstGeom prst="line">
                <a:avLst/>
              </a:prstGeom>
              <a:noFill/>
              <a:ln w="76200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cxnSp>
            <p:nvCxnSpPr>
              <p:cNvPr id="126" name="Straight Connector 125"/>
              <p:cNvCxnSpPr/>
              <p:nvPr/>
            </p:nvCxnSpPr>
            <p:spPr bwMode="auto">
              <a:xfrm rot="5400000">
                <a:off x="2333641" y="2204518"/>
                <a:ext cx="131015" cy="1452"/>
              </a:xfrm>
              <a:prstGeom prst="line">
                <a:avLst/>
              </a:prstGeom>
              <a:noFill/>
              <a:ln w="76200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cxnSp>
            <p:nvCxnSpPr>
              <p:cNvPr id="127" name="Straight Connector 126"/>
              <p:cNvCxnSpPr/>
              <p:nvPr/>
            </p:nvCxnSpPr>
            <p:spPr bwMode="auto">
              <a:xfrm rot="5400000">
                <a:off x="2338546" y="2171765"/>
                <a:ext cx="196522" cy="1452"/>
              </a:xfrm>
              <a:prstGeom prst="line">
                <a:avLst/>
              </a:prstGeom>
              <a:noFill/>
              <a:ln w="76200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cxnSp>
            <p:nvCxnSpPr>
              <p:cNvPr id="128" name="Straight Connector 127"/>
              <p:cNvCxnSpPr/>
              <p:nvPr/>
            </p:nvCxnSpPr>
            <p:spPr bwMode="auto">
              <a:xfrm rot="5400000">
                <a:off x="2377656" y="2171765"/>
                <a:ext cx="196522" cy="1452"/>
              </a:xfrm>
              <a:prstGeom prst="line">
                <a:avLst/>
              </a:prstGeom>
              <a:noFill/>
              <a:ln w="76200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cxnSp>
            <p:nvCxnSpPr>
              <p:cNvPr id="129" name="Straight Connector 128"/>
              <p:cNvCxnSpPr/>
              <p:nvPr/>
            </p:nvCxnSpPr>
            <p:spPr bwMode="auto">
              <a:xfrm rot="5400000">
                <a:off x="2497197" y="2253649"/>
                <a:ext cx="32754" cy="1452"/>
              </a:xfrm>
              <a:prstGeom prst="line">
                <a:avLst/>
              </a:prstGeom>
              <a:noFill/>
              <a:ln w="76200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cxnSp>
            <p:nvCxnSpPr>
              <p:cNvPr id="130" name="Straight Connector 129"/>
              <p:cNvCxnSpPr/>
              <p:nvPr/>
            </p:nvCxnSpPr>
            <p:spPr bwMode="auto">
              <a:xfrm rot="5400000">
                <a:off x="2420943" y="2139011"/>
                <a:ext cx="262029" cy="1452"/>
              </a:xfrm>
              <a:prstGeom prst="line">
                <a:avLst/>
              </a:prstGeom>
              <a:noFill/>
              <a:ln w="76200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cxnSp>
            <p:nvCxnSpPr>
              <p:cNvPr id="131" name="Straight Connector 130"/>
              <p:cNvCxnSpPr/>
              <p:nvPr/>
            </p:nvCxnSpPr>
            <p:spPr bwMode="auto">
              <a:xfrm rot="5400000">
                <a:off x="2223394" y="2171765"/>
                <a:ext cx="196522" cy="1452"/>
              </a:xfrm>
              <a:prstGeom prst="line">
                <a:avLst/>
              </a:prstGeom>
              <a:noFill/>
              <a:ln w="76200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cxnSp>
            <p:nvCxnSpPr>
              <p:cNvPr id="132" name="Straight Connector 131"/>
              <p:cNvCxnSpPr/>
              <p:nvPr/>
            </p:nvCxnSpPr>
            <p:spPr bwMode="auto">
              <a:xfrm rot="5400000">
                <a:off x="2217764" y="2204518"/>
                <a:ext cx="131015" cy="1452"/>
              </a:xfrm>
              <a:prstGeom prst="line">
                <a:avLst/>
              </a:prstGeom>
              <a:noFill/>
              <a:ln w="76200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cxnSp>
            <p:nvCxnSpPr>
              <p:cNvPr id="133" name="Straight Arrow Connector 132"/>
              <p:cNvCxnSpPr/>
              <p:nvPr/>
            </p:nvCxnSpPr>
            <p:spPr bwMode="auto">
              <a:xfrm rot="5400000" flipH="1" flipV="1">
                <a:off x="2110100" y="2125958"/>
                <a:ext cx="286544" cy="1452"/>
              </a:xfrm>
              <a:prstGeom prst="straightConnector1">
                <a:avLst/>
              </a:prstGeom>
              <a:noFill/>
              <a:ln w="9525" cap="rnd" cmpd="sng" algn="ctr">
                <a:solidFill>
                  <a:schemeClr val="tx1"/>
                </a:solidFill>
                <a:prstDash val="solid"/>
                <a:tailEnd type="triangle" w="sm" len="sm"/>
              </a:ln>
              <a:effectLst/>
            </p:spPr>
          </p:cxnSp>
          <p:cxnSp>
            <p:nvCxnSpPr>
              <p:cNvPr id="134" name="Straight Arrow Connector 133"/>
              <p:cNvCxnSpPr/>
              <p:nvPr/>
            </p:nvCxnSpPr>
            <p:spPr bwMode="auto">
              <a:xfrm>
                <a:off x="2252646" y="2269956"/>
                <a:ext cx="357190" cy="796"/>
              </a:xfrm>
              <a:prstGeom prst="straightConnector1">
                <a:avLst/>
              </a:prstGeom>
              <a:noFill/>
              <a:ln w="9525" cap="rnd" cmpd="sng" algn="ctr">
                <a:solidFill>
                  <a:schemeClr val="tx1"/>
                </a:solidFill>
                <a:prstDash val="solid"/>
                <a:tailEnd type="triangle" w="sm" len="sm"/>
              </a:ln>
              <a:effectLst/>
            </p:spPr>
          </p:cxnSp>
        </p:grpSp>
        <p:sp>
          <p:nvSpPr>
            <p:cNvPr id="123" name="TextBox 122"/>
            <p:cNvSpPr txBox="1"/>
            <p:nvPr/>
          </p:nvSpPr>
          <p:spPr bwMode="auto">
            <a:xfrm>
              <a:off x="3515598" y="2357731"/>
              <a:ext cx="288862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0" i="1" u="none" strike="noStrike" kern="120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Palatino Linotype" pitchFamily="18" charset="0"/>
                </a:rPr>
                <a:t>c</a:t>
              </a:r>
            </a:p>
          </p:txBody>
        </p:sp>
        <p:sp>
          <p:nvSpPr>
            <p:cNvPr id="124" name="TextBox 123"/>
            <p:cNvSpPr txBox="1"/>
            <p:nvPr/>
          </p:nvSpPr>
          <p:spPr bwMode="auto">
            <a:xfrm>
              <a:off x="2061100" y="1429037"/>
              <a:ext cx="662361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0" u="none" strike="noStrike" kern="120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Palatino Linotype" pitchFamily="18" charset="0"/>
                </a:rPr>
                <a:t>P</a:t>
              </a:r>
              <a:r>
                <a:rPr kumimoji="0" lang="en-GB" sz="2000" b="0" i="1" u="none" strike="noStrike" kern="1200" cap="none" spc="0" normalizeH="0" baseline="-25000" noProof="0" dirty="0" smtClean="0">
                  <a:ln>
                    <a:noFill/>
                  </a:ln>
                  <a:effectLst/>
                  <a:uLnTx/>
                  <a:uFillTx/>
                  <a:latin typeface="Palatino Linotype" pitchFamily="18" charset="0"/>
                </a:rPr>
                <a:t>l</a:t>
              </a:r>
              <a:r>
                <a:rPr kumimoji="0" lang="en-GB" sz="2000" b="0" u="none" strike="noStrike" kern="120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Palatino Linotype" pitchFamily="18" charset="0"/>
                </a:rPr>
                <a:t>(</a:t>
              </a:r>
              <a:r>
                <a:rPr kumimoji="0" lang="en-GB" sz="2000" b="0" i="1" u="none" strike="noStrike" kern="120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Palatino Linotype" pitchFamily="18" charset="0"/>
                </a:rPr>
                <a:t>c</a:t>
              </a:r>
              <a:r>
                <a:rPr kumimoji="0" lang="en-GB" sz="2000" b="0" u="none" strike="noStrike" kern="120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Palatino Linotype" pitchFamily="18" charset="0"/>
                </a:rPr>
                <a:t>)</a:t>
              </a:r>
            </a:p>
          </p:txBody>
        </p:sp>
      </p:grpSp>
      <p:sp>
        <p:nvSpPr>
          <p:cNvPr id="153" name="TextBox 152"/>
          <p:cNvSpPr txBox="1"/>
          <p:nvPr/>
        </p:nvSpPr>
        <p:spPr>
          <a:xfrm>
            <a:off x="285720" y="4975223"/>
            <a:ext cx="68580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/>
              <a:t>Take (</a:t>
            </a:r>
            <a:r>
              <a:rPr lang="el-GR" sz="28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 Linotype" pitchFamily="18" charset="0"/>
                <a:cs typeface="Times New Roman" pitchFamily="18" charset="0"/>
              </a:rPr>
              <a:t>Δ</a:t>
            </a:r>
            <a:r>
              <a:rPr lang="en-GB" sz="28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 Linotype" pitchFamily="18" charset="0"/>
                <a:cs typeface="Times New Roman" pitchFamily="18" charset="0"/>
              </a:rPr>
              <a:t>, </a:t>
            </a:r>
            <a:r>
              <a:rPr lang="el-GR" sz="2800" i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 Linotype" pitchFamily="18" charset="0"/>
                <a:cs typeface="Times New Roman" pitchFamily="18" charset="0"/>
              </a:rPr>
              <a:t>θ</a:t>
            </a:r>
            <a:r>
              <a:rPr lang="en-GB" sz="28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 Linotype" pitchFamily="18" charset="0"/>
                <a:cs typeface="Times New Roman" pitchFamily="18" charset="0"/>
              </a:rPr>
              <a:t>)</a:t>
            </a:r>
            <a:r>
              <a:rPr lang="en-GB" sz="2800" i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 Linotype" pitchFamily="18" charset="0"/>
                <a:cs typeface="Times New Roman" pitchFamily="18" charset="0"/>
              </a:rPr>
              <a:t> </a:t>
            </a:r>
            <a:r>
              <a:rPr lang="en-GB" sz="2800" dirty="0" smtClean="0"/>
              <a:t>that maximises</a:t>
            </a:r>
            <a:br>
              <a:rPr lang="en-GB" sz="2800" dirty="0" smtClean="0"/>
            </a:br>
            <a:r>
              <a:rPr lang="en-GB" sz="2800" dirty="0" smtClean="0"/>
              <a:t>information gain:</a:t>
            </a:r>
          </a:p>
        </p:txBody>
      </p:sp>
      <p:sp>
        <p:nvSpPr>
          <p:cNvPr id="156" name="TextBox 155"/>
          <p:cNvSpPr txBox="1"/>
          <p:nvPr/>
        </p:nvSpPr>
        <p:spPr>
          <a:xfrm>
            <a:off x="4543742" y="2257734"/>
            <a:ext cx="3642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i="1" dirty="0" smtClean="0">
                <a:solidFill>
                  <a:schemeClr val="bg1"/>
                </a:solidFill>
                <a:latin typeface="Palatino Linotype" pitchFamily="18" charset="0"/>
              </a:rPr>
              <a:t>n</a:t>
            </a:r>
            <a:endParaRPr lang="en-GB" sz="2400" i="1" dirty="0">
              <a:solidFill>
                <a:schemeClr val="bg1"/>
              </a:solidFill>
              <a:latin typeface="Palatino Linotype" pitchFamily="18" charset="0"/>
            </a:endParaRPr>
          </a:p>
        </p:txBody>
      </p:sp>
      <p:sp>
        <p:nvSpPr>
          <p:cNvPr id="157" name="TextBox 156"/>
          <p:cNvSpPr txBox="1"/>
          <p:nvPr/>
        </p:nvSpPr>
        <p:spPr>
          <a:xfrm>
            <a:off x="2066272" y="3931589"/>
            <a:ext cx="2744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i="1" dirty="0" smtClean="0">
                <a:solidFill>
                  <a:schemeClr val="bg1"/>
                </a:solidFill>
                <a:latin typeface="Palatino Linotype" pitchFamily="18" charset="0"/>
              </a:rPr>
              <a:t>l</a:t>
            </a:r>
            <a:endParaRPr lang="en-GB" sz="2400" i="1" dirty="0">
              <a:solidFill>
                <a:schemeClr val="bg1"/>
              </a:solidFill>
              <a:latin typeface="Palatino Linotype" pitchFamily="18" charset="0"/>
            </a:endParaRPr>
          </a:p>
        </p:txBody>
      </p:sp>
      <p:sp>
        <p:nvSpPr>
          <p:cNvPr id="158" name="TextBox 157"/>
          <p:cNvSpPr txBox="1"/>
          <p:nvPr/>
        </p:nvSpPr>
        <p:spPr>
          <a:xfrm>
            <a:off x="6829654" y="3898586"/>
            <a:ext cx="3064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i="1" dirty="0" smtClean="0">
                <a:solidFill>
                  <a:schemeClr val="bg1"/>
                </a:solidFill>
                <a:latin typeface="Palatino Linotype" pitchFamily="18" charset="0"/>
              </a:rPr>
              <a:t>r</a:t>
            </a:r>
            <a:endParaRPr lang="en-GB" sz="2400" i="1" dirty="0">
              <a:solidFill>
                <a:schemeClr val="bg1"/>
              </a:solidFill>
              <a:latin typeface="Palatino Linotype" pitchFamily="18" charset="0"/>
            </a:endParaRPr>
          </a:p>
        </p:txBody>
      </p:sp>
      <p:sp>
        <p:nvSpPr>
          <p:cNvPr id="159" name="TextBox 158"/>
          <p:cNvSpPr txBox="1"/>
          <p:nvPr/>
        </p:nvSpPr>
        <p:spPr>
          <a:xfrm>
            <a:off x="5857884" y="5330153"/>
            <a:ext cx="314327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effectLst/>
              </a:rPr>
              <a:t>Goal: 	</a:t>
            </a:r>
            <a:r>
              <a:rPr lang="en-GB" sz="2800" dirty="0" smtClean="0">
                <a:solidFill>
                  <a:srgbClr val="00B050"/>
                </a:solidFill>
              </a:rPr>
              <a:t>drive entropy</a:t>
            </a:r>
            <a:br>
              <a:rPr lang="en-GB" sz="2800" dirty="0" smtClean="0">
                <a:solidFill>
                  <a:srgbClr val="00B050"/>
                </a:solidFill>
              </a:rPr>
            </a:br>
            <a:r>
              <a:rPr lang="en-GB" sz="2800" dirty="0" smtClean="0">
                <a:solidFill>
                  <a:srgbClr val="00B050"/>
                </a:solidFill>
              </a:rPr>
              <a:t>	at leaf nodes</a:t>
            </a:r>
            <a:br>
              <a:rPr lang="en-GB" sz="2800" dirty="0" smtClean="0">
                <a:solidFill>
                  <a:srgbClr val="00B050"/>
                </a:solidFill>
              </a:rPr>
            </a:br>
            <a:r>
              <a:rPr lang="en-GB" sz="2800" dirty="0" smtClean="0">
                <a:solidFill>
                  <a:srgbClr val="00B050"/>
                </a:solidFill>
              </a:rPr>
              <a:t>	to zero</a:t>
            </a:r>
            <a:endParaRPr lang="en-GB" sz="2800" dirty="0">
              <a:solidFill>
                <a:srgbClr val="00B050"/>
              </a:solidFill>
              <a:effectLst/>
            </a:endParaRPr>
          </a:p>
        </p:txBody>
      </p:sp>
      <p:sp>
        <p:nvSpPr>
          <p:cNvPr id="163" name="Down Arrow 162"/>
          <p:cNvSpPr/>
          <p:nvPr/>
        </p:nvSpPr>
        <p:spPr>
          <a:xfrm>
            <a:off x="4350206" y="3214686"/>
            <a:ext cx="714380" cy="1214446"/>
          </a:xfrm>
          <a:prstGeom prst="downArrow">
            <a:avLst/>
          </a:prstGeom>
          <a:solidFill>
            <a:srgbClr val="00B050"/>
          </a:solidFill>
          <a:ln cmpd="sng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4" name="TextBox 163"/>
          <p:cNvSpPr txBox="1"/>
          <p:nvPr/>
        </p:nvSpPr>
        <p:spPr>
          <a:xfrm>
            <a:off x="4056974" y="3214686"/>
            <a:ext cx="13008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reduce</a:t>
            </a:r>
            <a:br>
              <a:rPr lang="en-GB" sz="2400" dirty="0" smtClean="0"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</a:br>
            <a:r>
              <a:rPr lang="en-GB" sz="2400" dirty="0" smtClean="0"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entropy</a:t>
            </a:r>
            <a:endParaRPr lang="en-GB" sz="2400" dirty="0">
              <a:effectLst>
                <a:glow rad="228600">
                  <a:schemeClr val="bg1">
                    <a:alpha val="40000"/>
                  </a:schemeClr>
                </a:glow>
              </a:effectLst>
            </a:endParaRPr>
          </a:p>
        </p:txBody>
      </p:sp>
      <p:sp>
        <p:nvSpPr>
          <p:cNvPr id="165" name="Rectangle 164"/>
          <p:cNvSpPr/>
          <p:nvPr/>
        </p:nvSpPr>
        <p:spPr>
          <a:xfrm>
            <a:off x="6305407" y="495722"/>
            <a:ext cx="266860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2000" dirty="0" smtClean="0"/>
              <a:t>[</a:t>
            </a:r>
            <a:r>
              <a:rPr lang="en-GB" sz="2000" dirty="0" err="1" smtClean="0"/>
              <a:t>Breiman</a:t>
            </a:r>
            <a:r>
              <a:rPr lang="en-GB" sz="2000" dirty="0" smtClean="0"/>
              <a:t> </a:t>
            </a:r>
            <a:r>
              <a:rPr lang="en-GB" sz="2000" i="1" dirty="0" smtClean="0"/>
              <a:t>et al. </a:t>
            </a:r>
            <a:r>
              <a:rPr lang="en-GB" sz="2000" dirty="0" smtClean="0"/>
              <a:t>84]</a:t>
            </a:r>
            <a:endParaRPr lang="en-GB" sz="1600" dirty="0"/>
          </a:p>
        </p:txBody>
      </p:sp>
      <p:sp>
        <p:nvSpPr>
          <p:cNvPr id="166" name="Rectangle 165"/>
          <p:cNvSpPr/>
          <p:nvPr/>
        </p:nvSpPr>
        <p:spPr>
          <a:xfrm>
            <a:off x="6970328" y="962725"/>
            <a:ext cx="171451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sz="2800" dirty="0" smtClean="0">
                <a:solidFill>
                  <a:srgbClr val="F0AD00"/>
                </a:solidFill>
                <a:latin typeface="Calibri" pitchFamily="34" charset="0"/>
              </a:rPr>
              <a:t>for all pixels</a:t>
            </a:r>
            <a:endParaRPr lang="en-GB" sz="2800" i="1" dirty="0">
              <a:solidFill>
                <a:srgbClr val="F0AD00"/>
              </a:solidFill>
              <a:latin typeface="Palatino Linotype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71406" y="5872540"/>
                <a:ext cx="4700998" cy="8688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GB" sz="2400" b="0" i="0" smtClean="0">
                          <a:latin typeface="Cambria Math"/>
                        </a:rPr>
                        <m:t>Δ</m:t>
                      </m:r>
                      <m:r>
                        <a:rPr lang="en-GB" sz="2400" b="0" i="1" smtClean="0">
                          <a:latin typeface="Cambria Math"/>
                        </a:rPr>
                        <m:t>𝐸</m:t>
                      </m:r>
                      <m:r>
                        <a:rPr lang="en-GB" sz="2400" b="0" i="1" smtClean="0">
                          <a:latin typeface="Cambria Math"/>
                        </a:rPr>
                        <m:t>=−</m:t>
                      </m:r>
                      <m:f>
                        <m:f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begChr m:val="|"/>
                              <m:endChr m:val="|"/>
                              <m:ctrlP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GB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2400" b="0" i="1" smtClean="0">
                                      <a:latin typeface="Cambria Math"/>
                                    </a:rPr>
                                    <m:t>𝑄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GB" sz="2400" b="0" i="0" smtClean="0">
                                      <a:latin typeface="Cambria Math"/>
                                    </a:rPr>
                                    <m:t>l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d>
                            <m:dPr>
                              <m:begChr m:val="|"/>
                              <m:endChr m:val="|"/>
                              <m:ctrlPr>
                                <a:rPr lang="en-GB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GB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2400" i="1">
                                      <a:latin typeface="Cambria Math"/>
                                    </a:rPr>
                                    <m:t>𝑄</m:t>
                                  </m:r>
                                </m:e>
                                <m:sub>
                                  <m:r>
                                    <a:rPr lang="en-GB" sz="2400" b="0" i="1" smtClean="0">
                                      <a:latin typeface="Cambria Math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</m:den>
                      </m:f>
                      <m:r>
                        <a:rPr lang="en-GB" sz="2400" b="0" i="1" smtClean="0">
                          <a:latin typeface="Cambria Math"/>
                        </a:rPr>
                        <m:t>𝐸</m:t>
                      </m:r>
                      <m:r>
                        <a:rPr lang="en-GB" sz="2400" b="0" i="1" smtClean="0">
                          <a:latin typeface="Cambria Math"/>
                        </a:rPr>
                        <m:t>(</m:t>
                      </m:r>
                      <m:sSub>
                        <m:sSub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GB" sz="2400" b="0" i="0" smtClean="0">
                              <a:latin typeface="Cambria Math"/>
                            </a:rPr>
                            <m:t>Q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GB" sz="2400" b="0" i="0" smtClean="0">
                              <a:latin typeface="Cambria Math"/>
                            </a:rPr>
                            <m:t>l</m:t>
                          </m:r>
                        </m:sub>
                      </m:sSub>
                      <m:r>
                        <a:rPr lang="en-GB" sz="2400" b="0" i="1" smtClean="0">
                          <a:latin typeface="Cambria Math"/>
                        </a:rPr>
                        <m:t>)</m:t>
                      </m:r>
                      <m:r>
                        <a:rPr lang="en-GB" sz="2400" i="1">
                          <a:latin typeface="Cambria Math"/>
                        </a:rPr>
                        <m:t>−</m:t>
                      </m:r>
                      <m:f>
                        <m:fPr>
                          <m:ctrlPr>
                            <a:rPr lang="en-GB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begChr m:val="|"/>
                              <m:endChr m:val="|"/>
                              <m:ctrlPr>
                                <a:rPr lang="en-GB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GB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2400" i="1">
                                      <a:latin typeface="Cambria Math"/>
                                    </a:rPr>
                                    <m:t>𝑄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GB" sz="2400" b="0" i="0" smtClean="0">
                                      <a:latin typeface="Cambria Math"/>
                                    </a:rPr>
                                    <m:t>r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d>
                            <m:dPr>
                              <m:begChr m:val="|"/>
                              <m:endChr m:val="|"/>
                              <m:ctrlPr>
                                <a:rPr lang="en-GB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GB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2400" i="1">
                                      <a:latin typeface="Cambria Math"/>
                                    </a:rPr>
                                    <m:t>𝑄</m:t>
                                  </m:r>
                                </m:e>
                                <m:sub>
                                  <m:r>
                                    <a:rPr lang="en-GB" sz="2400" i="1">
                                      <a:latin typeface="Cambria Math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</m:den>
                      </m:f>
                      <m:r>
                        <a:rPr lang="en-GB" sz="2400" i="1">
                          <a:latin typeface="Cambria Math"/>
                        </a:rPr>
                        <m:t>𝐸</m:t>
                      </m:r>
                      <m:r>
                        <a:rPr lang="en-GB" sz="2400" i="1">
                          <a:latin typeface="Cambria Math"/>
                        </a:rPr>
                        <m:t>(</m:t>
                      </m:r>
                      <m:sSub>
                        <m:sSubPr>
                          <m:ctrlPr>
                            <a:rPr lang="en-GB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GB" sz="2400">
                              <a:latin typeface="Cambria Math"/>
                            </a:rPr>
                            <m:t>Q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GB" sz="2400" b="0" i="0" smtClean="0">
                              <a:latin typeface="Cambria Math"/>
                            </a:rPr>
                            <m:t>r</m:t>
                          </m:r>
                        </m:sub>
                      </m:sSub>
                      <m:r>
                        <a:rPr lang="en-GB" sz="2400" i="1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406" y="5872540"/>
                <a:ext cx="4700998" cy="868828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54" grpId="0"/>
      <p:bldP spid="69" grpId="0"/>
      <p:bldP spid="39" grpId="0"/>
      <p:bldP spid="79" grpId="0" animBg="1"/>
      <p:bldP spid="153" grpId="0"/>
      <p:bldP spid="157" grpId="0"/>
      <p:bldP spid="158" grpId="0"/>
      <p:bldP spid="163" grpId="0" animBg="1"/>
      <p:bldP spid="164" grpId="0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7" name="Picture 7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6585" b="100000" l="32995" r="80711">
                        <a14:backgroundMark x1="48731" y1="67317" x2="48731" y2="673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079" y="3743716"/>
            <a:ext cx="2626994" cy="2733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 preferRelativeResize="0"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694" b="97449" l="7614" r="908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588378"/>
            <a:ext cx="2626995" cy="2613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 preferRelativeResize="0"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4861" b="100000" l="42188" r="66927">
                        <a14:foregroundMark x1="47396" y1="84028" x2="44792" y2="99653"/>
                        <a14:foregroundMark x1="53385" y1="92361" x2="53125" y2="993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2636912"/>
            <a:ext cx="5120640" cy="384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 preferRelativeResize="0"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5347" b="90278" l="27865" r="729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2882" y="740648"/>
            <a:ext cx="5120640" cy="384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6801639" y="4191471"/>
            <a:ext cx="1136850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24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depth 1</a:t>
            </a:r>
            <a:endParaRPr lang="en-GB" sz="2400" dirty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801639" y="4191471"/>
            <a:ext cx="1156086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24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depth 2</a:t>
            </a:r>
            <a:endParaRPr lang="en-GB" sz="2400" dirty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801639" y="4191471"/>
            <a:ext cx="1138453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24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depth 3</a:t>
            </a:r>
            <a:endParaRPr lang="en-GB" sz="2400" dirty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801639" y="4191471"/>
            <a:ext cx="1157689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24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depth 4</a:t>
            </a:r>
            <a:endParaRPr lang="en-GB" sz="2400" dirty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801639" y="4191471"/>
            <a:ext cx="1146468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24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depth 5</a:t>
            </a:r>
            <a:endParaRPr lang="en-GB" sz="2400" dirty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801639" y="4191471"/>
            <a:ext cx="1160895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24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depth 6</a:t>
            </a:r>
            <a:endParaRPr lang="en-GB" sz="2400" dirty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801639" y="4191471"/>
            <a:ext cx="1130438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24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depth 7</a:t>
            </a:r>
            <a:endParaRPr lang="en-GB" sz="2400" dirty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6801639" y="4191471"/>
            <a:ext cx="1157689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24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depth 8</a:t>
            </a:r>
            <a:endParaRPr lang="en-GB" sz="2400" dirty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6801639" y="4191471"/>
            <a:ext cx="1160895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24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depth 9</a:t>
            </a:r>
            <a:endParaRPr lang="en-GB" sz="2400" dirty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6801639" y="4191471"/>
            <a:ext cx="1295547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24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depth 10</a:t>
            </a:r>
            <a:endParaRPr lang="en-GB" sz="2400" dirty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6801639" y="4191471"/>
            <a:ext cx="1274708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24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depth 11</a:t>
            </a:r>
            <a:endParaRPr lang="en-GB" sz="2400" dirty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6801639" y="4191471"/>
            <a:ext cx="1293944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24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depth 12</a:t>
            </a:r>
            <a:endParaRPr lang="en-GB" sz="2400" dirty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6801639" y="4191471"/>
            <a:ext cx="1268809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24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depth 13</a:t>
            </a:r>
            <a:endParaRPr lang="en-GB" sz="2400" dirty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6801639" y="4191471"/>
            <a:ext cx="1295547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24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depth 14</a:t>
            </a:r>
            <a:endParaRPr lang="en-GB" sz="2400" dirty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6801639" y="4191471"/>
            <a:ext cx="1284326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24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depth 15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6801639" y="4191471"/>
            <a:ext cx="1298753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24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depth 16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6801639" y="4191471"/>
            <a:ext cx="1262269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24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depth 17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6801639" y="4191471"/>
            <a:ext cx="1295547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24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depth 18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252728"/>
          </a:xfrm>
        </p:spPr>
        <p:txBody>
          <a:bodyPr/>
          <a:lstStyle/>
          <a:p>
            <a:r>
              <a:rPr lang="en-GB" dirty="0" smtClean="0"/>
              <a:t>Depth of trees</a:t>
            </a:r>
            <a:endParaRPr lang="en-GB" dirty="0"/>
          </a:p>
        </p:txBody>
      </p:sp>
      <p:sp>
        <p:nvSpPr>
          <p:cNvPr id="25" name="TextBox 24"/>
          <p:cNvSpPr txBox="1"/>
          <p:nvPr/>
        </p:nvSpPr>
        <p:spPr>
          <a:xfrm>
            <a:off x="808228" y="1256813"/>
            <a:ext cx="16626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input depth</a:t>
            </a:r>
            <a:endParaRPr lang="en-GB" sz="2400" dirty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296562" y="1256813"/>
            <a:ext cx="25106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ground truth parts</a:t>
            </a:r>
            <a:endParaRPr lang="en-GB" sz="2400" dirty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141566" y="1256813"/>
            <a:ext cx="26452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inferred parts (soft)</a:t>
            </a:r>
            <a:endParaRPr lang="en-GB" sz="2400" dirty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pic>
        <p:nvPicPr>
          <p:cNvPr id="1030" name="Picture 6" descr="C:\Users\jamiesho.EUROPE\Desktop\JOB TALK\MSRC Interview Talk - June 2009\PartsVsDepth\im-0-2-2.png"/>
          <p:cNvPicPr preferRelativeResize="0"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802346" y="672203"/>
            <a:ext cx="5120640" cy="3840480"/>
          </a:xfrm>
          <a:prstGeom prst="rect">
            <a:avLst/>
          </a:prstGeom>
          <a:noFill/>
        </p:spPr>
      </p:pic>
      <p:pic>
        <p:nvPicPr>
          <p:cNvPr id="1031" name="Picture 7" descr="C:\Users\jamiesho.EUROPE\Desktop\JOB TALK\MSRC Interview Talk - June 2009\PartsVsDepth\im-0-2-3.png"/>
          <p:cNvPicPr preferRelativeResize="0"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802346" y="672203"/>
            <a:ext cx="5120640" cy="3840480"/>
          </a:xfrm>
          <a:prstGeom prst="rect">
            <a:avLst/>
          </a:prstGeom>
          <a:noFill/>
        </p:spPr>
      </p:pic>
      <p:pic>
        <p:nvPicPr>
          <p:cNvPr id="1032" name="Picture 8" descr="C:\Users\jamiesho.EUROPE\Desktop\JOB TALK\MSRC Interview Talk - June 2009\PartsVsDepth\im-0-2-4.png"/>
          <p:cNvPicPr preferRelativeResize="0"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802346" y="672203"/>
            <a:ext cx="5120640" cy="3840480"/>
          </a:xfrm>
          <a:prstGeom prst="rect">
            <a:avLst/>
          </a:prstGeom>
          <a:noFill/>
        </p:spPr>
      </p:pic>
      <p:pic>
        <p:nvPicPr>
          <p:cNvPr id="1033" name="Picture 9" descr="C:\Users\jamiesho.EUROPE\Desktop\JOB TALK\MSRC Interview Talk - June 2009\PartsVsDepth\im-0-2-5.png"/>
          <p:cNvPicPr preferRelativeResize="0"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>
                        <a14:foregroundMark x1="47500" y1="54167" x2="47500" y2="65000"/>
                      </a14:backgroundRemoval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802346" y="672203"/>
            <a:ext cx="5120640" cy="3840480"/>
          </a:xfrm>
          <a:prstGeom prst="rect">
            <a:avLst/>
          </a:prstGeom>
          <a:noFill/>
        </p:spPr>
      </p:pic>
      <p:pic>
        <p:nvPicPr>
          <p:cNvPr id="1034" name="Picture 10" descr="C:\Users\jamiesho.EUROPE\Desktop\JOB TALK\MSRC Interview Talk - June 2009\PartsVsDepth\im-0-2-6.png"/>
          <p:cNvPicPr preferRelativeResize="0"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802346" y="672203"/>
            <a:ext cx="5120640" cy="3840480"/>
          </a:xfrm>
          <a:prstGeom prst="rect">
            <a:avLst/>
          </a:prstGeom>
          <a:noFill/>
        </p:spPr>
      </p:pic>
      <p:pic>
        <p:nvPicPr>
          <p:cNvPr id="1035" name="Picture 11" descr="C:\Users\jamiesho.EUROPE\Desktop\JOB TALK\MSRC Interview Talk - June 2009\PartsVsDepth\im-0-2-7.png"/>
          <p:cNvPicPr preferRelativeResize="0">
            <a:picLocks noChangeAspect="1" noChangeArrowheads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0000" l="10000" r="90000">
                        <a14:foregroundMark x1="55000" y1="84167" x2="53750" y2="58333"/>
                        <a14:foregroundMark x1="51250" y1="33333" x2="54375" y2="41667"/>
                      </a14:backgroundRemoval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802346" y="672203"/>
            <a:ext cx="5120640" cy="3840480"/>
          </a:xfrm>
          <a:prstGeom prst="rect">
            <a:avLst/>
          </a:prstGeom>
          <a:noFill/>
        </p:spPr>
      </p:pic>
      <p:pic>
        <p:nvPicPr>
          <p:cNvPr id="1036" name="Picture 12" descr="C:\Users\jamiesho.EUROPE\Desktop\JOB TALK\MSRC Interview Talk - June 2009\PartsVsDepth\im-0-2-8.png"/>
          <p:cNvPicPr preferRelativeResize="0">
            <a:picLocks noChangeAspect="1" noChangeArrowheads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802346" y="672203"/>
            <a:ext cx="5120640" cy="3840480"/>
          </a:xfrm>
          <a:prstGeom prst="rect">
            <a:avLst/>
          </a:prstGeom>
          <a:noFill/>
        </p:spPr>
      </p:pic>
      <p:pic>
        <p:nvPicPr>
          <p:cNvPr id="1037" name="Picture 13" descr="C:\Users\jamiesho.EUROPE\Desktop\JOB TALK\MSRC Interview Talk - June 2009\PartsVsDepth\im-0-2-9.png"/>
          <p:cNvPicPr preferRelativeResize="0">
            <a:picLocks noChangeAspect="1" noChangeArrowheads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802346" y="672203"/>
            <a:ext cx="5120640" cy="3840480"/>
          </a:xfrm>
          <a:prstGeom prst="rect">
            <a:avLst/>
          </a:prstGeom>
          <a:noFill/>
        </p:spPr>
      </p:pic>
      <p:pic>
        <p:nvPicPr>
          <p:cNvPr id="1038" name="Picture 14" descr="C:\Users\jamiesho.EUROPE\Desktop\JOB TALK\MSRC Interview Talk - June 2009\PartsVsDepth\im-0-2-10.png"/>
          <p:cNvPicPr preferRelativeResize="0">
            <a:picLocks noChangeAspect="1" noChangeArrowheads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10000" b="90000" l="10000" r="90000">
                        <a14:foregroundMark x1="32500" y1="44167" x2="46250" y2="43333"/>
                        <a14:foregroundMark x1="67500" y1="45833" x2="70000" y2="43333"/>
                        <a14:foregroundMark x1="30000" y1="45000" x2="33125" y2="44167"/>
                      </a14:backgroundRemoval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802346" y="672203"/>
            <a:ext cx="5120640" cy="3840480"/>
          </a:xfrm>
          <a:prstGeom prst="rect">
            <a:avLst/>
          </a:prstGeom>
          <a:noFill/>
        </p:spPr>
      </p:pic>
      <p:pic>
        <p:nvPicPr>
          <p:cNvPr id="1039" name="Picture 15" descr="C:\Users\jamiesho.EUROPE\Desktop\JOB TALK\MSRC Interview Talk - June 2009\PartsVsDepth\im-0-2-11.png"/>
          <p:cNvPicPr preferRelativeResize="0">
            <a:picLocks noChangeAspect="1" noChangeArrowheads="1"/>
          </p:cNvPicPr>
          <p:nvPr/>
        </p:nvPicPr>
        <p:blipFill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802346" y="672203"/>
            <a:ext cx="5120640" cy="3840480"/>
          </a:xfrm>
          <a:prstGeom prst="rect">
            <a:avLst/>
          </a:prstGeom>
          <a:noFill/>
        </p:spPr>
      </p:pic>
      <p:pic>
        <p:nvPicPr>
          <p:cNvPr id="1040" name="Picture 16" descr="C:\Users\jamiesho.EUROPE\Desktop\JOB TALK\MSRC Interview Talk - June 2009\PartsVsDepth\im-0-2-12.png"/>
          <p:cNvPicPr preferRelativeResize="0">
            <a:picLocks noChangeAspect="1" noChangeArrowheads="1"/>
          </p:cNvPicPr>
          <p:nvPr/>
        </p:nvPicPr>
        <p:blipFill>
          <a:blip r:embed="rId31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802346" y="672203"/>
            <a:ext cx="5120640" cy="3840480"/>
          </a:xfrm>
          <a:prstGeom prst="rect">
            <a:avLst/>
          </a:prstGeom>
          <a:noFill/>
        </p:spPr>
      </p:pic>
      <p:pic>
        <p:nvPicPr>
          <p:cNvPr id="1041" name="Picture 17" descr="C:\Users\jamiesho.EUROPE\Desktop\JOB TALK\MSRC Interview Talk - June 2009\PartsVsDepth\im-0-2-13.png"/>
          <p:cNvPicPr preferRelativeResize="0">
            <a:picLocks noChangeAspect="1" noChangeArrowheads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802346" y="672203"/>
            <a:ext cx="5120640" cy="3840480"/>
          </a:xfrm>
          <a:prstGeom prst="rect">
            <a:avLst/>
          </a:prstGeom>
          <a:noFill/>
        </p:spPr>
      </p:pic>
      <p:pic>
        <p:nvPicPr>
          <p:cNvPr id="1042" name="Picture 18" descr="C:\Users\jamiesho.EUROPE\Desktop\JOB TALK\MSRC Interview Talk - June 2009\PartsVsDepth\im-0-2-14.png"/>
          <p:cNvPicPr preferRelativeResize="0">
            <a:picLocks noChangeAspect="1" noChangeArrowheads="1"/>
          </p:cNvPicPr>
          <p:nvPr/>
        </p:nvPicPr>
        <p:blipFill>
          <a:blip r:embed="rId35"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802346" y="672203"/>
            <a:ext cx="5120640" cy="3840480"/>
          </a:xfrm>
          <a:prstGeom prst="rect">
            <a:avLst/>
          </a:prstGeom>
          <a:noFill/>
        </p:spPr>
      </p:pic>
      <p:pic>
        <p:nvPicPr>
          <p:cNvPr id="1043" name="Picture 19" descr="C:\Users\jamiesho.EUROPE\Desktop\JOB TALK\MSRC Interview Talk - June 2009\PartsVsDepth\im-0-2-15.png"/>
          <p:cNvPicPr preferRelativeResize="0">
            <a:picLocks noChangeAspect="1" noChangeArrowheads="1"/>
          </p:cNvPicPr>
          <p:nvPr/>
        </p:nvPicPr>
        <p:blipFill>
          <a:blip r:embed="rId37"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802346" y="672203"/>
            <a:ext cx="5120640" cy="3840480"/>
          </a:xfrm>
          <a:prstGeom prst="rect">
            <a:avLst/>
          </a:prstGeom>
          <a:noFill/>
        </p:spPr>
      </p:pic>
      <p:pic>
        <p:nvPicPr>
          <p:cNvPr id="1044" name="Picture 20" descr="C:\Users\jamiesho.EUROPE\Desktop\JOB TALK\MSRC Interview Talk - June 2009\PartsVsDepth\im-0-2-16.png"/>
          <p:cNvPicPr preferRelativeResize="0">
            <a:picLocks noChangeAspect="1" noChangeArrowheads="1"/>
          </p:cNvPicPr>
          <p:nvPr/>
        </p:nvPicPr>
        <p:blipFill>
          <a:blip r:embed="rId39"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802346" y="672203"/>
            <a:ext cx="5120640" cy="3840480"/>
          </a:xfrm>
          <a:prstGeom prst="rect">
            <a:avLst/>
          </a:prstGeom>
          <a:noFill/>
        </p:spPr>
      </p:pic>
      <p:pic>
        <p:nvPicPr>
          <p:cNvPr id="1045" name="Picture 21" descr="C:\Users\jamiesho.EUROPE\Desktop\JOB TALK\MSRC Interview Talk - June 2009\PartsVsDepth\im-0-2-17.png"/>
          <p:cNvPicPr preferRelativeResize="0">
            <a:picLocks noChangeAspect="1" noChangeArrowheads="1"/>
          </p:cNvPicPr>
          <p:nvPr/>
        </p:nvPicPr>
        <p:blipFill>
          <a:blip r:embed="rId41">
            <a:extLst>
              <a:ext uri="{BEBA8EAE-BF5A-486C-A8C5-ECC9F3942E4B}">
                <a14:imgProps xmlns:a14="http://schemas.microsoft.com/office/drawing/2010/main">
                  <a14:imgLayer r:embed="rId4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802346" y="672203"/>
            <a:ext cx="5120640" cy="3840480"/>
          </a:xfrm>
          <a:prstGeom prst="rect">
            <a:avLst/>
          </a:prstGeom>
          <a:noFill/>
        </p:spPr>
      </p:pic>
      <p:pic>
        <p:nvPicPr>
          <p:cNvPr id="1028" name="Picture 4" descr="C:\Users\jamiesho.EUROPE\Desktop\JOB TALK\MSRC Interview Talk - June 2009\PartsVsDepth\im-0-2-18.png"/>
          <p:cNvPicPr preferRelativeResize="0">
            <a:picLocks noChangeAspect="1" noChangeArrowheads="1"/>
          </p:cNvPicPr>
          <p:nvPr/>
        </p:nvPicPr>
        <p:blipFill>
          <a:blip r:embed="rId43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802346" y="672203"/>
            <a:ext cx="5120640" cy="3840480"/>
          </a:xfrm>
          <a:prstGeom prst="rect">
            <a:avLst/>
          </a:prstGeom>
          <a:noFill/>
        </p:spPr>
      </p:pic>
      <p:pic>
        <p:nvPicPr>
          <p:cNvPr id="8" name="Picture 6" descr="C:\Users\jamiesho.EUROPE\Desktop\JOB TALK\MSRC Interview Talk - June 2009\PartsVsDepth\im-1-2-2.png"/>
          <p:cNvPicPr preferRelativeResize="0">
            <a:picLocks noChangeAspect="1" noChangeArrowheads="1"/>
          </p:cNvPicPr>
          <p:nvPr/>
        </p:nvPicPr>
        <p:blipFill>
          <a:blip r:embed="rId45"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backgroundRemoval t="10000" b="100000" l="10000" r="9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716016" y="2636912"/>
            <a:ext cx="5120640" cy="3840480"/>
          </a:xfrm>
          <a:prstGeom prst="rect">
            <a:avLst/>
          </a:prstGeom>
          <a:noFill/>
        </p:spPr>
      </p:pic>
      <p:pic>
        <p:nvPicPr>
          <p:cNvPr id="9" name="Picture 7" descr="C:\Users\jamiesho.EUROPE\Desktop\JOB TALK\MSRC Interview Talk - June 2009\PartsVsDepth\im-1-2-3.png"/>
          <p:cNvPicPr preferRelativeResize="0">
            <a:picLocks noChangeAspect="1" noChangeArrowheads="1"/>
          </p:cNvPicPr>
          <p:nvPr/>
        </p:nvPicPr>
        <p:blipFill>
          <a:blip r:embed="rId47">
            <a:extLst>
              <a:ext uri="{BEBA8EAE-BF5A-486C-A8C5-ECC9F3942E4B}">
                <a14:imgProps xmlns:a14="http://schemas.microsoft.com/office/drawing/2010/main">
                  <a14:imgLayer r:embed="rId48">
                    <a14:imgEffect>
                      <a14:backgroundRemoval t="10000" b="100000" l="10000" r="9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716016" y="2636912"/>
            <a:ext cx="5120640" cy="3840480"/>
          </a:xfrm>
          <a:prstGeom prst="rect">
            <a:avLst/>
          </a:prstGeom>
          <a:noFill/>
        </p:spPr>
      </p:pic>
      <p:pic>
        <p:nvPicPr>
          <p:cNvPr id="10" name="Picture 8" descr="C:\Users\jamiesho.EUROPE\Desktop\JOB TALK\MSRC Interview Talk - June 2009\PartsVsDepth\im-1-2-4.png"/>
          <p:cNvPicPr preferRelativeResize="0">
            <a:picLocks noChangeAspect="1" noChangeArrowheads="1"/>
          </p:cNvPicPr>
          <p:nvPr/>
        </p:nvPicPr>
        <p:blipFill>
          <a:blip r:embed="rId49">
            <a:extLst>
              <a:ext uri="{BEBA8EAE-BF5A-486C-A8C5-ECC9F3942E4B}">
                <a14:imgProps xmlns:a14="http://schemas.microsoft.com/office/drawing/2010/main">
                  <a14:imgLayer r:embed="rId50">
                    <a14:imgEffect>
                      <a14:backgroundRemoval t="10000" b="100000" l="10000" r="90000">
                        <a14:foregroundMark x1="52500" y1="67500" x2="58750" y2="67500"/>
                      </a14:backgroundRemoval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716016" y="2636912"/>
            <a:ext cx="5120640" cy="3840480"/>
          </a:xfrm>
          <a:prstGeom prst="rect">
            <a:avLst/>
          </a:prstGeom>
          <a:noFill/>
        </p:spPr>
      </p:pic>
      <p:pic>
        <p:nvPicPr>
          <p:cNvPr id="11" name="Picture 9" descr="C:\Users\jamiesho.EUROPE\Desktop\JOB TALK\MSRC Interview Talk - June 2009\PartsVsDepth\im-1-2-5.png"/>
          <p:cNvPicPr preferRelativeResize="0">
            <a:picLocks noChangeAspect="1" noChangeArrowheads="1"/>
          </p:cNvPicPr>
          <p:nvPr/>
        </p:nvPicPr>
        <p:blipFill>
          <a:blip r:embed="rId51">
            <a:extLst>
              <a:ext uri="{BEBA8EAE-BF5A-486C-A8C5-ECC9F3942E4B}">
                <a14:imgProps xmlns:a14="http://schemas.microsoft.com/office/drawing/2010/main">
                  <a14:imgLayer r:embed="rId52">
                    <a14:imgEffect>
                      <a14:backgroundRemoval t="10000" b="100000" l="10000" r="90000">
                        <a14:foregroundMark x1="45625" y1="79167" x2="46250" y2="95833"/>
                        <a14:foregroundMark x1="53750" y1="84167" x2="53750" y2="93333"/>
                      </a14:backgroundRemoval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716016" y="2636912"/>
            <a:ext cx="5120640" cy="3840480"/>
          </a:xfrm>
          <a:prstGeom prst="rect">
            <a:avLst/>
          </a:prstGeom>
          <a:noFill/>
        </p:spPr>
      </p:pic>
      <p:pic>
        <p:nvPicPr>
          <p:cNvPr id="12" name="Picture 10" descr="C:\Users\jamiesho.EUROPE\Desktop\JOB TALK\MSRC Interview Talk - June 2009\PartsVsDepth\im-1-2-6.png"/>
          <p:cNvPicPr preferRelativeResize="0">
            <a:picLocks noChangeAspect="1" noChangeArrowheads="1"/>
          </p:cNvPicPr>
          <p:nvPr/>
        </p:nvPicPr>
        <p:blipFill>
          <a:blip r:embed="rId53">
            <a:extLst>
              <a:ext uri="{BEBA8EAE-BF5A-486C-A8C5-ECC9F3942E4B}">
                <a14:imgProps xmlns:a14="http://schemas.microsoft.com/office/drawing/2010/main">
                  <a14:imgLayer r:embed="rId54">
                    <a14:imgEffect>
                      <a14:backgroundRemoval t="10000" b="100000" l="10000" r="90000">
                        <a14:foregroundMark x1="53125" y1="70000" x2="58125" y2="66667"/>
                      </a14:backgroundRemoval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716016" y="2636912"/>
            <a:ext cx="5120640" cy="3840480"/>
          </a:xfrm>
          <a:prstGeom prst="rect">
            <a:avLst/>
          </a:prstGeom>
          <a:noFill/>
        </p:spPr>
      </p:pic>
      <p:pic>
        <p:nvPicPr>
          <p:cNvPr id="13" name="Picture 11" descr="C:\Users\jamiesho.EUROPE\Desktop\JOB TALK\MSRC Interview Talk - June 2009\PartsVsDepth\im-1-2-7.png"/>
          <p:cNvPicPr preferRelativeResize="0">
            <a:picLocks noChangeAspect="1" noChangeArrowheads="1"/>
          </p:cNvPicPr>
          <p:nvPr/>
        </p:nvPicPr>
        <p:blipFill>
          <a:blip r:embed="rId55">
            <a:extLst>
              <a:ext uri="{BEBA8EAE-BF5A-486C-A8C5-ECC9F3942E4B}">
                <a14:imgProps xmlns:a14="http://schemas.microsoft.com/office/drawing/2010/main">
                  <a14:imgLayer r:embed="rId56">
                    <a14:imgEffect>
                      <a14:backgroundRemoval t="10000" b="100000" l="10000" r="9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716016" y="2636912"/>
            <a:ext cx="5120640" cy="3840480"/>
          </a:xfrm>
          <a:prstGeom prst="rect">
            <a:avLst/>
          </a:prstGeom>
          <a:noFill/>
        </p:spPr>
      </p:pic>
      <p:pic>
        <p:nvPicPr>
          <p:cNvPr id="14" name="Picture 12" descr="C:\Users\jamiesho.EUROPE\Desktop\JOB TALK\MSRC Interview Talk - June 2009\PartsVsDepth\im-1-2-8.png"/>
          <p:cNvPicPr preferRelativeResize="0">
            <a:picLocks noChangeAspect="1" noChangeArrowheads="1"/>
          </p:cNvPicPr>
          <p:nvPr/>
        </p:nvPicPr>
        <p:blipFill>
          <a:blip r:embed="rId57">
            <a:extLst>
              <a:ext uri="{BEBA8EAE-BF5A-486C-A8C5-ECC9F3942E4B}">
                <a14:imgProps xmlns:a14="http://schemas.microsoft.com/office/drawing/2010/main">
                  <a14:imgLayer r:embed="rId58">
                    <a14:imgEffect>
                      <a14:backgroundRemoval t="10000" b="100000" l="10000" r="90000">
                        <a14:foregroundMark x1="52500" y1="73333" x2="58750" y2="65000"/>
                      </a14:backgroundRemoval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716016" y="2636912"/>
            <a:ext cx="5120640" cy="3840480"/>
          </a:xfrm>
          <a:prstGeom prst="rect">
            <a:avLst/>
          </a:prstGeom>
          <a:noFill/>
        </p:spPr>
      </p:pic>
      <p:pic>
        <p:nvPicPr>
          <p:cNvPr id="15" name="Picture 13" descr="C:\Users\jamiesho.EUROPE\Desktop\JOB TALK\MSRC Interview Talk - June 2009\PartsVsDepth\im-1-2-9.png"/>
          <p:cNvPicPr preferRelativeResize="0">
            <a:picLocks noChangeAspect="1" noChangeArrowheads="1"/>
          </p:cNvPicPr>
          <p:nvPr/>
        </p:nvPicPr>
        <p:blipFill>
          <a:blip r:embed="rId59">
            <a:extLst>
              <a:ext uri="{BEBA8EAE-BF5A-486C-A8C5-ECC9F3942E4B}">
                <a14:imgProps xmlns:a14="http://schemas.microsoft.com/office/drawing/2010/main">
                  <a14:imgLayer r:embed="rId60">
                    <a14:imgEffect>
                      <a14:backgroundRemoval t="10000" b="100000" l="10000" r="9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716016" y="2636912"/>
            <a:ext cx="5120640" cy="3840480"/>
          </a:xfrm>
          <a:prstGeom prst="rect">
            <a:avLst/>
          </a:prstGeom>
          <a:noFill/>
        </p:spPr>
      </p:pic>
      <p:pic>
        <p:nvPicPr>
          <p:cNvPr id="16" name="Picture 14" descr="C:\Users\jamiesho.EUROPE\Desktop\JOB TALK\MSRC Interview Talk - June 2009\PartsVsDepth\im-1-2-10.png"/>
          <p:cNvPicPr preferRelativeResize="0">
            <a:picLocks noChangeAspect="1" noChangeArrowheads="1"/>
          </p:cNvPicPr>
          <p:nvPr/>
        </p:nvPicPr>
        <p:blipFill>
          <a:blip r:embed="rId61">
            <a:extLst>
              <a:ext uri="{BEBA8EAE-BF5A-486C-A8C5-ECC9F3942E4B}">
                <a14:imgProps xmlns:a14="http://schemas.microsoft.com/office/drawing/2010/main">
                  <a14:imgLayer r:embed="rId62">
                    <a14:imgEffect>
                      <a14:backgroundRemoval t="10000" b="100000" l="10000" r="9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716016" y="2636912"/>
            <a:ext cx="5120640" cy="3840480"/>
          </a:xfrm>
          <a:prstGeom prst="rect">
            <a:avLst/>
          </a:prstGeom>
          <a:noFill/>
        </p:spPr>
      </p:pic>
      <p:pic>
        <p:nvPicPr>
          <p:cNvPr id="17" name="Picture 15" descr="C:\Users\jamiesho.EUROPE\Desktop\JOB TALK\MSRC Interview Talk - June 2009\PartsVsDepth\im-1-2-11.png"/>
          <p:cNvPicPr preferRelativeResize="0">
            <a:picLocks noChangeAspect="1" noChangeArrowheads="1"/>
          </p:cNvPicPr>
          <p:nvPr/>
        </p:nvPicPr>
        <p:blipFill>
          <a:blip r:embed="rId63">
            <a:extLst>
              <a:ext uri="{BEBA8EAE-BF5A-486C-A8C5-ECC9F3942E4B}">
                <a14:imgProps xmlns:a14="http://schemas.microsoft.com/office/drawing/2010/main">
                  <a14:imgLayer r:embed="rId64">
                    <a14:imgEffect>
                      <a14:backgroundRemoval t="10000" b="100000" l="10000" r="90000">
                        <a14:foregroundMark x1="48750" y1="67500" x2="59375" y2="65833"/>
                      </a14:backgroundRemoval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716016" y="2636912"/>
            <a:ext cx="5120640" cy="3840480"/>
          </a:xfrm>
          <a:prstGeom prst="rect">
            <a:avLst/>
          </a:prstGeom>
          <a:noFill/>
        </p:spPr>
      </p:pic>
      <p:pic>
        <p:nvPicPr>
          <p:cNvPr id="18" name="Picture 16" descr="C:\Users\jamiesho.EUROPE\Desktop\JOB TALK\MSRC Interview Talk - June 2009\PartsVsDepth\im-1-2-12.png"/>
          <p:cNvPicPr preferRelativeResize="0">
            <a:picLocks noChangeAspect="1" noChangeArrowheads="1"/>
          </p:cNvPicPr>
          <p:nvPr/>
        </p:nvPicPr>
        <p:blipFill>
          <a:blip r:embed="rId65">
            <a:extLst>
              <a:ext uri="{BEBA8EAE-BF5A-486C-A8C5-ECC9F3942E4B}">
                <a14:imgProps xmlns:a14="http://schemas.microsoft.com/office/drawing/2010/main">
                  <a14:imgLayer r:embed="rId66">
                    <a14:imgEffect>
                      <a14:backgroundRemoval t="10000" b="100000" l="10000" r="9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716016" y="2636912"/>
            <a:ext cx="5120640" cy="3840480"/>
          </a:xfrm>
          <a:prstGeom prst="rect">
            <a:avLst/>
          </a:prstGeom>
          <a:noFill/>
        </p:spPr>
      </p:pic>
      <p:pic>
        <p:nvPicPr>
          <p:cNvPr id="19" name="Picture 17" descr="C:\Users\jamiesho.EUROPE\Desktop\JOB TALK\MSRC Interview Talk - June 2009\PartsVsDepth\im-1-2-13.png"/>
          <p:cNvPicPr preferRelativeResize="0">
            <a:picLocks noChangeAspect="1" noChangeArrowheads="1"/>
          </p:cNvPicPr>
          <p:nvPr/>
        </p:nvPicPr>
        <p:blipFill>
          <a:blip r:embed="rId67">
            <a:extLst>
              <a:ext uri="{BEBA8EAE-BF5A-486C-A8C5-ECC9F3942E4B}">
                <a14:imgProps xmlns:a14="http://schemas.microsoft.com/office/drawing/2010/main">
                  <a14:imgLayer r:embed="rId68">
                    <a14:imgEffect>
                      <a14:backgroundRemoval t="10000" b="100000" l="10000" r="9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716016" y="2636912"/>
            <a:ext cx="5120640" cy="3840480"/>
          </a:xfrm>
          <a:prstGeom prst="rect">
            <a:avLst/>
          </a:prstGeom>
          <a:noFill/>
        </p:spPr>
      </p:pic>
      <p:pic>
        <p:nvPicPr>
          <p:cNvPr id="20" name="Picture 18" descr="C:\Users\jamiesho.EUROPE\Desktop\JOB TALK\MSRC Interview Talk - June 2009\PartsVsDepth\im-1-2-14.png"/>
          <p:cNvPicPr preferRelativeResize="0">
            <a:picLocks noChangeAspect="1" noChangeArrowheads="1"/>
          </p:cNvPicPr>
          <p:nvPr/>
        </p:nvPicPr>
        <p:blipFill>
          <a:blip r:embed="rId69">
            <a:extLst>
              <a:ext uri="{BEBA8EAE-BF5A-486C-A8C5-ECC9F3942E4B}">
                <a14:imgProps xmlns:a14="http://schemas.microsoft.com/office/drawing/2010/main">
                  <a14:imgLayer r:embed="rId70">
                    <a14:imgEffect>
                      <a14:backgroundRemoval t="10000" b="100000" l="10000" r="9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716016" y="2636912"/>
            <a:ext cx="5120640" cy="3840480"/>
          </a:xfrm>
          <a:prstGeom prst="rect">
            <a:avLst/>
          </a:prstGeom>
          <a:noFill/>
        </p:spPr>
      </p:pic>
      <p:pic>
        <p:nvPicPr>
          <p:cNvPr id="23" name="Picture 21" descr="C:\Users\jamiesho.EUROPE\Desktop\JOB TALK\MSRC Interview Talk - June 2009\PartsVsDepth\im-1-2-17.png"/>
          <p:cNvPicPr preferRelativeResize="0">
            <a:picLocks noChangeAspect="1" noChangeArrowheads="1"/>
          </p:cNvPicPr>
          <p:nvPr/>
        </p:nvPicPr>
        <p:blipFill>
          <a:blip r:embed="rId71">
            <a:extLst>
              <a:ext uri="{BEBA8EAE-BF5A-486C-A8C5-ECC9F3942E4B}">
                <a14:imgProps xmlns:a14="http://schemas.microsoft.com/office/drawing/2010/main">
                  <a14:imgLayer r:embed="rId72">
                    <a14:imgEffect>
                      <a14:backgroundRemoval t="10000" b="100000" l="10000" r="90000">
                        <a14:foregroundMark x1="54375" y1="64167" x2="56875" y2="70833"/>
                      </a14:backgroundRemoval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716016" y="2636912"/>
            <a:ext cx="5120640" cy="3840480"/>
          </a:xfrm>
          <a:prstGeom prst="rect">
            <a:avLst/>
          </a:prstGeom>
          <a:noFill/>
        </p:spPr>
      </p:pic>
      <p:pic>
        <p:nvPicPr>
          <p:cNvPr id="21" name="Picture 19" descr="C:\Users\jamiesho.EUROPE\Desktop\JOB TALK\MSRC Interview Talk - June 2009\PartsVsDepth\im-1-2-15.png"/>
          <p:cNvPicPr preferRelativeResize="0">
            <a:picLocks noChangeAspect="1" noChangeArrowheads="1"/>
          </p:cNvPicPr>
          <p:nvPr/>
        </p:nvPicPr>
        <p:blipFill>
          <a:blip r:embed="rId73">
            <a:extLst>
              <a:ext uri="{BEBA8EAE-BF5A-486C-A8C5-ECC9F3942E4B}">
                <a14:imgProps xmlns:a14="http://schemas.microsoft.com/office/drawing/2010/main">
                  <a14:imgLayer r:embed="rId74">
                    <a14:imgEffect>
                      <a14:backgroundRemoval t="10000" b="100000" l="10000" r="9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716016" y="2636912"/>
            <a:ext cx="5120640" cy="3840480"/>
          </a:xfrm>
          <a:prstGeom prst="rect">
            <a:avLst/>
          </a:prstGeom>
          <a:noFill/>
        </p:spPr>
      </p:pic>
      <p:pic>
        <p:nvPicPr>
          <p:cNvPr id="22" name="Picture 20" descr="C:\Users\jamiesho.EUROPE\Desktop\JOB TALK\MSRC Interview Talk - June 2009\PartsVsDepth\im-1-2-16.png"/>
          <p:cNvPicPr preferRelativeResize="0">
            <a:picLocks noChangeAspect="1" noChangeArrowheads="1"/>
          </p:cNvPicPr>
          <p:nvPr/>
        </p:nvPicPr>
        <p:blipFill>
          <a:blip r:embed="rId75">
            <a:extLst>
              <a:ext uri="{BEBA8EAE-BF5A-486C-A8C5-ECC9F3942E4B}">
                <a14:imgProps xmlns:a14="http://schemas.microsoft.com/office/drawing/2010/main">
                  <a14:imgLayer r:embed="rId76">
                    <a14:imgEffect>
                      <a14:backgroundRemoval t="10000" b="100000" l="10000" r="9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716016" y="2636912"/>
            <a:ext cx="5120640" cy="3840480"/>
          </a:xfrm>
          <a:prstGeom prst="rect">
            <a:avLst/>
          </a:prstGeom>
          <a:noFill/>
        </p:spPr>
      </p:pic>
      <p:pic>
        <p:nvPicPr>
          <p:cNvPr id="84" name="Picture 19" descr="C:\Users\jamiesho.EUROPE\Desktop\JOB TALK\MSRC Interview Talk - June 2009\PartsVsDepth\im-1-2-15.png"/>
          <p:cNvPicPr preferRelativeResize="0">
            <a:picLocks noChangeAspect="1" noChangeArrowheads="1"/>
          </p:cNvPicPr>
          <p:nvPr/>
        </p:nvPicPr>
        <p:blipFill>
          <a:blip r:embed="rId73">
            <a:extLst>
              <a:ext uri="{BEBA8EAE-BF5A-486C-A8C5-ECC9F3942E4B}">
                <a14:imgProps xmlns:a14="http://schemas.microsoft.com/office/drawing/2010/main">
                  <a14:imgLayer r:embed="rId74">
                    <a14:imgEffect>
                      <a14:backgroundRemoval t="10000" b="100000" l="10000" r="9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716016" y="2636912"/>
            <a:ext cx="5120640" cy="38404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69347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1" grpId="0" animBg="1"/>
      <p:bldP spid="33" grpId="0" animBg="1"/>
      <p:bldP spid="35" grpId="0" animBg="1"/>
      <p:bldP spid="37" grpId="0" animBg="1"/>
      <p:bldP spid="39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56" grpId="0" animBg="1"/>
      <p:bldP spid="57" grpId="0" animBg="1"/>
      <p:bldP spid="58" grpId="0" animBg="1"/>
      <p:bldP spid="5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8040"/>
            <a:ext cx="8229600" cy="1252728"/>
          </a:xfrm>
        </p:spPr>
        <p:txBody>
          <a:bodyPr/>
          <a:lstStyle/>
          <a:p>
            <a:r>
              <a:rPr lang="en-GB" dirty="0" smtClean="0"/>
              <a:t>Depth of trees</a:t>
            </a:r>
            <a:endParaRPr lang="en-GB" dirty="0"/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89821396"/>
              </p:ext>
            </p:extLst>
          </p:nvPr>
        </p:nvGraphicFramePr>
        <p:xfrm>
          <a:off x="251520" y="1556792"/>
          <a:ext cx="4320480" cy="49018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49970963"/>
              </p:ext>
            </p:extLst>
          </p:nvPr>
        </p:nvGraphicFramePr>
        <p:xfrm>
          <a:off x="4499992" y="1484784"/>
          <a:ext cx="4499992" cy="51125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680244" y="1830016"/>
            <a:ext cx="26757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smtClean="0">
                <a:solidFill>
                  <a:srgbClr val="FFC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synthetic test data</a:t>
            </a:r>
            <a:endParaRPr lang="en-GB" sz="2400" b="1" dirty="0">
              <a:solidFill>
                <a:srgbClr val="FFC00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237709" y="1830016"/>
            <a:ext cx="19399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smtClean="0">
                <a:solidFill>
                  <a:srgbClr val="FFC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real test data</a:t>
            </a:r>
            <a:endParaRPr lang="en-GB" sz="2400" b="1" dirty="0">
              <a:solidFill>
                <a:srgbClr val="FFC00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5868144" y="512289"/>
            <a:ext cx="3029601" cy="792863"/>
            <a:chOff x="5868144" y="512289"/>
            <a:chExt cx="3029601" cy="792863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t="25167" r="46294" b="63833"/>
            <a:stretch/>
          </p:blipFill>
          <p:spPr bwMode="auto">
            <a:xfrm>
              <a:off x="5868144" y="512289"/>
              <a:ext cx="413594" cy="7928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" name="Picture 2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796" t="25167" r="23574" b="63833"/>
            <a:stretch/>
          </p:blipFill>
          <p:spPr bwMode="auto">
            <a:xfrm>
              <a:off x="6372200" y="512289"/>
              <a:ext cx="2525545" cy="7928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358845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961545"/>
            <a:ext cx="8229600" cy="2203759"/>
          </a:xfrm>
        </p:spPr>
        <p:txBody>
          <a:bodyPr>
            <a:normAutofit/>
          </a:bodyPr>
          <a:lstStyle/>
          <a:p>
            <a:r>
              <a:rPr lang="en-GB" dirty="0" smtClean="0"/>
              <a:t>Trained on different random subset of images</a:t>
            </a:r>
          </a:p>
          <a:p>
            <a:pPr lvl="1"/>
            <a:r>
              <a:rPr lang="en-GB" dirty="0" smtClean="0"/>
              <a:t>“bagging” helps avoid over-fitting</a:t>
            </a:r>
            <a:endParaRPr lang="en-GB" dirty="0"/>
          </a:p>
          <a:p>
            <a:endParaRPr lang="en-GB" dirty="0" smtClean="0"/>
          </a:p>
          <a:p>
            <a:r>
              <a:rPr lang="en-GB" dirty="0" smtClean="0"/>
              <a:t>Average tree posteriors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-27384"/>
            <a:ext cx="8229600" cy="1252728"/>
          </a:xfrm>
        </p:spPr>
        <p:txBody>
          <a:bodyPr>
            <a:normAutofit/>
          </a:bodyPr>
          <a:lstStyle/>
          <a:p>
            <a:r>
              <a:rPr lang="en-GB" dirty="0"/>
              <a:t>Decision </a:t>
            </a:r>
            <a:r>
              <a:rPr lang="en-GB" dirty="0" smtClean="0"/>
              <a:t>forest classifier</a:t>
            </a:r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6762027" y="260648"/>
            <a:ext cx="220246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sz="2000" dirty="0" smtClean="0"/>
              <a:t>[</a:t>
            </a:r>
            <a:r>
              <a:rPr lang="en-GB" sz="2000" dirty="0" err="1" smtClean="0"/>
              <a:t>Amit</a:t>
            </a:r>
            <a:r>
              <a:rPr lang="en-GB" sz="2000" dirty="0" smtClean="0"/>
              <a:t> &amp; </a:t>
            </a:r>
            <a:r>
              <a:rPr lang="en-GB" sz="2000" dirty="0" err="1" smtClean="0"/>
              <a:t>Geman</a:t>
            </a:r>
            <a:r>
              <a:rPr lang="en-GB" sz="2000" dirty="0" smtClean="0"/>
              <a:t> 97]</a:t>
            </a:r>
          </a:p>
          <a:p>
            <a:pPr algn="r"/>
            <a:r>
              <a:rPr lang="en-GB" sz="2000" dirty="0" smtClean="0"/>
              <a:t>[</a:t>
            </a:r>
            <a:r>
              <a:rPr lang="en-GB" sz="2000" dirty="0" err="1" smtClean="0"/>
              <a:t>Breiman</a:t>
            </a:r>
            <a:r>
              <a:rPr lang="en-GB" sz="2000" dirty="0" smtClean="0"/>
              <a:t> 01]</a:t>
            </a:r>
            <a:br>
              <a:rPr lang="en-GB" sz="2000" dirty="0" smtClean="0"/>
            </a:br>
            <a:r>
              <a:rPr lang="en-GB" sz="2000" dirty="0" smtClean="0"/>
              <a:t>[</a:t>
            </a:r>
            <a:r>
              <a:rPr lang="en-GB" sz="2000" dirty="0" err="1" smtClean="0"/>
              <a:t>Geurts</a:t>
            </a:r>
            <a:r>
              <a:rPr lang="en-GB" sz="2000" dirty="0" smtClean="0"/>
              <a:t> </a:t>
            </a:r>
            <a:r>
              <a:rPr lang="en-GB" sz="2000" i="1" dirty="0" smtClean="0"/>
              <a:t>et al.</a:t>
            </a:r>
            <a:r>
              <a:rPr lang="en-GB" sz="2000" dirty="0" smtClean="0"/>
              <a:t> 06]</a:t>
            </a:r>
          </a:p>
        </p:txBody>
      </p:sp>
      <p:cxnSp>
        <p:nvCxnSpPr>
          <p:cNvPr id="5" name="Straight Connector 4"/>
          <p:cNvCxnSpPr>
            <a:stCxn id="19" idx="3"/>
            <a:endCxn id="20" idx="0"/>
          </p:cNvCxnSpPr>
          <p:nvPr/>
        </p:nvCxnSpPr>
        <p:spPr>
          <a:xfrm rot="5400000">
            <a:off x="1848560" y="1710070"/>
            <a:ext cx="205177" cy="668174"/>
          </a:xfrm>
          <a:prstGeom prst="line">
            <a:avLst/>
          </a:prstGeom>
          <a:noFill/>
          <a:ln w="2857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</p:cxnSp>
      <p:cxnSp>
        <p:nvCxnSpPr>
          <p:cNvPr id="6" name="Straight Connector 5"/>
          <p:cNvCxnSpPr>
            <a:stCxn id="19" idx="5"/>
            <a:endCxn id="21" idx="0"/>
          </p:cNvCxnSpPr>
          <p:nvPr/>
        </p:nvCxnSpPr>
        <p:spPr>
          <a:xfrm rot="16200000" flipH="1">
            <a:off x="2505343" y="1807710"/>
            <a:ext cx="205177" cy="472894"/>
          </a:xfrm>
          <a:prstGeom prst="line">
            <a:avLst/>
          </a:prstGeom>
          <a:noFill/>
          <a:ln w="28575" cap="flat" cmpd="sng" algn="ctr">
            <a:solidFill>
              <a:srgbClr val="FF9900"/>
            </a:solidFill>
            <a:prstDash val="solid"/>
            <a:headEnd type="none" w="med" len="med"/>
            <a:tailEnd type="arrow" w="med" len="med"/>
          </a:ln>
          <a:effectLst/>
        </p:spPr>
      </p:cxnSp>
      <p:cxnSp>
        <p:nvCxnSpPr>
          <p:cNvPr id="7" name="Straight Connector 6"/>
          <p:cNvCxnSpPr>
            <a:stCxn id="20" idx="3"/>
            <a:endCxn id="25" idx="0"/>
          </p:cNvCxnSpPr>
          <p:nvPr/>
        </p:nvCxnSpPr>
        <p:spPr>
          <a:xfrm rot="5400000">
            <a:off x="1330382" y="2257131"/>
            <a:ext cx="249829" cy="237282"/>
          </a:xfrm>
          <a:prstGeom prst="line">
            <a:avLst/>
          </a:prstGeom>
          <a:noFill/>
          <a:ln w="2857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</p:cxnSp>
      <p:cxnSp>
        <p:nvCxnSpPr>
          <p:cNvPr id="8" name="Straight Connector 7"/>
          <p:cNvCxnSpPr>
            <a:stCxn id="20" idx="5"/>
            <a:endCxn id="30" idx="0"/>
          </p:cNvCxnSpPr>
          <p:nvPr/>
        </p:nvCxnSpPr>
        <p:spPr>
          <a:xfrm rot="16200000" flipH="1">
            <a:off x="1656126" y="2254917"/>
            <a:ext cx="249829" cy="241708"/>
          </a:xfrm>
          <a:prstGeom prst="line">
            <a:avLst/>
          </a:prstGeom>
          <a:noFill/>
          <a:ln w="2857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</p:cxnSp>
      <p:cxnSp>
        <p:nvCxnSpPr>
          <p:cNvPr id="9" name="Straight Connector 8"/>
          <p:cNvCxnSpPr>
            <a:stCxn id="21" idx="3"/>
            <a:endCxn id="22" idx="0"/>
          </p:cNvCxnSpPr>
          <p:nvPr/>
        </p:nvCxnSpPr>
        <p:spPr>
          <a:xfrm rot="5400000">
            <a:off x="2486699" y="2186130"/>
            <a:ext cx="249829" cy="379283"/>
          </a:xfrm>
          <a:prstGeom prst="line">
            <a:avLst/>
          </a:prstGeom>
          <a:noFill/>
          <a:ln w="28575" cap="flat" cmpd="sng" algn="ctr">
            <a:solidFill>
              <a:srgbClr val="FF9900"/>
            </a:solidFill>
            <a:prstDash val="solid"/>
            <a:headEnd type="none" w="med" len="med"/>
            <a:tailEnd type="arrow" w="med" len="med"/>
          </a:ln>
          <a:effectLst/>
        </p:spPr>
      </p:cxnSp>
      <p:cxnSp>
        <p:nvCxnSpPr>
          <p:cNvPr id="10" name="Straight Connector 9"/>
          <p:cNvCxnSpPr>
            <a:stCxn id="21" idx="5"/>
            <a:endCxn id="23" idx="0"/>
          </p:cNvCxnSpPr>
          <p:nvPr/>
        </p:nvCxnSpPr>
        <p:spPr>
          <a:xfrm rot="16200000" flipH="1">
            <a:off x="2933138" y="2205223"/>
            <a:ext cx="249829" cy="341096"/>
          </a:xfrm>
          <a:prstGeom prst="line">
            <a:avLst/>
          </a:prstGeom>
          <a:noFill/>
          <a:ln w="2857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</p:cxnSp>
      <p:cxnSp>
        <p:nvCxnSpPr>
          <p:cNvPr id="11" name="Straight Connector 10"/>
          <p:cNvCxnSpPr>
            <a:stCxn id="23" idx="5"/>
            <a:endCxn id="27" idx="0"/>
          </p:cNvCxnSpPr>
          <p:nvPr/>
        </p:nvCxnSpPr>
        <p:spPr>
          <a:xfrm rot="16200000" flipH="1">
            <a:off x="3231011" y="2645512"/>
            <a:ext cx="282499" cy="201071"/>
          </a:xfrm>
          <a:prstGeom prst="line">
            <a:avLst/>
          </a:prstGeom>
          <a:noFill/>
          <a:ln w="2857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</p:cxnSp>
      <p:cxnSp>
        <p:nvCxnSpPr>
          <p:cNvPr id="12" name="Straight Connector 11"/>
          <p:cNvCxnSpPr>
            <a:stCxn id="22" idx="5"/>
            <a:endCxn id="29" idx="0"/>
          </p:cNvCxnSpPr>
          <p:nvPr/>
        </p:nvCxnSpPr>
        <p:spPr>
          <a:xfrm rot="16200000" flipH="1">
            <a:off x="2424381" y="2645513"/>
            <a:ext cx="282499" cy="201070"/>
          </a:xfrm>
          <a:prstGeom prst="line">
            <a:avLst/>
          </a:prstGeom>
          <a:noFill/>
          <a:ln w="2857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</p:cxnSp>
      <p:cxnSp>
        <p:nvCxnSpPr>
          <p:cNvPr id="13" name="Straight Connector 12"/>
          <p:cNvCxnSpPr>
            <a:stCxn id="25" idx="5"/>
            <a:endCxn id="26" idx="0"/>
          </p:cNvCxnSpPr>
          <p:nvPr/>
        </p:nvCxnSpPr>
        <p:spPr>
          <a:xfrm rot="16200000" flipH="1">
            <a:off x="1339065" y="2645512"/>
            <a:ext cx="282499" cy="201071"/>
          </a:xfrm>
          <a:prstGeom prst="line">
            <a:avLst/>
          </a:prstGeom>
          <a:noFill/>
          <a:ln w="2857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</p:cxnSp>
      <p:cxnSp>
        <p:nvCxnSpPr>
          <p:cNvPr id="14" name="Straight Connector 13"/>
          <p:cNvCxnSpPr>
            <a:stCxn id="25" idx="3"/>
            <a:endCxn id="31" idx="0"/>
          </p:cNvCxnSpPr>
          <p:nvPr/>
        </p:nvCxnSpPr>
        <p:spPr>
          <a:xfrm rot="5400000">
            <a:off x="1051746" y="2645513"/>
            <a:ext cx="282499" cy="201071"/>
          </a:xfrm>
          <a:prstGeom prst="line">
            <a:avLst/>
          </a:prstGeom>
          <a:noFill/>
          <a:ln w="2857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</p:cxnSp>
      <p:cxnSp>
        <p:nvCxnSpPr>
          <p:cNvPr id="15" name="Straight Connector 14"/>
          <p:cNvCxnSpPr>
            <a:stCxn id="22" idx="3"/>
            <a:endCxn id="24" idx="0"/>
          </p:cNvCxnSpPr>
          <p:nvPr/>
        </p:nvCxnSpPr>
        <p:spPr>
          <a:xfrm rot="5400000">
            <a:off x="2137062" y="2645513"/>
            <a:ext cx="282499" cy="201071"/>
          </a:xfrm>
          <a:prstGeom prst="line">
            <a:avLst/>
          </a:prstGeom>
          <a:noFill/>
          <a:ln w="28575" cap="flat" cmpd="sng" algn="ctr">
            <a:solidFill>
              <a:srgbClr val="FF9900"/>
            </a:solidFill>
            <a:prstDash val="solid"/>
            <a:headEnd type="none" w="med" len="med"/>
            <a:tailEnd type="arrow" w="med" len="med"/>
          </a:ln>
          <a:effectLst/>
        </p:spPr>
      </p:cxnSp>
      <p:cxnSp>
        <p:nvCxnSpPr>
          <p:cNvPr id="16" name="Straight Connector 15"/>
          <p:cNvCxnSpPr>
            <a:stCxn id="23" idx="3"/>
            <a:endCxn id="28" idx="0"/>
          </p:cNvCxnSpPr>
          <p:nvPr/>
        </p:nvCxnSpPr>
        <p:spPr>
          <a:xfrm rot="5400000">
            <a:off x="2943691" y="2645513"/>
            <a:ext cx="282499" cy="201070"/>
          </a:xfrm>
          <a:prstGeom prst="line">
            <a:avLst/>
          </a:prstGeom>
          <a:noFill/>
          <a:ln w="2857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</p:cxnSp>
      <p:cxnSp>
        <p:nvCxnSpPr>
          <p:cNvPr id="17" name="Straight Connector 16"/>
          <p:cNvCxnSpPr>
            <a:stCxn id="24" idx="3"/>
            <a:endCxn id="32" idx="0"/>
          </p:cNvCxnSpPr>
          <p:nvPr/>
        </p:nvCxnSpPr>
        <p:spPr>
          <a:xfrm rot="5400000">
            <a:off x="1915685" y="3132265"/>
            <a:ext cx="359822" cy="78112"/>
          </a:xfrm>
          <a:prstGeom prst="line">
            <a:avLst/>
          </a:prstGeom>
          <a:noFill/>
          <a:ln w="2857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</p:cxnSp>
      <p:cxnSp>
        <p:nvCxnSpPr>
          <p:cNvPr id="18" name="Straight Connector 17"/>
          <p:cNvCxnSpPr>
            <a:stCxn id="24" idx="5"/>
            <a:endCxn id="33" idx="0"/>
          </p:cNvCxnSpPr>
          <p:nvPr/>
        </p:nvCxnSpPr>
        <p:spPr>
          <a:xfrm rot="16200000" flipH="1">
            <a:off x="2080783" y="3131526"/>
            <a:ext cx="359822" cy="79587"/>
          </a:xfrm>
          <a:prstGeom prst="line">
            <a:avLst/>
          </a:prstGeom>
          <a:noFill/>
          <a:ln w="28575" cap="flat" cmpd="sng" algn="ctr">
            <a:solidFill>
              <a:srgbClr val="FF9900"/>
            </a:solidFill>
            <a:prstDash val="solid"/>
            <a:headEnd type="none" w="med" len="med"/>
            <a:tailEnd type="arrow" w="med" len="med"/>
          </a:ln>
          <a:effectLst/>
        </p:spPr>
      </p:cxnSp>
      <p:sp>
        <p:nvSpPr>
          <p:cNvPr id="19" name="Oval 18"/>
          <p:cNvSpPr/>
          <p:nvPr/>
        </p:nvSpPr>
        <p:spPr>
          <a:xfrm>
            <a:off x="2267373" y="1837457"/>
            <a:ext cx="121974" cy="121974"/>
          </a:xfrm>
          <a:prstGeom prst="ellipse">
            <a:avLst/>
          </a:prstGeom>
          <a:solidFill>
            <a:schemeClr val="tx1"/>
          </a:solidFill>
          <a:ln w="25400" cap="flat" cmpd="sng" algn="ctr">
            <a:solidFill>
              <a:srgbClr val="4F81B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1556074" y="2146745"/>
            <a:ext cx="121974" cy="121974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rgbClr val="4F81B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2783392" y="2146745"/>
            <a:ext cx="121974" cy="121974"/>
          </a:xfrm>
          <a:prstGeom prst="ellipse">
            <a:avLst/>
          </a:prstGeom>
          <a:solidFill>
            <a:schemeClr val="tx1"/>
          </a:solidFill>
          <a:ln w="25400" cap="flat" cmpd="sng" algn="ctr">
            <a:solidFill>
              <a:srgbClr val="4F81B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2360984" y="2500686"/>
            <a:ext cx="121974" cy="121974"/>
          </a:xfrm>
          <a:prstGeom prst="ellipse">
            <a:avLst/>
          </a:prstGeom>
          <a:solidFill>
            <a:schemeClr val="tx1"/>
          </a:solidFill>
          <a:ln w="25400" cap="flat" cmpd="sng" algn="ctr">
            <a:solidFill>
              <a:srgbClr val="4F81B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3167614" y="2500686"/>
            <a:ext cx="121974" cy="121974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rgbClr val="4F81B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Oval 23"/>
          <p:cNvSpPr/>
          <p:nvPr/>
        </p:nvSpPr>
        <p:spPr>
          <a:xfrm>
            <a:off x="2116788" y="2887298"/>
            <a:ext cx="121974" cy="121974"/>
          </a:xfrm>
          <a:prstGeom prst="ellipse">
            <a:avLst/>
          </a:prstGeom>
          <a:solidFill>
            <a:schemeClr val="tx1"/>
          </a:solidFill>
          <a:ln w="25400" cap="flat" cmpd="sng" algn="ctr">
            <a:solidFill>
              <a:srgbClr val="4F81B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1275667" y="2500686"/>
            <a:ext cx="121974" cy="121974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rgbClr val="4F81B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Oval 25"/>
          <p:cNvSpPr/>
          <p:nvPr/>
        </p:nvSpPr>
        <p:spPr>
          <a:xfrm>
            <a:off x="1519862" y="2887298"/>
            <a:ext cx="121974" cy="121974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rgbClr val="4F81B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3411809" y="2887298"/>
            <a:ext cx="121974" cy="121974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Oval 27"/>
          <p:cNvSpPr/>
          <p:nvPr/>
        </p:nvSpPr>
        <p:spPr>
          <a:xfrm>
            <a:off x="2923419" y="2887298"/>
            <a:ext cx="121974" cy="121974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2605177" y="2887298"/>
            <a:ext cx="121974" cy="121974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Oval 29"/>
          <p:cNvSpPr/>
          <p:nvPr/>
        </p:nvSpPr>
        <p:spPr>
          <a:xfrm>
            <a:off x="1840907" y="2500686"/>
            <a:ext cx="121974" cy="121974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Oval 30"/>
          <p:cNvSpPr/>
          <p:nvPr/>
        </p:nvSpPr>
        <p:spPr>
          <a:xfrm>
            <a:off x="1031472" y="2887298"/>
            <a:ext cx="121974" cy="121974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Oval 31"/>
          <p:cNvSpPr/>
          <p:nvPr/>
        </p:nvSpPr>
        <p:spPr>
          <a:xfrm>
            <a:off x="1995552" y="3351232"/>
            <a:ext cx="121974" cy="121974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Oval 32"/>
          <p:cNvSpPr/>
          <p:nvPr/>
        </p:nvSpPr>
        <p:spPr>
          <a:xfrm>
            <a:off x="2239500" y="3351232"/>
            <a:ext cx="121974" cy="121974"/>
          </a:xfrm>
          <a:prstGeom prst="ellipse">
            <a:avLst/>
          </a:prstGeom>
          <a:solidFill>
            <a:schemeClr val="tx1"/>
          </a:solidFill>
          <a:ln w="25400" cap="flat" cmpd="sng" algn="ctr">
            <a:solidFill>
              <a:srgbClr val="FF99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34" name="Straight Connector 33"/>
          <p:cNvCxnSpPr>
            <a:stCxn id="26" idx="3"/>
            <a:endCxn id="36" idx="0"/>
          </p:cNvCxnSpPr>
          <p:nvPr/>
        </p:nvCxnSpPr>
        <p:spPr>
          <a:xfrm rot="5400000">
            <a:off x="1318277" y="3131782"/>
            <a:ext cx="359822" cy="79076"/>
          </a:xfrm>
          <a:prstGeom prst="line">
            <a:avLst/>
          </a:prstGeom>
          <a:noFill/>
          <a:ln w="2857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</p:cxnSp>
      <p:cxnSp>
        <p:nvCxnSpPr>
          <p:cNvPr id="35" name="Straight Connector 34"/>
          <p:cNvCxnSpPr>
            <a:stCxn id="26" idx="5"/>
            <a:endCxn id="37" idx="0"/>
          </p:cNvCxnSpPr>
          <p:nvPr/>
        </p:nvCxnSpPr>
        <p:spPr>
          <a:xfrm rot="16200000" flipH="1">
            <a:off x="1483376" y="3132009"/>
            <a:ext cx="359822" cy="78623"/>
          </a:xfrm>
          <a:prstGeom prst="line">
            <a:avLst/>
          </a:prstGeom>
          <a:noFill/>
          <a:ln w="2857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</p:cxnSp>
      <p:sp>
        <p:nvSpPr>
          <p:cNvPr id="36" name="Oval 35"/>
          <p:cNvSpPr/>
          <p:nvPr/>
        </p:nvSpPr>
        <p:spPr>
          <a:xfrm>
            <a:off x="1397662" y="3351232"/>
            <a:ext cx="121974" cy="121974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Oval 36"/>
          <p:cNvSpPr/>
          <p:nvPr/>
        </p:nvSpPr>
        <p:spPr>
          <a:xfrm>
            <a:off x="1641611" y="3351232"/>
            <a:ext cx="121974" cy="121974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38" name="Straight Connector 37"/>
          <p:cNvCxnSpPr>
            <a:stCxn id="52" idx="3"/>
            <a:endCxn id="53" idx="0"/>
          </p:cNvCxnSpPr>
          <p:nvPr/>
        </p:nvCxnSpPr>
        <p:spPr>
          <a:xfrm rot="5400000">
            <a:off x="6071528" y="1739020"/>
            <a:ext cx="205177" cy="610274"/>
          </a:xfrm>
          <a:prstGeom prst="line">
            <a:avLst/>
          </a:prstGeom>
          <a:noFill/>
          <a:ln w="28575" cap="flat" cmpd="sng" algn="ctr">
            <a:solidFill>
              <a:srgbClr val="FF9900"/>
            </a:solidFill>
            <a:prstDash val="solid"/>
            <a:headEnd type="none" w="med" len="med"/>
            <a:tailEnd type="arrow" w="med" len="med"/>
          </a:ln>
          <a:effectLst/>
        </p:spPr>
      </p:cxnSp>
      <p:cxnSp>
        <p:nvCxnSpPr>
          <p:cNvPr id="39" name="Straight Connector 38"/>
          <p:cNvCxnSpPr>
            <a:stCxn id="52" idx="5"/>
            <a:endCxn id="54" idx="1"/>
          </p:cNvCxnSpPr>
          <p:nvPr/>
        </p:nvCxnSpPr>
        <p:spPr>
          <a:xfrm rot="16200000" flipH="1">
            <a:off x="6765981" y="1741090"/>
            <a:ext cx="223039" cy="623996"/>
          </a:xfrm>
          <a:prstGeom prst="line">
            <a:avLst/>
          </a:prstGeom>
          <a:noFill/>
          <a:ln w="2857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</p:cxnSp>
      <p:cxnSp>
        <p:nvCxnSpPr>
          <p:cNvPr id="40" name="Straight Connector 39"/>
          <p:cNvCxnSpPr>
            <a:stCxn id="53" idx="3"/>
            <a:endCxn id="58" idx="0"/>
          </p:cNvCxnSpPr>
          <p:nvPr/>
        </p:nvCxnSpPr>
        <p:spPr>
          <a:xfrm rot="5400000">
            <a:off x="5535312" y="2210143"/>
            <a:ext cx="249829" cy="331258"/>
          </a:xfrm>
          <a:prstGeom prst="line">
            <a:avLst/>
          </a:prstGeom>
          <a:noFill/>
          <a:ln w="28575" cap="flat" cmpd="sng" algn="ctr">
            <a:solidFill>
              <a:srgbClr val="FF9900"/>
            </a:solidFill>
            <a:prstDash val="solid"/>
            <a:headEnd type="none" w="med" len="med"/>
            <a:tailEnd type="arrow" w="med" len="med"/>
          </a:ln>
          <a:effectLst/>
        </p:spPr>
      </p:cxnSp>
      <p:cxnSp>
        <p:nvCxnSpPr>
          <p:cNvPr id="41" name="Straight Connector 40"/>
          <p:cNvCxnSpPr>
            <a:stCxn id="53" idx="5"/>
            <a:endCxn id="78" idx="0"/>
          </p:cNvCxnSpPr>
          <p:nvPr/>
        </p:nvCxnSpPr>
        <p:spPr>
          <a:xfrm rot="16200000" flipH="1">
            <a:off x="5958933" y="2204028"/>
            <a:ext cx="249829" cy="343486"/>
          </a:xfrm>
          <a:prstGeom prst="line">
            <a:avLst/>
          </a:prstGeom>
          <a:noFill/>
          <a:ln w="2857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</p:cxnSp>
      <p:cxnSp>
        <p:nvCxnSpPr>
          <p:cNvPr id="42" name="Straight Connector 41"/>
          <p:cNvCxnSpPr>
            <a:stCxn id="54" idx="3"/>
            <a:endCxn id="55" idx="0"/>
          </p:cNvCxnSpPr>
          <p:nvPr/>
        </p:nvCxnSpPr>
        <p:spPr>
          <a:xfrm rot="5400000">
            <a:off x="6884594" y="2195781"/>
            <a:ext cx="249829" cy="359982"/>
          </a:xfrm>
          <a:prstGeom prst="line">
            <a:avLst/>
          </a:prstGeom>
          <a:noFill/>
          <a:ln w="2857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</p:cxnSp>
      <p:cxnSp>
        <p:nvCxnSpPr>
          <p:cNvPr id="43" name="Straight Connector 42"/>
          <p:cNvCxnSpPr>
            <a:stCxn id="54" idx="5"/>
            <a:endCxn id="56" idx="0"/>
          </p:cNvCxnSpPr>
          <p:nvPr/>
        </p:nvCxnSpPr>
        <p:spPr>
          <a:xfrm rot="16200000" flipH="1">
            <a:off x="7338663" y="2187943"/>
            <a:ext cx="249829" cy="375658"/>
          </a:xfrm>
          <a:prstGeom prst="line">
            <a:avLst/>
          </a:prstGeom>
          <a:noFill/>
          <a:ln w="2857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</p:cxnSp>
      <p:cxnSp>
        <p:nvCxnSpPr>
          <p:cNvPr id="44" name="Straight Connector 43"/>
          <p:cNvCxnSpPr>
            <a:stCxn id="56" idx="5"/>
            <a:endCxn id="69" idx="0"/>
          </p:cNvCxnSpPr>
          <p:nvPr/>
        </p:nvCxnSpPr>
        <p:spPr>
          <a:xfrm rot="16200000" flipH="1">
            <a:off x="7653816" y="2645512"/>
            <a:ext cx="282499" cy="201071"/>
          </a:xfrm>
          <a:prstGeom prst="line">
            <a:avLst/>
          </a:prstGeom>
          <a:noFill/>
          <a:ln w="2857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</p:cxnSp>
      <p:cxnSp>
        <p:nvCxnSpPr>
          <p:cNvPr id="45" name="Straight Connector 44"/>
          <p:cNvCxnSpPr>
            <a:stCxn id="55" idx="5"/>
            <a:endCxn id="61" idx="0"/>
          </p:cNvCxnSpPr>
          <p:nvPr/>
        </p:nvCxnSpPr>
        <p:spPr>
          <a:xfrm rot="16200000" flipH="1">
            <a:off x="6810093" y="2667346"/>
            <a:ext cx="282499" cy="157404"/>
          </a:xfrm>
          <a:prstGeom prst="line">
            <a:avLst/>
          </a:prstGeom>
          <a:noFill/>
          <a:ln w="2857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</p:cxnSp>
      <p:cxnSp>
        <p:nvCxnSpPr>
          <p:cNvPr id="46" name="Straight Connector 45"/>
          <p:cNvCxnSpPr>
            <a:stCxn id="58" idx="5"/>
            <a:endCxn id="59" idx="0"/>
          </p:cNvCxnSpPr>
          <p:nvPr/>
        </p:nvCxnSpPr>
        <p:spPr>
          <a:xfrm rot="16200000" flipH="1">
            <a:off x="5497007" y="2645512"/>
            <a:ext cx="282499" cy="201071"/>
          </a:xfrm>
          <a:prstGeom prst="line">
            <a:avLst/>
          </a:prstGeom>
          <a:noFill/>
          <a:ln w="2857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</p:cxnSp>
      <p:cxnSp>
        <p:nvCxnSpPr>
          <p:cNvPr id="47" name="Straight Connector 46"/>
          <p:cNvCxnSpPr>
            <a:stCxn id="58" idx="3"/>
            <a:endCxn id="62" idx="0"/>
          </p:cNvCxnSpPr>
          <p:nvPr/>
        </p:nvCxnSpPr>
        <p:spPr>
          <a:xfrm rot="5400000">
            <a:off x="5209688" y="2645513"/>
            <a:ext cx="282499" cy="201071"/>
          </a:xfrm>
          <a:prstGeom prst="line">
            <a:avLst/>
          </a:prstGeom>
          <a:noFill/>
          <a:ln w="28575" cap="flat" cmpd="sng" algn="ctr">
            <a:solidFill>
              <a:srgbClr val="FF9900"/>
            </a:solidFill>
            <a:prstDash val="solid"/>
            <a:headEnd type="none" w="med" len="med"/>
            <a:tailEnd type="arrow" w="med" len="med"/>
          </a:ln>
          <a:effectLst/>
        </p:spPr>
      </p:cxnSp>
      <p:cxnSp>
        <p:nvCxnSpPr>
          <p:cNvPr id="48" name="Straight Connector 47"/>
          <p:cNvCxnSpPr>
            <a:stCxn id="55" idx="3"/>
            <a:endCxn id="57" idx="0"/>
          </p:cNvCxnSpPr>
          <p:nvPr/>
        </p:nvCxnSpPr>
        <p:spPr>
          <a:xfrm rot="5400000">
            <a:off x="6580122" y="2681026"/>
            <a:ext cx="282499" cy="130042"/>
          </a:xfrm>
          <a:prstGeom prst="line">
            <a:avLst/>
          </a:prstGeom>
          <a:noFill/>
          <a:ln w="2857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</p:cxnSp>
      <p:cxnSp>
        <p:nvCxnSpPr>
          <p:cNvPr id="49" name="Straight Connector 48"/>
          <p:cNvCxnSpPr>
            <a:stCxn id="56" idx="3"/>
            <a:endCxn id="60" idx="0"/>
          </p:cNvCxnSpPr>
          <p:nvPr/>
        </p:nvCxnSpPr>
        <p:spPr>
          <a:xfrm rot="5400000">
            <a:off x="7366497" y="2645513"/>
            <a:ext cx="282499" cy="201070"/>
          </a:xfrm>
          <a:prstGeom prst="line">
            <a:avLst/>
          </a:prstGeom>
          <a:noFill/>
          <a:ln w="2857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</p:cxnSp>
      <p:sp>
        <p:nvSpPr>
          <p:cNvPr id="52" name="Oval 51"/>
          <p:cNvSpPr/>
          <p:nvPr/>
        </p:nvSpPr>
        <p:spPr>
          <a:xfrm>
            <a:off x="6461391" y="1837457"/>
            <a:ext cx="121974" cy="121974"/>
          </a:xfrm>
          <a:prstGeom prst="ellipse">
            <a:avLst/>
          </a:prstGeom>
          <a:solidFill>
            <a:schemeClr val="tx1"/>
          </a:solidFill>
          <a:ln w="25400" cap="flat" cmpd="sng" algn="ctr">
            <a:solidFill>
              <a:srgbClr val="4F81B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3" name="Oval 52"/>
          <p:cNvSpPr/>
          <p:nvPr/>
        </p:nvSpPr>
        <p:spPr>
          <a:xfrm>
            <a:off x="5807992" y="2146745"/>
            <a:ext cx="121974" cy="121974"/>
          </a:xfrm>
          <a:prstGeom prst="ellipse">
            <a:avLst/>
          </a:prstGeom>
          <a:solidFill>
            <a:schemeClr val="tx1"/>
          </a:solidFill>
          <a:ln w="25400" cap="flat" cmpd="sng" algn="ctr">
            <a:solidFill>
              <a:srgbClr val="4F81B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4" name="Oval 53"/>
          <p:cNvSpPr/>
          <p:nvPr/>
        </p:nvSpPr>
        <p:spPr>
          <a:xfrm>
            <a:off x="7171636" y="2146745"/>
            <a:ext cx="121974" cy="121974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rgbClr val="4F81B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5" name="Oval 54"/>
          <p:cNvSpPr/>
          <p:nvPr/>
        </p:nvSpPr>
        <p:spPr>
          <a:xfrm>
            <a:off x="6768530" y="2500686"/>
            <a:ext cx="121974" cy="121974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rgbClr val="4F81B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6" name="Oval 55"/>
          <p:cNvSpPr/>
          <p:nvPr/>
        </p:nvSpPr>
        <p:spPr>
          <a:xfrm>
            <a:off x="7590418" y="2500686"/>
            <a:ext cx="121974" cy="121974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rgbClr val="4F81B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7" name="Oval 56"/>
          <p:cNvSpPr/>
          <p:nvPr/>
        </p:nvSpPr>
        <p:spPr>
          <a:xfrm>
            <a:off x="6595362" y="2887297"/>
            <a:ext cx="121974" cy="121974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8" name="Oval 57"/>
          <p:cNvSpPr/>
          <p:nvPr/>
        </p:nvSpPr>
        <p:spPr>
          <a:xfrm>
            <a:off x="5433609" y="2500686"/>
            <a:ext cx="121974" cy="121974"/>
          </a:xfrm>
          <a:prstGeom prst="ellipse">
            <a:avLst/>
          </a:prstGeom>
          <a:solidFill>
            <a:schemeClr val="tx1"/>
          </a:solidFill>
          <a:ln w="25400" cap="flat" cmpd="sng" algn="ctr">
            <a:solidFill>
              <a:srgbClr val="4F81B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9" name="Oval 58"/>
          <p:cNvSpPr/>
          <p:nvPr/>
        </p:nvSpPr>
        <p:spPr>
          <a:xfrm>
            <a:off x="5677805" y="2887297"/>
            <a:ext cx="121974" cy="121974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0" name="Oval 59"/>
          <p:cNvSpPr/>
          <p:nvPr/>
        </p:nvSpPr>
        <p:spPr>
          <a:xfrm>
            <a:off x="7346225" y="2887297"/>
            <a:ext cx="121974" cy="121974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1" name="Oval 60"/>
          <p:cNvSpPr/>
          <p:nvPr/>
        </p:nvSpPr>
        <p:spPr>
          <a:xfrm>
            <a:off x="6969058" y="2887297"/>
            <a:ext cx="121974" cy="121974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2" name="Oval 61"/>
          <p:cNvSpPr/>
          <p:nvPr/>
        </p:nvSpPr>
        <p:spPr>
          <a:xfrm>
            <a:off x="5189414" y="2887297"/>
            <a:ext cx="121974" cy="121974"/>
          </a:xfrm>
          <a:prstGeom prst="ellipse">
            <a:avLst/>
          </a:prstGeom>
          <a:solidFill>
            <a:schemeClr val="tx1"/>
          </a:solidFill>
          <a:ln w="25400" cap="flat" cmpd="sng" algn="ctr">
            <a:solidFill>
              <a:srgbClr val="FF99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9" name="Oval 68"/>
          <p:cNvSpPr/>
          <p:nvPr/>
        </p:nvSpPr>
        <p:spPr>
          <a:xfrm>
            <a:off x="7834614" y="2887297"/>
            <a:ext cx="121974" cy="121974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70" name="Straight Connector 69"/>
          <p:cNvCxnSpPr>
            <a:stCxn id="78" idx="3"/>
            <a:endCxn id="75" idx="0"/>
          </p:cNvCxnSpPr>
          <p:nvPr/>
        </p:nvCxnSpPr>
        <p:spPr>
          <a:xfrm rot="5400000">
            <a:off x="5986386" y="2665572"/>
            <a:ext cx="286854" cy="165307"/>
          </a:xfrm>
          <a:prstGeom prst="line">
            <a:avLst/>
          </a:prstGeom>
          <a:noFill/>
          <a:ln w="2857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</p:cxnSp>
      <p:cxnSp>
        <p:nvCxnSpPr>
          <p:cNvPr id="71" name="Straight Connector 70"/>
          <p:cNvCxnSpPr>
            <a:stCxn id="78" idx="5"/>
            <a:endCxn id="74" idx="0"/>
          </p:cNvCxnSpPr>
          <p:nvPr/>
        </p:nvCxnSpPr>
        <p:spPr>
          <a:xfrm rot="16200000" flipH="1">
            <a:off x="6223277" y="2680236"/>
            <a:ext cx="286854" cy="135977"/>
          </a:xfrm>
          <a:prstGeom prst="line">
            <a:avLst/>
          </a:prstGeom>
          <a:noFill/>
          <a:ln w="2857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</p:cxnSp>
      <p:cxnSp>
        <p:nvCxnSpPr>
          <p:cNvPr id="72" name="Straight Connector 71"/>
          <p:cNvCxnSpPr>
            <a:stCxn id="75" idx="3"/>
            <a:endCxn id="76" idx="0"/>
          </p:cNvCxnSpPr>
          <p:nvPr/>
        </p:nvCxnSpPr>
        <p:spPr>
          <a:xfrm rot="16200000" flipH="1">
            <a:off x="5949377" y="3136670"/>
            <a:ext cx="359822" cy="78007"/>
          </a:xfrm>
          <a:prstGeom prst="line">
            <a:avLst/>
          </a:prstGeom>
          <a:noFill/>
          <a:ln w="2857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</p:cxnSp>
      <p:cxnSp>
        <p:nvCxnSpPr>
          <p:cNvPr id="73" name="Straight Connector 72"/>
          <p:cNvCxnSpPr>
            <a:stCxn id="75" idx="5"/>
            <a:endCxn id="77" idx="0"/>
          </p:cNvCxnSpPr>
          <p:nvPr/>
        </p:nvCxnSpPr>
        <p:spPr>
          <a:xfrm rot="5400000">
            <a:off x="5784279" y="3135829"/>
            <a:ext cx="359822" cy="79692"/>
          </a:xfrm>
          <a:prstGeom prst="line">
            <a:avLst/>
          </a:prstGeom>
          <a:noFill/>
          <a:ln w="2857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</p:cxnSp>
      <p:sp>
        <p:nvSpPr>
          <p:cNvPr id="74" name="Oval 73"/>
          <p:cNvSpPr/>
          <p:nvPr/>
        </p:nvSpPr>
        <p:spPr>
          <a:xfrm flipH="1">
            <a:off x="6373705" y="2891652"/>
            <a:ext cx="121974" cy="121974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sng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5" name="Oval 74"/>
          <p:cNvSpPr/>
          <p:nvPr/>
        </p:nvSpPr>
        <p:spPr>
          <a:xfrm flipH="1">
            <a:off x="5986172" y="2891652"/>
            <a:ext cx="121974" cy="121974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rgbClr val="4F81B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sng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6" name="Oval 75"/>
          <p:cNvSpPr/>
          <p:nvPr/>
        </p:nvSpPr>
        <p:spPr>
          <a:xfrm flipH="1">
            <a:off x="6107304" y="3355586"/>
            <a:ext cx="121974" cy="121974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sng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7" name="Oval 76"/>
          <p:cNvSpPr/>
          <p:nvPr/>
        </p:nvSpPr>
        <p:spPr>
          <a:xfrm flipH="1">
            <a:off x="5863355" y="3355586"/>
            <a:ext cx="121974" cy="121974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sng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8" name="Oval 77"/>
          <p:cNvSpPr/>
          <p:nvPr/>
        </p:nvSpPr>
        <p:spPr>
          <a:xfrm>
            <a:off x="6194603" y="2500686"/>
            <a:ext cx="121974" cy="121974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rgbClr val="4F81B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3964767" y="1963688"/>
            <a:ext cx="10358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 smtClean="0">
                <a:latin typeface="Calibri"/>
              </a:rPr>
              <a:t>……</a:t>
            </a:r>
            <a:r>
              <a:rPr lang="en-GB" sz="3200" kern="1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…</a:t>
            </a:r>
            <a:endParaRPr lang="en-GB" sz="32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428596" y="1801762"/>
            <a:ext cx="9172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en-GB" sz="2400" kern="1200" dirty="0">
                <a:latin typeface="+mj-lt"/>
                <a:ea typeface="+mn-ea"/>
                <a:cs typeface="+mn-cs"/>
              </a:rPr>
              <a:t>tree </a:t>
            </a:r>
            <a:r>
              <a:rPr lang="en-GB" sz="2400" dirty="0" smtClean="0">
                <a:latin typeface="Palatino Linotype" pitchFamily="18" charset="0"/>
              </a:rPr>
              <a:t>1</a:t>
            </a:r>
            <a:endParaRPr lang="en-GB" sz="2400" kern="1200" baseline="-25000" dirty="0">
              <a:latin typeface="Palatino Linotype" pitchFamily="18" charset="0"/>
            </a:endParaRPr>
          </a:p>
        </p:txBody>
      </p:sp>
      <p:sp>
        <p:nvSpPr>
          <p:cNvPr id="103" name="TextBox 102"/>
          <p:cNvSpPr txBox="1"/>
          <p:nvPr/>
        </p:nvSpPr>
        <p:spPr>
          <a:xfrm>
            <a:off x="7379533" y="1828291"/>
            <a:ext cx="15501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en-GB" sz="2400" kern="1200" dirty="0">
                <a:latin typeface="+mj-lt"/>
                <a:ea typeface="+mn-ea"/>
                <a:cs typeface="+mn-cs"/>
              </a:rPr>
              <a:t>tree </a:t>
            </a:r>
            <a:r>
              <a:rPr lang="en-GB" sz="2400" i="1" dirty="0" smtClean="0">
                <a:latin typeface="Palatino Linotype" pitchFamily="18" charset="0"/>
              </a:rPr>
              <a:t>T</a:t>
            </a:r>
            <a:endParaRPr lang="en-GB" sz="2400" i="1" kern="1200" baseline="-25000" dirty="0">
              <a:latin typeface="Palatino Linotype" pitchFamily="18" charset="0"/>
            </a:endParaRPr>
          </a:p>
        </p:txBody>
      </p:sp>
      <p:cxnSp>
        <p:nvCxnSpPr>
          <p:cNvPr id="111" name="Straight Arrow Connector 110"/>
          <p:cNvCxnSpPr>
            <a:endCxn id="19" idx="0"/>
          </p:cNvCxnSpPr>
          <p:nvPr/>
        </p:nvCxnSpPr>
        <p:spPr bwMode="auto">
          <a:xfrm rot="10800000" flipV="1">
            <a:off x="2328360" y="1673169"/>
            <a:ext cx="167192" cy="164287"/>
          </a:xfrm>
          <a:prstGeom prst="straightConnector1">
            <a:avLst/>
          </a:prstGeom>
          <a:solidFill>
            <a:srgbClr val="999999"/>
          </a:solidFill>
          <a:ln w="28575" cap="flat" cmpd="sng" algn="ctr">
            <a:solidFill>
              <a:srgbClr val="FF99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23" name="Straight Arrow Connector 122"/>
          <p:cNvCxnSpPr>
            <a:endCxn id="52" idx="0"/>
          </p:cNvCxnSpPr>
          <p:nvPr/>
        </p:nvCxnSpPr>
        <p:spPr bwMode="auto">
          <a:xfrm rot="10800000" flipV="1">
            <a:off x="6522378" y="1692219"/>
            <a:ext cx="154646" cy="145237"/>
          </a:xfrm>
          <a:prstGeom prst="straightConnector1">
            <a:avLst/>
          </a:prstGeom>
          <a:solidFill>
            <a:srgbClr val="999999"/>
          </a:solidFill>
          <a:ln w="28575" cap="flat" cmpd="sng" algn="ctr">
            <a:solidFill>
              <a:srgbClr val="FF9900"/>
            </a:solidFill>
            <a:prstDash val="solid"/>
            <a:round/>
            <a:headEnd type="none" w="med" len="med"/>
            <a:tailEnd type="arrow"/>
          </a:ln>
          <a:effectLst/>
        </p:spPr>
      </p:cxnSp>
      <p:grpSp>
        <p:nvGrpSpPr>
          <p:cNvPr id="156" name="Group 155"/>
          <p:cNvGrpSpPr/>
          <p:nvPr/>
        </p:nvGrpSpPr>
        <p:grpSpPr>
          <a:xfrm>
            <a:off x="2357422" y="3197974"/>
            <a:ext cx="1384390" cy="882506"/>
            <a:chOff x="1847231" y="1429037"/>
            <a:chExt cx="1980828" cy="1262716"/>
          </a:xfrm>
        </p:grpSpPr>
        <p:grpSp>
          <p:nvGrpSpPr>
            <p:cNvPr id="157" name="Group 107"/>
            <p:cNvGrpSpPr/>
            <p:nvPr/>
          </p:nvGrpSpPr>
          <p:grpSpPr bwMode="auto">
            <a:xfrm>
              <a:off x="2676710" y="1495405"/>
              <a:ext cx="829576" cy="936109"/>
              <a:chOff x="2252646" y="1983412"/>
              <a:chExt cx="254660" cy="287340"/>
            </a:xfrm>
          </p:grpSpPr>
          <p:cxnSp>
            <p:nvCxnSpPr>
              <p:cNvPr id="160" name="Straight Connector 159"/>
              <p:cNvCxnSpPr/>
              <p:nvPr/>
            </p:nvCxnSpPr>
            <p:spPr bwMode="auto">
              <a:xfrm rot="5400000">
                <a:off x="2303593" y="2215032"/>
                <a:ext cx="111439" cy="0"/>
              </a:xfrm>
              <a:prstGeom prst="line">
                <a:avLst/>
              </a:prstGeom>
              <a:noFill/>
              <a:ln w="76200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cxnSp>
            <p:nvCxnSpPr>
              <p:cNvPr id="161" name="Straight Connector 160"/>
              <p:cNvCxnSpPr/>
              <p:nvPr/>
            </p:nvCxnSpPr>
            <p:spPr bwMode="auto">
              <a:xfrm rot="5400000">
                <a:off x="2389766" y="2262095"/>
                <a:ext cx="17314" cy="0"/>
              </a:xfrm>
              <a:prstGeom prst="line">
                <a:avLst/>
              </a:prstGeom>
              <a:noFill/>
              <a:ln w="76200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cxnSp>
            <p:nvCxnSpPr>
              <p:cNvPr id="162" name="Straight Connector 161"/>
              <p:cNvCxnSpPr/>
              <p:nvPr/>
            </p:nvCxnSpPr>
            <p:spPr bwMode="auto">
              <a:xfrm rot="5400000">
                <a:off x="2396049" y="2230719"/>
                <a:ext cx="80064" cy="0"/>
              </a:xfrm>
              <a:prstGeom prst="line">
                <a:avLst/>
              </a:prstGeom>
              <a:noFill/>
              <a:ln w="76200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cxnSp>
            <p:nvCxnSpPr>
              <p:cNvPr id="166" name="Straight Connector 165"/>
              <p:cNvCxnSpPr/>
              <p:nvPr/>
            </p:nvCxnSpPr>
            <p:spPr bwMode="auto">
              <a:xfrm rot="5400000">
                <a:off x="2296585" y="2246407"/>
                <a:ext cx="48689" cy="0"/>
              </a:xfrm>
              <a:prstGeom prst="line">
                <a:avLst/>
              </a:prstGeom>
              <a:noFill/>
              <a:ln w="76200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cxnSp>
            <p:nvCxnSpPr>
              <p:cNvPr id="167" name="Straight Connector 166"/>
              <p:cNvCxnSpPr>
                <a:stCxn id="159" idx="3"/>
              </p:cNvCxnSpPr>
              <p:nvPr/>
            </p:nvCxnSpPr>
            <p:spPr bwMode="auto">
              <a:xfrm flipH="1">
                <a:off x="2282546" y="2044145"/>
                <a:ext cx="767" cy="226607"/>
              </a:xfrm>
              <a:prstGeom prst="line">
                <a:avLst/>
              </a:prstGeom>
              <a:noFill/>
              <a:ln w="76200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cxnSp>
            <p:nvCxnSpPr>
              <p:cNvPr id="168" name="Straight Arrow Connector 167"/>
              <p:cNvCxnSpPr/>
              <p:nvPr/>
            </p:nvCxnSpPr>
            <p:spPr bwMode="auto">
              <a:xfrm rot="5400000" flipH="1" flipV="1">
                <a:off x="2110100" y="2125958"/>
                <a:ext cx="286544" cy="1452"/>
              </a:xfrm>
              <a:prstGeom prst="straightConnector1">
                <a:avLst/>
              </a:prstGeom>
              <a:noFill/>
              <a:ln w="9525" cap="rnd" cmpd="sng" algn="ctr">
                <a:solidFill>
                  <a:schemeClr val="tx1"/>
                </a:solidFill>
                <a:prstDash val="solid"/>
                <a:tailEnd type="triangle" w="sm" len="sm"/>
              </a:ln>
              <a:effectLst/>
            </p:spPr>
          </p:cxnSp>
          <p:cxnSp>
            <p:nvCxnSpPr>
              <p:cNvPr id="169" name="Straight Arrow Connector 168"/>
              <p:cNvCxnSpPr/>
              <p:nvPr/>
            </p:nvCxnSpPr>
            <p:spPr bwMode="auto">
              <a:xfrm>
                <a:off x="2252646" y="2269956"/>
                <a:ext cx="254660" cy="697"/>
              </a:xfrm>
              <a:prstGeom prst="straightConnector1">
                <a:avLst/>
              </a:prstGeom>
              <a:noFill/>
              <a:ln w="9525" cap="rnd" cmpd="sng" algn="ctr">
                <a:solidFill>
                  <a:schemeClr val="tx1"/>
                </a:solidFill>
                <a:prstDash val="solid"/>
                <a:tailEnd type="triangle" w="sm" len="sm"/>
              </a:ln>
              <a:effectLst/>
            </p:spPr>
          </p:cxnSp>
        </p:grpSp>
        <p:sp>
          <p:nvSpPr>
            <p:cNvPr id="158" name="TextBox 157"/>
            <p:cNvSpPr txBox="1"/>
            <p:nvPr/>
          </p:nvSpPr>
          <p:spPr bwMode="auto">
            <a:xfrm>
              <a:off x="3428508" y="2163302"/>
              <a:ext cx="399551" cy="528451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b="0" i="1" u="none" strike="noStrike" kern="120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Palatino Linotype" pitchFamily="18" charset="0"/>
                </a:rPr>
                <a:t>c</a:t>
              </a:r>
            </a:p>
          </p:txBody>
        </p:sp>
        <p:sp>
          <p:nvSpPr>
            <p:cNvPr id="159" name="TextBox 158"/>
            <p:cNvSpPr txBox="1"/>
            <p:nvPr/>
          </p:nvSpPr>
          <p:spPr bwMode="auto">
            <a:xfrm>
              <a:off x="1847231" y="1429037"/>
              <a:ext cx="929378" cy="528451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b="0" i="1" u="none" strike="noStrike" kern="120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Palatino Linotype" pitchFamily="18" charset="0"/>
                </a:rPr>
                <a:t>P</a:t>
              </a:r>
              <a:r>
                <a:rPr kumimoji="0" lang="en-GB" b="0" u="none" strike="noStrike" kern="1200" cap="none" spc="0" normalizeH="0" baseline="-25000" noProof="0" dirty="0" smtClean="0">
                  <a:ln>
                    <a:noFill/>
                  </a:ln>
                  <a:effectLst/>
                  <a:uLnTx/>
                  <a:uFillTx/>
                  <a:latin typeface="Palatino Linotype" pitchFamily="18" charset="0"/>
                </a:rPr>
                <a:t>1</a:t>
              </a:r>
              <a:r>
                <a:rPr kumimoji="0" lang="en-GB" b="0" u="none" strike="noStrike" kern="120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Palatino Linotype" pitchFamily="18" charset="0"/>
                </a:rPr>
                <a:t>(</a:t>
              </a:r>
              <a:r>
                <a:rPr kumimoji="0" lang="en-GB" b="0" i="1" u="none" strike="noStrike" kern="120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Palatino Linotype" pitchFamily="18" charset="0"/>
                </a:rPr>
                <a:t>c</a:t>
              </a:r>
              <a:r>
                <a:rPr kumimoji="0" lang="en-GB" b="0" u="none" strike="noStrike" kern="120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Palatino Linotype" pitchFamily="18" charset="0"/>
                </a:rPr>
                <a:t>)</a:t>
              </a:r>
            </a:p>
          </p:txBody>
        </p:sp>
      </p:grpSp>
      <p:grpSp>
        <p:nvGrpSpPr>
          <p:cNvPr id="170" name="Group 169"/>
          <p:cNvGrpSpPr/>
          <p:nvPr/>
        </p:nvGrpSpPr>
        <p:grpSpPr>
          <a:xfrm>
            <a:off x="4357686" y="2749506"/>
            <a:ext cx="1357654" cy="946792"/>
            <a:chOff x="1806344" y="1429037"/>
            <a:chExt cx="1942574" cy="1354697"/>
          </a:xfrm>
        </p:grpSpPr>
        <p:grpSp>
          <p:nvGrpSpPr>
            <p:cNvPr id="171" name="Group 107"/>
            <p:cNvGrpSpPr/>
            <p:nvPr/>
          </p:nvGrpSpPr>
          <p:grpSpPr bwMode="auto">
            <a:xfrm>
              <a:off x="2676706" y="1495403"/>
              <a:ext cx="805975" cy="936112"/>
              <a:chOff x="2252645" y="1983412"/>
              <a:chExt cx="247415" cy="287341"/>
            </a:xfrm>
          </p:grpSpPr>
          <p:cxnSp>
            <p:nvCxnSpPr>
              <p:cNvPr id="174" name="Straight Connector 173"/>
              <p:cNvCxnSpPr/>
              <p:nvPr/>
            </p:nvCxnSpPr>
            <p:spPr bwMode="auto">
              <a:xfrm rot="5400000">
                <a:off x="2346645" y="2258087"/>
                <a:ext cx="25333" cy="0"/>
              </a:xfrm>
              <a:prstGeom prst="line">
                <a:avLst/>
              </a:prstGeom>
              <a:noFill/>
              <a:ln w="76200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cxnSp>
            <p:nvCxnSpPr>
              <p:cNvPr id="175" name="Straight Connector 174"/>
              <p:cNvCxnSpPr/>
              <p:nvPr/>
            </p:nvCxnSpPr>
            <p:spPr bwMode="auto">
              <a:xfrm rot="5400000">
                <a:off x="2370068" y="2242399"/>
                <a:ext cx="56708" cy="0"/>
              </a:xfrm>
              <a:prstGeom prst="line">
                <a:avLst/>
              </a:prstGeom>
              <a:noFill/>
              <a:ln w="76200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cxnSp>
            <p:nvCxnSpPr>
              <p:cNvPr id="176" name="Straight Connector 175"/>
              <p:cNvCxnSpPr/>
              <p:nvPr/>
            </p:nvCxnSpPr>
            <p:spPr bwMode="auto">
              <a:xfrm rot="5400000">
                <a:off x="2360664" y="2195336"/>
                <a:ext cx="150834" cy="0"/>
              </a:xfrm>
              <a:prstGeom prst="line">
                <a:avLst/>
              </a:prstGeom>
              <a:noFill/>
              <a:ln w="76200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cxnSp>
            <p:nvCxnSpPr>
              <p:cNvPr id="180" name="Straight Connector 179"/>
              <p:cNvCxnSpPr/>
              <p:nvPr/>
            </p:nvCxnSpPr>
            <p:spPr bwMode="auto">
              <a:xfrm rot="5400000">
                <a:off x="2276887" y="2226711"/>
                <a:ext cx="88084" cy="0"/>
              </a:xfrm>
              <a:prstGeom prst="line">
                <a:avLst/>
              </a:prstGeom>
              <a:noFill/>
              <a:ln w="76200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cxnSp>
            <p:nvCxnSpPr>
              <p:cNvPr id="181" name="Straight Connector 180"/>
              <p:cNvCxnSpPr/>
              <p:nvPr/>
            </p:nvCxnSpPr>
            <p:spPr bwMode="auto">
              <a:xfrm rot="5400000">
                <a:off x="2175753" y="2163961"/>
                <a:ext cx="213585" cy="0"/>
              </a:xfrm>
              <a:prstGeom prst="line">
                <a:avLst/>
              </a:prstGeom>
              <a:noFill/>
              <a:ln w="76200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cxnSp>
            <p:nvCxnSpPr>
              <p:cNvPr id="182" name="Straight Arrow Connector 181"/>
              <p:cNvCxnSpPr/>
              <p:nvPr/>
            </p:nvCxnSpPr>
            <p:spPr bwMode="auto">
              <a:xfrm rot="5400000" flipH="1" flipV="1">
                <a:off x="2110100" y="2125958"/>
                <a:ext cx="286544" cy="1452"/>
              </a:xfrm>
              <a:prstGeom prst="straightConnector1">
                <a:avLst/>
              </a:prstGeom>
              <a:noFill/>
              <a:ln w="9525" cap="rnd" cmpd="sng" algn="ctr">
                <a:solidFill>
                  <a:schemeClr val="tx1"/>
                </a:solidFill>
                <a:prstDash val="solid"/>
                <a:tailEnd type="triangle" w="sm" len="sm"/>
              </a:ln>
              <a:effectLst/>
            </p:spPr>
          </p:cxnSp>
          <p:cxnSp>
            <p:nvCxnSpPr>
              <p:cNvPr id="183" name="Straight Arrow Connector 182"/>
              <p:cNvCxnSpPr/>
              <p:nvPr/>
            </p:nvCxnSpPr>
            <p:spPr bwMode="auto">
              <a:xfrm>
                <a:off x="2252645" y="2270056"/>
                <a:ext cx="247415" cy="697"/>
              </a:xfrm>
              <a:prstGeom prst="straightConnector1">
                <a:avLst/>
              </a:prstGeom>
              <a:noFill/>
              <a:ln w="9525" cap="rnd" cmpd="sng" algn="ctr">
                <a:solidFill>
                  <a:schemeClr val="tx1"/>
                </a:solidFill>
                <a:prstDash val="solid"/>
                <a:tailEnd type="triangle" w="sm" len="sm"/>
              </a:ln>
              <a:effectLst/>
            </p:spPr>
          </p:cxnSp>
        </p:grpSp>
        <p:sp>
          <p:nvSpPr>
            <p:cNvPr id="172" name="TextBox 171"/>
            <p:cNvSpPr txBox="1"/>
            <p:nvPr/>
          </p:nvSpPr>
          <p:spPr bwMode="auto">
            <a:xfrm>
              <a:off x="3349367" y="2255283"/>
              <a:ext cx="399551" cy="528451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b="0" i="1" u="none" strike="noStrike" kern="120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Palatino Linotype" pitchFamily="18" charset="0"/>
                </a:rPr>
                <a:t>c</a:t>
              </a:r>
            </a:p>
          </p:txBody>
        </p:sp>
        <p:sp>
          <p:nvSpPr>
            <p:cNvPr id="173" name="TextBox 172"/>
            <p:cNvSpPr txBox="1"/>
            <p:nvPr/>
          </p:nvSpPr>
          <p:spPr bwMode="auto">
            <a:xfrm>
              <a:off x="1806344" y="1429037"/>
              <a:ext cx="954609" cy="528451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b="0" i="1" u="none" strike="noStrike" kern="120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Palatino Linotype" pitchFamily="18" charset="0"/>
                </a:rPr>
                <a:t>P</a:t>
              </a:r>
              <a:r>
                <a:rPr kumimoji="0" lang="en-GB" b="0" i="1" u="none" strike="noStrike" kern="1200" cap="none" spc="0" normalizeH="0" baseline="-25000" noProof="0" dirty="0" smtClean="0">
                  <a:ln>
                    <a:noFill/>
                  </a:ln>
                  <a:effectLst/>
                  <a:uLnTx/>
                  <a:uFillTx/>
                  <a:latin typeface="Palatino Linotype" pitchFamily="18" charset="0"/>
                </a:rPr>
                <a:t>T</a:t>
              </a:r>
              <a:r>
                <a:rPr kumimoji="0" lang="en-GB" b="0" u="none" strike="noStrike" kern="120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Palatino Linotype" pitchFamily="18" charset="0"/>
                </a:rPr>
                <a:t>(</a:t>
              </a:r>
              <a:r>
                <a:rPr kumimoji="0" lang="en-GB" b="0" i="1" u="none" strike="noStrike" kern="120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Palatino Linotype" pitchFamily="18" charset="0"/>
                </a:rPr>
                <a:t>c</a:t>
              </a:r>
              <a:r>
                <a:rPr kumimoji="0" lang="en-GB" b="0" u="none" strike="noStrike" kern="120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Palatino Linotype" pitchFamily="18" charset="0"/>
                </a:rPr>
                <a:t>)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/>
              <p:cNvSpPr txBox="1"/>
              <p:nvPr/>
            </p:nvSpPr>
            <p:spPr>
              <a:xfrm>
                <a:off x="2404140" y="1423804"/>
                <a:ext cx="73597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/>
                        </a:rPr>
                        <m:t>(</m:t>
                      </m:r>
                      <m:r>
                        <a:rPr lang="en-GB" b="0" i="1" smtClean="0">
                          <a:latin typeface="Cambria Math"/>
                        </a:rPr>
                        <m:t>𝐼</m:t>
                      </m:r>
                      <m:r>
                        <a:rPr lang="en-GB" b="0" i="1" smtClean="0">
                          <a:latin typeface="Cambria Math"/>
                        </a:rPr>
                        <m:t>, </m:t>
                      </m:r>
                      <m:r>
                        <m:rPr>
                          <m:nor/>
                        </m:rPr>
                        <a:rPr lang="en-GB" b="1" i="0" smtClean="0">
                          <a:latin typeface="Cambria Math"/>
                        </a:rPr>
                        <m:t>x</m:t>
                      </m:r>
                      <m:r>
                        <a:rPr lang="en-GB" b="0" i="1" smtClean="0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50" name="TextBox 4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04140" y="1423804"/>
                <a:ext cx="735971" cy="369332"/>
              </a:xfrm>
              <a:prstGeom prst="rect">
                <a:avLst/>
              </a:prstGeom>
              <a:blipFill rotWithShape="1">
                <a:blip r:embed="rId2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4" name="TextBox 103"/>
              <p:cNvSpPr txBox="1"/>
              <p:nvPr/>
            </p:nvSpPr>
            <p:spPr>
              <a:xfrm>
                <a:off x="6712148" y="1412776"/>
                <a:ext cx="73597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/>
                        </a:rPr>
                        <m:t>(</m:t>
                      </m:r>
                      <m:r>
                        <a:rPr lang="en-GB" b="0" i="1" smtClean="0">
                          <a:latin typeface="Cambria Math"/>
                        </a:rPr>
                        <m:t>𝐼</m:t>
                      </m:r>
                      <m:r>
                        <a:rPr lang="en-GB" b="0" i="1" smtClean="0">
                          <a:latin typeface="Cambria Math"/>
                        </a:rPr>
                        <m:t>, </m:t>
                      </m:r>
                      <m:r>
                        <m:rPr>
                          <m:nor/>
                        </m:rPr>
                        <a:rPr lang="en-GB" b="1" i="0" smtClean="0">
                          <a:latin typeface="Cambria Math"/>
                        </a:rPr>
                        <m:t>x</m:t>
                      </m:r>
                      <m:r>
                        <a:rPr lang="en-GB" b="0" i="1" smtClean="0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04" name="TextBox 10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12148" y="1412776"/>
                <a:ext cx="735971" cy="369332"/>
              </a:xfrm>
              <a:prstGeom prst="rect">
                <a:avLst/>
              </a:prstGeom>
              <a:blipFill rotWithShape="1">
                <a:blip r:embed="rId3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/>
              <p:cNvSpPr txBox="1"/>
              <p:nvPr/>
            </p:nvSpPr>
            <p:spPr>
              <a:xfrm>
                <a:off x="4860032" y="5128726"/>
                <a:ext cx="4172937" cy="130388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800" b="0" i="1" smtClean="0">
                          <a:latin typeface="Cambria Math"/>
                        </a:rPr>
                        <m:t>𝑃</m:t>
                      </m:r>
                      <m:d>
                        <m:dPr>
                          <m:ctrlPr>
                            <a:rPr lang="en-GB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800" b="0" i="1" smtClean="0">
                              <a:latin typeface="Cambria Math"/>
                            </a:rPr>
                            <m:t>𝑐</m:t>
                          </m:r>
                        </m:e>
                        <m:e>
                          <m:r>
                            <a:rPr lang="en-GB" sz="2800" b="0" i="1" smtClean="0">
                              <a:latin typeface="Cambria Math"/>
                            </a:rPr>
                            <m:t>𝐼</m:t>
                          </m:r>
                          <m:r>
                            <a:rPr lang="en-GB" sz="2800" b="0" i="1" smtClean="0">
                              <a:latin typeface="Cambria Math"/>
                            </a:rPr>
                            <m:t>,</m:t>
                          </m:r>
                          <m:r>
                            <m:rPr>
                              <m:nor/>
                            </m:rPr>
                            <a:rPr lang="en-GB" sz="2800" b="1" i="0" smtClean="0">
                              <a:latin typeface="Cambria Math"/>
                            </a:rPr>
                            <m:t>x</m:t>
                          </m:r>
                        </m:e>
                      </m:d>
                      <m:r>
                        <a:rPr lang="en-GB" sz="2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GB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800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GB" sz="2800" b="0" i="1" smtClean="0">
                              <a:latin typeface="Cambria Math"/>
                            </a:rPr>
                            <m:t>𝑇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en-GB" sz="2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GB" sz="2800" b="0" i="1" smtClean="0">
                              <a:latin typeface="Cambria Math"/>
                            </a:rPr>
                            <m:t>𝑡</m:t>
                          </m:r>
                          <m:r>
                            <a:rPr lang="en-GB" sz="2800" b="0" i="1" smtClean="0">
                              <a:latin typeface="Cambria Math"/>
                            </a:rPr>
                            <m:t>=1</m:t>
                          </m:r>
                        </m:sub>
                        <m:sup>
                          <m:r>
                            <a:rPr lang="en-GB" sz="2800" b="0" i="1" smtClean="0">
                              <a:latin typeface="Cambria Math"/>
                            </a:rPr>
                            <m:t>𝑇</m:t>
                          </m:r>
                        </m:sup>
                        <m:e>
                          <m:sSub>
                            <m:sSubPr>
                              <m:ctrlPr>
                                <a:rPr lang="en-GB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800" b="0" i="1" smtClean="0">
                                  <a:latin typeface="Cambria Math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GB" sz="2800" b="0" i="1" smtClean="0">
                                  <a:latin typeface="Cambria Math"/>
                                </a:rPr>
                                <m:t>𝑡</m:t>
                              </m:r>
                            </m:sub>
                          </m:sSub>
                          <m:r>
                            <a:rPr lang="en-GB" sz="2800" b="0" i="1" smtClean="0">
                              <a:latin typeface="Cambria Math"/>
                            </a:rPr>
                            <m:t>(</m:t>
                          </m:r>
                          <m:r>
                            <a:rPr lang="en-GB" sz="2800" b="0" i="1" smtClean="0">
                              <a:latin typeface="Cambria Math"/>
                            </a:rPr>
                            <m:t>𝑐</m:t>
                          </m:r>
                          <m:r>
                            <a:rPr lang="en-GB" sz="2800" b="0" i="1" smtClean="0">
                              <a:latin typeface="Cambria Math"/>
                            </a:rPr>
                            <m:t>|</m:t>
                          </m:r>
                          <m:r>
                            <a:rPr lang="en-GB" sz="2800" b="0" i="1" smtClean="0">
                              <a:latin typeface="Cambria Math"/>
                            </a:rPr>
                            <m:t>𝐼</m:t>
                          </m:r>
                          <m:r>
                            <a:rPr lang="en-GB" sz="2800" b="0" i="1" smtClean="0">
                              <a:latin typeface="Cambria Math"/>
                            </a:rPr>
                            <m:t>,</m:t>
                          </m:r>
                          <m:r>
                            <m:rPr>
                              <m:nor/>
                            </m:rPr>
                            <a:rPr lang="en-GB" sz="2800" b="1" i="0" smtClean="0">
                              <a:latin typeface="Cambria Math"/>
                            </a:rPr>
                            <m:t>x</m:t>
                          </m:r>
                          <m:r>
                            <a:rPr lang="en-GB" sz="2800" b="0" i="1" smtClean="0">
                              <a:latin typeface="Cambria Math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51" name="TextBox 5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0032" y="5128726"/>
                <a:ext cx="4172937" cy="1303883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06581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-55976"/>
            <a:ext cx="8229600" cy="1252728"/>
          </a:xfrm>
        </p:spPr>
        <p:txBody>
          <a:bodyPr/>
          <a:lstStyle/>
          <a:p>
            <a:r>
              <a:rPr lang="en-GB" dirty="0" smtClean="0"/>
              <a:t>Number of trees</a:t>
            </a:r>
            <a:endParaRPr lang="en-GB" dirty="0"/>
          </a:p>
        </p:txBody>
      </p:sp>
      <p:sp>
        <p:nvSpPr>
          <p:cNvPr id="26" name="TextBox 25"/>
          <p:cNvSpPr txBox="1"/>
          <p:nvPr/>
        </p:nvSpPr>
        <p:spPr>
          <a:xfrm>
            <a:off x="5795843" y="980728"/>
            <a:ext cx="18004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ground truth</a:t>
            </a:r>
            <a:endParaRPr lang="en-GB" sz="2400" dirty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427984" y="3964994"/>
            <a:ext cx="7841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1 tree</a:t>
            </a:r>
            <a:endParaRPr lang="en-GB" sz="2000" dirty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6046664" y="3964994"/>
            <a:ext cx="8899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3 trees</a:t>
            </a:r>
            <a:endParaRPr lang="en-GB" sz="2000" dirty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7732671" y="3964994"/>
            <a:ext cx="9076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6 trees</a:t>
            </a:r>
            <a:endParaRPr lang="en-GB" sz="2000" dirty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4381241" y="3543399"/>
            <a:ext cx="42232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inferred body parts (most likely)</a:t>
            </a:r>
            <a:endParaRPr lang="en-GB" sz="2400" dirty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graphicFrame>
        <p:nvGraphicFramePr>
          <p:cNvPr id="15" name="Chart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22125934"/>
              </p:ext>
            </p:extLst>
          </p:nvPr>
        </p:nvGraphicFramePr>
        <p:xfrm>
          <a:off x="334288" y="1351081"/>
          <a:ext cx="3533776" cy="48142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101" b="97899" l="7200" r="89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013300" y="1391593"/>
            <a:ext cx="1011537" cy="192690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101" b="97479" l="10219" r="8248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45232" y="4437112"/>
            <a:ext cx="1109800" cy="192690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681" b="97479" l="9489" r="8321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945438" y="4437112"/>
            <a:ext cx="1109800" cy="192690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7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101" b="97899" l="8029" r="8248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545643" y="4402078"/>
            <a:ext cx="1109800" cy="192690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8484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7" name="Chart 4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31088581"/>
              </p:ext>
            </p:extLst>
          </p:nvPr>
        </p:nvGraphicFramePr>
        <p:xfrm>
          <a:off x="251520" y="1033519"/>
          <a:ext cx="8649003" cy="54726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-55976"/>
            <a:ext cx="8229600" cy="1252728"/>
          </a:xfrm>
        </p:spPr>
        <p:txBody>
          <a:bodyPr/>
          <a:lstStyle/>
          <a:p>
            <a:r>
              <a:rPr lang="en-GB" dirty="0" smtClean="0"/>
              <a:t>Feature window size</a:t>
            </a:r>
            <a:endParaRPr lang="en-GB" dirty="0"/>
          </a:p>
        </p:txBody>
      </p:sp>
      <p:grpSp>
        <p:nvGrpSpPr>
          <p:cNvPr id="5" name="Group 4"/>
          <p:cNvGrpSpPr/>
          <p:nvPr/>
        </p:nvGrpSpPr>
        <p:grpSpPr>
          <a:xfrm>
            <a:off x="3337596" y="2483246"/>
            <a:ext cx="5650314" cy="2755604"/>
            <a:chOff x="3505034" y="2564904"/>
            <a:chExt cx="5315437" cy="2592288"/>
          </a:xfrm>
        </p:grpSpPr>
        <p:sp>
          <p:nvSpPr>
            <p:cNvPr id="4" name="Rectangle 3"/>
            <p:cNvSpPr/>
            <p:nvPr/>
          </p:nvSpPr>
          <p:spPr>
            <a:xfrm>
              <a:off x="3505034" y="2564904"/>
              <a:ext cx="5315437" cy="2592288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3505035" y="2711829"/>
              <a:ext cx="5206971" cy="2445363"/>
              <a:chOff x="4081100" y="2927852"/>
              <a:chExt cx="4258886" cy="2000111"/>
            </a:xfrm>
          </p:grpSpPr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935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081100" y="3212976"/>
                <a:ext cx="580349" cy="1171429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6098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693173" y="3212976"/>
                <a:ext cx="485997" cy="1171429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0" name="Picture 19"/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5285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5292080" y="3212976"/>
                <a:ext cx="553095" cy="1171429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1" name="Picture 20"/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6911" b="100000" l="0" r="98291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5936542" y="3212976"/>
                <a:ext cx="556989" cy="1171429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2" name="Picture 21"/>
              <p:cNvPicPr>
                <a:picLocks noChangeAspect="1"/>
              </p:cNvPicPr>
              <p:nvPr/>
            </p:nvPicPr>
            <p:blipFill rotWithShape="1"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8537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6546798" y="3212976"/>
                <a:ext cx="613883" cy="1171429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3" name="Picture 22"/>
              <p:cNvPicPr>
                <a:picLocks noChangeAspect="1"/>
              </p:cNvPicPr>
              <p:nvPr/>
            </p:nvPicPr>
            <p:blipFill rotWithShape="1">
              <a:blip r:embed="rId14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ackgroundRemoval t="935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7492013" y="3212976"/>
                <a:ext cx="579946" cy="1171429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32" name="TextBox 31"/>
              <p:cNvSpPr txBox="1"/>
              <p:nvPr/>
            </p:nvSpPr>
            <p:spPr>
              <a:xfrm>
                <a:off x="4187173" y="4348969"/>
                <a:ext cx="341156" cy="32725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 sz="2000" dirty="0" smtClean="0">
                    <a:effectLst/>
                  </a:rPr>
                  <a:t>31</a:t>
                </a:r>
                <a:endParaRPr lang="en-GB" sz="2000" dirty="0">
                  <a:effectLst/>
                </a:endParaRPr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4761437" y="4348969"/>
                <a:ext cx="356890" cy="32725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 sz="2000" dirty="0" smtClean="0">
                    <a:effectLst/>
                  </a:rPr>
                  <a:t>63</a:t>
                </a:r>
                <a:endParaRPr lang="en-GB" sz="2000" dirty="0">
                  <a:effectLst/>
                </a:endParaRP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5334913" y="4348969"/>
                <a:ext cx="463091" cy="32725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 sz="2000" dirty="0" smtClean="0">
                    <a:effectLst/>
                  </a:rPr>
                  <a:t>129</a:t>
                </a:r>
                <a:endParaRPr lang="en-GB" sz="2000" dirty="0">
                  <a:effectLst/>
                </a:endParaRP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5949876" y="4348969"/>
                <a:ext cx="456535" cy="32725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 sz="2000" dirty="0" smtClean="0">
                    <a:effectLst/>
                  </a:rPr>
                  <a:t>195</a:t>
                </a:r>
                <a:endParaRPr lang="en-GB" sz="2000" dirty="0">
                  <a:effectLst/>
                </a:endParaRP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6556367" y="4348969"/>
                <a:ext cx="476202" cy="32725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 sz="2000" dirty="0" smtClean="0">
                    <a:effectLst/>
                  </a:rPr>
                  <a:t>260</a:t>
                </a:r>
                <a:endParaRPr lang="en-GB" sz="2000" dirty="0">
                  <a:effectLst/>
                </a:endParaRP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7401305" y="4348969"/>
                <a:ext cx="776451" cy="57899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 sz="2000" dirty="0" smtClean="0">
                    <a:effectLst/>
                  </a:rPr>
                  <a:t>ground</a:t>
                </a:r>
                <a:br>
                  <a:rPr lang="en-GB" sz="2000" dirty="0" smtClean="0">
                    <a:effectLst/>
                  </a:rPr>
                </a:br>
                <a:r>
                  <a:rPr lang="en-GB" sz="2000" dirty="0" smtClean="0">
                    <a:effectLst/>
                  </a:rPr>
                  <a:t>truth</a:t>
                </a:r>
                <a:endParaRPr lang="en-GB" sz="2000" dirty="0">
                  <a:effectLst/>
                </a:endParaRPr>
              </a:p>
            </p:txBody>
          </p:sp>
          <p:grpSp>
            <p:nvGrpSpPr>
              <p:cNvPr id="41" name="Group 40"/>
              <p:cNvGrpSpPr/>
              <p:nvPr/>
            </p:nvGrpSpPr>
            <p:grpSpPr>
              <a:xfrm>
                <a:off x="7097986" y="2927852"/>
                <a:ext cx="1242000" cy="1242000"/>
                <a:chOff x="2356710" y="5094998"/>
                <a:chExt cx="1242000" cy="1242000"/>
              </a:xfrm>
            </p:grpSpPr>
            <p:sp>
              <p:nvSpPr>
                <p:cNvPr id="42" name="Rectangle 41"/>
                <p:cNvSpPr/>
                <p:nvPr/>
              </p:nvSpPr>
              <p:spPr>
                <a:xfrm>
                  <a:off x="2903910" y="5642198"/>
                  <a:ext cx="147600" cy="147600"/>
                </a:xfrm>
                <a:prstGeom prst="rect">
                  <a:avLst/>
                </a:prstGeom>
                <a:noFill/>
                <a:ln w="38100" cmpd="sng">
                  <a:solidFill>
                    <a:srgbClr val="FFFF00">
                      <a:alpha val="55000"/>
                    </a:srgb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43" name="Rectangle 42"/>
                <p:cNvSpPr/>
                <p:nvPr/>
              </p:nvSpPr>
              <p:spPr>
                <a:xfrm>
                  <a:off x="2826510" y="5564798"/>
                  <a:ext cx="302400" cy="302400"/>
                </a:xfrm>
                <a:prstGeom prst="rect">
                  <a:avLst/>
                </a:prstGeom>
                <a:noFill/>
                <a:ln w="38100" cmpd="sng">
                  <a:solidFill>
                    <a:srgbClr val="FFFF00">
                      <a:alpha val="55000"/>
                    </a:srgb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44" name="Rectangle 43"/>
                <p:cNvSpPr/>
                <p:nvPr/>
              </p:nvSpPr>
              <p:spPr>
                <a:xfrm>
                  <a:off x="2669910" y="5408198"/>
                  <a:ext cx="615600" cy="615600"/>
                </a:xfrm>
                <a:prstGeom prst="rect">
                  <a:avLst/>
                </a:prstGeom>
                <a:noFill/>
                <a:ln w="38100" cmpd="sng">
                  <a:solidFill>
                    <a:srgbClr val="FFFF00">
                      <a:alpha val="55000"/>
                    </a:srgb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45" name="Rectangle 44"/>
                <p:cNvSpPr/>
                <p:nvPr/>
              </p:nvSpPr>
              <p:spPr>
                <a:xfrm>
                  <a:off x="2513310" y="5251598"/>
                  <a:ext cx="928800" cy="928800"/>
                </a:xfrm>
                <a:prstGeom prst="rect">
                  <a:avLst/>
                </a:prstGeom>
                <a:noFill/>
                <a:ln w="38100" cmpd="sng">
                  <a:solidFill>
                    <a:srgbClr val="FFFF00">
                      <a:alpha val="55000"/>
                    </a:srgb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46" name="Rectangle 45"/>
                <p:cNvSpPr/>
                <p:nvPr/>
              </p:nvSpPr>
              <p:spPr>
                <a:xfrm>
                  <a:off x="2356710" y="5094998"/>
                  <a:ext cx="1242000" cy="1242000"/>
                </a:xfrm>
                <a:prstGeom prst="rect">
                  <a:avLst/>
                </a:prstGeom>
                <a:noFill/>
                <a:ln w="38100" cmpd="sng">
                  <a:solidFill>
                    <a:srgbClr val="FFFF00">
                      <a:alpha val="55000"/>
                    </a:srgb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595255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01212369"/>
              </p:ext>
            </p:extLst>
          </p:nvPr>
        </p:nvGraphicFramePr>
        <p:xfrm>
          <a:off x="395536" y="1019824"/>
          <a:ext cx="7708698" cy="55775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9" name="Chart 4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80665338"/>
              </p:ext>
            </p:extLst>
          </p:nvPr>
        </p:nvGraphicFramePr>
        <p:xfrm>
          <a:off x="395536" y="1019824"/>
          <a:ext cx="7708698" cy="55775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-55976"/>
            <a:ext cx="8229600" cy="1252728"/>
          </a:xfrm>
        </p:spPr>
        <p:txBody>
          <a:bodyPr/>
          <a:lstStyle/>
          <a:p>
            <a:r>
              <a:rPr lang="en-GB" dirty="0" smtClean="0"/>
              <a:t>Number of training images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7524328" y="1340768"/>
            <a:ext cx="152638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NB trees fixed</a:t>
            </a:r>
          </a:p>
          <a:p>
            <a:pPr algn="ctr"/>
            <a:r>
              <a:rPr lang="en-GB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to maximum</a:t>
            </a:r>
            <a:br>
              <a:rPr lang="en-GB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</a:br>
            <a:r>
              <a:rPr lang="en-GB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depth 20</a:t>
            </a:r>
            <a:endParaRPr lang="en-GB" dirty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1847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4744"/>
            <a:ext cx="6046416" cy="5488577"/>
          </a:xfrm>
        </p:spPr>
        <p:txBody>
          <a:bodyPr>
            <a:normAutofit lnSpcReduction="10000"/>
          </a:bodyPr>
          <a:lstStyle/>
          <a:p>
            <a:r>
              <a:rPr lang="en-GB" dirty="0"/>
              <a:t>Define 3D world space </a:t>
            </a:r>
            <a:r>
              <a:rPr lang="en-GB" dirty="0" smtClean="0"/>
              <a:t>density:</a:t>
            </a:r>
          </a:p>
          <a:p>
            <a:endParaRPr lang="en-GB" dirty="0">
              <a:effectLst/>
            </a:endParaRPr>
          </a:p>
          <a:p>
            <a:endParaRPr lang="en-GB" dirty="0" smtClean="0"/>
          </a:p>
          <a:p>
            <a:endParaRPr lang="en-GB" dirty="0">
              <a:effectLst/>
            </a:endParaRPr>
          </a:p>
          <a:p>
            <a:endParaRPr lang="en-GB" dirty="0" smtClean="0"/>
          </a:p>
          <a:p>
            <a:endParaRPr lang="en-GB" dirty="0">
              <a:effectLst/>
            </a:endParaRPr>
          </a:p>
          <a:p>
            <a:endParaRPr lang="en-GB" dirty="0" smtClean="0"/>
          </a:p>
          <a:p>
            <a:endParaRPr lang="en-GB" dirty="0">
              <a:effectLst/>
            </a:endParaRPr>
          </a:p>
          <a:p>
            <a:endParaRPr lang="en-GB" dirty="0" smtClean="0"/>
          </a:p>
          <a:p>
            <a:endParaRPr lang="en-GB" dirty="0" smtClean="0">
              <a:effectLst/>
            </a:endParaRPr>
          </a:p>
          <a:p>
            <a:endParaRPr lang="en-GB" dirty="0">
              <a:effectLst/>
            </a:endParaRPr>
          </a:p>
          <a:p>
            <a:r>
              <a:rPr lang="en-GB" dirty="0" smtClean="0"/>
              <a:t>Mean shift for mode detection</a:t>
            </a:r>
            <a:endParaRPr lang="en-GB" dirty="0" smtClean="0">
              <a:effectLst/>
            </a:endParaRPr>
          </a:p>
          <a:p>
            <a:pPr marL="118872" indent="0">
              <a:buNone/>
            </a:pPr>
            <a:endParaRPr lang="en-GB" dirty="0" smtClean="0">
              <a:effectLst/>
            </a:endParaRPr>
          </a:p>
          <a:p>
            <a:pPr marL="118872" indent="0">
              <a:buNone/>
            </a:pPr>
            <a:endParaRPr lang="en-GB" dirty="0" smtClean="0">
              <a:effectLst/>
            </a:endParaRPr>
          </a:p>
          <a:p>
            <a:pPr marL="118872" indent="0">
              <a:buNone/>
            </a:pPr>
            <a:endParaRPr lang="en-GB" dirty="0">
              <a:effectLst/>
            </a:endParaRPr>
          </a:p>
          <a:p>
            <a:pPr marL="118872" indent="0">
              <a:buNone/>
            </a:pPr>
            <a:endParaRPr lang="en-GB" dirty="0" smtClean="0">
              <a:effectLst/>
            </a:endParaRPr>
          </a:p>
          <a:p>
            <a:pPr marL="118872" indent="0">
              <a:buNone/>
            </a:pPr>
            <a:endParaRPr lang="en-GB" dirty="0" smtClean="0">
              <a:effectLst/>
            </a:endParaRPr>
          </a:p>
          <a:p>
            <a:pPr marL="118872" indent="0">
              <a:buNone/>
            </a:pPr>
            <a:endParaRPr lang="en-GB" dirty="0">
              <a:effectLst/>
            </a:endParaRPr>
          </a:p>
          <a:p>
            <a:pPr marL="118872" indent="0">
              <a:buNone/>
            </a:pPr>
            <a:endParaRPr lang="en-GB" dirty="0" smtClean="0">
              <a:effectLst/>
            </a:endParaRPr>
          </a:p>
          <a:p>
            <a:pPr marL="118872" indent="0">
              <a:buNone/>
            </a:pPr>
            <a:endParaRPr lang="en-GB" dirty="0" smtClean="0">
              <a:effectLst/>
            </a:endParaRPr>
          </a:p>
          <a:p>
            <a:endParaRPr lang="en-GB" dirty="0" smtClean="0">
              <a:effectLst/>
            </a:endParaRPr>
          </a:p>
          <a:p>
            <a:endParaRPr lang="en-GB" dirty="0" smtClean="0">
              <a:effectLst/>
            </a:endParaRPr>
          </a:p>
          <a:p>
            <a:endParaRPr lang="en-GB" dirty="0" smtClean="0">
              <a:effectLst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979" y="4362616"/>
            <a:ext cx="3928931" cy="691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408632"/>
            <a:ext cx="5767207" cy="1439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44624"/>
            <a:ext cx="8229600" cy="1252728"/>
          </a:xfrm>
        </p:spPr>
        <p:txBody>
          <a:bodyPr>
            <a:normAutofit/>
          </a:bodyPr>
          <a:lstStyle/>
          <a:p>
            <a:r>
              <a:rPr lang="en-GB" dirty="0" smtClean="0"/>
              <a:t>Body parts to joint hypotheses</a:t>
            </a:r>
            <a:endParaRPr lang="en-GB" dirty="0"/>
          </a:p>
        </p:txBody>
      </p:sp>
      <p:grpSp>
        <p:nvGrpSpPr>
          <p:cNvPr id="4" name="Group 3"/>
          <p:cNvGrpSpPr/>
          <p:nvPr/>
        </p:nvGrpSpPr>
        <p:grpSpPr>
          <a:xfrm>
            <a:off x="6503616" y="2492896"/>
            <a:ext cx="2604888" cy="3456384"/>
            <a:chOff x="5061543" y="2636912"/>
            <a:chExt cx="2604888" cy="3456384"/>
          </a:xfrm>
        </p:grpSpPr>
        <p:pic>
          <p:nvPicPr>
            <p:cNvPr id="5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1042" b="76563" l="44021" r="55721"/>
                      </a14:imgEffect>
                      <a14:imgEffect>
                        <a14:artisticBlur/>
                      </a14:imgEffect>
                    </a14:imgLayer>
                  </a14:imgProps>
                </a:ext>
              </a:extLst>
            </a:blip>
            <a:srcRect l="43148" t="49089" r="43277" b="23567"/>
            <a:stretch>
              <a:fillRect/>
            </a:stretch>
          </p:blipFill>
          <p:spPr bwMode="auto">
            <a:xfrm>
              <a:off x="5061543" y="2636912"/>
              <a:ext cx="2604888" cy="26048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Multiply 5"/>
            <p:cNvSpPr/>
            <p:nvPr/>
          </p:nvSpPr>
          <p:spPr>
            <a:xfrm>
              <a:off x="5292080" y="2962672"/>
              <a:ext cx="250304" cy="250304"/>
            </a:xfrm>
            <a:prstGeom prst="mathMultiply">
              <a:avLst/>
            </a:prstGeom>
            <a:solidFill>
              <a:srgbClr val="F39619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Multiply 6"/>
            <p:cNvSpPr/>
            <p:nvPr/>
          </p:nvSpPr>
          <p:spPr>
            <a:xfrm>
              <a:off x="5401816" y="3610744"/>
              <a:ext cx="250304" cy="250304"/>
            </a:xfrm>
            <a:prstGeom prst="mathMultiply">
              <a:avLst/>
            </a:prstGeom>
            <a:solidFill>
              <a:srgbClr val="673D05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Multiply 7"/>
            <p:cNvSpPr/>
            <p:nvPr/>
          </p:nvSpPr>
          <p:spPr>
            <a:xfrm>
              <a:off x="5829049" y="3382548"/>
              <a:ext cx="250304" cy="250304"/>
            </a:xfrm>
            <a:prstGeom prst="mathMultiply">
              <a:avLst/>
            </a:prstGeom>
            <a:solidFill>
              <a:srgbClr val="29432A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Multiply 8"/>
            <p:cNvSpPr/>
            <p:nvPr/>
          </p:nvSpPr>
          <p:spPr>
            <a:xfrm>
              <a:off x="6241193" y="3267423"/>
              <a:ext cx="250304" cy="250304"/>
            </a:xfrm>
            <a:prstGeom prst="mathMultiply">
              <a:avLst/>
            </a:prstGeom>
            <a:solidFill>
              <a:srgbClr val="92D05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Multiply 9"/>
            <p:cNvSpPr/>
            <p:nvPr/>
          </p:nvSpPr>
          <p:spPr>
            <a:xfrm>
              <a:off x="6524901" y="3382548"/>
              <a:ext cx="250304" cy="250304"/>
            </a:xfrm>
            <a:prstGeom prst="mathMultiply">
              <a:avLst/>
            </a:prstGeom>
            <a:solidFill>
              <a:srgbClr val="2B4F5F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Multiply 10"/>
            <p:cNvSpPr/>
            <p:nvPr/>
          </p:nvSpPr>
          <p:spPr>
            <a:xfrm>
              <a:off x="6893885" y="3747276"/>
              <a:ext cx="250304" cy="250304"/>
            </a:xfrm>
            <a:prstGeom prst="mathMultiply">
              <a:avLst/>
            </a:prstGeom>
            <a:solidFill>
              <a:srgbClr val="212169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Multiply 11"/>
            <p:cNvSpPr/>
            <p:nvPr/>
          </p:nvSpPr>
          <p:spPr>
            <a:xfrm>
              <a:off x="7232277" y="3199251"/>
              <a:ext cx="250304" cy="250304"/>
            </a:xfrm>
            <a:prstGeom prst="mathMultiply">
              <a:avLst/>
            </a:prstGeom>
            <a:solidFill>
              <a:schemeClr val="accent2">
                <a:lumMod val="5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Plus 12"/>
            <p:cNvSpPr/>
            <p:nvPr/>
          </p:nvSpPr>
          <p:spPr>
            <a:xfrm>
              <a:off x="6274597" y="2851183"/>
              <a:ext cx="250304" cy="250304"/>
            </a:xfrm>
            <a:prstGeom prst="mathPlus">
              <a:avLst/>
            </a:prstGeom>
            <a:solidFill>
              <a:srgbClr val="C0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0000"/>
                </a:solidFill>
              </a:endParaRPr>
            </a:p>
          </p:txBody>
        </p:sp>
        <p:sp>
          <p:nvSpPr>
            <p:cNvPr id="14" name="Plus 13"/>
            <p:cNvSpPr/>
            <p:nvPr/>
          </p:nvSpPr>
          <p:spPr>
            <a:xfrm>
              <a:off x="6228258" y="3706822"/>
              <a:ext cx="250304" cy="250304"/>
            </a:xfrm>
            <a:prstGeom prst="mathPlus">
              <a:avLst/>
            </a:prstGeom>
            <a:solidFill>
              <a:schemeClr val="accent3">
                <a:lumMod val="40000"/>
                <a:lumOff val="6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0000"/>
                </a:solidFill>
              </a:endParaRPr>
            </a:p>
          </p:txBody>
        </p:sp>
        <p:sp>
          <p:nvSpPr>
            <p:cNvPr id="15" name="Plus 14"/>
            <p:cNvSpPr/>
            <p:nvPr/>
          </p:nvSpPr>
          <p:spPr>
            <a:xfrm>
              <a:off x="6258657" y="4318351"/>
              <a:ext cx="250304" cy="250304"/>
            </a:xfrm>
            <a:prstGeom prst="mathPlus">
              <a:avLst/>
            </a:prstGeom>
            <a:solidFill>
              <a:srgbClr val="C0D5DC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0000"/>
                </a:solidFill>
              </a:endParaRPr>
            </a:p>
          </p:txBody>
        </p:sp>
        <p:sp>
          <p:nvSpPr>
            <p:cNvPr id="16" name="Multiply 15"/>
            <p:cNvSpPr/>
            <p:nvPr/>
          </p:nvSpPr>
          <p:spPr>
            <a:xfrm>
              <a:off x="6440204" y="5114943"/>
              <a:ext cx="250304" cy="250304"/>
            </a:xfrm>
            <a:prstGeom prst="mathMultiply">
              <a:avLst/>
            </a:prstGeom>
            <a:solidFill>
              <a:srgbClr val="B6388C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0000"/>
                </a:solidFill>
              </a:endParaRPr>
            </a:p>
          </p:txBody>
        </p:sp>
        <p:sp>
          <p:nvSpPr>
            <p:cNvPr id="17" name="Multiply 16"/>
            <p:cNvSpPr/>
            <p:nvPr/>
          </p:nvSpPr>
          <p:spPr>
            <a:xfrm>
              <a:off x="5954201" y="5114943"/>
              <a:ext cx="250304" cy="250304"/>
            </a:xfrm>
            <a:prstGeom prst="mathMultiply">
              <a:avLst/>
            </a:prstGeom>
            <a:solidFill>
              <a:srgbClr val="652D52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0000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428424" y="5385410"/>
              <a:ext cx="1795684" cy="707886"/>
            </a:xfrm>
            <a:prstGeom prst="rect">
              <a:avLst/>
            </a:prstGeom>
            <a:noFill/>
            <a:effectLst>
              <a:glow rad="101600">
                <a:schemeClr val="bg1">
                  <a:alpha val="60000"/>
                </a:schemeClr>
              </a:glow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2000" b="1" dirty="0">
                  <a:solidFill>
                    <a:srgbClr val="FFC000"/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</a:rPr>
                <a:t>3</a:t>
              </a:r>
              <a:r>
                <a:rPr lang="en-GB" sz="2000" b="1" dirty="0" smtClean="0">
                  <a:solidFill>
                    <a:srgbClr val="FFC000"/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</a:rPr>
                <a:t>. hypothesize</a:t>
              </a:r>
              <a:br>
                <a:rPr lang="en-GB" sz="2000" b="1" dirty="0" smtClean="0">
                  <a:solidFill>
                    <a:srgbClr val="FFC000"/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</a:rPr>
              </a:br>
              <a:r>
                <a:rPr lang="en-GB" sz="2000" b="1" dirty="0" smtClean="0">
                  <a:solidFill>
                    <a:srgbClr val="FFC000"/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</a:rPr>
                <a:t>body joints</a:t>
              </a:r>
              <a:endParaRPr lang="en-GB" sz="2000" b="1" dirty="0">
                <a:solidFill>
                  <a:srgbClr val="FFC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endParaRPr>
            </a:p>
          </p:txBody>
        </p:sp>
      </p:grpSp>
      <p:sp>
        <p:nvSpPr>
          <p:cNvPr id="19" name="Right Arrow 18"/>
          <p:cNvSpPr/>
          <p:nvPr/>
        </p:nvSpPr>
        <p:spPr>
          <a:xfrm rot="5400000">
            <a:off x="7622210" y="6014507"/>
            <a:ext cx="367700" cy="429818"/>
          </a:xfrm>
          <a:prstGeom prst="rightArrow">
            <a:avLst/>
          </a:prstGeom>
          <a:solidFill>
            <a:srgbClr val="FFC000"/>
          </a:solidFill>
          <a:ln w="76200" cap="flat" cmpd="thickThin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20" name="Right Arrow 19"/>
          <p:cNvSpPr/>
          <p:nvPr/>
        </p:nvSpPr>
        <p:spPr>
          <a:xfrm rot="6588896">
            <a:off x="7935525" y="2248195"/>
            <a:ext cx="367700" cy="429818"/>
          </a:xfrm>
          <a:prstGeom prst="rightArrow">
            <a:avLst/>
          </a:prstGeom>
          <a:solidFill>
            <a:srgbClr val="FFC000"/>
          </a:solidFill>
          <a:ln w="76200" cap="flat" cmpd="thickThin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600715" y="6413266"/>
            <a:ext cx="410690" cy="400110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</p:spPr>
        <p:txBody>
          <a:bodyPr wrap="none" rtlCol="0">
            <a:spAutoFit/>
          </a:bodyPr>
          <a:lstStyle/>
          <a:p>
            <a:pPr algn="ctr"/>
            <a:r>
              <a:rPr lang="en-GB" sz="2000" b="1" dirty="0" smtClean="0">
                <a:solidFill>
                  <a:srgbClr val="FFC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…</a:t>
            </a:r>
            <a:endParaRPr lang="en-GB" sz="2000" b="1" dirty="0">
              <a:solidFill>
                <a:srgbClr val="FFC00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pic>
        <p:nvPicPr>
          <p:cNvPr id="23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1563" b="76563" l="43827" r="55721">
                        <a14:foregroundMark x1="49709" y1="69010" x2="48352" y2="75781"/>
                        <a14:foregroundMark x1="51390" y1="71615" x2="50808" y2="75911"/>
                      </a14:backgroundRemoval>
                    </a14:imgEffect>
                  </a14:imgLayer>
                </a14:imgProps>
              </a:ext>
            </a:extLst>
          </a:blip>
          <a:srcRect l="43148" t="49089" r="43277" b="23567"/>
          <a:stretch>
            <a:fillRect/>
          </a:stretch>
        </p:blipFill>
        <p:spPr bwMode="auto">
          <a:xfrm>
            <a:off x="7767821" y="930277"/>
            <a:ext cx="1220160" cy="1220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23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7969" b="43229" l="43633" r="56109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42879" t="15755" r="43546" b="56901"/>
          <a:stretch>
            <a:fillRect/>
          </a:stretch>
        </p:blipFill>
        <p:spPr bwMode="auto">
          <a:xfrm>
            <a:off x="6588224" y="930277"/>
            <a:ext cx="1220160" cy="122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Rectangle 20"/>
          <p:cNvSpPr/>
          <p:nvPr/>
        </p:nvSpPr>
        <p:spPr>
          <a:xfrm>
            <a:off x="7083436" y="1506341"/>
            <a:ext cx="2968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 smtClean="0">
                <a:solidFill>
                  <a:srgbClr val="FFC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1</a:t>
            </a:r>
            <a:endParaRPr lang="en-GB" dirty="0"/>
          </a:p>
        </p:txBody>
      </p:sp>
      <p:sp>
        <p:nvSpPr>
          <p:cNvPr id="26" name="Rectangle 25"/>
          <p:cNvSpPr/>
          <p:nvPr/>
        </p:nvSpPr>
        <p:spPr>
          <a:xfrm>
            <a:off x="8235564" y="1506341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 smtClean="0">
                <a:solidFill>
                  <a:srgbClr val="FFC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2</a:t>
            </a:r>
            <a:endParaRPr lang="en-GB" dirty="0"/>
          </a:p>
        </p:txBody>
      </p:sp>
      <p:sp>
        <p:nvSpPr>
          <p:cNvPr id="28" name="Right Arrow 27"/>
          <p:cNvSpPr/>
          <p:nvPr/>
        </p:nvSpPr>
        <p:spPr>
          <a:xfrm>
            <a:off x="7645831" y="1613236"/>
            <a:ext cx="236446" cy="276390"/>
          </a:xfrm>
          <a:prstGeom prst="rightArrow">
            <a:avLst/>
          </a:prstGeom>
          <a:solidFill>
            <a:srgbClr val="FFC000"/>
          </a:solidFill>
          <a:ln w="76200" cap="flat" cmpd="thickThin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489556" y="3892986"/>
            <a:ext cx="1367490" cy="369332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</p:spPr>
        <p:txBody>
          <a:bodyPr wrap="none" rtlCol="0">
            <a:spAutoFit/>
          </a:bodyPr>
          <a:lstStyle/>
          <a:p>
            <a:pPr algn="ctr"/>
            <a:r>
              <a:rPr lang="en-GB" b="1" dirty="0" smtClean="0">
                <a:solidFill>
                  <a:srgbClr val="FFC000"/>
                </a:solidFill>
                <a:effectLst/>
              </a:rPr>
              <a:t>pixel index </a:t>
            </a:r>
            <a:r>
              <a:rPr lang="en-GB" b="1" i="1" dirty="0" smtClean="0">
                <a:solidFill>
                  <a:srgbClr val="FFC000"/>
                </a:solidFill>
                <a:effectLst/>
              </a:rPr>
              <a:t>i</a:t>
            </a:r>
            <a:endParaRPr lang="en-GB" b="1" i="1" dirty="0">
              <a:solidFill>
                <a:srgbClr val="FFC000"/>
              </a:solidFill>
              <a:effectLst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425130" y="3748970"/>
            <a:ext cx="1265090" cy="369332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</p:spPr>
        <p:txBody>
          <a:bodyPr wrap="none" rtlCol="0">
            <a:spAutoFit/>
          </a:bodyPr>
          <a:lstStyle/>
          <a:p>
            <a:pPr algn="ctr"/>
            <a:r>
              <a:rPr lang="en-GB" b="1" dirty="0" smtClean="0">
                <a:solidFill>
                  <a:srgbClr val="FFC000"/>
                </a:solidFill>
                <a:effectLst/>
              </a:rPr>
              <a:t>bandwidth</a:t>
            </a:r>
            <a:endParaRPr lang="en-GB" b="1" i="1" dirty="0">
              <a:solidFill>
                <a:srgbClr val="FFC000"/>
              </a:solidFill>
              <a:effectLst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760582" y="1844824"/>
            <a:ext cx="1194366" cy="646331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</p:spPr>
        <p:txBody>
          <a:bodyPr wrap="none" rtlCol="0">
            <a:spAutoFit/>
          </a:bodyPr>
          <a:lstStyle/>
          <a:p>
            <a:pPr algn="ctr"/>
            <a:r>
              <a:rPr lang="en-GB" b="1" dirty="0" smtClean="0">
                <a:solidFill>
                  <a:srgbClr val="FFC000"/>
                </a:solidFill>
                <a:effectLst/>
              </a:rPr>
              <a:t>3D </a:t>
            </a:r>
            <a:r>
              <a:rPr lang="en-GB" b="1" dirty="0" err="1" smtClean="0">
                <a:solidFill>
                  <a:srgbClr val="FFC000"/>
                </a:solidFill>
                <a:effectLst/>
              </a:rPr>
              <a:t>coord</a:t>
            </a:r>
            <a:r>
              <a:rPr lang="en-GB" b="1" dirty="0">
                <a:solidFill>
                  <a:srgbClr val="FFC000"/>
                </a:solidFill>
                <a:effectLst/>
              </a:rPr>
              <a:t/>
            </a:r>
            <a:br>
              <a:rPr lang="en-GB" b="1" dirty="0">
                <a:solidFill>
                  <a:srgbClr val="FFC000"/>
                </a:solidFill>
                <a:effectLst/>
              </a:rPr>
            </a:br>
            <a:r>
              <a:rPr lang="en-GB" b="1" dirty="0" smtClean="0">
                <a:solidFill>
                  <a:srgbClr val="FFC000"/>
                </a:solidFill>
                <a:effectLst/>
              </a:rPr>
              <a:t>of </a:t>
            </a:r>
            <a:r>
              <a:rPr lang="en-GB" b="1" i="1" dirty="0" smtClean="0">
                <a:solidFill>
                  <a:srgbClr val="FFC000"/>
                </a:solidFill>
              </a:rPr>
              <a:t>i </a:t>
            </a:r>
            <a:r>
              <a:rPr lang="en-GB" b="1" baseline="30000" dirty="0" err="1" smtClean="0">
                <a:solidFill>
                  <a:srgbClr val="FFC000"/>
                </a:solidFill>
              </a:rPr>
              <a:t>th</a:t>
            </a:r>
            <a:r>
              <a:rPr lang="en-GB" b="1" baseline="30000" dirty="0" smtClean="0">
                <a:solidFill>
                  <a:srgbClr val="FFC000"/>
                </a:solidFill>
              </a:rPr>
              <a:t> </a:t>
            </a:r>
            <a:r>
              <a:rPr lang="en-GB" b="1" dirty="0" smtClean="0">
                <a:solidFill>
                  <a:srgbClr val="FFC000"/>
                </a:solidFill>
                <a:effectLst/>
              </a:rPr>
              <a:t>pixel</a:t>
            </a:r>
            <a:endParaRPr lang="en-GB" b="1" i="1" dirty="0">
              <a:solidFill>
                <a:srgbClr val="FFC000"/>
              </a:solidFill>
              <a:effectLst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35953" y="2348880"/>
            <a:ext cx="1069524" cy="369332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</p:spPr>
        <p:txBody>
          <a:bodyPr wrap="none" rtlCol="0">
            <a:spAutoFit/>
          </a:bodyPr>
          <a:lstStyle/>
          <a:p>
            <a:pPr algn="ctr"/>
            <a:r>
              <a:rPr lang="en-GB" b="1" dirty="0" smtClean="0">
                <a:solidFill>
                  <a:srgbClr val="FFC000"/>
                </a:solidFill>
                <a:effectLst/>
              </a:rPr>
              <a:t>3D </a:t>
            </a:r>
            <a:r>
              <a:rPr lang="en-GB" b="1" dirty="0" err="1" smtClean="0">
                <a:solidFill>
                  <a:srgbClr val="FFC000"/>
                </a:solidFill>
                <a:effectLst/>
              </a:rPr>
              <a:t>coord</a:t>
            </a:r>
            <a:endParaRPr lang="en-GB" b="1" i="1" dirty="0">
              <a:solidFill>
                <a:srgbClr val="FFC000"/>
              </a:solidFill>
              <a:effectLst/>
            </a:endParaRPr>
          </a:p>
        </p:txBody>
      </p:sp>
      <p:sp>
        <p:nvSpPr>
          <p:cNvPr id="25" name="Right Brace 24"/>
          <p:cNvSpPr/>
          <p:nvPr/>
        </p:nvSpPr>
        <p:spPr>
          <a:xfrm rot="5400000">
            <a:off x="2102862" y="3649583"/>
            <a:ext cx="109736" cy="432048"/>
          </a:xfrm>
          <a:prstGeom prst="rightBrace">
            <a:avLst>
              <a:gd name="adj1" fmla="val 127682"/>
              <a:gd name="adj2" fmla="val 50000"/>
            </a:avLst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>
              <a:effectLst/>
            </a:endParaRPr>
          </a:p>
        </p:txBody>
      </p:sp>
      <p:sp>
        <p:nvSpPr>
          <p:cNvPr id="34" name="Right Brace 33"/>
          <p:cNvSpPr/>
          <p:nvPr/>
        </p:nvSpPr>
        <p:spPr>
          <a:xfrm rot="5400000">
            <a:off x="5002806" y="3536799"/>
            <a:ext cx="109736" cy="351671"/>
          </a:xfrm>
          <a:prstGeom prst="rightBrace">
            <a:avLst>
              <a:gd name="adj1" fmla="val 127682"/>
              <a:gd name="adj2" fmla="val 50000"/>
            </a:avLst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Right Brace 34"/>
          <p:cNvSpPr/>
          <p:nvPr/>
        </p:nvSpPr>
        <p:spPr>
          <a:xfrm rot="16200000" flipV="1">
            <a:off x="5293994" y="2482283"/>
            <a:ext cx="109736" cy="216024"/>
          </a:xfrm>
          <a:prstGeom prst="rightBrace">
            <a:avLst>
              <a:gd name="adj1" fmla="val 127682"/>
              <a:gd name="adj2" fmla="val 50000"/>
            </a:avLst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Right Brace 35"/>
          <p:cNvSpPr/>
          <p:nvPr/>
        </p:nvSpPr>
        <p:spPr>
          <a:xfrm rot="16200000" flipV="1">
            <a:off x="2697789" y="2502475"/>
            <a:ext cx="109736" cy="543099"/>
          </a:xfrm>
          <a:prstGeom prst="rightBrace">
            <a:avLst>
              <a:gd name="adj1" fmla="val 127682"/>
              <a:gd name="adj2" fmla="val 50000"/>
            </a:avLst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Right Brace 36"/>
          <p:cNvSpPr/>
          <p:nvPr/>
        </p:nvSpPr>
        <p:spPr>
          <a:xfrm rot="16200000" flipV="1">
            <a:off x="1117636" y="2733775"/>
            <a:ext cx="109736" cy="185027"/>
          </a:xfrm>
          <a:prstGeom prst="rightBrace">
            <a:avLst>
              <a:gd name="adj1" fmla="val 127682"/>
              <a:gd name="adj2" fmla="val 50000"/>
            </a:avLst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TextBox 37"/>
          <p:cNvSpPr txBox="1"/>
          <p:nvPr/>
        </p:nvSpPr>
        <p:spPr>
          <a:xfrm>
            <a:off x="2311270" y="1988840"/>
            <a:ext cx="878767" cy="646331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</p:spPr>
        <p:txBody>
          <a:bodyPr wrap="none" rtlCol="0">
            <a:spAutoFit/>
          </a:bodyPr>
          <a:lstStyle/>
          <a:p>
            <a:pPr algn="ctr"/>
            <a:r>
              <a:rPr lang="en-GB" b="1" dirty="0" smtClean="0">
                <a:solidFill>
                  <a:srgbClr val="FFC000"/>
                </a:solidFill>
                <a:effectLst/>
              </a:rPr>
              <a:t>pixel</a:t>
            </a:r>
            <a:br>
              <a:rPr lang="en-GB" b="1" dirty="0" smtClean="0">
                <a:solidFill>
                  <a:srgbClr val="FFC000"/>
                </a:solidFill>
                <a:effectLst/>
              </a:rPr>
            </a:br>
            <a:r>
              <a:rPr lang="en-GB" b="1" dirty="0" smtClean="0">
                <a:solidFill>
                  <a:srgbClr val="FFC000"/>
                </a:solidFill>
                <a:effectLst/>
              </a:rPr>
              <a:t>weight</a:t>
            </a:r>
            <a:endParaRPr lang="en-GB" b="1" i="1" dirty="0">
              <a:solidFill>
                <a:srgbClr val="FFC000"/>
              </a:solidFill>
              <a:effectLst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997858" y="5097378"/>
            <a:ext cx="1274708" cy="646331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</p:spPr>
        <p:txBody>
          <a:bodyPr wrap="none" rtlCol="0">
            <a:spAutoFit/>
          </a:bodyPr>
          <a:lstStyle/>
          <a:p>
            <a:pPr algn="ctr"/>
            <a:r>
              <a:rPr lang="en-GB" b="1" dirty="0" smtClean="0">
                <a:solidFill>
                  <a:srgbClr val="FFC000"/>
                </a:solidFill>
                <a:effectLst/>
              </a:rPr>
              <a:t>inferred</a:t>
            </a:r>
            <a:br>
              <a:rPr lang="en-GB" b="1" dirty="0" smtClean="0">
                <a:solidFill>
                  <a:srgbClr val="FFC000"/>
                </a:solidFill>
                <a:effectLst/>
              </a:rPr>
            </a:br>
            <a:r>
              <a:rPr lang="en-GB" b="1" dirty="0" smtClean="0">
                <a:solidFill>
                  <a:srgbClr val="FFC000"/>
                </a:solidFill>
                <a:effectLst/>
              </a:rPr>
              <a:t>probability</a:t>
            </a:r>
            <a:endParaRPr lang="en-GB" b="1" i="1" dirty="0">
              <a:solidFill>
                <a:srgbClr val="FFC000"/>
              </a:solidFill>
              <a:effectLst/>
            </a:endParaRPr>
          </a:p>
        </p:txBody>
      </p:sp>
      <p:sp>
        <p:nvSpPr>
          <p:cNvPr id="40" name="Right Brace 39"/>
          <p:cNvSpPr/>
          <p:nvPr/>
        </p:nvSpPr>
        <p:spPr>
          <a:xfrm rot="5400000">
            <a:off x="2580438" y="4352372"/>
            <a:ext cx="109736" cy="1368152"/>
          </a:xfrm>
          <a:prstGeom prst="rightBrace">
            <a:avLst>
              <a:gd name="adj1" fmla="val 127682"/>
              <a:gd name="adj2" fmla="val 50000"/>
            </a:avLst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>
              <a:effectLst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3607614" y="5097378"/>
            <a:ext cx="1031051" cy="646331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</p:spPr>
        <p:txBody>
          <a:bodyPr wrap="none" rtlCol="0">
            <a:spAutoFit/>
          </a:bodyPr>
          <a:lstStyle/>
          <a:p>
            <a:pPr algn="ctr"/>
            <a:r>
              <a:rPr lang="en-GB" b="1" dirty="0" smtClean="0">
                <a:solidFill>
                  <a:srgbClr val="FFC000"/>
                </a:solidFill>
                <a:effectLst/>
              </a:rPr>
              <a:t>depth at</a:t>
            </a:r>
            <a:br>
              <a:rPr lang="en-GB" b="1" dirty="0" smtClean="0">
                <a:solidFill>
                  <a:srgbClr val="FFC000"/>
                </a:solidFill>
                <a:effectLst/>
              </a:rPr>
            </a:br>
            <a:r>
              <a:rPr lang="en-GB" b="1" i="1" dirty="0" smtClean="0">
                <a:solidFill>
                  <a:srgbClr val="FFC000"/>
                </a:solidFill>
              </a:rPr>
              <a:t>i </a:t>
            </a:r>
            <a:r>
              <a:rPr lang="en-GB" b="1" baseline="30000" dirty="0" err="1" smtClean="0">
                <a:solidFill>
                  <a:srgbClr val="FFC000"/>
                </a:solidFill>
              </a:rPr>
              <a:t>th</a:t>
            </a:r>
            <a:r>
              <a:rPr lang="en-GB" b="1" i="1" dirty="0" smtClean="0">
                <a:solidFill>
                  <a:srgbClr val="FFC000"/>
                </a:solidFill>
              </a:rPr>
              <a:t> </a:t>
            </a:r>
            <a:r>
              <a:rPr lang="en-GB" b="1" dirty="0" smtClean="0">
                <a:solidFill>
                  <a:srgbClr val="FFC000"/>
                </a:solidFill>
                <a:effectLst/>
              </a:rPr>
              <a:t>pixel</a:t>
            </a:r>
            <a:endParaRPr lang="en-GB" b="1" i="1" dirty="0">
              <a:solidFill>
                <a:srgbClr val="FFC000"/>
              </a:solidFill>
              <a:effectLst/>
            </a:endParaRPr>
          </a:p>
        </p:txBody>
      </p:sp>
      <p:sp>
        <p:nvSpPr>
          <p:cNvPr id="42" name="Right Brace 41"/>
          <p:cNvSpPr/>
          <p:nvPr/>
        </p:nvSpPr>
        <p:spPr>
          <a:xfrm rot="5400000">
            <a:off x="4067410" y="4579493"/>
            <a:ext cx="109736" cy="913910"/>
          </a:xfrm>
          <a:prstGeom prst="rightBrace">
            <a:avLst>
              <a:gd name="adj1" fmla="val 127682"/>
              <a:gd name="adj2" fmla="val 50000"/>
            </a:avLst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02891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mission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417639"/>
            <a:ext cx="8229600" cy="1963689"/>
          </a:xfrm>
        </p:spPr>
        <p:txBody>
          <a:bodyPr>
            <a:normAutofit fontScale="92500" lnSpcReduction="10000"/>
          </a:bodyPr>
          <a:lstStyle/>
          <a:p>
            <a:r>
              <a:rPr lang="en-GB" sz="3600" dirty="0" smtClean="0"/>
              <a:t>All </a:t>
            </a:r>
            <a:r>
              <a:rPr lang="en-GB" sz="3600" dirty="0"/>
              <a:t>human </a:t>
            </a:r>
            <a:r>
              <a:rPr lang="en-GB" sz="3600" dirty="0" smtClean="0"/>
              <a:t>poses, shapes &amp; sizes</a:t>
            </a:r>
            <a:endParaRPr lang="en-GB" sz="3600" dirty="0"/>
          </a:p>
          <a:p>
            <a:r>
              <a:rPr lang="en-GB" sz="3600" dirty="0" smtClean="0"/>
              <a:t>Limited compute budget</a:t>
            </a:r>
          </a:p>
          <a:p>
            <a:pPr lvl="1"/>
            <a:r>
              <a:rPr lang="en-GB" sz="3200" dirty="0" smtClean="0"/>
              <a:t>super-</a:t>
            </a:r>
            <a:r>
              <a:rPr lang="en-GB" sz="3200" dirty="0" smtClean="0"/>
              <a:t>real </a:t>
            </a:r>
            <a:r>
              <a:rPr lang="en-GB" sz="3200" dirty="0" smtClean="0"/>
              <a:t>time on Xbox </a:t>
            </a:r>
            <a:r>
              <a:rPr lang="en-GB" sz="3200" dirty="0" smtClean="0"/>
              <a:t>360</a:t>
            </a:r>
            <a:br>
              <a:rPr lang="en-GB" sz="3200" dirty="0" smtClean="0"/>
            </a:br>
            <a:r>
              <a:rPr lang="en-GB" sz="3200" dirty="0" smtClean="0"/>
              <a:t>to allow games </a:t>
            </a:r>
            <a:r>
              <a:rPr lang="en-GB" sz="3200" dirty="0" smtClean="0"/>
              <a:t>to run concurrently</a:t>
            </a:r>
            <a:endParaRPr lang="en-GB" sz="3200" dirty="0" smtClean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1547664" y="1700808"/>
            <a:ext cx="6305872" cy="2016224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  <a:effectLst>
            <a:outerShdw blurRad="5715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54864" tIns="91440" rtlCol="0">
            <a:norm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0" lang="en-US" sz="2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0" algn="ctr">
              <a:buNone/>
            </a:pPr>
            <a:r>
              <a:rPr lang="en-GB" sz="1100" b="1" dirty="0" smtClean="0">
                <a:solidFill>
                  <a:srgbClr val="FFC000"/>
                </a:solidFill>
              </a:rPr>
              <a:t/>
            </a:r>
            <a:br>
              <a:rPr lang="en-GB" sz="1100" b="1" dirty="0" smtClean="0">
                <a:solidFill>
                  <a:srgbClr val="FFC000"/>
                </a:solidFill>
              </a:rPr>
            </a:br>
            <a:r>
              <a:rPr lang="en-GB" dirty="0" smtClean="0"/>
              <a:t>Auto-initialize</a:t>
            </a:r>
            <a:br>
              <a:rPr lang="en-GB" dirty="0" smtClean="0"/>
            </a:br>
            <a:r>
              <a:rPr lang="en-GB" dirty="0" smtClean="0"/>
              <a:t>a tracking algorithm</a:t>
            </a:r>
            <a:br>
              <a:rPr lang="en-GB" dirty="0" smtClean="0"/>
            </a:br>
            <a:r>
              <a:rPr lang="en-GB" dirty="0" smtClean="0"/>
              <a:t>&amp; recover from failures</a:t>
            </a:r>
            <a:endParaRPr lang="en-GB" sz="3200" dirty="0" smtClean="0"/>
          </a:p>
        </p:txBody>
      </p:sp>
    </p:spTree>
    <p:extLst>
      <p:ext uri="{BB962C8B-B14F-4D97-AF65-F5344CB8AC3E}">
        <p14:creationId xmlns:p14="http://schemas.microsoft.com/office/powerpoint/2010/main" val="705731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quence 3 16x9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7200" y="701675"/>
            <a:ext cx="8229600" cy="4629150"/>
          </a:xfrm>
        </p:spPr>
      </p:pic>
      <p:sp>
        <p:nvSpPr>
          <p:cNvPr id="3" name="TextBox 2"/>
          <p:cNvSpPr txBox="1"/>
          <p:nvPr/>
        </p:nvSpPr>
        <p:spPr>
          <a:xfrm>
            <a:off x="1115616" y="5333146"/>
            <a:ext cx="1309974" cy="400110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</p:spPr>
        <p:txBody>
          <a:bodyPr wrap="none" rtlCol="0">
            <a:spAutoFit/>
          </a:bodyPr>
          <a:lstStyle/>
          <a:p>
            <a:pPr algn="ctr"/>
            <a:r>
              <a:rPr lang="en-GB" sz="2000" b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front view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706894" y="5333146"/>
            <a:ext cx="1133644" cy="400110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</p:spPr>
        <p:txBody>
          <a:bodyPr wrap="none" rtlCol="0">
            <a:spAutoFit/>
          </a:bodyPr>
          <a:lstStyle/>
          <a:p>
            <a:pPr algn="ctr"/>
            <a:r>
              <a:rPr lang="en-GB" sz="2000" b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top view</a:t>
            </a:r>
            <a:endParaRPr lang="en-GB" sz="2000" b="1" dirty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95936" y="5333146"/>
            <a:ext cx="1199367" cy="400110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</p:spPr>
        <p:txBody>
          <a:bodyPr wrap="none" rtlCol="0">
            <a:spAutoFit/>
          </a:bodyPr>
          <a:lstStyle/>
          <a:p>
            <a:pPr algn="ctr"/>
            <a:r>
              <a:rPr lang="en-GB" sz="2000" b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side view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256357" y="188640"/>
            <a:ext cx="1739579" cy="461665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</p:spPr>
        <p:txBody>
          <a:bodyPr wrap="none" rtlCol="0">
            <a:spAutoFit/>
          </a:bodyPr>
          <a:lstStyle/>
          <a:p>
            <a:pPr algn="ctr"/>
            <a:r>
              <a:rPr lang="en-GB" sz="2400" b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input depth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21245" y="188640"/>
            <a:ext cx="2717412" cy="461665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</p:spPr>
        <p:txBody>
          <a:bodyPr wrap="none" rtlCol="0">
            <a:spAutoFit/>
          </a:bodyPr>
          <a:lstStyle/>
          <a:p>
            <a:pPr algn="ctr"/>
            <a:r>
              <a:rPr lang="en-GB" sz="2400" b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inferred body parts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000476" y="5661248"/>
            <a:ext cx="3190297" cy="461665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</p:spPr>
        <p:txBody>
          <a:bodyPr wrap="none" rtlCol="0">
            <a:spAutoFit/>
          </a:bodyPr>
          <a:lstStyle/>
          <a:p>
            <a:pPr algn="ctr"/>
            <a:r>
              <a:rPr lang="en-GB" sz="2400" b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inferred joint positions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806132" y="6237312"/>
            <a:ext cx="3531736" cy="461665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</p:spPr>
        <p:txBody>
          <a:bodyPr wrap="none" rtlCol="0">
            <a:spAutoFit/>
          </a:bodyPr>
          <a:lstStyle/>
          <a:p>
            <a:pPr algn="ctr"/>
            <a:r>
              <a:rPr lang="en-GB" sz="2400" b="1" dirty="0" smtClean="0">
                <a:solidFill>
                  <a:srgbClr val="FFFF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no tracking or smoothing</a:t>
            </a:r>
            <a:endParaRPr lang="en-GB" sz="2400" b="1" dirty="0">
              <a:solidFill>
                <a:srgbClr val="FFFF0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24232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quence 5 16x9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701675"/>
            <a:ext cx="8229600" cy="4629150"/>
          </a:xfrm>
        </p:spPr>
      </p:pic>
      <p:sp>
        <p:nvSpPr>
          <p:cNvPr id="3" name="TextBox 2"/>
          <p:cNvSpPr txBox="1"/>
          <p:nvPr/>
        </p:nvSpPr>
        <p:spPr>
          <a:xfrm>
            <a:off x="1115616" y="5333146"/>
            <a:ext cx="1309974" cy="400110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</p:spPr>
        <p:txBody>
          <a:bodyPr wrap="none" rtlCol="0">
            <a:spAutoFit/>
          </a:bodyPr>
          <a:lstStyle/>
          <a:p>
            <a:pPr algn="ctr"/>
            <a:r>
              <a:rPr lang="en-GB" sz="2000" b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front view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706894" y="5333146"/>
            <a:ext cx="1133644" cy="400110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</p:spPr>
        <p:txBody>
          <a:bodyPr wrap="none" rtlCol="0">
            <a:spAutoFit/>
          </a:bodyPr>
          <a:lstStyle/>
          <a:p>
            <a:pPr algn="ctr"/>
            <a:r>
              <a:rPr lang="en-GB" sz="2000" b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top view</a:t>
            </a:r>
            <a:endParaRPr lang="en-GB" sz="2000" b="1" dirty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95936" y="5333146"/>
            <a:ext cx="1199367" cy="400110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</p:spPr>
        <p:txBody>
          <a:bodyPr wrap="none" rtlCol="0">
            <a:spAutoFit/>
          </a:bodyPr>
          <a:lstStyle/>
          <a:p>
            <a:pPr algn="ctr"/>
            <a:r>
              <a:rPr lang="en-GB" sz="2000" b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side view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256357" y="188640"/>
            <a:ext cx="1739579" cy="461665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</p:spPr>
        <p:txBody>
          <a:bodyPr wrap="none" rtlCol="0">
            <a:spAutoFit/>
          </a:bodyPr>
          <a:lstStyle/>
          <a:p>
            <a:pPr algn="ctr"/>
            <a:r>
              <a:rPr lang="en-GB" sz="2400" b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input depth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21245" y="188640"/>
            <a:ext cx="2717412" cy="461665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</p:spPr>
        <p:txBody>
          <a:bodyPr wrap="none" rtlCol="0">
            <a:spAutoFit/>
          </a:bodyPr>
          <a:lstStyle/>
          <a:p>
            <a:pPr algn="ctr"/>
            <a:r>
              <a:rPr lang="en-GB" sz="2400" b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inferred body parts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000476" y="5661248"/>
            <a:ext cx="3190297" cy="461665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</p:spPr>
        <p:txBody>
          <a:bodyPr wrap="none" rtlCol="0">
            <a:spAutoFit/>
          </a:bodyPr>
          <a:lstStyle/>
          <a:p>
            <a:pPr algn="ctr"/>
            <a:r>
              <a:rPr lang="en-GB" sz="2400" b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inferred joint positions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806131" y="6237312"/>
            <a:ext cx="3531737" cy="461665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</p:spPr>
        <p:txBody>
          <a:bodyPr wrap="none" rtlCol="0">
            <a:spAutoFit/>
          </a:bodyPr>
          <a:lstStyle/>
          <a:p>
            <a:pPr algn="ctr"/>
            <a:r>
              <a:rPr lang="en-GB" sz="2400" b="1" dirty="0">
                <a:solidFill>
                  <a:srgbClr val="FFFF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n</a:t>
            </a:r>
            <a:r>
              <a:rPr lang="en-GB" sz="2400" b="1" dirty="0" smtClean="0">
                <a:solidFill>
                  <a:srgbClr val="FFFF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o tracking or smoothing</a:t>
            </a:r>
            <a:endParaRPr lang="en-GB" sz="2400" b="1" dirty="0">
              <a:solidFill>
                <a:srgbClr val="FFFF0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85957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Joint prediction accuracy</a:t>
            </a:r>
            <a:endParaRPr lang="en-GB" dirty="0"/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08914036"/>
              </p:ext>
            </p:extLst>
          </p:nvPr>
        </p:nvGraphicFramePr>
        <p:xfrm>
          <a:off x="755576" y="1628800"/>
          <a:ext cx="7704856" cy="46983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04" t="55330" r="31285" b="42157"/>
          <a:stretch/>
        </p:blipFill>
        <p:spPr bwMode="auto">
          <a:xfrm>
            <a:off x="2526748" y="3986237"/>
            <a:ext cx="5045627" cy="287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83529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Joint prediction accuracy</a:t>
            </a:r>
            <a:endParaRPr lang="en-GB" dirty="0"/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76388874"/>
              </p:ext>
            </p:extLst>
          </p:nvPr>
        </p:nvGraphicFramePr>
        <p:xfrm>
          <a:off x="755576" y="1628800"/>
          <a:ext cx="7704856" cy="46983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4651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-27384"/>
            <a:ext cx="8229600" cy="1252728"/>
          </a:xfrm>
        </p:spPr>
        <p:txBody>
          <a:bodyPr>
            <a:normAutofit/>
          </a:bodyPr>
          <a:lstStyle/>
          <a:p>
            <a:r>
              <a:rPr lang="en-GB" dirty="0" smtClean="0"/>
              <a:t>From proposals to skeleton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268760"/>
            <a:ext cx="5616624" cy="5184576"/>
          </a:xfrm>
        </p:spPr>
        <p:txBody>
          <a:bodyPr>
            <a:normAutofit fontScale="92500" lnSpcReduction="10000"/>
          </a:bodyPr>
          <a:lstStyle/>
          <a:p>
            <a:r>
              <a:rPr lang="en-GB" sz="4000" dirty="0" smtClean="0"/>
              <a:t>Use…</a:t>
            </a:r>
          </a:p>
          <a:p>
            <a:pPr lvl="1"/>
            <a:r>
              <a:rPr lang="en-GB" sz="3200" dirty="0" smtClean="0"/>
              <a:t>3D joint hypotheses</a:t>
            </a:r>
          </a:p>
          <a:p>
            <a:pPr lvl="1"/>
            <a:r>
              <a:rPr lang="en-GB" sz="3200" dirty="0" smtClean="0"/>
              <a:t>kinematic constraints</a:t>
            </a:r>
            <a:endParaRPr lang="en-GB" sz="4000" dirty="0" smtClean="0"/>
          </a:p>
          <a:p>
            <a:pPr lvl="1"/>
            <a:r>
              <a:rPr lang="en-GB" sz="3200" dirty="0"/>
              <a:t>t</a:t>
            </a:r>
            <a:r>
              <a:rPr lang="en-GB" sz="3200" dirty="0" smtClean="0"/>
              <a:t>emporal coherence</a:t>
            </a:r>
          </a:p>
          <a:p>
            <a:pPr marL="118872" indent="0">
              <a:buNone/>
            </a:pPr>
            <a:endParaRPr lang="en-GB" sz="4000" dirty="0" smtClean="0"/>
          </a:p>
          <a:p>
            <a:pPr lvl="0">
              <a:buClr>
                <a:srgbClr val="F0AD00"/>
              </a:buClr>
            </a:pPr>
            <a:r>
              <a:rPr lang="en-GB" sz="4000" dirty="0" smtClean="0">
                <a:solidFill>
                  <a:prstClr val="white"/>
                </a:solidFill>
              </a:rPr>
              <a:t>… to </a:t>
            </a:r>
            <a:r>
              <a:rPr lang="en-GB" sz="4000" dirty="0" smtClean="0">
                <a:solidFill>
                  <a:prstClr val="white"/>
                </a:solidFill>
              </a:rPr>
              <a:t>give</a:t>
            </a:r>
            <a:endParaRPr lang="en-GB" sz="4000" dirty="0" smtClean="0">
              <a:solidFill>
                <a:prstClr val="white"/>
              </a:solidFill>
            </a:endParaRPr>
          </a:p>
          <a:p>
            <a:pPr lvl="1"/>
            <a:r>
              <a:rPr lang="en-GB" sz="3200" dirty="0" smtClean="0">
                <a:solidFill>
                  <a:prstClr val="white"/>
                </a:solidFill>
              </a:rPr>
              <a:t>full </a:t>
            </a:r>
            <a:r>
              <a:rPr lang="en-GB" sz="3200" dirty="0" smtClean="0">
                <a:solidFill>
                  <a:prstClr val="white"/>
                </a:solidFill>
              </a:rPr>
              <a:t>skeleton</a:t>
            </a:r>
          </a:p>
          <a:p>
            <a:pPr lvl="1"/>
            <a:r>
              <a:rPr lang="en-GB" sz="3200" dirty="0">
                <a:solidFill>
                  <a:prstClr val="white"/>
                </a:solidFill>
              </a:rPr>
              <a:t>higher accuracy</a:t>
            </a:r>
          </a:p>
          <a:p>
            <a:pPr lvl="1"/>
            <a:r>
              <a:rPr lang="en-GB" sz="3200" dirty="0" smtClean="0">
                <a:solidFill>
                  <a:prstClr val="white"/>
                </a:solidFill>
              </a:rPr>
              <a:t>invisible </a:t>
            </a:r>
            <a:r>
              <a:rPr lang="en-GB" sz="3200" dirty="0" smtClean="0">
                <a:solidFill>
                  <a:prstClr val="white"/>
                </a:solidFill>
              </a:rPr>
              <a:t>joints</a:t>
            </a:r>
            <a:endParaRPr lang="en-GB" sz="4000" dirty="0"/>
          </a:p>
          <a:p>
            <a:pPr lvl="1"/>
            <a:r>
              <a:rPr lang="en-GB" sz="3200" dirty="0" smtClean="0"/>
              <a:t>multi-player</a:t>
            </a:r>
            <a:endParaRPr lang="en-GB" sz="3200" dirty="0" smtClean="0"/>
          </a:p>
        </p:txBody>
      </p:sp>
      <p:grpSp>
        <p:nvGrpSpPr>
          <p:cNvPr id="4" name="Group 3"/>
          <p:cNvGrpSpPr/>
          <p:nvPr/>
        </p:nvGrpSpPr>
        <p:grpSpPr>
          <a:xfrm>
            <a:off x="6156176" y="2492896"/>
            <a:ext cx="1180968" cy="1236936"/>
            <a:chOff x="5061543" y="2636912"/>
            <a:chExt cx="2604888" cy="2728335"/>
          </a:xfrm>
        </p:grpSpPr>
        <p:pic>
          <p:nvPicPr>
            <p:cNvPr id="5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51042" b="76563" l="44021" r="55721"/>
                      </a14:imgEffect>
                    </a14:imgLayer>
                  </a14:imgProps>
                </a:ext>
              </a:extLst>
            </a:blip>
            <a:srcRect l="43148" t="49089" r="43277" b="23567"/>
            <a:stretch>
              <a:fillRect/>
            </a:stretch>
          </p:blipFill>
          <p:spPr bwMode="auto">
            <a:xfrm>
              <a:off x="5061543" y="2636912"/>
              <a:ext cx="2604888" cy="26048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Multiply 5"/>
            <p:cNvSpPr/>
            <p:nvPr/>
          </p:nvSpPr>
          <p:spPr>
            <a:xfrm>
              <a:off x="5292080" y="2962672"/>
              <a:ext cx="250304" cy="250304"/>
            </a:xfrm>
            <a:prstGeom prst="mathMultiply">
              <a:avLst/>
            </a:prstGeom>
            <a:solidFill>
              <a:srgbClr val="F39619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Multiply 6"/>
            <p:cNvSpPr/>
            <p:nvPr/>
          </p:nvSpPr>
          <p:spPr>
            <a:xfrm>
              <a:off x="5401816" y="3610744"/>
              <a:ext cx="250304" cy="250304"/>
            </a:xfrm>
            <a:prstGeom prst="mathMultiply">
              <a:avLst/>
            </a:prstGeom>
            <a:solidFill>
              <a:srgbClr val="673D05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Multiply 7"/>
            <p:cNvSpPr/>
            <p:nvPr/>
          </p:nvSpPr>
          <p:spPr>
            <a:xfrm>
              <a:off x="5829049" y="3382548"/>
              <a:ext cx="250304" cy="250304"/>
            </a:xfrm>
            <a:prstGeom prst="mathMultiply">
              <a:avLst/>
            </a:prstGeom>
            <a:solidFill>
              <a:srgbClr val="29432A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Multiply 8"/>
            <p:cNvSpPr/>
            <p:nvPr/>
          </p:nvSpPr>
          <p:spPr>
            <a:xfrm>
              <a:off x="6241193" y="3267423"/>
              <a:ext cx="250304" cy="250304"/>
            </a:xfrm>
            <a:prstGeom prst="mathMultiply">
              <a:avLst/>
            </a:prstGeom>
            <a:solidFill>
              <a:srgbClr val="92D05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Multiply 9"/>
            <p:cNvSpPr/>
            <p:nvPr/>
          </p:nvSpPr>
          <p:spPr>
            <a:xfrm>
              <a:off x="6524901" y="3382548"/>
              <a:ext cx="250304" cy="250304"/>
            </a:xfrm>
            <a:prstGeom prst="mathMultiply">
              <a:avLst/>
            </a:prstGeom>
            <a:solidFill>
              <a:srgbClr val="2B4F5F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Multiply 10"/>
            <p:cNvSpPr/>
            <p:nvPr/>
          </p:nvSpPr>
          <p:spPr>
            <a:xfrm>
              <a:off x="6893885" y="3747276"/>
              <a:ext cx="250304" cy="250304"/>
            </a:xfrm>
            <a:prstGeom prst="mathMultiply">
              <a:avLst/>
            </a:prstGeom>
            <a:solidFill>
              <a:srgbClr val="212169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Multiply 11"/>
            <p:cNvSpPr/>
            <p:nvPr/>
          </p:nvSpPr>
          <p:spPr>
            <a:xfrm>
              <a:off x="7232277" y="3199251"/>
              <a:ext cx="250304" cy="250304"/>
            </a:xfrm>
            <a:prstGeom prst="mathMultiply">
              <a:avLst/>
            </a:prstGeom>
            <a:solidFill>
              <a:schemeClr val="accent2">
                <a:lumMod val="5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Plus 12"/>
            <p:cNvSpPr/>
            <p:nvPr/>
          </p:nvSpPr>
          <p:spPr>
            <a:xfrm>
              <a:off x="6274597" y="2851183"/>
              <a:ext cx="250304" cy="250304"/>
            </a:xfrm>
            <a:prstGeom prst="mathPlus">
              <a:avLst/>
            </a:prstGeom>
            <a:solidFill>
              <a:srgbClr val="C0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0000"/>
                </a:solidFill>
              </a:endParaRPr>
            </a:p>
          </p:txBody>
        </p:sp>
        <p:sp>
          <p:nvSpPr>
            <p:cNvPr id="14" name="Plus 13"/>
            <p:cNvSpPr/>
            <p:nvPr/>
          </p:nvSpPr>
          <p:spPr>
            <a:xfrm>
              <a:off x="6228258" y="3706822"/>
              <a:ext cx="250304" cy="250304"/>
            </a:xfrm>
            <a:prstGeom prst="mathPlus">
              <a:avLst/>
            </a:prstGeom>
            <a:solidFill>
              <a:schemeClr val="accent3">
                <a:lumMod val="40000"/>
                <a:lumOff val="6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0000"/>
                </a:solidFill>
              </a:endParaRPr>
            </a:p>
          </p:txBody>
        </p:sp>
        <p:sp>
          <p:nvSpPr>
            <p:cNvPr id="15" name="Plus 14"/>
            <p:cNvSpPr/>
            <p:nvPr/>
          </p:nvSpPr>
          <p:spPr>
            <a:xfrm>
              <a:off x="6258657" y="4318351"/>
              <a:ext cx="250304" cy="250304"/>
            </a:xfrm>
            <a:prstGeom prst="mathPlus">
              <a:avLst/>
            </a:prstGeom>
            <a:solidFill>
              <a:srgbClr val="C0D5DC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0000"/>
                </a:solidFill>
              </a:endParaRPr>
            </a:p>
          </p:txBody>
        </p:sp>
        <p:sp>
          <p:nvSpPr>
            <p:cNvPr id="16" name="Multiply 15"/>
            <p:cNvSpPr/>
            <p:nvPr/>
          </p:nvSpPr>
          <p:spPr>
            <a:xfrm>
              <a:off x="6440204" y="5114943"/>
              <a:ext cx="250304" cy="250304"/>
            </a:xfrm>
            <a:prstGeom prst="mathMultiply">
              <a:avLst/>
            </a:prstGeom>
            <a:solidFill>
              <a:srgbClr val="B6388C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0000"/>
                </a:solidFill>
              </a:endParaRPr>
            </a:p>
          </p:txBody>
        </p:sp>
        <p:sp>
          <p:nvSpPr>
            <p:cNvPr id="17" name="Multiply 16"/>
            <p:cNvSpPr/>
            <p:nvPr/>
          </p:nvSpPr>
          <p:spPr>
            <a:xfrm>
              <a:off x="5954201" y="5114943"/>
              <a:ext cx="250304" cy="250304"/>
            </a:xfrm>
            <a:prstGeom prst="mathMultiply">
              <a:avLst/>
            </a:prstGeom>
            <a:solidFill>
              <a:srgbClr val="652D52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0000"/>
                </a:solidFill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7067213" y="3052274"/>
            <a:ext cx="2013500" cy="3451257"/>
            <a:chOff x="7406234" y="3746550"/>
            <a:chExt cx="1596492" cy="2736480"/>
          </a:xfrm>
        </p:grpSpPr>
        <p:pic>
          <p:nvPicPr>
            <p:cNvPr id="20" name="Picture 2"/>
            <p:cNvPicPr>
              <a:picLocks noChangeAspect="1" noChangeArrowheads="1"/>
            </p:cNvPicPr>
            <p:nvPr/>
          </p:nvPicPr>
          <p:blipFill rotWithShape="1">
            <a:blip r:embed="rId5"/>
            <a:srcRect l="41260" t="13498" r="44451" b="39430"/>
            <a:stretch/>
          </p:blipFill>
          <p:spPr bwMode="auto">
            <a:xfrm>
              <a:off x="7596336" y="3778783"/>
              <a:ext cx="1253641" cy="2447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glow>
                <a:schemeClr val="accent1">
                  <a:alpha val="40000"/>
                </a:schemeClr>
              </a:glow>
            </a:effectLst>
          </p:spPr>
        </p:pic>
        <p:sp>
          <p:nvSpPr>
            <p:cNvPr id="21" name="TextBox 20"/>
            <p:cNvSpPr txBox="1"/>
            <p:nvPr/>
          </p:nvSpPr>
          <p:spPr>
            <a:xfrm>
              <a:off x="7406234" y="6165785"/>
              <a:ext cx="1596492" cy="317245"/>
            </a:xfrm>
            <a:prstGeom prst="rect">
              <a:avLst/>
            </a:prstGeom>
            <a:noFill/>
            <a:effectLst>
              <a:glow rad="101600">
                <a:schemeClr val="bg1">
                  <a:alpha val="60000"/>
                </a:schemeClr>
              </a:glow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2000" b="1" dirty="0">
                  <a:solidFill>
                    <a:srgbClr val="FFC000"/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</a:rPr>
                <a:t>4</a:t>
              </a:r>
              <a:r>
                <a:rPr lang="en-GB" sz="2000" b="1" dirty="0" smtClean="0">
                  <a:solidFill>
                    <a:srgbClr val="FFC000"/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</a:rPr>
                <a:t>. track skeleton</a:t>
              </a:r>
            </a:p>
          </p:txBody>
        </p:sp>
        <p:sp>
          <p:nvSpPr>
            <p:cNvPr id="22" name="Multiply 21"/>
            <p:cNvSpPr/>
            <p:nvPr/>
          </p:nvSpPr>
          <p:spPr>
            <a:xfrm>
              <a:off x="8361254" y="4683678"/>
              <a:ext cx="160994" cy="160994"/>
            </a:xfrm>
            <a:prstGeom prst="mathMultiply">
              <a:avLst/>
            </a:prstGeom>
            <a:solidFill>
              <a:srgbClr val="92D05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Plus 22"/>
            <p:cNvSpPr/>
            <p:nvPr/>
          </p:nvSpPr>
          <p:spPr>
            <a:xfrm>
              <a:off x="8004841" y="4248388"/>
              <a:ext cx="160994" cy="160994"/>
            </a:xfrm>
            <a:prstGeom prst="mathPlus">
              <a:avLst/>
            </a:prstGeom>
            <a:solidFill>
              <a:srgbClr val="C0000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0000"/>
                </a:solidFill>
              </a:endParaRPr>
            </a:p>
          </p:txBody>
        </p:sp>
        <p:sp>
          <p:nvSpPr>
            <p:cNvPr id="24" name="Multiply 23"/>
            <p:cNvSpPr/>
            <p:nvPr/>
          </p:nvSpPr>
          <p:spPr>
            <a:xfrm>
              <a:off x="8218181" y="4817810"/>
              <a:ext cx="160994" cy="160994"/>
            </a:xfrm>
            <a:prstGeom prst="mathMultiply">
              <a:avLst/>
            </a:prstGeom>
            <a:solidFill>
              <a:srgbClr val="29432A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Multiply 24"/>
            <p:cNvSpPr/>
            <p:nvPr/>
          </p:nvSpPr>
          <p:spPr>
            <a:xfrm>
              <a:off x="8491832" y="4722172"/>
              <a:ext cx="160994" cy="160994"/>
            </a:xfrm>
            <a:prstGeom prst="mathMultiply">
              <a:avLst/>
            </a:prstGeom>
            <a:solidFill>
              <a:srgbClr val="2B4F5F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Multiply 25"/>
            <p:cNvSpPr/>
            <p:nvPr/>
          </p:nvSpPr>
          <p:spPr>
            <a:xfrm>
              <a:off x="8423830" y="4140591"/>
              <a:ext cx="160994" cy="160994"/>
            </a:xfrm>
            <a:prstGeom prst="mathMultiply">
              <a:avLst/>
            </a:prstGeom>
            <a:solidFill>
              <a:srgbClr val="212169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Multiply 26"/>
            <p:cNvSpPr/>
            <p:nvPr/>
          </p:nvSpPr>
          <p:spPr>
            <a:xfrm>
              <a:off x="8370503" y="3746550"/>
              <a:ext cx="160994" cy="160994"/>
            </a:xfrm>
            <a:prstGeom prst="mathMultiply">
              <a:avLst/>
            </a:prstGeom>
            <a:solidFill>
              <a:schemeClr val="accent2">
                <a:lumMod val="50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Multiply 27"/>
            <p:cNvSpPr/>
            <p:nvPr/>
          </p:nvSpPr>
          <p:spPr>
            <a:xfrm>
              <a:off x="8048514" y="5071580"/>
              <a:ext cx="160994" cy="160994"/>
            </a:xfrm>
            <a:prstGeom prst="mathMultiply">
              <a:avLst/>
            </a:prstGeom>
            <a:solidFill>
              <a:srgbClr val="673D05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Multiply 28"/>
            <p:cNvSpPr/>
            <p:nvPr/>
          </p:nvSpPr>
          <p:spPr>
            <a:xfrm>
              <a:off x="7714941" y="4552095"/>
              <a:ext cx="160994" cy="160994"/>
            </a:xfrm>
            <a:prstGeom prst="mathMultiply">
              <a:avLst/>
            </a:prstGeom>
            <a:solidFill>
              <a:srgbClr val="F39619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Plus 29"/>
            <p:cNvSpPr/>
            <p:nvPr/>
          </p:nvSpPr>
          <p:spPr>
            <a:xfrm>
              <a:off x="8065032" y="5161674"/>
              <a:ext cx="160994" cy="160994"/>
            </a:xfrm>
            <a:prstGeom prst="mathPlus">
              <a:avLst/>
            </a:prstGeom>
            <a:solidFill>
              <a:schemeClr val="accent3">
                <a:lumMod val="40000"/>
                <a:lumOff val="60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0000"/>
                </a:solidFill>
              </a:endParaRPr>
            </a:p>
          </p:txBody>
        </p:sp>
        <p:sp>
          <p:nvSpPr>
            <p:cNvPr id="31" name="Plus 30"/>
            <p:cNvSpPr/>
            <p:nvPr/>
          </p:nvSpPr>
          <p:spPr>
            <a:xfrm>
              <a:off x="8044737" y="5534367"/>
              <a:ext cx="160994" cy="160994"/>
            </a:xfrm>
            <a:prstGeom prst="mathPlus">
              <a:avLst/>
            </a:prstGeom>
            <a:solidFill>
              <a:srgbClr val="C0D5DC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0000"/>
                </a:solidFill>
              </a:endParaRPr>
            </a:p>
          </p:txBody>
        </p:sp>
        <p:sp>
          <p:nvSpPr>
            <p:cNvPr id="32" name="Multiply 31"/>
            <p:cNvSpPr/>
            <p:nvPr/>
          </p:nvSpPr>
          <p:spPr>
            <a:xfrm>
              <a:off x="8224661" y="5925697"/>
              <a:ext cx="160994" cy="160994"/>
            </a:xfrm>
            <a:prstGeom prst="mathMultiply">
              <a:avLst/>
            </a:prstGeom>
            <a:solidFill>
              <a:srgbClr val="652D52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0000"/>
                </a:solidFill>
              </a:endParaRPr>
            </a:p>
          </p:txBody>
        </p:sp>
        <p:sp>
          <p:nvSpPr>
            <p:cNvPr id="33" name="Multiply 32"/>
            <p:cNvSpPr/>
            <p:nvPr/>
          </p:nvSpPr>
          <p:spPr>
            <a:xfrm>
              <a:off x="8505877" y="6047140"/>
              <a:ext cx="160994" cy="160994"/>
            </a:xfrm>
            <a:prstGeom prst="mathMultiply">
              <a:avLst/>
            </a:prstGeom>
            <a:solidFill>
              <a:srgbClr val="B6388C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0000"/>
                </a:solidFill>
              </a:endParaRPr>
            </a:p>
          </p:txBody>
        </p:sp>
      </p:grpSp>
      <p:pic>
        <p:nvPicPr>
          <p:cNvPr id="38" name="Picture 37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7969" b="43229" l="43633" r="56109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42879" t="15755" r="43546" b="56901"/>
          <a:stretch>
            <a:fillRect/>
          </a:stretch>
        </p:blipFill>
        <p:spPr bwMode="auto">
          <a:xfrm>
            <a:off x="7818692" y="548680"/>
            <a:ext cx="1220160" cy="122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" name="Rectangle 38"/>
          <p:cNvSpPr/>
          <p:nvPr/>
        </p:nvSpPr>
        <p:spPr>
          <a:xfrm>
            <a:off x="8313904" y="1124744"/>
            <a:ext cx="2968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 smtClean="0">
                <a:solidFill>
                  <a:srgbClr val="FFC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1</a:t>
            </a:r>
            <a:endParaRPr lang="en-GB" dirty="0"/>
          </a:p>
        </p:txBody>
      </p:sp>
      <p:pic>
        <p:nvPicPr>
          <p:cNvPr id="37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1563" b="76563" l="43827" r="55721">
                        <a14:foregroundMark x1="49709" y1="69010" x2="48352" y2="75781"/>
                        <a14:foregroundMark x1="51390" y1="71615" x2="50808" y2="75911"/>
                      </a14:backgroundRemoval>
                    </a14:imgEffect>
                  </a14:imgLayer>
                </a14:imgProps>
              </a:ext>
            </a:extLst>
          </a:blip>
          <a:srcRect l="43148" t="49089" r="43277" b="23567"/>
          <a:stretch>
            <a:fillRect/>
          </a:stretch>
        </p:blipFill>
        <p:spPr bwMode="auto">
          <a:xfrm>
            <a:off x="6586993" y="1017529"/>
            <a:ext cx="1220160" cy="1220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" name="Rectangle 39"/>
          <p:cNvSpPr/>
          <p:nvPr/>
        </p:nvSpPr>
        <p:spPr>
          <a:xfrm>
            <a:off x="7054736" y="1593593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 smtClean="0">
                <a:solidFill>
                  <a:srgbClr val="FFC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2</a:t>
            </a:r>
            <a:endParaRPr lang="en-GB" dirty="0"/>
          </a:p>
        </p:txBody>
      </p:sp>
      <p:sp>
        <p:nvSpPr>
          <p:cNvPr id="45" name="Rectangle 44"/>
          <p:cNvSpPr/>
          <p:nvPr/>
        </p:nvSpPr>
        <p:spPr>
          <a:xfrm>
            <a:off x="6600800" y="3001541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 smtClean="0">
                <a:solidFill>
                  <a:srgbClr val="FFC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3</a:t>
            </a:r>
            <a:endParaRPr lang="en-GB" dirty="0"/>
          </a:p>
        </p:txBody>
      </p:sp>
      <p:sp>
        <p:nvSpPr>
          <p:cNvPr id="41" name="Right Arrow 40"/>
          <p:cNvSpPr/>
          <p:nvPr/>
        </p:nvSpPr>
        <p:spPr>
          <a:xfrm rot="19157496" flipH="1">
            <a:off x="7802419" y="1308741"/>
            <a:ext cx="236446" cy="276390"/>
          </a:xfrm>
          <a:prstGeom prst="rightArrow">
            <a:avLst/>
          </a:prstGeom>
          <a:solidFill>
            <a:srgbClr val="FFC000"/>
          </a:solidFill>
          <a:ln w="76200" cap="flat" cmpd="thickThin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44" name="Right Arrow 43"/>
          <p:cNvSpPr/>
          <p:nvPr/>
        </p:nvSpPr>
        <p:spPr>
          <a:xfrm rot="18554754" flipH="1">
            <a:off x="6922400" y="2377884"/>
            <a:ext cx="236446" cy="276390"/>
          </a:xfrm>
          <a:prstGeom prst="rightArrow">
            <a:avLst/>
          </a:prstGeom>
          <a:solidFill>
            <a:srgbClr val="FFC000"/>
          </a:solidFill>
          <a:ln w="76200" cap="flat" cmpd="thickThin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46" name="Right Arrow 45"/>
          <p:cNvSpPr/>
          <p:nvPr/>
        </p:nvSpPr>
        <p:spPr>
          <a:xfrm rot="13278375" flipH="1">
            <a:off x="7298102" y="3400646"/>
            <a:ext cx="236446" cy="276390"/>
          </a:xfrm>
          <a:prstGeom prst="rightArrow">
            <a:avLst/>
          </a:prstGeom>
          <a:solidFill>
            <a:srgbClr val="FFC000"/>
          </a:solidFill>
          <a:ln w="76200" cap="flat" cmpd="thickThin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6643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2096"/>
            <a:ext cx="8229600" cy="1252728"/>
          </a:xfrm>
        </p:spPr>
        <p:txBody>
          <a:bodyPr>
            <a:noAutofit/>
          </a:bodyPr>
          <a:lstStyle/>
          <a:p>
            <a:r>
              <a:rPr lang="en-GB" sz="4400" dirty="0" smtClean="0"/>
              <a:t>Summary</a:t>
            </a:r>
            <a:endParaRPr lang="en-GB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060848"/>
            <a:ext cx="8329642" cy="4176464"/>
          </a:xfrm>
        </p:spPr>
        <p:txBody>
          <a:bodyPr>
            <a:normAutofit fontScale="92500" lnSpcReduction="10000"/>
          </a:bodyPr>
          <a:lstStyle/>
          <a:p>
            <a:pPr lvl="1"/>
            <a:r>
              <a:rPr lang="en-GB" sz="3600" dirty="0" smtClean="0"/>
              <a:t>Frame-by-frame gives robustness</a:t>
            </a:r>
            <a:br>
              <a:rPr lang="en-GB" sz="3600" dirty="0" smtClean="0"/>
            </a:br>
            <a:endParaRPr lang="en-GB" sz="3600" dirty="0" smtClean="0"/>
          </a:p>
          <a:p>
            <a:pPr lvl="1"/>
            <a:r>
              <a:rPr lang="en-GB" sz="3600" dirty="0" smtClean="0"/>
              <a:t>Body parts </a:t>
            </a:r>
            <a:r>
              <a:rPr lang="en-GB" sz="3600" dirty="0" smtClean="0"/>
              <a:t>representation for efficiency</a:t>
            </a:r>
            <a:br>
              <a:rPr lang="en-GB" sz="3600" dirty="0" smtClean="0"/>
            </a:br>
            <a:endParaRPr lang="en-GB" sz="3600" dirty="0" smtClean="0"/>
          </a:p>
          <a:p>
            <a:pPr lvl="1"/>
            <a:r>
              <a:rPr lang="en-GB" sz="3600" dirty="0" smtClean="0"/>
              <a:t>Fast, simple machine </a:t>
            </a:r>
            <a:r>
              <a:rPr lang="en-GB" sz="3600" dirty="0" smtClean="0"/>
              <a:t>learning</a:t>
            </a:r>
            <a:br>
              <a:rPr lang="en-GB" sz="3600" dirty="0" smtClean="0"/>
            </a:br>
            <a:endParaRPr lang="en-GB" sz="3600" dirty="0" smtClean="0"/>
          </a:p>
          <a:p>
            <a:pPr lvl="1"/>
            <a:r>
              <a:rPr lang="en-GB" sz="3600" dirty="0" smtClean="0"/>
              <a:t>Significant engineering to scale to a m</a:t>
            </a:r>
            <a:r>
              <a:rPr lang="en-GB" sz="3600" dirty="0" smtClean="0"/>
              <a:t>assive</a:t>
            </a:r>
            <a:r>
              <a:rPr lang="en-GB" sz="3600" dirty="0" smtClean="0"/>
              <a:t>, varied training data set</a:t>
            </a:r>
          </a:p>
        </p:txBody>
      </p:sp>
      <p:sp>
        <p:nvSpPr>
          <p:cNvPr id="51" name="Rectangle 50"/>
          <p:cNvSpPr/>
          <p:nvPr/>
        </p:nvSpPr>
        <p:spPr>
          <a:xfrm>
            <a:off x="447700" y="6337312"/>
            <a:ext cx="8289900" cy="520688"/>
          </a:xfrm>
          <a:prstGeom prst="rect">
            <a:avLst/>
          </a:prstGeom>
          <a:solidFill>
            <a:schemeClr val="bg1">
              <a:alpha val="3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1563" b="76563" l="43827" r="55721">
                        <a14:foregroundMark x1="49709" y1="69010" x2="48352" y2="75781"/>
                        <a14:foregroundMark x1="51390" y1="71615" x2="50808" y2="75911"/>
                      </a14:backgroundRemoval>
                    </a14:imgEffect>
                  </a14:imgLayer>
                </a14:imgProps>
              </a:ext>
            </a:extLst>
          </a:blip>
          <a:srcRect l="43148" t="49089" r="43277" b="23567"/>
          <a:stretch>
            <a:fillRect/>
          </a:stretch>
        </p:blipFill>
        <p:spPr bwMode="auto">
          <a:xfrm>
            <a:off x="6647395" y="260648"/>
            <a:ext cx="2494645" cy="24946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43505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quence 3 16x9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0"/>
          <a:srcRect l="14680" t="4162" r="14936" b="52106"/>
          <a:stretch/>
        </p:blipFill>
        <p:spPr>
          <a:xfrm>
            <a:off x="733954" y="476674"/>
            <a:ext cx="3174359" cy="1109457"/>
          </a:xfrm>
          <a:prstGeom prst="rect">
            <a:avLst/>
          </a:prstGeom>
        </p:spPr>
      </p:pic>
      <p:pic>
        <p:nvPicPr>
          <p:cNvPr id="5" name="Sequence 3 16x9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0"/>
          <a:srcRect t="52331" b="3937"/>
          <a:stretch/>
        </p:blipFill>
        <p:spPr>
          <a:xfrm>
            <a:off x="3899107" y="476674"/>
            <a:ext cx="4510096" cy="1109457"/>
          </a:xfrm>
          <a:prstGeom prst="rect">
            <a:avLst/>
          </a:prstGeom>
        </p:spPr>
      </p:pic>
      <p:pic>
        <p:nvPicPr>
          <p:cNvPr id="6" name="Sequence 1 16x9.wmv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11"/>
          <a:srcRect l="14675" t="4195" r="14970" b="52163"/>
          <a:stretch/>
        </p:blipFill>
        <p:spPr>
          <a:xfrm>
            <a:off x="734024" y="1725318"/>
            <a:ext cx="3174218" cy="1107982"/>
          </a:xfrm>
          <a:prstGeom prst="rect">
            <a:avLst/>
          </a:prstGeom>
        </p:spPr>
      </p:pic>
      <p:pic>
        <p:nvPicPr>
          <p:cNvPr id="7" name="Sequence 1 16x9.wmv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11"/>
          <a:srcRect l="-1" t="52425" r="-1" b="3932"/>
          <a:stretch/>
        </p:blipFill>
        <p:spPr>
          <a:xfrm>
            <a:off x="3898264" y="1725318"/>
            <a:ext cx="4511782" cy="1107982"/>
          </a:xfrm>
          <a:prstGeom prst="rect">
            <a:avLst/>
          </a:prstGeom>
        </p:spPr>
      </p:pic>
      <p:pic>
        <p:nvPicPr>
          <p:cNvPr id="8" name="Sequence 5 16x9.wmv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2"/>
          <a:srcRect l="14675" t="4194" r="14971" b="52163"/>
          <a:stretch/>
        </p:blipFill>
        <p:spPr>
          <a:xfrm>
            <a:off x="734024" y="4265236"/>
            <a:ext cx="3174218" cy="1107982"/>
          </a:xfrm>
          <a:prstGeom prst="rect">
            <a:avLst/>
          </a:prstGeom>
        </p:spPr>
      </p:pic>
      <p:pic>
        <p:nvPicPr>
          <p:cNvPr id="9" name="Sequence 5 16x9.wmv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2"/>
          <a:srcRect l="-1" t="52425" r="-1" b="3932"/>
          <a:stretch/>
        </p:blipFill>
        <p:spPr>
          <a:xfrm>
            <a:off x="3898264" y="4265236"/>
            <a:ext cx="4511782" cy="1107982"/>
          </a:xfrm>
          <a:prstGeom prst="rect">
            <a:avLst/>
          </a:prstGeom>
        </p:spPr>
      </p:pic>
      <p:pic>
        <p:nvPicPr>
          <p:cNvPr id="11" name="Sequence 2 16x9.wmv">
            <a:hlinkClick r:id="" action="ppaction://media"/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 rotWithShape="1">
          <a:blip r:embed="rId13"/>
          <a:srcRect l="14676" t="4194" r="14972" b="52163"/>
          <a:stretch/>
        </p:blipFill>
        <p:spPr>
          <a:xfrm>
            <a:off x="734024" y="3008342"/>
            <a:ext cx="3174218" cy="1107982"/>
          </a:xfrm>
          <a:prstGeom prst="rect">
            <a:avLst/>
          </a:prstGeom>
        </p:spPr>
      </p:pic>
      <p:pic>
        <p:nvPicPr>
          <p:cNvPr id="12" name="Sequence 2 16x9.wmv">
            <a:hlinkClick r:id="" action="ppaction://media"/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 rotWithShape="1">
          <a:blip r:embed="rId13"/>
          <a:srcRect t="52425" b="3932"/>
          <a:stretch/>
        </p:blipFill>
        <p:spPr>
          <a:xfrm>
            <a:off x="3898264" y="3008342"/>
            <a:ext cx="4511782" cy="1107982"/>
          </a:xfrm>
          <a:prstGeom prst="rect">
            <a:avLst/>
          </a:prstGeom>
        </p:spPr>
      </p:pic>
      <p:pic>
        <p:nvPicPr>
          <p:cNvPr id="17" name="Picture 16" descr="MSRC_WO.png"/>
          <p:cNvPicPr>
            <a:picLocks noChangeAspect="1"/>
          </p:cNvPicPr>
          <p:nvPr/>
        </p:nvPicPr>
        <p:blipFill rotWithShape="1">
          <a:blip r:embed="rId14">
            <a:extLst/>
          </a:blip>
          <a:srcRect b="34444"/>
          <a:stretch/>
        </p:blipFill>
        <p:spPr>
          <a:xfrm>
            <a:off x="736474" y="5845837"/>
            <a:ext cx="2035326" cy="6480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2" descr="http://2.bp.blogspot.com/_NcSxbK86vWU/TBuoPqPOmEI/AAAAAAAAAuQ/H9WU3IAnbVg/s400/kinect_001.png">
            <a:hlinkClick r:id="rId15"/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74" t="48088" b="25321"/>
          <a:stretch/>
        </p:blipFill>
        <p:spPr bwMode="auto">
          <a:xfrm>
            <a:off x="6015090" y="5870389"/>
            <a:ext cx="2376412" cy="598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23"/>
          <p:cNvSpPr/>
          <p:nvPr/>
        </p:nvSpPr>
        <p:spPr>
          <a:xfrm>
            <a:off x="8397948" y="213303"/>
            <a:ext cx="45719" cy="53759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/>
          <p:cNvSpPr/>
          <p:nvPr/>
        </p:nvSpPr>
        <p:spPr>
          <a:xfrm flipH="1">
            <a:off x="2267744" y="116633"/>
            <a:ext cx="144016" cy="53759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19"/>
          <p:cNvSpPr/>
          <p:nvPr/>
        </p:nvSpPr>
        <p:spPr>
          <a:xfrm flipH="1">
            <a:off x="640705" y="116632"/>
            <a:ext cx="144016" cy="53759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 20"/>
          <p:cNvSpPr/>
          <p:nvPr/>
        </p:nvSpPr>
        <p:spPr>
          <a:xfrm flipH="1">
            <a:off x="3826256" y="181846"/>
            <a:ext cx="144016" cy="53759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/>
        </p:nvSpPr>
        <p:spPr>
          <a:xfrm flipH="1">
            <a:off x="5331968" y="236710"/>
            <a:ext cx="144016" cy="53759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Rectangle 26"/>
          <p:cNvSpPr/>
          <p:nvPr/>
        </p:nvSpPr>
        <p:spPr>
          <a:xfrm flipH="1">
            <a:off x="6831869" y="382716"/>
            <a:ext cx="144016" cy="53759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4067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495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94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94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45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456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335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2335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2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23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video>
              <p:cMediaNode vol="80000">
                <p:cTn id="24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video>
              <p:cMediaNode vol="80000">
                <p:cTn id="25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video>
              <p:cMediaNode vol="80000">
                <p:cTn id="26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video>
              <p:cMediaNode vol="80000">
                <p:cTn id="27" repeatCount="indefinite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video>
              <p:cMediaNode vol="80000">
                <p:cTn id="28" repeatCount="indefinite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642752"/>
            <a:ext cx="9001000" cy="5357849"/>
          </a:xfrm>
        </p:spPr>
        <p:txBody>
          <a:bodyPr>
            <a:normAutofit fontScale="92500" lnSpcReduction="20000"/>
          </a:bodyPr>
          <a:lstStyle/>
          <a:p>
            <a:pPr algn="ctr">
              <a:buNone/>
            </a:pPr>
            <a:endParaRPr lang="en-GB" dirty="0" smtClean="0"/>
          </a:p>
          <a:p>
            <a:pPr algn="ctr">
              <a:buNone/>
            </a:pPr>
            <a:endParaRPr lang="en-GB" dirty="0" smtClean="0"/>
          </a:p>
          <a:p>
            <a:pPr algn="ctr">
              <a:buNone/>
            </a:pPr>
            <a:endParaRPr lang="en-GB" sz="4000" dirty="0" smtClean="0"/>
          </a:p>
          <a:p>
            <a:pPr>
              <a:buNone/>
            </a:pPr>
            <a:endParaRPr lang="en-GB" dirty="0" smtClean="0"/>
          </a:p>
          <a:p>
            <a:pPr>
              <a:buNone/>
            </a:pPr>
            <a:endParaRPr lang="en-GB" dirty="0"/>
          </a:p>
          <a:p>
            <a:pPr>
              <a:buNone/>
            </a:pPr>
            <a:endParaRPr lang="en-GB" dirty="0" smtClean="0"/>
          </a:p>
          <a:p>
            <a:pPr>
              <a:buNone/>
            </a:pPr>
            <a:endParaRPr lang="en-GB" dirty="0" smtClean="0"/>
          </a:p>
          <a:p>
            <a:pPr marL="118872" indent="0">
              <a:buNone/>
            </a:pPr>
            <a:r>
              <a:rPr lang="en-GB" sz="2800" dirty="0" smtClean="0">
                <a:solidFill>
                  <a:srgbClr val="FF9900"/>
                </a:solidFill>
              </a:rPr>
              <a:t>With thanks to:</a:t>
            </a:r>
          </a:p>
          <a:p>
            <a:pPr marL="1956816" lvl="8" indent="0">
              <a:buNone/>
            </a:pPr>
            <a:r>
              <a:rPr lang="en-GB" sz="2000" dirty="0" smtClean="0"/>
              <a:t>Andrew Fitzgibbon, Mat Cook, Andrew Blake, Toby Sharp,</a:t>
            </a:r>
            <a:br>
              <a:rPr lang="en-GB" sz="2000" dirty="0" smtClean="0"/>
            </a:br>
            <a:r>
              <a:rPr lang="en-GB" sz="2000" dirty="0" smtClean="0"/>
              <a:t>Ollie Williams, Sebastian Nowozin, Antonio Criminisi, Mihai Budiu, Ross Girshick, Duncan Robertson, John Winn, Shahram Izadi, Pushmeet Kohli</a:t>
            </a:r>
            <a:br>
              <a:rPr lang="en-GB" sz="2000" dirty="0" smtClean="0"/>
            </a:br>
            <a:endParaRPr lang="en-GB" sz="2000" dirty="0" smtClean="0"/>
          </a:p>
          <a:p>
            <a:pPr marL="1956816" lvl="8" indent="0">
              <a:buNone/>
            </a:pPr>
            <a:r>
              <a:rPr lang="en-GB" sz="2000" dirty="0" smtClean="0"/>
              <a:t>The whole Kinect team, especially: Alex Kipman, Mark Finocchio, Ryan Geiss, Richard Moore, Robert Craig, Momin Al-Ghosien,</a:t>
            </a:r>
            <a:br>
              <a:rPr lang="en-GB" sz="2000" dirty="0" smtClean="0"/>
            </a:br>
            <a:r>
              <a:rPr lang="en-GB" sz="2000" dirty="0" smtClean="0"/>
              <a:t>Matt Bronder, Craig Peeper</a:t>
            </a:r>
            <a:endParaRPr lang="en-GB" sz="2000" dirty="0"/>
          </a:p>
        </p:txBody>
      </p:sp>
      <p:pic>
        <p:nvPicPr>
          <p:cNvPr id="2" name="Goodbye_black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11004"/>
          <a:stretch/>
        </p:blipFill>
        <p:spPr>
          <a:xfrm>
            <a:off x="4644008" y="476672"/>
            <a:ext cx="4179072" cy="2789415"/>
          </a:xfrm>
          <a:prstGeom prst="rect">
            <a:avLst/>
          </a:prstGeom>
          <a:effectLst>
            <a:reflection blurRad="6350" stA="50000" endA="275" endPos="40000" dist="101600" dir="5400000" sy="-100000" algn="bl" rotWithShape="0"/>
          </a:effectLst>
          <a:scene3d>
            <a:camera prst="isometricOffAxis2Left"/>
            <a:lightRig rig="threePt" dir="t"/>
          </a:scene3d>
        </p:spPr>
      </p:pic>
      <p:pic>
        <p:nvPicPr>
          <p:cNvPr id="4" name="Picture 2" descr="http://2.bp.blogspot.com/_NcSxbK86vWU/TBuoPqPOmEI/AAAAAAAAAuQ/H9WU3IAnbVg/s400/kinect_001.png">
            <a:hlinkClick r:id="rId5"/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74" t="48088" b="25321"/>
          <a:stretch/>
        </p:blipFill>
        <p:spPr bwMode="auto">
          <a:xfrm>
            <a:off x="482267" y="6010006"/>
            <a:ext cx="1766292" cy="445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MSRC_WO.png"/>
          <p:cNvPicPr>
            <a:picLocks noChangeAspect="1"/>
          </p:cNvPicPr>
          <p:nvPr/>
        </p:nvPicPr>
        <p:blipFill rotWithShape="1">
          <a:blip r:embed="rId7"/>
          <a:srcRect b="37506"/>
          <a:stretch/>
        </p:blipFill>
        <p:spPr>
          <a:xfrm>
            <a:off x="511606" y="4869160"/>
            <a:ext cx="1707614" cy="518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126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0"/>
    </mc:Choice>
    <mc:Fallback xmlns="">
      <p:transition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remove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1252728"/>
          </a:xfrm>
        </p:spPr>
        <p:txBody>
          <a:bodyPr>
            <a:noAutofit/>
          </a:bodyPr>
          <a:lstStyle/>
          <a:p>
            <a:r>
              <a:rPr lang="en-GB" sz="4400" dirty="0" smtClean="0">
                <a:solidFill>
                  <a:srgbClr val="FFC000"/>
                </a:solidFill>
              </a:rPr>
              <a:t>The approach:</a:t>
            </a:r>
            <a:br>
              <a:rPr lang="en-GB" sz="4400" dirty="0" smtClean="0">
                <a:solidFill>
                  <a:srgbClr val="FFC000"/>
                </a:solidFill>
              </a:rPr>
            </a:br>
            <a:r>
              <a:rPr lang="en-GB" sz="4400" dirty="0" smtClean="0">
                <a:solidFill>
                  <a:srgbClr val="FFC000"/>
                </a:solidFill>
              </a:rPr>
              <a:t>body </a:t>
            </a:r>
            <a:r>
              <a:rPr lang="en-GB" sz="4400" dirty="0">
                <a:solidFill>
                  <a:srgbClr val="FFC000"/>
                </a:solidFill>
              </a:rPr>
              <a:t>part recognition</a:t>
            </a:r>
          </a:p>
        </p:txBody>
      </p:sp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1563" b="76563" l="43827" r="55721">
                        <a14:foregroundMark x1="49709" y1="69010" x2="48352" y2="75781"/>
                        <a14:foregroundMark x1="51390" y1="71615" x2="50808" y2="75911"/>
                      </a14:backgroundRemoval>
                    </a14:imgEffect>
                  </a14:imgLayer>
                </a14:imgProps>
              </a:ext>
            </a:extLst>
          </a:blip>
          <a:srcRect l="43148" t="49089" r="43277" b="23567"/>
          <a:stretch>
            <a:fillRect/>
          </a:stretch>
        </p:blipFill>
        <p:spPr bwMode="auto">
          <a:xfrm>
            <a:off x="2886436" y="1904252"/>
            <a:ext cx="4045060" cy="40450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2748726" y="3998774"/>
            <a:ext cx="958917" cy="830997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</p:spPr>
        <p:txBody>
          <a:bodyPr wrap="none" rtlCol="0">
            <a:spAutoFit/>
          </a:bodyPr>
          <a:lstStyle/>
          <a:p>
            <a:pPr algn="ctr"/>
            <a:r>
              <a:rPr lang="en-GB" sz="240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right</a:t>
            </a:r>
            <a:r>
              <a:rPr lang="en-GB" sz="24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/>
            </a:r>
            <a:br>
              <a:rPr lang="en-GB" sz="24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</a:br>
            <a:r>
              <a:rPr lang="en-GB" sz="24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elbow</a:t>
            </a:r>
            <a:endParaRPr lang="en-GB" sz="2400" dirty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524590" y="1982550"/>
            <a:ext cx="1495922" cy="461665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</p:spPr>
        <p:txBody>
          <a:bodyPr wrap="none" rtlCol="0">
            <a:spAutoFit/>
          </a:bodyPr>
          <a:lstStyle/>
          <a:p>
            <a:r>
              <a:rPr lang="en-GB" sz="24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right hand</a:t>
            </a:r>
            <a:endParaRPr lang="en-GB" sz="2400" dirty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2604710" y="2444215"/>
            <a:ext cx="864096" cy="213022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rot="5400000" flipH="1" flipV="1">
            <a:off x="3325734" y="3763174"/>
            <a:ext cx="234815" cy="142635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5341014" y="1943641"/>
            <a:ext cx="1289135" cy="830997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</p:spPr>
        <p:txBody>
          <a:bodyPr wrap="none" rtlCol="0">
            <a:spAutoFit/>
          </a:bodyPr>
          <a:lstStyle/>
          <a:p>
            <a:pPr algn="ctr"/>
            <a:r>
              <a:rPr lang="en-GB" sz="24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left</a:t>
            </a:r>
            <a:br>
              <a:rPr lang="en-GB" sz="24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</a:br>
            <a:r>
              <a:rPr lang="en-GB" sz="24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shoulder</a:t>
            </a:r>
            <a:endParaRPr lang="en-GB" sz="2400" dirty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 flipH="1">
            <a:off x="5343697" y="2875090"/>
            <a:ext cx="244664" cy="331596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3828846" y="2270582"/>
            <a:ext cx="784190" cy="461665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</p:spPr>
        <p:txBody>
          <a:bodyPr wrap="none" rtlCol="0">
            <a:spAutoFit/>
          </a:bodyPr>
          <a:lstStyle/>
          <a:p>
            <a:pPr algn="ctr"/>
            <a:r>
              <a:rPr lang="en-GB" sz="24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neck</a:t>
            </a:r>
            <a:endParaRPr lang="en-GB" sz="2400" dirty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cxnSp>
        <p:nvCxnSpPr>
          <p:cNvPr id="21" name="Straight Arrow Connector 20"/>
          <p:cNvCxnSpPr>
            <a:stCxn id="20" idx="2"/>
          </p:cNvCxnSpPr>
          <p:nvPr/>
        </p:nvCxnSpPr>
        <p:spPr>
          <a:xfrm>
            <a:off x="4220941" y="2732247"/>
            <a:ext cx="433278" cy="22774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2765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252728"/>
          </a:xfrm>
        </p:spPr>
        <p:txBody>
          <a:bodyPr>
            <a:normAutofit/>
          </a:bodyPr>
          <a:lstStyle/>
          <a:p>
            <a:r>
              <a:rPr lang="en-GB" sz="4400" dirty="0">
                <a:solidFill>
                  <a:srgbClr val="FFC000"/>
                </a:solidFill>
              </a:rPr>
              <a:t>Body part recognition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232756"/>
            <a:ext cx="8712968" cy="5436604"/>
          </a:xfrm>
        </p:spPr>
        <p:txBody>
          <a:bodyPr>
            <a:normAutofit/>
          </a:bodyPr>
          <a:lstStyle/>
          <a:p>
            <a:r>
              <a:rPr lang="en-GB" dirty="0" smtClean="0"/>
              <a:t>No </a:t>
            </a:r>
            <a:r>
              <a:rPr lang="en-GB" dirty="0"/>
              <a:t>temporal </a:t>
            </a:r>
            <a:r>
              <a:rPr lang="en-GB" dirty="0" smtClean="0"/>
              <a:t>information</a:t>
            </a:r>
          </a:p>
          <a:p>
            <a:pPr lvl="1"/>
            <a:r>
              <a:rPr lang="en-GB" dirty="0" smtClean="0"/>
              <a:t>frame-by-frame</a:t>
            </a:r>
          </a:p>
          <a:p>
            <a:pPr marL="118872" indent="0">
              <a:buNone/>
            </a:pPr>
            <a:endParaRPr lang="en-GB" dirty="0"/>
          </a:p>
          <a:p>
            <a:r>
              <a:rPr lang="en-GB" dirty="0" smtClean="0"/>
              <a:t>Local pose estimate of parts</a:t>
            </a:r>
          </a:p>
          <a:p>
            <a:pPr lvl="1"/>
            <a:r>
              <a:rPr lang="en-GB" dirty="0" smtClean="0"/>
              <a:t>each pixel &amp; each body joint treated independently</a:t>
            </a:r>
          </a:p>
          <a:p>
            <a:pPr lvl="1"/>
            <a:r>
              <a:rPr lang="en-GB" dirty="0" smtClean="0"/>
              <a:t>reduced training data and computation time</a:t>
            </a:r>
          </a:p>
          <a:p>
            <a:endParaRPr lang="en-GB" dirty="0" smtClean="0"/>
          </a:p>
          <a:p>
            <a:r>
              <a:rPr lang="en-GB" dirty="0" smtClean="0"/>
              <a:t>Very fast</a:t>
            </a:r>
          </a:p>
          <a:p>
            <a:pPr lvl="1"/>
            <a:r>
              <a:rPr lang="en-GB" dirty="0" smtClean="0"/>
              <a:t>simple depth image features</a:t>
            </a:r>
          </a:p>
          <a:p>
            <a:pPr lvl="1"/>
            <a:r>
              <a:rPr lang="en-GB" dirty="0" smtClean="0"/>
              <a:t>parallel decision forest classifier</a:t>
            </a:r>
            <a:endParaRPr lang="en-GB" dirty="0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1563" b="76563" l="43827" r="55721">
                        <a14:foregroundMark x1="49709" y1="69010" x2="48352" y2="75781"/>
                        <a14:foregroundMark x1="51390" y1="71615" x2="50808" y2="75911"/>
                      </a14:backgroundRemoval>
                    </a14:imgEffect>
                  </a14:imgLayer>
                </a14:imgProps>
              </a:ext>
            </a:extLst>
          </a:blip>
          <a:srcRect l="43148" t="49089" r="43277" b="23567"/>
          <a:stretch>
            <a:fillRect/>
          </a:stretch>
        </p:blipFill>
        <p:spPr bwMode="auto">
          <a:xfrm>
            <a:off x="6228184" y="34252"/>
            <a:ext cx="2818706" cy="2818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39046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282" y="33132"/>
            <a:ext cx="8229600" cy="1252728"/>
          </a:xfrm>
        </p:spPr>
        <p:txBody>
          <a:bodyPr>
            <a:normAutofit/>
          </a:bodyPr>
          <a:lstStyle/>
          <a:p>
            <a:r>
              <a:rPr lang="en-GB" sz="4000" dirty="0" smtClean="0"/>
              <a:t>Object segmentation</a:t>
            </a:r>
            <a:endParaRPr lang="en-GB" sz="4000" dirty="0"/>
          </a:p>
        </p:txBody>
      </p:sp>
      <p:grpSp>
        <p:nvGrpSpPr>
          <p:cNvPr id="129" name="Group 128"/>
          <p:cNvGrpSpPr/>
          <p:nvPr/>
        </p:nvGrpSpPr>
        <p:grpSpPr>
          <a:xfrm>
            <a:off x="303626" y="1285860"/>
            <a:ext cx="5906697" cy="1857388"/>
            <a:chOff x="1014386" y="6757990"/>
            <a:chExt cx="5919674" cy="186146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130" name="Group 293"/>
            <p:cNvGrpSpPr/>
            <p:nvPr/>
          </p:nvGrpSpPr>
          <p:grpSpPr>
            <a:xfrm>
              <a:off x="5506922" y="6757991"/>
              <a:ext cx="1427138" cy="1857387"/>
              <a:chOff x="5506922" y="6757991"/>
              <a:chExt cx="1427138" cy="1857387"/>
            </a:xfrm>
          </p:grpSpPr>
          <p:pic>
            <p:nvPicPr>
              <p:cNvPr id="152" name="Picture 22" descr="V:\Users\Jamie Shotton\Desktop\UID000421.png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 r="67291"/>
              <a:stretch>
                <a:fillRect/>
              </a:stretch>
            </p:blipFill>
            <p:spPr bwMode="auto">
              <a:xfrm>
                <a:off x="5506922" y="6757991"/>
                <a:ext cx="1422608" cy="928694"/>
              </a:xfrm>
              <a:prstGeom prst="rect">
                <a:avLst/>
              </a:prstGeom>
              <a:noFill/>
              <a:ln w="19050">
                <a:solidFill>
                  <a:sysClr val="windowText" lastClr="000000"/>
                </a:solidFill>
                <a:miter lim="800000"/>
              </a:ln>
            </p:spPr>
          </p:pic>
          <p:pic>
            <p:nvPicPr>
              <p:cNvPr id="153" name="Picture 22" descr="V:\Users\Jamie Shotton\Desktop\UID000421.png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 l="33594" r="33593"/>
              <a:stretch>
                <a:fillRect/>
              </a:stretch>
            </p:blipFill>
            <p:spPr bwMode="auto">
              <a:xfrm>
                <a:off x="5506922" y="7686684"/>
                <a:ext cx="1427138" cy="928694"/>
              </a:xfrm>
              <a:prstGeom prst="rect">
                <a:avLst/>
              </a:prstGeom>
              <a:noFill/>
              <a:ln w="19050">
                <a:solidFill>
                  <a:sysClr val="windowText" lastClr="000000"/>
                </a:solidFill>
                <a:miter lim="800000"/>
              </a:ln>
            </p:spPr>
          </p:pic>
          <p:sp>
            <p:nvSpPr>
              <p:cNvPr id="154" name="Rectangle 153"/>
              <p:cNvSpPr/>
              <p:nvPr/>
            </p:nvSpPr>
            <p:spPr>
              <a:xfrm>
                <a:off x="5967435" y="7983997"/>
                <a:ext cx="744114" cy="33855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6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" lastClr="FFFFFF"/>
                    </a:solidFill>
                    <a:effectLst>
                      <a:glow rad="101600">
                        <a:sysClr val="windowText" lastClr="000000">
                          <a:alpha val="60000"/>
                        </a:sysClr>
                      </a:glow>
                    </a:effectLst>
                    <a:uLnTx/>
                    <a:uFillTx/>
                    <a:latin typeface="Gill Sans MT" pitchFamily="34" charset="0"/>
                  </a:rPr>
                  <a:t>bicycle</a:t>
                </a:r>
              </a:p>
            </p:txBody>
          </p:sp>
          <p:sp>
            <p:nvSpPr>
              <p:cNvPr id="155" name="Rectangle 154"/>
              <p:cNvSpPr/>
              <p:nvPr/>
            </p:nvSpPr>
            <p:spPr>
              <a:xfrm>
                <a:off x="5519764" y="8273286"/>
                <a:ext cx="567464" cy="33855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6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" lastClr="FFFFFF"/>
                    </a:solidFill>
                    <a:effectLst>
                      <a:glow rad="101600">
                        <a:sysClr val="windowText" lastClr="000000">
                          <a:alpha val="60000"/>
                        </a:sysClr>
                      </a:glow>
                    </a:effectLst>
                    <a:uLnTx/>
                    <a:uFillTx/>
                    <a:latin typeface="Gill Sans MT" pitchFamily="34" charset="0"/>
                  </a:rPr>
                  <a:t>road</a:t>
                </a:r>
              </a:p>
            </p:txBody>
          </p:sp>
          <p:sp>
            <p:nvSpPr>
              <p:cNvPr id="156" name="Rectangle 155"/>
              <p:cNvSpPr/>
              <p:nvPr/>
            </p:nvSpPr>
            <p:spPr>
              <a:xfrm>
                <a:off x="6089732" y="7648916"/>
                <a:ext cx="819456" cy="33855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6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" lastClr="FFFFFF"/>
                    </a:solidFill>
                    <a:effectLst>
                      <a:glow rad="101600">
                        <a:sysClr val="windowText" lastClr="000000">
                          <a:alpha val="60000"/>
                        </a:sysClr>
                      </a:glow>
                    </a:effectLst>
                    <a:uLnTx/>
                    <a:uFillTx/>
                    <a:latin typeface="Gill Sans MT" pitchFamily="34" charset="0"/>
                  </a:rPr>
                  <a:t>building</a:t>
                </a:r>
              </a:p>
            </p:txBody>
          </p:sp>
        </p:grpSp>
        <p:grpSp>
          <p:nvGrpSpPr>
            <p:cNvPr id="131" name="Group 298"/>
            <p:cNvGrpSpPr/>
            <p:nvPr/>
          </p:nvGrpSpPr>
          <p:grpSpPr>
            <a:xfrm>
              <a:off x="4014782" y="6757991"/>
              <a:ext cx="1428760" cy="1857388"/>
              <a:chOff x="4014782" y="6757991"/>
              <a:chExt cx="1428760" cy="1857388"/>
            </a:xfrm>
          </p:grpSpPr>
          <p:pic>
            <p:nvPicPr>
              <p:cNvPr id="148" name="Picture 21" descr="V:\Users\Jamie Shotton\Desktop\UID000323.png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 r="67187"/>
              <a:stretch>
                <a:fillRect/>
              </a:stretch>
            </p:blipFill>
            <p:spPr bwMode="auto">
              <a:xfrm>
                <a:off x="4014782" y="6757991"/>
                <a:ext cx="1428760" cy="928694"/>
              </a:xfrm>
              <a:prstGeom prst="rect">
                <a:avLst/>
              </a:prstGeom>
              <a:noFill/>
              <a:ln w="19050">
                <a:solidFill>
                  <a:sysClr val="windowText" lastClr="000000"/>
                </a:solidFill>
                <a:miter lim="800000"/>
              </a:ln>
            </p:spPr>
          </p:pic>
          <p:pic>
            <p:nvPicPr>
              <p:cNvPr id="149" name="Picture 21" descr="V:\Users\Jamie Shotton\Desktop\UID000323.png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 l="33594" r="33593"/>
              <a:stretch>
                <a:fillRect/>
              </a:stretch>
            </p:blipFill>
            <p:spPr bwMode="auto">
              <a:xfrm>
                <a:off x="4014782" y="7686685"/>
                <a:ext cx="1428760" cy="928694"/>
              </a:xfrm>
              <a:prstGeom prst="rect">
                <a:avLst/>
              </a:prstGeom>
              <a:noFill/>
              <a:ln w="19050">
                <a:solidFill>
                  <a:sysClr val="windowText" lastClr="000000"/>
                </a:solidFill>
                <a:miter lim="800000"/>
              </a:ln>
            </p:spPr>
          </p:pic>
          <p:sp>
            <p:nvSpPr>
              <p:cNvPr id="150" name="Rectangle 149"/>
              <p:cNvSpPr/>
              <p:nvPr/>
            </p:nvSpPr>
            <p:spPr>
              <a:xfrm>
                <a:off x="4054012" y="8265666"/>
                <a:ext cx="567464" cy="33855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6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" lastClr="FFFFFF"/>
                    </a:solidFill>
                    <a:effectLst>
                      <a:glow rad="101600">
                        <a:sysClr val="windowText" lastClr="000000">
                          <a:alpha val="60000"/>
                        </a:sysClr>
                      </a:glow>
                    </a:effectLst>
                    <a:uLnTx/>
                    <a:uFillTx/>
                    <a:latin typeface="Gill Sans MT" pitchFamily="34" charset="0"/>
                  </a:rPr>
                  <a:t>road</a:t>
                </a:r>
              </a:p>
            </p:txBody>
          </p:sp>
          <p:sp>
            <p:nvSpPr>
              <p:cNvPr id="151" name="Rectangle 150"/>
              <p:cNvSpPr/>
              <p:nvPr/>
            </p:nvSpPr>
            <p:spPr>
              <a:xfrm>
                <a:off x="4493575" y="7918794"/>
                <a:ext cx="431529" cy="33855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6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" lastClr="FFFFFF"/>
                    </a:solidFill>
                    <a:effectLst>
                      <a:glow rad="101600">
                        <a:sysClr val="windowText" lastClr="000000">
                          <a:alpha val="60000"/>
                        </a:sysClr>
                      </a:glow>
                    </a:effectLst>
                    <a:uLnTx/>
                    <a:uFillTx/>
                    <a:latin typeface="Gill Sans MT" pitchFamily="34" charset="0"/>
                  </a:rPr>
                  <a:t>cat</a:t>
                </a:r>
              </a:p>
            </p:txBody>
          </p:sp>
        </p:grpSp>
        <p:grpSp>
          <p:nvGrpSpPr>
            <p:cNvPr id="133" name="Group 295"/>
            <p:cNvGrpSpPr/>
            <p:nvPr/>
          </p:nvGrpSpPr>
          <p:grpSpPr>
            <a:xfrm>
              <a:off x="1014386" y="6757990"/>
              <a:ext cx="1428760" cy="1861469"/>
              <a:chOff x="1014386" y="6757990"/>
              <a:chExt cx="1428760" cy="1861469"/>
            </a:xfrm>
          </p:grpSpPr>
          <p:pic>
            <p:nvPicPr>
              <p:cNvPr id="140" name="Picture 20" descr="V:\Users\Jamie Shotton\Desktop\UID000458.png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 r="67291"/>
              <a:stretch>
                <a:fillRect/>
              </a:stretch>
            </p:blipFill>
            <p:spPr bwMode="auto">
              <a:xfrm>
                <a:off x="1014386" y="6757990"/>
                <a:ext cx="1428760" cy="928694"/>
              </a:xfrm>
              <a:prstGeom prst="rect">
                <a:avLst/>
              </a:prstGeom>
              <a:noFill/>
              <a:ln w="19050">
                <a:solidFill>
                  <a:sysClr val="windowText" lastClr="000000"/>
                </a:solidFill>
                <a:miter lim="800000"/>
              </a:ln>
            </p:spPr>
          </p:pic>
          <p:pic>
            <p:nvPicPr>
              <p:cNvPr id="141" name="Picture 20" descr="V:\Users\Jamie Shotton\Desktop\UID000458.png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 l="33595" r="33593"/>
              <a:stretch>
                <a:fillRect/>
              </a:stretch>
            </p:blipFill>
            <p:spPr bwMode="auto">
              <a:xfrm>
                <a:off x="1014386" y="7686684"/>
                <a:ext cx="1428760" cy="928694"/>
              </a:xfrm>
              <a:prstGeom prst="rect">
                <a:avLst/>
              </a:prstGeom>
              <a:noFill/>
              <a:ln w="19050">
                <a:solidFill>
                  <a:sysClr val="windowText" lastClr="000000"/>
                </a:solidFill>
                <a:miter lim="800000"/>
              </a:ln>
            </p:spPr>
          </p:pic>
          <p:sp>
            <p:nvSpPr>
              <p:cNvPr id="142" name="Rectangle 141"/>
              <p:cNvSpPr/>
              <p:nvPr/>
            </p:nvSpPr>
            <p:spPr>
              <a:xfrm>
                <a:off x="1064763" y="8280906"/>
                <a:ext cx="567464" cy="33855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6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" lastClr="FFFFFF"/>
                    </a:solidFill>
                    <a:effectLst>
                      <a:glow rad="101600">
                        <a:sysClr val="windowText" lastClr="000000">
                          <a:alpha val="60000"/>
                        </a:sysClr>
                      </a:glow>
                    </a:effectLst>
                    <a:uLnTx/>
                    <a:uFillTx/>
                    <a:latin typeface="Gill Sans MT" pitchFamily="34" charset="0"/>
                  </a:rPr>
                  <a:t>road</a:t>
                </a:r>
              </a:p>
            </p:txBody>
          </p:sp>
          <p:sp>
            <p:nvSpPr>
              <p:cNvPr id="143" name="Rectangle 142"/>
              <p:cNvSpPr/>
              <p:nvPr/>
            </p:nvSpPr>
            <p:spPr>
              <a:xfrm>
                <a:off x="1611599" y="7671776"/>
                <a:ext cx="819456" cy="33855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6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" lastClr="FFFFFF"/>
                    </a:solidFill>
                    <a:effectLst>
                      <a:glow rad="101600">
                        <a:sysClr val="windowText" lastClr="000000">
                          <a:alpha val="60000"/>
                        </a:sysClr>
                      </a:glow>
                    </a:effectLst>
                    <a:uLnTx/>
                    <a:uFillTx/>
                    <a:latin typeface="Gill Sans MT" pitchFamily="34" charset="0"/>
                  </a:rPr>
                  <a:t>building</a:t>
                </a:r>
              </a:p>
            </p:txBody>
          </p:sp>
          <p:sp>
            <p:nvSpPr>
              <p:cNvPr id="144" name="Rectangle 143"/>
              <p:cNvSpPr/>
              <p:nvPr/>
            </p:nvSpPr>
            <p:spPr>
              <a:xfrm>
                <a:off x="1626574" y="8003408"/>
                <a:ext cx="444353" cy="33855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6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" lastClr="FFFFFF"/>
                    </a:solidFill>
                    <a:effectLst>
                      <a:glow rad="101600">
                        <a:sysClr val="windowText" lastClr="000000">
                          <a:alpha val="60000"/>
                        </a:sysClr>
                      </a:glow>
                    </a:effectLst>
                    <a:uLnTx/>
                    <a:uFillTx/>
                    <a:latin typeface="Gill Sans MT" pitchFamily="34" charset="0"/>
                  </a:rPr>
                  <a:t>car</a:t>
                </a:r>
              </a:p>
            </p:txBody>
          </p:sp>
        </p:grpSp>
        <p:grpSp>
          <p:nvGrpSpPr>
            <p:cNvPr id="134" name="Group 297"/>
            <p:cNvGrpSpPr/>
            <p:nvPr/>
          </p:nvGrpSpPr>
          <p:grpSpPr>
            <a:xfrm>
              <a:off x="2514583" y="6757991"/>
              <a:ext cx="1431013" cy="1857388"/>
              <a:chOff x="2514583" y="6757991"/>
              <a:chExt cx="1431013" cy="1857388"/>
            </a:xfrm>
          </p:grpSpPr>
          <p:pic>
            <p:nvPicPr>
              <p:cNvPr id="135" name="Picture 19" descr="V:\Users\Jamie Shotton\Desktop\UID000370.png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 r="67136"/>
              <a:stretch>
                <a:fillRect/>
              </a:stretch>
            </p:blipFill>
            <p:spPr bwMode="auto">
              <a:xfrm>
                <a:off x="2514583" y="6757991"/>
                <a:ext cx="1431013" cy="928694"/>
              </a:xfrm>
              <a:prstGeom prst="rect">
                <a:avLst/>
              </a:prstGeom>
              <a:noFill/>
              <a:ln w="19050">
                <a:solidFill>
                  <a:sysClr val="windowText" lastClr="000000"/>
                </a:solidFill>
                <a:miter lim="800000"/>
              </a:ln>
            </p:spPr>
          </p:pic>
          <p:pic>
            <p:nvPicPr>
              <p:cNvPr id="136" name="Picture 19" descr="V:\Users\Jamie Shotton\Desktop\UID000370.png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 l="33750" r="33437"/>
              <a:stretch>
                <a:fillRect/>
              </a:stretch>
            </p:blipFill>
            <p:spPr bwMode="auto">
              <a:xfrm>
                <a:off x="2514584" y="7686685"/>
                <a:ext cx="1428760" cy="928694"/>
              </a:xfrm>
              <a:prstGeom prst="rect">
                <a:avLst/>
              </a:prstGeom>
              <a:noFill/>
              <a:ln w="19050">
                <a:solidFill>
                  <a:sysClr val="windowText" lastClr="000000"/>
                </a:solidFill>
                <a:miter lim="800000"/>
              </a:ln>
            </p:spPr>
          </p:pic>
          <p:sp>
            <p:nvSpPr>
              <p:cNvPr id="137" name="Rectangle 136"/>
              <p:cNvSpPr/>
              <p:nvPr/>
            </p:nvSpPr>
            <p:spPr>
              <a:xfrm>
                <a:off x="2566609" y="8227566"/>
                <a:ext cx="599844" cy="33855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6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" lastClr="FFFFFF"/>
                    </a:solidFill>
                    <a:effectLst>
                      <a:glow rad="101600">
                        <a:sysClr val="windowText" lastClr="000000">
                          <a:alpha val="60000"/>
                        </a:sysClr>
                      </a:glow>
                    </a:effectLst>
                    <a:uLnTx/>
                    <a:uFillTx/>
                    <a:latin typeface="Gill Sans MT" pitchFamily="34" charset="0"/>
                  </a:rPr>
                  <a:t>grass</a:t>
                </a:r>
              </a:p>
            </p:txBody>
          </p:sp>
          <p:sp>
            <p:nvSpPr>
              <p:cNvPr id="138" name="Rectangle 137"/>
              <p:cNvSpPr/>
              <p:nvPr/>
            </p:nvSpPr>
            <p:spPr>
              <a:xfrm>
                <a:off x="3269933" y="7694636"/>
                <a:ext cx="668773" cy="33855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6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" lastClr="FFFFFF"/>
                    </a:solidFill>
                    <a:effectLst>
                      <a:glow rad="101600">
                        <a:sysClr val="windowText" lastClr="000000">
                          <a:alpha val="60000"/>
                        </a:sysClr>
                      </a:glow>
                    </a:effectLst>
                    <a:uLnTx/>
                    <a:uFillTx/>
                    <a:latin typeface="Gill Sans MT" pitchFamily="34" charset="0"/>
                  </a:rPr>
                  <a:t>water</a:t>
                </a:r>
              </a:p>
            </p:txBody>
          </p:sp>
          <p:sp>
            <p:nvSpPr>
              <p:cNvPr id="139" name="Rectangle 138"/>
              <p:cNvSpPr/>
              <p:nvPr/>
            </p:nvSpPr>
            <p:spPr>
              <a:xfrm>
                <a:off x="3143066" y="7980548"/>
                <a:ext cx="533736" cy="33855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6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" lastClr="FFFFFF"/>
                    </a:solidFill>
                    <a:effectLst>
                      <a:glow rad="101600">
                        <a:sysClr val="windowText" lastClr="000000">
                          <a:alpha val="60000"/>
                        </a:sysClr>
                      </a:glow>
                    </a:effectLst>
                    <a:uLnTx/>
                    <a:uFillTx/>
                    <a:latin typeface="Gill Sans MT" pitchFamily="34" charset="0"/>
                  </a:rPr>
                  <a:t>cow</a:t>
                </a:r>
              </a:p>
            </p:txBody>
          </p:sp>
        </p:grpSp>
      </p:grpSp>
      <p:sp>
        <p:nvSpPr>
          <p:cNvPr id="39" name="Rectangle 38"/>
          <p:cNvSpPr/>
          <p:nvPr/>
        </p:nvSpPr>
        <p:spPr>
          <a:xfrm>
            <a:off x="6286544" y="1643050"/>
            <a:ext cx="278605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 smtClean="0"/>
              <a:t>[Shotton, Winn, Rother, Criminisi 06 + 08]</a:t>
            </a:r>
          </a:p>
          <a:p>
            <a:r>
              <a:rPr lang="en-GB" sz="2000" dirty="0" smtClean="0"/>
              <a:t>[Winn &amp; Shotton 06]</a:t>
            </a:r>
          </a:p>
        </p:txBody>
      </p:sp>
      <p:sp>
        <p:nvSpPr>
          <p:cNvPr id="191" name="Rectangle 190"/>
          <p:cNvSpPr/>
          <p:nvPr/>
        </p:nvSpPr>
        <p:spPr>
          <a:xfrm>
            <a:off x="6286544" y="4449306"/>
            <a:ext cx="225090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 smtClean="0"/>
              <a:t>[Shotton, Johnson, </a:t>
            </a:r>
            <a:r>
              <a:rPr lang="en-GB" sz="2000" dirty="0" err="1" smtClean="0"/>
              <a:t>Cipolla</a:t>
            </a:r>
            <a:r>
              <a:rPr lang="en-GB" sz="2000" dirty="0" smtClean="0"/>
              <a:t> 08]</a:t>
            </a:r>
          </a:p>
        </p:txBody>
      </p:sp>
      <p:pic>
        <p:nvPicPr>
          <p:cNvPr id="31" name="STFDemoHigh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430.167"/>
                </p14:media>
              </p:ext>
            </p:extLst>
          </p:nvPr>
        </p:nvPicPr>
        <p:blipFill rotWithShape="1">
          <a:blip r:embed="rId9"/>
          <a:srcRect t="15380" b="15621"/>
          <a:stretch>
            <a:fillRect/>
          </a:stretch>
        </p:blipFill>
        <p:spPr>
          <a:xfrm>
            <a:off x="421589" y="3374735"/>
            <a:ext cx="5670771" cy="2934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514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48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2411760" y="1832244"/>
            <a:ext cx="2604888" cy="3632725"/>
            <a:chOff x="2399160" y="1985552"/>
            <a:chExt cx="2604888" cy="3632725"/>
          </a:xfrm>
        </p:grpSpPr>
        <p:pic>
          <p:nvPicPr>
            <p:cNvPr id="7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51563" b="76563" l="43827" r="55721">
                          <a14:foregroundMark x1="49709" y1="69010" x2="48352" y2="75781"/>
                          <a14:foregroundMark x1="51390" y1="71615" x2="50808" y2="75911"/>
                        </a14:backgroundRemoval>
                      </a14:imgEffect>
                    </a14:imgLayer>
                  </a14:imgProps>
                </a:ext>
              </a:extLst>
            </a:blip>
            <a:srcRect l="43148" t="49089" r="43277" b="23567"/>
            <a:stretch>
              <a:fillRect/>
            </a:stretch>
          </p:blipFill>
          <p:spPr bwMode="auto">
            <a:xfrm>
              <a:off x="2399160" y="1985552"/>
              <a:ext cx="2604888" cy="26048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TextBox 8"/>
            <p:cNvSpPr txBox="1"/>
            <p:nvPr/>
          </p:nvSpPr>
          <p:spPr>
            <a:xfrm>
              <a:off x="2989896" y="4602614"/>
              <a:ext cx="1366080" cy="1015663"/>
            </a:xfrm>
            <a:prstGeom prst="rect">
              <a:avLst/>
            </a:prstGeom>
            <a:noFill/>
            <a:effectLst>
              <a:glow rad="101600">
                <a:schemeClr val="bg1">
                  <a:alpha val="60000"/>
                </a:schemeClr>
              </a:glow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2000" b="1" dirty="0" smtClean="0">
                  <a:solidFill>
                    <a:srgbClr val="FFC000"/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</a:rPr>
                <a:t>infer</a:t>
              </a:r>
              <a:br>
                <a:rPr lang="en-GB" sz="2000" b="1" dirty="0" smtClean="0">
                  <a:solidFill>
                    <a:srgbClr val="FFC000"/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</a:rPr>
              </a:br>
              <a:r>
                <a:rPr lang="en-GB" sz="2000" b="1" dirty="0" smtClean="0">
                  <a:solidFill>
                    <a:srgbClr val="FFC000"/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</a:rPr>
                <a:t>body parts</a:t>
              </a:r>
            </a:p>
            <a:p>
              <a:pPr algn="ctr"/>
              <a:r>
                <a:rPr lang="en-GB" sz="2000" b="1" dirty="0" smtClean="0">
                  <a:solidFill>
                    <a:srgbClr val="FFC000"/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</a:rPr>
                <a:t>per pixel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4919440" y="2492896"/>
            <a:ext cx="2604888" cy="4019673"/>
            <a:chOff x="5061543" y="2636912"/>
            <a:chExt cx="2604888" cy="4019673"/>
          </a:xfrm>
        </p:grpSpPr>
        <p:pic>
          <p:nvPicPr>
            <p:cNvPr id="4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51042" b="76563" l="44021" r="55721"/>
                      </a14:imgEffect>
                      <a14:imgEffect>
                        <a14:artisticBlur/>
                      </a14:imgEffect>
                    </a14:imgLayer>
                  </a14:imgProps>
                </a:ext>
              </a:extLst>
            </a:blip>
            <a:srcRect l="43148" t="49089" r="43277" b="23567"/>
            <a:stretch>
              <a:fillRect/>
            </a:stretch>
          </p:blipFill>
          <p:spPr bwMode="auto">
            <a:xfrm>
              <a:off x="5061543" y="2636912"/>
              <a:ext cx="2604888" cy="26048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Multiply 11"/>
            <p:cNvSpPr/>
            <p:nvPr/>
          </p:nvSpPr>
          <p:spPr>
            <a:xfrm>
              <a:off x="5292080" y="2962672"/>
              <a:ext cx="250304" cy="250304"/>
            </a:xfrm>
            <a:prstGeom prst="mathMultiply">
              <a:avLst/>
            </a:prstGeom>
            <a:solidFill>
              <a:srgbClr val="F39619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Multiply 12"/>
            <p:cNvSpPr/>
            <p:nvPr/>
          </p:nvSpPr>
          <p:spPr>
            <a:xfrm>
              <a:off x="5401816" y="3610744"/>
              <a:ext cx="250304" cy="250304"/>
            </a:xfrm>
            <a:prstGeom prst="mathMultiply">
              <a:avLst/>
            </a:prstGeom>
            <a:solidFill>
              <a:srgbClr val="673D05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Multiply 13"/>
            <p:cNvSpPr/>
            <p:nvPr/>
          </p:nvSpPr>
          <p:spPr>
            <a:xfrm>
              <a:off x="5829049" y="3382548"/>
              <a:ext cx="250304" cy="250304"/>
            </a:xfrm>
            <a:prstGeom prst="mathMultiply">
              <a:avLst/>
            </a:prstGeom>
            <a:solidFill>
              <a:srgbClr val="29432A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Multiply 14"/>
            <p:cNvSpPr/>
            <p:nvPr/>
          </p:nvSpPr>
          <p:spPr>
            <a:xfrm>
              <a:off x="6241193" y="3267423"/>
              <a:ext cx="250304" cy="250304"/>
            </a:xfrm>
            <a:prstGeom prst="mathMultiply">
              <a:avLst/>
            </a:prstGeom>
            <a:solidFill>
              <a:srgbClr val="92D05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Multiply 15"/>
            <p:cNvSpPr/>
            <p:nvPr/>
          </p:nvSpPr>
          <p:spPr>
            <a:xfrm>
              <a:off x="6524901" y="3382548"/>
              <a:ext cx="250304" cy="250304"/>
            </a:xfrm>
            <a:prstGeom prst="mathMultiply">
              <a:avLst/>
            </a:prstGeom>
            <a:solidFill>
              <a:srgbClr val="2B4F5F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Multiply 16"/>
            <p:cNvSpPr/>
            <p:nvPr/>
          </p:nvSpPr>
          <p:spPr>
            <a:xfrm>
              <a:off x="6893885" y="3747276"/>
              <a:ext cx="250304" cy="250304"/>
            </a:xfrm>
            <a:prstGeom prst="mathMultiply">
              <a:avLst/>
            </a:prstGeom>
            <a:solidFill>
              <a:srgbClr val="212169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Multiply 17"/>
            <p:cNvSpPr/>
            <p:nvPr/>
          </p:nvSpPr>
          <p:spPr>
            <a:xfrm>
              <a:off x="7232277" y="3199251"/>
              <a:ext cx="250304" cy="250304"/>
            </a:xfrm>
            <a:prstGeom prst="mathMultiply">
              <a:avLst/>
            </a:prstGeom>
            <a:solidFill>
              <a:schemeClr val="accent2">
                <a:lumMod val="5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Plus 18"/>
            <p:cNvSpPr/>
            <p:nvPr/>
          </p:nvSpPr>
          <p:spPr>
            <a:xfrm>
              <a:off x="6274597" y="2851183"/>
              <a:ext cx="250304" cy="250304"/>
            </a:xfrm>
            <a:prstGeom prst="mathPlus">
              <a:avLst/>
            </a:prstGeom>
            <a:solidFill>
              <a:srgbClr val="C0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0000"/>
                </a:solidFill>
              </a:endParaRPr>
            </a:p>
          </p:txBody>
        </p:sp>
        <p:sp>
          <p:nvSpPr>
            <p:cNvPr id="20" name="Plus 19"/>
            <p:cNvSpPr/>
            <p:nvPr/>
          </p:nvSpPr>
          <p:spPr>
            <a:xfrm>
              <a:off x="6228258" y="3706822"/>
              <a:ext cx="250304" cy="250304"/>
            </a:xfrm>
            <a:prstGeom prst="mathPlus">
              <a:avLst/>
            </a:prstGeom>
            <a:solidFill>
              <a:schemeClr val="accent3">
                <a:lumMod val="40000"/>
                <a:lumOff val="6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0000"/>
                </a:solidFill>
              </a:endParaRPr>
            </a:p>
          </p:txBody>
        </p:sp>
        <p:sp>
          <p:nvSpPr>
            <p:cNvPr id="21" name="Plus 20"/>
            <p:cNvSpPr/>
            <p:nvPr/>
          </p:nvSpPr>
          <p:spPr>
            <a:xfrm>
              <a:off x="6258657" y="4318351"/>
              <a:ext cx="250304" cy="250304"/>
            </a:xfrm>
            <a:prstGeom prst="mathPlus">
              <a:avLst/>
            </a:prstGeom>
            <a:solidFill>
              <a:srgbClr val="C0D5DC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0000"/>
                </a:solidFill>
              </a:endParaRPr>
            </a:p>
          </p:txBody>
        </p:sp>
        <p:sp>
          <p:nvSpPr>
            <p:cNvPr id="22" name="Multiply 21"/>
            <p:cNvSpPr/>
            <p:nvPr/>
          </p:nvSpPr>
          <p:spPr>
            <a:xfrm>
              <a:off x="6440204" y="5114943"/>
              <a:ext cx="250304" cy="250304"/>
            </a:xfrm>
            <a:prstGeom prst="mathMultiply">
              <a:avLst/>
            </a:prstGeom>
            <a:solidFill>
              <a:srgbClr val="B6388C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0000"/>
                </a:solidFill>
              </a:endParaRPr>
            </a:p>
          </p:txBody>
        </p:sp>
        <p:sp>
          <p:nvSpPr>
            <p:cNvPr id="23" name="Multiply 22"/>
            <p:cNvSpPr/>
            <p:nvPr/>
          </p:nvSpPr>
          <p:spPr>
            <a:xfrm>
              <a:off x="5954201" y="5114943"/>
              <a:ext cx="250304" cy="250304"/>
            </a:xfrm>
            <a:prstGeom prst="mathMultiply">
              <a:avLst/>
            </a:prstGeom>
            <a:solidFill>
              <a:srgbClr val="652D52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0000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368599" y="5333146"/>
              <a:ext cx="1915333" cy="1323439"/>
            </a:xfrm>
            <a:prstGeom prst="rect">
              <a:avLst/>
            </a:prstGeom>
            <a:noFill/>
            <a:effectLst>
              <a:glow rad="101600">
                <a:schemeClr val="bg1">
                  <a:alpha val="60000"/>
                </a:schemeClr>
              </a:glow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2000" b="1" dirty="0" smtClean="0">
                  <a:solidFill>
                    <a:srgbClr val="FFC000"/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</a:rPr>
                <a:t>cluster pixels to</a:t>
              </a:r>
              <a:endParaRPr lang="en-GB" sz="2000" b="1" dirty="0">
                <a:solidFill>
                  <a:srgbClr val="FFC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endParaRPr>
            </a:p>
            <a:p>
              <a:pPr algn="ctr"/>
              <a:r>
                <a:rPr lang="en-GB" sz="2000" b="1" dirty="0" smtClean="0">
                  <a:solidFill>
                    <a:srgbClr val="FFC000"/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</a:rPr>
                <a:t>hypothesize</a:t>
              </a:r>
              <a:br>
                <a:rPr lang="en-GB" sz="2000" b="1" dirty="0" smtClean="0">
                  <a:solidFill>
                    <a:srgbClr val="FFC000"/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</a:rPr>
              </a:br>
              <a:r>
                <a:rPr lang="en-GB" sz="2000" b="1" dirty="0" smtClean="0">
                  <a:solidFill>
                    <a:srgbClr val="FFC000"/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</a:rPr>
                <a:t>body joint</a:t>
              </a:r>
              <a:br>
                <a:rPr lang="en-GB" sz="2000" b="1" dirty="0" smtClean="0">
                  <a:solidFill>
                    <a:srgbClr val="FFC000"/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</a:rPr>
              </a:br>
              <a:r>
                <a:rPr lang="en-GB" sz="2000" b="1" dirty="0" smtClean="0">
                  <a:solidFill>
                    <a:srgbClr val="FFC000"/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</a:rPr>
                <a:t>positions</a:t>
              </a:r>
              <a:endParaRPr lang="en-GB" sz="2000" b="1" dirty="0">
                <a:solidFill>
                  <a:srgbClr val="FFC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840" y="-55976"/>
            <a:ext cx="8229600" cy="1252728"/>
          </a:xfrm>
        </p:spPr>
        <p:txBody>
          <a:bodyPr>
            <a:normAutofit fontScale="90000"/>
          </a:bodyPr>
          <a:lstStyle/>
          <a:p>
            <a:r>
              <a:rPr lang="en-GB" dirty="0"/>
              <a:t>The Kinect pose estimation pipeline</a:t>
            </a:r>
          </a:p>
        </p:txBody>
      </p:sp>
      <p:grpSp>
        <p:nvGrpSpPr>
          <p:cNvPr id="26" name="Group 25"/>
          <p:cNvGrpSpPr/>
          <p:nvPr/>
        </p:nvGrpSpPr>
        <p:grpSpPr>
          <a:xfrm>
            <a:off x="-49110" y="692696"/>
            <a:ext cx="2604886" cy="3607951"/>
            <a:chOff x="-49110" y="692696"/>
            <a:chExt cx="2604886" cy="3607951"/>
          </a:xfrm>
        </p:grpSpPr>
        <p:pic>
          <p:nvPicPr>
            <p:cNvPr id="8" name="Picture 7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7969" b="43229" l="43633" r="56109"/>
                      </a14:imgEffect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rcRect l="42879" t="15755" r="43546" b="56901"/>
            <a:stretch>
              <a:fillRect/>
            </a:stretch>
          </p:blipFill>
          <p:spPr bwMode="auto">
            <a:xfrm>
              <a:off x="-49110" y="692696"/>
              <a:ext cx="2604886" cy="2604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TextBox 9"/>
            <p:cNvSpPr txBox="1"/>
            <p:nvPr/>
          </p:nvSpPr>
          <p:spPr>
            <a:xfrm>
              <a:off x="353453" y="3284984"/>
              <a:ext cx="1811714" cy="1015663"/>
            </a:xfrm>
            <a:prstGeom prst="rect">
              <a:avLst/>
            </a:prstGeom>
            <a:noFill/>
            <a:effectLst>
              <a:glow rad="101600">
                <a:schemeClr val="bg1">
                  <a:alpha val="60000"/>
                </a:schemeClr>
              </a:glow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2000" b="1" dirty="0" smtClean="0"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</a:rPr>
                <a:t>capture</a:t>
              </a:r>
              <a:br>
                <a:rPr lang="en-GB" sz="2000" b="1" dirty="0" smtClean="0"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</a:rPr>
              </a:br>
              <a:r>
                <a:rPr lang="en-GB" sz="2000" b="1" dirty="0" smtClean="0"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</a:rPr>
                <a:t>depth image &amp;</a:t>
              </a:r>
              <a:br>
                <a:rPr lang="en-GB" sz="2000" b="1" dirty="0" smtClean="0"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</a:rPr>
              </a:br>
              <a:r>
                <a:rPr lang="en-GB" sz="2000" b="1" dirty="0" smtClean="0"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</a:rPr>
                <a:t>remove </a:t>
              </a:r>
              <a:r>
                <a:rPr lang="en-GB" sz="2000" b="1" dirty="0" err="1" smtClean="0"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</a:rPr>
                <a:t>bg</a:t>
              </a:r>
              <a:endParaRPr lang="en-GB" sz="2000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endParaRPr>
            </a:p>
          </p:txBody>
        </p:sp>
      </p:grpSp>
      <p:sp>
        <p:nvSpPr>
          <p:cNvPr id="24" name="Right Arrow 23"/>
          <p:cNvSpPr/>
          <p:nvPr/>
        </p:nvSpPr>
        <p:spPr>
          <a:xfrm rot="1340214">
            <a:off x="1976178" y="2258611"/>
            <a:ext cx="367700" cy="429818"/>
          </a:xfrm>
          <a:prstGeom prst="rightArrow">
            <a:avLst/>
          </a:prstGeom>
          <a:solidFill>
            <a:srgbClr val="FFC000"/>
          </a:solidFill>
          <a:ln w="76200" cap="flat" cmpd="thickThin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25" name="Right Arrow 24"/>
          <p:cNvSpPr/>
          <p:nvPr/>
        </p:nvSpPr>
        <p:spPr>
          <a:xfrm rot="1010498">
            <a:off x="4581968" y="3329033"/>
            <a:ext cx="367700" cy="429818"/>
          </a:xfrm>
          <a:prstGeom prst="rightArrow">
            <a:avLst/>
          </a:prstGeom>
          <a:solidFill>
            <a:srgbClr val="FFC000"/>
          </a:solidFill>
          <a:ln w="76200" cap="flat" cmpd="thickThin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32" name="Right Arrow 31"/>
          <p:cNvSpPr/>
          <p:nvPr/>
        </p:nvSpPr>
        <p:spPr>
          <a:xfrm rot="1293985">
            <a:off x="7234518" y="4170783"/>
            <a:ext cx="367700" cy="429818"/>
          </a:xfrm>
          <a:prstGeom prst="rightArrow">
            <a:avLst/>
          </a:prstGeom>
          <a:solidFill>
            <a:srgbClr val="FFC000"/>
          </a:solidFill>
          <a:ln w="76200" cap="flat" cmpd="thickThin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grpSp>
        <p:nvGrpSpPr>
          <p:cNvPr id="42" name="Group 83"/>
          <p:cNvGrpSpPr/>
          <p:nvPr/>
        </p:nvGrpSpPr>
        <p:grpSpPr>
          <a:xfrm>
            <a:off x="7467699" y="4505899"/>
            <a:ext cx="1561107" cy="1467559"/>
            <a:chOff x="3241056" y="2861087"/>
            <a:chExt cx="1603906" cy="1507793"/>
          </a:xfrm>
        </p:grpSpPr>
        <p:sp>
          <p:nvSpPr>
            <p:cNvPr id="43" name="Plus 42"/>
            <p:cNvSpPr/>
            <p:nvPr/>
          </p:nvSpPr>
          <p:spPr>
            <a:xfrm>
              <a:off x="3241056" y="2956704"/>
              <a:ext cx="211992" cy="211992"/>
            </a:xfrm>
            <a:prstGeom prst="mathPlus">
              <a:avLst>
                <a:gd name="adj1" fmla="val 12381"/>
              </a:avLst>
            </a:prstGeom>
            <a:solidFill>
              <a:srgbClr val="0404EC"/>
            </a:solidFill>
            <a:ln w="48000" cap="flat" cmpd="thickThin" algn="ctr">
              <a:noFill/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orbel"/>
                <a:ea typeface="+mn-ea"/>
                <a:cs typeface="+mn-cs"/>
              </a:endParaRPr>
            </a:p>
          </p:txBody>
        </p:sp>
        <p:sp>
          <p:nvSpPr>
            <p:cNvPr id="44" name="Plus 43"/>
            <p:cNvSpPr/>
            <p:nvPr/>
          </p:nvSpPr>
          <p:spPr>
            <a:xfrm>
              <a:off x="3336672" y="3243556"/>
              <a:ext cx="211993" cy="211992"/>
            </a:xfrm>
            <a:prstGeom prst="mathPlus">
              <a:avLst>
                <a:gd name="adj1" fmla="val 12381"/>
              </a:avLst>
            </a:prstGeom>
            <a:solidFill>
              <a:srgbClr val="0404EC"/>
            </a:solidFill>
            <a:ln w="48000" cap="flat" cmpd="thickThin" algn="ctr">
              <a:noFill/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orbel"/>
                <a:ea typeface="+mn-ea"/>
                <a:cs typeface="+mn-cs"/>
              </a:endParaRPr>
            </a:p>
          </p:txBody>
        </p:sp>
        <p:sp>
          <p:nvSpPr>
            <p:cNvPr id="45" name="Plus 44"/>
            <p:cNvSpPr/>
            <p:nvPr/>
          </p:nvSpPr>
          <p:spPr>
            <a:xfrm>
              <a:off x="3621692" y="3242932"/>
              <a:ext cx="211993" cy="211993"/>
            </a:xfrm>
            <a:prstGeom prst="mathPlus">
              <a:avLst>
                <a:gd name="adj1" fmla="val 12381"/>
              </a:avLst>
            </a:prstGeom>
            <a:solidFill>
              <a:srgbClr val="0404EC"/>
            </a:solidFill>
            <a:ln w="48000" cap="flat" cmpd="thickThin" algn="ctr">
              <a:noFill/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orbel"/>
                <a:ea typeface="+mn-ea"/>
                <a:cs typeface="+mn-cs"/>
              </a:endParaRPr>
            </a:p>
          </p:txBody>
        </p:sp>
        <p:sp>
          <p:nvSpPr>
            <p:cNvPr id="46" name="Plus 45"/>
            <p:cNvSpPr/>
            <p:nvPr/>
          </p:nvSpPr>
          <p:spPr>
            <a:xfrm>
              <a:off x="3910376" y="2861087"/>
              <a:ext cx="211992" cy="211992"/>
            </a:xfrm>
            <a:prstGeom prst="mathPlus">
              <a:avLst>
                <a:gd name="adj1" fmla="val 12381"/>
              </a:avLst>
            </a:prstGeom>
            <a:solidFill>
              <a:srgbClr val="0404EC"/>
            </a:solidFill>
            <a:ln w="48000" cap="flat" cmpd="thickThin" algn="ctr">
              <a:noFill/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orbel"/>
                <a:ea typeface="+mn-ea"/>
                <a:cs typeface="+mn-cs"/>
              </a:endParaRPr>
            </a:p>
          </p:txBody>
        </p:sp>
        <p:sp>
          <p:nvSpPr>
            <p:cNvPr id="47" name="Plus 46"/>
            <p:cNvSpPr/>
            <p:nvPr/>
          </p:nvSpPr>
          <p:spPr>
            <a:xfrm>
              <a:off x="4198424" y="3229780"/>
              <a:ext cx="211993" cy="211993"/>
            </a:xfrm>
            <a:prstGeom prst="mathPlus">
              <a:avLst>
                <a:gd name="adj1" fmla="val 12381"/>
              </a:avLst>
            </a:prstGeom>
            <a:solidFill>
              <a:srgbClr val="0404EC"/>
            </a:solidFill>
            <a:ln w="48000" cap="flat" cmpd="thickThin" algn="ctr">
              <a:noFill/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orbel"/>
                <a:ea typeface="+mn-ea"/>
                <a:cs typeface="+mn-cs"/>
              </a:endParaRPr>
            </a:p>
          </p:txBody>
        </p:sp>
        <p:sp>
          <p:nvSpPr>
            <p:cNvPr id="48" name="Plus 47"/>
            <p:cNvSpPr/>
            <p:nvPr/>
          </p:nvSpPr>
          <p:spPr>
            <a:xfrm>
              <a:off x="4429043" y="3414219"/>
              <a:ext cx="211992" cy="211993"/>
            </a:xfrm>
            <a:prstGeom prst="mathPlus">
              <a:avLst>
                <a:gd name="adj1" fmla="val 12381"/>
              </a:avLst>
            </a:prstGeom>
            <a:solidFill>
              <a:srgbClr val="0404EC"/>
            </a:solidFill>
            <a:ln w="48000" cap="flat" cmpd="thickThin" algn="ctr">
              <a:noFill/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orbel"/>
                <a:ea typeface="+mn-ea"/>
                <a:cs typeface="+mn-cs"/>
              </a:endParaRPr>
            </a:p>
          </p:txBody>
        </p:sp>
        <p:sp>
          <p:nvSpPr>
            <p:cNvPr id="61" name="Plus 60"/>
            <p:cNvSpPr/>
            <p:nvPr/>
          </p:nvSpPr>
          <p:spPr>
            <a:xfrm>
              <a:off x="4632970" y="3056625"/>
              <a:ext cx="211992" cy="211993"/>
            </a:xfrm>
            <a:prstGeom prst="mathPlus">
              <a:avLst>
                <a:gd name="adj1" fmla="val 12381"/>
              </a:avLst>
            </a:prstGeom>
            <a:solidFill>
              <a:srgbClr val="0404EC"/>
            </a:solidFill>
            <a:ln w="48000" cap="flat" cmpd="thickThin" algn="ctr">
              <a:noFill/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orbel"/>
                <a:ea typeface="+mn-ea"/>
                <a:cs typeface="+mn-cs"/>
              </a:endParaRPr>
            </a:p>
          </p:txBody>
        </p:sp>
        <p:sp>
          <p:nvSpPr>
            <p:cNvPr id="62" name="Plus 61"/>
            <p:cNvSpPr/>
            <p:nvPr/>
          </p:nvSpPr>
          <p:spPr>
            <a:xfrm>
              <a:off x="3905650" y="3674373"/>
              <a:ext cx="211993" cy="211993"/>
            </a:xfrm>
            <a:prstGeom prst="mathPlus">
              <a:avLst>
                <a:gd name="adj1" fmla="val 12381"/>
              </a:avLst>
            </a:prstGeom>
            <a:solidFill>
              <a:srgbClr val="0404EC"/>
            </a:solidFill>
            <a:ln w="48000" cap="flat" cmpd="thickThin" algn="ctr">
              <a:noFill/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orbel"/>
                <a:ea typeface="+mn-ea"/>
                <a:cs typeface="+mn-cs"/>
              </a:endParaRPr>
            </a:p>
          </p:txBody>
        </p:sp>
        <p:sp>
          <p:nvSpPr>
            <p:cNvPr id="63" name="Plus 62"/>
            <p:cNvSpPr/>
            <p:nvPr/>
          </p:nvSpPr>
          <p:spPr>
            <a:xfrm>
              <a:off x="3661638" y="4134306"/>
              <a:ext cx="211993" cy="211993"/>
            </a:xfrm>
            <a:prstGeom prst="mathPlus">
              <a:avLst>
                <a:gd name="adj1" fmla="val 12381"/>
              </a:avLst>
            </a:prstGeom>
            <a:solidFill>
              <a:srgbClr val="0404EC"/>
            </a:solidFill>
            <a:ln w="48000" cap="flat" cmpd="thickThin" algn="ctr">
              <a:noFill/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orbel"/>
                <a:ea typeface="+mn-ea"/>
                <a:cs typeface="+mn-cs"/>
              </a:endParaRPr>
            </a:p>
          </p:txBody>
        </p:sp>
        <p:sp>
          <p:nvSpPr>
            <p:cNvPr id="64" name="Plus 63"/>
            <p:cNvSpPr/>
            <p:nvPr/>
          </p:nvSpPr>
          <p:spPr>
            <a:xfrm>
              <a:off x="4186979" y="4156887"/>
              <a:ext cx="211993" cy="211993"/>
            </a:xfrm>
            <a:prstGeom prst="mathPlus">
              <a:avLst>
                <a:gd name="adj1" fmla="val 12381"/>
              </a:avLst>
            </a:prstGeom>
            <a:solidFill>
              <a:srgbClr val="0404EC"/>
            </a:solidFill>
            <a:ln w="48000" cap="flat" cmpd="thickThin" algn="ctr">
              <a:noFill/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orbel"/>
                <a:ea typeface="+mn-ea"/>
                <a:cs typeface="+mn-cs"/>
              </a:endParaRPr>
            </a:p>
          </p:txBody>
        </p:sp>
        <p:sp>
          <p:nvSpPr>
            <p:cNvPr id="65" name="Plus 64"/>
            <p:cNvSpPr/>
            <p:nvPr/>
          </p:nvSpPr>
          <p:spPr>
            <a:xfrm>
              <a:off x="3888104" y="3148964"/>
              <a:ext cx="211993" cy="211993"/>
            </a:xfrm>
            <a:prstGeom prst="mathPlus">
              <a:avLst>
                <a:gd name="adj1" fmla="val 12381"/>
              </a:avLst>
            </a:prstGeom>
            <a:solidFill>
              <a:srgbClr val="0404EC"/>
            </a:solidFill>
            <a:ln w="48000" cap="flat" cmpd="thickThin" algn="ctr">
              <a:noFill/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orbel"/>
                <a:ea typeface="+mn-ea"/>
                <a:cs typeface="+mn-cs"/>
              </a:endParaRPr>
            </a:p>
          </p:txBody>
        </p:sp>
        <p:cxnSp>
          <p:nvCxnSpPr>
            <p:cNvPr id="66" name="Straight Connector 65"/>
            <p:cNvCxnSpPr/>
            <p:nvPr/>
          </p:nvCxnSpPr>
          <p:spPr>
            <a:xfrm rot="5400000" flipH="1" flipV="1">
              <a:off x="3980087" y="3107778"/>
              <a:ext cx="55882" cy="15064"/>
            </a:xfrm>
            <a:prstGeom prst="line">
              <a:avLst/>
            </a:prstGeom>
            <a:noFill/>
            <a:ln w="28575" cap="rnd" cmpd="sng" algn="ctr">
              <a:solidFill>
                <a:srgbClr val="C00000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cxnSp>
        <p:cxnSp>
          <p:nvCxnSpPr>
            <p:cNvPr id="67" name="Straight Connector 66"/>
            <p:cNvCxnSpPr/>
            <p:nvPr/>
          </p:nvCxnSpPr>
          <p:spPr>
            <a:xfrm rot="10800000">
              <a:off x="4111686" y="3268618"/>
              <a:ext cx="123825" cy="21429"/>
            </a:xfrm>
            <a:prstGeom prst="line">
              <a:avLst/>
            </a:prstGeom>
            <a:noFill/>
            <a:ln w="28575" cap="rnd" cmpd="sng" algn="ctr">
              <a:solidFill>
                <a:srgbClr val="C00000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cxnSp>
        <p:cxnSp>
          <p:nvCxnSpPr>
            <p:cNvPr id="68" name="Straight Connector 67"/>
            <p:cNvCxnSpPr/>
            <p:nvPr/>
          </p:nvCxnSpPr>
          <p:spPr>
            <a:xfrm rot="10800000">
              <a:off x="4368865" y="3393284"/>
              <a:ext cx="118399" cy="60614"/>
            </a:xfrm>
            <a:prstGeom prst="line">
              <a:avLst/>
            </a:prstGeom>
            <a:noFill/>
            <a:ln w="28575" cap="rnd" cmpd="sng" algn="ctr">
              <a:solidFill>
                <a:srgbClr val="C00000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cxnSp>
        <p:cxnSp>
          <p:nvCxnSpPr>
            <p:cNvPr id="69" name="Straight Connector 68"/>
            <p:cNvCxnSpPr/>
            <p:nvPr/>
          </p:nvCxnSpPr>
          <p:spPr>
            <a:xfrm flipH="1">
              <a:off x="4598950" y="3261153"/>
              <a:ext cx="102503" cy="198599"/>
            </a:xfrm>
            <a:prstGeom prst="line">
              <a:avLst/>
            </a:prstGeom>
            <a:noFill/>
            <a:ln w="28575" cap="rnd" cmpd="sng" algn="ctr">
              <a:solidFill>
                <a:srgbClr val="C00000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cxnSp>
        <p:cxnSp>
          <p:nvCxnSpPr>
            <p:cNvPr id="70" name="Straight Connector 69"/>
            <p:cNvCxnSpPr/>
            <p:nvPr/>
          </p:nvCxnSpPr>
          <p:spPr>
            <a:xfrm rot="16200000" flipV="1">
              <a:off x="3982642" y="3942160"/>
              <a:ext cx="340518" cy="176211"/>
            </a:xfrm>
            <a:prstGeom prst="line">
              <a:avLst/>
            </a:prstGeom>
            <a:noFill/>
            <a:ln w="28575" cap="rnd" cmpd="sng" algn="ctr">
              <a:solidFill>
                <a:srgbClr val="C00000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cxnSp>
        <p:cxnSp>
          <p:nvCxnSpPr>
            <p:cNvPr id="71" name="Straight Connector 70"/>
            <p:cNvCxnSpPr/>
            <p:nvPr/>
          </p:nvCxnSpPr>
          <p:spPr>
            <a:xfrm rot="16200000" flipV="1">
              <a:off x="3848100" y="3509961"/>
              <a:ext cx="309561" cy="4767"/>
            </a:xfrm>
            <a:prstGeom prst="line">
              <a:avLst/>
            </a:prstGeom>
            <a:noFill/>
            <a:ln w="28575" cap="rnd" cmpd="sng" algn="ctr">
              <a:solidFill>
                <a:srgbClr val="C00000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cxnSp>
        <p:cxnSp>
          <p:nvCxnSpPr>
            <p:cNvPr id="72" name="Straight Connector 71"/>
            <p:cNvCxnSpPr/>
            <p:nvPr/>
          </p:nvCxnSpPr>
          <p:spPr>
            <a:xfrm flipV="1">
              <a:off x="3781433" y="3278981"/>
              <a:ext cx="107150" cy="35720"/>
            </a:xfrm>
            <a:prstGeom prst="line">
              <a:avLst/>
            </a:prstGeom>
            <a:noFill/>
            <a:ln w="28575" cap="rnd" cmpd="sng" algn="ctr">
              <a:solidFill>
                <a:srgbClr val="C00000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cxnSp>
        <p:cxnSp>
          <p:nvCxnSpPr>
            <p:cNvPr id="73" name="Straight Connector 72"/>
            <p:cNvCxnSpPr/>
            <p:nvPr/>
          </p:nvCxnSpPr>
          <p:spPr>
            <a:xfrm flipV="1">
              <a:off x="3569346" y="3348719"/>
              <a:ext cx="47809" cy="3188"/>
            </a:xfrm>
            <a:prstGeom prst="line">
              <a:avLst/>
            </a:prstGeom>
            <a:noFill/>
            <a:ln w="28575" cap="rnd" cmpd="sng" algn="ctr">
              <a:solidFill>
                <a:srgbClr val="C00000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cxnSp>
        <p:cxnSp>
          <p:nvCxnSpPr>
            <p:cNvPr id="74" name="Straight Connector 73"/>
            <p:cNvCxnSpPr/>
            <p:nvPr/>
          </p:nvCxnSpPr>
          <p:spPr>
            <a:xfrm rot="16200000" flipV="1">
              <a:off x="3365243" y="3195609"/>
              <a:ext cx="92426" cy="9810"/>
            </a:xfrm>
            <a:prstGeom prst="line">
              <a:avLst/>
            </a:prstGeom>
            <a:noFill/>
            <a:ln w="28575" cap="rnd" cmpd="sng" algn="ctr">
              <a:solidFill>
                <a:srgbClr val="C00000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cxnSp>
        <p:cxnSp>
          <p:nvCxnSpPr>
            <p:cNvPr id="75" name="Straight Connector 74"/>
            <p:cNvCxnSpPr/>
            <p:nvPr/>
          </p:nvCxnSpPr>
          <p:spPr>
            <a:xfrm rot="5400000" flipH="1" flipV="1">
              <a:off x="3725468" y="3949305"/>
              <a:ext cx="326230" cy="142873"/>
            </a:xfrm>
            <a:prstGeom prst="line">
              <a:avLst/>
            </a:prstGeom>
            <a:noFill/>
            <a:ln w="28575" cap="rnd" cmpd="sng" algn="ctr">
              <a:solidFill>
                <a:srgbClr val="C00000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cxnSp>
      </p:grpSp>
      <p:sp>
        <p:nvSpPr>
          <p:cNvPr id="76" name="TextBox 75"/>
          <p:cNvSpPr txBox="1"/>
          <p:nvPr/>
        </p:nvSpPr>
        <p:spPr>
          <a:xfrm>
            <a:off x="7357897" y="5909210"/>
            <a:ext cx="1750607" cy="70788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</p:spPr>
        <p:txBody>
          <a:bodyPr wrap="none" rtlCol="0">
            <a:spAutoFit/>
          </a:bodyPr>
          <a:lstStyle/>
          <a:p>
            <a:pPr algn="ctr"/>
            <a:r>
              <a:rPr lang="en-GB" sz="2000" b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fit model &amp;</a:t>
            </a:r>
          </a:p>
          <a:p>
            <a:pPr algn="ctr"/>
            <a:r>
              <a:rPr lang="en-GB" sz="2000" b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track skeleton</a:t>
            </a:r>
          </a:p>
        </p:txBody>
      </p:sp>
    </p:spTree>
    <p:extLst>
      <p:ext uri="{BB962C8B-B14F-4D97-AF65-F5344CB8AC3E}">
        <p14:creationId xmlns:p14="http://schemas.microsoft.com/office/powerpoint/2010/main" val="3084188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Classifying pixels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60789"/>
            <a:ext cx="8229600" cy="4940012"/>
          </a:xfrm>
        </p:spPr>
        <p:txBody>
          <a:bodyPr>
            <a:normAutofit/>
          </a:bodyPr>
          <a:lstStyle/>
          <a:p>
            <a:r>
              <a:rPr lang="en-GB" dirty="0" smtClean="0"/>
              <a:t>Compute </a:t>
            </a:r>
            <a:r>
              <a:rPr lang="en-GB" dirty="0" smtClean="0">
                <a:latin typeface="Palatino Linotype" pitchFamily="18" charset="0"/>
              </a:rPr>
              <a:t>P(</a:t>
            </a:r>
            <a:r>
              <a:rPr lang="en-GB" i="1" dirty="0" err="1" smtClean="0">
                <a:latin typeface="Palatino Linotype" pitchFamily="18" charset="0"/>
              </a:rPr>
              <a:t>c</a:t>
            </a:r>
            <a:r>
              <a:rPr lang="en-GB" i="1" baseline="-25000" dirty="0" err="1" smtClean="0">
                <a:latin typeface="Palatino Linotype" pitchFamily="18" charset="0"/>
              </a:rPr>
              <a:t>i</a:t>
            </a:r>
            <a:r>
              <a:rPr lang="en-GB" dirty="0" err="1" smtClean="0">
                <a:latin typeface="Palatino Linotype" pitchFamily="18" charset="0"/>
              </a:rPr>
              <a:t>|</a:t>
            </a:r>
            <a:r>
              <a:rPr lang="en-GB" i="1" dirty="0" err="1" smtClean="0">
                <a:latin typeface="Palatino Linotype" pitchFamily="18" charset="0"/>
              </a:rPr>
              <a:t>w</a:t>
            </a:r>
            <a:r>
              <a:rPr lang="en-GB" i="1" baseline="-25000" dirty="0" err="1" smtClean="0">
                <a:latin typeface="Palatino Linotype" pitchFamily="18" charset="0"/>
              </a:rPr>
              <a:t>i</a:t>
            </a:r>
            <a:r>
              <a:rPr lang="en-GB" dirty="0" smtClean="0">
                <a:latin typeface="Palatino Linotype" pitchFamily="18" charset="0"/>
              </a:rPr>
              <a:t>)</a:t>
            </a:r>
          </a:p>
          <a:p>
            <a:pPr lvl="1"/>
            <a:r>
              <a:rPr lang="en-GB" dirty="0" smtClean="0"/>
              <a:t>pixels </a:t>
            </a:r>
            <a:r>
              <a:rPr lang="en-GB" i="1" dirty="0" err="1" smtClean="0">
                <a:latin typeface="Palatino Linotype" pitchFamily="18" charset="0"/>
              </a:rPr>
              <a:t>i</a:t>
            </a:r>
            <a:r>
              <a:rPr lang="en-GB" i="1" dirty="0" smtClean="0">
                <a:latin typeface="Palatino Linotype" pitchFamily="18" charset="0"/>
              </a:rPr>
              <a:t> = </a:t>
            </a:r>
            <a:r>
              <a:rPr lang="en-GB" dirty="0" smtClean="0">
                <a:latin typeface="Palatino Linotype" pitchFamily="18" charset="0"/>
              </a:rPr>
              <a:t>(</a:t>
            </a:r>
            <a:r>
              <a:rPr lang="en-GB" i="1" dirty="0" smtClean="0">
                <a:latin typeface="Palatino Linotype" pitchFamily="18" charset="0"/>
              </a:rPr>
              <a:t>x</a:t>
            </a:r>
            <a:r>
              <a:rPr lang="en-GB" dirty="0" smtClean="0">
                <a:latin typeface="Palatino Linotype" pitchFamily="18" charset="0"/>
              </a:rPr>
              <a:t>, </a:t>
            </a:r>
            <a:r>
              <a:rPr lang="en-GB" i="1" dirty="0" smtClean="0">
                <a:latin typeface="Palatino Linotype" pitchFamily="18" charset="0"/>
              </a:rPr>
              <a:t>y</a:t>
            </a:r>
            <a:r>
              <a:rPr lang="en-GB" dirty="0" smtClean="0">
                <a:latin typeface="Palatino Linotype" pitchFamily="18" charset="0"/>
              </a:rPr>
              <a:t>)</a:t>
            </a:r>
          </a:p>
          <a:p>
            <a:pPr lvl="1"/>
            <a:r>
              <a:rPr lang="en-GB" dirty="0" smtClean="0"/>
              <a:t>body part </a:t>
            </a:r>
            <a:r>
              <a:rPr lang="en-GB" i="1" dirty="0" smtClean="0">
                <a:latin typeface="Palatino Linotype" pitchFamily="18" charset="0"/>
              </a:rPr>
              <a:t>c</a:t>
            </a:r>
            <a:r>
              <a:rPr lang="en-GB" i="1" baseline="-25000" dirty="0" smtClean="0">
                <a:latin typeface="Palatino Linotype" pitchFamily="18" charset="0"/>
              </a:rPr>
              <a:t>i</a:t>
            </a:r>
            <a:endParaRPr lang="en-GB" dirty="0" smtClean="0">
              <a:latin typeface="Palatino Linotype" pitchFamily="18" charset="0"/>
            </a:endParaRPr>
          </a:p>
          <a:p>
            <a:pPr lvl="1"/>
            <a:r>
              <a:rPr lang="en-GB" dirty="0" smtClean="0"/>
              <a:t>image window </a:t>
            </a:r>
            <a:r>
              <a:rPr lang="en-GB" i="1" dirty="0" err="1" smtClean="0">
                <a:latin typeface="Palatino Linotype" pitchFamily="18" charset="0"/>
              </a:rPr>
              <a:t>w</a:t>
            </a:r>
            <a:r>
              <a:rPr lang="en-GB" i="1" baseline="-25000" dirty="0" err="1" smtClean="0">
                <a:latin typeface="Palatino Linotype" pitchFamily="18" charset="0"/>
              </a:rPr>
              <a:t>i</a:t>
            </a:r>
            <a:endParaRPr lang="en-GB" dirty="0" smtClean="0">
              <a:latin typeface="Palatino Linotype" pitchFamily="18" charset="0"/>
            </a:endParaRPr>
          </a:p>
          <a:p>
            <a:pPr>
              <a:buNone/>
            </a:pPr>
            <a:r>
              <a:rPr lang="en-GB" i="1" dirty="0" smtClean="0"/>
              <a:t>	</a:t>
            </a:r>
          </a:p>
          <a:p>
            <a:pPr>
              <a:buNone/>
            </a:pPr>
            <a:endParaRPr lang="en-GB" i="1" dirty="0" smtClean="0"/>
          </a:p>
          <a:p>
            <a:r>
              <a:rPr lang="en-GB" dirty="0" smtClean="0"/>
              <a:t>Discriminative approach</a:t>
            </a:r>
          </a:p>
          <a:p>
            <a:pPr lvl="1"/>
            <a:r>
              <a:rPr lang="en-GB" dirty="0" smtClean="0"/>
              <a:t>learn classifier </a:t>
            </a:r>
            <a:r>
              <a:rPr lang="en-GB" dirty="0" smtClean="0">
                <a:latin typeface="Palatino Linotype" pitchFamily="18" charset="0"/>
              </a:rPr>
              <a:t>P(</a:t>
            </a:r>
            <a:r>
              <a:rPr lang="en-GB" i="1" dirty="0" err="1" smtClean="0">
                <a:latin typeface="Palatino Linotype" pitchFamily="18" charset="0"/>
              </a:rPr>
              <a:t>c</a:t>
            </a:r>
            <a:r>
              <a:rPr lang="en-GB" i="1" baseline="-25000" dirty="0" err="1" smtClean="0">
                <a:latin typeface="Palatino Linotype" pitchFamily="18" charset="0"/>
              </a:rPr>
              <a:t>i</a:t>
            </a:r>
            <a:r>
              <a:rPr lang="en-GB" dirty="0" err="1" smtClean="0">
                <a:latin typeface="Palatino Linotype" pitchFamily="18" charset="0"/>
              </a:rPr>
              <a:t>|</a:t>
            </a:r>
            <a:r>
              <a:rPr lang="en-GB" i="1" dirty="0" err="1" smtClean="0">
                <a:latin typeface="Palatino Linotype" pitchFamily="18" charset="0"/>
              </a:rPr>
              <a:t>w</a:t>
            </a:r>
            <a:r>
              <a:rPr lang="en-GB" i="1" baseline="-25000" dirty="0" err="1" smtClean="0">
                <a:latin typeface="Palatino Linotype" pitchFamily="18" charset="0"/>
              </a:rPr>
              <a:t>i</a:t>
            </a:r>
            <a:r>
              <a:rPr lang="en-GB" dirty="0" smtClean="0">
                <a:latin typeface="Palatino Linotype" pitchFamily="18" charset="0"/>
              </a:rPr>
              <a:t>)</a:t>
            </a:r>
            <a:r>
              <a:rPr lang="en-GB" dirty="0" smtClean="0"/>
              <a:t> from training data</a:t>
            </a:r>
          </a:p>
          <a:p>
            <a:endParaRPr lang="en-GB" dirty="0" smtClean="0"/>
          </a:p>
        </p:txBody>
      </p:sp>
      <p:grpSp>
        <p:nvGrpSpPr>
          <p:cNvPr id="14" name="Group 13"/>
          <p:cNvGrpSpPr/>
          <p:nvPr/>
        </p:nvGrpSpPr>
        <p:grpSpPr>
          <a:xfrm>
            <a:off x="5143504" y="2440385"/>
            <a:ext cx="1000132" cy="1000132"/>
            <a:chOff x="6516078" y="1752889"/>
            <a:chExt cx="1000132" cy="1000132"/>
          </a:xfrm>
        </p:grpSpPr>
        <p:pic>
          <p:nvPicPr>
            <p:cNvPr id="4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 l="43225" t="10274" r="52458" b="82581"/>
            <a:stretch>
              <a:fillRect/>
            </a:stretch>
          </p:blipFill>
          <p:spPr bwMode="auto">
            <a:xfrm>
              <a:off x="6516078" y="1752889"/>
              <a:ext cx="1000132" cy="10001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reflection blurRad="6350" stA="52000" endA="300" endPos="35000" dir="5400000" sy="-100000" algn="bl" rotWithShape="0"/>
            </a:effectLst>
          </p:spPr>
        </p:pic>
        <p:sp>
          <p:nvSpPr>
            <p:cNvPr id="5" name="Plus 4"/>
            <p:cNvSpPr/>
            <p:nvPr/>
          </p:nvSpPr>
          <p:spPr>
            <a:xfrm>
              <a:off x="6829760" y="2060221"/>
              <a:ext cx="385460" cy="385460"/>
            </a:xfrm>
            <a:prstGeom prst="mathPlus">
              <a:avLst>
                <a:gd name="adj1" fmla="val 12381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6401295" y="2440385"/>
            <a:ext cx="1000132" cy="1000132"/>
            <a:chOff x="5373070" y="1752889"/>
            <a:chExt cx="1000132" cy="1000132"/>
          </a:xfrm>
        </p:grpSpPr>
        <p:pic>
          <p:nvPicPr>
            <p:cNvPr id="6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 l="47721" t="9412" r="47961" b="83442"/>
            <a:stretch>
              <a:fillRect/>
            </a:stretch>
          </p:blipFill>
          <p:spPr bwMode="auto">
            <a:xfrm>
              <a:off x="5373070" y="1752889"/>
              <a:ext cx="1000132" cy="10001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reflection blurRad="6350" stA="52000" endA="300" endPos="35000" dir="5400000" sy="-100000" algn="bl" rotWithShape="0"/>
            </a:effectLst>
          </p:spPr>
        </p:pic>
        <p:sp>
          <p:nvSpPr>
            <p:cNvPr id="7" name="Plus 6"/>
            <p:cNvSpPr/>
            <p:nvPr/>
          </p:nvSpPr>
          <p:spPr>
            <a:xfrm>
              <a:off x="5680406" y="2060225"/>
              <a:ext cx="385460" cy="385460"/>
            </a:xfrm>
            <a:prstGeom prst="mathPlus">
              <a:avLst>
                <a:gd name="adj1" fmla="val 12381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7659086" y="2440385"/>
            <a:ext cx="1000132" cy="1000132"/>
            <a:chOff x="7659086" y="1752889"/>
            <a:chExt cx="1000132" cy="1000132"/>
          </a:xfrm>
        </p:grpSpPr>
        <p:pic>
          <p:nvPicPr>
            <p:cNvPr id="8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 l="51114" t="17579" r="44569" b="75275"/>
            <a:stretch>
              <a:fillRect/>
            </a:stretch>
          </p:blipFill>
          <p:spPr bwMode="auto">
            <a:xfrm>
              <a:off x="7659086" y="1752889"/>
              <a:ext cx="1000132" cy="10001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reflection blurRad="6350" stA="52000" endA="300" endPos="35000" dir="5400000" sy="-100000" algn="bl" rotWithShape="0"/>
            </a:effectLst>
          </p:spPr>
        </p:pic>
        <p:sp>
          <p:nvSpPr>
            <p:cNvPr id="9" name="Plus 8"/>
            <p:cNvSpPr/>
            <p:nvPr/>
          </p:nvSpPr>
          <p:spPr>
            <a:xfrm>
              <a:off x="7966422" y="2060225"/>
              <a:ext cx="385460" cy="385460"/>
            </a:xfrm>
            <a:prstGeom prst="mathPlus">
              <a:avLst>
                <a:gd name="adj1" fmla="val 12381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Rectangle 11"/>
          <p:cNvSpPr/>
          <p:nvPr/>
        </p:nvSpPr>
        <p:spPr>
          <a:xfrm>
            <a:off x="5467903" y="3462099"/>
            <a:ext cx="294343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2400" dirty="0" smtClean="0"/>
              <a:t>image windows move</a:t>
            </a:r>
            <a:br>
              <a:rPr lang="en-GB" sz="2400" dirty="0" smtClean="0"/>
            </a:br>
            <a:r>
              <a:rPr lang="en-GB" sz="2400" dirty="0" smtClean="0"/>
              <a:t>with classifier</a:t>
            </a:r>
            <a:endParaRPr lang="en-GB" sz="2400" dirty="0"/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3" cstate="print"/>
          <a:srcRect l="41554" t="7371" r="41883" b="72169"/>
          <a:stretch>
            <a:fillRect/>
          </a:stretch>
        </p:blipFill>
        <p:spPr bwMode="auto">
          <a:xfrm>
            <a:off x="6143636" y="851930"/>
            <a:ext cx="1631604" cy="12177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6" name="Straight Arrow Connector 15"/>
          <p:cNvCxnSpPr/>
          <p:nvPr/>
        </p:nvCxnSpPr>
        <p:spPr>
          <a:xfrm rot="5400000">
            <a:off x="5409222" y="1387911"/>
            <a:ext cx="1286822" cy="818126"/>
          </a:xfrm>
          <a:prstGeom prst="straightConnector1">
            <a:avLst/>
          </a:prstGeom>
          <a:ln w="19050">
            <a:solidFill>
              <a:schemeClr val="tx1"/>
            </a:solidFill>
            <a:prstDash val="lgDash"/>
            <a:tailEnd type="arrow"/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rot="5400000">
            <a:off x="6315139" y="1747739"/>
            <a:ext cx="1278868" cy="106424"/>
          </a:xfrm>
          <a:prstGeom prst="straightConnector1">
            <a:avLst/>
          </a:prstGeom>
          <a:ln w="19050">
            <a:solidFill>
              <a:schemeClr val="tx1"/>
            </a:solidFill>
            <a:prstDash val="lgDash"/>
            <a:tailEnd type="arrow"/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7327901" y="1712380"/>
            <a:ext cx="831251" cy="728005"/>
          </a:xfrm>
          <a:prstGeom prst="straightConnector1">
            <a:avLst/>
          </a:prstGeom>
          <a:ln w="19050">
            <a:solidFill>
              <a:schemeClr val="tx1"/>
            </a:solidFill>
            <a:prstDash val="lgDash"/>
            <a:tailEnd type="arrow"/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848" y="-99392"/>
            <a:ext cx="8229600" cy="1252728"/>
          </a:xfrm>
        </p:spPr>
        <p:txBody>
          <a:bodyPr>
            <a:normAutofit/>
          </a:bodyPr>
          <a:lstStyle/>
          <a:p>
            <a:r>
              <a:rPr lang="en-GB" sz="3600" dirty="0" smtClean="0"/>
              <a:t>Synthetic training data</a:t>
            </a:r>
            <a:endParaRPr lang="en-GB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869160"/>
            <a:ext cx="8229600" cy="2088232"/>
          </a:xfrm>
        </p:spPr>
        <p:txBody>
          <a:bodyPr>
            <a:normAutofit/>
          </a:bodyPr>
          <a:lstStyle/>
          <a:p>
            <a:pPr marL="118872" indent="0">
              <a:buNone/>
            </a:pPr>
            <a:r>
              <a:rPr lang="en-GB" dirty="0" smtClean="0"/>
              <a:t>Train invariance to:</a:t>
            </a:r>
          </a:p>
          <a:p>
            <a:endParaRPr lang="en-GB" dirty="0"/>
          </a:p>
          <a:p>
            <a:endParaRPr lang="en-GB" dirty="0" smtClean="0"/>
          </a:p>
          <a:p>
            <a:pPr marL="118872" indent="0">
              <a:buNone/>
            </a:pPr>
            <a:r>
              <a:rPr lang="en-GB" dirty="0"/>
              <a:t> </a:t>
            </a: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7444" y="5606834"/>
            <a:ext cx="1623364" cy="13505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839" y="5474154"/>
            <a:ext cx="1061554" cy="1061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6679" y="5437298"/>
            <a:ext cx="2045526" cy="1135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3501" y="5486214"/>
            <a:ext cx="2152956" cy="1037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345040" y="1052736"/>
            <a:ext cx="3002824" cy="1274715"/>
            <a:chOff x="204724" y="909043"/>
            <a:chExt cx="3002824" cy="1274715"/>
          </a:xfrm>
        </p:grpSpPr>
        <p:sp>
          <p:nvSpPr>
            <p:cNvPr id="4" name="Rounded Rectangle 3"/>
            <p:cNvSpPr/>
            <p:nvPr/>
          </p:nvSpPr>
          <p:spPr>
            <a:xfrm>
              <a:off x="207528" y="909043"/>
              <a:ext cx="2997217" cy="1274715"/>
            </a:xfrm>
            <a:prstGeom prst="roundRect">
              <a:avLst/>
            </a:prstGeom>
            <a:noFill/>
            <a:ln cmpd="sng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ectangle 6"/>
            <p:cNvSpPr/>
            <p:nvPr/>
          </p:nvSpPr>
          <p:spPr>
            <a:xfrm>
              <a:off x="204724" y="949910"/>
              <a:ext cx="3002824" cy="113877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18872" lvl="0" algn="ctr">
                <a:buClr>
                  <a:srgbClr val="F0AD00"/>
                </a:buClr>
                <a:buSzPct val="80000"/>
              </a:pPr>
              <a:r>
                <a:rPr lang="en-GB" sz="2800" dirty="0">
                  <a:solidFill>
                    <a:prstClr val="white"/>
                  </a:solidFill>
                </a:rPr>
                <a:t>Record </a:t>
              </a:r>
              <a:r>
                <a:rPr lang="en-GB" sz="2800" dirty="0" err="1">
                  <a:solidFill>
                    <a:prstClr val="white"/>
                  </a:solidFill>
                </a:rPr>
                <a:t>m</a:t>
              </a:r>
              <a:r>
                <a:rPr lang="en-GB" sz="2800" dirty="0" err="1" smtClean="0">
                  <a:solidFill>
                    <a:prstClr val="white"/>
                  </a:solidFill>
                </a:rPr>
                <a:t>ocap</a:t>
              </a:r>
              <a:r>
                <a:rPr lang="en-GB" sz="2800" dirty="0" smtClean="0">
                  <a:solidFill>
                    <a:prstClr val="white"/>
                  </a:solidFill>
                </a:rPr>
                <a:t/>
              </a:r>
              <a:br>
                <a:rPr lang="en-GB" sz="2800" dirty="0" smtClean="0">
                  <a:solidFill>
                    <a:prstClr val="white"/>
                  </a:solidFill>
                </a:rPr>
              </a:br>
              <a:r>
                <a:rPr lang="en-GB" sz="2000" dirty="0" smtClean="0">
                  <a:solidFill>
                    <a:prstClr val="white"/>
                  </a:solidFill>
                </a:rPr>
                <a:t>500k frames</a:t>
              </a:r>
              <a:br>
                <a:rPr lang="en-GB" sz="2000" dirty="0" smtClean="0">
                  <a:solidFill>
                    <a:prstClr val="white"/>
                  </a:solidFill>
                </a:rPr>
              </a:br>
              <a:r>
                <a:rPr lang="en-GB" sz="2000" dirty="0" smtClean="0">
                  <a:solidFill>
                    <a:prstClr val="white"/>
                  </a:solidFill>
                </a:rPr>
                <a:t>distilled </a:t>
              </a:r>
              <a:r>
                <a:rPr lang="en-GB" sz="2000" dirty="0">
                  <a:solidFill>
                    <a:prstClr val="white"/>
                  </a:solidFill>
                </a:rPr>
                <a:t>to 100k poses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083850" y="1052736"/>
            <a:ext cx="4752529" cy="1741148"/>
            <a:chOff x="231843" y="2263917"/>
            <a:chExt cx="4752529" cy="1741148"/>
          </a:xfrm>
        </p:grpSpPr>
        <p:pic>
          <p:nvPicPr>
            <p:cNvPr id="39" name="Picture 2" descr="\\analogfs0\EX_DATA\LineUps\adult_char_lineup.jpg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095939" y="2780929"/>
              <a:ext cx="3248624" cy="11119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Rectangle 8"/>
            <p:cNvSpPr/>
            <p:nvPr/>
          </p:nvSpPr>
          <p:spPr>
            <a:xfrm>
              <a:off x="231843" y="2272155"/>
              <a:ext cx="4622756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18872" lvl="0" algn="ctr">
                <a:buClr>
                  <a:srgbClr val="F0AD00"/>
                </a:buClr>
                <a:buSzPct val="80000"/>
              </a:pPr>
              <a:r>
                <a:rPr lang="en-GB" sz="2800" dirty="0">
                  <a:solidFill>
                    <a:prstClr val="white"/>
                  </a:solidFill>
                </a:rPr>
                <a:t>Retarget to several models</a:t>
              </a:r>
            </a:p>
            <a:p>
              <a:pPr marL="118872" lvl="0" algn="ctr">
                <a:buClr>
                  <a:srgbClr val="F0AD00"/>
                </a:buClr>
                <a:buSzPct val="80000"/>
              </a:pPr>
              <a:r>
                <a:rPr lang="en-GB" sz="2800" dirty="0">
                  <a:solidFill>
                    <a:prstClr val="white"/>
                  </a:solidFill>
                </a:rPr>
                <a:t> </a:t>
              </a:r>
            </a:p>
          </p:txBody>
        </p:sp>
        <p:sp>
          <p:nvSpPr>
            <p:cNvPr id="40" name="Rounded Rectangle 39"/>
            <p:cNvSpPr/>
            <p:nvPr/>
          </p:nvSpPr>
          <p:spPr>
            <a:xfrm>
              <a:off x="235044" y="2263917"/>
              <a:ext cx="4749328" cy="1741148"/>
            </a:xfrm>
            <a:prstGeom prst="roundRect">
              <a:avLst>
                <a:gd name="adj" fmla="val 9821"/>
              </a:avLst>
            </a:prstGeom>
            <a:noFill/>
            <a:ln cmpd="sng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1403648" y="3169527"/>
            <a:ext cx="5336116" cy="1582270"/>
            <a:chOff x="187894" y="3070866"/>
            <a:chExt cx="5336116" cy="1582270"/>
          </a:xfrm>
        </p:grpSpPr>
        <p:sp>
          <p:nvSpPr>
            <p:cNvPr id="43" name="Rectangle 42"/>
            <p:cNvSpPr/>
            <p:nvPr/>
          </p:nvSpPr>
          <p:spPr>
            <a:xfrm>
              <a:off x="187894" y="3079104"/>
              <a:ext cx="5336116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18872" lvl="0" algn="ctr">
                <a:buClr>
                  <a:srgbClr val="F0AD00"/>
                </a:buClr>
                <a:buSzPct val="80000"/>
              </a:pPr>
              <a:r>
                <a:rPr lang="en-GB" sz="2800" dirty="0">
                  <a:solidFill>
                    <a:prstClr val="white"/>
                  </a:solidFill>
                </a:rPr>
                <a:t>Render (depth, body </a:t>
              </a:r>
              <a:r>
                <a:rPr lang="en-GB" sz="2800" dirty="0" smtClean="0">
                  <a:solidFill>
                    <a:prstClr val="white"/>
                  </a:solidFill>
                </a:rPr>
                <a:t>parts) pairs </a:t>
              </a:r>
              <a:endParaRPr lang="en-GB" sz="2800" dirty="0">
                <a:solidFill>
                  <a:prstClr val="white"/>
                </a:solidFill>
              </a:endParaRPr>
            </a:p>
          </p:txBody>
        </p:sp>
        <p:sp>
          <p:nvSpPr>
            <p:cNvPr id="44" name="Rounded Rectangle 43"/>
            <p:cNvSpPr/>
            <p:nvPr/>
          </p:nvSpPr>
          <p:spPr>
            <a:xfrm>
              <a:off x="233452" y="3070866"/>
              <a:ext cx="5245001" cy="1582270"/>
            </a:xfrm>
            <a:prstGeom prst="roundRect">
              <a:avLst>
                <a:gd name="adj" fmla="val 9821"/>
              </a:avLst>
            </a:prstGeom>
            <a:noFill/>
            <a:ln cmpd="sng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12" name="Group 11"/>
            <p:cNvGrpSpPr/>
            <p:nvPr/>
          </p:nvGrpSpPr>
          <p:grpSpPr>
            <a:xfrm>
              <a:off x="563840" y="3580282"/>
              <a:ext cx="4584224" cy="941790"/>
              <a:chOff x="685423" y="3605260"/>
              <a:chExt cx="4341058" cy="891834"/>
            </a:xfrm>
          </p:grpSpPr>
          <p:grpSp>
            <p:nvGrpSpPr>
              <p:cNvPr id="46" name="Group 45"/>
              <p:cNvGrpSpPr/>
              <p:nvPr/>
            </p:nvGrpSpPr>
            <p:grpSpPr>
              <a:xfrm>
                <a:off x="3784216" y="3624491"/>
                <a:ext cx="1242265" cy="853372"/>
                <a:chOff x="34137600" y="6207105"/>
                <a:chExt cx="3015806" cy="2071702"/>
              </a:xfrm>
            </p:grpSpPr>
            <p:pic>
              <p:nvPicPr>
                <p:cNvPr id="56" name="Picture 5"/>
                <p:cNvPicPr>
                  <a:picLocks noChangeAspect="1" noChangeArrowheads="1"/>
                </p:cNvPicPr>
                <p:nvPr/>
              </p:nvPicPr>
              <p:blipFill>
                <a:blip r:embed="rId8" cstate="print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ackgroundRemoval t="42448" b="68490" l="46293" r="56351"/>
                          </a14:imgEffect>
                        </a14:imgLayer>
                      </a14:imgProps>
                    </a:ext>
                  </a:extLst>
                </a:blip>
                <a:srcRect l="46036" t="40821" r="43326" b="30859"/>
                <a:stretch>
                  <a:fillRect/>
                </a:stretch>
              </p:blipFill>
              <p:spPr bwMode="auto">
                <a:xfrm>
                  <a:off x="35581770" y="6207105"/>
                  <a:ext cx="1571636" cy="207170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</p:pic>
            <p:pic>
              <p:nvPicPr>
                <p:cNvPr id="57" name="Picture 5"/>
                <p:cNvPicPr>
                  <a:picLocks noChangeAspect="1" noChangeArrowheads="1"/>
                </p:cNvPicPr>
                <p:nvPr/>
              </p:nvPicPr>
              <p:blipFill>
                <a:blip r:embed="rId10" cstate="print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ackgroundRemoval t="42448" b="68620" l="4578" r="14636"/>
                          </a14:imgEffect>
                        </a14:imgLayer>
                      </a14:imgProps>
                    </a:ext>
                  </a:extLst>
                </a:blip>
                <a:srcRect l="4449" t="40821" r="84912" b="30859"/>
                <a:stretch>
                  <a:fillRect/>
                </a:stretch>
              </p:blipFill>
              <p:spPr bwMode="auto">
                <a:xfrm>
                  <a:off x="34137600" y="6207105"/>
                  <a:ext cx="1571636" cy="207170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</p:pic>
          </p:grpSp>
          <p:grpSp>
            <p:nvGrpSpPr>
              <p:cNvPr id="47" name="Group 46"/>
              <p:cNvGrpSpPr/>
              <p:nvPr/>
            </p:nvGrpSpPr>
            <p:grpSpPr>
              <a:xfrm>
                <a:off x="685423" y="3605260"/>
                <a:ext cx="1007863" cy="891834"/>
                <a:chOff x="25014562" y="6160419"/>
                <a:chExt cx="2446755" cy="2165075"/>
              </a:xfrm>
            </p:grpSpPr>
            <p:pic>
              <p:nvPicPr>
                <p:cNvPr id="54" name="Picture 3"/>
                <p:cNvPicPr>
                  <a:picLocks noChangeAspect="1" noChangeArrowheads="1"/>
                </p:cNvPicPr>
                <p:nvPr/>
              </p:nvPicPr>
              <p:blipFill>
                <a:blip r:embed="rId11" cstate="print">
                  <a:extLst>
                    <a:ext uri="{BEBA8EAE-BF5A-486C-A8C5-ECC9F3942E4B}">
                      <a14:imgProps xmlns:a14="http://schemas.microsoft.com/office/drawing/2010/main">
                        <a14:imgLayer r:embed="rId12">
                          <a14:imgEffect>
                            <a14:backgroundRemoval t="24138" b="45172" l="9479" r="16615"/>
                          </a14:imgEffect>
                        </a14:imgLayer>
                      </a14:imgProps>
                    </a:ext>
                  </a:extLst>
                </a:blip>
                <a:srcRect l="9141" t="23491" r="82265" b="54527"/>
                <a:stretch>
                  <a:fillRect/>
                </a:stretch>
              </p:blipFill>
              <p:spPr bwMode="auto">
                <a:xfrm>
                  <a:off x="25014562" y="6160419"/>
                  <a:ext cx="1400917" cy="216507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</p:pic>
            <p:pic>
              <p:nvPicPr>
                <p:cNvPr id="55" name="Picture 3"/>
                <p:cNvPicPr>
                  <a:picLocks noChangeAspect="1" noChangeArrowheads="1"/>
                </p:cNvPicPr>
                <p:nvPr/>
              </p:nvPicPr>
              <p:blipFill>
                <a:blip r:embed="rId13" cstate="print">
                  <a:extLst>
                    <a:ext uri="{BEBA8EAE-BF5A-486C-A8C5-ECC9F3942E4B}">
                      <a14:imgProps xmlns:a14="http://schemas.microsoft.com/office/drawing/2010/main">
                        <a14:imgLayer r:embed="rId12">
                          <a14:imgEffect>
                            <a14:backgroundRemoval t="24138" b="45431" l="43229" r="50729"/>
                          </a14:imgEffect>
                        </a14:imgLayer>
                      </a14:imgProps>
                    </a:ext>
                  </a:extLst>
                </a:blip>
                <a:srcRect l="42761" t="23491" r="48645" b="54527"/>
                <a:stretch>
                  <a:fillRect/>
                </a:stretch>
              </p:blipFill>
              <p:spPr bwMode="auto">
                <a:xfrm>
                  <a:off x="26060400" y="6160419"/>
                  <a:ext cx="1400917" cy="216507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</p:pic>
          </p:grpSp>
          <p:grpSp>
            <p:nvGrpSpPr>
              <p:cNvPr id="48" name="Group 47"/>
              <p:cNvGrpSpPr/>
              <p:nvPr/>
            </p:nvGrpSpPr>
            <p:grpSpPr>
              <a:xfrm>
                <a:off x="1808981" y="3605260"/>
                <a:ext cx="891797" cy="891834"/>
                <a:chOff x="28389869" y="6160419"/>
                <a:chExt cx="2164986" cy="2165075"/>
              </a:xfrm>
            </p:grpSpPr>
            <p:pic>
              <p:nvPicPr>
                <p:cNvPr id="52" name="Picture 4"/>
                <p:cNvPicPr>
                  <a:picLocks noChangeAspect="1" noChangeArrowheads="1"/>
                </p:cNvPicPr>
                <p:nvPr/>
              </p:nvPicPr>
              <p:blipFill>
                <a:blip r:embed="rId14" cstate="print">
                  <a:extLst>
                    <a:ext uri="{BEBA8EAE-BF5A-486C-A8C5-ECC9F3942E4B}">
                      <a14:imgProps xmlns:a14="http://schemas.microsoft.com/office/drawing/2010/main">
                        <a14:imgLayer r:embed="rId15">
                          <a14:imgEffect>
                            <a14:backgroundRemoval t="34115" b="64323" l="16828" r="25145"/>
                          </a14:imgEffect>
                        </a14:imgLayer>
                      </a14:imgProps>
                    </a:ext>
                  </a:extLst>
                </a:blip>
                <a:srcRect l="16601" t="33073" r="74695" b="35676"/>
                <a:stretch>
                  <a:fillRect/>
                </a:stretch>
              </p:blipFill>
              <p:spPr bwMode="auto">
                <a:xfrm>
                  <a:off x="28389869" y="6160419"/>
                  <a:ext cx="1217855" cy="216507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</p:pic>
            <p:pic>
              <p:nvPicPr>
                <p:cNvPr id="53" name="Picture 4"/>
                <p:cNvPicPr>
                  <a:picLocks noChangeAspect="1" noChangeArrowheads="1"/>
                </p:cNvPicPr>
                <p:nvPr/>
              </p:nvPicPr>
              <p:blipFill>
                <a:blip r:embed="rId16" cstate="print">
                  <a:extLst>
                    <a:ext uri="{BEBA8EAE-BF5A-486C-A8C5-ECC9F3942E4B}">
                      <a14:imgProps xmlns:a14="http://schemas.microsoft.com/office/drawing/2010/main">
                        <a14:imgLayer r:embed="rId15">
                          <a14:imgEffect>
                            <a14:backgroundRemoval t="33594" b="63542" l="58672" r="67054"/>
                          </a14:imgEffect>
                        </a14:imgLayer>
                      </a14:imgProps>
                    </a:ext>
                  </a:extLst>
                </a:blip>
                <a:srcRect l="58382" t="33073" r="32914" b="35676"/>
                <a:stretch>
                  <a:fillRect/>
                </a:stretch>
              </p:blipFill>
              <p:spPr bwMode="auto">
                <a:xfrm>
                  <a:off x="29337000" y="6160419"/>
                  <a:ext cx="1217855" cy="216507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</p:pic>
          </p:grpSp>
          <p:grpSp>
            <p:nvGrpSpPr>
              <p:cNvPr id="49" name="Group 48"/>
              <p:cNvGrpSpPr/>
              <p:nvPr/>
            </p:nvGrpSpPr>
            <p:grpSpPr>
              <a:xfrm>
                <a:off x="2810495" y="3605260"/>
                <a:ext cx="869983" cy="891834"/>
                <a:chOff x="31399051" y="6160419"/>
                <a:chExt cx="2112029" cy="2165075"/>
              </a:xfrm>
            </p:grpSpPr>
            <p:pic>
              <p:nvPicPr>
                <p:cNvPr id="50" name="Picture 2"/>
                <p:cNvPicPr>
                  <a:picLocks noChangeAspect="1" noChangeArrowheads="1"/>
                </p:cNvPicPr>
                <p:nvPr/>
              </p:nvPicPr>
              <p:blipFill>
                <a:blip r:embed="rId17" cstate="print">
                  <a:extLst>
                    <a:ext uri="{BEBA8EAE-BF5A-486C-A8C5-ECC9F3942E4B}">
                      <a14:imgProps xmlns:a14="http://schemas.microsoft.com/office/drawing/2010/main">
                        <a14:imgLayer r:embed="rId18">
                          <a14:imgEffect>
                            <a14:backgroundRemoval t="59655" b="82845" l="9948" r="16979"/>
                          </a14:imgEffect>
                        </a14:imgLayer>
                      </a14:imgProps>
                    </a:ext>
                  </a:extLst>
                </a:blip>
                <a:srcRect l="9661" t="59051" r="82917" b="16379"/>
                <a:stretch>
                  <a:fillRect/>
                </a:stretch>
              </p:blipFill>
              <p:spPr bwMode="auto">
                <a:xfrm>
                  <a:off x="31399051" y="6160419"/>
                  <a:ext cx="1082538" cy="216507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</p:pic>
            <p:pic>
              <p:nvPicPr>
                <p:cNvPr id="51" name="Picture 2"/>
                <p:cNvPicPr>
                  <a:picLocks noChangeAspect="1" noChangeArrowheads="1"/>
                </p:cNvPicPr>
                <p:nvPr/>
              </p:nvPicPr>
              <p:blipFill>
                <a:blip r:embed="rId19" cstate="print">
                  <a:extLst>
                    <a:ext uri="{BEBA8EAE-BF5A-486C-A8C5-ECC9F3942E4B}">
                      <a14:imgProps xmlns:a14="http://schemas.microsoft.com/office/drawing/2010/main">
                        <a14:imgLayer r:embed="rId18">
                          <a14:imgEffect>
                            <a14:backgroundRemoval t="59655" b="83362" l="43490" r="50521"/>
                          </a14:imgEffect>
                        </a14:imgLayer>
                      </a14:imgProps>
                    </a:ext>
                  </a:extLst>
                </a:blip>
                <a:srcRect l="43255" t="59051" r="49323" b="16379"/>
                <a:stretch>
                  <a:fillRect/>
                </a:stretch>
              </p:blipFill>
              <p:spPr bwMode="auto">
                <a:xfrm>
                  <a:off x="32428542" y="6160419"/>
                  <a:ext cx="1082538" cy="216507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</p:pic>
          </p:grpSp>
        </p:grpSp>
      </p:grpSp>
      <p:sp>
        <p:nvSpPr>
          <p:cNvPr id="58" name="Right Arrow 57"/>
          <p:cNvSpPr/>
          <p:nvPr/>
        </p:nvSpPr>
        <p:spPr>
          <a:xfrm rot="1010498">
            <a:off x="3518739" y="1708650"/>
            <a:ext cx="367700" cy="429818"/>
          </a:xfrm>
          <a:prstGeom prst="rightArrow">
            <a:avLst/>
          </a:prstGeom>
          <a:solidFill>
            <a:srgbClr val="FFC000"/>
          </a:solidFill>
          <a:ln w="76200" cap="flat" cmpd="thickThin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59" name="Right Arrow 58"/>
          <p:cNvSpPr/>
          <p:nvPr/>
        </p:nvSpPr>
        <p:spPr>
          <a:xfrm rot="7666505">
            <a:off x="3770335" y="2731279"/>
            <a:ext cx="367700" cy="429818"/>
          </a:xfrm>
          <a:prstGeom prst="rightArrow">
            <a:avLst/>
          </a:prstGeom>
          <a:solidFill>
            <a:srgbClr val="FFC000"/>
          </a:solidFill>
          <a:ln w="76200" cap="flat" cmpd="thickThin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1813961" y="6502399"/>
            <a:ext cx="1888628" cy="469901"/>
          </a:xfrm>
          <a:prstGeom prst="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5290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Synthetic </a:t>
            </a:r>
            <a:r>
              <a:rPr lang="en-GB" dirty="0" err="1" smtClean="0"/>
              <a:t>vs</a:t>
            </a:r>
            <a:r>
              <a:rPr lang="en-GB" dirty="0" smtClean="0"/>
              <a:t> real data</a:t>
            </a:r>
            <a:endParaRPr lang="en-GB" dirty="0"/>
          </a:p>
        </p:txBody>
      </p:sp>
      <p:grpSp>
        <p:nvGrpSpPr>
          <p:cNvPr id="4" name="Group 3"/>
          <p:cNvGrpSpPr/>
          <p:nvPr/>
        </p:nvGrpSpPr>
        <p:grpSpPr>
          <a:xfrm>
            <a:off x="275450" y="1693272"/>
            <a:ext cx="2096004" cy="1159447"/>
            <a:chOff x="4373230" y="884891"/>
            <a:chExt cx="1566922" cy="86677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5" name="Picture 4"/>
            <p:cNvPicPr>
              <a:picLocks noChangeAspect="1" noChangeArrowheads="1"/>
            </p:cNvPicPr>
            <p:nvPr/>
          </p:nvPicPr>
          <p:blipFill rotWithShape="1">
            <a:blip r:embed="rId3" cstate="print">
              <a:grayscl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297" b="100000" l="3960" r="48845">
                          <a14:backgroundMark x1="6271" y1="20879" x2="17822" y2="7143"/>
                          <a14:backgroundMark x1="41914" y1="7692" x2="38614" y2="47253"/>
                          <a14:backgroundMark x1="3300" y1="7143" x2="22772" y2="3846"/>
                          <a14:backgroundMark x1="24752" y1="8791" x2="2310" y2="33516"/>
                          <a14:backgroundMark x1="24752" y1="9890" x2="28383" y2="54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497127" y="884891"/>
              <a:ext cx="1443025" cy="866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Picture 4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198" b="98352" l="52805" r="95380">
                          <a14:foregroundMark x1="85479" y1="64286" x2="89109" y2="67033"/>
                          <a14:foregroundMark x1="88449" y1="69780" x2="90759" y2="6978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373230" y="884891"/>
              <a:ext cx="1443025" cy="866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7" name="Group 6"/>
          <p:cNvGrpSpPr/>
          <p:nvPr/>
        </p:nvGrpSpPr>
        <p:grpSpPr>
          <a:xfrm>
            <a:off x="35496" y="4102034"/>
            <a:ext cx="2223866" cy="1376048"/>
            <a:chOff x="5357764" y="2501617"/>
            <a:chExt cx="1662508" cy="10287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 rotWithShape="1">
            <a:blip r:embed="rId6" cstate="print">
              <a:grayscl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389" b="97685" l="9890" r="35897">
                          <a14:foregroundMark x1="17216" y1="30093" x2="11355" y2="2824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717509" y="2501617"/>
              <a:ext cx="1302763" cy="10287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" name="Picture 2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852" b="98611" l="62271" r="9194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357764" y="2501617"/>
              <a:ext cx="1302763" cy="10287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0" name="Group 9"/>
          <p:cNvGrpSpPr/>
          <p:nvPr/>
        </p:nvGrpSpPr>
        <p:grpSpPr>
          <a:xfrm>
            <a:off x="197946" y="2917310"/>
            <a:ext cx="2155822" cy="1127595"/>
            <a:chOff x="7568872" y="1234034"/>
            <a:chExt cx="1611640" cy="84296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1" name="Picture 6"/>
            <p:cNvPicPr>
              <a:picLocks noChangeAspect="1" noChangeArrowheads="1"/>
            </p:cNvPicPr>
            <p:nvPr/>
          </p:nvPicPr>
          <p:blipFill rotWithShape="1">
            <a:blip r:embed="rId9" cstate="print">
              <a:grayscl/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260" b="97175" l="5243" r="359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7910513" y="1234034"/>
              <a:ext cx="1269999" cy="8429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" name="Picture 6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695" b="97175" l="61423" r="9176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7568872" y="1234034"/>
              <a:ext cx="1269999" cy="8429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3" name="Group 12"/>
          <p:cNvGrpSpPr/>
          <p:nvPr/>
        </p:nvGrpSpPr>
        <p:grpSpPr>
          <a:xfrm>
            <a:off x="1647120" y="2889188"/>
            <a:ext cx="2709117" cy="1264563"/>
            <a:chOff x="7524328" y="-124545"/>
            <a:chExt cx="2025270" cy="94535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4" name="Picture 12"/>
            <p:cNvPicPr>
              <a:picLocks noChangeAspect="1" noChangeArrowheads="1"/>
            </p:cNvPicPr>
            <p:nvPr/>
          </p:nvPicPr>
          <p:blipFill rotWithShape="1">
            <a:blip r:embed="rId12" cstate="print">
              <a:grayscl/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5051" b="96465" l="2278" r="4379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7668344" y="-124545"/>
              <a:ext cx="1881254" cy="9453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5" name="Picture 12"/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6061" b="96465" l="54684" r="94177">
                          <a14:foregroundMark x1="92658" y1="14646" x2="89367" y2="20707"/>
                          <a14:foregroundMark x1="74684" y1="11111" x2="75696" y2="23232"/>
                          <a14:backgroundMark x1="62532" y1="38384" x2="55190" y2="91919"/>
                          <a14:backgroundMark x1="74684" y1="73232" x2="71899" y2="98990"/>
                          <a14:backgroundMark x1="86076" y1="41919" x2="95696" y2="94949"/>
                          <a14:backgroundMark x1="79241" y1="20202" x2="96962" y2="2020"/>
                          <a14:backgroundMark x1="80759" y1="8081" x2="81266" y2="18687"/>
                          <a14:backgroundMark x1="64304" y1="10606" x2="69367" y2="16162"/>
                          <a14:backgroundMark x1="72152" y1="9596" x2="59747" y2="8586"/>
                          <a14:backgroundMark x1="57975" y1="23737" x2="65823" y2="32828"/>
                          <a14:backgroundMark x1="66582" y1="36364" x2="60253" y2="94949"/>
                          <a14:backgroundMark x1="56456" y1="21212" x2="57215" y2="63636"/>
                          <a14:backgroundMark x1="58987" y1="21212" x2="53418" y2="13636"/>
                          <a14:backgroundMark x1="73418" y1="67677" x2="65063" y2="94444"/>
                          <a14:backgroundMark x1="73671" y1="65152" x2="81013" y2="94444"/>
                          <a14:backgroundMark x1="81519" y1="38384" x2="90127" y2="97475"/>
                          <a14:backgroundMark x1="83544" y1="35859" x2="97215" y2="2828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7524328" y="-124545"/>
              <a:ext cx="1881254" cy="9453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6" name="Group 15"/>
          <p:cNvGrpSpPr/>
          <p:nvPr/>
        </p:nvGrpSpPr>
        <p:grpSpPr>
          <a:xfrm>
            <a:off x="1835118" y="4163947"/>
            <a:ext cx="2182420" cy="1325082"/>
            <a:chOff x="6612883" y="-1217734"/>
            <a:chExt cx="1631525" cy="990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7" name="Picture 8"/>
            <p:cNvPicPr>
              <a:picLocks noChangeAspect="1" noChangeArrowheads="1"/>
            </p:cNvPicPr>
            <p:nvPr/>
          </p:nvPicPr>
          <p:blipFill rotWithShape="1">
            <a:blip r:embed="rId15" cstate="print">
              <a:grayscl/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2404" b="98077" l="1488" r="4940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645954" y="-1217734"/>
              <a:ext cx="1598454" cy="990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8" name="Picture 8"/>
            <p:cNvPicPr>
              <a:picLocks noChangeAspect="1" noChangeArrowheads="1"/>
            </p:cNvPicPr>
            <p:nvPr/>
          </p:nvPicPr>
          <p:blipFill rotWithShape="1"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962" b="98077" l="51190" r="99107">
                          <a14:foregroundMark x1="60714" y1="44231" x2="58036" y2="8317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612883" y="-1217734"/>
              <a:ext cx="1598454" cy="990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9" name="Group 18"/>
          <p:cNvGrpSpPr/>
          <p:nvPr/>
        </p:nvGrpSpPr>
        <p:grpSpPr>
          <a:xfrm>
            <a:off x="1759171" y="1840790"/>
            <a:ext cx="2507209" cy="927932"/>
            <a:chOff x="2697670" y="-1398948"/>
            <a:chExt cx="1874329" cy="69369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20" name="Picture 9"/>
            <p:cNvPicPr>
              <a:picLocks noChangeAspect="1" noChangeArrowheads="1"/>
            </p:cNvPicPr>
            <p:nvPr/>
          </p:nvPicPr>
          <p:blipFill rotWithShape="1">
            <a:blip r:embed="rId18" cstate="print">
              <a:grayscl/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1370" b="93836" l="6970" r="4121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3003759" y="-1398948"/>
              <a:ext cx="1568240" cy="6936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1" name="Picture 9"/>
            <p:cNvPicPr>
              <a:picLocks noChangeAspect="1" noChangeArrowheads="1"/>
            </p:cNvPicPr>
            <p:nvPr/>
          </p:nvPicPr>
          <p:blipFill rotWithShape="1">
            <a:blip r:embed="rId20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2740" b="93836" l="57273" r="91818">
                          <a14:foregroundMark x1="67576" y1="13014" x2="69697" y2="13014"/>
                          <a14:foregroundMark x1="68788" y1="6849" x2="69697" y2="1164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697670" y="-1398948"/>
              <a:ext cx="1568240" cy="6936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22" name="Group 21"/>
          <p:cNvGrpSpPr/>
          <p:nvPr/>
        </p:nvGrpSpPr>
        <p:grpSpPr>
          <a:xfrm>
            <a:off x="6939848" y="1498547"/>
            <a:ext cx="1965117" cy="1324340"/>
            <a:chOff x="6354418" y="1709896"/>
            <a:chExt cx="1297583" cy="87447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23" name="Picture 5"/>
            <p:cNvPicPr>
              <a:picLocks noChangeAspect="1" noChangeArrowheads="1"/>
            </p:cNvPicPr>
            <p:nvPr/>
          </p:nvPicPr>
          <p:blipFill rotWithShape="1">
            <a:blip r:embed="rId21" cstate="print">
              <a:grayscl/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9048" b="97143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354418" y="1709896"/>
              <a:ext cx="725162" cy="8744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4" name="Picture 5"/>
            <p:cNvPicPr>
              <a:picLocks noChangeAspect="1" noChangeArrowheads="1"/>
            </p:cNvPicPr>
            <p:nvPr/>
          </p:nvPicPr>
          <p:blipFill rotWithShape="1">
            <a:blip r:embed="rId23" cstate="print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9048" b="100000" l="0" r="9611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903190" y="1709896"/>
              <a:ext cx="748811" cy="8744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25" name="Group 24"/>
          <p:cNvGrpSpPr/>
          <p:nvPr/>
        </p:nvGrpSpPr>
        <p:grpSpPr>
          <a:xfrm>
            <a:off x="4574967" y="1484784"/>
            <a:ext cx="1192238" cy="1348567"/>
            <a:chOff x="5039527" y="1700808"/>
            <a:chExt cx="787245" cy="89047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26" name="Picture 3"/>
            <p:cNvPicPr>
              <a:picLocks noChangeAspect="1" noChangeArrowheads="1"/>
            </p:cNvPicPr>
            <p:nvPr/>
          </p:nvPicPr>
          <p:blipFill rotWithShape="1">
            <a:blip r:embed="rId25" cstate="print">
              <a:grayscl/>
              <a:extLst>
                <a:ext uri="{BEBA8EAE-BF5A-486C-A8C5-ECC9F3942E4B}">
                  <a14:imgProps xmlns:a14="http://schemas.microsoft.com/office/drawing/2010/main">
                    <a14:imgLayer r:embed="rId26">
                      <a14:imgEffect>
                        <a14:backgroundRemoval t="3738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039527" y="1700808"/>
              <a:ext cx="421783" cy="8904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7" name="Picture 3"/>
            <p:cNvPicPr>
              <a:picLocks noChangeAspect="1" noChangeArrowheads="1"/>
            </p:cNvPicPr>
            <p:nvPr/>
          </p:nvPicPr>
          <p:blipFill rotWithShape="1">
            <a:blip r:embed="rId27" cstate="print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ackgroundRemoval t="3271" b="97664" l="0" r="8737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398300" y="1700808"/>
              <a:ext cx="428472" cy="8904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28" name="Group 27"/>
          <p:cNvGrpSpPr/>
          <p:nvPr/>
        </p:nvGrpSpPr>
        <p:grpSpPr>
          <a:xfrm>
            <a:off x="5876258" y="2684357"/>
            <a:ext cx="1500933" cy="1348567"/>
            <a:chOff x="6420762" y="2596544"/>
            <a:chExt cx="991079" cy="89047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29" name="Picture 3"/>
            <p:cNvPicPr>
              <a:picLocks noChangeAspect="1" noChangeArrowheads="1"/>
            </p:cNvPicPr>
            <p:nvPr/>
          </p:nvPicPr>
          <p:blipFill rotWithShape="1">
            <a:blip r:embed="rId29" cstate="print">
              <a:grayscl/>
              <a:extLst>
                <a:ext uri="{BEBA8EAE-BF5A-486C-A8C5-ECC9F3942E4B}">
                  <a14:imgProps xmlns:a14="http://schemas.microsoft.com/office/drawing/2010/main">
                    <a14:imgLayer r:embed="rId30">
                      <a14:imgEffect>
                        <a14:backgroundRemoval t="9346" b="99533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420762" y="2596544"/>
              <a:ext cx="599510" cy="8904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0" name="Picture 3"/>
            <p:cNvPicPr>
              <a:picLocks noChangeAspect="1" noChangeArrowheads="1"/>
            </p:cNvPicPr>
            <p:nvPr/>
          </p:nvPicPr>
          <p:blipFill rotWithShape="1">
            <a:blip r:embed="rId31" cstate="print">
              <a:extLst>
                <a:ext uri="{BEBA8EAE-BF5A-486C-A8C5-ECC9F3942E4B}">
                  <a14:imgProps xmlns:a14="http://schemas.microsoft.com/office/drawing/2010/main">
                    <a14:imgLayer r:embed="rId32">
                      <a14:imgEffect>
                        <a14:backgroundRemoval t="9346" b="98598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797360" y="2596544"/>
              <a:ext cx="614481" cy="8904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31" name="Group 30"/>
          <p:cNvGrpSpPr/>
          <p:nvPr/>
        </p:nvGrpSpPr>
        <p:grpSpPr>
          <a:xfrm>
            <a:off x="7563444" y="2793408"/>
            <a:ext cx="1257220" cy="1462332"/>
            <a:chOff x="5787804" y="2596544"/>
            <a:chExt cx="830153" cy="96559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32" name="Picture 3"/>
            <p:cNvPicPr>
              <a:picLocks noChangeAspect="1" noChangeArrowheads="1"/>
            </p:cNvPicPr>
            <p:nvPr/>
          </p:nvPicPr>
          <p:blipFill rotWithShape="1">
            <a:blip r:embed="rId33" cstate="print">
              <a:grayscl/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ackgroundRemoval t="7759" b="93103" l="7368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787804" y="2596544"/>
              <a:ext cx="397338" cy="9655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3" name="Picture 3"/>
            <p:cNvPicPr>
              <a:picLocks noChangeAspect="1" noChangeArrowheads="1"/>
            </p:cNvPicPr>
            <p:nvPr/>
          </p:nvPicPr>
          <p:blipFill rotWithShape="1">
            <a:blip r:embed="rId35" cstate="print">
              <a:extLst>
                <a:ext uri="{BEBA8EAE-BF5A-486C-A8C5-ECC9F3942E4B}">
                  <a14:imgProps xmlns:a14="http://schemas.microsoft.com/office/drawing/2010/main">
                    <a14:imgLayer r:embed="rId36">
                      <a14:imgEffect>
                        <a14:backgroundRemoval t="6034" b="91810" l="18987" r="7784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961991" y="2596544"/>
              <a:ext cx="655966" cy="9655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34" name="Group 33"/>
          <p:cNvGrpSpPr/>
          <p:nvPr/>
        </p:nvGrpSpPr>
        <p:grpSpPr>
          <a:xfrm>
            <a:off x="5842649" y="1489371"/>
            <a:ext cx="1124110" cy="1340492"/>
            <a:chOff x="5701936" y="1703837"/>
            <a:chExt cx="742259" cy="88513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35" name="Picture 4"/>
            <p:cNvPicPr>
              <a:picLocks noChangeAspect="1" noChangeArrowheads="1"/>
            </p:cNvPicPr>
            <p:nvPr/>
          </p:nvPicPr>
          <p:blipFill rotWithShape="1">
            <a:blip r:embed="rId37" cstate="print">
              <a:grayscl/>
              <a:extLst>
                <a:ext uri="{BEBA8EAE-BF5A-486C-A8C5-ECC9F3942E4B}">
                  <a14:imgProps xmlns:a14="http://schemas.microsoft.com/office/drawing/2010/main">
                    <a14:imgLayer r:embed="rId38">
                      <a14:imgEffect>
                        <a14:backgroundRemoval t="9390" b="96714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701936" y="1703837"/>
              <a:ext cx="451723" cy="8851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6" name="Picture 4"/>
            <p:cNvPicPr>
              <a:picLocks noChangeAspect="1" noChangeArrowheads="1"/>
            </p:cNvPicPr>
            <p:nvPr/>
          </p:nvPicPr>
          <p:blipFill rotWithShape="1">
            <a:blip r:embed="rId39" cstate="print">
              <a:extLst>
                <a:ext uri="{BEBA8EAE-BF5A-486C-A8C5-ECC9F3942E4B}">
                  <a14:imgProps xmlns:a14="http://schemas.microsoft.com/office/drawing/2010/main">
                    <a14:imgLayer r:embed="rId40">
                      <a14:imgEffect>
                        <a14:backgroundRemoval t="9390" b="97653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946208" y="1703837"/>
              <a:ext cx="497987" cy="8851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37" name="Group 36"/>
          <p:cNvGrpSpPr/>
          <p:nvPr/>
        </p:nvGrpSpPr>
        <p:grpSpPr>
          <a:xfrm>
            <a:off x="7573527" y="4128173"/>
            <a:ext cx="1338917" cy="1340492"/>
            <a:chOff x="6772841" y="3446260"/>
            <a:chExt cx="884098" cy="88513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38" name="Picture 4"/>
            <p:cNvPicPr>
              <a:picLocks noChangeAspect="1" noChangeArrowheads="1"/>
            </p:cNvPicPr>
            <p:nvPr/>
          </p:nvPicPr>
          <p:blipFill rotWithShape="1">
            <a:blip r:embed="rId41" cstate="print">
              <a:grayscl/>
              <a:extLst>
                <a:ext uri="{BEBA8EAE-BF5A-486C-A8C5-ECC9F3942E4B}">
                  <a14:imgProps xmlns:a14="http://schemas.microsoft.com/office/drawing/2010/main">
                    <a14:imgLayer r:embed="rId42">
                      <a14:imgEffect>
                        <a14:backgroundRemoval t="9390" b="97183" l="0" r="88430">
                          <a14:foregroundMark x1="48760" y1="17840" x2="49587" y2="206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772841" y="3446260"/>
              <a:ext cx="504754" cy="8851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9" name="Picture 4"/>
            <p:cNvPicPr>
              <a:picLocks noChangeAspect="1" noChangeArrowheads="1"/>
            </p:cNvPicPr>
            <p:nvPr/>
          </p:nvPicPr>
          <p:blipFill rotWithShape="1">
            <a:blip r:embed="rId43" cstate="print">
              <a:extLst>
                <a:ext uri="{BEBA8EAE-BF5A-486C-A8C5-ECC9F3942E4B}">
                  <a14:imgProps xmlns:a14="http://schemas.microsoft.com/office/drawing/2010/main">
                    <a14:imgLayer r:embed="rId44">
                      <a14:imgEffect>
                        <a14:backgroundRemoval t="10798" b="97183" l="0" r="81356">
                          <a14:foregroundMark x1="44915" y1="16901" x2="48305" y2="206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7164288" y="3446260"/>
              <a:ext cx="492651" cy="8851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40" name="Group 39"/>
          <p:cNvGrpSpPr/>
          <p:nvPr/>
        </p:nvGrpSpPr>
        <p:grpSpPr>
          <a:xfrm>
            <a:off x="5776822" y="4270579"/>
            <a:ext cx="1647680" cy="1348567"/>
            <a:chOff x="5721556" y="3464196"/>
            <a:chExt cx="1087977" cy="89047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41" name="Picture 2"/>
            <p:cNvPicPr>
              <a:picLocks noChangeAspect="1" noChangeArrowheads="1"/>
            </p:cNvPicPr>
            <p:nvPr/>
          </p:nvPicPr>
          <p:blipFill rotWithShape="1">
            <a:blip r:embed="rId45" cstate="print">
              <a:extLst>
                <a:ext uri="{BEBA8EAE-BF5A-486C-A8C5-ECC9F3942E4B}">
                  <a14:imgProps xmlns:a14="http://schemas.microsoft.com/office/drawing/2010/main">
                    <a14:imgLayer r:embed="rId46">
                      <a14:imgEffect>
                        <a14:backgroundRemoval t="1402" b="94393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197681" y="3464196"/>
              <a:ext cx="611852" cy="8904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2" name="Picture 2"/>
            <p:cNvPicPr>
              <a:picLocks noChangeAspect="1" noChangeArrowheads="1"/>
            </p:cNvPicPr>
            <p:nvPr/>
          </p:nvPicPr>
          <p:blipFill rotWithShape="1">
            <a:blip r:embed="rId47" cstate="print">
              <a:grayscl/>
              <a:extLst>
                <a:ext uri="{BEBA8EAE-BF5A-486C-A8C5-ECC9F3942E4B}">
                  <a14:imgProps xmlns:a14="http://schemas.microsoft.com/office/drawing/2010/main">
                    <a14:imgLayer r:embed="rId48">
                      <a14:imgEffect>
                        <a14:backgroundRemoval t="1402" b="91121" l="11585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721556" y="3464196"/>
              <a:ext cx="684552" cy="8904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43" name="Group 42"/>
          <p:cNvGrpSpPr/>
          <p:nvPr/>
        </p:nvGrpSpPr>
        <p:grpSpPr>
          <a:xfrm>
            <a:off x="4480372" y="2852627"/>
            <a:ext cx="1336574" cy="1348567"/>
            <a:chOff x="4908052" y="2596544"/>
            <a:chExt cx="882551" cy="89047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44" name="Picture 2"/>
            <p:cNvPicPr>
              <a:picLocks noChangeAspect="1" noChangeArrowheads="1"/>
            </p:cNvPicPr>
            <p:nvPr/>
          </p:nvPicPr>
          <p:blipFill rotWithShape="1">
            <a:blip r:embed="rId49" cstate="print">
              <a:grayscl/>
              <a:extLst>
                <a:ext uri="{BEBA8EAE-BF5A-486C-A8C5-ECC9F3942E4B}">
                  <a14:imgProps xmlns:a14="http://schemas.microsoft.com/office/drawing/2010/main">
                    <a14:imgLayer r:embed="rId50">
                      <a14:imgEffect>
                        <a14:backgroundRemoval t="0" b="99531" l="0" r="9354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908052" y="2596544"/>
              <a:ext cx="518132" cy="8904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5" name="Picture 2"/>
            <p:cNvPicPr>
              <a:picLocks noChangeAspect="1" noChangeArrowheads="1"/>
            </p:cNvPicPr>
            <p:nvPr/>
          </p:nvPicPr>
          <p:blipFill rotWithShape="1">
            <a:blip r:embed="rId51" cstate="print">
              <a:extLst>
                <a:ext uri="{BEBA8EAE-BF5A-486C-A8C5-ECC9F3942E4B}">
                  <a14:imgProps xmlns:a14="http://schemas.microsoft.com/office/drawing/2010/main">
                    <a14:imgLayer r:embed="rId52">
                      <a14:imgEffect>
                        <a14:backgroundRemoval t="0" b="99533" l="6195" r="100000">
                          <a14:foregroundMark x1="38053" y1="12150" x2="49558" y2="28505"/>
                          <a14:foregroundMark x1="76991" y1="14953" x2="80531" y2="28505"/>
                          <a14:foregroundMark x1="60177" y1="29439" x2="70796" y2="2943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321601" y="2596544"/>
              <a:ext cx="469002" cy="8904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46" name="Group 45"/>
          <p:cNvGrpSpPr/>
          <p:nvPr/>
        </p:nvGrpSpPr>
        <p:grpSpPr>
          <a:xfrm>
            <a:off x="4458580" y="4247820"/>
            <a:ext cx="1552469" cy="1324340"/>
            <a:chOff x="4860032" y="3525264"/>
            <a:chExt cx="1025108" cy="87447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47" name="Picture 6"/>
            <p:cNvPicPr>
              <a:picLocks noChangeAspect="1" noChangeArrowheads="1"/>
            </p:cNvPicPr>
            <p:nvPr/>
          </p:nvPicPr>
          <p:blipFill rotWithShape="1">
            <a:blip r:embed="rId53" cstate="print">
              <a:grayscl/>
              <a:extLst>
                <a:ext uri="{BEBA8EAE-BF5A-486C-A8C5-ECC9F3942E4B}">
                  <a14:imgProps xmlns:a14="http://schemas.microsoft.com/office/drawing/2010/main">
                    <a14:imgLayer r:embed="rId54">
                      <a14:imgEffect>
                        <a14:backgroundRemoval t="948" b="100000" l="0" r="7783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860032" y="3525264"/>
              <a:ext cx="771685" cy="8744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8" name="Picture 6"/>
            <p:cNvPicPr>
              <a:picLocks noChangeAspect="1" noChangeArrowheads="1"/>
            </p:cNvPicPr>
            <p:nvPr/>
          </p:nvPicPr>
          <p:blipFill rotWithShape="1">
            <a:blip r:embed="rId55" cstate="print">
              <a:extLst>
                <a:ext uri="{BEBA8EAE-BF5A-486C-A8C5-ECC9F3942E4B}">
                  <a14:imgProps xmlns:a14="http://schemas.microsoft.com/office/drawing/2010/main">
                    <a14:imgLayer r:embed="rId56">
                      <a14:imgEffect>
                        <a14:backgroundRemoval t="0" b="100000" l="3546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297880" y="3525264"/>
              <a:ext cx="587260" cy="8744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cxnSp>
        <p:nvCxnSpPr>
          <p:cNvPr id="50" name="Straight Connector 49"/>
          <p:cNvCxnSpPr/>
          <p:nvPr/>
        </p:nvCxnSpPr>
        <p:spPr>
          <a:xfrm>
            <a:off x="4386572" y="1835676"/>
            <a:ext cx="0" cy="3543437"/>
          </a:xfrm>
          <a:prstGeom prst="line">
            <a:avLst/>
          </a:prstGeom>
          <a:ln w="28575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879300" y="5575526"/>
            <a:ext cx="225254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3200" b="1" dirty="0" smtClean="0"/>
              <a:t>synthetic</a:t>
            </a:r>
          </a:p>
          <a:p>
            <a:pPr algn="ctr"/>
            <a:r>
              <a:rPr lang="en-GB" sz="3200" i="1" dirty="0" smtClean="0"/>
              <a:t>(train &amp; test)</a:t>
            </a:r>
            <a:endParaRPr lang="en-GB" sz="3200" i="1" dirty="0"/>
          </a:p>
        </p:txBody>
      </p:sp>
      <p:sp>
        <p:nvSpPr>
          <p:cNvPr id="52" name="TextBox 51"/>
          <p:cNvSpPr txBox="1"/>
          <p:nvPr/>
        </p:nvSpPr>
        <p:spPr>
          <a:xfrm>
            <a:off x="6002718" y="5568886"/>
            <a:ext cx="104868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3200" b="1" dirty="0" smtClean="0"/>
              <a:t>real</a:t>
            </a:r>
            <a:br>
              <a:rPr lang="en-GB" sz="3200" b="1" dirty="0" smtClean="0"/>
            </a:br>
            <a:r>
              <a:rPr lang="en-GB" sz="3200" i="1" dirty="0" smtClean="0"/>
              <a:t>(test)</a:t>
            </a:r>
            <a:endParaRPr lang="en-GB" sz="3200" i="1" dirty="0"/>
          </a:p>
        </p:txBody>
      </p:sp>
    </p:spTree>
    <p:extLst>
      <p:ext uri="{BB962C8B-B14F-4D97-AF65-F5344CB8AC3E}">
        <p14:creationId xmlns:p14="http://schemas.microsoft.com/office/powerpoint/2010/main" val="1326870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Overr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Overr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Overr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odule">
  <a:themeElements>
    <a:clrScheme name="Module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odul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Module">
    <a:dk1>
      <a:sysClr val="windowText" lastClr="000000"/>
    </a:dk1>
    <a:lt1>
      <a:sysClr val="window" lastClr="FFFFFF"/>
    </a:lt1>
    <a:dk2>
      <a:srgbClr val="5A6378"/>
    </a:dk2>
    <a:lt2>
      <a:srgbClr val="D4D4D6"/>
    </a:lt2>
    <a:accent1>
      <a:srgbClr val="F0AD00"/>
    </a:accent1>
    <a:accent2>
      <a:srgbClr val="60B5CC"/>
    </a:accent2>
    <a:accent3>
      <a:srgbClr val="E66C7D"/>
    </a:accent3>
    <a:accent4>
      <a:srgbClr val="6BB76D"/>
    </a:accent4>
    <a:accent5>
      <a:srgbClr val="E88651"/>
    </a:accent5>
    <a:accent6>
      <a:srgbClr val="C64847"/>
    </a:accent6>
    <a:hlink>
      <a:srgbClr val="168BBA"/>
    </a:hlink>
    <a:folHlink>
      <a:srgbClr val="680000"/>
    </a:folHlink>
  </a:clrScheme>
  <a:fontScheme name="Module">
    <a:majorFont>
      <a:latin typeface="Corbel"/>
      <a:ea typeface=""/>
      <a:cs typeface=""/>
      <a:font script="Jpan" typeface="HGｺﾞｼｯｸM"/>
      <a:font script="Hang" typeface="HY엽서L"/>
      <a:font script="Hans" typeface="华文楷体"/>
      <a:font script="Hant" typeface="新細明體"/>
      <a:font script="Arab" typeface="Tahoma"/>
      <a:font script="Hebr" typeface="Miriam"/>
      <a:font script="Thai" typeface="Dillen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ajorFont>
    <a:minorFont>
      <a:latin typeface="Corbel"/>
      <a:ea typeface=""/>
      <a:cs typeface=""/>
      <a:font script="Jpan" typeface="HGｺﾞｼｯｸM"/>
      <a:font script="Hang" typeface="HY엽서L"/>
      <a:font script="Hans" typeface="华文楷体"/>
      <a:font script="Hant" typeface="新細明體"/>
      <a:font script="Arab" typeface="Tahoma"/>
      <a:font script="Hebr" typeface="Miriam"/>
      <a:font script="Thai" typeface="Dillen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Modul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47500"/>
              <a:satMod val="137000"/>
            </a:schemeClr>
          </a:gs>
          <a:gs pos="55000">
            <a:schemeClr val="phClr">
              <a:shade val="69000"/>
              <a:satMod val="137000"/>
            </a:schemeClr>
          </a:gs>
          <a:gs pos="100000">
            <a:schemeClr val="phClr">
              <a:shade val="98000"/>
              <a:satMod val="137000"/>
            </a:schemeClr>
          </a:gs>
        </a:gsLst>
        <a:lin ang="16200000" scaled="0"/>
      </a:gradFill>
    </a:fillStyleLst>
    <a:lnStyleLst>
      <a:ln w="6350" cap="rnd" cmpd="sng" algn="ctr">
        <a:solidFill>
          <a:schemeClr val="phClr">
            <a:shade val="95000"/>
            <a:satMod val="105000"/>
          </a:schemeClr>
        </a:solidFill>
        <a:prstDash val="solid"/>
      </a:ln>
      <a:ln w="48000" cap="flat" cmpd="thickThin" algn="ctr">
        <a:solidFill>
          <a:schemeClr val="phClr"/>
        </a:solidFill>
        <a:prstDash val="solid"/>
      </a:ln>
      <a:ln w="48500" cap="flat" cmpd="thickThin" algn="ctr">
        <a:solidFill>
          <a:schemeClr val="phClr"/>
        </a:solidFill>
        <a:prstDash val="solid"/>
      </a:ln>
    </a:lnStyleLst>
    <a:effectStyleLst>
      <a:effectStyle>
        <a:effectLst>
          <a:outerShdw blurRad="45000" dist="25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39000" dist="254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39000" dist="25400" dir="5400000" rotWithShape="0">
            <a:srgbClr val="000000">
              <a:alpha val="38000"/>
            </a:srgbClr>
          </a:outerShdw>
        </a:effectLst>
        <a:scene3d>
          <a:camera prst="orthographicFront" fov="0">
            <a:rot lat="0" lon="0" rev="0"/>
          </a:camera>
          <a:lightRig rig="threePt" dir="t">
            <a:rot lat="0" lon="0" rev="1800000"/>
          </a:lightRig>
        </a:scene3d>
        <a:sp3d prstMaterial="matte">
          <a:bevelT h="200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8000"/>
              <a:satMod val="300000"/>
            </a:schemeClr>
          </a:gs>
          <a:gs pos="12000">
            <a:schemeClr val="phClr">
              <a:tint val="48000"/>
              <a:satMod val="300000"/>
            </a:schemeClr>
          </a:gs>
          <a:gs pos="20000">
            <a:schemeClr val="phClr">
              <a:tint val="49000"/>
              <a:satMod val="300000"/>
            </a:schemeClr>
          </a:gs>
          <a:gs pos="100000">
            <a:schemeClr val="phClr">
              <a:shade val="30000"/>
            </a:schemeClr>
          </a:gs>
        </a:gsLst>
        <a:path path="circle">
          <a:fillToRect l="10000" t="-25000" r="10000" b="125000"/>
        </a:path>
      </a:gradFill>
      <a:blipFill>
        <a:blip xmlns:r="http://schemas.openxmlformats.org/officeDocument/2006/relationships" r:embed="rId1">
          <a:duotone>
            <a:schemeClr val="phClr">
              <a:shade val="75000"/>
              <a:satMod val="105000"/>
            </a:schemeClr>
            <a:schemeClr val="phClr">
              <a:tint val="95000"/>
              <a:satMod val="105000"/>
            </a:schemeClr>
          </a:duotone>
        </a:blip>
        <a:tile tx="0" ty="0" sx="38000" sy="38000" flip="none" algn="tl"/>
      </a:blipFill>
    </a:bgFillStyleLst>
  </a:fmtScheme>
</a:themeOverride>
</file>

<file path=ppt/theme/themeOverride2.xml><?xml version="1.0" encoding="utf-8"?>
<a:themeOverride xmlns:a="http://schemas.openxmlformats.org/drawingml/2006/main">
  <a:clrScheme name="Module">
    <a:dk1>
      <a:sysClr val="windowText" lastClr="000000"/>
    </a:dk1>
    <a:lt1>
      <a:sysClr val="window" lastClr="FFFFFF"/>
    </a:lt1>
    <a:dk2>
      <a:srgbClr val="5A6378"/>
    </a:dk2>
    <a:lt2>
      <a:srgbClr val="D4D4D6"/>
    </a:lt2>
    <a:accent1>
      <a:srgbClr val="F0AD00"/>
    </a:accent1>
    <a:accent2>
      <a:srgbClr val="60B5CC"/>
    </a:accent2>
    <a:accent3>
      <a:srgbClr val="E66C7D"/>
    </a:accent3>
    <a:accent4>
      <a:srgbClr val="6BB76D"/>
    </a:accent4>
    <a:accent5>
      <a:srgbClr val="E88651"/>
    </a:accent5>
    <a:accent6>
      <a:srgbClr val="C64847"/>
    </a:accent6>
    <a:hlink>
      <a:srgbClr val="168BBA"/>
    </a:hlink>
    <a:folHlink>
      <a:srgbClr val="680000"/>
    </a:folHlink>
  </a:clrScheme>
  <a:fontScheme name="Module">
    <a:majorFont>
      <a:latin typeface="Corbel"/>
      <a:ea typeface=""/>
      <a:cs typeface=""/>
      <a:font script="Jpan" typeface="HGｺﾞｼｯｸM"/>
      <a:font script="Hang" typeface="HY엽서L"/>
      <a:font script="Hans" typeface="华文楷体"/>
      <a:font script="Hant" typeface="新細明體"/>
      <a:font script="Arab" typeface="Tahoma"/>
      <a:font script="Hebr" typeface="Miriam"/>
      <a:font script="Thai" typeface="Dillen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ajorFont>
    <a:minorFont>
      <a:latin typeface="Corbel"/>
      <a:ea typeface=""/>
      <a:cs typeface=""/>
      <a:font script="Jpan" typeface="HGｺﾞｼｯｸM"/>
      <a:font script="Hang" typeface="HY엽서L"/>
      <a:font script="Hans" typeface="华文楷体"/>
      <a:font script="Hant" typeface="新細明體"/>
      <a:font script="Arab" typeface="Tahoma"/>
      <a:font script="Hebr" typeface="Miriam"/>
      <a:font script="Thai" typeface="Dillen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Modul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47500"/>
              <a:satMod val="137000"/>
            </a:schemeClr>
          </a:gs>
          <a:gs pos="55000">
            <a:schemeClr val="phClr">
              <a:shade val="69000"/>
              <a:satMod val="137000"/>
            </a:schemeClr>
          </a:gs>
          <a:gs pos="100000">
            <a:schemeClr val="phClr">
              <a:shade val="98000"/>
              <a:satMod val="137000"/>
            </a:schemeClr>
          </a:gs>
        </a:gsLst>
        <a:lin ang="16200000" scaled="0"/>
      </a:gradFill>
    </a:fillStyleLst>
    <a:lnStyleLst>
      <a:ln w="6350" cap="rnd" cmpd="sng" algn="ctr">
        <a:solidFill>
          <a:schemeClr val="phClr">
            <a:shade val="95000"/>
            <a:satMod val="105000"/>
          </a:schemeClr>
        </a:solidFill>
        <a:prstDash val="solid"/>
      </a:ln>
      <a:ln w="48000" cap="flat" cmpd="thickThin" algn="ctr">
        <a:solidFill>
          <a:schemeClr val="phClr"/>
        </a:solidFill>
        <a:prstDash val="solid"/>
      </a:ln>
      <a:ln w="48500" cap="flat" cmpd="thickThin" algn="ctr">
        <a:solidFill>
          <a:schemeClr val="phClr"/>
        </a:solidFill>
        <a:prstDash val="solid"/>
      </a:ln>
    </a:lnStyleLst>
    <a:effectStyleLst>
      <a:effectStyle>
        <a:effectLst>
          <a:outerShdw blurRad="45000" dist="25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39000" dist="254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39000" dist="25400" dir="5400000" rotWithShape="0">
            <a:srgbClr val="000000">
              <a:alpha val="38000"/>
            </a:srgbClr>
          </a:outerShdw>
        </a:effectLst>
        <a:scene3d>
          <a:camera prst="orthographicFront" fov="0">
            <a:rot lat="0" lon="0" rev="0"/>
          </a:camera>
          <a:lightRig rig="threePt" dir="t">
            <a:rot lat="0" lon="0" rev="1800000"/>
          </a:lightRig>
        </a:scene3d>
        <a:sp3d prstMaterial="matte">
          <a:bevelT h="200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8000"/>
              <a:satMod val="300000"/>
            </a:schemeClr>
          </a:gs>
          <a:gs pos="12000">
            <a:schemeClr val="phClr">
              <a:tint val="48000"/>
              <a:satMod val="300000"/>
            </a:schemeClr>
          </a:gs>
          <a:gs pos="20000">
            <a:schemeClr val="phClr">
              <a:tint val="49000"/>
              <a:satMod val="300000"/>
            </a:schemeClr>
          </a:gs>
          <a:gs pos="100000">
            <a:schemeClr val="phClr">
              <a:shade val="30000"/>
            </a:schemeClr>
          </a:gs>
        </a:gsLst>
        <a:path path="circle">
          <a:fillToRect l="10000" t="-25000" r="10000" b="125000"/>
        </a:path>
      </a:gradFill>
      <a:blipFill>
        <a:blip xmlns:r="http://schemas.openxmlformats.org/officeDocument/2006/relationships" r:embed="rId1">
          <a:duotone>
            <a:schemeClr val="phClr">
              <a:shade val="75000"/>
              <a:satMod val="105000"/>
            </a:schemeClr>
            <a:schemeClr val="phClr">
              <a:tint val="95000"/>
              <a:satMod val="105000"/>
            </a:schemeClr>
          </a:duotone>
        </a:blip>
        <a:tile tx="0" ty="0" sx="38000" sy="38000" flip="none" algn="tl"/>
      </a:blipFill>
    </a:bgFillStyleLst>
  </a:fmtScheme>
</a:themeOverride>
</file>

<file path=ppt/theme/themeOverride3.xml><?xml version="1.0" encoding="utf-8"?>
<a:themeOverride xmlns:a="http://schemas.openxmlformats.org/drawingml/2006/main">
  <a:clrScheme name="Module">
    <a:dk1>
      <a:sysClr val="windowText" lastClr="000000"/>
    </a:dk1>
    <a:lt1>
      <a:sysClr val="window" lastClr="FFFFFF"/>
    </a:lt1>
    <a:dk2>
      <a:srgbClr val="5A6378"/>
    </a:dk2>
    <a:lt2>
      <a:srgbClr val="D4D4D6"/>
    </a:lt2>
    <a:accent1>
      <a:srgbClr val="F0AD00"/>
    </a:accent1>
    <a:accent2>
      <a:srgbClr val="60B5CC"/>
    </a:accent2>
    <a:accent3>
      <a:srgbClr val="E66C7D"/>
    </a:accent3>
    <a:accent4>
      <a:srgbClr val="6BB76D"/>
    </a:accent4>
    <a:accent5>
      <a:srgbClr val="E88651"/>
    </a:accent5>
    <a:accent6>
      <a:srgbClr val="C64847"/>
    </a:accent6>
    <a:hlink>
      <a:srgbClr val="168BBA"/>
    </a:hlink>
    <a:folHlink>
      <a:srgbClr val="680000"/>
    </a:folHlink>
  </a:clrScheme>
  <a:fontScheme name="Module">
    <a:majorFont>
      <a:latin typeface="Corbel"/>
      <a:ea typeface=""/>
      <a:cs typeface=""/>
      <a:font script="Jpan" typeface="HGｺﾞｼｯｸM"/>
      <a:font script="Hang" typeface="HY엽서L"/>
      <a:font script="Hans" typeface="华文楷体"/>
      <a:font script="Hant" typeface="新細明體"/>
      <a:font script="Arab" typeface="Tahoma"/>
      <a:font script="Hebr" typeface="Miriam"/>
      <a:font script="Thai" typeface="Dillen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ajorFont>
    <a:minorFont>
      <a:latin typeface="Corbel"/>
      <a:ea typeface=""/>
      <a:cs typeface=""/>
      <a:font script="Jpan" typeface="HGｺﾞｼｯｸM"/>
      <a:font script="Hang" typeface="HY엽서L"/>
      <a:font script="Hans" typeface="华文楷体"/>
      <a:font script="Hant" typeface="新細明體"/>
      <a:font script="Arab" typeface="Tahoma"/>
      <a:font script="Hebr" typeface="Miriam"/>
      <a:font script="Thai" typeface="Dillen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Modul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47500"/>
              <a:satMod val="137000"/>
            </a:schemeClr>
          </a:gs>
          <a:gs pos="55000">
            <a:schemeClr val="phClr">
              <a:shade val="69000"/>
              <a:satMod val="137000"/>
            </a:schemeClr>
          </a:gs>
          <a:gs pos="100000">
            <a:schemeClr val="phClr">
              <a:shade val="98000"/>
              <a:satMod val="137000"/>
            </a:schemeClr>
          </a:gs>
        </a:gsLst>
        <a:lin ang="16200000" scaled="0"/>
      </a:gradFill>
    </a:fillStyleLst>
    <a:lnStyleLst>
      <a:ln w="6350" cap="rnd" cmpd="sng" algn="ctr">
        <a:solidFill>
          <a:schemeClr val="phClr">
            <a:shade val="95000"/>
            <a:satMod val="105000"/>
          </a:schemeClr>
        </a:solidFill>
        <a:prstDash val="solid"/>
      </a:ln>
      <a:ln w="48000" cap="flat" cmpd="thickThin" algn="ctr">
        <a:solidFill>
          <a:schemeClr val="phClr"/>
        </a:solidFill>
        <a:prstDash val="solid"/>
      </a:ln>
      <a:ln w="48500" cap="flat" cmpd="thickThin" algn="ctr">
        <a:solidFill>
          <a:schemeClr val="phClr"/>
        </a:solidFill>
        <a:prstDash val="solid"/>
      </a:ln>
    </a:lnStyleLst>
    <a:effectStyleLst>
      <a:effectStyle>
        <a:effectLst>
          <a:outerShdw blurRad="45000" dist="25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39000" dist="254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39000" dist="25400" dir="5400000" rotWithShape="0">
            <a:srgbClr val="000000">
              <a:alpha val="38000"/>
            </a:srgbClr>
          </a:outerShdw>
        </a:effectLst>
        <a:scene3d>
          <a:camera prst="orthographicFront" fov="0">
            <a:rot lat="0" lon="0" rev="0"/>
          </a:camera>
          <a:lightRig rig="threePt" dir="t">
            <a:rot lat="0" lon="0" rev="1800000"/>
          </a:lightRig>
        </a:scene3d>
        <a:sp3d prstMaterial="matte">
          <a:bevelT h="200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8000"/>
              <a:satMod val="300000"/>
            </a:schemeClr>
          </a:gs>
          <a:gs pos="12000">
            <a:schemeClr val="phClr">
              <a:tint val="48000"/>
              <a:satMod val="300000"/>
            </a:schemeClr>
          </a:gs>
          <a:gs pos="20000">
            <a:schemeClr val="phClr">
              <a:tint val="49000"/>
              <a:satMod val="300000"/>
            </a:schemeClr>
          </a:gs>
          <a:gs pos="100000">
            <a:schemeClr val="phClr">
              <a:shade val="30000"/>
            </a:schemeClr>
          </a:gs>
        </a:gsLst>
        <a:path path="circle">
          <a:fillToRect l="10000" t="-25000" r="10000" b="125000"/>
        </a:path>
      </a:gradFill>
      <a:blipFill>
        <a:blip xmlns:r="http://schemas.openxmlformats.org/officeDocument/2006/relationships" r:embed="rId1">
          <a:duotone>
            <a:schemeClr val="phClr">
              <a:shade val="75000"/>
              <a:satMod val="105000"/>
            </a:schemeClr>
            <a:schemeClr val="phClr">
              <a:tint val="95000"/>
              <a:satMod val="105000"/>
            </a:schemeClr>
          </a:duotone>
        </a:blip>
        <a:tile tx="0" ty="0" sx="38000" sy="38000" flip="none" algn="tl"/>
      </a:blip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Module</Template>
  <TotalTime>34844</TotalTime>
  <Words>679</Words>
  <Application>Microsoft Office PowerPoint</Application>
  <PresentationFormat>On-screen Show (4:3)</PresentationFormat>
  <Paragraphs>304</Paragraphs>
  <Slides>27</Slides>
  <Notes>20</Notes>
  <HiddenSlides>0</HiddenSlides>
  <MMClips>12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8" baseType="lpstr">
      <vt:lpstr>Arial</vt:lpstr>
      <vt:lpstr>Calibri</vt:lpstr>
      <vt:lpstr>Cambria Math</vt:lpstr>
      <vt:lpstr>Corbel</vt:lpstr>
      <vt:lpstr>Gill Sans MT</vt:lpstr>
      <vt:lpstr>Palatino Linotype</vt:lpstr>
      <vt:lpstr>Times New Roman</vt:lpstr>
      <vt:lpstr>Wingdings</vt:lpstr>
      <vt:lpstr>Wingdings 2</vt:lpstr>
      <vt:lpstr>Wingdings 3</vt:lpstr>
      <vt:lpstr>Module</vt:lpstr>
      <vt:lpstr>Real-Time Human Pose Recognition in Parts from Single Depth Images</vt:lpstr>
      <vt:lpstr>The mission</vt:lpstr>
      <vt:lpstr>The approach: body part recognition</vt:lpstr>
      <vt:lpstr>Body part recognition</vt:lpstr>
      <vt:lpstr>Object segmentation</vt:lpstr>
      <vt:lpstr>The Kinect pose estimation pipeline</vt:lpstr>
      <vt:lpstr>Classifying pixels</vt:lpstr>
      <vt:lpstr>Synthetic training data</vt:lpstr>
      <vt:lpstr>Synthetic vs real data</vt:lpstr>
      <vt:lpstr>Fast depth image features</vt:lpstr>
      <vt:lpstr>Decision tree classification</vt:lpstr>
      <vt:lpstr>Training decision trees</vt:lpstr>
      <vt:lpstr>Depth of trees</vt:lpstr>
      <vt:lpstr>Depth of trees</vt:lpstr>
      <vt:lpstr>Decision forest classifier</vt:lpstr>
      <vt:lpstr>Number of trees</vt:lpstr>
      <vt:lpstr>Feature window size</vt:lpstr>
      <vt:lpstr>Number of training images</vt:lpstr>
      <vt:lpstr>Body parts to joint hypotheses</vt:lpstr>
      <vt:lpstr>PowerPoint Presentation</vt:lpstr>
      <vt:lpstr>PowerPoint Presentation</vt:lpstr>
      <vt:lpstr>Joint prediction accuracy</vt:lpstr>
      <vt:lpstr>Joint prediction accuracy</vt:lpstr>
      <vt:lpstr>From proposals to skeleton</vt:lpstr>
      <vt:lpstr>Summary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Unwrap Mosaics: A new representation for video editing</dc:title>
  <dc:creator>pkohli</dc:creator>
  <cp:lastModifiedBy>Jamie Shotton</cp:lastModifiedBy>
  <cp:revision>945</cp:revision>
  <dcterms:created xsi:type="dcterms:W3CDTF">2008-05-27T20:08:34Z</dcterms:created>
  <dcterms:modified xsi:type="dcterms:W3CDTF">2012-11-08T11:16:38Z</dcterms:modified>
</cp:coreProperties>
</file>