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256" r:id="rId2"/>
    <p:sldId id="483" r:id="rId3"/>
    <p:sldId id="586" r:id="rId4"/>
    <p:sldId id="511" r:id="rId5"/>
    <p:sldId id="580" r:id="rId6"/>
    <p:sldId id="559" r:id="rId7"/>
    <p:sldId id="512" r:id="rId8"/>
    <p:sldId id="560" r:id="rId9"/>
    <p:sldId id="519" r:id="rId10"/>
    <p:sldId id="585" r:id="rId11"/>
    <p:sldId id="581" r:id="rId12"/>
    <p:sldId id="582" r:id="rId13"/>
    <p:sldId id="583" r:id="rId14"/>
    <p:sldId id="566" r:id="rId15"/>
    <p:sldId id="567" r:id="rId16"/>
    <p:sldId id="527" r:id="rId17"/>
    <p:sldId id="529" r:id="rId18"/>
    <p:sldId id="530" r:id="rId19"/>
    <p:sldId id="575" r:id="rId20"/>
    <p:sldId id="576" r:id="rId21"/>
    <p:sldId id="577" r:id="rId22"/>
    <p:sldId id="541" r:id="rId23"/>
    <p:sldId id="554" r:id="rId2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CCECFF"/>
    <a:srgbClr val="FFCCFF"/>
    <a:srgbClr val="FF0000"/>
    <a:srgbClr val="DD8047"/>
    <a:srgbClr val="94B6D2"/>
    <a:srgbClr val="31F3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70994" autoAdjust="0"/>
  </p:normalViewPr>
  <p:slideViewPr>
    <p:cSldViewPr>
      <p:cViewPr varScale="1">
        <p:scale>
          <a:sx n="94" d="100"/>
          <a:sy n="94" d="100"/>
        </p:scale>
        <p:origin x="211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3" d="100"/>
          <a:sy n="53" d="100"/>
        </p:scale>
        <p:origin x="-2946" y="-90"/>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0275" name="Rectangle 3"/>
          <p:cNvSpPr>
            <a:spLocks noGrp="1" noChangeArrowheads="1"/>
          </p:cNvSpPr>
          <p:nvPr>
            <p:ph type="dt" sz="quarter"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t" anchorCtr="0" compatLnSpc="1">
            <a:prstTxWarp prst="textNoShape">
              <a:avLst/>
            </a:prstTxWarp>
          </a:bodyPr>
          <a:lstStyle>
            <a:lvl1pPr algn="r" eaLnBrk="0" hangingPunct="0">
              <a:defRPr sz="1200">
                <a:latin typeface="Arial" pitchFamily="34" charset="0"/>
              </a:defRPr>
            </a:lvl1pPr>
          </a:lstStyle>
          <a:p>
            <a:pPr>
              <a:defRPr/>
            </a:pPr>
            <a:fld id="{E040C297-B8FD-42FD-B827-6D867AF9A258}" type="datetimeFigureOut">
              <a:rPr lang="zh-CN" altLang="en-US"/>
              <a:pPr>
                <a:defRPr/>
              </a:pPr>
              <a:t>2014/9/1</a:t>
            </a:fld>
            <a:endParaRPr lang="en-US" altLang="zh-CN"/>
          </a:p>
        </p:txBody>
      </p:sp>
      <p:sp>
        <p:nvSpPr>
          <p:cNvPr id="310276" name="Rectangle 4"/>
          <p:cNvSpPr>
            <a:spLocks noGrp="1" noChangeArrowheads="1"/>
          </p:cNvSpPr>
          <p:nvPr>
            <p:ph type="ftr" sz="quarter" idx="2"/>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b" anchorCtr="0" compatLnSpc="1">
            <a:prstTxWarp prst="textNoShape">
              <a:avLst/>
            </a:prstTxWarp>
          </a:bodyPr>
          <a:lstStyle>
            <a:lvl1pPr eaLnBrk="0" hangingPunct="0">
              <a:defRPr sz="1200">
                <a:latin typeface="Arial" pitchFamily="34" charset="0"/>
              </a:defRPr>
            </a:lvl1pPr>
          </a:lstStyle>
          <a:p>
            <a:pPr>
              <a:defRPr/>
            </a:pPr>
            <a:endParaRPr lang="en-US" altLang="zh-CN"/>
          </a:p>
        </p:txBody>
      </p:sp>
      <p:sp>
        <p:nvSpPr>
          <p:cNvPr id="310277" name="Rectangle 5"/>
          <p:cNvSpPr>
            <a:spLocks noGrp="1" noChangeArrowheads="1"/>
          </p:cNvSpPr>
          <p:nvPr>
            <p:ph type="sldNum" sz="quarter" idx="3"/>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2" rIns="91423" bIns="45712" numCol="1" anchor="b" anchorCtr="0" compatLnSpc="1">
            <a:prstTxWarp prst="textNoShape">
              <a:avLst/>
            </a:prstTxWarp>
          </a:bodyPr>
          <a:lstStyle>
            <a:lvl1pPr algn="r" eaLnBrk="0" hangingPunct="0">
              <a:defRPr sz="1200">
                <a:latin typeface="Arial" pitchFamily="34" charset="0"/>
              </a:defRPr>
            </a:lvl1pPr>
          </a:lstStyle>
          <a:p>
            <a:pPr>
              <a:defRPr/>
            </a:pPr>
            <a:fld id="{B3401A2F-798A-456C-BB11-4CF91636C110}" type="slidenum">
              <a:rPr lang="zh-CN" altLang="en-US"/>
              <a:pPr>
                <a:defRPr/>
              </a:pPr>
              <a:t>‹#›</a:t>
            </a:fld>
            <a:endParaRPr lang="en-US" altLang="zh-CN"/>
          </a:p>
        </p:txBody>
      </p:sp>
    </p:spTree>
    <p:extLst>
      <p:ext uri="{BB962C8B-B14F-4D97-AF65-F5344CB8AC3E}">
        <p14:creationId xmlns:p14="http://schemas.microsoft.com/office/powerpoint/2010/main" val="417274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lvl1pPr defTabSz="923925">
              <a:defRPr sz="1200">
                <a:latin typeface="Calibri" pitchFamily="34" charset="0"/>
              </a:defRPr>
            </a:lvl1pPr>
          </a:lstStyle>
          <a:p>
            <a:pPr>
              <a:defRPr/>
            </a:pPr>
            <a:endParaRPr lang="zh-CN" altLang="en-US"/>
          </a:p>
        </p:txBody>
      </p:sp>
      <p:sp>
        <p:nvSpPr>
          <p:cNvPr id="3" name="Date Placeholder 2"/>
          <p:cNvSpPr>
            <a:spLocks noGrp="1"/>
          </p:cNvSpPr>
          <p:nvPr>
            <p:ph type="dt" idx="1"/>
          </p:nvPr>
        </p:nvSpPr>
        <p:spPr bwMode="auto">
          <a:xfrm>
            <a:off x="3897313" y="0"/>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lvl1pPr algn="r" defTabSz="923925">
              <a:defRPr sz="1200">
                <a:latin typeface="Calibri" pitchFamily="34" charset="0"/>
              </a:defRPr>
            </a:lvl1pPr>
          </a:lstStyle>
          <a:p>
            <a:pPr>
              <a:defRPr/>
            </a:pPr>
            <a:fld id="{5DA8FF85-0021-4003-945A-272AD5A47C5D}" type="datetimeFigureOut">
              <a:rPr lang="zh-CN" altLang="en-US"/>
              <a:pPr>
                <a:defRPr/>
              </a:pPr>
              <a:t>2014/9/1</a:t>
            </a:fld>
            <a:endParaRPr lang="en-US" altLang="zh-CN"/>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bwMode="auto">
          <a:xfrm>
            <a:off x="688975" y="4416425"/>
            <a:ext cx="55054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b" anchorCtr="0" compatLnSpc="1">
            <a:prstTxWarp prst="textNoShape">
              <a:avLst/>
            </a:prstTxWarp>
          </a:bodyPr>
          <a:lstStyle>
            <a:lvl1pPr defTabSz="923925">
              <a:defRPr sz="1200">
                <a:latin typeface="Calibri" pitchFamily="34" charset="0"/>
              </a:defRPr>
            </a:lvl1pPr>
          </a:lstStyle>
          <a:p>
            <a:pPr>
              <a:defRPr/>
            </a:pPr>
            <a:endParaRPr lang="zh-CN" alt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421" tIns="46210" rIns="92421" bIns="46210" numCol="1" anchor="b" anchorCtr="0" compatLnSpc="1">
            <a:prstTxWarp prst="textNoShape">
              <a:avLst/>
            </a:prstTxWarp>
          </a:bodyPr>
          <a:lstStyle>
            <a:lvl1pPr algn="r" defTabSz="923925">
              <a:defRPr sz="1200">
                <a:latin typeface="Calibri" pitchFamily="34" charset="0"/>
              </a:defRPr>
            </a:lvl1pPr>
          </a:lstStyle>
          <a:p>
            <a:pPr>
              <a:defRPr/>
            </a:pPr>
            <a:fld id="{D492D727-3B14-426B-9327-21188E543B86}" type="slidenum">
              <a:rPr lang="zh-CN" altLang="en-US"/>
              <a:pPr>
                <a:defRPr/>
              </a:pPr>
              <a:t>‹#›</a:t>
            </a:fld>
            <a:endParaRPr lang="en-US" altLang="zh-CN"/>
          </a:p>
        </p:txBody>
      </p:sp>
    </p:spTree>
    <p:extLst>
      <p:ext uri="{BB962C8B-B14F-4D97-AF65-F5344CB8AC3E}">
        <p14:creationId xmlns:p14="http://schemas.microsoft.com/office/powerpoint/2010/main" val="2209712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p:spPr>
        <p:txBody>
          <a:bodyPr/>
          <a:lstStyle/>
          <a:p>
            <a:r>
              <a:rPr lang="en-US" dirty="0" smtClean="0"/>
              <a:t>Hello, everyone. Thank you for attending my talk.</a:t>
            </a:r>
            <a:r>
              <a:rPr lang="en-US" baseline="0" dirty="0" smtClean="0"/>
              <a:t> My name is </a:t>
            </a:r>
            <a:r>
              <a:rPr lang="en-US" baseline="0" dirty="0" err="1" smtClean="0"/>
              <a:t>Yanjie</a:t>
            </a:r>
            <a:r>
              <a:rPr lang="en-US" baseline="0" dirty="0" smtClean="0"/>
              <a:t> Fu, from Rutgers University. I am now working with Prof. </a:t>
            </a:r>
            <a:r>
              <a:rPr lang="en-US" baseline="0" dirty="0" err="1" smtClean="0"/>
              <a:t>Hui</a:t>
            </a:r>
            <a:r>
              <a:rPr lang="en-US" baseline="0" dirty="0" smtClean="0"/>
              <a:t> </a:t>
            </a:r>
            <a:r>
              <a:rPr lang="en-US" baseline="0" dirty="0" err="1" smtClean="0"/>
              <a:t>Xiong</a:t>
            </a:r>
            <a:r>
              <a:rPr lang="en-US" baseline="0" dirty="0" smtClean="0"/>
              <a:t>. And this work is about exploiting geographic dependencies for real estate appraisal. </a:t>
            </a:r>
            <a:endParaRPr lang="en-US" dirty="0" smtClean="0"/>
          </a:p>
        </p:txBody>
      </p:sp>
      <p:sp>
        <p:nvSpPr>
          <p:cNvPr id="58372" name="Slide Number Placeholder 3"/>
          <p:cNvSpPr>
            <a:spLocks noGrp="1"/>
          </p:cNvSpPr>
          <p:nvPr>
            <p:ph type="sldNum" sz="quarter" idx="5"/>
          </p:nvPr>
        </p:nvSpPr>
        <p:spPr>
          <a:noFill/>
        </p:spPr>
        <p:txBody>
          <a:bodyPr/>
          <a:lstStyle>
            <a:lvl1pPr defTabSz="923925" eaLnBrk="0" hangingPunct="0">
              <a:defRPr>
                <a:solidFill>
                  <a:schemeClr val="tx1"/>
                </a:solidFill>
                <a:latin typeface="Verdana" pitchFamily="34" charset="0"/>
                <a:cs typeface="Arial" pitchFamily="34" charset="0"/>
              </a:defRPr>
            </a:lvl1pPr>
            <a:lvl2pPr marL="742950" indent="-285750" defTabSz="923925" eaLnBrk="0" hangingPunct="0">
              <a:defRPr>
                <a:solidFill>
                  <a:schemeClr val="tx1"/>
                </a:solidFill>
                <a:latin typeface="Verdana" pitchFamily="34" charset="0"/>
                <a:cs typeface="Arial" pitchFamily="34" charset="0"/>
              </a:defRPr>
            </a:lvl2pPr>
            <a:lvl3pPr marL="1143000" indent="-228600" defTabSz="923925" eaLnBrk="0" hangingPunct="0">
              <a:defRPr>
                <a:solidFill>
                  <a:schemeClr val="tx1"/>
                </a:solidFill>
                <a:latin typeface="Verdana" pitchFamily="34" charset="0"/>
                <a:cs typeface="Arial" pitchFamily="34" charset="0"/>
              </a:defRPr>
            </a:lvl3pPr>
            <a:lvl4pPr marL="1600200" indent="-228600" defTabSz="923925" eaLnBrk="0" hangingPunct="0">
              <a:defRPr>
                <a:solidFill>
                  <a:schemeClr val="tx1"/>
                </a:solidFill>
                <a:latin typeface="Verdana" pitchFamily="34" charset="0"/>
                <a:cs typeface="Arial" pitchFamily="34" charset="0"/>
              </a:defRPr>
            </a:lvl4pPr>
            <a:lvl5pPr marL="2057400" indent="-228600" defTabSz="923925" eaLnBrk="0" hangingPunct="0">
              <a:defRPr>
                <a:solidFill>
                  <a:schemeClr val="tx1"/>
                </a:solidFill>
                <a:latin typeface="Verdana"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A7C7F685-4880-4215-A2B4-DF5E19D68D35}" type="slidenum">
              <a:rPr lang="zh-CN" altLang="en-US" smtClean="0">
                <a:latin typeface="Calibri" pitchFamily="34" charset="0"/>
              </a:rPr>
              <a:pPr eaLnBrk="1" hangingPunct="1"/>
              <a:t>1</a:t>
            </a:fld>
            <a:endParaRPr lang="en-US" altLang="zh-CN" smtClean="0">
              <a:latin typeface="Calibri" pitchFamily="34" charset="0"/>
            </a:endParaRPr>
          </a:p>
        </p:txBody>
      </p:sp>
    </p:spTree>
    <p:extLst>
      <p:ext uri="{BB962C8B-B14F-4D97-AF65-F5344CB8AC3E}">
        <p14:creationId xmlns:p14="http://schemas.microsoft.com/office/powerpoint/2010/main" val="4172286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97313" y="8829675"/>
            <a:ext cx="29829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11" tIns="46206" rIns="92411" bIns="46206" anchor="b"/>
          <a:lstStyle>
            <a:lvl1pPr defTabSz="923925" eaLnBrk="0" hangingPunct="0">
              <a:defRPr>
                <a:solidFill>
                  <a:schemeClr val="tx1"/>
                </a:solidFill>
                <a:latin typeface="Verdana" pitchFamily="34" charset="0"/>
                <a:cs typeface="Arial" pitchFamily="34" charset="0"/>
              </a:defRPr>
            </a:lvl1pPr>
            <a:lvl2pPr marL="742950" indent="-285750" defTabSz="923925" eaLnBrk="0" hangingPunct="0">
              <a:defRPr>
                <a:solidFill>
                  <a:schemeClr val="tx1"/>
                </a:solidFill>
                <a:latin typeface="Verdana" pitchFamily="34" charset="0"/>
                <a:cs typeface="Arial" pitchFamily="34" charset="0"/>
              </a:defRPr>
            </a:lvl2pPr>
            <a:lvl3pPr marL="1143000" indent="-228600" defTabSz="923925" eaLnBrk="0" hangingPunct="0">
              <a:defRPr>
                <a:solidFill>
                  <a:schemeClr val="tx1"/>
                </a:solidFill>
                <a:latin typeface="Verdana" pitchFamily="34" charset="0"/>
                <a:cs typeface="Arial" pitchFamily="34" charset="0"/>
              </a:defRPr>
            </a:lvl3pPr>
            <a:lvl4pPr marL="1600200" indent="-228600" defTabSz="923925" eaLnBrk="0" hangingPunct="0">
              <a:defRPr>
                <a:solidFill>
                  <a:schemeClr val="tx1"/>
                </a:solidFill>
                <a:latin typeface="Verdana" pitchFamily="34" charset="0"/>
                <a:cs typeface="Arial" pitchFamily="34" charset="0"/>
              </a:defRPr>
            </a:lvl4pPr>
            <a:lvl5pPr marL="2057400" indent="-228600" defTabSz="923925" eaLnBrk="0" hangingPunct="0">
              <a:defRPr>
                <a:solidFill>
                  <a:schemeClr val="tx1"/>
                </a:solidFill>
                <a:latin typeface="Verdana"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fld id="{A429EE26-98D1-4D3C-9D69-6BB777381183}" type="slidenum">
              <a:rPr lang="en-US" altLang="zh-CN" sz="1200">
                <a:latin typeface="Arial" pitchFamily="34" charset="0"/>
              </a:rPr>
              <a:pPr algn="r" eaLnBrk="1" hangingPunct="1"/>
              <a:t>23</a:t>
            </a:fld>
            <a:endParaRPr lang="en-US" altLang="zh-CN" sz="1200">
              <a:latin typeface="Arial"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a:noFill/>
        </p:spPr>
        <p:txBody>
          <a:bodyPr lIns="92411" tIns="46206" rIns="92411" bIns="46206"/>
          <a:lstStyle/>
          <a:p>
            <a:endParaRPr lang="zh-CN" altLang="en-US" dirty="0" smtClean="0"/>
          </a:p>
        </p:txBody>
      </p:sp>
    </p:spTree>
    <p:extLst>
      <p:ext uri="{BB962C8B-B14F-4D97-AF65-F5344CB8AC3E}">
        <p14:creationId xmlns:p14="http://schemas.microsoft.com/office/powerpoint/2010/main" val="7601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a:noFill/>
        </p:spPr>
        <p:txBody>
          <a:bodyPr/>
          <a:lstStyle/>
          <a:p>
            <a:r>
              <a:rPr lang="en-US" altLang="zh-CN" dirty="0" smtClean="0"/>
              <a:t>Here is the</a:t>
            </a:r>
            <a:r>
              <a:rPr lang="en-US" altLang="zh-CN" baseline="0" dirty="0" smtClean="0"/>
              <a:t> agenda </a:t>
            </a:r>
            <a:r>
              <a:rPr lang="en-US" altLang="zh-CN" dirty="0" smtClean="0"/>
              <a:t>of my talk</a:t>
            </a:r>
            <a:r>
              <a:rPr lang="en-US" altLang="zh-CN" baseline="0" dirty="0" smtClean="0"/>
              <a:t> today. I am going to start with background and motivation. </a:t>
            </a:r>
            <a:endParaRPr lang="en-US" altLang="zh-CN" dirty="0" smtClean="0"/>
          </a:p>
        </p:txBody>
      </p:sp>
    </p:spTree>
    <p:extLst>
      <p:ext uri="{BB962C8B-B14F-4D97-AF65-F5344CB8AC3E}">
        <p14:creationId xmlns:p14="http://schemas.microsoft.com/office/powerpoint/2010/main" val="175928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600" dirty="0" smtClean="0"/>
              <a:t>Buying a house</a:t>
            </a:r>
          </a:p>
          <a:p>
            <a:pPr lvl="1"/>
            <a:r>
              <a:rPr lang="en-US" altLang="zh-CN" sz="2400" dirty="0" smtClean="0"/>
              <a:t>Win your lover </a:t>
            </a:r>
          </a:p>
          <a:p>
            <a:pPr lvl="1"/>
            <a:r>
              <a:rPr lang="en-US" altLang="zh-CN" sz="2400" dirty="0" smtClean="0"/>
              <a:t>Settle down your family</a:t>
            </a:r>
          </a:p>
          <a:p>
            <a:pPr lvl="1"/>
            <a:r>
              <a:rPr lang="en-US" altLang="zh-CN" sz="2400" dirty="0" smtClean="0"/>
              <a:t>Make more money</a:t>
            </a:r>
          </a:p>
          <a:p>
            <a:r>
              <a:rPr lang="en-US" altLang="zh-CN" sz="2600" dirty="0" smtClean="0"/>
              <a:t>Estate information systems are too simple and sometimes native</a:t>
            </a:r>
          </a:p>
          <a:p>
            <a:pPr lvl="1"/>
            <a:r>
              <a:rPr lang="en-US" altLang="zh-CN" sz="2400" dirty="0" smtClean="0"/>
              <a:t>Zillow, Yahoo! Homes, Realtors,  </a:t>
            </a:r>
            <a:r>
              <a:rPr lang="en-US" altLang="zh-CN" sz="2400" dirty="0" err="1" smtClean="0"/>
              <a:t>etc</a:t>
            </a:r>
            <a:endParaRPr lang="en-US" altLang="zh-CN" sz="2400" dirty="0" smtClean="0"/>
          </a:p>
          <a:p>
            <a:pPr lvl="1"/>
            <a:r>
              <a:rPr lang="en-US" altLang="zh-CN" sz="2400" dirty="0" smtClean="0"/>
              <a:t>Spatial nearby search + facet ranking (distance , price , square, </a:t>
            </a:r>
            <a:r>
              <a:rPr lang="en-US" altLang="zh-CN" sz="2400" dirty="0" err="1" smtClean="0"/>
              <a:t>etc</a:t>
            </a:r>
            <a:r>
              <a:rPr lang="en-US" altLang="zh-CN" sz="2400" dirty="0" smtClean="0"/>
              <a:t>)</a:t>
            </a:r>
          </a:p>
          <a:p>
            <a:endParaRPr lang="en-US" altLang="zh-CN" baseline="0" dirty="0" smtClean="0"/>
          </a:p>
          <a:p>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3</a:t>
            </a:fld>
            <a:endParaRPr lang="en-US" altLang="zh-CN"/>
          </a:p>
        </p:txBody>
      </p:sp>
    </p:spTree>
    <p:extLst>
      <p:ext uri="{BB962C8B-B14F-4D97-AF65-F5344CB8AC3E}">
        <p14:creationId xmlns:p14="http://schemas.microsoft.com/office/powerpoint/2010/main" val="116461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4</a:t>
            </a:fld>
            <a:endParaRPr lang="en-US" altLang="zh-CN"/>
          </a:p>
        </p:txBody>
      </p:sp>
    </p:spTree>
    <p:extLst>
      <p:ext uri="{BB962C8B-B14F-4D97-AF65-F5344CB8AC3E}">
        <p14:creationId xmlns:p14="http://schemas.microsoft.com/office/powerpoint/2010/main" val="164478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5</a:t>
            </a:fld>
            <a:endParaRPr lang="en-US" altLang="zh-CN"/>
          </a:p>
        </p:txBody>
      </p:sp>
    </p:spTree>
    <p:extLst>
      <p:ext uri="{BB962C8B-B14F-4D97-AF65-F5344CB8AC3E}">
        <p14:creationId xmlns:p14="http://schemas.microsoft.com/office/powerpoint/2010/main" val="412260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Now</a:t>
            </a:r>
            <a:r>
              <a:rPr lang="en-US" baseline="0" dirty="0" smtClean="0"/>
              <a:t> I am going to introduce three geographic dependencies of real estate investment value: individual, peer, and zone dependencies . Imagine that now I want to recruit a </a:t>
            </a:r>
            <a:r>
              <a:rPr lang="en-US" baseline="0" dirty="0" err="1" smtClean="0"/>
              <a:t>phd</a:t>
            </a:r>
            <a:r>
              <a:rPr lang="en-US" baseline="0" dirty="0" smtClean="0"/>
              <a:t> student as my research assistant. I want to observe your research potentials. Firstly, I will observe your GPA, projects, intern experiences and publications, because these tells your hard and soft capability in your research. Similarly, the investment value of an estate is determined by  geographic features, good geographical </a:t>
            </a:r>
            <a:r>
              <a:rPr lang="en-US" baseline="0" dirty="0" err="1" smtClean="0"/>
              <a:t>featurs</a:t>
            </a:r>
            <a:r>
              <a:rPr lang="en-US" baseline="0" dirty="0" smtClean="0"/>
              <a:t> means a high investment value. </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6</a:t>
            </a:fld>
            <a:endParaRPr lang="en-US" altLang="zh-CN"/>
          </a:p>
        </p:txBody>
      </p:sp>
    </p:spTree>
    <p:extLst>
      <p:ext uri="{BB962C8B-B14F-4D97-AF65-F5344CB8AC3E}">
        <p14:creationId xmlns:p14="http://schemas.microsoft.com/office/powerpoint/2010/main" val="3078941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Second, I will observe</a:t>
            </a:r>
            <a:r>
              <a:rPr lang="en-US" altLang="zh-CN" baseline="0" dirty="0" smtClean="0"/>
              <a:t> your friends, because the research performance of your friends tell your research potentials. We call that peer dependency. Similarly, if your two houses are very close to each other, the investment potentials should be very close. Here, I select two very close houses in Beijing. We find that in the rising market and falling market period, their base prices, trend and fluctuation are mostly the same. Their geographic attributes are also similar. </a:t>
            </a:r>
            <a:endParaRPr lang="zh-CN" alt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7</a:t>
            </a:fld>
            <a:endParaRPr lang="en-US" altLang="zh-CN"/>
          </a:p>
        </p:txBody>
      </p:sp>
    </p:spTree>
    <p:extLst>
      <p:ext uri="{BB962C8B-B14F-4D97-AF65-F5344CB8AC3E}">
        <p14:creationId xmlns:p14="http://schemas.microsoft.com/office/powerpoint/2010/main" val="139827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Third, I will observe your previous affiliated research groups. If</a:t>
            </a:r>
            <a:r>
              <a:rPr lang="en-US" baseline="0" dirty="0" smtClean="0"/>
              <a:t> you used to work in top research groups, I assume you have good academic training. Similarly, if a house is located in a prosperous business area, this house is quite likely to have high value-adding capability and value-protecting capability.</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8</a:t>
            </a:fld>
            <a:endParaRPr lang="en-US" altLang="zh-CN"/>
          </a:p>
        </p:txBody>
      </p:sp>
    </p:spTree>
    <p:extLst>
      <p:ext uri="{BB962C8B-B14F-4D97-AF65-F5344CB8AC3E}">
        <p14:creationId xmlns:p14="http://schemas.microsoft.com/office/powerpoint/2010/main" val="157933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So,</a:t>
            </a:r>
            <a:r>
              <a:rPr lang="en-US" baseline="0" dirty="0" smtClean="0"/>
              <a:t> here we come to the problem statement:</a:t>
            </a:r>
          </a:p>
          <a:p>
            <a:r>
              <a:rPr lang="en-US" baseline="0" dirty="0" smtClean="0"/>
              <a:t>Given estates with locations  and historical prices</a:t>
            </a:r>
            <a:endParaRPr lang="en-US" dirty="0"/>
          </a:p>
        </p:txBody>
      </p:sp>
      <p:sp>
        <p:nvSpPr>
          <p:cNvPr id="4" name="灯片编号占位符 3"/>
          <p:cNvSpPr>
            <a:spLocks noGrp="1"/>
          </p:cNvSpPr>
          <p:nvPr>
            <p:ph type="sldNum" sz="quarter" idx="10"/>
          </p:nvPr>
        </p:nvSpPr>
        <p:spPr/>
        <p:txBody>
          <a:bodyPr/>
          <a:lstStyle/>
          <a:p>
            <a:pPr>
              <a:defRPr/>
            </a:pPr>
            <a:fld id="{D492D727-3B14-426B-9327-21188E543B86}" type="slidenum">
              <a:rPr lang="zh-CN" altLang="en-US" smtClean="0"/>
              <a:pPr>
                <a:defRPr/>
              </a:pPr>
              <a:t>9</a:t>
            </a:fld>
            <a:endParaRPr lang="en-US" altLang="zh-CN"/>
          </a:p>
        </p:txBody>
      </p:sp>
    </p:spTree>
    <p:extLst>
      <p:ext uri="{BB962C8B-B14F-4D97-AF65-F5344CB8AC3E}">
        <p14:creationId xmlns:p14="http://schemas.microsoft.com/office/powerpoint/2010/main" val="3899966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9525" y="6477000"/>
            <a:ext cx="2249488" cy="28892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2359025" y="6477000"/>
            <a:ext cx="6784975" cy="2809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Tree>
    <p:extLst>
      <p:ext uri="{BB962C8B-B14F-4D97-AF65-F5344CB8AC3E}">
        <p14:creationId xmlns:p14="http://schemas.microsoft.com/office/powerpoint/2010/main" val="1470998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57FC2A5-8510-45DE-9800-4A5A89CFE95E}" type="datetime1">
              <a:rPr lang="zh-CN" altLang="en-US" smtClean="0"/>
              <a:pPr>
                <a:defRPr/>
              </a:pPr>
              <a:t>2014/9/1</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6FDB0206-68C1-44A4-8C2C-F18C08A089A8}" type="slidenum">
              <a:rPr lang="zh-CN" altLang="en-US"/>
              <a:pPr>
                <a:defRPr/>
              </a:pPr>
              <a:t>‹#›</a:t>
            </a:fld>
            <a:endParaRPr lang="en-US" altLang="zh-CN"/>
          </a:p>
        </p:txBody>
      </p:sp>
    </p:spTree>
    <p:extLst>
      <p:ext uri="{BB962C8B-B14F-4D97-AF65-F5344CB8AC3E}">
        <p14:creationId xmlns:p14="http://schemas.microsoft.com/office/powerpoint/2010/main" val="2698943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lgn="l">
              <a:defRPr>
                <a:latin typeface="Tw Cen MT" pitchFamily="34" charset="0"/>
              </a:defRPr>
            </a:lvl1pPr>
          </a:lstStyle>
          <a:p>
            <a:pPr>
              <a:defRPr/>
            </a:pPr>
            <a:fld id="{0830A4FC-65AD-4ABD-BBB1-EB75904FAAC5}" type="datetime1">
              <a:rPr lang="zh-CN" altLang="en-US" smtClean="0"/>
              <a:pPr>
                <a:defRPr/>
              </a:pPr>
              <a:t>2014/9/1</a:t>
            </a:fld>
            <a:endParaRPr lang="en-US" altLang="zh-CN"/>
          </a:p>
        </p:txBody>
      </p:sp>
      <p:sp>
        <p:nvSpPr>
          <p:cNvPr id="8" name="Footer Placeholder 4"/>
          <p:cNvSpPr>
            <a:spLocks noGrp="1"/>
          </p:cNvSpPr>
          <p:nvPr>
            <p:ph type="ftr" sz="quarter" idx="11"/>
          </p:nvPr>
        </p:nvSpPr>
        <p:spPr>
          <a:xfrm>
            <a:off x="457200" y="6248400"/>
            <a:ext cx="5573713" cy="365125"/>
          </a:xfrm>
        </p:spPr>
        <p:txBody>
          <a:bodyPr/>
          <a:lstStyle>
            <a:lvl1pPr algn="r">
              <a:defRPr>
                <a:latin typeface="Tw Cen MT" pitchFamily="34" charset="0"/>
              </a:defRPr>
            </a:lvl1pPr>
          </a:lstStyle>
          <a:p>
            <a:pPr>
              <a:defRPr/>
            </a:pPr>
            <a:endParaRPr lang="en-US" altLang="zh-CN"/>
          </a:p>
        </p:txBody>
      </p:sp>
      <p:sp>
        <p:nvSpPr>
          <p:cNvPr id="9" name="Slide Number Placeholder 5"/>
          <p:cNvSpPr>
            <a:spLocks noGrp="1"/>
          </p:cNvSpPr>
          <p:nvPr>
            <p:ph type="sldNum" sz="quarter" idx="12"/>
          </p:nvPr>
        </p:nvSpPr>
        <p:spPr>
          <a:xfrm rot="5400000">
            <a:off x="5989638" y="144462"/>
            <a:ext cx="533400" cy="244475"/>
          </a:xfrm>
        </p:spPr>
        <p:txBody>
          <a:bodyPr/>
          <a:lstStyle>
            <a:lvl1pPr>
              <a:defRPr>
                <a:solidFill>
                  <a:srgbClr val="FFFFFF"/>
                </a:solidFill>
              </a:defRPr>
            </a:lvl1pPr>
          </a:lstStyle>
          <a:p>
            <a:pPr>
              <a:defRPr/>
            </a:pPr>
            <a:fld id="{BC1A48E6-510A-4956-8C1E-7B4EF81485BF}" type="slidenum">
              <a:rPr lang="zh-CN" altLang="en-US"/>
              <a:pPr>
                <a:defRPr/>
              </a:pPr>
              <a:t>‹#›</a:t>
            </a:fld>
            <a:endParaRPr lang="en-US" altLang="zh-CN"/>
          </a:p>
        </p:txBody>
      </p:sp>
    </p:spTree>
    <p:extLst>
      <p:ext uri="{BB962C8B-B14F-4D97-AF65-F5344CB8AC3E}">
        <p14:creationId xmlns:p14="http://schemas.microsoft.com/office/powerpoint/2010/main" val="404698913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2413D693-E3DD-49CF-8638-9C360E4024DF}" type="datetime1">
              <a:rPr lang="zh-CN" altLang="en-US" smtClean="0"/>
              <a:pPr>
                <a:defRPr/>
              </a:pPr>
              <a:t>2014/9/1</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9D48793D-EE6A-4D7D-B448-E30976B0D4D9}" type="slidenum">
              <a:rPr lang="zh-CN" altLang="en-US"/>
              <a:pPr>
                <a:defRPr/>
              </a:pPr>
              <a:t>‹#›</a:t>
            </a:fld>
            <a:endParaRPr lang="en-US" altLang="zh-CN"/>
          </a:p>
        </p:txBody>
      </p:sp>
    </p:spTree>
    <p:extLst>
      <p:ext uri="{BB962C8B-B14F-4D97-AF65-F5344CB8AC3E}">
        <p14:creationId xmlns:p14="http://schemas.microsoft.com/office/powerpoint/2010/main" val="289428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7D4E9CA-2196-46F5-BDE2-77882DB0D9DC}" type="datetime1">
              <a:rPr lang="zh-CN" altLang="en-US" smtClean="0"/>
              <a:pPr>
                <a:defRPr/>
              </a:pPr>
              <a:t>2014/9/1</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63FC482A-60CC-424E-8675-7CE69254BBB9}" type="slidenum">
              <a:rPr lang="zh-CN" altLang="en-US"/>
              <a:pPr>
                <a:defRPr/>
              </a:pPr>
              <a:t>‹#›</a:t>
            </a:fld>
            <a:endParaRPr lang="en-US" altLang="zh-CN"/>
          </a:p>
        </p:txBody>
      </p:sp>
    </p:spTree>
    <p:extLst>
      <p:ext uri="{BB962C8B-B14F-4D97-AF65-F5344CB8AC3E}">
        <p14:creationId xmlns:p14="http://schemas.microsoft.com/office/powerpoint/2010/main" val="204162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FF7A35-B7BC-4F58-BCC5-5F1000E22BB8}" type="datetime1">
              <a:rPr lang="zh-CN" altLang="en-US" smtClean="0"/>
              <a:pPr>
                <a:defRPr/>
              </a:pPr>
              <a:t>2014/9/1</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2A096919-6F0D-4646-92A9-E5A641AD6D06}" type="slidenum">
              <a:rPr lang="zh-CN" altLang="en-US"/>
              <a:pPr>
                <a:defRPr/>
              </a:pPr>
              <a:t>‹#›</a:t>
            </a:fld>
            <a:endParaRPr lang="en-US" altLang="zh-CN"/>
          </a:p>
        </p:txBody>
      </p:sp>
    </p:spTree>
    <p:extLst>
      <p:ext uri="{BB962C8B-B14F-4D97-AF65-F5344CB8AC3E}">
        <p14:creationId xmlns:p14="http://schemas.microsoft.com/office/powerpoint/2010/main" val="398799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1000" y="39243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CD581D7-FCE6-470B-A071-E613FE1699E6}" type="datetime1">
              <a:rPr lang="zh-CN" altLang="en-US" smtClean="0"/>
              <a:pPr>
                <a:defRPr/>
              </a:pPr>
              <a:t>2014/9/1</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8D507504-3B4E-428B-8F68-FDABFC7C3C9F}" type="slidenum">
              <a:rPr lang="zh-CN" altLang="en-US"/>
              <a:pPr>
                <a:defRPr/>
              </a:pPr>
              <a:t>‹#›</a:t>
            </a:fld>
            <a:endParaRPr lang="en-US" altLang="zh-CN"/>
          </a:p>
        </p:txBody>
      </p:sp>
    </p:spTree>
    <p:extLst>
      <p:ext uri="{BB962C8B-B14F-4D97-AF65-F5344CB8AC3E}">
        <p14:creationId xmlns:p14="http://schemas.microsoft.com/office/powerpoint/2010/main" val="535897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295400"/>
            <a:ext cx="41148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26E63F22-7B24-48B8-9365-0AA57A115F82}" type="datetime1">
              <a:rPr lang="zh-CN" altLang="en-US" smtClean="0"/>
              <a:pPr>
                <a:defRPr/>
              </a:pPr>
              <a:t>2014/9/1</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5472D83F-E833-456E-858E-9FA388BFC997}" type="slidenum">
              <a:rPr lang="zh-CN" altLang="en-US"/>
              <a:pPr>
                <a:defRPr/>
              </a:pPr>
              <a:t>‹#›</a:t>
            </a:fld>
            <a:endParaRPr lang="en-US" altLang="zh-CN"/>
          </a:p>
        </p:txBody>
      </p:sp>
    </p:spTree>
    <p:extLst>
      <p:ext uri="{BB962C8B-B14F-4D97-AF65-F5344CB8AC3E}">
        <p14:creationId xmlns:p14="http://schemas.microsoft.com/office/powerpoint/2010/main" val="834962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81000" y="39243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fld id="{8140737F-8930-4141-8DC5-7CC8D3AE48B8}" type="datetime1">
              <a:rPr lang="zh-CN" altLang="en-US" smtClean="0"/>
              <a:pPr>
                <a:defRPr/>
              </a:pPr>
              <a:t>2014/9/1</a:t>
            </a:fld>
            <a:endParaRPr lang="en-US" altLang="zh-CN"/>
          </a:p>
        </p:txBody>
      </p:sp>
      <p:sp>
        <p:nvSpPr>
          <p:cNvPr id="7" name="Footer Placeholder 2"/>
          <p:cNvSpPr>
            <a:spLocks noGrp="1"/>
          </p:cNvSpPr>
          <p:nvPr>
            <p:ph type="ftr" sz="quarter" idx="11"/>
          </p:nvPr>
        </p:nvSpPr>
        <p:spPr/>
        <p:txBody>
          <a:bodyPr/>
          <a:lstStyle>
            <a:lvl1pPr>
              <a:defRPr/>
            </a:lvl1pPr>
          </a:lstStyle>
          <a:p>
            <a:pPr>
              <a:defRPr/>
            </a:pPr>
            <a:endParaRPr lang="en-US" altLang="zh-CN"/>
          </a:p>
        </p:txBody>
      </p:sp>
      <p:sp>
        <p:nvSpPr>
          <p:cNvPr id="8" name="Slide Number Placeholder 22"/>
          <p:cNvSpPr>
            <a:spLocks noGrp="1"/>
          </p:cNvSpPr>
          <p:nvPr>
            <p:ph type="sldNum" sz="quarter" idx="12"/>
          </p:nvPr>
        </p:nvSpPr>
        <p:spPr/>
        <p:txBody>
          <a:bodyPr/>
          <a:lstStyle>
            <a:lvl1pPr>
              <a:defRPr/>
            </a:lvl1pPr>
          </a:lstStyle>
          <a:p>
            <a:pPr>
              <a:defRPr/>
            </a:pPr>
            <a:fld id="{A55ACA83-B6F9-4D10-BC91-0EE1F2AF8298}" type="slidenum">
              <a:rPr lang="zh-CN" altLang="en-US"/>
              <a:pPr>
                <a:defRPr/>
              </a:pPr>
              <a:t>‹#›</a:t>
            </a:fld>
            <a:endParaRPr lang="en-US" altLang="zh-CN"/>
          </a:p>
        </p:txBody>
      </p:sp>
    </p:spTree>
    <p:extLst>
      <p:ext uri="{BB962C8B-B14F-4D97-AF65-F5344CB8AC3E}">
        <p14:creationId xmlns:p14="http://schemas.microsoft.com/office/powerpoint/2010/main" val="2439698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1148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D6583CC-08A5-4C4B-8E7C-2C757249E9C7}" type="datetime1">
              <a:rPr lang="zh-CN" altLang="en-US" smtClean="0"/>
              <a:pPr>
                <a:defRPr/>
              </a:pPr>
              <a:t>2014/9/1</a:t>
            </a:fld>
            <a:endParaRPr lang="en-US" altLang="zh-CN"/>
          </a:p>
        </p:txBody>
      </p:sp>
      <p:sp>
        <p:nvSpPr>
          <p:cNvPr id="8" name="Footer Placeholder 2"/>
          <p:cNvSpPr>
            <a:spLocks noGrp="1"/>
          </p:cNvSpPr>
          <p:nvPr>
            <p:ph type="ftr" sz="quarter" idx="11"/>
          </p:nvPr>
        </p:nvSpPr>
        <p:spPr/>
        <p:txBody>
          <a:bodyPr/>
          <a:lstStyle>
            <a:lvl1pPr>
              <a:defRPr/>
            </a:lvl1pPr>
          </a:lstStyle>
          <a:p>
            <a:pPr>
              <a:defRPr/>
            </a:pPr>
            <a:endParaRPr lang="en-US" altLang="zh-CN"/>
          </a:p>
        </p:txBody>
      </p:sp>
      <p:sp>
        <p:nvSpPr>
          <p:cNvPr id="9" name="Slide Number Placeholder 22"/>
          <p:cNvSpPr>
            <a:spLocks noGrp="1"/>
          </p:cNvSpPr>
          <p:nvPr>
            <p:ph type="sldNum" sz="quarter" idx="12"/>
          </p:nvPr>
        </p:nvSpPr>
        <p:spPr/>
        <p:txBody>
          <a:bodyPr/>
          <a:lstStyle>
            <a:lvl1pPr>
              <a:defRPr/>
            </a:lvl1pPr>
          </a:lstStyle>
          <a:p>
            <a:pPr>
              <a:defRPr/>
            </a:pPr>
            <a:fld id="{BC603B26-A023-4209-9A72-EC9BF0337983}" type="slidenum">
              <a:rPr lang="zh-CN" altLang="en-US"/>
              <a:pPr>
                <a:defRPr/>
              </a:pPr>
              <a:t>‹#›</a:t>
            </a:fld>
            <a:endParaRPr lang="en-US" altLang="zh-CN"/>
          </a:p>
        </p:txBody>
      </p:sp>
    </p:spTree>
    <p:extLst>
      <p:ext uri="{BB962C8B-B14F-4D97-AF65-F5344CB8AC3E}">
        <p14:creationId xmlns:p14="http://schemas.microsoft.com/office/powerpoint/2010/main" val="618232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954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3924300"/>
            <a:ext cx="8382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31CBF46-F165-407A-8A93-0E837180680B}" type="datetime1">
              <a:rPr lang="zh-CN" altLang="en-US" smtClean="0"/>
              <a:pPr>
                <a:defRPr/>
              </a:pPr>
              <a:t>2014/9/1</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CCB2353B-A913-4B82-B175-E158D56AF1D1}" type="slidenum">
              <a:rPr lang="zh-CN" altLang="en-US"/>
              <a:pPr>
                <a:defRPr/>
              </a:pPr>
              <a:t>‹#›</a:t>
            </a:fld>
            <a:endParaRPr lang="en-US" altLang="zh-CN"/>
          </a:p>
        </p:txBody>
      </p:sp>
    </p:spTree>
    <p:extLst>
      <p:ext uri="{BB962C8B-B14F-4D97-AF65-F5344CB8AC3E}">
        <p14:creationId xmlns:p14="http://schemas.microsoft.com/office/powerpoint/2010/main" val="211089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327648" cy="612648"/>
          </a:xfrm>
        </p:spPr>
        <p:txBody>
          <a:bodyPr/>
          <a:lstStyle>
            <a:lvl1pPr>
              <a:defRPr sz="3200" b="1"/>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F21004D0-51C6-443B-BAD9-A42D466C88D3}" type="datetime1">
              <a:rPr lang="zh-CN" altLang="en-US" smtClean="0"/>
              <a:pPr>
                <a:defRPr/>
              </a:pPr>
              <a:t>2014/9/1</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4FB031F1-5063-4188-8D59-5595F3E5442B}" type="slidenum">
              <a:rPr lang="zh-CN" altLang="en-US"/>
              <a:pPr>
                <a:defRPr/>
              </a:pPr>
              <a:t>‹#›</a:t>
            </a:fld>
            <a:endParaRPr lang="en-US" altLang="zh-CN"/>
          </a:p>
        </p:txBody>
      </p:sp>
    </p:spTree>
    <p:extLst>
      <p:ext uri="{BB962C8B-B14F-4D97-AF65-F5344CB8AC3E}">
        <p14:creationId xmlns:p14="http://schemas.microsoft.com/office/powerpoint/2010/main" val="3366755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36B408D-7EA6-4B5C-B33B-685C51EF0AC8}" type="datetime1">
              <a:rPr lang="zh-CN" altLang="en-US" smtClean="0"/>
              <a:pPr>
                <a:defRPr/>
              </a:pPr>
              <a:t>2014/9/1</a:t>
            </a:fld>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22"/>
          <p:cNvSpPr>
            <a:spLocks noGrp="1"/>
          </p:cNvSpPr>
          <p:nvPr>
            <p:ph type="sldNum" sz="quarter" idx="12"/>
          </p:nvPr>
        </p:nvSpPr>
        <p:spPr/>
        <p:txBody>
          <a:bodyPr/>
          <a:lstStyle>
            <a:lvl1pPr>
              <a:defRPr/>
            </a:lvl1pPr>
          </a:lstStyle>
          <a:p>
            <a:pPr>
              <a:defRPr/>
            </a:pPr>
            <a:fld id="{2EADD4DA-7551-4349-BBC3-3338B4604FC4}" type="slidenum">
              <a:rPr lang="zh-CN" altLang="en-US"/>
              <a:pPr>
                <a:defRPr/>
              </a:pPr>
              <a:t>‹#›</a:t>
            </a:fld>
            <a:endParaRPr lang="en-US" altLang="zh-CN"/>
          </a:p>
        </p:txBody>
      </p:sp>
    </p:spTree>
    <p:extLst>
      <p:ext uri="{BB962C8B-B14F-4D97-AF65-F5344CB8AC3E}">
        <p14:creationId xmlns:p14="http://schemas.microsoft.com/office/powerpoint/2010/main" val="4012723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7013" y="228600"/>
            <a:ext cx="6326187"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295400"/>
            <a:ext cx="8382000" cy="5105400"/>
          </a:xfrm>
        </p:spPr>
        <p:txBody>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fld id="{86737087-8C72-4B9E-90F7-F658C2768C95}" type="datetime1">
              <a:rPr lang="zh-CN" altLang="en-US" smtClean="0"/>
              <a:pPr>
                <a:defRPr/>
              </a:pPr>
              <a:t>2014/9/1</a:t>
            </a:fld>
            <a:endParaRPr lang="en-US" altLang="zh-CN"/>
          </a:p>
        </p:txBody>
      </p:sp>
      <p:sp>
        <p:nvSpPr>
          <p:cNvPr id="5" name="Footer Placeholder 2"/>
          <p:cNvSpPr>
            <a:spLocks noGrp="1"/>
          </p:cNvSpPr>
          <p:nvPr>
            <p:ph type="ftr" sz="quarter" idx="11"/>
          </p:nvPr>
        </p:nvSpPr>
        <p:spPr/>
        <p:txBody>
          <a:bodyPr/>
          <a:lstStyle>
            <a:lvl1pPr>
              <a:defRPr/>
            </a:lvl1pPr>
          </a:lstStyle>
          <a:p>
            <a:pPr>
              <a:defRPr/>
            </a:pPr>
            <a:endParaRPr lang="en-US" altLang="zh-CN"/>
          </a:p>
        </p:txBody>
      </p:sp>
      <p:sp>
        <p:nvSpPr>
          <p:cNvPr id="6" name="Slide Number Placeholder 22"/>
          <p:cNvSpPr>
            <a:spLocks noGrp="1"/>
          </p:cNvSpPr>
          <p:nvPr>
            <p:ph type="sldNum" sz="quarter" idx="12"/>
          </p:nvPr>
        </p:nvSpPr>
        <p:spPr/>
        <p:txBody>
          <a:bodyPr/>
          <a:lstStyle>
            <a:lvl1pPr>
              <a:defRPr/>
            </a:lvl1pPr>
          </a:lstStyle>
          <a:p>
            <a:pPr>
              <a:defRPr/>
            </a:pPr>
            <a:fld id="{658699C0-D733-40B7-854C-6F1FD8B05479}" type="slidenum">
              <a:rPr lang="zh-CN" altLang="en-US"/>
              <a:pPr>
                <a:defRPr/>
              </a:pPr>
              <a:t>‹#›</a:t>
            </a:fld>
            <a:endParaRPr lang="en-US" altLang="zh-CN"/>
          </a:p>
        </p:txBody>
      </p:sp>
    </p:spTree>
    <p:extLst>
      <p:ext uri="{BB962C8B-B14F-4D97-AF65-F5344CB8AC3E}">
        <p14:creationId xmlns:p14="http://schemas.microsoft.com/office/powerpoint/2010/main" val="245133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E26C57C0-881F-4F7E-9209-C31441D00D62}" type="datetime1">
              <a:rPr lang="zh-CN" altLang="en-US" smtClean="0"/>
              <a:pPr>
                <a:defRPr/>
              </a:pPr>
              <a:t>2014/9/1</a:t>
            </a:fld>
            <a:endParaRPr lang="en-US" altLang="zh-CN"/>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301CB58-858A-416C-B34A-B73A3D1FEF1C}" type="slidenum">
              <a:rPr lang="zh-CN" altLang="en-US"/>
              <a:pPr>
                <a:defRPr/>
              </a:pPr>
              <a:t>‹#›</a:t>
            </a:fld>
            <a:endParaRPr lang="en-US" altLang="zh-CN"/>
          </a:p>
        </p:txBody>
      </p:sp>
      <p:sp>
        <p:nvSpPr>
          <p:cNvPr id="9" name="Footer Placeholder 13"/>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5706933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7" name="Rectangle 6"/>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AC8F2F99-920E-48ED-A288-4457CBEE9882}" type="datetime1">
              <a:rPr lang="zh-CN" altLang="en-US" smtClean="0"/>
              <a:pPr>
                <a:defRPr/>
              </a:pPr>
              <a:t>2014/9/1</a:t>
            </a:fld>
            <a:endParaRPr lang="en-US" altLang="zh-CN"/>
          </a:p>
        </p:txBody>
      </p:sp>
      <p:sp>
        <p:nvSpPr>
          <p:cNvPr id="10" name="Slide Number Placeholder 9"/>
          <p:cNvSpPr>
            <a:spLocks noGrp="1"/>
          </p:cNvSpPr>
          <p:nvPr>
            <p:ph type="sldNum" sz="quarter" idx="11"/>
          </p:nvPr>
        </p:nvSpPr>
        <p:spPr>
          <a:xfrm>
            <a:off x="0" y="1271588"/>
            <a:ext cx="533400" cy="244475"/>
          </a:xfrm>
        </p:spPr>
        <p:txBody>
          <a:bodyPr/>
          <a:lstStyle>
            <a:lvl1pPr>
              <a:defRPr>
                <a:solidFill>
                  <a:srgbClr val="FFFFFF"/>
                </a:solidFill>
              </a:defRPr>
            </a:lvl1pPr>
          </a:lstStyle>
          <a:p>
            <a:pPr>
              <a:defRPr/>
            </a:pPr>
            <a:fld id="{F389A99C-6236-4545-BD23-431F323BE439}" type="slidenum">
              <a:rPr lang="zh-CN" altLang="en-US"/>
              <a:pPr>
                <a:defRPr/>
              </a:pPr>
              <a:t>‹#›</a:t>
            </a:fld>
            <a:endParaRPr lang="en-US" altLang="zh-CN"/>
          </a:p>
        </p:txBody>
      </p:sp>
      <p:sp>
        <p:nvSpPr>
          <p:cNvPr id="12" name="Footer Placeholder 11"/>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3174680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0" name="Date Placeholder 9"/>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73B8D9AE-07B5-4159-957B-43EDF8AC1D0F}" type="datetime1">
              <a:rPr lang="zh-CN" altLang="en-US" smtClean="0"/>
              <a:pPr>
                <a:defRPr/>
              </a:pPr>
              <a:t>2014/9/1</a:t>
            </a:fld>
            <a:endParaRPr lang="en-US" altLang="zh-CN"/>
          </a:p>
        </p:txBody>
      </p:sp>
      <p:sp>
        <p:nvSpPr>
          <p:cNvPr id="12" name="Slide Number Placeholder 11"/>
          <p:cNvSpPr>
            <a:spLocks noGrp="1"/>
          </p:cNvSpPr>
          <p:nvPr>
            <p:ph type="sldNum" sz="quarter" idx="11"/>
          </p:nvPr>
        </p:nvSpPr>
        <p:spPr>
          <a:xfrm>
            <a:off x="0" y="1271588"/>
            <a:ext cx="533400" cy="244475"/>
          </a:xfrm>
        </p:spPr>
        <p:txBody>
          <a:bodyPr/>
          <a:lstStyle>
            <a:lvl1pPr>
              <a:defRPr>
                <a:solidFill>
                  <a:srgbClr val="FFFFFF"/>
                </a:solidFill>
              </a:defRPr>
            </a:lvl1pPr>
          </a:lstStyle>
          <a:p>
            <a:pPr>
              <a:defRPr/>
            </a:pPr>
            <a:fld id="{DE4AB2F9-F169-4A34-A5CD-3F184725DF04}" type="slidenum">
              <a:rPr lang="zh-CN" altLang="en-US"/>
              <a:pPr>
                <a:defRPr/>
              </a:pPr>
              <a:t>‹#›</a:t>
            </a:fld>
            <a:endParaRPr lang="en-US" altLang="zh-CN"/>
          </a:p>
        </p:txBody>
      </p:sp>
      <p:sp>
        <p:nvSpPr>
          <p:cNvPr id="14" name="Footer Placeholder 13"/>
          <p:cNvSpPr>
            <a:spLocks noGrp="1"/>
          </p:cNvSpPr>
          <p:nvPr>
            <p:ph type="ftr" sz="quarter" idx="12"/>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27850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6E6667D-454B-4BE6-B774-AF06C3B8DB8F}" type="datetime1">
              <a:rPr lang="zh-CN" altLang="en-US" smtClean="0"/>
              <a:pPr>
                <a:defRPr/>
              </a:pPr>
              <a:t>2014/9/1</a:t>
            </a:fld>
            <a:endParaRPr lang="en-US" altLang="zh-CN"/>
          </a:p>
        </p:txBody>
      </p:sp>
      <p:sp>
        <p:nvSpPr>
          <p:cNvPr id="4" name="Footer Placeholder 2"/>
          <p:cNvSpPr>
            <a:spLocks noGrp="1"/>
          </p:cNvSpPr>
          <p:nvPr>
            <p:ph type="ftr" sz="quarter" idx="11"/>
          </p:nvPr>
        </p:nvSpPr>
        <p:spPr/>
        <p:txBody>
          <a:bodyPr/>
          <a:lstStyle>
            <a:lvl1pPr>
              <a:defRPr/>
            </a:lvl1pPr>
          </a:lstStyle>
          <a:p>
            <a:pPr>
              <a:defRPr/>
            </a:pPr>
            <a:endParaRPr lang="en-US" altLang="zh-CN"/>
          </a:p>
        </p:txBody>
      </p:sp>
      <p:sp>
        <p:nvSpPr>
          <p:cNvPr id="5" name="Slide Number Placeholder 22"/>
          <p:cNvSpPr>
            <a:spLocks noGrp="1"/>
          </p:cNvSpPr>
          <p:nvPr>
            <p:ph type="sldNum" sz="quarter" idx="12"/>
          </p:nvPr>
        </p:nvSpPr>
        <p:spPr/>
        <p:txBody>
          <a:bodyPr/>
          <a:lstStyle>
            <a:lvl1pPr>
              <a:defRPr/>
            </a:lvl1pPr>
          </a:lstStyle>
          <a:p>
            <a:pPr>
              <a:defRPr/>
            </a:pPr>
            <a:fld id="{334AB57F-F47D-4FFF-AD86-77605CB1AC10}" type="slidenum">
              <a:rPr lang="zh-CN" altLang="en-US"/>
              <a:pPr>
                <a:defRPr/>
              </a:pPr>
              <a:t>‹#›</a:t>
            </a:fld>
            <a:endParaRPr lang="en-US" altLang="zh-CN"/>
          </a:p>
        </p:txBody>
      </p:sp>
    </p:spTree>
    <p:extLst>
      <p:ext uri="{BB962C8B-B14F-4D97-AF65-F5344CB8AC3E}">
        <p14:creationId xmlns:p14="http://schemas.microsoft.com/office/powerpoint/2010/main" val="1666717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p:spPr>
        <p:txBody>
          <a:bodyPr/>
          <a:lstStyle>
            <a:lvl1pPr algn="l">
              <a:defRPr>
                <a:latin typeface="Tw Cen MT" pitchFamily="34" charset="0"/>
              </a:defRPr>
            </a:lvl1pPr>
          </a:lstStyle>
          <a:p>
            <a:pPr>
              <a:defRPr/>
            </a:pPr>
            <a:fld id="{37CA1A2B-59DA-4E40-9D69-1FBF999B2234}" type="datetime1">
              <a:rPr lang="zh-CN" altLang="en-US" smtClean="0"/>
              <a:pPr>
                <a:defRPr/>
              </a:pPr>
              <a:t>2014/9/1</a:t>
            </a:fld>
            <a:endParaRPr lang="en-US" altLang="zh-CN"/>
          </a:p>
        </p:txBody>
      </p:sp>
      <p:sp>
        <p:nvSpPr>
          <p:cNvPr id="3" name="Footer Placeholder 2"/>
          <p:cNvSpPr>
            <a:spLocks noGrp="1"/>
          </p:cNvSpPr>
          <p:nvPr>
            <p:ph type="ftr" sz="quarter" idx="11"/>
          </p:nvPr>
        </p:nvSpPr>
        <p:spPr>
          <a:xfrm>
            <a:off x="609600" y="6248400"/>
            <a:ext cx="5421313" cy="365125"/>
          </a:xfrm>
        </p:spPr>
        <p:txBody>
          <a:bodyPr/>
          <a:lstStyle>
            <a:lvl1pPr algn="r">
              <a:defRPr>
                <a:latin typeface="Tw Cen MT" pitchFamily="34" charset="0"/>
              </a:defRPr>
            </a:lvl1pPr>
          </a:lstStyle>
          <a:p>
            <a:pPr>
              <a:defRPr/>
            </a:pPr>
            <a:endParaRPr lang="en-US" altLang="zh-C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7575A84-FAFF-4CA9-96B5-1956E9548C41}" type="slidenum">
              <a:rPr lang="zh-CN" altLang="en-US"/>
              <a:pPr>
                <a:defRPr/>
              </a:pPr>
              <a:t>‹#›</a:t>
            </a:fld>
            <a:endParaRPr lang="en-US" altLang="zh-CN"/>
          </a:p>
        </p:txBody>
      </p:sp>
    </p:spTree>
    <p:extLst>
      <p:ext uri="{BB962C8B-B14F-4D97-AF65-F5344CB8AC3E}">
        <p14:creationId xmlns:p14="http://schemas.microsoft.com/office/powerpoint/2010/main" val="203039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C373833-DBDC-4830-883B-71D72D33F15D}" type="datetime1">
              <a:rPr lang="zh-CN" altLang="en-US" smtClean="0"/>
              <a:pPr>
                <a:defRPr/>
              </a:pPr>
              <a:t>2014/9/1</a:t>
            </a:fld>
            <a:endParaRPr lang="en-US" altLang="zh-CN"/>
          </a:p>
        </p:txBody>
      </p:sp>
      <p:sp>
        <p:nvSpPr>
          <p:cNvPr id="6" name="Footer Placeholder 2"/>
          <p:cNvSpPr>
            <a:spLocks noGrp="1"/>
          </p:cNvSpPr>
          <p:nvPr>
            <p:ph type="ftr" sz="quarter" idx="11"/>
          </p:nvPr>
        </p:nvSpPr>
        <p:spPr/>
        <p:txBody>
          <a:bodyPr/>
          <a:lstStyle>
            <a:lvl1pPr>
              <a:defRPr/>
            </a:lvl1pPr>
          </a:lstStyle>
          <a:p>
            <a:pPr>
              <a:defRPr/>
            </a:pPr>
            <a:endParaRPr lang="en-US" altLang="zh-CN"/>
          </a:p>
        </p:txBody>
      </p:sp>
      <p:sp>
        <p:nvSpPr>
          <p:cNvPr id="7" name="Slide Number Placeholder 22"/>
          <p:cNvSpPr>
            <a:spLocks noGrp="1"/>
          </p:cNvSpPr>
          <p:nvPr>
            <p:ph type="sldNum" sz="quarter" idx="12"/>
          </p:nvPr>
        </p:nvSpPr>
        <p:spPr/>
        <p:txBody>
          <a:bodyPr/>
          <a:lstStyle>
            <a:lvl1pPr>
              <a:defRPr/>
            </a:lvl1pPr>
          </a:lstStyle>
          <a:p>
            <a:pPr>
              <a:defRPr/>
            </a:pPr>
            <a:fld id="{A11D7F59-3D83-4C55-A296-FA5A8BD28D1B}" type="slidenum">
              <a:rPr lang="zh-CN" altLang="en-US"/>
              <a:pPr>
                <a:defRPr/>
              </a:pPr>
              <a:t>‹#›</a:t>
            </a:fld>
            <a:endParaRPr lang="en-US" altLang="zh-CN"/>
          </a:p>
        </p:txBody>
      </p:sp>
    </p:spTree>
    <p:extLst>
      <p:ext uri="{BB962C8B-B14F-4D97-AF65-F5344CB8AC3E}">
        <p14:creationId xmlns:p14="http://schemas.microsoft.com/office/powerpoint/2010/main" val="359559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lgn="l">
              <a:defRPr>
                <a:latin typeface="Tw Cen MT" pitchFamily="34" charset="0"/>
              </a:defRPr>
            </a:lvl1pPr>
          </a:lstStyle>
          <a:p>
            <a:pPr>
              <a:defRPr/>
            </a:pPr>
            <a:fld id="{106BB530-01D2-4176-BF58-AD7ECC3CEDDD}" type="datetime1">
              <a:rPr lang="zh-CN" altLang="en-US" smtClean="0"/>
              <a:pPr>
                <a:defRPr/>
              </a:pPr>
              <a:t>2014/9/1</a:t>
            </a:fld>
            <a:endParaRPr lang="en-US" altLang="zh-CN"/>
          </a:p>
        </p:txBody>
      </p:sp>
      <p:sp>
        <p:nvSpPr>
          <p:cNvPr id="10" name="Slide Number Placeholder 12"/>
          <p:cNvSpPr>
            <a:spLocks noGrp="1"/>
          </p:cNvSpPr>
          <p:nvPr>
            <p:ph type="sldNum" sz="quarter" idx="11"/>
          </p:nvPr>
        </p:nvSpPr>
        <p:spPr>
          <a:xfrm>
            <a:off x="0" y="4667250"/>
            <a:ext cx="1447800" cy="663575"/>
          </a:xfrm>
        </p:spPr>
        <p:txBody>
          <a:bodyPr/>
          <a:lstStyle>
            <a:lvl1pPr>
              <a:defRPr sz="2800">
                <a:solidFill>
                  <a:srgbClr val="FFFFFF"/>
                </a:solidFill>
              </a:defRPr>
            </a:lvl1pPr>
          </a:lstStyle>
          <a:p>
            <a:pPr>
              <a:defRPr/>
            </a:pPr>
            <a:fld id="{52C5B853-42E2-4499-9BD2-5AC1CD9920C4}" type="slidenum">
              <a:rPr lang="zh-CN" altLang="en-US"/>
              <a:pPr>
                <a:defRPr/>
              </a:pPr>
              <a:t>‹#›</a:t>
            </a:fld>
            <a:endParaRPr lang="en-US" altLang="zh-CN"/>
          </a:p>
        </p:txBody>
      </p:sp>
      <p:sp>
        <p:nvSpPr>
          <p:cNvPr id="11" name="Footer Placeholder 13"/>
          <p:cNvSpPr>
            <a:spLocks noGrp="1"/>
          </p:cNvSpPr>
          <p:nvPr>
            <p:ph type="ftr" sz="quarter" idx="12"/>
          </p:nvPr>
        </p:nvSpPr>
        <p:spPr>
          <a:xfrm>
            <a:off x="1600200" y="6248400"/>
            <a:ext cx="4572000" cy="365125"/>
          </a:xfrm>
        </p:spPr>
        <p:txBody>
          <a:bodyPr/>
          <a:lstStyle>
            <a:lvl1pPr algn="r">
              <a:defRPr>
                <a:latin typeface="Tw Cen MT" pitchFamily="34" charset="0"/>
              </a:defRPr>
            </a:lvl1pPr>
          </a:lstStyle>
          <a:p>
            <a:pPr>
              <a:defRPr/>
            </a:pPr>
            <a:endParaRPr lang="en-US" altLang="zh-CN"/>
          </a:p>
        </p:txBody>
      </p:sp>
    </p:spTree>
    <p:extLst>
      <p:ext uri="{BB962C8B-B14F-4D97-AF65-F5344CB8AC3E}">
        <p14:creationId xmlns:p14="http://schemas.microsoft.com/office/powerpoint/2010/main" val="3698572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227013" y="228600"/>
            <a:ext cx="6326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12"/>
          <p:cNvSpPr>
            <a:spLocks noGrp="1"/>
          </p:cNvSpPr>
          <p:nvPr>
            <p:ph type="body" idx="1"/>
          </p:nvPr>
        </p:nvSpPr>
        <p:spPr bwMode="auto">
          <a:xfrm>
            <a:off x="381000" y="12954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 name="Date Placeholder 13"/>
          <p:cNvSpPr>
            <a:spLocks noGrp="1"/>
          </p:cNvSpPr>
          <p:nvPr>
            <p:ph type="dt" sz="half" idx="2"/>
          </p:nvPr>
        </p:nvSpPr>
        <p:spPr>
          <a:xfrm>
            <a:off x="6096000" y="6400800"/>
            <a:ext cx="2667000" cy="2127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ea typeface="宋体" pitchFamily="2" charset="-122"/>
              </a:defRPr>
            </a:lvl1pPr>
          </a:lstStyle>
          <a:p>
            <a:pPr>
              <a:defRPr/>
            </a:pPr>
            <a:fld id="{CD430F31-7979-4843-90CE-FC503F0D4C0D}" type="datetime1">
              <a:rPr lang="zh-CN" altLang="en-US" smtClean="0"/>
              <a:pPr>
                <a:defRPr/>
              </a:pPr>
              <a:t>2014/9/1</a:t>
            </a:fld>
            <a:endParaRPr lang="en-US" altLang="zh-CN"/>
          </a:p>
        </p:txBody>
      </p:sp>
      <p:sp>
        <p:nvSpPr>
          <p:cNvPr id="3" name="Footer Placeholder 2"/>
          <p:cNvSpPr>
            <a:spLocks noGrp="1"/>
          </p:cNvSpPr>
          <p:nvPr>
            <p:ph type="ftr" sz="quarter" idx="3"/>
          </p:nvPr>
        </p:nvSpPr>
        <p:spPr>
          <a:xfrm>
            <a:off x="381000" y="6400800"/>
            <a:ext cx="5421313" cy="212725"/>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ea typeface="宋体" pitchFamily="2" charset="-122"/>
              </a:defRPr>
            </a:lvl1pPr>
          </a:lstStyle>
          <a:p>
            <a:pPr>
              <a:defRPr/>
            </a:pPr>
            <a:endParaRPr lang="en-US" altLang="zh-CN" dirty="0"/>
          </a:p>
        </p:txBody>
      </p:sp>
      <p:sp>
        <p:nvSpPr>
          <p:cNvPr id="7" name="Rectangle 6"/>
          <p:cNvSpPr/>
          <p:nvPr/>
        </p:nvSpPr>
        <p:spPr bwMode="white">
          <a:xfrm>
            <a:off x="0" y="990600"/>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8" name="Rectangle 7"/>
          <p:cNvSpPr/>
          <p:nvPr/>
        </p:nvSpPr>
        <p:spPr>
          <a:xfrm>
            <a:off x="0" y="91440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9" name="Rectangle 8"/>
          <p:cNvSpPr/>
          <p:nvPr/>
        </p:nvSpPr>
        <p:spPr>
          <a:xfrm>
            <a:off x="590550" y="91440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cs typeface="Arial" pitchFamily="34" charset="0"/>
            </a:endParaRPr>
          </a:p>
        </p:txBody>
      </p:sp>
      <p:sp>
        <p:nvSpPr>
          <p:cNvPr id="23" name="Slide Number Placeholder 22"/>
          <p:cNvSpPr>
            <a:spLocks noGrp="1"/>
          </p:cNvSpPr>
          <p:nvPr>
            <p:ph type="sldNum" sz="quarter" idx="4"/>
          </p:nvPr>
        </p:nvSpPr>
        <p:spPr>
          <a:xfrm>
            <a:off x="0" y="914400"/>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chemeClr val="bg1"/>
                </a:solidFill>
                <a:latin typeface="Tw Cen MT" pitchFamily="34" charset="0"/>
                <a:ea typeface="宋体" pitchFamily="2" charset="-122"/>
              </a:defRPr>
            </a:lvl1pPr>
          </a:lstStyle>
          <a:p>
            <a:pPr>
              <a:defRPr/>
            </a:pPr>
            <a:fld id="{757FCECE-B8F0-4E41-8C68-B5EF7873DDC8}" type="slidenum">
              <a:rPr lang="zh-CN" altLang="en-US"/>
              <a:pPr>
                <a:defRPr/>
              </a:pPr>
              <a:t>‹#›</a:t>
            </a:fld>
            <a:endParaRPr lang="en-US" altLang="zh-CN" dirty="0"/>
          </a:p>
        </p:txBody>
      </p:sp>
      <p:pic>
        <p:nvPicPr>
          <p:cNvPr id="1034" name="Picture 10" descr="Rulogo"/>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6781800" y="242888"/>
            <a:ext cx="208438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6" r:id="rId1"/>
    <p:sldLayoutId id="2147484022" r:id="rId2"/>
    <p:sldLayoutId id="2147484037" r:id="rId3"/>
    <p:sldLayoutId id="2147484038" r:id="rId4"/>
    <p:sldLayoutId id="2147484039" r:id="rId5"/>
    <p:sldLayoutId id="2147484023" r:id="rId6"/>
    <p:sldLayoutId id="2147484040" r:id="rId7"/>
    <p:sldLayoutId id="2147484024" r:id="rId8"/>
    <p:sldLayoutId id="2147484041" r:id="rId9"/>
    <p:sldLayoutId id="2147484025" r:id="rId10"/>
    <p:sldLayoutId id="2147484042"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tx2"/>
          </a:solidFill>
          <a:latin typeface="Palatino Linotype" pitchFamily="18" charset="0"/>
          <a:ea typeface="+mj-ea"/>
          <a:cs typeface="+mj-cs"/>
        </a:defRPr>
      </a:lvl1pPr>
      <a:lvl2pPr algn="l" rtl="0" eaLnBrk="0" fontAlgn="base" hangingPunct="0">
        <a:spcBef>
          <a:spcPct val="0"/>
        </a:spcBef>
        <a:spcAft>
          <a:spcPct val="0"/>
        </a:spcAft>
        <a:defRPr sz="3600">
          <a:solidFill>
            <a:schemeClr val="tx2"/>
          </a:solidFill>
          <a:latin typeface="Palatino Linotype" pitchFamily="18" charset="0"/>
        </a:defRPr>
      </a:lvl2pPr>
      <a:lvl3pPr algn="l" rtl="0" eaLnBrk="0" fontAlgn="base" hangingPunct="0">
        <a:spcBef>
          <a:spcPct val="0"/>
        </a:spcBef>
        <a:spcAft>
          <a:spcPct val="0"/>
        </a:spcAft>
        <a:defRPr sz="3600">
          <a:solidFill>
            <a:schemeClr val="tx2"/>
          </a:solidFill>
          <a:latin typeface="Palatino Linotype" pitchFamily="18" charset="0"/>
        </a:defRPr>
      </a:lvl3pPr>
      <a:lvl4pPr algn="l" rtl="0" eaLnBrk="0" fontAlgn="base" hangingPunct="0">
        <a:spcBef>
          <a:spcPct val="0"/>
        </a:spcBef>
        <a:spcAft>
          <a:spcPct val="0"/>
        </a:spcAft>
        <a:defRPr sz="3600">
          <a:solidFill>
            <a:schemeClr val="tx2"/>
          </a:solidFill>
          <a:latin typeface="Palatino Linotype" pitchFamily="18" charset="0"/>
        </a:defRPr>
      </a:lvl4pPr>
      <a:lvl5pPr algn="l" rtl="0" eaLnBrk="0" fontAlgn="base" hangingPunct="0">
        <a:spcBef>
          <a:spcPct val="0"/>
        </a:spcBef>
        <a:spcAft>
          <a:spcPct val="0"/>
        </a:spcAft>
        <a:defRPr sz="3600">
          <a:solidFill>
            <a:schemeClr val="tx2"/>
          </a:solidFill>
          <a:latin typeface="Palatino Linotype" pitchFamily="18"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Palatino Linotype" pitchFamily="18"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Palatino Linotype" pitchFamily="18"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Palatino Linotype" pitchFamily="18"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Palatino Linotype" pitchFamily="18"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Palatino Linotype"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2.jpeg"/><Relationship Id="rId7" Type="http://schemas.openxmlformats.org/officeDocument/2006/relationships/image" Target="../media/image34.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14.jpeg"/><Relationship Id="rId10" Type="http://schemas.openxmlformats.org/officeDocument/2006/relationships/image" Target="../media/image37.png"/><Relationship Id="rId4" Type="http://schemas.openxmlformats.org/officeDocument/2006/relationships/image" Target="../media/image13.jpeg"/><Relationship Id="rId9"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png"/><Relationship Id="rId4" Type="http://schemas.openxmlformats.org/officeDocument/2006/relationships/image" Target="../media/image44.gif"/></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1371600"/>
            <a:ext cx="8229600" cy="1524000"/>
          </a:xfrm>
          <a:noFill/>
        </p:spPr>
        <p:txBody>
          <a:bodyPr/>
          <a:lstStyle/>
          <a:p>
            <a:pPr algn="ctr" eaLnBrk="1" hangingPunct="1"/>
            <a:r>
              <a:rPr lang="en-US" altLang="zh-CN" b="1" cap="none" dirty="0" smtClean="0">
                <a:solidFill>
                  <a:srgbClr val="00B050"/>
                </a:solidFill>
                <a:ea typeface="宋体" pitchFamily="2" charset="-122"/>
              </a:rPr>
              <a:t>Exploiting</a:t>
            </a:r>
            <a:r>
              <a:rPr lang="en-US" altLang="zh-CN" b="1" cap="none" dirty="0" smtClean="0">
                <a:solidFill>
                  <a:srgbClr val="7030A0"/>
                </a:solidFill>
                <a:ea typeface="宋体" pitchFamily="2" charset="-122"/>
              </a:rPr>
              <a:t> </a:t>
            </a:r>
            <a:r>
              <a:rPr lang="en-US" altLang="zh-CN" b="1" cap="none" dirty="0" smtClean="0">
                <a:solidFill>
                  <a:srgbClr val="FF0000"/>
                </a:solidFill>
                <a:ea typeface="宋体" pitchFamily="2" charset="-122"/>
              </a:rPr>
              <a:t>Geographic Dependencies </a:t>
            </a:r>
            <a:r>
              <a:rPr lang="en-US" altLang="zh-CN" b="1" cap="none" dirty="0" smtClean="0">
                <a:solidFill>
                  <a:schemeClr val="bg1"/>
                </a:solidFill>
                <a:ea typeface="宋体" pitchFamily="2" charset="-122"/>
              </a:rPr>
              <a:t>for </a:t>
            </a:r>
            <a:r>
              <a:rPr lang="en-US" altLang="zh-CN" b="1" cap="none" dirty="0" smtClean="0">
                <a:solidFill>
                  <a:srgbClr val="3366FF"/>
                </a:solidFill>
                <a:ea typeface="宋体" pitchFamily="2" charset="-122"/>
              </a:rPr>
              <a:t>Real Estate Appraisal</a:t>
            </a:r>
          </a:p>
        </p:txBody>
      </p:sp>
      <p:sp>
        <p:nvSpPr>
          <p:cNvPr id="9219" name="Rectangle 7"/>
          <p:cNvSpPr>
            <a:spLocks noChangeArrowheads="1"/>
          </p:cNvSpPr>
          <p:nvPr/>
        </p:nvSpPr>
        <p:spPr bwMode="auto">
          <a:xfrm>
            <a:off x="1447800" y="2514600"/>
            <a:ext cx="58674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9088" indent="-319088" algn="ctr" eaLnBrk="0" hangingPunct="0">
              <a:lnSpc>
                <a:spcPct val="70000"/>
              </a:lnSpc>
              <a:spcBef>
                <a:spcPts val="700"/>
              </a:spcBef>
              <a:buClr>
                <a:schemeClr val="accent2"/>
              </a:buClr>
              <a:buSzPct val="60000"/>
              <a:buFont typeface="Wingdings" pitchFamily="2" charset="2"/>
              <a:buNone/>
            </a:pPr>
            <a:endParaRPr lang="en-US" altLang="zh-CN" sz="4100">
              <a:solidFill>
                <a:srgbClr val="402674"/>
              </a:solidFill>
              <a:latin typeface="Book Antiqua" pitchFamily="18" charset="0"/>
              <a:ea typeface="宋体" pitchFamily="2" charset="-122"/>
            </a:endParaRPr>
          </a:p>
        </p:txBody>
      </p:sp>
      <p:sp>
        <p:nvSpPr>
          <p:cNvPr id="9221" name="Subtitle 2"/>
          <p:cNvSpPr>
            <a:spLocks/>
          </p:cNvSpPr>
          <p:nvPr/>
        </p:nvSpPr>
        <p:spPr bwMode="auto">
          <a:xfrm>
            <a:off x="0" y="64008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lnSpc>
                <a:spcPct val="90000"/>
              </a:lnSpc>
              <a:spcBef>
                <a:spcPts val="700"/>
              </a:spcBef>
              <a:buClr>
                <a:schemeClr val="accent2"/>
              </a:buClr>
              <a:buSzPct val="60000"/>
              <a:buFont typeface="Wingdings" pitchFamily="2" charset="2"/>
              <a:buNone/>
            </a:pPr>
            <a:endParaRPr lang="en-US" altLang="zh-CN" sz="1400">
              <a:solidFill>
                <a:srgbClr val="FFFFFF"/>
              </a:solidFill>
              <a:ea typeface="宋体" pitchFamily="2" charset="-122"/>
            </a:endParaRPr>
          </a:p>
        </p:txBody>
      </p:sp>
      <p:pic>
        <p:nvPicPr>
          <p:cNvPr id="922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5257800"/>
            <a:ext cx="3810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a:spLocks noGrp="1"/>
          </p:cNvSpPr>
          <p:nvPr>
            <p:ph type="subTitle" idx="1"/>
          </p:nvPr>
        </p:nvSpPr>
        <p:spPr>
          <a:xfrm>
            <a:off x="0" y="3352800"/>
            <a:ext cx="9144000" cy="1600200"/>
          </a:xfrm>
        </p:spPr>
        <p:txBody>
          <a:bodyPr>
            <a:normAutofit/>
          </a:bodyPr>
          <a:lstStyle/>
          <a:p>
            <a:pPr algn="ctr"/>
            <a:r>
              <a:rPr lang="en-US" sz="2000" b="1" dirty="0" err="1" smtClean="0">
                <a:solidFill>
                  <a:schemeClr val="bg1"/>
                </a:solidFill>
                <a:latin typeface="Times New Roman" pitchFamily="18" charset="0"/>
                <a:cs typeface="Times New Roman" pitchFamily="18" charset="0"/>
              </a:rPr>
              <a:t>Yanjie</a:t>
            </a:r>
            <a:r>
              <a:rPr lang="en-US" sz="2000" b="1" dirty="0" smtClean="0">
                <a:solidFill>
                  <a:schemeClr val="bg1"/>
                </a:solidFill>
                <a:latin typeface="Times New Roman" pitchFamily="18" charset="0"/>
                <a:cs typeface="Times New Roman" pitchFamily="18" charset="0"/>
              </a:rPr>
              <a:t> Fu</a:t>
            </a:r>
          </a:p>
          <a:p>
            <a:pPr algn="ctr"/>
            <a:r>
              <a:rPr lang="en-US" sz="2000" dirty="0" smtClean="0">
                <a:solidFill>
                  <a:schemeClr val="bg1"/>
                </a:solidFill>
                <a:latin typeface="Times New Roman" pitchFamily="18" charset="0"/>
                <a:cs typeface="Times New Roman" pitchFamily="18" charset="0"/>
              </a:rPr>
              <a:t>Joint work with </a:t>
            </a:r>
            <a:r>
              <a:rPr lang="en-US" sz="2000" dirty="0" err="1">
                <a:solidFill>
                  <a:schemeClr val="bg1"/>
                </a:solidFill>
                <a:latin typeface="Times New Roman" pitchFamily="18" charset="0"/>
                <a:cs typeface="Times New Roman" pitchFamily="18" charset="0"/>
              </a:rPr>
              <a:t>Hui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Xiong</a:t>
            </a:r>
            <a:r>
              <a:rPr lang="en-US" sz="2000" dirty="0">
                <a:solidFill>
                  <a:schemeClr val="bg1"/>
                </a:solidFill>
                <a:latin typeface="Times New Roman" pitchFamily="18" charset="0"/>
                <a:cs typeface="Times New Roman" pitchFamily="18" charset="0"/>
              </a:rPr>
              <a:t>, Yu </a:t>
            </a:r>
            <a:r>
              <a:rPr lang="en-US" sz="2000" dirty="0" smtClean="0">
                <a:solidFill>
                  <a:schemeClr val="bg1"/>
                </a:solidFill>
                <a:latin typeface="Times New Roman" pitchFamily="18" charset="0"/>
                <a:cs typeface="Times New Roman" pitchFamily="18" charset="0"/>
              </a:rPr>
              <a:t>Zheng, </a:t>
            </a:r>
            <a:r>
              <a:rPr lang="en-US" altLang="zh-CN" sz="2000" dirty="0">
                <a:solidFill>
                  <a:schemeClr val="bg1"/>
                </a:solidFill>
                <a:latin typeface="Times New Roman" pitchFamily="18" charset="0"/>
                <a:cs typeface="Times New Roman" pitchFamily="18" charset="0"/>
              </a:rPr>
              <a:t>Yong </a:t>
            </a:r>
            <a:r>
              <a:rPr lang="en-US" altLang="zh-CN" sz="2000" dirty="0" err="1" smtClean="0">
                <a:solidFill>
                  <a:schemeClr val="bg1"/>
                </a:solidFill>
                <a:latin typeface="Times New Roman" pitchFamily="18" charset="0"/>
                <a:cs typeface="Times New Roman" pitchFamily="18" charset="0"/>
              </a:rPr>
              <a:t>Ge</a:t>
            </a:r>
            <a:r>
              <a:rPr lang="en-US" altLang="zh-CN" sz="2000" dirty="0" smtClean="0">
                <a:solidFill>
                  <a:schemeClr val="bg1"/>
                </a:solidFill>
                <a:latin typeface="Times New Roman" pitchFamily="18" charset="0"/>
                <a:cs typeface="Times New Roman" pitchFamily="18" charset="0"/>
              </a:rPr>
              <a:t>, </a:t>
            </a:r>
            <a:r>
              <a:rPr lang="en-US" altLang="zh-CN" sz="2000" dirty="0" err="1" smtClean="0">
                <a:solidFill>
                  <a:schemeClr val="bg1"/>
                </a:solidFill>
                <a:latin typeface="Times New Roman" pitchFamily="18" charset="0"/>
                <a:cs typeface="Times New Roman" pitchFamily="18" charset="0"/>
              </a:rPr>
              <a:t>Zhihua</a:t>
            </a:r>
            <a:r>
              <a:rPr lang="en-US" altLang="zh-CN" sz="2000" dirty="0" smtClean="0">
                <a:solidFill>
                  <a:schemeClr val="bg1"/>
                </a:solidFill>
                <a:latin typeface="Times New Roman" pitchFamily="18" charset="0"/>
                <a:cs typeface="Times New Roman" pitchFamily="18" charset="0"/>
              </a:rPr>
              <a:t> Zhou, </a:t>
            </a:r>
            <a:r>
              <a:rPr lang="en-US" sz="2000" dirty="0" err="1" smtClean="0">
                <a:solidFill>
                  <a:schemeClr val="bg1"/>
                </a:solidFill>
                <a:latin typeface="Times New Roman" pitchFamily="18" charset="0"/>
                <a:cs typeface="Times New Roman" pitchFamily="18" charset="0"/>
              </a:rPr>
              <a:t>Zijun</a:t>
            </a:r>
            <a:r>
              <a:rPr lang="en-US" sz="2000" dirty="0" smtClean="0">
                <a:solidFill>
                  <a:schemeClr val="bg1"/>
                </a:solidFill>
                <a:latin typeface="Times New Roman" pitchFamily="18" charset="0"/>
                <a:cs typeface="Times New Roman" pitchFamily="18" charset="0"/>
              </a:rPr>
              <a:t> Yao</a:t>
            </a:r>
            <a:br>
              <a:rPr lang="en-US" sz="2000" dirty="0" smtClean="0">
                <a:solidFill>
                  <a:schemeClr val="bg1"/>
                </a:solidFill>
                <a:latin typeface="Times New Roman" pitchFamily="18" charset="0"/>
                <a:cs typeface="Times New Roman" pitchFamily="18" charset="0"/>
              </a:rPr>
            </a:br>
            <a:r>
              <a:rPr lang="en-US" sz="2000" dirty="0" smtClean="0">
                <a:solidFill>
                  <a:schemeClr val="bg1"/>
                </a:solidFill>
                <a:latin typeface="Times New Roman" pitchFamily="18" charset="0"/>
                <a:cs typeface="Times New Roman" pitchFamily="18" charset="0"/>
              </a:rPr>
              <a:t>Rutgers, the State University of New Jersey</a:t>
            </a:r>
          </a:p>
          <a:p>
            <a:pPr algn="ctr"/>
            <a:r>
              <a:rPr lang="en-US" sz="2000" dirty="0">
                <a:solidFill>
                  <a:schemeClr val="bg1"/>
                </a:solidFill>
                <a:latin typeface="Times New Roman" pitchFamily="18" charset="0"/>
                <a:cs typeface="Times New Roman" pitchFamily="18" charset="0"/>
              </a:rPr>
              <a:t>Microsoft </a:t>
            </a:r>
            <a:r>
              <a:rPr lang="en-US" sz="2000" dirty="0" smtClean="0">
                <a:solidFill>
                  <a:schemeClr val="bg1"/>
                </a:solidFill>
                <a:latin typeface="Times New Roman" pitchFamily="18" charset="0"/>
                <a:cs typeface="Times New Roman" pitchFamily="18" charset="0"/>
              </a:rPr>
              <a:t>Research, </a:t>
            </a:r>
            <a:r>
              <a:rPr lang="en-US" sz="2000" dirty="0" smtClean="0">
                <a:solidFill>
                  <a:schemeClr val="bg1"/>
                </a:solidFill>
                <a:latin typeface="Times New Roman" pitchFamily="18" charset="0"/>
                <a:cs typeface="Times New Roman" pitchFamily="18" charset="0"/>
              </a:rPr>
              <a:t>UNC Charlotte, Nanjing University </a:t>
            </a:r>
          </a:p>
        </p:txBody>
      </p:sp>
      <p:sp>
        <p:nvSpPr>
          <p:cNvPr id="2" name="矩形 1"/>
          <p:cNvSpPr/>
          <p:nvPr/>
        </p:nvSpPr>
        <p:spPr>
          <a:xfrm>
            <a:off x="6624784" y="6477000"/>
            <a:ext cx="2519216" cy="307777"/>
          </a:xfrm>
          <a:prstGeom prst="rect">
            <a:avLst/>
          </a:prstGeom>
        </p:spPr>
        <p:txBody>
          <a:bodyPr wrap="none">
            <a:spAutoFit/>
          </a:bodyPr>
          <a:lstStyle/>
          <a:p>
            <a:pPr algn="ctr"/>
            <a:r>
              <a:rPr lang="en-US" altLang="zh-CN" sz="1400" dirty="0" smtClean="0">
                <a:solidFill>
                  <a:schemeClr val="bg1"/>
                </a:solidFill>
                <a:latin typeface="Times New Roman" pitchFamily="18" charset="0"/>
                <a:cs typeface="Times New Roman" pitchFamily="18" charset="0"/>
              </a:rPr>
              <a:t>KDD2014@New York City, NY</a:t>
            </a:r>
            <a:endParaRPr lang="en-US" altLang="zh-CN" sz="1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Methodology Overview</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10</a:t>
            </a:fld>
            <a:endParaRPr lang="en-US" altLang="zh-CN"/>
          </a:p>
        </p:txBody>
      </p:sp>
      <p:sp>
        <p:nvSpPr>
          <p:cNvPr id="5" name="Rectangle 42"/>
          <p:cNvSpPr/>
          <p:nvPr/>
        </p:nvSpPr>
        <p:spPr>
          <a:xfrm>
            <a:off x="1219199" y="2296245"/>
            <a:ext cx="7543801" cy="285401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6" name="Rectangle 45"/>
          <p:cNvSpPr/>
          <p:nvPr/>
        </p:nvSpPr>
        <p:spPr>
          <a:xfrm>
            <a:off x="3733800" y="1225137"/>
            <a:ext cx="25146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Estate Investment Value</a:t>
            </a:r>
            <a:endParaRPr lang="en-US" sz="1400" dirty="0">
              <a:latin typeface="Times New Roman" panose="02020603050405020304" pitchFamily="18" charset="0"/>
              <a:cs typeface="Times New Roman" panose="02020603050405020304" pitchFamily="18" charset="0"/>
            </a:endParaRPr>
          </a:p>
        </p:txBody>
      </p:sp>
      <p:sp>
        <p:nvSpPr>
          <p:cNvPr id="7" name="Rectangle 45"/>
          <p:cNvSpPr/>
          <p:nvPr/>
        </p:nvSpPr>
        <p:spPr>
          <a:xfrm>
            <a:off x="1554897" y="2407063"/>
            <a:ext cx="1950304" cy="42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Geographic Utility</a:t>
            </a:r>
            <a:endParaRPr lang="en-US" sz="1400" dirty="0">
              <a:latin typeface="Times New Roman" panose="02020603050405020304" pitchFamily="18" charset="0"/>
              <a:cs typeface="Times New Roman" panose="02020603050405020304" pitchFamily="18" charset="0"/>
            </a:endParaRPr>
          </a:p>
        </p:txBody>
      </p:sp>
      <p:sp>
        <p:nvSpPr>
          <p:cNvPr id="8" name="Rectangle 45"/>
          <p:cNvSpPr/>
          <p:nvPr/>
        </p:nvSpPr>
        <p:spPr>
          <a:xfrm>
            <a:off x="3962401" y="2396795"/>
            <a:ext cx="2054076" cy="4166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latin typeface="Times New Roman" panose="02020603050405020304" pitchFamily="18" charset="0"/>
                <a:cs typeface="Times New Roman" panose="02020603050405020304" pitchFamily="18" charset="0"/>
              </a:rPr>
              <a:t>Neighborhood Popularity</a:t>
            </a:r>
            <a:endParaRPr lang="en-US" sz="1400" dirty="0">
              <a:latin typeface="Times New Roman" panose="02020603050405020304" pitchFamily="18" charset="0"/>
              <a:cs typeface="Times New Roman" panose="02020603050405020304" pitchFamily="18" charset="0"/>
            </a:endParaRPr>
          </a:p>
        </p:txBody>
      </p:sp>
      <p:grpSp>
        <p:nvGrpSpPr>
          <p:cNvPr id="9" name="组合 8"/>
          <p:cNvGrpSpPr/>
          <p:nvPr/>
        </p:nvGrpSpPr>
        <p:grpSpPr>
          <a:xfrm>
            <a:off x="1425924" y="3016663"/>
            <a:ext cx="2216444" cy="2049187"/>
            <a:chOff x="838200" y="1600197"/>
            <a:chExt cx="2133600" cy="1883904"/>
          </a:xfrm>
        </p:grpSpPr>
        <p:sp>
          <p:nvSpPr>
            <p:cNvPr id="10" name="Rectangle 45"/>
            <p:cNvSpPr/>
            <p:nvPr/>
          </p:nvSpPr>
          <p:spPr>
            <a:xfrm>
              <a:off x="838200" y="1600197"/>
              <a:ext cx="2133600" cy="188390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grpSp>
          <p:nvGrpSpPr>
            <p:cNvPr id="11" name="组合 10"/>
            <p:cNvGrpSpPr/>
            <p:nvPr/>
          </p:nvGrpSpPr>
          <p:grpSpPr>
            <a:xfrm>
              <a:off x="921276" y="1837590"/>
              <a:ext cx="1950304" cy="1646511"/>
              <a:chOff x="421602" y="1391228"/>
              <a:chExt cx="4150398" cy="3604641"/>
            </a:xfrm>
          </p:grpSpPr>
          <p:pic>
            <p:nvPicPr>
              <p:cNvPr id="13" name="Picture 4" descr="sub_Aug12top.gif"/>
              <p:cNvPicPr>
                <a:picLocks noChangeAspect="1"/>
              </p:cNvPicPr>
              <p:nvPr/>
            </p:nvPicPr>
            <p:blipFill>
              <a:blip r:embed="rId2" cstate="print"/>
              <a:stretch>
                <a:fillRect/>
              </a:stretch>
            </p:blipFill>
            <p:spPr>
              <a:xfrm>
                <a:off x="2439260" y="1391228"/>
                <a:ext cx="2115297" cy="1370659"/>
              </a:xfrm>
              <a:prstGeom prst="rect">
                <a:avLst/>
              </a:prstGeom>
            </p:spPr>
          </p:pic>
          <p:pic>
            <p:nvPicPr>
              <p:cNvPr id="14" name="Picture 5" descr="New_York_City_bus_stop_signage.jpg"/>
              <p:cNvPicPr>
                <a:picLocks noChangeAspect="1"/>
              </p:cNvPicPr>
              <p:nvPr/>
            </p:nvPicPr>
            <p:blipFill>
              <a:blip r:embed="rId3" cstate="print"/>
              <a:srcRect t="5143" b="33143"/>
              <a:stretch>
                <a:fillRect/>
              </a:stretch>
            </p:blipFill>
            <p:spPr>
              <a:xfrm>
                <a:off x="473300" y="3091328"/>
                <a:ext cx="1777101" cy="1462300"/>
              </a:xfrm>
              <a:prstGeom prst="rect">
                <a:avLst/>
              </a:prstGeom>
            </p:spPr>
          </p:pic>
          <p:pic>
            <p:nvPicPr>
              <p:cNvPr id="15" name="Picture 6" descr="places-of-interest-map.jpg"/>
              <p:cNvPicPr>
                <a:picLocks noChangeAspect="1"/>
              </p:cNvPicPr>
              <p:nvPr/>
            </p:nvPicPr>
            <p:blipFill>
              <a:blip r:embed="rId4" cstate="print"/>
              <a:srcRect t="15638" b="3936"/>
              <a:stretch>
                <a:fillRect/>
              </a:stretch>
            </p:blipFill>
            <p:spPr>
              <a:xfrm>
                <a:off x="2460966" y="3087868"/>
                <a:ext cx="2071883" cy="1465760"/>
              </a:xfrm>
              <a:prstGeom prst="rect">
                <a:avLst/>
              </a:prstGeom>
            </p:spPr>
          </p:pic>
          <p:pic>
            <p:nvPicPr>
              <p:cNvPr id="16" name="Picture 2" descr="http://research.microsoft.com/en-us/projects/urbancomputing/taxitrajectories.jpg"/>
              <p:cNvPicPr>
                <a:picLocks noChangeAspect="1" noChangeArrowheads="1"/>
              </p:cNvPicPr>
              <p:nvPr/>
            </p:nvPicPr>
            <p:blipFill>
              <a:blip r:embed="rId5" cstate="print"/>
              <a:srcRect/>
              <a:stretch>
                <a:fillRect/>
              </a:stretch>
            </p:blipFill>
            <p:spPr bwMode="auto">
              <a:xfrm>
                <a:off x="473302" y="1391228"/>
                <a:ext cx="1777100" cy="1370660"/>
              </a:xfrm>
              <a:prstGeom prst="rect">
                <a:avLst/>
              </a:prstGeom>
              <a:noFill/>
            </p:spPr>
          </p:pic>
          <p:sp>
            <p:nvSpPr>
              <p:cNvPr id="17" name="TextBox 16"/>
              <p:cNvSpPr txBox="1"/>
              <p:nvPr/>
            </p:nvSpPr>
            <p:spPr>
              <a:xfrm>
                <a:off x="421602" y="2751787"/>
                <a:ext cx="1981202" cy="347673"/>
              </a:xfrm>
              <a:prstGeom prst="rect">
                <a:avLst/>
              </a:prstGeom>
              <a:noFill/>
            </p:spPr>
            <p:txBody>
              <a:bodyPr wrap="square" rtlCol="0">
                <a:spAutoFit/>
              </a:bodyPr>
              <a:lstStyle/>
              <a:p>
                <a:pPr algn="ctr"/>
                <a:r>
                  <a:rPr lang="en-US" altLang="zh-CN" sz="600" dirty="0" smtClean="0"/>
                  <a:t>Road Networks</a:t>
                </a:r>
                <a:endParaRPr lang="zh-CN" altLang="en-US" sz="600" dirty="0"/>
              </a:p>
            </p:txBody>
          </p:sp>
          <p:sp>
            <p:nvSpPr>
              <p:cNvPr id="18" name="TextBox 17"/>
              <p:cNvSpPr txBox="1"/>
              <p:nvPr/>
            </p:nvSpPr>
            <p:spPr>
              <a:xfrm>
                <a:off x="2590798" y="2751789"/>
                <a:ext cx="1981202" cy="347671"/>
              </a:xfrm>
              <a:prstGeom prst="rect">
                <a:avLst/>
              </a:prstGeom>
              <a:noFill/>
            </p:spPr>
            <p:txBody>
              <a:bodyPr wrap="square" rtlCol="0">
                <a:spAutoFit/>
              </a:bodyPr>
              <a:lstStyle/>
              <a:p>
                <a:pPr algn="ctr"/>
                <a:r>
                  <a:rPr lang="en-US" altLang="zh-CN" sz="600" dirty="0" smtClean="0"/>
                  <a:t>Subway Stations</a:t>
                </a:r>
                <a:endParaRPr lang="zh-CN" altLang="en-US" sz="600" dirty="0"/>
              </a:p>
            </p:txBody>
          </p:sp>
          <p:sp>
            <p:nvSpPr>
              <p:cNvPr id="19" name="TextBox 18"/>
              <p:cNvSpPr txBox="1"/>
              <p:nvPr/>
            </p:nvSpPr>
            <p:spPr>
              <a:xfrm>
                <a:off x="449797" y="4648198"/>
                <a:ext cx="1981202" cy="347671"/>
              </a:xfrm>
              <a:prstGeom prst="rect">
                <a:avLst/>
              </a:prstGeom>
              <a:noFill/>
            </p:spPr>
            <p:txBody>
              <a:bodyPr wrap="square" rtlCol="0">
                <a:spAutoFit/>
              </a:bodyPr>
              <a:lstStyle/>
              <a:p>
                <a:pPr algn="ctr"/>
                <a:r>
                  <a:rPr lang="en-US" altLang="zh-CN" sz="600" dirty="0" smtClean="0"/>
                  <a:t>Bus Stops</a:t>
                </a:r>
                <a:endParaRPr lang="zh-CN" altLang="en-US" sz="600" dirty="0"/>
              </a:p>
            </p:txBody>
          </p:sp>
          <p:sp>
            <p:nvSpPr>
              <p:cNvPr id="20" name="TextBox 19"/>
              <p:cNvSpPr txBox="1"/>
              <p:nvPr/>
            </p:nvSpPr>
            <p:spPr>
              <a:xfrm>
                <a:off x="2426408" y="4502321"/>
                <a:ext cx="2056275" cy="347671"/>
              </a:xfrm>
              <a:prstGeom prst="rect">
                <a:avLst/>
              </a:prstGeom>
              <a:noFill/>
            </p:spPr>
            <p:txBody>
              <a:bodyPr wrap="square" rtlCol="0">
                <a:spAutoFit/>
              </a:bodyPr>
              <a:lstStyle/>
              <a:p>
                <a:pPr algn="ctr"/>
                <a:r>
                  <a:rPr lang="en-US" altLang="zh-CN" sz="600" dirty="0" smtClean="0"/>
                  <a:t>Places of interests</a:t>
                </a:r>
                <a:endParaRPr lang="zh-CN" altLang="en-US" sz="600" dirty="0"/>
              </a:p>
            </p:txBody>
          </p:sp>
        </p:grpSp>
        <p:sp>
          <p:nvSpPr>
            <p:cNvPr id="12" name="TextBox 11"/>
            <p:cNvSpPr txBox="1"/>
            <p:nvPr/>
          </p:nvSpPr>
          <p:spPr>
            <a:xfrm>
              <a:off x="934525" y="1623292"/>
              <a:ext cx="1842966" cy="261610"/>
            </a:xfrm>
            <a:prstGeom prst="rect">
              <a:avLst/>
            </a:prstGeom>
            <a:noFill/>
          </p:spPr>
          <p:txBody>
            <a:bodyPr wrap="square" rtlCol="0">
              <a:spAutoFit/>
            </a:bodyPr>
            <a:lstStyle/>
            <a:p>
              <a:pPr algn="ctr"/>
              <a:r>
                <a:rPr lang="en-US" altLang="zh-CN" sz="1100" dirty="0" smtClean="0"/>
                <a:t>Urban Geography </a:t>
              </a:r>
              <a:endParaRPr lang="zh-CN" altLang="en-US" sz="1100" dirty="0"/>
            </a:p>
          </p:txBody>
        </p:sp>
      </p:grpSp>
      <p:grpSp>
        <p:nvGrpSpPr>
          <p:cNvPr id="21" name="组合 20"/>
          <p:cNvGrpSpPr/>
          <p:nvPr/>
        </p:nvGrpSpPr>
        <p:grpSpPr>
          <a:xfrm>
            <a:off x="3849741" y="3016663"/>
            <a:ext cx="2244962" cy="2042098"/>
            <a:chOff x="784990" y="3679536"/>
            <a:chExt cx="2186810" cy="1949168"/>
          </a:xfrm>
        </p:grpSpPr>
        <p:sp>
          <p:nvSpPr>
            <p:cNvPr id="22" name="Rectangle 45"/>
            <p:cNvSpPr/>
            <p:nvPr/>
          </p:nvSpPr>
          <p:spPr>
            <a:xfrm>
              <a:off x="838200" y="3700790"/>
              <a:ext cx="2133600" cy="19279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grpSp>
          <p:nvGrpSpPr>
            <p:cNvPr id="23" name="组合 22"/>
            <p:cNvGrpSpPr/>
            <p:nvPr/>
          </p:nvGrpSpPr>
          <p:grpSpPr>
            <a:xfrm>
              <a:off x="784990" y="3886200"/>
              <a:ext cx="2110610" cy="1687235"/>
              <a:chOff x="4846580" y="1353522"/>
              <a:chExt cx="4221220" cy="3529311"/>
            </a:xfrm>
          </p:grpSpPr>
          <p:pic>
            <p:nvPicPr>
              <p:cNvPr id="25" name="Picture 4" descr="http://tarpon.files.wordpress.com/2012/04/cellphone-triangulation_intomobile-com_.jpg"/>
              <p:cNvPicPr>
                <a:picLocks noChangeAspect="1" noChangeArrowheads="1"/>
              </p:cNvPicPr>
              <p:nvPr/>
            </p:nvPicPr>
            <p:blipFill>
              <a:blip r:embed="rId6" cstate="print"/>
              <a:srcRect/>
              <a:stretch>
                <a:fillRect/>
              </a:stretch>
            </p:blipFill>
            <p:spPr bwMode="auto">
              <a:xfrm>
                <a:off x="5264789" y="1363231"/>
                <a:ext cx="1609653" cy="1360416"/>
              </a:xfrm>
              <a:prstGeom prst="rect">
                <a:avLst/>
              </a:prstGeom>
              <a:noFill/>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0" y="1353522"/>
                <a:ext cx="1666028" cy="1369369"/>
              </a:xfrm>
              <a:prstGeom prst="rect">
                <a:avLst/>
              </a:prstGeom>
            </p:spPr>
          </p:pic>
          <p:pic>
            <p:nvPicPr>
              <p:cNvPr id="27"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2800" y="3229139"/>
                <a:ext cx="1881394" cy="1372713"/>
              </a:xfrm>
              <a:prstGeom prst="rect">
                <a:avLst/>
              </a:prstGeom>
            </p:spPr>
          </p:pic>
          <p:sp>
            <p:nvSpPr>
              <p:cNvPr id="28" name="TextBox 27"/>
              <p:cNvSpPr txBox="1"/>
              <p:nvPr/>
            </p:nvSpPr>
            <p:spPr>
              <a:xfrm>
                <a:off x="4846580" y="2676848"/>
                <a:ext cx="2133601" cy="374335"/>
              </a:xfrm>
              <a:prstGeom prst="rect">
                <a:avLst/>
              </a:prstGeom>
              <a:noFill/>
            </p:spPr>
            <p:txBody>
              <a:bodyPr wrap="square" rtlCol="0">
                <a:spAutoFit/>
              </a:bodyPr>
              <a:lstStyle/>
              <a:p>
                <a:pPr algn="ctr"/>
                <a:r>
                  <a:rPr lang="en-US" altLang="zh-CN" sz="600" dirty="0" smtClean="0"/>
                  <a:t>Cell -Tower Traces</a:t>
                </a:r>
                <a:endParaRPr lang="zh-CN" altLang="en-US" sz="600" dirty="0"/>
              </a:p>
            </p:txBody>
          </p:sp>
          <p:sp>
            <p:nvSpPr>
              <p:cNvPr id="29" name="TextBox 28"/>
              <p:cNvSpPr txBox="1"/>
              <p:nvPr/>
            </p:nvSpPr>
            <p:spPr>
              <a:xfrm>
                <a:off x="6934199" y="2676848"/>
                <a:ext cx="2133601" cy="374335"/>
              </a:xfrm>
              <a:prstGeom prst="rect">
                <a:avLst/>
              </a:prstGeom>
              <a:noFill/>
            </p:spPr>
            <p:txBody>
              <a:bodyPr wrap="square" rtlCol="0">
                <a:spAutoFit/>
              </a:bodyPr>
              <a:lstStyle/>
              <a:p>
                <a:pPr algn="ctr"/>
                <a:r>
                  <a:rPr lang="en-US" altLang="zh-CN" sz="600" dirty="0" smtClean="0"/>
                  <a:t>Taxicab GPS Traces</a:t>
                </a:r>
                <a:endParaRPr lang="zh-CN" altLang="en-US" sz="600" dirty="0"/>
              </a:p>
            </p:txBody>
          </p:sp>
          <p:sp>
            <p:nvSpPr>
              <p:cNvPr id="30" name="TextBox 29"/>
              <p:cNvSpPr txBox="1"/>
              <p:nvPr/>
            </p:nvSpPr>
            <p:spPr>
              <a:xfrm>
                <a:off x="7301360" y="4508497"/>
                <a:ext cx="1359069" cy="374336"/>
              </a:xfrm>
              <a:prstGeom prst="rect">
                <a:avLst/>
              </a:prstGeom>
              <a:noFill/>
            </p:spPr>
            <p:txBody>
              <a:bodyPr wrap="square" rtlCol="0">
                <a:spAutoFit/>
              </a:bodyPr>
              <a:lstStyle/>
              <a:p>
                <a:pPr algn="ctr"/>
                <a:r>
                  <a:rPr lang="en-US" altLang="zh-CN" sz="600" dirty="0" smtClean="0"/>
                  <a:t>Check-ins</a:t>
                </a:r>
                <a:endParaRPr lang="zh-CN" altLang="en-US" sz="600" dirty="0"/>
              </a:p>
            </p:txBody>
          </p:sp>
          <p:pic>
            <p:nvPicPr>
              <p:cNvPr id="31" name="Picture 4" descr="http://www.post-gazette.com/image/2013/10/17/Port-Authority-bus-tracking-system.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211"/>
              <a:stretch/>
            </p:blipFill>
            <p:spPr bwMode="auto">
              <a:xfrm>
                <a:off x="5126056" y="3229139"/>
                <a:ext cx="1787487" cy="129118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953310" y="4502522"/>
                <a:ext cx="2133601" cy="374335"/>
              </a:xfrm>
              <a:prstGeom prst="rect">
                <a:avLst/>
              </a:prstGeom>
              <a:noFill/>
            </p:spPr>
            <p:txBody>
              <a:bodyPr wrap="square" rtlCol="0">
                <a:spAutoFit/>
              </a:bodyPr>
              <a:lstStyle/>
              <a:p>
                <a:pPr algn="ctr"/>
                <a:r>
                  <a:rPr lang="en-US" altLang="zh-CN" sz="600" dirty="0" smtClean="0"/>
                  <a:t>Bus Traces</a:t>
                </a:r>
                <a:endParaRPr lang="zh-CN" altLang="en-US" sz="600" dirty="0"/>
              </a:p>
            </p:txBody>
          </p:sp>
        </p:grpSp>
        <p:sp>
          <p:nvSpPr>
            <p:cNvPr id="24" name="TextBox 23"/>
            <p:cNvSpPr txBox="1"/>
            <p:nvPr/>
          </p:nvSpPr>
          <p:spPr>
            <a:xfrm>
              <a:off x="976434" y="3679536"/>
              <a:ext cx="1842966" cy="261610"/>
            </a:xfrm>
            <a:prstGeom prst="rect">
              <a:avLst/>
            </a:prstGeom>
            <a:noFill/>
          </p:spPr>
          <p:txBody>
            <a:bodyPr wrap="square" rtlCol="0">
              <a:spAutoFit/>
            </a:bodyPr>
            <a:lstStyle/>
            <a:p>
              <a:pPr algn="ctr"/>
              <a:r>
                <a:rPr lang="en-US" altLang="zh-CN" sz="1100" dirty="0" smtClean="0"/>
                <a:t>Human Mobility</a:t>
              </a:r>
              <a:endParaRPr lang="zh-CN" altLang="en-US" sz="1100" dirty="0"/>
            </a:p>
          </p:txBody>
        </p:sp>
      </p:grpSp>
      <p:grpSp>
        <p:nvGrpSpPr>
          <p:cNvPr id="33" name="组合 32"/>
          <p:cNvGrpSpPr/>
          <p:nvPr/>
        </p:nvGrpSpPr>
        <p:grpSpPr>
          <a:xfrm>
            <a:off x="6248401" y="3012272"/>
            <a:ext cx="2314270" cy="2061791"/>
            <a:chOff x="6096000" y="2286000"/>
            <a:chExt cx="2133600" cy="1971173"/>
          </a:xfrm>
        </p:grpSpPr>
        <p:sp>
          <p:nvSpPr>
            <p:cNvPr id="34" name="Rectangle 45"/>
            <p:cNvSpPr/>
            <p:nvPr/>
          </p:nvSpPr>
          <p:spPr>
            <a:xfrm>
              <a:off x="6096000" y="2342571"/>
              <a:ext cx="2133600" cy="19146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pic>
          <p:nvPicPr>
            <p:cNvPr id="35"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2092" t="8206" r="12090"/>
            <a:stretch/>
          </p:blipFill>
          <p:spPr bwMode="auto">
            <a:xfrm>
              <a:off x="6172200" y="2558297"/>
              <a:ext cx="1981200" cy="1657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6172200" y="2286000"/>
              <a:ext cx="1908786" cy="259804"/>
            </a:xfrm>
            <a:prstGeom prst="rect">
              <a:avLst/>
            </a:prstGeom>
            <a:noFill/>
          </p:spPr>
          <p:txBody>
            <a:bodyPr wrap="square" rtlCol="0">
              <a:spAutoFit/>
            </a:bodyPr>
            <a:lstStyle/>
            <a:p>
              <a:pPr algn="ctr"/>
              <a:r>
                <a:rPr lang="en-US" altLang="zh-CN" sz="1100" dirty="0" smtClean="0"/>
                <a:t>Business Area</a:t>
              </a:r>
              <a:endParaRPr lang="zh-CN" altLang="en-US" sz="1100" dirty="0"/>
            </a:p>
          </p:txBody>
        </p:sp>
      </p:grpSp>
      <p:sp>
        <p:nvSpPr>
          <p:cNvPr id="37" name="Rectangle 45"/>
          <p:cNvSpPr/>
          <p:nvPr/>
        </p:nvSpPr>
        <p:spPr>
          <a:xfrm>
            <a:off x="6331054" y="2390933"/>
            <a:ext cx="2070419" cy="4225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400" dirty="0">
                <a:latin typeface="Times New Roman" panose="02020603050405020304" pitchFamily="18" charset="0"/>
                <a:cs typeface="Times New Roman" panose="02020603050405020304" pitchFamily="18" charset="0"/>
              </a:rPr>
              <a:t>Influence of Business Area’s Prosperity</a:t>
            </a:r>
          </a:p>
        </p:txBody>
      </p:sp>
      <p:cxnSp>
        <p:nvCxnSpPr>
          <p:cNvPr id="38" name="Straight Arrow Connector 14"/>
          <p:cNvCxnSpPr>
            <a:stCxn id="24" idx="0"/>
            <a:endCxn id="8" idx="2"/>
          </p:cNvCxnSpPr>
          <p:nvPr/>
        </p:nvCxnSpPr>
        <p:spPr>
          <a:xfrm flipH="1" flipV="1">
            <a:off x="4989439" y="2813463"/>
            <a:ext cx="2824" cy="2032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39" name="Straight Arrow Connector 14"/>
          <p:cNvCxnSpPr>
            <a:stCxn id="10" idx="0"/>
            <a:endCxn id="7" idx="2"/>
          </p:cNvCxnSpPr>
          <p:nvPr/>
        </p:nvCxnSpPr>
        <p:spPr>
          <a:xfrm flipH="1" flipV="1">
            <a:off x="2530049" y="2829593"/>
            <a:ext cx="4097" cy="18707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0" name="Straight Arrow Connector 14"/>
          <p:cNvCxnSpPr>
            <a:stCxn id="36" idx="0"/>
            <a:endCxn id="37" idx="2"/>
          </p:cNvCxnSpPr>
          <p:nvPr/>
        </p:nvCxnSpPr>
        <p:spPr>
          <a:xfrm flipV="1">
            <a:off x="7366264" y="2813463"/>
            <a:ext cx="0" cy="19880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1" name="Straight Arrow Connector 44"/>
          <p:cNvCxnSpPr>
            <a:stCxn id="7" idx="0"/>
            <a:endCxn id="51" idx="2"/>
          </p:cNvCxnSpPr>
          <p:nvPr/>
        </p:nvCxnSpPr>
        <p:spPr>
          <a:xfrm flipV="1">
            <a:off x="2530049" y="2001866"/>
            <a:ext cx="2461051" cy="40519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2" name="Straight Arrow Connector 44"/>
          <p:cNvCxnSpPr>
            <a:stCxn id="8" idx="0"/>
            <a:endCxn id="51" idx="2"/>
          </p:cNvCxnSpPr>
          <p:nvPr/>
        </p:nvCxnSpPr>
        <p:spPr>
          <a:xfrm flipV="1">
            <a:off x="4989439" y="2001866"/>
            <a:ext cx="1661" cy="394929"/>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Straight Arrow Connector 44"/>
          <p:cNvCxnSpPr>
            <a:stCxn id="37" idx="0"/>
            <a:endCxn id="51" idx="2"/>
          </p:cNvCxnSpPr>
          <p:nvPr/>
        </p:nvCxnSpPr>
        <p:spPr>
          <a:xfrm flipH="1" flipV="1">
            <a:off x="4991100" y="2001866"/>
            <a:ext cx="2375164" cy="38906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185614" y="3327658"/>
            <a:ext cx="1016000" cy="415498"/>
          </a:xfrm>
          <a:prstGeom prst="rect">
            <a:avLst/>
          </a:prstGeom>
          <a:noFill/>
        </p:spPr>
        <p:txBody>
          <a:bodyPr wrap="square" rtlCol="0">
            <a:spAutoFit/>
          </a:bodyPr>
          <a:lstStyle/>
          <a:p>
            <a:r>
              <a:rPr lang="en-US" altLang="zh-CN" sz="1050" b="1" dirty="0" smtClean="0"/>
              <a:t>Prediction </a:t>
            </a:r>
          </a:p>
          <a:p>
            <a:r>
              <a:rPr lang="en-US" altLang="zh-CN" sz="1050" b="1" dirty="0" smtClean="0"/>
              <a:t>Model</a:t>
            </a:r>
            <a:endParaRPr lang="zh-CN" altLang="en-US" sz="1050" b="1" dirty="0"/>
          </a:p>
        </p:txBody>
      </p:sp>
      <p:sp>
        <p:nvSpPr>
          <p:cNvPr id="45" name="TextBox 44"/>
          <p:cNvSpPr txBox="1"/>
          <p:nvPr/>
        </p:nvSpPr>
        <p:spPr>
          <a:xfrm>
            <a:off x="168030" y="5791200"/>
            <a:ext cx="1016000" cy="415498"/>
          </a:xfrm>
          <a:prstGeom prst="rect">
            <a:avLst/>
          </a:prstGeom>
          <a:noFill/>
        </p:spPr>
        <p:txBody>
          <a:bodyPr wrap="square" rtlCol="0">
            <a:spAutoFit/>
          </a:bodyPr>
          <a:lstStyle/>
          <a:p>
            <a:r>
              <a:rPr lang="en-US" altLang="zh-CN" sz="1050" b="1" dirty="0" smtClean="0"/>
              <a:t>Objective </a:t>
            </a:r>
          </a:p>
          <a:p>
            <a:r>
              <a:rPr lang="en-US" altLang="zh-CN" sz="1050" b="1" dirty="0" smtClean="0"/>
              <a:t>Function</a:t>
            </a:r>
            <a:endParaRPr lang="zh-CN" altLang="en-US" sz="1050" b="1" dirty="0"/>
          </a:p>
        </p:txBody>
      </p:sp>
      <p:sp>
        <p:nvSpPr>
          <p:cNvPr id="46" name="Rectangle 42"/>
          <p:cNvSpPr/>
          <p:nvPr/>
        </p:nvSpPr>
        <p:spPr>
          <a:xfrm>
            <a:off x="1227793" y="5486400"/>
            <a:ext cx="7543801" cy="1143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7" name="圆角矩形 46"/>
          <p:cNvSpPr/>
          <p:nvPr/>
        </p:nvSpPr>
        <p:spPr>
          <a:xfrm>
            <a:off x="1844399" y="5544044"/>
            <a:ext cx="1121124" cy="99706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altLang="zh-CN" sz="1100" b="1" dirty="0" smtClean="0"/>
              <a:t>Individual Dependency</a:t>
            </a:r>
          </a:p>
        </p:txBody>
      </p:sp>
      <p:sp>
        <p:nvSpPr>
          <p:cNvPr id="48" name="圆角矩形 47"/>
          <p:cNvSpPr/>
          <p:nvPr/>
        </p:nvSpPr>
        <p:spPr>
          <a:xfrm>
            <a:off x="4442740" y="5544044"/>
            <a:ext cx="1121124" cy="99706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altLang="zh-CN" sz="1100" b="1" dirty="0" smtClean="0"/>
              <a:t>Peer Dependency</a:t>
            </a:r>
          </a:p>
        </p:txBody>
      </p:sp>
      <p:sp>
        <p:nvSpPr>
          <p:cNvPr id="49" name="圆角矩形 48"/>
          <p:cNvSpPr/>
          <p:nvPr/>
        </p:nvSpPr>
        <p:spPr>
          <a:xfrm>
            <a:off x="7162800" y="5544044"/>
            <a:ext cx="1121124" cy="99706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altLang="zh-CN" sz="1100" b="1" dirty="0" smtClean="0"/>
              <a:t>Zone Dependency</a:t>
            </a:r>
          </a:p>
        </p:txBody>
      </p:sp>
      <p:cxnSp>
        <p:nvCxnSpPr>
          <p:cNvPr id="50" name="Straight Arrow Connector 14"/>
          <p:cNvCxnSpPr>
            <a:stCxn id="46" idx="0"/>
            <a:endCxn id="5" idx="2"/>
          </p:cNvCxnSpPr>
          <p:nvPr/>
        </p:nvCxnSpPr>
        <p:spPr>
          <a:xfrm flipH="1" flipV="1">
            <a:off x="4991100" y="5150263"/>
            <a:ext cx="8594" cy="336137"/>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51" name="圆角矩形 50"/>
          <p:cNvSpPr/>
          <p:nvPr/>
        </p:nvSpPr>
        <p:spPr>
          <a:xfrm>
            <a:off x="4343400" y="1752600"/>
            <a:ext cx="1295400" cy="24926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zh-CN" sz="1100" b="1" dirty="0" smtClean="0"/>
              <a:t>Location</a:t>
            </a:r>
          </a:p>
        </p:txBody>
      </p:sp>
      <p:cxnSp>
        <p:nvCxnSpPr>
          <p:cNvPr id="52" name="Straight Arrow Connector 44"/>
          <p:cNvCxnSpPr>
            <a:stCxn id="51" idx="0"/>
            <a:endCxn id="6" idx="2"/>
          </p:cNvCxnSpPr>
          <p:nvPr/>
        </p:nvCxnSpPr>
        <p:spPr>
          <a:xfrm flipV="1">
            <a:off x="4991100" y="1529937"/>
            <a:ext cx="0" cy="222663"/>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418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228600"/>
            <a:ext cx="6705600" cy="612648"/>
          </a:xfrm>
        </p:spPr>
        <p:txBody>
          <a:bodyPr/>
          <a:lstStyle/>
          <a:p>
            <a:r>
              <a:rPr lang="en-US" spc="-150" dirty="0"/>
              <a:t>Modeling Estate Investment </a:t>
            </a:r>
            <a:r>
              <a:rPr lang="en-US" spc="-150" dirty="0" smtClean="0"/>
              <a:t>Value (1)</a:t>
            </a:r>
            <a:endParaRPr lang="en-US" dirty="0"/>
          </a:p>
        </p:txBody>
      </p:sp>
      <p:sp>
        <p:nvSpPr>
          <p:cNvPr id="3" name="内容占位符 2"/>
          <p:cNvSpPr>
            <a:spLocks noGrp="1"/>
          </p:cNvSpPr>
          <p:nvPr>
            <p:ph sz="quarter" idx="1"/>
          </p:nvPr>
        </p:nvSpPr>
        <p:spPr>
          <a:xfrm>
            <a:off x="612648" y="1524000"/>
            <a:ext cx="8153400" cy="1295400"/>
          </a:xfrm>
        </p:spPr>
        <p:txBody>
          <a:bodyPr/>
          <a:lstStyle/>
          <a:p>
            <a:r>
              <a:rPr lang="en-US" dirty="0"/>
              <a:t>Geographic Utility</a:t>
            </a:r>
          </a:p>
          <a:p>
            <a:pPr lvl="1"/>
            <a:r>
              <a:rPr lang="en-US" dirty="0"/>
              <a:t>Feature extraction by spatial </a:t>
            </a:r>
            <a:r>
              <a:rPr lang="en-US" dirty="0" smtClean="0"/>
              <a:t>indexing</a:t>
            </a:r>
          </a:p>
          <a:p>
            <a:pPr lvl="1"/>
            <a:r>
              <a:rPr lang="en-US" dirty="0" smtClean="0"/>
              <a:t>linearly </a:t>
            </a:r>
            <a:r>
              <a:rPr lang="en-US" dirty="0"/>
              <a:t>regress geographic utility from geographic features of the neighborhood of each estate</a:t>
            </a:r>
          </a:p>
          <a:p>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11</a:t>
            </a:fld>
            <a:endParaRPr lang="en-US" altLang="zh-CN"/>
          </a:p>
        </p:txBody>
      </p:sp>
      <p:grpSp>
        <p:nvGrpSpPr>
          <p:cNvPr id="6" name="组合 5"/>
          <p:cNvGrpSpPr/>
          <p:nvPr/>
        </p:nvGrpSpPr>
        <p:grpSpPr>
          <a:xfrm>
            <a:off x="1371600" y="3581400"/>
            <a:ext cx="6591300" cy="2514600"/>
            <a:chOff x="1066800" y="2895600"/>
            <a:chExt cx="7239000" cy="310515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95600"/>
              <a:ext cx="72390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5269468"/>
              <a:ext cx="11430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672857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228600"/>
            <a:ext cx="6705600" cy="612648"/>
          </a:xfrm>
        </p:spPr>
        <p:txBody>
          <a:bodyPr/>
          <a:lstStyle/>
          <a:p>
            <a:r>
              <a:rPr lang="en-US" spc="-150" dirty="0"/>
              <a:t>Modeling Estate Investment </a:t>
            </a:r>
            <a:r>
              <a:rPr lang="en-US" spc="-150" dirty="0" smtClean="0"/>
              <a:t>Value (2)</a:t>
            </a:r>
            <a:endParaRPr lang="en-US" dirty="0"/>
          </a:p>
        </p:txBody>
      </p:sp>
      <p:sp>
        <p:nvSpPr>
          <p:cNvPr id="3" name="内容占位符 2"/>
          <p:cNvSpPr>
            <a:spLocks noGrp="1"/>
          </p:cNvSpPr>
          <p:nvPr>
            <p:ph sz="quarter" idx="1"/>
          </p:nvPr>
        </p:nvSpPr>
        <p:spPr>
          <a:xfrm>
            <a:off x="612648" y="1219200"/>
            <a:ext cx="8153400" cy="4191000"/>
          </a:xfrm>
        </p:spPr>
        <p:txBody>
          <a:bodyPr/>
          <a:lstStyle/>
          <a:p>
            <a:r>
              <a:rPr lang="en-US" altLang="zh-CN" dirty="0" smtClean="0"/>
              <a:t>Influence </a:t>
            </a:r>
            <a:r>
              <a:rPr lang="en-US" altLang="zh-CN" dirty="0"/>
              <a:t>of business area (A generative view)</a:t>
            </a:r>
          </a:p>
          <a:p>
            <a:pPr lvl="1"/>
            <a:r>
              <a:rPr lang="en-US" dirty="0" smtClean="0"/>
              <a:t>There are K business areas in a city</a:t>
            </a:r>
          </a:p>
          <a:p>
            <a:pPr lvl="1"/>
            <a:r>
              <a:rPr lang="en-US" dirty="0"/>
              <a:t>E</a:t>
            </a:r>
            <a:r>
              <a:rPr lang="en-US" dirty="0" smtClean="0"/>
              <a:t>ach business area is a cluster of estates; estates </a:t>
            </a:r>
            <a:r>
              <a:rPr lang="en-US" dirty="0"/>
              <a:t>tend to co-locate along multiple business areas  </a:t>
            </a:r>
            <a:endParaRPr lang="en-US" dirty="0" smtClean="0"/>
          </a:p>
          <a:p>
            <a:pPr lvl="1"/>
            <a:endParaRPr lang="en-US" dirty="0"/>
          </a:p>
          <a:p>
            <a:pPr lvl="1"/>
            <a:r>
              <a:rPr lang="en-US" altLang="zh-CN" dirty="0"/>
              <a:t>The more prosperous, the more easier we identify an estate from business </a:t>
            </a:r>
            <a:r>
              <a:rPr lang="en-US" altLang="zh-CN" dirty="0" smtClean="0"/>
              <a:t>area</a:t>
            </a:r>
          </a:p>
          <a:p>
            <a:pPr lvl="1"/>
            <a:endParaRPr lang="en-US" altLang="zh-CN" dirty="0"/>
          </a:p>
          <a:p>
            <a:pPr lvl="1"/>
            <a:r>
              <a:rPr lang="en-US" altLang="zh-CN" dirty="0" smtClean="0"/>
              <a:t>The prosperities of K business areas </a:t>
            </a:r>
            <a:r>
              <a:rPr lang="en-US" dirty="0"/>
              <a:t>(K spatial hidden states )</a:t>
            </a:r>
            <a:r>
              <a:rPr lang="en-US" altLang="zh-CN" dirty="0" smtClean="0"/>
              <a:t> show influence on estates</a:t>
            </a:r>
          </a:p>
          <a:p>
            <a:pPr lvl="1"/>
            <a:r>
              <a:rPr lang="en-US" altLang="zh-CN" dirty="0" smtClean="0"/>
              <a:t>The inverse influence of geo-distance between  estate and business area center</a:t>
            </a:r>
          </a:p>
          <a:p>
            <a:pPr lvl="1"/>
            <a:endParaRPr lang="en-US" dirty="0"/>
          </a:p>
          <a:p>
            <a:r>
              <a:rPr lang="en-US" dirty="0" smtClean="0"/>
              <a:t>Gaussian </a:t>
            </a:r>
            <a:r>
              <a:rPr lang="en-US" dirty="0"/>
              <a:t>Mixture </a:t>
            </a:r>
            <a:r>
              <a:rPr lang="en-US" dirty="0" smtClean="0"/>
              <a:t>Model + Learning To Rank</a:t>
            </a:r>
            <a:endParaRPr lang="en-US" dirty="0"/>
          </a:p>
          <a:p>
            <a:pPr marL="366713" lvl="1" indent="0">
              <a:buNone/>
            </a:pP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12</a:t>
            </a:fld>
            <a:endParaRPr lang="en-US" altLang="zh-CN"/>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336" y="2895600"/>
            <a:ext cx="1644864" cy="45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5728908"/>
            <a:ext cx="3733800" cy="595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553200" y="3849469"/>
            <a:ext cx="2133600" cy="646331"/>
          </a:xfrm>
          <a:prstGeom prst="rect">
            <a:avLst/>
          </a:prstGeom>
          <a:solidFill>
            <a:srgbClr val="CCECFF"/>
          </a:solidFill>
        </p:spPr>
        <p:txBody>
          <a:bodyPr wrap="square" rtlCol="0">
            <a:spAutoFit/>
          </a:bodyPr>
          <a:lstStyle/>
          <a:p>
            <a:r>
              <a:rPr lang="en-US" dirty="0" smtClean="0"/>
              <a:t>Prosperities of K business areas </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972125"/>
            <a:ext cx="30194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椭圆 10"/>
          <p:cNvSpPr/>
          <p:nvPr/>
        </p:nvSpPr>
        <p:spPr>
          <a:xfrm>
            <a:off x="5562600" y="3733800"/>
            <a:ext cx="279648" cy="847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9807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225552"/>
            <a:ext cx="6553200" cy="612648"/>
          </a:xfrm>
        </p:spPr>
        <p:txBody>
          <a:bodyPr/>
          <a:lstStyle/>
          <a:p>
            <a:r>
              <a:rPr lang="en-US" spc="-150" dirty="0"/>
              <a:t>Modeling Estate Investment Value </a:t>
            </a:r>
            <a:r>
              <a:rPr lang="en-US" spc="-150" dirty="0" smtClean="0"/>
              <a:t>(3)</a:t>
            </a:r>
            <a:endParaRPr lang="en-US" dirty="0"/>
          </a:p>
        </p:txBody>
      </p:sp>
      <p:sp>
        <p:nvSpPr>
          <p:cNvPr id="3" name="内容占位符 2"/>
          <p:cNvSpPr>
            <a:spLocks noGrp="1"/>
          </p:cNvSpPr>
          <p:nvPr>
            <p:ph sz="quarter" idx="1"/>
          </p:nvPr>
        </p:nvSpPr>
        <p:spPr/>
        <p:txBody>
          <a:bodyPr/>
          <a:lstStyle/>
          <a:p>
            <a:r>
              <a:rPr lang="en-US" altLang="zh-CN" dirty="0"/>
              <a:t>Neighborhood Popularity (A propagation view)</a:t>
            </a:r>
          </a:p>
          <a:p>
            <a:pPr lvl="1"/>
            <a:r>
              <a:rPr lang="en-US" altLang="zh-CN" dirty="0"/>
              <a:t>Propagate visit probability to POIs per drop-off point</a:t>
            </a:r>
          </a:p>
          <a:p>
            <a:pPr lvl="1"/>
            <a:r>
              <a:rPr lang="it-IT" altLang="zh-CN" dirty="0"/>
              <a:t>Aggregate visit probability per POI</a:t>
            </a:r>
          </a:p>
          <a:p>
            <a:pPr lvl="1"/>
            <a:r>
              <a:rPr lang="it-IT" altLang="zh-CN" dirty="0"/>
              <a:t>Aggregate visit probability per POI category</a:t>
            </a:r>
            <a:endParaRPr lang="en-US" altLang="zh-CN" dirty="0"/>
          </a:p>
          <a:p>
            <a:pPr lvl="1"/>
            <a:r>
              <a:rPr lang="en-US" altLang="zh-CN" dirty="0"/>
              <a:t>Compute popularity score </a:t>
            </a:r>
            <a:endParaRPr lang="en-US" altLang="zh-CN" dirty="0" smtClean="0"/>
          </a:p>
          <a:p>
            <a:r>
              <a:rPr lang="en-US" altLang="zh-CN" dirty="0"/>
              <a:t>Spatial propagation and aggregation from taxi to house</a:t>
            </a:r>
          </a:p>
          <a:p>
            <a:endParaRPr lang="en-US" altLang="zh-CN" dirty="0" smtClean="0"/>
          </a:p>
          <a:p>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13</a:t>
            </a:fld>
            <a:endParaRPr lang="en-US" altLang="zh-CN"/>
          </a:p>
        </p:txBody>
      </p:sp>
      <p:grpSp>
        <p:nvGrpSpPr>
          <p:cNvPr id="5" name="组合 4"/>
          <p:cNvGrpSpPr/>
          <p:nvPr/>
        </p:nvGrpSpPr>
        <p:grpSpPr>
          <a:xfrm>
            <a:off x="886438" y="4648200"/>
            <a:ext cx="7495562" cy="1578554"/>
            <a:chOff x="-135467" y="1143467"/>
            <a:chExt cx="8288867" cy="1732443"/>
          </a:xfrm>
        </p:grpSpPr>
        <p:pic>
          <p:nvPicPr>
            <p:cNvPr id="6" name="Picture 2" descr="http://t2.gstatic.com/images?q=tbn:ANd9GcQJODEO34yMT14t-Ow48MJus6pj_-ULi-7fzrWhiU4MZB-rEcvaHNwaVODPy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97356"/>
              <a:ext cx="1510411" cy="9466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ages.free-extras.com/pics/m/mickey_mouse-109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716" y="2129879"/>
              <a:ext cx="495300" cy="568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www.restaurantratings.com/assets/restaurant-icon-96da9e9f58682c8035c4fa4ee04bdcca.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1663" y="1542861"/>
              <a:ext cx="662461" cy="663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icons.iconarchive.com/icons/oxygen-icons.org/oxygen/256/Categories-applications-education-university-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9293" y="1474430"/>
              <a:ext cx="719601" cy="7196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http://www.large-icons.com/stock-icons/large-home/university-icon.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6600" y="1420466"/>
              <a:ext cx="1066800" cy="106680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曲线连接符 10"/>
            <p:cNvCxnSpPr/>
            <p:nvPr/>
          </p:nvCxnSpPr>
          <p:spPr>
            <a:xfrm>
              <a:off x="6172200" y="1874634"/>
              <a:ext cx="914400" cy="255245"/>
            </a:xfrm>
            <a:prstGeom prst="curvedConnector3">
              <a:avLst/>
            </a:prstGeom>
            <a:ln>
              <a:tailEnd type="arrow"/>
            </a:ln>
          </p:spPr>
          <p:style>
            <a:lnRef idx="3">
              <a:schemeClr val="dk1"/>
            </a:lnRef>
            <a:fillRef idx="0">
              <a:schemeClr val="dk1"/>
            </a:fillRef>
            <a:effectRef idx="2">
              <a:schemeClr val="dk1"/>
            </a:effectRef>
            <a:fontRef idx="minor">
              <a:schemeClr val="tx1"/>
            </a:fontRef>
          </p:style>
        </p:cxnSp>
        <p:cxnSp>
          <p:nvCxnSpPr>
            <p:cNvPr id="12" name="曲线连接符 11"/>
            <p:cNvCxnSpPr/>
            <p:nvPr/>
          </p:nvCxnSpPr>
          <p:spPr>
            <a:xfrm flipV="1">
              <a:off x="1574355" y="1874634"/>
              <a:ext cx="1062789" cy="487566"/>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2308878" y="1199365"/>
              <a:ext cx="1729722" cy="276999"/>
            </a:xfrm>
            <a:prstGeom prst="rect">
              <a:avLst/>
            </a:prstGeom>
            <a:noFill/>
          </p:spPr>
          <p:txBody>
            <a:bodyPr wrap="square" rtlCol="0">
              <a:spAutoFit/>
            </a:bodyPr>
            <a:lstStyle/>
            <a:p>
              <a:pPr algn="ctr"/>
              <a:r>
                <a:rPr lang="en-US" altLang="zh-CN" sz="1200" dirty="0" smtClean="0"/>
                <a:t>Point of Interests</a:t>
              </a:r>
              <a:endParaRPr lang="zh-CN" altLang="en-US" sz="1200" dirty="0"/>
            </a:p>
          </p:txBody>
        </p:sp>
        <p:sp>
          <p:nvSpPr>
            <p:cNvPr id="14" name="TextBox 13"/>
            <p:cNvSpPr txBox="1"/>
            <p:nvPr/>
          </p:nvSpPr>
          <p:spPr>
            <a:xfrm>
              <a:off x="7181850" y="1143467"/>
              <a:ext cx="876300" cy="276999"/>
            </a:xfrm>
            <a:prstGeom prst="rect">
              <a:avLst/>
            </a:prstGeom>
            <a:noFill/>
          </p:spPr>
          <p:txBody>
            <a:bodyPr wrap="square" rtlCol="0">
              <a:spAutoFit/>
            </a:bodyPr>
            <a:lstStyle/>
            <a:p>
              <a:pPr algn="ctr"/>
              <a:r>
                <a:rPr lang="en-US" altLang="zh-CN" sz="1200" dirty="0" smtClean="0"/>
                <a:t>House</a:t>
              </a:r>
              <a:endParaRPr lang="zh-CN" altLang="en-US" sz="1200" dirty="0"/>
            </a:p>
          </p:txBody>
        </p:sp>
        <p:sp>
          <p:nvSpPr>
            <p:cNvPr id="15" name="TextBox 14"/>
            <p:cNvSpPr txBox="1"/>
            <p:nvPr/>
          </p:nvSpPr>
          <p:spPr>
            <a:xfrm>
              <a:off x="850455" y="1143467"/>
              <a:ext cx="723900" cy="276999"/>
            </a:xfrm>
            <a:prstGeom prst="rect">
              <a:avLst/>
            </a:prstGeom>
            <a:noFill/>
          </p:spPr>
          <p:txBody>
            <a:bodyPr wrap="square" rtlCol="0">
              <a:spAutoFit/>
            </a:bodyPr>
            <a:lstStyle/>
            <a:p>
              <a:pPr algn="ctr"/>
              <a:r>
                <a:rPr lang="en-US" altLang="zh-CN" sz="1200" dirty="0" smtClean="0"/>
                <a:t>Taxi </a:t>
              </a:r>
              <a:endParaRPr lang="zh-CN" altLang="en-US" sz="1200" dirty="0"/>
            </a:p>
          </p:txBody>
        </p:sp>
        <p:sp>
          <p:nvSpPr>
            <p:cNvPr id="16" name="TextBox 15"/>
            <p:cNvSpPr txBox="1"/>
            <p:nvPr/>
          </p:nvSpPr>
          <p:spPr>
            <a:xfrm>
              <a:off x="-135467" y="2414245"/>
              <a:ext cx="1586611" cy="461665"/>
            </a:xfrm>
            <a:prstGeom prst="rect">
              <a:avLst/>
            </a:prstGeom>
            <a:noFill/>
          </p:spPr>
          <p:txBody>
            <a:bodyPr wrap="square" rtlCol="0">
              <a:spAutoFit/>
            </a:bodyPr>
            <a:lstStyle/>
            <a:p>
              <a:pPr algn="ctr"/>
              <a:r>
                <a:rPr lang="en-US" altLang="zh-CN" sz="1200" dirty="0" smtClean="0"/>
                <a:t>Passenger</a:t>
              </a:r>
            </a:p>
            <a:p>
              <a:pPr algn="ctr"/>
              <a:r>
                <a:rPr lang="en-US" altLang="zh-CN" sz="1200" dirty="0" smtClean="0"/>
                <a:t>(drop-off point)</a:t>
              </a:r>
              <a:endParaRPr lang="zh-CN" altLang="en-US" sz="1200" dirty="0"/>
            </a:p>
          </p:txBody>
        </p:sp>
        <p:pic>
          <p:nvPicPr>
            <p:cNvPr id="17" name="Picture 2" descr="http://d3svfn6as6o5bl.cloudfront.net/mp/howto/poi_map_al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0" y="1521584"/>
              <a:ext cx="1143537" cy="73486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曲线连接符 17"/>
            <p:cNvCxnSpPr>
              <a:stCxn id="17" idx="3"/>
              <a:endCxn id="8" idx="1"/>
            </p:cNvCxnSpPr>
            <p:nvPr/>
          </p:nvCxnSpPr>
          <p:spPr>
            <a:xfrm flipV="1">
              <a:off x="3810537" y="1874632"/>
              <a:ext cx="1101126" cy="14384"/>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4674432" y="1199365"/>
              <a:ext cx="1729722" cy="276999"/>
            </a:xfrm>
            <a:prstGeom prst="rect">
              <a:avLst/>
            </a:prstGeom>
            <a:noFill/>
          </p:spPr>
          <p:txBody>
            <a:bodyPr wrap="square" rtlCol="0">
              <a:spAutoFit/>
            </a:bodyPr>
            <a:lstStyle/>
            <a:p>
              <a:pPr algn="ctr"/>
              <a:r>
                <a:rPr lang="en-US" altLang="zh-CN" sz="1200" dirty="0" smtClean="0"/>
                <a:t>Categories of POI</a:t>
              </a:r>
              <a:endParaRPr lang="zh-CN" altLang="en-US" sz="1200" dirty="0"/>
            </a:p>
          </p:txBody>
        </p:sp>
      </p:grpSp>
    </p:spTree>
    <p:extLst>
      <p:ext uri="{BB962C8B-B14F-4D97-AF65-F5344CB8AC3E}">
        <p14:creationId xmlns:p14="http://schemas.microsoft.com/office/powerpoint/2010/main" val="255252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Modeling Three Dependencies</a:t>
            </a:r>
            <a:endParaRPr lang="zh-CN" altLang="en-US" dirty="0"/>
          </a:p>
        </p:txBody>
      </p:sp>
      <p:sp>
        <p:nvSpPr>
          <p:cNvPr id="3" name="内容占位符 2"/>
          <p:cNvSpPr>
            <a:spLocks noGrp="1"/>
          </p:cNvSpPr>
          <p:nvPr>
            <p:ph sz="quarter" idx="1"/>
          </p:nvPr>
        </p:nvSpPr>
        <p:spPr>
          <a:xfrm>
            <a:off x="612648" y="1266177"/>
            <a:ext cx="7845552" cy="914400"/>
          </a:xfrm>
        </p:spPr>
        <p:txBody>
          <a:bodyPr>
            <a:noAutofit/>
          </a:bodyPr>
          <a:lstStyle/>
          <a:p>
            <a:r>
              <a:rPr lang="en-US" altLang="zh-CN" sz="2400" dirty="0"/>
              <a:t>Individual </a:t>
            </a:r>
            <a:r>
              <a:rPr lang="en-US" altLang="zh-CN" sz="2400" dirty="0" smtClean="0"/>
              <a:t>Dependency</a:t>
            </a:r>
          </a:p>
          <a:p>
            <a:pPr lvl="1"/>
            <a:r>
              <a:rPr lang="en-US" altLang="zh-CN" sz="1800" dirty="0" smtClean="0"/>
              <a:t>Capture prediction accuracy of investment values</a:t>
            </a:r>
            <a:r>
              <a:rPr lang="en-US" altLang="zh-CN" sz="1800" dirty="0"/>
              <a:t> </a:t>
            </a:r>
            <a:r>
              <a:rPr lang="en-US" altLang="zh-CN" sz="1800" dirty="0" smtClean="0"/>
              <a:t>, locations and business area assignment</a:t>
            </a:r>
            <a:endParaRPr lang="zh-CN" altLang="en-US" sz="1800"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14</a:t>
            </a:fld>
            <a:endParaRPr lang="en-US" altLang="zh-CN"/>
          </a:p>
        </p:txBody>
      </p:sp>
      <p:grpSp>
        <p:nvGrpSpPr>
          <p:cNvPr id="14" name="组合 13"/>
          <p:cNvGrpSpPr/>
          <p:nvPr/>
        </p:nvGrpSpPr>
        <p:grpSpPr>
          <a:xfrm>
            <a:off x="3352800" y="2197513"/>
            <a:ext cx="3043057" cy="535310"/>
            <a:chOff x="3352800" y="2531536"/>
            <a:chExt cx="3043057" cy="53531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3564" y="2531536"/>
              <a:ext cx="2282293" cy="53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30"/>
            <a:stretch/>
          </p:blipFill>
          <p:spPr bwMode="auto">
            <a:xfrm>
              <a:off x="3352800" y="2531537"/>
              <a:ext cx="984918" cy="535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内容占位符 2"/>
          <p:cNvSpPr txBox="1">
            <a:spLocks/>
          </p:cNvSpPr>
          <p:nvPr/>
        </p:nvSpPr>
        <p:spPr bwMode="auto">
          <a:xfrm>
            <a:off x="685800" y="2640338"/>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CN" sz="2400" dirty="0" smtClean="0"/>
              <a:t>Peer Dependency (pairwise analysis on estate level)</a:t>
            </a:r>
          </a:p>
          <a:p>
            <a:pPr lvl="1"/>
            <a:r>
              <a:rPr lang="en-US" altLang="zh-CN" sz="2000" dirty="0" smtClean="0"/>
              <a:t>Capture ranking consistency of predicted investment value of each estate pair</a:t>
            </a:r>
            <a:endParaRPr lang="zh-CN" altLang="en-US" sz="2000" dirty="0"/>
          </a:p>
        </p:txBody>
      </p:sp>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3725757"/>
            <a:ext cx="3512608" cy="6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内容占位符 2"/>
          <p:cNvSpPr txBox="1">
            <a:spLocks/>
          </p:cNvSpPr>
          <p:nvPr/>
        </p:nvSpPr>
        <p:spPr bwMode="auto">
          <a:xfrm>
            <a:off x="685800" y="4267200"/>
            <a:ext cx="815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CN" sz="2400" dirty="0" smtClean="0"/>
              <a:t>Zone </a:t>
            </a:r>
            <a:r>
              <a:rPr lang="en-US" altLang="zh-CN" sz="2400" dirty="0"/>
              <a:t>Dependency (</a:t>
            </a:r>
            <a:r>
              <a:rPr lang="en-US" altLang="zh-CN" sz="2400" dirty="0" smtClean="0"/>
              <a:t>pairwise analysis on business area level)</a:t>
            </a:r>
          </a:p>
          <a:p>
            <a:pPr lvl="1"/>
            <a:r>
              <a:rPr lang="en-US" altLang="zh-CN" sz="1800" dirty="0" smtClean="0"/>
              <a:t>Capture ranking consistency of learned prosperities of the corresponding business area pair of each estate pair</a:t>
            </a:r>
          </a:p>
        </p:txBody>
      </p:sp>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5375554"/>
            <a:ext cx="3391429" cy="568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2684" y="3861803"/>
            <a:ext cx="1929316" cy="31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箭头连接符 6"/>
          <p:cNvCxnSpPr>
            <a:stCxn id="5124" idx="3"/>
            <a:endCxn id="3074" idx="1"/>
          </p:cNvCxnSpPr>
          <p:nvPr/>
        </p:nvCxnSpPr>
        <p:spPr>
          <a:xfrm flipV="1">
            <a:off x="5570008" y="4020582"/>
            <a:ext cx="882676" cy="139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椭圆 15"/>
          <p:cNvSpPr/>
          <p:nvPr/>
        </p:nvSpPr>
        <p:spPr>
          <a:xfrm>
            <a:off x="3657600" y="3725757"/>
            <a:ext cx="1828800" cy="562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581400" y="5380977"/>
            <a:ext cx="1828800" cy="562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474594"/>
            <a:ext cx="1905000" cy="31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直接箭头连接符 18"/>
          <p:cNvCxnSpPr/>
          <p:nvPr/>
        </p:nvCxnSpPr>
        <p:spPr>
          <a:xfrm flipV="1">
            <a:off x="5448829" y="5638798"/>
            <a:ext cx="1003855" cy="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3" name="椭圆 22"/>
          <p:cNvSpPr/>
          <p:nvPr/>
        </p:nvSpPr>
        <p:spPr>
          <a:xfrm>
            <a:off x="4648200" y="2180577"/>
            <a:ext cx="1828800" cy="5626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6629400" y="2190757"/>
            <a:ext cx="2133600" cy="523220"/>
          </a:xfrm>
          <a:prstGeom prst="rect">
            <a:avLst/>
          </a:prstGeom>
          <a:solidFill>
            <a:srgbClr val="CCECFF"/>
          </a:solidFill>
        </p:spPr>
        <p:txBody>
          <a:bodyPr wrap="square" rtlCol="0">
            <a:spAutoFit/>
          </a:bodyPr>
          <a:lstStyle/>
          <a:p>
            <a:r>
              <a:rPr lang="en-US" sz="1400" dirty="0" smtClean="0"/>
              <a:t>The more accurate, the higher likelihood</a:t>
            </a:r>
            <a:endParaRPr lang="en-US" sz="1400" dirty="0"/>
          </a:p>
        </p:txBody>
      </p:sp>
      <p:pic>
        <p:nvPicPr>
          <p:cNvPr id="2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5994684"/>
            <a:ext cx="3429000" cy="25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内容占位符 2"/>
          <p:cNvSpPr txBox="1">
            <a:spLocks/>
          </p:cNvSpPr>
          <p:nvPr/>
        </p:nvSpPr>
        <p:spPr bwMode="auto">
          <a:xfrm>
            <a:off x="762000" y="5867399"/>
            <a:ext cx="81534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CN" sz="2400" dirty="0" smtClean="0"/>
              <a:t>Overall likelihood</a:t>
            </a:r>
            <a:endParaRPr lang="zh-CN" altLang="en-US" sz="2000" dirty="0"/>
          </a:p>
        </p:txBody>
      </p:sp>
    </p:spTree>
    <p:extLst>
      <p:ext uri="{BB962C8B-B14F-4D97-AF65-F5344CB8AC3E}">
        <p14:creationId xmlns:p14="http://schemas.microsoft.com/office/powerpoint/2010/main" val="2260380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Parameter Estimation</a:t>
            </a:r>
            <a:endParaRPr lang="zh-CN" altLang="en-US" dirty="0"/>
          </a:p>
        </p:txBody>
      </p:sp>
      <p:sp>
        <p:nvSpPr>
          <p:cNvPr id="3" name="内容占位符 2"/>
          <p:cNvSpPr>
            <a:spLocks noGrp="1"/>
          </p:cNvSpPr>
          <p:nvPr>
            <p:ph sz="quarter" idx="1"/>
          </p:nvPr>
        </p:nvSpPr>
        <p:spPr>
          <a:xfrm>
            <a:off x="612648" y="1600200"/>
            <a:ext cx="8153400" cy="4876800"/>
          </a:xfrm>
        </p:spPr>
        <p:txBody>
          <a:bodyPr>
            <a:normAutofit lnSpcReduction="10000"/>
          </a:bodyPr>
          <a:lstStyle/>
          <a:p>
            <a:r>
              <a:rPr lang="en-US" altLang="zh-CN" dirty="0" smtClean="0"/>
              <a:t>Given                       </a:t>
            </a:r>
            <a:r>
              <a:rPr lang="en-US" altLang="zh-CN" dirty="0"/>
              <a:t>where Y ,  and L are </a:t>
            </a:r>
            <a:r>
              <a:rPr lang="en-US" altLang="zh-CN" dirty="0" smtClean="0"/>
              <a:t>the investment value, ranks </a:t>
            </a:r>
            <a:r>
              <a:rPr lang="en-US" altLang="zh-CN" dirty="0"/>
              <a:t>and locations of I estates </a:t>
            </a:r>
            <a:r>
              <a:rPr lang="en-US" altLang="zh-CN" dirty="0" smtClean="0"/>
              <a:t>respectively</a:t>
            </a:r>
            <a:endParaRPr lang="en-US" altLang="zh-CN" dirty="0"/>
          </a:p>
          <a:p>
            <a:r>
              <a:rPr lang="en-US" altLang="zh-CN" dirty="0" smtClean="0"/>
              <a:t>To maximize the posterior</a:t>
            </a:r>
          </a:p>
          <a:p>
            <a:pPr marL="0" indent="0">
              <a:buNone/>
            </a:pPr>
            <a:r>
              <a:rPr lang="en-US" altLang="zh-CN" dirty="0" smtClean="0"/>
              <a:t>    Parameters                              Priors</a:t>
            </a:r>
            <a:endParaRPr lang="zh-CN" altLang="en-US" dirty="0"/>
          </a:p>
          <a:p>
            <a:r>
              <a:rPr lang="en-US" altLang="zh-CN" dirty="0" smtClean="0"/>
              <a:t>Expectation </a:t>
            </a:r>
            <a:r>
              <a:rPr lang="en-US" altLang="zh-CN" dirty="0"/>
              <a:t>Maximization (EM</a:t>
            </a:r>
            <a:r>
              <a:rPr lang="en-US" altLang="zh-CN" dirty="0" smtClean="0"/>
              <a:t>) to learn the parameters by </a:t>
            </a:r>
            <a:r>
              <a:rPr lang="en-US" altLang="zh-CN" dirty="0"/>
              <a:t>treating latent </a:t>
            </a:r>
            <a:r>
              <a:rPr lang="en-US" altLang="zh-CN" dirty="0" smtClean="0"/>
              <a:t>business area of each estate as </a:t>
            </a:r>
            <a:r>
              <a:rPr lang="en-US" altLang="zh-CN" dirty="0"/>
              <a:t>a latent </a:t>
            </a:r>
            <a:r>
              <a:rPr lang="en-US" altLang="zh-CN" dirty="0" smtClean="0"/>
              <a:t>variable</a:t>
            </a:r>
          </a:p>
          <a:p>
            <a:pPr lvl="1"/>
            <a:r>
              <a:rPr lang="en-US" altLang="zh-CN" dirty="0" smtClean="0"/>
              <a:t>Geo-clustering updates </a:t>
            </a:r>
            <a:r>
              <a:rPr lang="en-US" altLang="zh-CN" dirty="0"/>
              <a:t>the </a:t>
            </a:r>
            <a:r>
              <a:rPr lang="en-US" altLang="zh-CN" dirty="0" smtClean="0"/>
              <a:t>latent business area by maximizing the posterior of latent business area</a:t>
            </a:r>
          </a:p>
          <a:p>
            <a:pPr lvl="1"/>
            <a:r>
              <a:rPr lang="en-US" altLang="zh-CN" dirty="0" smtClean="0"/>
              <a:t>After business area assignments are updated, maximizing the posterior of model parameters </a:t>
            </a:r>
            <a:endParaRPr lang="en-US" altLang="zh-CN" dirty="0"/>
          </a:p>
          <a:p>
            <a:pPr lvl="1"/>
            <a:endParaRPr lang="en-US" altLang="zh-CN" dirty="0"/>
          </a:p>
          <a:p>
            <a:endParaRPr lang="en-US" altLang="zh-CN" dirty="0" smtClean="0"/>
          </a:p>
          <a:p>
            <a:pPr lvl="1"/>
            <a:endParaRPr lang="en-US" altLang="zh-CN" dirty="0"/>
          </a:p>
          <a:p>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15</a:t>
            </a:fld>
            <a:endParaRPr lang="en-US" altLang="zh-CN"/>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763446"/>
            <a:ext cx="1753585" cy="29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891367"/>
            <a:ext cx="3924792" cy="38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0992" y="3421760"/>
            <a:ext cx="2205075" cy="31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3352800"/>
            <a:ext cx="2971800" cy="37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67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Experimental Data</a:t>
            </a:r>
            <a:endParaRPr lang="zh-CN" altLang="en-US" dirty="0"/>
          </a:p>
        </p:txBody>
      </p:sp>
      <p:sp>
        <p:nvSpPr>
          <p:cNvPr id="4" name="内容占位符 3"/>
          <p:cNvSpPr>
            <a:spLocks noGrp="1"/>
          </p:cNvSpPr>
          <p:nvPr>
            <p:ph idx="1"/>
          </p:nvPr>
        </p:nvSpPr>
        <p:spPr>
          <a:xfrm>
            <a:off x="457200" y="1600201"/>
            <a:ext cx="8229600" cy="2057399"/>
          </a:xfrm>
        </p:spPr>
        <p:txBody>
          <a:bodyPr>
            <a:normAutofit fontScale="77500" lnSpcReduction="20000"/>
          </a:bodyPr>
          <a:lstStyle/>
          <a:p>
            <a:r>
              <a:rPr lang="en-US" altLang="zh-CN" dirty="0" smtClean="0"/>
              <a:t>Beijing real-world Data</a:t>
            </a:r>
          </a:p>
          <a:p>
            <a:pPr lvl="1"/>
            <a:r>
              <a:rPr lang="en-US" altLang="zh-CN" dirty="0" smtClean="0"/>
              <a:t>Beijing estate data</a:t>
            </a:r>
          </a:p>
          <a:p>
            <a:pPr lvl="2"/>
            <a:r>
              <a:rPr lang="en-US" altLang="zh-CN" dirty="0" smtClean="0"/>
              <a:t>2851 estates with transaction records from 04/2011 to 09/2012</a:t>
            </a:r>
          </a:p>
          <a:p>
            <a:pPr lvl="2"/>
            <a:r>
              <a:rPr lang="en-US" altLang="zh-CN" dirty="0" smtClean="0"/>
              <a:t>Falling market(04/2011 </a:t>
            </a:r>
            <a:r>
              <a:rPr lang="en-US" altLang="zh-CN" dirty="0"/>
              <a:t>to </a:t>
            </a:r>
            <a:r>
              <a:rPr lang="en-US" altLang="zh-CN" dirty="0" smtClean="0"/>
              <a:t>02/2012) and Rising market (02/2012 to 09/2012</a:t>
            </a:r>
            <a:r>
              <a:rPr lang="en-US" altLang="zh-CN" dirty="0"/>
              <a:t>) </a:t>
            </a:r>
            <a:endParaRPr lang="en-US" altLang="zh-CN" dirty="0" smtClean="0"/>
          </a:p>
          <a:p>
            <a:pPr lvl="1"/>
            <a:r>
              <a:rPr lang="en-US" altLang="zh-CN" dirty="0" smtClean="0"/>
              <a:t>Beijing transportation facility data  including bus stop, subway, road networks</a:t>
            </a:r>
          </a:p>
          <a:p>
            <a:pPr lvl="1"/>
            <a:r>
              <a:rPr lang="en-US" altLang="zh-CN" dirty="0" smtClean="0"/>
              <a:t>Beijing POI data</a:t>
            </a:r>
          </a:p>
          <a:p>
            <a:pPr lvl="1"/>
            <a:r>
              <a:rPr lang="en-US" altLang="zh-CN" dirty="0" smtClean="0"/>
              <a:t>Beijing taxi GPS traces</a:t>
            </a:r>
          </a:p>
        </p:txBody>
      </p:sp>
      <p:sp>
        <p:nvSpPr>
          <p:cNvPr id="3" name="灯片编号占位符 2"/>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16</a:t>
            </a:fld>
            <a:endParaRPr lang="en-US" altLang="zh-CN"/>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200" y="3708400"/>
            <a:ext cx="4546600" cy="297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50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 </a:t>
            </a:r>
            <a:r>
              <a:rPr lang="en-US" altLang="zh-CN" dirty="0" smtClean="0"/>
              <a:t>Methods and Metrics</a:t>
            </a:r>
            <a:endParaRPr lang="zh-CN" altLang="en-US" dirty="0"/>
          </a:p>
        </p:txBody>
      </p:sp>
      <p:sp>
        <p:nvSpPr>
          <p:cNvPr id="3" name="内容占位符 2"/>
          <p:cNvSpPr>
            <a:spLocks noGrp="1"/>
          </p:cNvSpPr>
          <p:nvPr>
            <p:ph idx="1"/>
          </p:nvPr>
        </p:nvSpPr>
        <p:spPr>
          <a:xfrm>
            <a:off x="612648" y="1600200"/>
            <a:ext cx="8153400" cy="4800600"/>
          </a:xfrm>
        </p:spPr>
        <p:txBody>
          <a:bodyPr>
            <a:normAutofit fontScale="92500" lnSpcReduction="10000"/>
          </a:bodyPr>
          <a:lstStyle/>
          <a:p>
            <a:r>
              <a:rPr lang="en-US" altLang="zh-CN" dirty="0" smtClean="0"/>
              <a:t>Baseline algorithms</a:t>
            </a:r>
          </a:p>
          <a:p>
            <a:pPr lvl="1"/>
            <a:r>
              <a:rPr lang="en-US" altLang="zh-CN" b="1" u="sng" dirty="0" smtClean="0"/>
              <a:t>MART</a:t>
            </a:r>
            <a:r>
              <a:rPr lang="en-US" altLang="zh-CN" dirty="0" smtClean="0"/>
              <a:t>: it </a:t>
            </a:r>
            <a:r>
              <a:rPr lang="en-US" altLang="zh-CN" dirty="0"/>
              <a:t>is a </a:t>
            </a:r>
            <a:r>
              <a:rPr lang="en-US" altLang="zh-CN" dirty="0" smtClean="0"/>
              <a:t>boosted tree </a:t>
            </a:r>
            <a:r>
              <a:rPr lang="en-US" altLang="zh-CN" dirty="0"/>
              <a:t>model, specifically, a linear combination of the </a:t>
            </a:r>
            <a:r>
              <a:rPr lang="en-US" altLang="zh-CN" dirty="0" smtClean="0"/>
              <a:t>out</a:t>
            </a:r>
            <a:r>
              <a:rPr lang="en-US" altLang="zh-CN" dirty="0"/>
              <a:t> </a:t>
            </a:r>
            <a:r>
              <a:rPr lang="en-US" altLang="zh-CN" dirty="0" smtClean="0"/>
              <a:t>puts </a:t>
            </a:r>
            <a:r>
              <a:rPr lang="en-US" altLang="zh-CN" dirty="0"/>
              <a:t>of a set of regression </a:t>
            </a:r>
            <a:r>
              <a:rPr lang="en-US" altLang="zh-CN" dirty="0" smtClean="0"/>
              <a:t>trees</a:t>
            </a:r>
          </a:p>
          <a:p>
            <a:pPr lvl="1"/>
            <a:r>
              <a:rPr lang="en-US" altLang="zh-CN" b="1" u="sng" dirty="0" err="1" smtClean="0"/>
              <a:t>RankBoost</a:t>
            </a:r>
            <a:r>
              <a:rPr lang="en-US" altLang="zh-CN" dirty="0" smtClean="0"/>
              <a:t>: it is </a:t>
            </a:r>
            <a:r>
              <a:rPr lang="en-US" altLang="zh-CN" dirty="0"/>
              <a:t>a boosted pairwise ranking method, which trains </a:t>
            </a:r>
            <a:r>
              <a:rPr lang="en-US" altLang="zh-CN" dirty="0" smtClean="0"/>
              <a:t>multiple weak </a:t>
            </a:r>
            <a:r>
              <a:rPr lang="en-US" altLang="zh-CN" dirty="0"/>
              <a:t>rankers and combines their outputs as final </a:t>
            </a:r>
            <a:r>
              <a:rPr lang="en-US" altLang="zh-CN" dirty="0" smtClean="0"/>
              <a:t>ranking</a:t>
            </a:r>
          </a:p>
          <a:p>
            <a:pPr lvl="1"/>
            <a:r>
              <a:rPr lang="en-US" altLang="zh-CN" b="1" u="sng" dirty="0"/>
              <a:t>Coordinate </a:t>
            </a:r>
            <a:r>
              <a:rPr lang="en-US" altLang="zh-CN" b="1" u="sng" dirty="0" smtClean="0"/>
              <a:t>Ascent</a:t>
            </a:r>
            <a:r>
              <a:rPr lang="en-US" altLang="zh-CN" dirty="0" smtClean="0"/>
              <a:t>: it </a:t>
            </a:r>
            <a:r>
              <a:rPr lang="en-US" altLang="zh-CN" dirty="0"/>
              <a:t>uses domination loss </a:t>
            </a:r>
            <a:r>
              <a:rPr lang="en-US" altLang="zh-CN" dirty="0" smtClean="0"/>
              <a:t>and applies </a:t>
            </a:r>
            <a:r>
              <a:rPr lang="en-US" altLang="zh-CN" dirty="0"/>
              <a:t>coordinate descent for </a:t>
            </a:r>
            <a:r>
              <a:rPr lang="en-US" altLang="zh-CN" dirty="0" smtClean="0"/>
              <a:t>optimization</a:t>
            </a:r>
          </a:p>
          <a:p>
            <a:pPr lvl="1"/>
            <a:r>
              <a:rPr lang="en-US" altLang="zh-CN" b="1" u="sng" dirty="0" err="1" smtClean="0"/>
              <a:t>ListNet</a:t>
            </a:r>
            <a:r>
              <a:rPr lang="en-US" altLang="zh-CN" dirty="0" smtClean="0"/>
              <a:t>: it </a:t>
            </a:r>
            <a:r>
              <a:rPr lang="en-US" altLang="zh-CN" dirty="0"/>
              <a:t>is a </a:t>
            </a:r>
            <a:r>
              <a:rPr lang="en-US" altLang="zh-CN" dirty="0" err="1"/>
              <a:t>listwise</a:t>
            </a:r>
            <a:r>
              <a:rPr lang="en-US" altLang="zh-CN" dirty="0"/>
              <a:t> ranking model with permutation </a:t>
            </a:r>
            <a:r>
              <a:rPr lang="en-US" altLang="zh-CN" dirty="0" smtClean="0"/>
              <a:t>top-k ranking </a:t>
            </a:r>
            <a:r>
              <a:rPr lang="en-US" altLang="zh-CN" dirty="0"/>
              <a:t>likelihood as the objective </a:t>
            </a:r>
            <a:r>
              <a:rPr lang="en-US" altLang="zh-CN" dirty="0" smtClean="0"/>
              <a:t>function</a:t>
            </a:r>
          </a:p>
          <a:p>
            <a:r>
              <a:rPr lang="en-US" altLang="zh-CN" dirty="0" smtClean="0"/>
              <a:t>Evaluation metrics</a:t>
            </a:r>
          </a:p>
          <a:p>
            <a:pPr lvl="1"/>
            <a:r>
              <a:rPr lang="en-US" altLang="zh-CN" b="1" u="sng" dirty="0"/>
              <a:t>Normalized Discounted Cumulative </a:t>
            </a:r>
            <a:r>
              <a:rPr lang="en-US" altLang="zh-CN" b="1" u="sng" dirty="0" smtClean="0"/>
              <a:t>Gain (NDCG)</a:t>
            </a:r>
          </a:p>
          <a:p>
            <a:pPr lvl="1"/>
            <a:r>
              <a:rPr lang="en-US" altLang="zh-CN" b="1" u="sng" dirty="0" smtClean="0"/>
              <a:t>Precision </a:t>
            </a:r>
            <a:endParaRPr lang="en-US" altLang="zh-CN" b="1" u="sng" dirty="0"/>
          </a:p>
          <a:p>
            <a:pPr lvl="1"/>
            <a:r>
              <a:rPr lang="en-US" altLang="zh-CN" b="1" u="sng" dirty="0" smtClean="0"/>
              <a:t>Recall</a:t>
            </a:r>
          </a:p>
          <a:p>
            <a:pPr lvl="1"/>
            <a:r>
              <a:rPr lang="en-US" altLang="zh-CN" b="1" u="sng" dirty="0"/>
              <a:t>Kendall’s Tau </a:t>
            </a:r>
            <a:r>
              <a:rPr lang="en-US" altLang="zh-CN" b="1" u="sng" dirty="0" smtClean="0"/>
              <a:t>Coefficient</a:t>
            </a: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17</a:t>
            </a:fld>
            <a:endParaRPr lang="en-US" altLang="zh-CN"/>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5363414"/>
            <a:ext cx="1628775" cy="27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组合 4"/>
          <p:cNvGrpSpPr/>
          <p:nvPr/>
        </p:nvGrpSpPr>
        <p:grpSpPr>
          <a:xfrm>
            <a:off x="2133600" y="5715000"/>
            <a:ext cx="1676400" cy="355029"/>
            <a:chOff x="5029200" y="5331892"/>
            <a:chExt cx="1676400" cy="355029"/>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374655"/>
              <a:ext cx="887063" cy="234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7623" y="5331892"/>
              <a:ext cx="777977" cy="35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0278" y="6095677"/>
            <a:ext cx="1499922" cy="30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295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Overall Performances</a:t>
            </a:r>
            <a:endParaRPr lang="zh-CN" altLang="en-US" dirty="0"/>
          </a:p>
        </p:txBody>
      </p:sp>
      <p:sp>
        <p:nvSpPr>
          <p:cNvPr id="6" name="内容占位符 2"/>
          <p:cNvSpPr txBox="1">
            <a:spLocks/>
          </p:cNvSpPr>
          <p:nvPr/>
        </p:nvSpPr>
        <p:spPr bwMode="auto">
          <a:xfrm>
            <a:off x="457199" y="1295400"/>
            <a:ext cx="8229600" cy="89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800" kern="1200">
                <a:solidFill>
                  <a:schemeClr val="tx1"/>
                </a:solidFill>
                <a:latin typeface="Calibri" pitchFamily="34" charset="0"/>
                <a:ea typeface="+mn-ea"/>
                <a:cs typeface="Calibri" pitchFamily="34" charset="0"/>
              </a:defRPr>
            </a:lvl1pPr>
            <a:lvl2pPr marL="639763" indent="-273050" algn="l" rtl="0" eaLnBrk="0" fontAlgn="base" hangingPunct="0">
              <a:spcBef>
                <a:spcPts val="550"/>
              </a:spcBef>
              <a:spcAft>
                <a:spcPct val="0"/>
              </a:spcAft>
              <a:buClr>
                <a:schemeClr val="accent1"/>
              </a:buClr>
              <a:buSzPct val="70000"/>
              <a:buFont typeface="Wingdings" pitchFamily="2" charset="2"/>
              <a:buChar char="o"/>
              <a:defRPr sz="2200" kern="1200">
                <a:solidFill>
                  <a:schemeClr val="tx1"/>
                </a:solidFill>
                <a:latin typeface="Calibri" pitchFamily="34" charset="0"/>
                <a:ea typeface="+mn-ea"/>
                <a:cs typeface="Calibri"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000" kern="1200">
                <a:solidFill>
                  <a:schemeClr val="tx1"/>
                </a:solidFill>
                <a:latin typeface="Calibri" pitchFamily="34" charset="0"/>
                <a:ea typeface="+mn-ea"/>
                <a:cs typeface="Calibri"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kern="1200">
                <a:solidFill>
                  <a:schemeClr val="tx1"/>
                </a:solidFill>
                <a:latin typeface="Calibri" pitchFamily="34" charset="0"/>
                <a:ea typeface="+mn-ea"/>
                <a:cs typeface="Calibri"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1600" kern="1200">
                <a:solidFill>
                  <a:schemeClr val="tx1"/>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altLang="zh-CN" dirty="0" smtClean="0"/>
              <a:t>We investigate the ranking performances by comparing to baseline algorithms in terms of Tau, NDCG, </a:t>
            </a:r>
            <a:r>
              <a:rPr lang="en-US" altLang="zh-CN" dirty="0" err="1" smtClean="0"/>
              <a:t>Pecision</a:t>
            </a:r>
            <a:r>
              <a:rPr lang="en-US" altLang="zh-CN" dirty="0" smtClean="0"/>
              <a:t> and Recall</a:t>
            </a:r>
            <a:endParaRPr lang="zh-CN" alt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18</a:t>
            </a:fld>
            <a:endParaRPr lang="en-US" altLang="zh-CN"/>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529" y="2133599"/>
            <a:ext cx="6376939" cy="359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199" y="5830669"/>
            <a:ext cx="8610599" cy="923330"/>
          </a:xfrm>
          <a:prstGeom prst="rect">
            <a:avLst/>
          </a:prstGeom>
          <a:noFill/>
        </p:spPr>
        <p:txBody>
          <a:bodyPr wrap="square" rtlCol="0">
            <a:spAutoFit/>
          </a:bodyPr>
          <a:lstStyle/>
          <a:p>
            <a:r>
              <a:rPr lang="en-US" b="1" dirty="0" smtClean="0">
                <a:solidFill>
                  <a:srgbClr val="3366FF"/>
                </a:solidFill>
              </a:rPr>
              <a:t>Our method mines urban geography and human mobility to predict estate investment value and exploit three dependencies,  and thus outperform traditional LTR methods</a:t>
            </a:r>
            <a:endParaRPr lang="en-US" b="1" dirty="0">
              <a:solidFill>
                <a:srgbClr val="3366FF"/>
              </a:solidFill>
            </a:endParaRPr>
          </a:p>
        </p:txBody>
      </p:sp>
    </p:spTree>
    <p:extLst>
      <p:ext uri="{BB962C8B-B14F-4D97-AF65-F5344CB8AC3E}">
        <p14:creationId xmlns:p14="http://schemas.microsoft.com/office/powerpoint/2010/main" val="2173496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pc="-150" dirty="0" smtClean="0"/>
              <a:t>Study </a:t>
            </a:r>
            <a:r>
              <a:rPr lang="en-US" spc="-150" dirty="0"/>
              <a:t>on Geographic Dependencies</a:t>
            </a:r>
          </a:p>
        </p:txBody>
      </p:sp>
      <p:sp>
        <p:nvSpPr>
          <p:cNvPr id="3" name="内容占位符 2"/>
          <p:cNvSpPr>
            <a:spLocks noGrp="1"/>
          </p:cNvSpPr>
          <p:nvPr>
            <p:ph sz="quarter" idx="1"/>
          </p:nvPr>
        </p:nvSpPr>
        <p:spPr>
          <a:xfrm>
            <a:off x="612648" y="1600200"/>
            <a:ext cx="8153400" cy="762000"/>
          </a:xfrm>
        </p:spPr>
        <p:txBody>
          <a:bodyPr>
            <a:normAutofit fontScale="70000" lnSpcReduction="20000"/>
          </a:bodyPr>
          <a:lstStyle/>
          <a:p>
            <a:r>
              <a:rPr lang="en-US" dirty="0" smtClean="0"/>
              <a:t>We </a:t>
            </a:r>
            <a:r>
              <a:rPr lang="en-US" dirty="0"/>
              <a:t>study the impact of three geographic </a:t>
            </a:r>
            <a:r>
              <a:rPr lang="en-US" dirty="0" smtClean="0"/>
              <a:t>dependencies by designing different variants of objective function (posterior likelihoods)</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19</a:t>
            </a:fld>
            <a:endParaRPr lang="en-US" altLang="zh-CN"/>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590800"/>
            <a:ext cx="4419600" cy="152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61782"/>
            <a:ext cx="4495800" cy="158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1" y="4572000"/>
            <a:ext cx="7772399" cy="2031325"/>
          </a:xfrm>
          <a:prstGeom prst="rect">
            <a:avLst/>
          </a:prstGeom>
          <a:noFill/>
        </p:spPr>
        <p:txBody>
          <a:bodyPr wrap="square" rtlCol="0">
            <a:spAutoFit/>
          </a:bodyPr>
          <a:lstStyle/>
          <a:p>
            <a:r>
              <a:rPr lang="en-US" b="1" dirty="0" smtClean="0">
                <a:solidFill>
                  <a:srgbClr val="3366FF"/>
                </a:solidFill>
              </a:rPr>
              <a:t>Individual dependency can achieve good overall ranking performance;</a:t>
            </a:r>
          </a:p>
          <a:p>
            <a:endParaRPr lang="en-US" b="1" dirty="0" smtClean="0">
              <a:solidFill>
                <a:srgbClr val="3366FF"/>
              </a:solidFill>
            </a:endParaRPr>
          </a:p>
          <a:p>
            <a:r>
              <a:rPr lang="en-US" b="1" dirty="0" smtClean="0">
                <a:solidFill>
                  <a:srgbClr val="3366FF"/>
                </a:solidFill>
              </a:rPr>
              <a:t>Peer and zone dependency can achieve good top-k ranking performance;</a:t>
            </a:r>
          </a:p>
          <a:p>
            <a:endParaRPr lang="en-US" b="1" dirty="0" smtClean="0">
              <a:solidFill>
                <a:srgbClr val="3366FF"/>
              </a:solidFill>
            </a:endParaRPr>
          </a:p>
          <a:p>
            <a:r>
              <a:rPr lang="en-US" b="1" dirty="0" smtClean="0">
                <a:solidFill>
                  <a:srgbClr val="3366FF"/>
                </a:solidFill>
              </a:rPr>
              <a:t>We recommend combination usage of three dependencies  </a:t>
            </a:r>
            <a:endParaRPr lang="en-US" b="1" dirty="0">
              <a:solidFill>
                <a:srgbClr val="3366FF"/>
              </a:solidFill>
            </a:endParaRPr>
          </a:p>
        </p:txBody>
      </p:sp>
    </p:spTree>
    <p:extLst>
      <p:ext uri="{BB962C8B-B14F-4D97-AF65-F5344CB8AC3E}">
        <p14:creationId xmlns:p14="http://schemas.microsoft.com/office/powerpoint/2010/main" val="70550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body" idx="1"/>
          </p:nvPr>
        </p:nvSpPr>
        <p:spPr>
          <a:xfrm>
            <a:off x="838200" y="1676401"/>
            <a:ext cx="7926388" cy="3352800"/>
          </a:xfrm>
        </p:spPr>
        <p:txBody>
          <a:bodyPr/>
          <a:lstStyle/>
          <a:p>
            <a:r>
              <a:rPr lang="en-US" altLang="zh-CN" sz="3600" dirty="0" smtClean="0"/>
              <a:t>Background and Motivation</a:t>
            </a:r>
          </a:p>
          <a:p>
            <a:r>
              <a:rPr lang="en-US" altLang="zh-CN" sz="3600" dirty="0" smtClean="0"/>
              <a:t>Problem Statement</a:t>
            </a:r>
          </a:p>
          <a:p>
            <a:r>
              <a:rPr lang="en-US" altLang="zh-CN" sz="3600" dirty="0" smtClean="0"/>
              <a:t>Methodology</a:t>
            </a:r>
          </a:p>
          <a:p>
            <a:r>
              <a:rPr lang="en-US" altLang="zh-CN" sz="3600" dirty="0" smtClean="0"/>
              <a:t>Evaluation</a:t>
            </a:r>
          </a:p>
          <a:p>
            <a:r>
              <a:rPr lang="en-US" altLang="zh-CN" sz="3600" dirty="0" smtClean="0"/>
              <a:t>Conclusions</a:t>
            </a:r>
            <a:endParaRPr lang="en-US" altLang="zh-CN" sz="3600" dirty="0"/>
          </a:p>
        </p:txBody>
      </p:sp>
      <p:sp>
        <p:nvSpPr>
          <p:cNvPr id="12292" name="Rectangle 3"/>
          <p:cNvSpPr>
            <a:spLocks/>
          </p:cNvSpPr>
          <p:nvPr/>
        </p:nvSpPr>
        <p:spPr bwMode="auto">
          <a:xfrm>
            <a:off x="228600" y="228600"/>
            <a:ext cx="63261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zh-CN" sz="3200" b="1" dirty="0" smtClean="0">
                <a:solidFill>
                  <a:schemeClr val="tx2"/>
                </a:solidFill>
                <a:latin typeface="Palatino Linotype" pitchFamily="18" charset="0"/>
                <a:ea typeface="宋体" pitchFamily="2" charset="-122"/>
              </a:rPr>
              <a:t>Agenda</a:t>
            </a:r>
            <a:endParaRPr lang="en-US" altLang="zh-CN" sz="3200" b="1" dirty="0">
              <a:solidFill>
                <a:schemeClr val="tx2"/>
              </a:solidFill>
              <a:latin typeface="Palatino Linotype" pitchFamily="18" charset="0"/>
              <a:ea typeface="宋体" pitchFamily="2" charset="-122"/>
            </a:endParaRP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pc="-150" dirty="0"/>
              <a:t>Hierarchy of Needs for Human </a:t>
            </a:r>
            <a:r>
              <a:rPr lang="en-US" spc="-150" smtClean="0"/>
              <a:t>Life  (</a:t>
            </a:r>
            <a:r>
              <a:rPr lang="en-US" spc="-150" dirty="0" smtClean="0"/>
              <a:t>1)</a:t>
            </a:r>
            <a:endParaRPr lang="en-US" spc="-150"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20</a:t>
            </a:fld>
            <a:endParaRPr lang="en-US" altLang="zh-CN"/>
          </a:p>
        </p:txBody>
      </p:sp>
      <p:pic>
        <p:nvPicPr>
          <p:cNvPr id="17"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437" t="7441" r="8433" b="7538"/>
          <a:stretch/>
        </p:blipFill>
        <p:spPr>
          <a:xfrm>
            <a:off x="1" y="1252906"/>
            <a:ext cx="9239534" cy="4844562"/>
          </a:xfrm>
        </p:spPr>
      </p:pic>
      <p:grpSp>
        <p:nvGrpSpPr>
          <p:cNvPr id="18" name="组合 17"/>
          <p:cNvGrpSpPr/>
          <p:nvPr/>
        </p:nvGrpSpPr>
        <p:grpSpPr>
          <a:xfrm>
            <a:off x="938684" y="1252906"/>
            <a:ext cx="7824316" cy="2514600"/>
            <a:chOff x="938684" y="1676400"/>
            <a:chExt cx="7824316" cy="2514600"/>
          </a:xfrm>
        </p:grpSpPr>
        <p:sp>
          <p:nvSpPr>
            <p:cNvPr id="19" name="直角三角形 18"/>
            <p:cNvSpPr/>
            <p:nvPr/>
          </p:nvSpPr>
          <p:spPr>
            <a:xfrm rot="5400000">
              <a:off x="1917142" y="697942"/>
              <a:ext cx="2514600" cy="4471516"/>
            </a:xfrm>
            <a:prstGeom prst="rtTriangle">
              <a:avLst/>
            </a:prstGeom>
            <a:noFill/>
            <a:ln w="285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线形标注 2(带强调线) 19"/>
            <p:cNvSpPr/>
            <p:nvPr/>
          </p:nvSpPr>
          <p:spPr>
            <a:xfrm>
              <a:off x="4698442" y="2422071"/>
              <a:ext cx="4064558" cy="457200"/>
            </a:xfrm>
            <a:prstGeom prst="accentCallout2">
              <a:avLst>
                <a:gd name="adj1" fmla="val 18750"/>
                <a:gd name="adj2" fmla="val -8333"/>
                <a:gd name="adj3" fmla="val 14354"/>
                <a:gd name="adj4" fmla="val -8837"/>
                <a:gd name="adj5" fmla="val 36493"/>
                <a:gd name="adj6" fmla="val -2157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solidFill>
                    <a:srgbClr val="FF0000"/>
                  </a:solidFill>
                </a:rPr>
                <a:t>Triangle Need Structure of Human Being</a:t>
              </a:r>
              <a:endParaRPr lang="zh-CN" altLang="en-US" dirty="0">
                <a:solidFill>
                  <a:srgbClr val="FF0000"/>
                </a:solidFill>
              </a:endParaRPr>
            </a:p>
          </p:txBody>
        </p:sp>
      </p:grpSp>
      <p:grpSp>
        <p:nvGrpSpPr>
          <p:cNvPr id="21" name="组合 20"/>
          <p:cNvGrpSpPr/>
          <p:nvPr/>
        </p:nvGrpSpPr>
        <p:grpSpPr>
          <a:xfrm>
            <a:off x="938684" y="1252906"/>
            <a:ext cx="8129116" cy="3309257"/>
            <a:chOff x="938684" y="1676400"/>
            <a:chExt cx="8129116" cy="3309257"/>
          </a:xfrm>
        </p:grpSpPr>
        <p:sp>
          <p:nvSpPr>
            <p:cNvPr id="22" name="圆角矩形 21"/>
            <p:cNvSpPr/>
            <p:nvPr/>
          </p:nvSpPr>
          <p:spPr>
            <a:xfrm>
              <a:off x="938684" y="1676400"/>
              <a:ext cx="8129116" cy="2438400"/>
            </a:xfrm>
            <a:prstGeom prst="round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线形标注 2(带强调线) 22"/>
            <p:cNvSpPr/>
            <p:nvPr/>
          </p:nvSpPr>
          <p:spPr>
            <a:xfrm>
              <a:off x="4644850" y="4223656"/>
              <a:ext cx="4376057" cy="762001"/>
            </a:xfrm>
            <a:prstGeom prst="accentCallout2">
              <a:avLst>
                <a:gd name="adj1" fmla="val 18750"/>
                <a:gd name="adj2" fmla="val -8333"/>
                <a:gd name="adj3" fmla="val 14354"/>
                <a:gd name="adj4" fmla="val -8837"/>
                <a:gd name="adj5" fmla="val -8331"/>
                <a:gd name="adj6" fmla="val -2723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solidFill>
                    <a:srgbClr val="FF0000"/>
                  </a:solidFill>
                </a:rPr>
                <a:t>We hope we go shopping, work, eat, access transportation quickly and easily, children go to schools near our home</a:t>
              </a:r>
            </a:p>
          </p:txBody>
        </p:sp>
      </p:grpSp>
      <p:grpSp>
        <p:nvGrpSpPr>
          <p:cNvPr id="24" name="组合 23"/>
          <p:cNvGrpSpPr/>
          <p:nvPr/>
        </p:nvGrpSpPr>
        <p:grpSpPr>
          <a:xfrm>
            <a:off x="891791" y="4834306"/>
            <a:ext cx="8129116" cy="1002324"/>
            <a:chOff x="891791" y="5257800"/>
            <a:chExt cx="8129116" cy="1002324"/>
          </a:xfrm>
        </p:grpSpPr>
        <p:sp>
          <p:nvSpPr>
            <p:cNvPr id="25" name="圆角矩形 24"/>
            <p:cNvSpPr/>
            <p:nvPr/>
          </p:nvSpPr>
          <p:spPr>
            <a:xfrm>
              <a:off x="891791" y="5257800"/>
              <a:ext cx="8129116" cy="1002324"/>
            </a:xfrm>
            <a:prstGeom prst="roundRect">
              <a:avLst/>
            </a:prstGeom>
            <a:noFill/>
            <a:ln w="28575">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线形标注 2(带强调线) 25"/>
            <p:cNvSpPr/>
            <p:nvPr/>
          </p:nvSpPr>
          <p:spPr>
            <a:xfrm>
              <a:off x="3657600" y="5377961"/>
              <a:ext cx="4376057" cy="762001"/>
            </a:xfrm>
            <a:prstGeom prst="accentCallout2">
              <a:avLst>
                <a:gd name="adj1" fmla="val 18750"/>
                <a:gd name="adj2" fmla="val -8333"/>
                <a:gd name="adj3" fmla="val 14354"/>
                <a:gd name="adj4" fmla="val -8837"/>
                <a:gd name="adj5" fmla="val -8331"/>
                <a:gd name="adj6" fmla="val -2723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solidFill>
                    <a:srgbClr val="FF0000"/>
                  </a:solidFill>
                </a:rPr>
                <a:t>We </a:t>
              </a:r>
              <a:r>
                <a:rPr lang="en-US" altLang="zh-CN" smtClean="0">
                  <a:solidFill>
                    <a:srgbClr val="FF0000"/>
                  </a:solidFill>
                </a:rPr>
                <a:t>DONOT need </a:t>
              </a:r>
              <a:r>
                <a:rPr lang="en-US" altLang="zh-CN" dirty="0" smtClean="0">
                  <a:solidFill>
                    <a:srgbClr val="FF0000"/>
                  </a:solidFill>
                </a:rPr>
                <a:t>hotels/hospitals/sports/spots located near our home</a:t>
              </a:r>
            </a:p>
          </p:txBody>
        </p:sp>
      </p:grpSp>
      <p:grpSp>
        <p:nvGrpSpPr>
          <p:cNvPr id="27" name="组合 26"/>
          <p:cNvGrpSpPr/>
          <p:nvPr/>
        </p:nvGrpSpPr>
        <p:grpSpPr>
          <a:xfrm>
            <a:off x="891791" y="1252906"/>
            <a:ext cx="5236866" cy="5225563"/>
            <a:chOff x="891791" y="1676400"/>
            <a:chExt cx="5236866" cy="5225563"/>
          </a:xfrm>
        </p:grpSpPr>
        <p:sp>
          <p:nvSpPr>
            <p:cNvPr id="28" name="矩形 27"/>
            <p:cNvSpPr/>
            <p:nvPr/>
          </p:nvSpPr>
          <p:spPr>
            <a:xfrm>
              <a:off x="891791" y="1676400"/>
              <a:ext cx="2282651" cy="4583724"/>
            </a:xfrm>
            <a:prstGeom prst="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线形标注 2(带强调线) 28"/>
            <p:cNvSpPr/>
            <p:nvPr/>
          </p:nvSpPr>
          <p:spPr>
            <a:xfrm>
              <a:off x="1752600" y="6520962"/>
              <a:ext cx="4376057" cy="381001"/>
            </a:xfrm>
            <a:prstGeom prst="accentCallout2">
              <a:avLst>
                <a:gd name="adj1" fmla="val 18750"/>
                <a:gd name="adj2" fmla="val -8333"/>
                <a:gd name="adj3" fmla="val 14354"/>
                <a:gd name="adj4" fmla="val -8837"/>
                <a:gd name="adj5" fmla="val -66902"/>
                <a:gd name="adj6" fmla="val -1355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smtClean="0">
                  <a:solidFill>
                    <a:srgbClr val="FF0000"/>
                  </a:solidFill>
                </a:rPr>
                <a:t>Good house is always balance people’s need</a:t>
              </a:r>
            </a:p>
          </p:txBody>
        </p:sp>
      </p:grpSp>
      <p:sp>
        <p:nvSpPr>
          <p:cNvPr id="3" name="矩形 2"/>
          <p:cNvSpPr/>
          <p:nvPr/>
        </p:nvSpPr>
        <p:spPr>
          <a:xfrm>
            <a:off x="431242" y="5943600"/>
            <a:ext cx="9322358" cy="369332"/>
          </a:xfrm>
          <a:prstGeom prst="rect">
            <a:avLst/>
          </a:prstGeom>
        </p:spPr>
        <p:txBody>
          <a:bodyPr wrap="square">
            <a:spAutoFit/>
          </a:bodyPr>
          <a:lstStyle/>
          <a:p>
            <a:r>
              <a:rPr lang="en-US" b="1" dirty="0">
                <a:solidFill>
                  <a:srgbClr val="3366FF"/>
                </a:solidFill>
              </a:rPr>
              <a:t>The POI density spectral of estates </a:t>
            </a:r>
            <a:r>
              <a:rPr lang="en-US" b="1" dirty="0" smtClean="0">
                <a:solidFill>
                  <a:srgbClr val="3366FF"/>
                </a:solidFill>
              </a:rPr>
              <a:t>over multiple </a:t>
            </a:r>
            <a:r>
              <a:rPr lang="en-US" b="1" dirty="0">
                <a:solidFill>
                  <a:srgbClr val="3366FF"/>
                </a:solidFill>
              </a:rPr>
              <a:t>poi categories</a:t>
            </a:r>
          </a:p>
        </p:txBody>
      </p:sp>
    </p:spTree>
    <p:extLst>
      <p:ext uri="{BB962C8B-B14F-4D97-AF65-F5344CB8AC3E}">
        <p14:creationId xmlns:p14="http://schemas.microsoft.com/office/powerpoint/2010/main" val="42556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pc="-150" dirty="0"/>
              <a:t>Hierarchy of Needs for Human Life </a:t>
            </a:r>
            <a:r>
              <a:rPr lang="en-US" spc="-150" dirty="0" smtClean="0"/>
              <a:t> (2)</a:t>
            </a:r>
            <a:endParaRPr lang="en-US"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21</a:t>
            </a:fld>
            <a:endParaRPr lang="en-US" altLang="zh-CN"/>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752"/>
          <a:stretch/>
        </p:blipFill>
        <p:spPr bwMode="auto">
          <a:xfrm>
            <a:off x="381000" y="1524000"/>
            <a:ext cx="848677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80999" y="5715000"/>
            <a:ext cx="8486775" cy="400110"/>
          </a:xfrm>
          <a:prstGeom prst="rect">
            <a:avLst/>
          </a:prstGeom>
        </p:spPr>
        <p:txBody>
          <a:bodyPr wrap="square">
            <a:spAutoFit/>
          </a:bodyPr>
          <a:lstStyle/>
          <a:p>
            <a:pPr algn="ctr"/>
            <a:r>
              <a:rPr lang="en-US" sz="2000" b="1" dirty="0" smtClean="0">
                <a:solidFill>
                  <a:srgbClr val="3366FF"/>
                </a:solidFill>
              </a:rPr>
              <a:t>The triangle need structure of human life in Beijing </a:t>
            </a:r>
            <a:endParaRPr lang="en-US" sz="2000" b="1" dirty="0">
              <a:solidFill>
                <a:srgbClr val="3366FF"/>
              </a:solidFill>
            </a:endParaRPr>
          </a:p>
        </p:txBody>
      </p:sp>
    </p:spTree>
    <p:extLst>
      <p:ext uri="{BB962C8B-B14F-4D97-AF65-F5344CB8AC3E}">
        <p14:creationId xmlns:p14="http://schemas.microsoft.com/office/powerpoint/2010/main" val="3587361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Conclusions	</a:t>
            </a:r>
            <a:endParaRPr lang="zh-CN" altLang="en-US" dirty="0"/>
          </a:p>
        </p:txBody>
      </p:sp>
      <p:sp>
        <p:nvSpPr>
          <p:cNvPr id="3" name="内容占位符 2"/>
          <p:cNvSpPr>
            <a:spLocks noGrp="1"/>
          </p:cNvSpPr>
          <p:nvPr>
            <p:ph idx="1"/>
          </p:nvPr>
        </p:nvSpPr>
        <p:spPr>
          <a:xfrm>
            <a:off x="457200" y="1600200"/>
            <a:ext cx="8229600" cy="5029200"/>
          </a:xfrm>
        </p:spPr>
        <p:txBody>
          <a:bodyPr>
            <a:normAutofit/>
          </a:bodyPr>
          <a:lstStyle/>
          <a:p>
            <a:r>
              <a:rPr lang="en-US" altLang="zh-CN" dirty="0" smtClean="0">
                <a:sym typeface="Wingdings" panose="05000000000000000000" pitchFamily="2" charset="2"/>
              </a:rPr>
              <a:t>Housing analysis is funny </a:t>
            </a:r>
          </a:p>
          <a:p>
            <a:r>
              <a:rPr lang="en-US" altLang="zh-CN" dirty="0" smtClean="0">
                <a:sym typeface="Wingdings" panose="05000000000000000000" pitchFamily="2" charset="2"/>
              </a:rPr>
              <a:t>Use urban </a:t>
            </a:r>
            <a:r>
              <a:rPr lang="en-US" altLang="zh-CN" dirty="0">
                <a:sym typeface="Wingdings" panose="05000000000000000000" pitchFamily="2" charset="2"/>
              </a:rPr>
              <a:t>geography and human mobility to </a:t>
            </a:r>
            <a:r>
              <a:rPr lang="en-US" altLang="zh-CN" dirty="0" smtClean="0">
                <a:sym typeface="Wingdings" panose="05000000000000000000" pitchFamily="2" charset="2"/>
              </a:rPr>
              <a:t> model estate investment value</a:t>
            </a:r>
            <a:endParaRPr lang="en-US" dirty="0"/>
          </a:p>
          <a:p>
            <a:r>
              <a:rPr lang="en-US" dirty="0" smtClean="0"/>
              <a:t>Capture geographic </a:t>
            </a:r>
            <a:r>
              <a:rPr lang="en-US" dirty="0"/>
              <a:t>individual, peer, and zone </a:t>
            </a:r>
            <a:r>
              <a:rPr lang="en-US" dirty="0" smtClean="0"/>
              <a:t>dependencies to better learn estate ranking predictor</a:t>
            </a:r>
            <a:endParaRPr lang="en-US" altLang="zh-CN" dirty="0" smtClean="0">
              <a:sym typeface="Wingdings" panose="05000000000000000000" pitchFamily="2" charset="2"/>
            </a:endParaRPr>
          </a:p>
          <a:p>
            <a:r>
              <a:rPr lang="en-US" altLang="zh-CN" dirty="0" smtClean="0"/>
              <a:t>Business applications</a:t>
            </a:r>
          </a:p>
          <a:p>
            <a:pPr lvl="1"/>
            <a:r>
              <a:rPr lang="en-US" altLang="zh-CN" dirty="0" smtClean="0"/>
              <a:t>Decision making support for homebuyers </a:t>
            </a:r>
          </a:p>
          <a:p>
            <a:pPr lvl="1"/>
            <a:r>
              <a:rPr lang="en-US" altLang="zh-CN" dirty="0" smtClean="0"/>
              <a:t>Improve price structure for housing agent/broker/consultant</a:t>
            </a:r>
          </a:p>
          <a:p>
            <a:pPr lvl="1"/>
            <a:r>
              <a:rPr lang="en-US" altLang="zh-CN" dirty="0" smtClean="0"/>
              <a:t>Optimize site selection for housing developer</a:t>
            </a:r>
          </a:p>
          <a:p>
            <a:pPr marL="366713" lvl="1" indent="0">
              <a:buNone/>
            </a:pPr>
            <a:endParaRPr lang="en-US" altLang="zh-CN" dirty="0" smtClean="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22</a:t>
            </a:fld>
            <a:endParaRPr lang="en-US" altLang="zh-CN"/>
          </a:p>
        </p:txBody>
      </p:sp>
    </p:spTree>
    <p:extLst>
      <p:ext uri="{BB962C8B-B14F-4D97-AF65-F5344CB8AC3E}">
        <p14:creationId xmlns:p14="http://schemas.microsoft.com/office/powerpoint/2010/main" val="1483861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normAutofit fontScale="85000" lnSpcReduction="20000"/>
          </a:bodyPr>
          <a:lstStyle/>
          <a:p>
            <a:pPr>
              <a:defRPr/>
            </a:pPr>
            <a:fld id="{DE8B32FB-25AA-48CF-92D4-991D4EC39F5F}" type="slidenum">
              <a:rPr lang="zh-CN" altLang="en-US"/>
              <a:pPr>
                <a:defRPr/>
              </a:pPr>
              <a:t>23</a:t>
            </a:fld>
            <a:endParaRPr lang="en-US" altLang="zh-CN"/>
          </a:p>
        </p:txBody>
      </p:sp>
      <p:sp>
        <p:nvSpPr>
          <p:cNvPr id="56323" name="Rectangle 2"/>
          <p:cNvSpPr>
            <a:spLocks noGrp="1" noChangeArrowheads="1"/>
          </p:cNvSpPr>
          <p:nvPr>
            <p:ph type="title" idx="4294967295"/>
          </p:nvPr>
        </p:nvSpPr>
        <p:spPr>
          <a:xfrm>
            <a:off x="581025" y="2055813"/>
            <a:ext cx="4981575" cy="2820987"/>
          </a:xfrm>
        </p:spPr>
        <p:txBody>
          <a:bodyPr/>
          <a:lstStyle/>
          <a:p>
            <a:r>
              <a:rPr lang="en-US" altLang="zh-CN" sz="6000" b="1" dirty="0" smtClean="0">
                <a:ea typeface="宋体" pitchFamily="2" charset="-122"/>
              </a:rPr>
              <a:t>Thank You !</a:t>
            </a:r>
          </a:p>
        </p:txBody>
      </p:sp>
      <p:pic>
        <p:nvPicPr>
          <p:cNvPr id="56324" name="Picture 3" descr="Figurine,The Human Body,Number,Looking At Camera,Facial Expression,Gesturing,Sullen,Sulking,Touching,Single Object,Cut Out,Part Of,Ideas,Concepts,Real People,Characters,Presentation,Gold,Gold,Business,Question Mark,St. Mark,German Deutschemarks,Deutsche Mark Sign,Scar,Punctuation Mark,Contemplation,Awe,Curio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0512" y="1855816"/>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457200" y="5462826"/>
            <a:ext cx="78486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r>
              <a:rPr lang="en-US" altLang="zh-CN" sz="2000" dirty="0" smtClean="0">
                <a:latin typeface="Calibri" pitchFamily="34" charset="0"/>
                <a:ea typeface="宋体" pitchFamily="2" charset="-122"/>
                <a:cs typeface="Calibri" pitchFamily="34" charset="0"/>
              </a:rPr>
              <a:t>Email: yanjie.fu@rutgers.edu</a:t>
            </a:r>
          </a:p>
          <a:p>
            <a:pPr eaLnBrk="1" hangingPunct="1">
              <a:spcBef>
                <a:spcPct val="50000"/>
              </a:spcBef>
            </a:pPr>
            <a:r>
              <a:rPr lang="en-US" altLang="zh-CN" sz="2000" dirty="0" smtClean="0">
                <a:latin typeface="Calibri" pitchFamily="34" charset="0"/>
                <a:ea typeface="宋体" pitchFamily="2" charset="-122"/>
                <a:cs typeface="Calibri" pitchFamily="34" charset="0"/>
              </a:rPr>
              <a:t>Homepage: http</a:t>
            </a:r>
            <a:r>
              <a:rPr lang="en-US" altLang="zh-CN" sz="2000" dirty="0">
                <a:latin typeface="Calibri" pitchFamily="34" charset="0"/>
                <a:ea typeface="宋体" pitchFamily="2" charset="-122"/>
                <a:cs typeface="Calibri" pitchFamily="34" charset="0"/>
              </a:rPr>
              <a:t>://pegasus.rutgers.edu/~yf99</a:t>
            </a:r>
            <a:r>
              <a:rPr lang="en-US" altLang="zh-CN" sz="2000" dirty="0" smtClean="0">
                <a:latin typeface="Calibri" pitchFamily="34" charset="0"/>
                <a:ea typeface="宋体" pitchFamily="2" charset="-122"/>
                <a:cs typeface="Calibri" pitchFamily="34" charset="0"/>
              </a:rPr>
              <a:t>/</a:t>
            </a:r>
            <a:endParaRPr lang="en-US" altLang="zh-CN" sz="2000" dirty="0">
              <a:latin typeface="Calibri" pitchFamily="34" charset="0"/>
              <a:ea typeface="宋体" pitchFamily="2" charset="-122"/>
              <a:cs typeface="Calibri" pitchFamily="34" charset="0"/>
            </a:endParaRPr>
          </a:p>
        </p:txBody>
      </p:sp>
      <p:sp>
        <p:nvSpPr>
          <p:cNvPr id="56326" name="Rectangle 2"/>
          <p:cNvSpPr txBox="1">
            <a:spLocks/>
          </p:cNvSpPr>
          <p:nvPr/>
        </p:nvSpPr>
        <p:spPr bwMode="auto">
          <a:xfrm>
            <a:off x="227013" y="228600"/>
            <a:ext cx="6326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endParaRPr lang="en-US" altLang="zh-CN" sz="3200" b="1" dirty="0">
              <a:solidFill>
                <a:schemeClr val="tx2"/>
              </a:solidFill>
              <a:latin typeface="Palatino Linotype" pitchFamily="18" charset="0"/>
              <a:ea typeface="宋体" pitchFamily="2" charset="-122"/>
            </a:endParaRPr>
          </a:p>
        </p:txBody>
      </p:sp>
    </p:spTree>
    <p:extLst>
      <p:ext uri="{BB962C8B-B14F-4D97-AF65-F5344CB8AC3E}">
        <p14:creationId xmlns:p14="http://schemas.microsoft.com/office/powerpoint/2010/main" val="3070499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Housing Matters</a:t>
            </a: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3</a:t>
            </a:fld>
            <a:endParaRPr lang="en-US" altLang="zh-CN"/>
          </a:p>
        </p:txBody>
      </p:sp>
      <p:sp>
        <p:nvSpPr>
          <p:cNvPr id="5" name="内容占位符 6"/>
          <p:cNvSpPr>
            <a:spLocks noGrp="1"/>
          </p:cNvSpPr>
          <p:nvPr>
            <p:ph sz="quarter" idx="1"/>
          </p:nvPr>
        </p:nvSpPr>
        <p:spPr>
          <a:xfrm>
            <a:off x="432667" y="6096000"/>
            <a:ext cx="8330334" cy="609600"/>
          </a:xfrm>
        </p:spPr>
        <p:txBody>
          <a:bodyPr>
            <a:noAutofit/>
          </a:bodyPr>
          <a:lstStyle/>
          <a:p>
            <a:pPr marL="0" indent="0" algn="ctr">
              <a:buNone/>
            </a:pPr>
            <a:r>
              <a:rPr lang="en-US" altLang="zh-CN" sz="2400" b="1" dirty="0" smtClean="0">
                <a:solidFill>
                  <a:srgbClr val="FF0000"/>
                </a:solidFill>
              </a:rPr>
              <a:t>Call for an intelligent system to rank </a:t>
            </a:r>
            <a:r>
              <a:rPr lang="en-US" altLang="zh-CN" sz="2400" b="1" dirty="0">
                <a:solidFill>
                  <a:srgbClr val="FF0000"/>
                </a:solidFill>
              </a:rPr>
              <a:t>estates based on estate investment value </a:t>
            </a:r>
          </a:p>
          <a:p>
            <a:endParaRPr lang="en-US" altLang="zh-CN" sz="2400" b="1" dirty="0">
              <a:solidFill>
                <a:srgbClr val="FF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22621"/>
            <a:ext cx="2045346" cy="16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 y="5143670"/>
            <a:ext cx="2655098" cy="369332"/>
          </a:xfrm>
          <a:prstGeom prst="rect">
            <a:avLst/>
          </a:prstGeom>
          <a:noFill/>
        </p:spPr>
        <p:txBody>
          <a:bodyPr wrap="square" rtlCol="0">
            <a:spAutoFit/>
          </a:bodyPr>
          <a:lstStyle/>
          <a:p>
            <a:pPr algn="ctr"/>
            <a:r>
              <a:rPr lang="en-US" altLang="zh-CN" b="1" dirty="0" smtClean="0"/>
              <a:t>Zillow</a:t>
            </a:r>
            <a:endParaRPr lang="zh-CN" altLang="en-US" b="1" dirty="0"/>
          </a:p>
        </p:txBody>
      </p:sp>
      <p:sp>
        <p:nvSpPr>
          <p:cNvPr id="8" name="TextBox 7"/>
          <p:cNvSpPr txBox="1"/>
          <p:nvPr/>
        </p:nvSpPr>
        <p:spPr>
          <a:xfrm>
            <a:off x="6248400" y="5164451"/>
            <a:ext cx="2655098" cy="369332"/>
          </a:xfrm>
          <a:prstGeom prst="rect">
            <a:avLst/>
          </a:prstGeom>
          <a:noFill/>
        </p:spPr>
        <p:txBody>
          <a:bodyPr wrap="square" rtlCol="0">
            <a:spAutoFit/>
          </a:bodyPr>
          <a:lstStyle/>
          <a:p>
            <a:pPr algn="ctr"/>
            <a:r>
              <a:rPr lang="en-US" altLang="zh-CN" b="1" dirty="0" smtClean="0"/>
              <a:t>Yahoo Homes</a:t>
            </a:r>
            <a:endParaRPr lang="zh-CN" altLang="en-US" b="1" dirty="0"/>
          </a:p>
        </p:txBody>
      </p:sp>
      <p:pic>
        <p:nvPicPr>
          <p:cNvPr id="9" name="Picture 2"/>
          <p:cNvPicPr>
            <a:picLocks noChangeAspect="1" noChangeArrowheads="1"/>
          </p:cNvPicPr>
          <p:nvPr/>
        </p:nvPicPr>
        <p:blipFill>
          <a:blip r:embed="rId4" cstate="print"/>
          <a:srcRect/>
          <a:stretch>
            <a:fillRect/>
          </a:stretch>
        </p:blipFill>
        <p:spPr bwMode="auto">
          <a:xfrm>
            <a:off x="2743200" y="3429000"/>
            <a:ext cx="2031437" cy="1711030"/>
          </a:xfrm>
          <a:prstGeom prst="rect">
            <a:avLst/>
          </a:prstGeom>
          <a:noFill/>
          <a:ln w="9525">
            <a:noFill/>
            <a:miter lim="800000"/>
            <a:headEnd/>
            <a:tailEnd/>
          </a:ln>
        </p:spPr>
      </p:pic>
      <p:pic>
        <p:nvPicPr>
          <p:cNvPr id="10" name="Picture 8" descr="http://wenda.tianya.cn/zhuanti/images/3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666" y="1214003"/>
            <a:ext cx="1881680" cy="139069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3400" y="2694801"/>
            <a:ext cx="1600200" cy="584775"/>
          </a:xfrm>
          <a:prstGeom prst="rect">
            <a:avLst/>
          </a:prstGeom>
          <a:noFill/>
        </p:spPr>
        <p:txBody>
          <a:bodyPr wrap="square" rtlCol="0">
            <a:spAutoFit/>
          </a:bodyPr>
          <a:lstStyle/>
          <a:p>
            <a:pPr algn="ctr"/>
            <a:r>
              <a:rPr lang="en-US" altLang="zh-CN" sz="1600" b="1" dirty="0" smtClean="0"/>
              <a:t>Win your lover</a:t>
            </a:r>
            <a:endParaRPr lang="zh-CN" altLang="en-US" sz="1600" b="1" dirty="0"/>
          </a:p>
        </p:txBody>
      </p:sp>
      <p:pic>
        <p:nvPicPr>
          <p:cNvPr id="12" name="Picture 2" descr="http://www.jcdemoinsurance.com/img/featured-hom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1219200"/>
            <a:ext cx="2080115" cy="13842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29000" y="2590800"/>
            <a:ext cx="1600200" cy="584775"/>
          </a:xfrm>
          <a:prstGeom prst="rect">
            <a:avLst/>
          </a:prstGeom>
          <a:noFill/>
        </p:spPr>
        <p:txBody>
          <a:bodyPr wrap="square" rtlCol="0">
            <a:spAutoFit/>
          </a:bodyPr>
          <a:lstStyle/>
          <a:p>
            <a:pPr algn="ctr"/>
            <a:r>
              <a:rPr lang="en-US" altLang="zh-CN" sz="1600" b="1" dirty="0" smtClean="0"/>
              <a:t>Settle down your family </a:t>
            </a:r>
            <a:endParaRPr lang="zh-CN" altLang="en-US" sz="1600" b="1" dirty="0"/>
          </a:p>
        </p:txBody>
      </p:sp>
      <p:pic>
        <p:nvPicPr>
          <p:cNvPr id="14" name="Picture 4" descr="http://imglobal.me/discover/joelputland/wp-content/uploads/sites/52/2013/11/Make-Extra-Cash-from-Hom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4014" y="1215589"/>
            <a:ext cx="2067986" cy="137521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43600" y="2514600"/>
            <a:ext cx="2819400" cy="584775"/>
          </a:xfrm>
          <a:prstGeom prst="rect">
            <a:avLst/>
          </a:prstGeom>
          <a:noFill/>
        </p:spPr>
        <p:txBody>
          <a:bodyPr wrap="square" rtlCol="0">
            <a:spAutoFit/>
          </a:bodyPr>
          <a:lstStyle/>
          <a:p>
            <a:pPr algn="ctr"/>
            <a:r>
              <a:rPr lang="en-US" altLang="zh-CN" sz="1600" b="1" dirty="0" smtClean="0"/>
              <a:t>Make extra money as investment</a:t>
            </a:r>
            <a:endParaRPr lang="zh-CN" altLang="en-US" sz="1600" b="1" dirty="0"/>
          </a:p>
        </p:txBody>
      </p:sp>
      <p:pic>
        <p:nvPicPr>
          <p:cNvPr id="16" name="Picture 2"/>
          <p:cNvPicPr>
            <a:picLocks noChangeAspect="1" noChangeArrowheads="1"/>
          </p:cNvPicPr>
          <p:nvPr/>
        </p:nvPicPr>
        <p:blipFill>
          <a:blip r:embed="rId8" cstate="print"/>
          <a:srcRect/>
          <a:stretch>
            <a:fillRect/>
          </a:stretch>
        </p:blipFill>
        <p:spPr bwMode="auto">
          <a:xfrm>
            <a:off x="5231837" y="3505200"/>
            <a:ext cx="3923528" cy="1562270"/>
          </a:xfrm>
          <a:prstGeom prst="rect">
            <a:avLst/>
          </a:prstGeom>
          <a:noFill/>
          <a:ln w="9525">
            <a:noFill/>
            <a:miter lim="800000"/>
            <a:headEnd/>
            <a:tailEnd/>
          </a:ln>
        </p:spPr>
      </p:pic>
      <p:sp>
        <p:nvSpPr>
          <p:cNvPr id="17" name="TextBox 16"/>
          <p:cNvSpPr txBox="1"/>
          <p:nvPr/>
        </p:nvSpPr>
        <p:spPr>
          <a:xfrm>
            <a:off x="2438400" y="5143670"/>
            <a:ext cx="2655098" cy="369332"/>
          </a:xfrm>
          <a:prstGeom prst="rect">
            <a:avLst/>
          </a:prstGeom>
          <a:noFill/>
        </p:spPr>
        <p:txBody>
          <a:bodyPr wrap="square" rtlCol="0">
            <a:spAutoFit/>
          </a:bodyPr>
          <a:lstStyle/>
          <a:p>
            <a:pPr algn="ctr"/>
            <a:r>
              <a:rPr lang="en-US" altLang="zh-CN" b="1" dirty="0" smtClean="0"/>
              <a:t>Realtors</a:t>
            </a:r>
            <a:endParaRPr lang="zh-CN" altLang="en-US" b="1" dirty="0"/>
          </a:p>
        </p:txBody>
      </p:sp>
      <p:sp>
        <p:nvSpPr>
          <p:cNvPr id="18" name="TextBox 17"/>
          <p:cNvSpPr txBox="1"/>
          <p:nvPr/>
        </p:nvSpPr>
        <p:spPr>
          <a:xfrm>
            <a:off x="1095145" y="5574268"/>
            <a:ext cx="6296255" cy="369332"/>
          </a:xfrm>
          <a:prstGeom prst="rect">
            <a:avLst/>
          </a:prstGeom>
          <a:noFill/>
        </p:spPr>
        <p:txBody>
          <a:bodyPr wrap="square" rtlCol="0">
            <a:spAutoFit/>
          </a:bodyPr>
          <a:lstStyle/>
          <a:p>
            <a:pPr algn="ctr"/>
            <a:r>
              <a:rPr lang="en-US" b="1" dirty="0" smtClean="0">
                <a:solidFill>
                  <a:srgbClr val="3366FF"/>
                </a:solidFill>
              </a:rPr>
              <a:t>housing consultant services</a:t>
            </a:r>
            <a:endParaRPr lang="en-US" b="1" dirty="0">
              <a:solidFill>
                <a:srgbClr val="3366FF"/>
              </a:solidFill>
            </a:endParaRPr>
          </a:p>
        </p:txBody>
      </p:sp>
    </p:spTree>
    <p:extLst>
      <p:ext uri="{BB962C8B-B14F-4D97-AF65-F5344CB8AC3E}">
        <p14:creationId xmlns:p14="http://schemas.microsoft.com/office/powerpoint/2010/main" val="2366828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 y="228600"/>
            <a:ext cx="6629400" cy="612648"/>
          </a:xfrm>
        </p:spPr>
        <p:txBody>
          <a:bodyPr>
            <a:normAutofit fontScale="90000"/>
          </a:bodyPr>
          <a:lstStyle/>
          <a:p>
            <a:r>
              <a:rPr lang="en-US" altLang="zh-CN" spc="-150" dirty="0" smtClean="0"/>
              <a:t>What Special in Estate Investment Value</a:t>
            </a:r>
            <a:endParaRPr lang="zh-CN" altLang="en-US" spc="-150" dirty="0"/>
          </a:p>
        </p:txBody>
      </p:sp>
      <p:sp>
        <p:nvSpPr>
          <p:cNvPr id="5" name="内容占位符 4"/>
          <p:cNvSpPr>
            <a:spLocks noGrp="1"/>
          </p:cNvSpPr>
          <p:nvPr>
            <p:ph sz="quarter" idx="1"/>
          </p:nvPr>
        </p:nvSpPr>
        <p:spPr>
          <a:xfrm>
            <a:off x="32939" y="2065219"/>
            <a:ext cx="5301061" cy="3344981"/>
          </a:xfrm>
        </p:spPr>
        <p:txBody>
          <a:bodyPr>
            <a:normAutofit/>
          </a:bodyPr>
          <a:lstStyle/>
          <a:p>
            <a:pPr marL="457200" indent="-457200">
              <a:spcAft>
                <a:spcPts val="1200"/>
              </a:spcAft>
              <a:buClr>
                <a:srgbClr val="FFC000"/>
              </a:buClr>
              <a:buSzPct val="90000"/>
              <a:buFont typeface="Wingdings" pitchFamily="2" charset="2"/>
              <a:buChar char="p"/>
            </a:pPr>
            <a:r>
              <a:rPr lang="en-US" altLang="zh-CN" b="1" dirty="0" smtClean="0"/>
              <a:t>Location! Location! Location!</a:t>
            </a:r>
          </a:p>
          <a:p>
            <a:pPr marL="777875" lvl="1" indent="-457200">
              <a:spcAft>
                <a:spcPts val="1200"/>
              </a:spcAft>
              <a:buClr>
                <a:srgbClr val="FFC000"/>
              </a:buClr>
              <a:buSzPct val="90000"/>
              <a:buFont typeface="Wingdings" pitchFamily="2" charset="2"/>
              <a:buChar char="p"/>
            </a:pPr>
            <a:r>
              <a:rPr lang="en-US" altLang="zh-CN" b="1" dirty="0" smtClean="0"/>
              <a:t>Urban Geography </a:t>
            </a:r>
            <a:r>
              <a:rPr lang="en-US" altLang="zh-CN" dirty="0" smtClean="0"/>
              <a:t>features </a:t>
            </a:r>
            <a:r>
              <a:rPr lang="en-US" altLang="zh-CN" dirty="0"/>
              <a:t>the </a:t>
            </a:r>
            <a:r>
              <a:rPr lang="en-US" altLang="zh-CN" dirty="0" smtClean="0"/>
              <a:t>geographical </a:t>
            </a:r>
            <a:r>
              <a:rPr lang="en-US" altLang="zh-CN" dirty="0"/>
              <a:t>utility </a:t>
            </a:r>
            <a:r>
              <a:rPr lang="en-US" altLang="zh-CN" dirty="0" smtClean="0"/>
              <a:t>of houses</a:t>
            </a:r>
            <a:endParaRPr lang="en-US" altLang="zh-CN" dirty="0"/>
          </a:p>
          <a:p>
            <a:pPr marL="777875" lvl="1" indent="-457200">
              <a:spcAft>
                <a:spcPts val="1200"/>
              </a:spcAft>
              <a:buClr>
                <a:srgbClr val="FFC000"/>
              </a:buClr>
              <a:buSzPct val="90000"/>
              <a:buFont typeface="Wingdings" pitchFamily="2" charset="2"/>
              <a:buChar char="p"/>
            </a:pPr>
            <a:r>
              <a:rPr lang="en-US" altLang="zh-CN" b="1" dirty="0"/>
              <a:t>Human </a:t>
            </a:r>
            <a:r>
              <a:rPr lang="en-US" altLang="zh-CN" b="1" dirty="0" smtClean="0"/>
              <a:t>Mobility </a:t>
            </a:r>
            <a:r>
              <a:rPr lang="en-US" altLang="zh-CN" dirty="0" smtClean="0"/>
              <a:t>reflects </a:t>
            </a:r>
            <a:r>
              <a:rPr lang="en-US" altLang="zh-CN" dirty="0"/>
              <a:t>neighborhood popularity of houses</a:t>
            </a:r>
          </a:p>
          <a:p>
            <a:pPr marL="777875" lvl="1" indent="-457200">
              <a:spcAft>
                <a:spcPts val="1200"/>
              </a:spcAft>
              <a:buClr>
                <a:srgbClr val="FFC000"/>
              </a:buClr>
              <a:buSzPct val="90000"/>
              <a:buFont typeface="Wingdings" pitchFamily="2" charset="2"/>
              <a:buChar char="p"/>
            </a:pPr>
            <a:r>
              <a:rPr lang="en-US" altLang="zh-CN" b="1" dirty="0" smtClean="0"/>
              <a:t>Prosperity of Business Area </a:t>
            </a:r>
            <a:r>
              <a:rPr lang="en-US" altLang="zh-CN" dirty="0" smtClean="0"/>
              <a:t>shows influence on houses</a:t>
            </a:r>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4</a:t>
            </a:fld>
            <a:endParaRPr lang="en-US" altLang="zh-CN"/>
          </a:p>
        </p:txBody>
      </p:sp>
      <p:pic>
        <p:nvPicPr>
          <p:cNvPr id="6" name="Picture 4" descr="sub_Aug12top.gif"/>
          <p:cNvPicPr>
            <a:picLocks noChangeAspect="1"/>
          </p:cNvPicPr>
          <p:nvPr/>
        </p:nvPicPr>
        <p:blipFill>
          <a:blip r:embed="rId3" cstate="print"/>
          <a:stretch>
            <a:fillRect/>
          </a:stretch>
        </p:blipFill>
        <p:spPr>
          <a:xfrm>
            <a:off x="7039597" y="1219200"/>
            <a:ext cx="2023963" cy="1403943"/>
          </a:xfrm>
          <a:prstGeom prst="rect">
            <a:avLst/>
          </a:prstGeom>
        </p:spPr>
      </p:pic>
      <p:pic>
        <p:nvPicPr>
          <p:cNvPr id="7" name="Picture 5" descr="New_York_City_bus_stop_signage.jpg"/>
          <p:cNvPicPr>
            <a:picLocks noChangeAspect="1"/>
          </p:cNvPicPr>
          <p:nvPr/>
        </p:nvPicPr>
        <p:blipFill>
          <a:blip r:embed="rId4" cstate="print"/>
          <a:srcRect t="5143" b="33143"/>
          <a:stretch>
            <a:fillRect/>
          </a:stretch>
        </p:blipFill>
        <p:spPr>
          <a:xfrm>
            <a:off x="5449049" y="3030761"/>
            <a:ext cx="1566097" cy="1379532"/>
          </a:xfrm>
          <a:prstGeom prst="rect">
            <a:avLst/>
          </a:prstGeom>
        </p:spPr>
      </p:pic>
      <p:pic>
        <p:nvPicPr>
          <p:cNvPr id="8" name="Picture 6" descr="places-of-interest-map.jpg"/>
          <p:cNvPicPr>
            <a:picLocks noChangeAspect="1"/>
          </p:cNvPicPr>
          <p:nvPr/>
        </p:nvPicPr>
        <p:blipFill>
          <a:blip r:embed="rId5" cstate="print"/>
          <a:srcRect t="15638" b="3936"/>
          <a:stretch>
            <a:fillRect/>
          </a:stretch>
        </p:blipFill>
        <p:spPr>
          <a:xfrm>
            <a:off x="7119576" y="3048000"/>
            <a:ext cx="1698189" cy="1286093"/>
          </a:xfrm>
          <a:prstGeom prst="rect">
            <a:avLst/>
          </a:prstGeom>
        </p:spPr>
      </p:pic>
      <p:pic>
        <p:nvPicPr>
          <p:cNvPr id="9" name="Picture 2" descr="http://research.microsoft.com/en-us/projects/urbancomputing/taxitrajectories.jpg"/>
          <p:cNvPicPr>
            <a:picLocks noChangeAspect="1" noChangeArrowheads="1"/>
          </p:cNvPicPr>
          <p:nvPr/>
        </p:nvPicPr>
        <p:blipFill>
          <a:blip r:embed="rId6" cstate="print"/>
          <a:srcRect/>
          <a:stretch>
            <a:fillRect/>
          </a:stretch>
        </p:blipFill>
        <p:spPr bwMode="auto">
          <a:xfrm>
            <a:off x="5288550" y="1219200"/>
            <a:ext cx="1700370" cy="1403943"/>
          </a:xfrm>
          <a:prstGeom prst="rect">
            <a:avLst/>
          </a:prstGeom>
          <a:noFill/>
        </p:spPr>
      </p:pic>
      <p:sp>
        <p:nvSpPr>
          <p:cNvPr id="10" name="TextBox 9"/>
          <p:cNvSpPr txBox="1"/>
          <p:nvPr/>
        </p:nvSpPr>
        <p:spPr>
          <a:xfrm>
            <a:off x="5377261" y="2616440"/>
            <a:ext cx="1745962" cy="290356"/>
          </a:xfrm>
          <a:prstGeom prst="rect">
            <a:avLst/>
          </a:prstGeom>
          <a:noFill/>
        </p:spPr>
        <p:txBody>
          <a:bodyPr wrap="square" rtlCol="0">
            <a:spAutoFit/>
          </a:bodyPr>
          <a:lstStyle/>
          <a:p>
            <a:pPr algn="ctr"/>
            <a:r>
              <a:rPr lang="en-US" altLang="zh-CN" sz="1400" dirty="0" smtClean="0"/>
              <a:t>Road Networks</a:t>
            </a:r>
            <a:endParaRPr lang="zh-CN" altLang="en-US" sz="1400" dirty="0"/>
          </a:p>
        </p:txBody>
      </p:sp>
      <p:sp>
        <p:nvSpPr>
          <p:cNvPr id="11" name="TextBox 10"/>
          <p:cNvSpPr txBox="1"/>
          <p:nvPr/>
        </p:nvSpPr>
        <p:spPr>
          <a:xfrm>
            <a:off x="7332970" y="2616440"/>
            <a:ext cx="1745962" cy="290356"/>
          </a:xfrm>
          <a:prstGeom prst="rect">
            <a:avLst/>
          </a:prstGeom>
          <a:noFill/>
        </p:spPr>
        <p:txBody>
          <a:bodyPr wrap="square" rtlCol="0">
            <a:spAutoFit/>
          </a:bodyPr>
          <a:lstStyle/>
          <a:p>
            <a:pPr algn="ctr"/>
            <a:r>
              <a:rPr lang="en-US" altLang="zh-CN" sz="1400" dirty="0" smtClean="0"/>
              <a:t>Subway Stations</a:t>
            </a:r>
            <a:endParaRPr lang="zh-CN" altLang="en-US" sz="1400" dirty="0"/>
          </a:p>
        </p:txBody>
      </p:sp>
      <p:sp>
        <p:nvSpPr>
          <p:cNvPr id="12" name="TextBox 11"/>
          <p:cNvSpPr txBox="1"/>
          <p:nvPr/>
        </p:nvSpPr>
        <p:spPr>
          <a:xfrm>
            <a:off x="5372849" y="4424737"/>
            <a:ext cx="1745962" cy="290356"/>
          </a:xfrm>
          <a:prstGeom prst="rect">
            <a:avLst/>
          </a:prstGeom>
          <a:noFill/>
        </p:spPr>
        <p:txBody>
          <a:bodyPr wrap="square" rtlCol="0">
            <a:spAutoFit/>
          </a:bodyPr>
          <a:lstStyle/>
          <a:p>
            <a:pPr algn="ctr"/>
            <a:r>
              <a:rPr lang="en-US" altLang="zh-CN" sz="1400" dirty="0" smtClean="0"/>
              <a:t>Bus Stops</a:t>
            </a:r>
            <a:endParaRPr lang="zh-CN" altLang="en-US" sz="1400" dirty="0"/>
          </a:p>
        </p:txBody>
      </p:sp>
      <p:sp>
        <p:nvSpPr>
          <p:cNvPr id="13" name="TextBox 12"/>
          <p:cNvSpPr txBox="1"/>
          <p:nvPr/>
        </p:nvSpPr>
        <p:spPr>
          <a:xfrm>
            <a:off x="7060052" y="4419600"/>
            <a:ext cx="1812124" cy="290356"/>
          </a:xfrm>
          <a:prstGeom prst="rect">
            <a:avLst/>
          </a:prstGeom>
          <a:noFill/>
        </p:spPr>
        <p:txBody>
          <a:bodyPr wrap="square" rtlCol="0">
            <a:spAutoFit/>
          </a:bodyPr>
          <a:lstStyle/>
          <a:p>
            <a:pPr algn="ctr"/>
            <a:r>
              <a:rPr lang="en-US" altLang="zh-CN" sz="1400" dirty="0" smtClean="0"/>
              <a:t>Places of interests</a:t>
            </a:r>
            <a:endParaRPr lang="zh-CN" altLang="en-US" sz="1400" dirty="0"/>
          </a:p>
        </p:txBody>
      </p:sp>
      <p:pic>
        <p:nvPicPr>
          <p:cNvPr id="28" name="图片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6400" y="4943693"/>
            <a:ext cx="1595960" cy="1327961"/>
          </a:xfrm>
          <a:prstGeom prst="rect">
            <a:avLst/>
          </a:prstGeom>
        </p:spPr>
      </p:pic>
      <p:sp>
        <p:nvSpPr>
          <p:cNvPr id="30" name="TextBox 29"/>
          <p:cNvSpPr txBox="1"/>
          <p:nvPr/>
        </p:nvSpPr>
        <p:spPr>
          <a:xfrm>
            <a:off x="5257800" y="6321623"/>
            <a:ext cx="2043867" cy="307777"/>
          </a:xfrm>
          <a:prstGeom prst="rect">
            <a:avLst/>
          </a:prstGeom>
          <a:noFill/>
        </p:spPr>
        <p:txBody>
          <a:bodyPr wrap="square" rtlCol="0">
            <a:spAutoFit/>
          </a:bodyPr>
          <a:lstStyle/>
          <a:p>
            <a:pPr algn="ctr"/>
            <a:r>
              <a:rPr lang="en-US" altLang="zh-CN" sz="1400" dirty="0" smtClean="0"/>
              <a:t>Taxi GPS traces</a:t>
            </a:r>
            <a:endParaRPr lang="zh-CN" altLang="en-US" sz="1400" dirty="0"/>
          </a:p>
        </p:txBody>
      </p:sp>
      <p:pic>
        <p:nvPicPr>
          <p:cNvPr id="16" name="Picture 2" descr="C:\Users\fuyanjie\Dropbox\Research\SubmitedPaper\KDD14-Housing-Industry\KDD13-housing\version12\graph\housing_avg_price_distribu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5007926"/>
            <a:ext cx="1484795" cy="12404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023933" y="6324600"/>
            <a:ext cx="2043867" cy="307777"/>
          </a:xfrm>
          <a:prstGeom prst="rect">
            <a:avLst/>
          </a:prstGeom>
          <a:noFill/>
        </p:spPr>
        <p:txBody>
          <a:bodyPr wrap="square" rtlCol="0">
            <a:spAutoFit/>
          </a:bodyPr>
          <a:lstStyle/>
          <a:p>
            <a:pPr algn="ctr"/>
            <a:r>
              <a:rPr lang="en-US" altLang="zh-CN" sz="1400" dirty="0" smtClean="0"/>
              <a:t>Businesses area</a:t>
            </a:r>
            <a:endParaRPr lang="zh-CN" altLang="en-US" sz="1400" dirty="0"/>
          </a:p>
        </p:txBody>
      </p:sp>
    </p:spTree>
    <p:extLst>
      <p:ext uri="{BB962C8B-B14F-4D97-AF65-F5344CB8AC3E}">
        <p14:creationId xmlns:p14="http://schemas.microsoft.com/office/powerpoint/2010/main" val="834372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28600"/>
            <a:ext cx="6705600" cy="612648"/>
          </a:xfrm>
        </p:spPr>
        <p:txBody>
          <a:bodyPr/>
          <a:lstStyle/>
          <a:p>
            <a:r>
              <a:rPr lang="en-US" spc="-150" dirty="0" smtClean="0"/>
              <a:t>Quantifying Estate Investment Value</a:t>
            </a:r>
            <a:endParaRPr lang="en-US" spc="-150"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5</a:t>
            </a:fld>
            <a:endParaRPr lang="en-US" altLang="zh-CN"/>
          </a:p>
        </p:txBody>
      </p:sp>
      <p:sp>
        <p:nvSpPr>
          <p:cNvPr id="5" name="内容占位符 4"/>
          <p:cNvSpPr>
            <a:spLocks noGrp="1"/>
          </p:cNvSpPr>
          <p:nvPr>
            <p:ph sz="quarter" idx="1"/>
          </p:nvPr>
        </p:nvSpPr>
        <p:spPr>
          <a:xfrm>
            <a:off x="76200" y="1219200"/>
            <a:ext cx="7162800" cy="5899666"/>
          </a:xfrm>
        </p:spPr>
        <p:txBody>
          <a:bodyPr>
            <a:normAutofit fontScale="85000" lnSpcReduction="20000"/>
          </a:bodyPr>
          <a:lstStyle/>
          <a:p>
            <a:r>
              <a:rPr lang="en-US" dirty="0" smtClean="0"/>
              <a:t>We </a:t>
            </a:r>
            <a:r>
              <a:rPr lang="en-US" b="1" dirty="0" smtClean="0">
                <a:solidFill>
                  <a:srgbClr val="FF0000"/>
                </a:solidFill>
              </a:rPr>
              <a:t>don’t</a:t>
            </a:r>
            <a:r>
              <a:rPr lang="en-US" dirty="0" smtClean="0"/>
              <a:t> predict future price</a:t>
            </a:r>
          </a:p>
          <a:p>
            <a:pPr lvl="1"/>
            <a:r>
              <a:rPr lang="en-US" dirty="0" smtClean="0"/>
              <a:t>We predict </a:t>
            </a:r>
            <a:r>
              <a:rPr lang="en-US" b="1" dirty="0" smtClean="0"/>
              <a:t>growth potential of resale value (long term thing)</a:t>
            </a:r>
            <a:endParaRPr lang="en-US" dirty="0" smtClean="0"/>
          </a:p>
          <a:p>
            <a:r>
              <a:rPr lang="en-US" dirty="0" smtClean="0"/>
              <a:t>Estate investment return rate of a given market period </a:t>
            </a:r>
          </a:p>
          <a:p>
            <a:endParaRPr lang="en-US" dirty="0"/>
          </a:p>
          <a:p>
            <a:r>
              <a:rPr lang="en-US" dirty="0"/>
              <a:t>P</a:t>
            </a:r>
            <a:r>
              <a:rPr lang="en-US" dirty="0" smtClean="0"/>
              <a:t>repare the benchmark investment values of estates for training data</a:t>
            </a:r>
          </a:p>
          <a:p>
            <a:pPr lvl="1"/>
            <a:r>
              <a:rPr lang="en-US" dirty="0" smtClean="0"/>
              <a:t>Identify </a:t>
            </a:r>
            <a:r>
              <a:rPr lang="en-US" b="1" dirty="0" smtClean="0">
                <a:solidFill>
                  <a:srgbClr val="FF0000"/>
                </a:solidFill>
              </a:rPr>
              <a:t>rising market period </a:t>
            </a:r>
            <a:r>
              <a:rPr lang="en-US" dirty="0" smtClean="0"/>
              <a:t>and </a:t>
            </a:r>
            <a:r>
              <a:rPr lang="en-US" b="1" dirty="0" smtClean="0">
                <a:solidFill>
                  <a:srgbClr val="FF0000"/>
                </a:solidFill>
              </a:rPr>
              <a:t>falling market period </a:t>
            </a:r>
            <a:r>
              <a:rPr lang="en-US" dirty="0" smtClean="0"/>
              <a:t>of Beijing</a:t>
            </a:r>
          </a:p>
          <a:p>
            <a:pPr lvl="1"/>
            <a:endParaRPr lang="en-US" dirty="0"/>
          </a:p>
          <a:p>
            <a:pPr marL="366713" lvl="1" indent="0">
              <a:buNone/>
            </a:pPr>
            <a:endParaRPr lang="en-US" dirty="0" smtClean="0"/>
          </a:p>
          <a:p>
            <a:pPr lvl="1"/>
            <a:r>
              <a:rPr lang="en-US" dirty="0" smtClean="0"/>
              <a:t>Calculate the investment returns of each real estate during rising market period and falling market period</a:t>
            </a:r>
          </a:p>
          <a:p>
            <a:r>
              <a:rPr lang="en-US" b="1" dirty="0">
                <a:solidFill>
                  <a:srgbClr val="FF0000"/>
                </a:solidFill>
              </a:rPr>
              <a:t>V</a:t>
            </a:r>
            <a:r>
              <a:rPr lang="en-US" b="1" dirty="0" smtClean="0">
                <a:solidFill>
                  <a:srgbClr val="FF0000"/>
                </a:solidFill>
              </a:rPr>
              <a:t>alue-adding capability</a:t>
            </a:r>
          </a:p>
          <a:p>
            <a:pPr lvl="1"/>
            <a:r>
              <a:rPr lang="en-US" dirty="0" smtClean="0"/>
              <a:t>investment </a:t>
            </a:r>
            <a:r>
              <a:rPr lang="en-US" dirty="0"/>
              <a:t>returns of rising market period </a:t>
            </a:r>
            <a:endParaRPr lang="en-US" b="1" dirty="0" smtClean="0">
              <a:solidFill>
                <a:srgbClr val="FF0000"/>
              </a:solidFill>
            </a:endParaRPr>
          </a:p>
          <a:p>
            <a:r>
              <a:rPr lang="en-US" b="1" dirty="0">
                <a:solidFill>
                  <a:srgbClr val="FF0000"/>
                </a:solidFill>
              </a:rPr>
              <a:t>V</a:t>
            </a:r>
            <a:r>
              <a:rPr lang="en-US" b="1" dirty="0" smtClean="0">
                <a:solidFill>
                  <a:srgbClr val="FF0000"/>
                </a:solidFill>
              </a:rPr>
              <a:t>alue-protecting capability</a:t>
            </a:r>
          </a:p>
          <a:p>
            <a:pPr lvl="1"/>
            <a:r>
              <a:rPr lang="en-US" dirty="0" smtClean="0"/>
              <a:t>investment </a:t>
            </a:r>
            <a:r>
              <a:rPr lang="en-US" dirty="0"/>
              <a:t>returns of falling market period represent </a:t>
            </a:r>
            <a:endParaRPr lang="en-US" b="1" dirty="0">
              <a:solidFill>
                <a:srgbClr val="FF0000"/>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82"/>
          <a:stretch/>
        </p:blipFill>
        <p:spPr bwMode="auto">
          <a:xfrm>
            <a:off x="2590800" y="3962400"/>
            <a:ext cx="3429000" cy="90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0934"/>
          <a:stretch/>
        </p:blipFill>
        <p:spPr bwMode="auto">
          <a:xfrm>
            <a:off x="2914140" y="2438400"/>
            <a:ext cx="1200660" cy="46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3365" y="1445027"/>
            <a:ext cx="2064435" cy="160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29400" y="1154668"/>
            <a:ext cx="2743200" cy="369332"/>
          </a:xfrm>
          <a:prstGeom prst="rect">
            <a:avLst/>
          </a:prstGeom>
          <a:noFill/>
        </p:spPr>
        <p:txBody>
          <a:bodyPr wrap="square" rtlCol="0">
            <a:spAutoFit/>
          </a:bodyPr>
          <a:lstStyle/>
          <a:p>
            <a:r>
              <a:rPr lang="en-US" b="1" dirty="0" smtClean="0">
                <a:solidFill>
                  <a:srgbClr val="3366FF"/>
                </a:solidFill>
              </a:rPr>
              <a:t>Investment return</a:t>
            </a:r>
            <a:endParaRPr lang="en-US" b="1" dirty="0">
              <a:solidFill>
                <a:srgbClr val="3366FF"/>
              </a:solidFill>
            </a:endParaRPr>
          </a:p>
        </p:txBody>
      </p:sp>
    </p:spTree>
    <p:extLst>
      <p:ext uri="{BB962C8B-B14F-4D97-AF65-F5344CB8AC3E}">
        <p14:creationId xmlns:p14="http://schemas.microsoft.com/office/powerpoint/2010/main" val="3103645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Geographic Dependencies (1)</a:t>
            </a:r>
            <a:endParaRPr lang="zh-CN" altLang="en-US" dirty="0"/>
          </a:p>
        </p:txBody>
      </p:sp>
      <p:sp>
        <p:nvSpPr>
          <p:cNvPr id="5" name="灯片编号占位符 4"/>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6</a:t>
            </a:fld>
            <a:endParaRPr lang="en-US" altLang="zh-CN"/>
          </a:p>
        </p:txBody>
      </p:sp>
      <p:sp>
        <p:nvSpPr>
          <p:cNvPr id="29" name="Content Placeholder 28"/>
          <p:cNvSpPr>
            <a:spLocks noGrp="1"/>
          </p:cNvSpPr>
          <p:nvPr>
            <p:ph sz="quarter" idx="1"/>
          </p:nvPr>
        </p:nvSpPr>
        <p:spPr>
          <a:xfrm>
            <a:off x="457200" y="5251401"/>
            <a:ext cx="8153400" cy="1225599"/>
          </a:xfrm>
        </p:spPr>
        <p:txBody>
          <a:bodyPr/>
          <a:lstStyle/>
          <a:p>
            <a:r>
              <a:rPr lang="en-US" b="1" dirty="0" smtClean="0"/>
              <a:t>Individual dependency</a:t>
            </a:r>
          </a:p>
          <a:p>
            <a:pPr lvl="1"/>
            <a:r>
              <a:rPr lang="en-US" altLang="zh-CN" dirty="0" smtClean="0"/>
              <a:t>the investment </a:t>
            </a:r>
            <a:r>
              <a:rPr lang="en-US" altLang="zh-CN" dirty="0"/>
              <a:t>value of an estate is </a:t>
            </a:r>
            <a:r>
              <a:rPr lang="en-US" altLang="zh-CN" dirty="0" smtClean="0"/>
              <a:t>determined </a:t>
            </a:r>
            <a:r>
              <a:rPr lang="en-US" altLang="zh-CN" dirty="0"/>
              <a:t>by </a:t>
            </a:r>
            <a:r>
              <a:rPr lang="en-US" altLang="zh-CN" dirty="0" smtClean="0"/>
              <a:t>the geographic </a:t>
            </a:r>
            <a:r>
              <a:rPr lang="en-US" altLang="zh-CN" dirty="0"/>
              <a:t>characteristics of its own neighborhood</a:t>
            </a:r>
          </a:p>
          <a:p>
            <a:endParaRPr lang="en-US" dirty="0" smtClean="0"/>
          </a:p>
          <a:p>
            <a:pPr lvl="1"/>
            <a:endParaRPr lang="en-US" dirty="0"/>
          </a:p>
        </p:txBody>
      </p:sp>
      <p:grpSp>
        <p:nvGrpSpPr>
          <p:cNvPr id="6" name="组合 5"/>
          <p:cNvGrpSpPr/>
          <p:nvPr/>
        </p:nvGrpSpPr>
        <p:grpSpPr>
          <a:xfrm>
            <a:off x="152400" y="1905000"/>
            <a:ext cx="8889428" cy="3276600"/>
            <a:chOff x="152400" y="1600200"/>
            <a:chExt cx="8889428" cy="327660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10283"/>
              <a:ext cx="2883633" cy="286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627684"/>
              <a:ext cx="2811117" cy="281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200" y="1600200"/>
              <a:ext cx="2869628" cy="2861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20000" y="2728912"/>
              <a:ext cx="368210"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4599801"/>
              <a:ext cx="1447800" cy="276999"/>
            </a:xfrm>
            <a:prstGeom prst="rect">
              <a:avLst/>
            </a:prstGeom>
            <a:noFill/>
          </p:spPr>
          <p:txBody>
            <a:bodyPr wrap="square" rtlCol="0">
              <a:spAutoFit/>
            </a:bodyPr>
            <a:lstStyle/>
            <a:p>
              <a:pPr algn="ctr"/>
              <a:r>
                <a:rPr lang="en-US" altLang="zh-CN" sz="1200" dirty="0" smtClean="0"/>
                <a:t>Point of Interest</a:t>
              </a:r>
              <a:endParaRPr lang="zh-CN" altLang="en-US" sz="1200" dirty="0"/>
            </a:p>
          </p:txBody>
        </p:sp>
        <p:sp>
          <p:nvSpPr>
            <p:cNvPr id="11" name="TextBox 10"/>
            <p:cNvSpPr txBox="1"/>
            <p:nvPr/>
          </p:nvSpPr>
          <p:spPr>
            <a:xfrm>
              <a:off x="3352800" y="4495800"/>
              <a:ext cx="2438400" cy="276999"/>
            </a:xfrm>
            <a:prstGeom prst="rect">
              <a:avLst/>
            </a:prstGeom>
            <a:noFill/>
          </p:spPr>
          <p:txBody>
            <a:bodyPr wrap="square" rtlCol="0">
              <a:spAutoFit/>
            </a:bodyPr>
            <a:lstStyle/>
            <a:p>
              <a:pPr algn="ctr"/>
              <a:r>
                <a:rPr lang="en-US" altLang="zh-CN" sz="1200" dirty="0" smtClean="0"/>
                <a:t>Transportation Accessibility</a:t>
              </a:r>
              <a:endParaRPr lang="zh-CN" altLang="en-US" sz="1200" dirty="0"/>
            </a:p>
          </p:txBody>
        </p:sp>
        <p:sp>
          <p:nvSpPr>
            <p:cNvPr id="12" name="TextBox 11"/>
            <p:cNvSpPr txBox="1"/>
            <p:nvPr/>
          </p:nvSpPr>
          <p:spPr>
            <a:xfrm>
              <a:off x="6464014" y="4495800"/>
              <a:ext cx="2438400" cy="276999"/>
            </a:xfrm>
            <a:prstGeom prst="rect">
              <a:avLst/>
            </a:prstGeom>
            <a:noFill/>
          </p:spPr>
          <p:txBody>
            <a:bodyPr wrap="square" rtlCol="0">
              <a:spAutoFit/>
            </a:bodyPr>
            <a:lstStyle/>
            <a:p>
              <a:pPr algn="ctr"/>
              <a:r>
                <a:rPr lang="en-US" altLang="zh-CN" sz="1200" dirty="0" smtClean="0"/>
                <a:t>Taxi Mobility </a:t>
              </a:r>
              <a:endParaRPr lang="zh-CN" altLang="en-US" sz="1200" dirty="0"/>
            </a:p>
          </p:txBody>
        </p:sp>
        <p:sp>
          <p:nvSpPr>
            <p:cNvPr id="4" name="椭圆 3"/>
            <p:cNvSpPr/>
            <p:nvPr/>
          </p:nvSpPr>
          <p:spPr>
            <a:xfrm>
              <a:off x="6705600" y="1881318"/>
              <a:ext cx="2209800" cy="2166676"/>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8575">
                  <a:solidFill>
                    <a:schemeClr val="tx1"/>
                  </a:solidFill>
                </a:ln>
                <a:noFill/>
              </a:endParaRPr>
            </a:p>
          </p:txBody>
        </p:sp>
        <p:cxnSp>
          <p:nvCxnSpPr>
            <p:cNvPr id="8" name="直接箭头连接符 7"/>
            <p:cNvCxnSpPr/>
            <p:nvPr/>
          </p:nvCxnSpPr>
          <p:spPr>
            <a:xfrm flipH="1">
              <a:off x="7315200" y="3124200"/>
              <a:ext cx="368014" cy="762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990600" y="1143000"/>
            <a:ext cx="7239000" cy="369332"/>
          </a:xfrm>
          <a:prstGeom prst="rect">
            <a:avLst/>
          </a:prstGeom>
          <a:noFill/>
        </p:spPr>
        <p:txBody>
          <a:bodyPr wrap="square" rtlCol="0">
            <a:spAutoFit/>
          </a:bodyPr>
          <a:lstStyle/>
          <a:p>
            <a:pPr algn="ctr"/>
            <a:r>
              <a:rPr lang="en-US" b="1" dirty="0" smtClean="0">
                <a:solidFill>
                  <a:srgbClr val="FF0000"/>
                </a:solidFill>
              </a:rPr>
              <a:t>Your personal profiles tell </a:t>
            </a:r>
            <a:r>
              <a:rPr lang="en-US" b="1" dirty="0">
                <a:solidFill>
                  <a:srgbClr val="FF0000"/>
                </a:solidFill>
              </a:rPr>
              <a:t>your </a:t>
            </a:r>
            <a:r>
              <a:rPr lang="en-US" b="1" dirty="0" smtClean="0">
                <a:solidFill>
                  <a:srgbClr val="FF0000"/>
                </a:solidFill>
              </a:rPr>
              <a:t>research interests</a:t>
            </a:r>
            <a:endParaRPr lang="en-US" b="1" dirty="0">
              <a:solidFill>
                <a:srgbClr val="FF0000"/>
              </a:solidFill>
            </a:endParaRPr>
          </a:p>
        </p:txBody>
      </p:sp>
    </p:spTree>
    <p:extLst>
      <p:ext uri="{BB962C8B-B14F-4D97-AF65-F5344CB8AC3E}">
        <p14:creationId xmlns:p14="http://schemas.microsoft.com/office/powerpoint/2010/main" val="4234391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Geographic Dependencies (2)</a:t>
            </a:r>
            <a:endParaRPr lang="zh-CN" altLang="en-US" dirty="0"/>
          </a:p>
        </p:txBody>
      </p:sp>
      <p:sp>
        <p:nvSpPr>
          <p:cNvPr id="5" name="灯片编号占位符 4"/>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7</a:t>
            </a:fld>
            <a:endParaRPr lang="en-US" altLang="zh-CN"/>
          </a:p>
        </p:txBody>
      </p:sp>
      <p:sp>
        <p:nvSpPr>
          <p:cNvPr id="29" name="Content Placeholder 28"/>
          <p:cNvSpPr>
            <a:spLocks noGrp="1"/>
          </p:cNvSpPr>
          <p:nvPr>
            <p:ph sz="quarter" idx="1"/>
          </p:nvPr>
        </p:nvSpPr>
        <p:spPr>
          <a:xfrm>
            <a:off x="609600" y="5410200"/>
            <a:ext cx="8153400" cy="1447800"/>
          </a:xfrm>
        </p:spPr>
        <p:txBody>
          <a:bodyPr>
            <a:normAutofit/>
          </a:bodyPr>
          <a:lstStyle/>
          <a:p>
            <a:r>
              <a:rPr lang="en-US" b="1" dirty="0" smtClean="0"/>
              <a:t>Peer dependency</a:t>
            </a:r>
          </a:p>
          <a:p>
            <a:pPr lvl="1"/>
            <a:r>
              <a:rPr lang="en-US" altLang="zh-CN" dirty="0" smtClean="0"/>
              <a:t>Inside a business area, the </a:t>
            </a:r>
            <a:r>
              <a:rPr lang="en-US" altLang="zh-CN" dirty="0"/>
              <a:t>estate investment value </a:t>
            </a:r>
            <a:r>
              <a:rPr lang="en-US" altLang="zh-CN" dirty="0" smtClean="0"/>
              <a:t>can be </a:t>
            </a:r>
            <a:r>
              <a:rPr lang="en-US" altLang="zh-CN" dirty="0"/>
              <a:t>reflected by its nearby estates</a:t>
            </a:r>
            <a:r>
              <a:rPr lang="en-US" altLang="zh-CN" dirty="0" smtClean="0"/>
              <a:t>.</a:t>
            </a:r>
            <a:endParaRPr lang="en-US" altLang="zh-CN"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59"/>
          <a:stretch/>
        </p:blipFill>
        <p:spPr bwMode="auto">
          <a:xfrm>
            <a:off x="128302" y="3060926"/>
            <a:ext cx="4062698" cy="97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322"/>
          <a:stretch/>
        </p:blipFill>
        <p:spPr bwMode="auto">
          <a:xfrm>
            <a:off x="4569834" y="3060927"/>
            <a:ext cx="4269365" cy="977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1234875842"/>
              </p:ext>
            </p:extLst>
          </p:nvPr>
        </p:nvGraphicFramePr>
        <p:xfrm>
          <a:off x="2394332" y="4160520"/>
          <a:ext cx="4539868" cy="1257300"/>
        </p:xfrm>
        <a:graphic>
          <a:graphicData uri="http://schemas.openxmlformats.org/drawingml/2006/table">
            <a:tbl>
              <a:tblPr firstRow="1" bandRow="1">
                <a:tableStyleId>{5C22544A-7EE6-4342-B048-85BDC9FD1C3A}</a:tableStyleId>
              </a:tblPr>
              <a:tblGrid>
                <a:gridCol w="2541184"/>
                <a:gridCol w="1056447"/>
                <a:gridCol w="942237"/>
              </a:tblGrid>
              <a:tr h="228600">
                <a:tc>
                  <a:txBody>
                    <a:bodyPr/>
                    <a:lstStyle/>
                    <a:p>
                      <a:r>
                        <a:rPr lang="en-US" altLang="zh-CN" sz="1050" spc="0" dirty="0" smtClean="0">
                          <a:latin typeface="Times New Roman" panose="02020603050405020304" pitchFamily="18" charset="0"/>
                          <a:cs typeface="Times New Roman" panose="02020603050405020304" pitchFamily="18" charset="0"/>
                        </a:rPr>
                        <a:t>Attribute</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A</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zh-CN" altLang="en-US" sz="1050" spc="0" dirty="0" smtClean="0">
                          <a:latin typeface="Times New Roman" panose="02020603050405020304" pitchFamily="18" charset="0"/>
                          <a:cs typeface="Times New Roman" panose="02020603050405020304" pitchFamily="18" charset="0"/>
                        </a:rPr>
                        <a:t> </a:t>
                      </a:r>
                      <a:r>
                        <a:rPr lang="en-US" altLang="zh-CN" sz="1050" spc="0" dirty="0" smtClean="0">
                          <a:latin typeface="Times New Roman" panose="02020603050405020304" pitchFamily="18" charset="0"/>
                          <a:cs typeface="Times New Roman" panose="02020603050405020304" pitchFamily="18" charset="0"/>
                        </a:rPr>
                        <a:t>B</a:t>
                      </a:r>
                      <a:endParaRPr lang="zh-CN" altLang="en-US" sz="1050" spc="0" dirty="0">
                        <a:latin typeface="Times New Roman" panose="02020603050405020304" pitchFamily="18" charset="0"/>
                        <a:cs typeface="Times New Roman" panose="02020603050405020304" pitchFamily="18" charset="0"/>
                      </a:endParaRPr>
                    </a:p>
                  </a:txBody>
                  <a:tcPr/>
                </a:tc>
              </a:tr>
              <a:tr h="160020">
                <a:tc>
                  <a:txBody>
                    <a:bodyPr/>
                    <a:lstStyle/>
                    <a:p>
                      <a:r>
                        <a:rPr lang="en-US" altLang="zh-CN" sz="1050" spc="0" dirty="0" smtClean="0">
                          <a:latin typeface="Times New Roman" panose="02020603050405020304" pitchFamily="18" charset="0"/>
                          <a:cs typeface="Times New Roman" panose="02020603050405020304" pitchFamily="18" charset="0"/>
                        </a:rPr>
                        <a:t>Distance to Level2 road network </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156 meters</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143 meters</a:t>
                      </a:r>
                      <a:endParaRPr lang="zh-CN" altLang="en-US" sz="1050" spc="0" dirty="0">
                        <a:latin typeface="Times New Roman" panose="02020603050405020304" pitchFamily="18" charset="0"/>
                        <a:cs typeface="Times New Roman" panose="02020603050405020304" pitchFamily="18" charset="0"/>
                      </a:endParaRPr>
                    </a:p>
                  </a:txBody>
                  <a:tcPr/>
                </a:tc>
              </a:tr>
              <a:tr h="213360">
                <a:tc>
                  <a:txBody>
                    <a:bodyPr/>
                    <a:lstStyle/>
                    <a:p>
                      <a:r>
                        <a:rPr lang="en-US" altLang="zh-CN" sz="1050" spc="0" dirty="0" smtClean="0">
                          <a:latin typeface="Times New Roman" panose="02020603050405020304" pitchFamily="18" charset="0"/>
                          <a:cs typeface="Times New Roman" panose="02020603050405020304" pitchFamily="18" charset="0"/>
                        </a:rPr>
                        <a:t>Distance to subway</a:t>
                      </a:r>
                      <a:r>
                        <a:rPr lang="en-US" altLang="zh-CN" sz="1050" spc="0" baseline="0" dirty="0" smtClean="0">
                          <a:latin typeface="Times New Roman" panose="02020603050405020304" pitchFamily="18" charset="0"/>
                          <a:cs typeface="Times New Roman" panose="02020603050405020304" pitchFamily="18" charset="0"/>
                        </a:rPr>
                        <a:t> station</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t>1385 meters</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1585 meters</a:t>
                      </a:r>
                      <a:endParaRPr lang="zh-CN" altLang="en-US" sz="1050" spc="0" dirty="0">
                        <a:latin typeface="Times New Roman" panose="02020603050405020304" pitchFamily="18" charset="0"/>
                        <a:cs typeface="Times New Roman" panose="02020603050405020304" pitchFamily="18" charset="0"/>
                      </a:endParaRPr>
                    </a:p>
                  </a:txBody>
                  <a:tcPr/>
                </a:tc>
              </a:tr>
              <a:tr h="190500">
                <a:tc>
                  <a:txBody>
                    <a:bodyPr/>
                    <a:lstStyle/>
                    <a:p>
                      <a:r>
                        <a:rPr lang="en-US" altLang="zh-CN" sz="1050" spc="0" dirty="0" smtClean="0">
                          <a:latin typeface="Times New Roman" panose="02020603050405020304" pitchFamily="18" charset="0"/>
                          <a:cs typeface="Times New Roman" panose="02020603050405020304" pitchFamily="18" charset="0"/>
                        </a:rPr>
                        <a:t>#</a:t>
                      </a:r>
                      <a:r>
                        <a:rPr lang="en-US" altLang="zh-CN" sz="1050" spc="0" baseline="0" dirty="0" smtClean="0">
                          <a:latin typeface="Times New Roman" panose="02020603050405020304" pitchFamily="18" charset="0"/>
                          <a:cs typeface="Times New Roman" panose="02020603050405020304" pitchFamily="18" charset="0"/>
                        </a:rPr>
                        <a:t>Restaurants </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3</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4</a:t>
                      </a:r>
                      <a:endParaRPr lang="zh-CN" altLang="en-US" sz="1050" spc="0" dirty="0">
                        <a:latin typeface="Times New Roman" panose="02020603050405020304" pitchFamily="18" charset="0"/>
                        <a:cs typeface="Times New Roman" panose="02020603050405020304" pitchFamily="18" charset="0"/>
                      </a:endParaRPr>
                    </a:p>
                  </a:txBody>
                  <a:tcPr/>
                </a:tc>
              </a:tr>
              <a:tr h="0">
                <a:tc>
                  <a:txBody>
                    <a:bodyPr/>
                    <a:lstStyle/>
                    <a:p>
                      <a:r>
                        <a:rPr lang="en-US" altLang="zh-CN" sz="1050" spc="0" dirty="0" smtClean="0">
                          <a:latin typeface="Times New Roman" panose="02020603050405020304" pitchFamily="18" charset="0"/>
                          <a:cs typeface="Times New Roman" panose="02020603050405020304" pitchFamily="18" charset="0"/>
                        </a:rPr>
                        <a:t>#Transportation</a:t>
                      </a:r>
                      <a:r>
                        <a:rPr lang="en-US" altLang="zh-CN" sz="1050" spc="0" baseline="0" dirty="0" smtClean="0">
                          <a:latin typeface="Times New Roman" panose="02020603050405020304" pitchFamily="18" charset="0"/>
                          <a:cs typeface="Times New Roman" panose="02020603050405020304" pitchFamily="18" charset="0"/>
                        </a:rPr>
                        <a:t> facilities</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8</a:t>
                      </a:r>
                      <a:endParaRPr lang="zh-CN" altLang="en-US" sz="1050" spc="0" dirty="0">
                        <a:latin typeface="Times New Roman" panose="02020603050405020304" pitchFamily="18" charset="0"/>
                        <a:cs typeface="Times New Roman" panose="02020603050405020304" pitchFamily="18" charset="0"/>
                      </a:endParaRPr>
                    </a:p>
                  </a:txBody>
                  <a:tcPr/>
                </a:tc>
                <a:tc>
                  <a:txBody>
                    <a:bodyPr/>
                    <a:lstStyle/>
                    <a:p>
                      <a:r>
                        <a:rPr lang="en-US" altLang="zh-CN" sz="1050" spc="0" dirty="0" smtClean="0">
                          <a:latin typeface="Times New Roman" panose="02020603050405020304" pitchFamily="18" charset="0"/>
                          <a:cs typeface="Times New Roman" panose="02020603050405020304" pitchFamily="18" charset="0"/>
                        </a:rPr>
                        <a:t>8</a:t>
                      </a:r>
                      <a:endParaRPr lang="zh-CN" altLang="en-US" sz="1050" spc="0" dirty="0">
                        <a:latin typeface="Times New Roman" panose="02020603050405020304" pitchFamily="18" charset="0"/>
                        <a:cs typeface="Times New Roman" panose="02020603050405020304" pitchFamily="18" charset="0"/>
                      </a:endParaRPr>
                    </a:p>
                  </a:txBody>
                  <a:tcPr/>
                </a:tc>
              </a:tr>
            </a:tbl>
          </a:graphicData>
        </a:graphic>
      </p:graphicFrame>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1143000"/>
            <a:ext cx="1687528" cy="1790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8928" y="1158749"/>
            <a:ext cx="1802215" cy="177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6036"/>
          <a:stretch/>
        </p:blipFill>
        <p:spPr bwMode="auto">
          <a:xfrm>
            <a:off x="7124306" y="1181526"/>
            <a:ext cx="1833427" cy="175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007251" y="3163497"/>
            <a:ext cx="304800" cy="369332"/>
          </a:xfrm>
          <a:prstGeom prst="rect">
            <a:avLst/>
          </a:prstGeom>
          <a:noFill/>
        </p:spPr>
        <p:txBody>
          <a:bodyPr wrap="square" rtlCol="0">
            <a:spAutoFit/>
          </a:bodyPr>
          <a:lstStyle/>
          <a:p>
            <a:r>
              <a:rPr lang="en-US" altLang="zh-CN" dirty="0" smtClean="0"/>
              <a:t>A</a:t>
            </a:r>
            <a:endParaRPr lang="zh-CN" altLang="en-US" dirty="0"/>
          </a:p>
        </p:txBody>
      </p:sp>
      <p:sp>
        <p:nvSpPr>
          <p:cNvPr id="13" name="TextBox 12"/>
          <p:cNvSpPr txBox="1"/>
          <p:nvPr/>
        </p:nvSpPr>
        <p:spPr>
          <a:xfrm>
            <a:off x="6629400" y="3168927"/>
            <a:ext cx="304800" cy="369332"/>
          </a:xfrm>
          <a:prstGeom prst="rect">
            <a:avLst/>
          </a:prstGeom>
          <a:noFill/>
        </p:spPr>
        <p:txBody>
          <a:bodyPr wrap="square" rtlCol="0">
            <a:spAutoFit/>
          </a:bodyPr>
          <a:lstStyle/>
          <a:p>
            <a:r>
              <a:rPr lang="en-US" altLang="zh-CN" dirty="0"/>
              <a:t>B</a:t>
            </a:r>
            <a:endParaRPr lang="zh-CN" altLang="en-US" dirty="0"/>
          </a:p>
        </p:txBody>
      </p:sp>
      <p:sp>
        <p:nvSpPr>
          <p:cNvPr id="7" name="椭圆 6"/>
          <p:cNvSpPr/>
          <p:nvPr/>
        </p:nvSpPr>
        <p:spPr>
          <a:xfrm>
            <a:off x="4495800" y="1295400"/>
            <a:ext cx="457200" cy="3810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a:solidFill>
                  <a:srgbClr val="FF0000"/>
                </a:solidFill>
              </a:ln>
              <a:noFill/>
            </a:endParaRPr>
          </a:p>
        </p:txBody>
      </p:sp>
      <p:sp>
        <p:nvSpPr>
          <p:cNvPr id="15" name="椭圆 14"/>
          <p:cNvSpPr/>
          <p:nvPr/>
        </p:nvSpPr>
        <p:spPr>
          <a:xfrm>
            <a:off x="5712834" y="2209800"/>
            <a:ext cx="535566" cy="5334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a:solidFill>
                  <a:srgbClr val="FF0000"/>
                </a:solidFill>
              </a:ln>
              <a:noFill/>
            </a:endParaRPr>
          </a:p>
        </p:txBody>
      </p:sp>
      <p:sp>
        <p:nvSpPr>
          <p:cNvPr id="16" name="椭圆 15"/>
          <p:cNvSpPr/>
          <p:nvPr/>
        </p:nvSpPr>
        <p:spPr>
          <a:xfrm>
            <a:off x="7238999" y="1295400"/>
            <a:ext cx="1718733" cy="163787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ln>
                <a:solidFill>
                  <a:srgbClr val="FF0000"/>
                </a:solidFill>
              </a:ln>
              <a:noFill/>
            </a:endParaRPr>
          </a:p>
        </p:txBody>
      </p:sp>
      <p:sp>
        <p:nvSpPr>
          <p:cNvPr id="17" name="TextBox 16"/>
          <p:cNvSpPr txBox="1"/>
          <p:nvPr/>
        </p:nvSpPr>
        <p:spPr>
          <a:xfrm>
            <a:off x="7493000" y="1742840"/>
            <a:ext cx="304800" cy="369332"/>
          </a:xfrm>
          <a:prstGeom prst="rect">
            <a:avLst/>
          </a:prstGeom>
          <a:noFill/>
        </p:spPr>
        <p:txBody>
          <a:bodyPr wrap="square" rtlCol="0">
            <a:spAutoFit/>
          </a:bodyPr>
          <a:lstStyle/>
          <a:p>
            <a:r>
              <a:rPr lang="en-US" altLang="zh-CN" dirty="0" smtClean="0"/>
              <a:t>A</a:t>
            </a:r>
            <a:endParaRPr lang="zh-CN" altLang="en-US" dirty="0"/>
          </a:p>
        </p:txBody>
      </p:sp>
      <p:sp>
        <p:nvSpPr>
          <p:cNvPr id="18" name="TextBox 17"/>
          <p:cNvSpPr txBox="1"/>
          <p:nvPr/>
        </p:nvSpPr>
        <p:spPr>
          <a:xfrm>
            <a:off x="8152316" y="2220660"/>
            <a:ext cx="304800" cy="369332"/>
          </a:xfrm>
          <a:prstGeom prst="rect">
            <a:avLst/>
          </a:prstGeom>
          <a:noFill/>
        </p:spPr>
        <p:txBody>
          <a:bodyPr wrap="square" rtlCol="0">
            <a:spAutoFit/>
          </a:bodyPr>
          <a:lstStyle/>
          <a:p>
            <a:r>
              <a:rPr lang="en-US" altLang="zh-CN" dirty="0"/>
              <a:t>B</a:t>
            </a:r>
            <a:endParaRPr lang="zh-CN" altLang="en-US" dirty="0"/>
          </a:p>
        </p:txBody>
      </p:sp>
      <p:sp>
        <p:nvSpPr>
          <p:cNvPr id="19" name="TextBox 18"/>
          <p:cNvSpPr txBox="1"/>
          <p:nvPr/>
        </p:nvSpPr>
        <p:spPr>
          <a:xfrm>
            <a:off x="60224" y="1411069"/>
            <a:ext cx="3444976" cy="646331"/>
          </a:xfrm>
          <a:prstGeom prst="rect">
            <a:avLst/>
          </a:prstGeom>
          <a:noFill/>
        </p:spPr>
        <p:txBody>
          <a:bodyPr wrap="square" rtlCol="0">
            <a:spAutoFit/>
          </a:bodyPr>
          <a:lstStyle/>
          <a:p>
            <a:pPr algn="ctr"/>
            <a:r>
              <a:rPr lang="en-US" b="1" dirty="0" smtClean="0">
                <a:solidFill>
                  <a:srgbClr val="FF0000"/>
                </a:solidFill>
              </a:rPr>
              <a:t>Your friends tell your </a:t>
            </a:r>
            <a:r>
              <a:rPr lang="en-US" b="1" dirty="0">
                <a:solidFill>
                  <a:srgbClr val="FF0000"/>
                </a:solidFill>
              </a:rPr>
              <a:t>research </a:t>
            </a:r>
            <a:r>
              <a:rPr lang="en-US" b="1" dirty="0" smtClean="0">
                <a:solidFill>
                  <a:srgbClr val="FF0000"/>
                </a:solidFill>
              </a:rPr>
              <a:t>interests</a:t>
            </a:r>
            <a:endParaRPr lang="en-US" b="1" dirty="0">
              <a:solidFill>
                <a:srgbClr val="FF0000"/>
              </a:solidFill>
            </a:endParaRPr>
          </a:p>
        </p:txBody>
      </p:sp>
    </p:spTree>
    <p:extLst>
      <p:ext uri="{BB962C8B-B14F-4D97-AF65-F5344CB8AC3E}">
        <p14:creationId xmlns:p14="http://schemas.microsoft.com/office/powerpoint/2010/main" val="4234391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Geographic Dependencies (3)</a:t>
            </a:r>
            <a:endParaRPr lang="zh-CN" altLang="en-US" dirty="0"/>
          </a:p>
        </p:txBody>
      </p:sp>
      <p:sp>
        <p:nvSpPr>
          <p:cNvPr id="5" name="灯片编号占位符 4"/>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8</a:t>
            </a:fld>
            <a:endParaRPr lang="en-US" altLang="zh-CN"/>
          </a:p>
        </p:txBody>
      </p:sp>
      <p:sp>
        <p:nvSpPr>
          <p:cNvPr id="29" name="Content Placeholder 28"/>
          <p:cNvSpPr>
            <a:spLocks noGrp="1"/>
          </p:cNvSpPr>
          <p:nvPr>
            <p:ph sz="quarter" idx="1"/>
          </p:nvPr>
        </p:nvSpPr>
        <p:spPr>
          <a:xfrm>
            <a:off x="762000" y="5291667"/>
            <a:ext cx="8153400" cy="1337733"/>
          </a:xfrm>
        </p:spPr>
        <p:txBody>
          <a:bodyPr/>
          <a:lstStyle/>
          <a:p>
            <a:r>
              <a:rPr lang="en-US" b="1" dirty="0" smtClean="0"/>
              <a:t>Zone dependency</a:t>
            </a:r>
          </a:p>
          <a:p>
            <a:pPr lvl="1"/>
            <a:r>
              <a:rPr lang="en-US" altLang="zh-CN" dirty="0"/>
              <a:t>T</a:t>
            </a:r>
            <a:r>
              <a:rPr lang="en-US" altLang="zh-CN" dirty="0" smtClean="0"/>
              <a:t>he </a:t>
            </a:r>
            <a:r>
              <a:rPr lang="en-US" altLang="zh-CN" dirty="0"/>
              <a:t>estate value can also be influenced by the </a:t>
            </a:r>
            <a:r>
              <a:rPr lang="en-US" altLang="zh-CN" dirty="0" smtClean="0"/>
              <a:t>values of </a:t>
            </a:r>
            <a:r>
              <a:rPr lang="en-US" altLang="zh-CN" dirty="0"/>
              <a:t>its </a:t>
            </a:r>
            <a:r>
              <a:rPr lang="en-US" altLang="zh-CN" dirty="0" smtClean="0"/>
              <a:t>associated latent business </a:t>
            </a:r>
            <a:r>
              <a:rPr lang="en-US" altLang="zh-CN" dirty="0"/>
              <a:t>area.</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983433"/>
            <a:ext cx="3124200" cy="3228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4057767"/>
            <a:ext cx="5057775" cy="947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descr="https://cdn1.iconfinder.com/data/icons/complete-set-icons/512/home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321956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曲线连接符 6"/>
          <p:cNvCxnSpPr>
            <a:stCxn id="2055" idx="0"/>
            <a:endCxn id="2051" idx="1"/>
          </p:cNvCxnSpPr>
          <p:nvPr/>
        </p:nvCxnSpPr>
        <p:spPr>
          <a:xfrm rot="16200000" flipH="1">
            <a:off x="1896605" y="2542161"/>
            <a:ext cx="1312189" cy="2667000"/>
          </a:xfrm>
          <a:prstGeom prst="curvedConnector4">
            <a:avLst>
              <a:gd name="adj1" fmla="val -17421"/>
              <a:gd name="adj2" fmla="val 52857"/>
            </a:avLst>
          </a:prstGeom>
          <a:ln>
            <a:tailEnd type="arrow"/>
          </a:ln>
        </p:spPr>
        <p:style>
          <a:lnRef idx="3">
            <a:schemeClr val="dk1"/>
          </a:lnRef>
          <a:fillRef idx="0">
            <a:schemeClr val="dk1"/>
          </a:fillRef>
          <a:effectRef idx="2">
            <a:schemeClr val="dk1"/>
          </a:effectRef>
          <a:fontRef idx="minor">
            <a:schemeClr val="tx1"/>
          </a:fontRef>
        </p:style>
      </p:cxnSp>
      <p:pic>
        <p:nvPicPr>
          <p:cNvPr id="13" name="Picture 7" descr="https://cdn1.iconfinder.com/data/icons/complete-set-icons/512/home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2000367"/>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2431921"/>
            <a:ext cx="4953000" cy="101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曲线连接符 16"/>
          <p:cNvCxnSpPr>
            <a:stCxn id="13" idx="0"/>
            <a:endCxn id="2056" idx="1"/>
          </p:cNvCxnSpPr>
          <p:nvPr/>
        </p:nvCxnSpPr>
        <p:spPr>
          <a:xfrm rot="16200000" flipH="1">
            <a:off x="3073461" y="2127305"/>
            <a:ext cx="939677" cy="685800"/>
          </a:xfrm>
          <a:prstGeom prst="curvedConnector4">
            <a:avLst>
              <a:gd name="adj1" fmla="val -24328"/>
              <a:gd name="adj2" fmla="val 61111"/>
            </a:avLst>
          </a:prstGeom>
          <a:ln>
            <a:tailEnd type="arrow"/>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4495800" y="1847146"/>
            <a:ext cx="3352800" cy="584775"/>
          </a:xfrm>
          <a:prstGeom prst="rect">
            <a:avLst/>
          </a:prstGeom>
          <a:noFill/>
        </p:spPr>
        <p:txBody>
          <a:bodyPr wrap="square" rtlCol="0">
            <a:spAutoFit/>
          </a:bodyPr>
          <a:lstStyle/>
          <a:p>
            <a:pPr algn="ctr"/>
            <a:r>
              <a:rPr lang="en-US" altLang="zh-CN" sz="1600" dirty="0" smtClean="0"/>
              <a:t>Rising Market Period (02/2012-05/2012)</a:t>
            </a:r>
            <a:endParaRPr lang="zh-CN" altLang="en-US" sz="1600" dirty="0"/>
          </a:p>
        </p:txBody>
      </p:sp>
      <p:sp>
        <p:nvSpPr>
          <p:cNvPr id="16" name="TextBox 15"/>
          <p:cNvSpPr txBox="1"/>
          <p:nvPr/>
        </p:nvSpPr>
        <p:spPr>
          <a:xfrm>
            <a:off x="4800600" y="5135707"/>
            <a:ext cx="2819400" cy="276999"/>
          </a:xfrm>
          <a:prstGeom prst="rect">
            <a:avLst/>
          </a:prstGeom>
          <a:noFill/>
        </p:spPr>
        <p:txBody>
          <a:bodyPr wrap="square" rtlCol="0">
            <a:spAutoFit/>
          </a:bodyPr>
          <a:lstStyle/>
          <a:p>
            <a:pPr algn="ctr"/>
            <a:r>
              <a:rPr lang="en-US" altLang="zh-CN" sz="1200" b="1" dirty="0" smtClean="0">
                <a:latin typeface="Times New Roman" panose="02020603050405020304" pitchFamily="18" charset="0"/>
                <a:cs typeface="Times New Roman" panose="02020603050405020304" pitchFamily="18" charset="0"/>
              </a:rPr>
              <a:t>Average regional prices </a:t>
            </a:r>
            <a:endParaRPr lang="zh-CN" altLang="en-US" sz="12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4800600" y="3524367"/>
            <a:ext cx="2819400" cy="276999"/>
          </a:xfrm>
          <a:prstGeom prst="rect">
            <a:avLst/>
          </a:prstGeom>
          <a:noFill/>
        </p:spPr>
        <p:txBody>
          <a:bodyPr wrap="square" rtlCol="0">
            <a:spAutoFit/>
          </a:bodyPr>
          <a:lstStyle/>
          <a:p>
            <a:pPr algn="ctr"/>
            <a:r>
              <a:rPr lang="en-US" altLang="zh-CN" sz="1200" b="1" dirty="0" smtClean="0">
                <a:latin typeface="Times New Roman" panose="02020603050405020304" pitchFamily="18" charset="0"/>
                <a:cs typeface="Times New Roman" panose="02020603050405020304" pitchFamily="18" charset="0"/>
              </a:rPr>
              <a:t>Average regional prices </a:t>
            </a:r>
            <a:endParaRPr lang="zh-CN" altLang="en-US" sz="1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377752" y="2709211"/>
            <a:ext cx="1461448" cy="461665"/>
          </a:xfrm>
          <a:prstGeom prst="rect">
            <a:avLst/>
          </a:prstGeom>
          <a:solidFill>
            <a:schemeClr val="bg1"/>
          </a:solidFill>
        </p:spPr>
        <p:txBody>
          <a:bodyPr wrap="square" rtlCol="0">
            <a:spAutoFit/>
          </a:bodyPr>
          <a:lstStyle/>
          <a:p>
            <a:r>
              <a:rPr lang="en-US" sz="1200" b="1" dirty="0">
                <a:solidFill>
                  <a:srgbClr val="FF0000"/>
                </a:solidFill>
              </a:rPr>
              <a:t>Depressed </a:t>
            </a:r>
            <a:r>
              <a:rPr lang="en-US" sz="1200" b="1" dirty="0" smtClean="0">
                <a:solidFill>
                  <a:srgbClr val="FF0000"/>
                </a:solidFill>
              </a:rPr>
              <a:t>business area</a:t>
            </a:r>
            <a:endParaRPr lang="en-US" sz="1200" b="1" dirty="0">
              <a:solidFill>
                <a:srgbClr val="FF0000"/>
              </a:solidFill>
            </a:endParaRPr>
          </a:p>
        </p:txBody>
      </p:sp>
      <p:sp>
        <p:nvSpPr>
          <p:cNvPr id="18" name="TextBox 17"/>
          <p:cNvSpPr txBox="1"/>
          <p:nvPr/>
        </p:nvSpPr>
        <p:spPr>
          <a:xfrm>
            <a:off x="7620000" y="4449907"/>
            <a:ext cx="1461448" cy="461665"/>
          </a:xfrm>
          <a:prstGeom prst="rect">
            <a:avLst/>
          </a:prstGeom>
          <a:solidFill>
            <a:schemeClr val="bg1"/>
          </a:solidFill>
        </p:spPr>
        <p:txBody>
          <a:bodyPr wrap="square" rtlCol="0">
            <a:spAutoFit/>
          </a:bodyPr>
          <a:lstStyle/>
          <a:p>
            <a:r>
              <a:rPr lang="en-US" sz="1200" b="1" dirty="0" smtClean="0">
                <a:solidFill>
                  <a:srgbClr val="FF0000"/>
                </a:solidFill>
              </a:rPr>
              <a:t>Prosperous business area</a:t>
            </a:r>
            <a:endParaRPr lang="en-US" sz="1200" b="1" dirty="0">
              <a:solidFill>
                <a:srgbClr val="FF0000"/>
              </a:solidFill>
            </a:endParaRPr>
          </a:p>
        </p:txBody>
      </p:sp>
      <p:sp>
        <p:nvSpPr>
          <p:cNvPr id="19" name="TextBox 18"/>
          <p:cNvSpPr txBox="1"/>
          <p:nvPr/>
        </p:nvSpPr>
        <p:spPr>
          <a:xfrm>
            <a:off x="1447800" y="1752600"/>
            <a:ext cx="1461448" cy="461665"/>
          </a:xfrm>
          <a:prstGeom prst="rect">
            <a:avLst/>
          </a:prstGeom>
          <a:solidFill>
            <a:schemeClr val="bg1"/>
          </a:solidFill>
        </p:spPr>
        <p:txBody>
          <a:bodyPr wrap="square" rtlCol="0">
            <a:spAutoFit/>
          </a:bodyPr>
          <a:lstStyle/>
          <a:p>
            <a:r>
              <a:rPr lang="en-US" sz="1200" b="1" dirty="0">
                <a:solidFill>
                  <a:srgbClr val="FF0000"/>
                </a:solidFill>
              </a:rPr>
              <a:t>Depressed </a:t>
            </a:r>
            <a:r>
              <a:rPr lang="en-US" sz="1200" b="1" dirty="0" smtClean="0">
                <a:solidFill>
                  <a:srgbClr val="FF0000"/>
                </a:solidFill>
              </a:rPr>
              <a:t>business area</a:t>
            </a:r>
            <a:endParaRPr lang="en-US" sz="1200" b="1" dirty="0">
              <a:solidFill>
                <a:srgbClr val="FF0000"/>
              </a:solidFill>
            </a:endParaRPr>
          </a:p>
        </p:txBody>
      </p:sp>
      <p:sp>
        <p:nvSpPr>
          <p:cNvPr id="20" name="TextBox 19"/>
          <p:cNvSpPr txBox="1"/>
          <p:nvPr/>
        </p:nvSpPr>
        <p:spPr>
          <a:xfrm>
            <a:off x="228600" y="2621107"/>
            <a:ext cx="1461448" cy="461665"/>
          </a:xfrm>
          <a:prstGeom prst="rect">
            <a:avLst/>
          </a:prstGeom>
          <a:solidFill>
            <a:schemeClr val="bg1"/>
          </a:solidFill>
        </p:spPr>
        <p:txBody>
          <a:bodyPr wrap="square" rtlCol="0">
            <a:spAutoFit/>
          </a:bodyPr>
          <a:lstStyle/>
          <a:p>
            <a:r>
              <a:rPr lang="en-US" sz="1200" b="1" dirty="0" smtClean="0">
                <a:solidFill>
                  <a:srgbClr val="FF0000"/>
                </a:solidFill>
              </a:rPr>
              <a:t>Prosperous business area</a:t>
            </a:r>
            <a:endParaRPr lang="en-US" sz="1200" b="1" dirty="0">
              <a:solidFill>
                <a:srgbClr val="FF0000"/>
              </a:solidFill>
            </a:endParaRPr>
          </a:p>
        </p:txBody>
      </p:sp>
      <p:sp>
        <p:nvSpPr>
          <p:cNvPr id="21" name="TextBox 20"/>
          <p:cNvSpPr txBox="1"/>
          <p:nvPr/>
        </p:nvSpPr>
        <p:spPr>
          <a:xfrm>
            <a:off x="228600" y="1143000"/>
            <a:ext cx="8404512" cy="646331"/>
          </a:xfrm>
          <a:prstGeom prst="rect">
            <a:avLst/>
          </a:prstGeom>
          <a:noFill/>
        </p:spPr>
        <p:txBody>
          <a:bodyPr wrap="square" rtlCol="0">
            <a:spAutoFit/>
          </a:bodyPr>
          <a:lstStyle/>
          <a:p>
            <a:pPr algn="ctr"/>
            <a:r>
              <a:rPr lang="en-US" b="1" dirty="0" smtClean="0">
                <a:solidFill>
                  <a:srgbClr val="FF0000"/>
                </a:solidFill>
              </a:rPr>
              <a:t>Your associated research groups tell your </a:t>
            </a:r>
            <a:r>
              <a:rPr lang="en-US" b="1" dirty="0">
                <a:solidFill>
                  <a:srgbClr val="FF0000"/>
                </a:solidFill>
              </a:rPr>
              <a:t>research interests</a:t>
            </a:r>
          </a:p>
          <a:p>
            <a:pPr algn="ctr"/>
            <a:endParaRPr lang="en-US" b="1" dirty="0">
              <a:solidFill>
                <a:srgbClr val="FF0000"/>
              </a:solidFill>
            </a:endParaRPr>
          </a:p>
        </p:txBody>
      </p:sp>
    </p:spTree>
    <p:extLst>
      <p:ext uri="{BB962C8B-B14F-4D97-AF65-F5344CB8AC3E}">
        <p14:creationId xmlns:p14="http://schemas.microsoft.com/office/powerpoint/2010/main" val="4234391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 Definition</a:t>
            </a:r>
            <a:endParaRPr lang="zh-CN" altLang="en-US" dirty="0"/>
          </a:p>
        </p:txBody>
      </p:sp>
      <p:sp>
        <p:nvSpPr>
          <p:cNvPr id="3" name="内容占位符 2"/>
          <p:cNvSpPr>
            <a:spLocks noGrp="1"/>
          </p:cNvSpPr>
          <p:nvPr>
            <p:ph idx="1"/>
          </p:nvPr>
        </p:nvSpPr>
        <p:spPr>
          <a:xfrm>
            <a:off x="533400" y="1524000"/>
            <a:ext cx="8153400" cy="5105400"/>
          </a:xfrm>
        </p:spPr>
        <p:txBody>
          <a:bodyPr>
            <a:normAutofit fontScale="85000" lnSpcReduction="20000"/>
          </a:bodyPr>
          <a:lstStyle/>
          <a:p>
            <a:r>
              <a:rPr lang="en-US" altLang="zh-CN" sz="4000" dirty="0" smtClean="0"/>
              <a:t>Given</a:t>
            </a:r>
          </a:p>
          <a:p>
            <a:pPr lvl="1"/>
            <a:r>
              <a:rPr lang="en-US" altLang="zh-CN" sz="3200" dirty="0" smtClean="0"/>
              <a:t>Estates with locations and historical prices</a:t>
            </a:r>
          </a:p>
          <a:p>
            <a:pPr lvl="1"/>
            <a:r>
              <a:rPr lang="en-US" altLang="zh-CN" sz="3200" dirty="0" smtClean="0"/>
              <a:t>Urban geography (poi, road networks)</a:t>
            </a:r>
          </a:p>
          <a:p>
            <a:pPr lvl="1"/>
            <a:r>
              <a:rPr lang="en-US" altLang="zh-CN" sz="3200" dirty="0" smtClean="0"/>
              <a:t>Human mobility (taxi GPS traces)</a:t>
            </a:r>
          </a:p>
          <a:p>
            <a:r>
              <a:rPr lang="en-US" altLang="zh-CN" sz="4600" dirty="0" smtClean="0"/>
              <a:t>Objective</a:t>
            </a:r>
          </a:p>
          <a:p>
            <a:pPr lvl="1"/>
            <a:r>
              <a:rPr lang="en-US" altLang="zh-CN" sz="3200" dirty="0" smtClean="0"/>
              <a:t>Rank estates based on their investment values</a:t>
            </a:r>
            <a:endParaRPr lang="en-US" altLang="zh-CN" sz="3200" dirty="0"/>
          </a:p>
          <a:p>
            <a:r>
              <a:rPr lang="en-US" altLang="zh-CN" sz="4000" dirty="0"/>
              <a:t>Core t</a:t>
            </a:r>
            <a:r>
              <a:rPr lang="en-US" altLang="zh-CN" sz="4000" dirty="0" smtClean="0"/>
              <a:t>asks</a:t>
            </a:r>
            <a:endParaRPr lang="en-US" altLang="zh-CN" sz="4000" dirty="0"/>
          </a:p>
          <a:p>
            <a:pPr lvl="1"/>
            <a:r>
              <a:rPr lang="en-US" altLang="zh-CN" sz="3200" dirty="0" smtClean="0"/>
              <a:t>Predict estate investment value  using urban geography and human mobility </a:t>
            </a:r>
          </a:p>
          <a:p>
            <a:pPr lvl="1"/>
            <a:r>
              <a:rPr lang="en-US" altLang="zh-CN" sz="3200" dirty="0" smtClean="0"/>
              <a:t>Jointly model three geographic dependencies as objective function to learn estate ranking predictor</a:t>
            </a:r>
            <a:endParaRPr lang="zh-CN" altLang="en-US" sz="3200" dirty="0"/>
          </a:p>
        </p:txBody>
      </p:sp>
      <p:sp>
        <p:nvSpPr>
          <p:cNvPr id="4" name="灯片编号占位符 3"/>
          <p:cNvSpPr>
            <a:spLocks noGrp="1"/>
          </p:cNvSpPr>
          <p:nvPr>
            <p:ph type="sldNum" sz="quarter" idx="12"/>
          </p:nvPr>
        </p:nvSpPr>
        <p:spPr/>
        <p:txBody>
          <a:bodyPr>
            <a:normAutofit fontScale="85000" lnSpcReduction="20000"/>
          </a:bodyPr>
          <a:lstStyle/>
          <a:p>
            <a:pPr>
              <a:defRPr/>
            </a:pPr>
            <a:fld id="{4FB031F1-5063-4188-8D59-5595F3E5442B}" type="slidenum">
              <a:rPr lang="zh-CN" altLang="en-US" smtClean="0"/>
              <a:pPr>
                <a:defRPr/>
              </a:pPr>
              <a:t>9</a:t>
            </a:fld>
            <a:endParaRPr lang="en-US" altLang="zh-CN"/>
          </a:p>
        </p:txBody>
      </p:sp>
    </p:spTree>
    <p:extLst>
      <p:ext uri="{BB962C8B-B14F-4D97-AF65-F5344CB8AC3E}">
        <p14:creationId xmlns:p14="http://schemas.microsoft.com/office/powerpoint/2010/main" val="3237090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25253</TotalTime>
  <Words>1581</Words>
  <Application>Microsoft Office PowerPoint</Application>
  <PresentationFormat>On-screen Show (4:3)</PresentationFormat>
  <Paragraphs>261</Paragraphs>
  <Slides>23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华文仿宋</vt:lpstr>
      <vt:lpstr>宋体</vt:lpstr>
      <vt:lpstr>Arial</vt:lpstr>
      <vt:lpstr>Book Antiqua</vt:lpstr>
      <vt:lpstr>Calibri</vt:lpstr>
      <vt:lpstr>Palatino Linotype</vt:lpstr>
      <vt:lpstr>Times New Roman</vt:lpstr>
      <vt:lpstr>Tw Cen MT</vt:lpstr>
      <vt:lpstr>Verdana</vt:lpstr>
      <vt:lpstr>Wingdings</vt:lpstr>
      <vt:lpstr>Median</vt:lpstr>
      <vt:lpstr>Exploiting Geographic Dependencies for Real Estate Appraisal</vt:lpstr>
      <vt:lpstr>PowerPoint Presentation</vt:lpstr>
      <vt:lpstr>Housing Matters</vt:lpstr>
      <vt:lpstr>What Special in Estate Investment Value</vt:lpstr>
      <vt:lpstr>Quantifying Estate Investment Value</vt:lpstr>
      <vt:lpstr>Geographic Dependencies (1)</vt:lpstr>
      <vt:lpstr>Geographic Dependencies (2)</vt:lpstr>
      <vt:lpstr>Geographic Dependencies (3)</vt:lpstr>
      <vt:lpstr>Problem Definition</vt:lpstr>
      <vt:lpstr>Methodology Overview</vt:lpstr>
      <vt:lpstr>Modeling Estate Investment Value (1)</vt:lpstr>
      <vt:lpstr>Modeling Estate Investment Value (2)</vt:lpstr>
      <vt:lpstr>Modeling Estate Investment Value (3)</vt:lpstr>
      <vt:lpstr>Modeling Three Dependencies</vt:lpstr>
      <vt:lpstr>Parameter Estimation</vt:lpstr>
      <vt:lpstr>Experimental Data</vt:lpstr>
      <vt:lpstr>Evaluation Methods and Metrics</vt:lpstr>
      <vt:lpstr>Overall Performances</vt:lpstr>
      <vt:lpstr>Study on Geographic Dependencies</vt:lpstr>
      <vt:lpstr>Hierarchy of Needs for Human Life  (1)</vt:lpstr>
      <vt:lpstr>Hierarchy of Needs for Human Life  (2)</vt:lpstr>
      <vt:lpstr>Conclusions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 Computing in Dynamic and Complex Data</dc:title>
  <dc:creator>Wenjun Zhou</dc:creator>
  <cp:lastModifiedBy>Yu Zheng</cp:lastModifiedBy>
  <cp:revision>3126</cp:revision>
  <dcterms:created xsi:type="dcterms:W3CDTF">2008-04-09T12:32:02Z</dcterms:created>
  <dcterms:modified xsi:type="dcterms:W3CDTF">2014-09-01T08:32:46Z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_ms_pID_72543">
    <vt:lpwstr>(3)QQLSGo55mUnPflWlV1C/9TAdOXwRq2gG1M/3pCE2/QbI32uj7dxq4yIGzPuv1S2P1DLA6hRb_x000d_
w0M3TDjUdJ2dLy2YIjQx6gsFmA+m88jHBadni/QkW4nWIMMZI1XDpT+z4ym9RdZXg2/qujBh_x000d_
LmjmhzoE8YBrnviMRS+TPx3GACAHr30/7IoffTWFiXjbEpEdiEJPKxgAnK7xbkCOo0dYMHVZ_x000d_
b+SAkCLuyR+FvdGNUj</vt:lpwstr>
  </property>
  <property fmtid="{D5CDD505-2E9C-101B-9397-08002B2CF9AE}" pid="3" name="_new_ms_pID_725431">
    <vt:lpwstr>3XDn2uDfCGGsi8CTUMXiOExT3bC+5d6tIOjes56M4cg/maF0l4lTgV_x000d_
4I+r0Eof/IpdWn3edPAEwg57Rm68hbloYkaunA3rNm9f06o9whGRj8TCOHIBOdgcsXrlo3ZE_x000d_
DL9rVuIh8nRtKthiHj2HO2aKVGcENMBIB7RfEzYhjNye2bWEOfmOkcXd5Olh/1p0BqxGkMXZ_x000d_
zqRcLiHXpLDff1HdCqnOvU0rUJXJCCFeIMVe</vt:lpwstr>
  </property>
  <property fmtid="{D5CDD505-2E9C-101B-9397-08002B2CF9AE}" pid="4" name="sflag">
    <vt:lpwstr>1408548985</vt:lpwstr>
  </property>
  <property fmtid="{D5CDD505-2E9C-101B-9397-08002B2CF9AE}" pid="5" name="_new_ms_pID_725432">
    <vt:lpwstr>D/5Ej2ylfJmZ5mmNON/kB0w=</vt:lpwstr>
  </property>
</Properties>
</file>