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2.xml" ContentType="application/vnd.openxmlformats-officedocument.presentationml.tag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7.xml" ContentType="application/vnd.openxmlformats-officedocument.presentationml.tags+xml"/>
  <Override PartName="/ppt/notesSlides/notesSlide15.xml" ContentType="application/vnd.openxmlformats-officedocument.presentationml.notesSlide+xml"/>
  <Override PartName="/ppt/tags/tag8.xml" ContentType="application/vnd.openxmlformats-officedocument.presentationml.tags+xml"/>
  <Override PartName="/ppt/notesSlides/notesSlide16.xml" ContentType="application/vnd.openxmlformats-officedocument.presentationml.notesSlide+xml"/>
  <Override PartName="/ppt/tags/tag9.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0.xml" ContentType="application/vnd.openxmlformats-officedocument.presentationml.tags+xml"/>
  <Override PartName="/ppt/notesSlides/notesSlide19.xml" ContentType="application/vnd.openxmlformats-officedocument.presentationml.notesSlide+xml"/>
  <Override PartName="/ppt/tags/tag11.xml" ContentType="application/vnd.openxmlformats-officedocument.presentationml.tags+xml"/>
  <Override PartName="/ppt/notesSlides/notesSlide2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ags/tag12.xml" ContentType="application/vnd.openxmlformats-officedocument.presentationml.tags+xml"/>
  <Override PartName="/ppt/notesSlides/notesSlide2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13.xml" ContentType="application/vnd.openxmlformats-officedocument.presentationml.tags+xml"/>
  <Override PartName="/ppt/notesSlides/notesSlide22.xml" ContentType="application/vnd.openxmlformats-officedocument.presentationml.notesSlide+xml"/>
  <Override PartName="/ppt/charts/chart7.xml" ContentType="application/vnd.openxmlformats-officedocument.drawingml.chart+xml"/>
  <Override PartName="/ppt/tags/tag14.xml" ContentType="application/vnd.openxmlformats-officedocument.presentationml.tags+xml"/>
  <Override PartName="/ppt/notesSlides/notesSlide23.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15.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tags/tag16.xml" ContentType="application/vnd.openxmlformats-officedocument.presentationml.tag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tags/tag17.xml" ContentType="application/vnd.openxmlformats-officedocument.presentationml.tags+xml"/>
  <Override PartName="/ppt/notesSlides/notesSlide38.xml" ContentType="application/vnd.openxmlformats-officedocument.presentationml.notesSlide+xml"/>
  <Override PartName="/ppt/charts/chart11.xml" ContentType="application/vnd.openxmlformats-officedocument.drawingml.chart+xml"/>
  <Override PartName="/ppt/notesSlides/notesSlide39.xml" ContentType="application/vnd.openxmlformats-officedocument.presentationml.notesSlid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tags/tag18.xml" ContentType="application/vnd.openxmlformats-officedocument.presentationml.tags+xml"/>
  <Override PartName="/ppt/notesSlides/notesSlide40.xml" ContentType="application/vnd.openxmlformats-officedocument.presentationml.notesSl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tags/tag19.xml" ContentType="application/vnd.openxmlformats-officedocument.presentationml.tags+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5"/>
  </p:notesMasterIdLst>
  <p:handoutMasterIdLst>
    <p:handoutMasterId r:id="rId46"/>
  </p:handoutMasterIdLst>
  <p:sldIdLst>
    <p:sldId id="256" r:id="rId2"/>
    <p:sldId id="474" r:id="rId3"/>
    <p:sldId id="577" r:id="rId4"/>
    <p:sldId id="482" r:id="rId5"/>
    <p:sldId id="571" r:id="rId6"/>
    <p:sldId id="576" r:id="rId7"/>
    <p:sldId id="499" r:id="rId8"/>
    <p:sldId id="586" r:id="rId9"/>
    <p:sldId id="527" r:id="rId10"/>
    <p:sldId id="498" r:id="rId11"/>
    <p:sldId id="578" r:id="rId12"/>
    <p:sldId id="582" r:id="rId13"/>
    <p:sldId id="583" r:id="rId14"/>
    <p:sldId id="462" r:id="rId15"/>
    <p:sldId id="587" r:id="rId16"/>
    <p:sldId id="588" r:id="rId17"/>
    <p:sldId id="589" r:id="rId18"/>
    <p:sldId id="584" r:id="rId19"/>
    <p:sldId id="325" r:id="rId20"/>
    <p:sldId id="323" r:id="rId21"/>
    <p:sldId id="391" r:id="rId22"/>
    <p:sldId id="592" r:id="rId23"/>
    <p:sldId id="362" r:id="rId24"/>
    <p:sldId id="537" r:id="rId25"/>
    <p:sldId id="538" r:id="rId26"/>
    <p:sldId id="326" r:id="rId27"/>
    <p:sldId id="366" r:id="rId28"/>
    <p:sldId id="542" r:id="rId29"/>
    <p:sldId id="551" r:id="rId30"/>
    <p:sldId id="555" r:id="rId31"/>
    <p:sldId id="553" r:id="rId32"/>
    <p:sldId id="561" r:id="rId33"/>
    <p:sldId id="543" r:id="rId34"/>
    <p:sldId id="562" r:id="rId35"/>
    <p:sldId id="556" r:id="rId36"/>
    <p:sldId id="591" r:id="rId37"/>
    <p:sldId id="590" r:id="rId38"/>
    <p:sldId id="563" r:id="rId39"/>
    <p:sldId id="549" r:id="rId40"/>
    <p:sldId id="548" r:id="rId41"/>
    <p:sldId id="545" r:id="rId42"/>
    <p:sldId id="554" r:id="rId43"/>
    <p:sldId id="550" r:id="rId4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Talk" id="{8432267D-A9B5-4C18-8716-CA78A4B0CF72}">
          <p14:sldIdLst>
            <p14:sldId id="256"/>
            <p14:sldId id="474"/>
            <p14:sldId id="577"/>
            <p14:sldId id="482"/>
            <p14:sldId id="571"/>
            <p14:sldId id="576"/>
            <p14:sldId id="499"/>
            <p14:sldId id="586"/>
            <p14:sldId id="527"/>
            <p14:sldId id="498"/>
            <p14:sldId id="578"/>
            <p14:sldId id="582"/>
            <p14:sldId id="583"/>
            <p14:sldId id="462"/>
            <p14:sldId id="587"/>
            <p14:sldId id="588"/>
            <p14:sldId id="589"/>
            <p14:sldId id="584"/>
            <p14:sldId id="325"/>
            <p14:sldId id="323"/>
            <p14:sldId id="391"/>
            <p14:sldId id="592"/>
            <p14:sldId id="362"/>
            <p14:sldId id="537"/>
            <p14:sldId id="538"/>
            <p14:sldId id="326"/>
            <p14:sldId id="366"/>
          </p14:sldIdLst>
        </p14:section>
        <p14:section name="Backup Slides" id="{8201C12E-E6AD-4FED-9D03-ABCA2517BB8C}">
          <p14:sldIdLst>
            <p14:sldId id="542"/>
            <p14:sldId id="551"/>
            <p14:sldId id="555"/>
            <p14:sldId id="553"/>
            <p14:sldId id="561"/>
            <p14:sldId id="543"/>
            <p14:sldId id="562"/>
            <p14:sldId id="556"/>
            <p14:sldId id="591"/>
            <p14:sldId id="590"/>
            <p14:sldId id="563"/>
            <p14:sldId id="549"/>
            <p14:sldId id="548"/>
            <p14:sldId id="545"/>
            <p14:sldId id="554"/>
            <p14:sldId id="550"/>
          </p14:sldIdLst>
        </p14:section>
        <p14:section name="Removed" id="{DFBC92BE-D1CE-4B65-B1BF-220EE78DC01B}">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70AD47"/>
    <a:srgbClr val="6600CC"/>
    <a:srgbClr val="A6A6A6"/>
    <a:srgbClr val="595959"/>
    <a:srgbClr val="FFFFFF"/>
    <a:srgbClr val="9BC67F"/>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2" autoAdjust="0"/>
    <p:restoredTop sz="65292" autoAdjust="0"/>
  </p:normalViewPr>
  <p:slideViewPr>
    <p:cSldViewPr snapToGrid="0">
      <p:cViewPr varScale="1">
        <p:scale>
          <a:sx n="51" d="100"/>
          <a:sy n="51" d="100"/>
        </p:scale>
        <p:origin x="1976" y="44"/>
      </p:cViewPr>
      <p:guideLst>
        <p:guide orient="horz" pos="2160"/>
        <p:guide pos="2880"/>
      </p:guideLst>
    </p:cSldViewPr>
  </p:slideViewPr>
  <p:outlineViewPr>
    <p:cViewPr>
      <p:scale>
        <a:sx n="33" d="100"/>
        <a:sy n="33" d="100"/>
      </p:scale>
      <p:origin x="0" y="-1590"/>
    </p:cViewPr>
  </p:outlineViewPr>
  <p:notesTextViewPr>
    <p:cViewPr>
      <p:scale>
        <a:sx n="100" d="100"/>
        <a:sy n="100" d="100"/>
      </p:scale>
      <p:origin x="0" y="0"/>
    </p:cViewPr>
  </p:notesTextViewPr>
  <p:notesViewPr>
    <p:cSldViewPr snapToGrid="0">
      <p:cViewPr varScale="1">
        <p:scale>
          <a:sx n="85" d="100"/>
          <a:sy n="85" d="100"/>
        </p:scale>
        <p:origin x="390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69639737503787"/>
          <c:y val="7.183224676562068E-2"/>
          <c:w val="0.65166873664115654"/>
          <c:h val="0.67202953410981703"/>
        </c:manualLayout>
      </c:layout>
      <c:lineChart>
        <c:grouping val="standard"/>
        <c:varyColors val="0"/>
        <c:ser>
          <c:idx val="0"/>
          <c:order val="0"/>
          <c:tx>
            <c:strRef>
              <c:f>Sheet1!$B$1</c:f>
              <c:strCache>
                <c:ptCount val="1"/>
                <c:pt idx="0">
                  <c:v>Bob</c:v>
                </c:pt>
              </c:strCache>
            </c:strRef>
          </c:tx>
          <c:spPr>
            <a:ln w="38100" cap="rnd">
              <a:solidFill>
                <a:schemeClr val="accent6"/>
              </a:solidFill>
              <a:round/>
            </a:ln>
            <a:effectLst/>
          </c:spPr>
          <c:marker>
            <c:symbol val="diamond"/>
            <c:size val="6"/>
            <c:spPr>
              <a:solidFill>
                <a:schemeClr val="accent6"/>
              </a:solidFill>
              <a:ln w="9525">
                <a:solidFill>
                  <a:schemeClr val="accent6"/>
                </a:solidFill>
                <a:round/>
              </a:ln>
              <a:effectLst/>
            </c:spPr>
          </c:marker>
          <c:cat>
            <c:numRef>
              <c:f>Sheet1!$A$2:$A$4</c:f>
              <c:numCache>
                <c:formatCode>General</c:formatCode>
                <c:ptCount val="3"/>
                <c:pt idx="0">
                  <c:v>2012</c:v>
                </c:pt>
                <c:pt idx="1">
                  <c:v>2013</c:v>
                </c:pt>
                <c:pt idx="2">
                  <c:v>2014</c:v>
                </c:pt>
              </c:numCache>
            </c:numRef>
          </c:cat>
          <c:val>
            <c:numRef>
              <c:f>Sheet1!$B$2:$B$4</c:f>
              <c:numCache>
                <c:formatCode>General</c:formatCode>
                <c:ptCount val="3"/>
                <c:pt idx="0">
                  <c:v>12.8</c:v>
                </c:pt>
                <c:pt idx="1">
                  <c:v>8.5</c:v>
                </c:pt>
                <c:pt idx="2">
                  <c:v>5.4</c:v>
                </c:pt>
              </c:numCache>
            </c:numRef>
          </c:val>
          <c:smooth val="0"/>
        </c:ser>
        <c:ser>
          <c:idx val="1"/>
          <c:order val="1"/>
          <c:tx>
            <c:strRef>
              <c:f>Sheet1!$C$1</c:f>
              <c:strCache>
                <c:ptCount val="1"/>
                <c:pt idx="0">
                  <c:v>Alice</c:v>
                </c:pt>
              </c:strCache>
            </c:strRef>
          </c:tx>
          <c:spPr>
            <a:ln w="38100" cap="rnd">
              <a:solidFill>
                <a:schemeClr val="accent2"/>
              </a:solidFill>
              <a:round/>
            </a:ln>
            <a:effectLst/>
          </c:spPr>
          <c:marker>
            <c:symbol val="square"/>
            <c:size val="6"/>
            <c:spPr>
              <a:solidFill>
                <a:schemeClr val="accent2"/>
              </a:solidFill>
              <a:ln w="9525">
                <a:solidFill>
                  <a:schemeClr val="accent2"/>
                </a:solidFill>
                <a:round/>
              </a:ln>
              <a:effectLst/>
            </c:spPr>
          </c:marker>
          <c:cat>
            <c:numRef>
              <c:f>Sheet1!$A$2:$A$4</c:f>
              <c:numCache>
                <c:formatCode>General</c:formatCode>
                <c:ptCount val="3"/>
                <c:pt idx="0">
                  <c:v>2012</c:v>
                </c:pt>
                <c:pt idx="1">
                  <c:v>2013</c:v>
                </c:pt>
                <c:pt idx="2">
                  <c:v>2014</c:v>
                </c:pt>
              </c:numCache>
            </c:numRef>
          </c:cat>
          <c:val>
            <c:numRef>
              <c:f>Sheet1!$C$2:$C$4</c:f>
              <c:numCache>
                <c:formatCode>General</c:formatCode>
                <c:ptCount val="3"/>
                <c:pt idx="0">
                  <c:v>5</c:v>
                </c:pt>
                <c:pt idx="1">
                  <c:v>5.5</c:v>
                </c:pt>
                <c:pt idx="2">
                  <c:v>5</c:v>
                </c:pt>
              </c:numCache>
            </c:numRef>
          </c:val>
          <c:smooth val="0"/>
        </c:ser>
        <c:ser>
          <c:idx val="2"/>
          <c:order val="2"/>
          <c:tx>
            <c:strRef>
              <c:f>Sheet1!$D$1</c:f>
              <c:strCache>
                <c:ptCount val="1"/>
                <c:pt idx="0">
                  <c:v>Tom</c:v>
                </c:pt>
              </c:strCache>
            </c:strRef>
          </c:tx>
          <c:spPr>
            <a:ln w="38100" cap="rnd">
              <a:solidFill>
                <a:schemeClr val="accent3"/>
              </a:solidFill>
              <a:round/>
            </a:ln>
            <a:effectLst/>
          </c:spPr>
          <c:marker>
            <c:symbol val="triangle"/>
            <c:size val="6"/>
            <c:spPr>
              <a:solidFill>
                <a:schemeClr val="accent3"/>
              </a:solidFill>
              <a:ln w="9525">
                <a:solidFill>
                  <a:schemeClr val="accent3"/>
                </a:solidFill>
                <a:round/>
              </a:ln>
              <a:effectLst/>
            </c:spPr>
          </c:marker>
          <c:cat>
            <c:numRef>
              <c:f>Sheet1!$A$2:$A$4</c:f>
              <c:numCache>
                <c:formatCode>General</c:formatCode>
                <c:ptCount val="3"/>
                <c:pt idx="0">
                  <c:v>2012</c:v>
                </c:pt>
                <c:pt idx="1">
                  <c:v>2013</c:v>
                </c:pt>
                <c:pt idx="2">
                  <c:v>2014</c:v>
                </c:pt>
              </c:numCache>
            </c:numRef>
          </c:cat>
          <c:val>
            <c:numRef>
              <c:f>Sheet1!$D$2:$D$4</c:f>
              <c:numCache>
                <c:formatCode>General</c:formatCode>
                <c:ptCount val="3"/>
                <c:pt idx="0">
                  <c:v>1.2</c:v>
                </c:pt>
                <c:pt idx="1">
                  <c:v>1.5</c:v>
                </c:pt>
                <c:pt idx="2">
                  <c:v>4.5999999999999996</c:v>
                </c:pt>
              </c:numCache>
            </c:numRef>
          </c:val>
          <c:smooth val="0"/>
        </c:ser>
        <c:dLbls>
          <c:showLegendKey val="0"/>
          <c:showVal val="0"/>
          <c:showCatName val="0"/>
          <c:showSerName val="0"/>
          <c:showPercent val="0"/>
          <c:showBubbleSize val="0"/>
        </c:dLbls>
        <c:marker val="1"/>
        <c:smooth val="0"/>
        <c:axId val="556495672"/>
        <c:axId val="556495280"/>
      </c:lineChart>
      <c:catAx>
        <c:axId val="5564956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dirty="0" smtClean="0"/>
                  <a:t>Year</a:t>
                </a:r>
                <a:endParaRPr lang="en-US" dirty="0"/>
              </a:p>
            </c:rich>
          </c:tx>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cap="all" spc="120" normalizeH="0" baseline="0">
                <a:solidFill>
                  <a:schemeClr val="tx1">
                    <a:lumMod val="65000"/>
                    <a:lumOff val="35000"/>
                  </a:schemeClr>
                </a:solidFill>
                <a:latin typeface="+mn-lt"/>
                <a:ea typeface="+mn-ea"/>
                <a:cs typeface="+mn-cs"/>
              </a:defRPr>
            </a:pPr>
            <a:endParaRPr lang="en-US"/>
          </a:p>
        </c:txPr>
        <c:crossAx val="556495280"/>
        <c:crosses val="autoZero"/>
        <c:auto val="1"/>
        <c:lblAlgn val="ctr"/>
        <c:lblOffset val="100"/>
        <c:noMultiLvlLbl val="0"/>
      </c:catAx>
      <c:valAx>
        <c:axId val="556495280"/>
        <c:scaling>
          <c:orientation val="minMax"/>
        </c:scaling>
        <c:delete val="0"/>
        <c:axPos val="l"/>
        <c:title>
          <c:tx>
            <c:rich>
              <a:bodyPr rot="-540000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r>
                  <a:rPr lang="en-US" cap="none" baseline="0" dirty="0" smtClean="0"/>
                  <a:t>User Ranking</a:t>
                </a:r>
              </a:p>
            </c:rich>
          </c:tx>
          <c:layout>
            <c:manualLayout>
              <c:xMode val="edge"/>
              <c:yMode val="edge"/>
              <c:x val="0.16025613415173393"/>
              <c:y val="0.19835940099833607"/>
            </c:manualLayout>
          </c:layout>
          <c:overlay val="0"/>
          <c:spPr>
            <a:noFill/>
            <a:ln>
              <a:noFill/>
            </a:ln>
            <a:effectLst/>
          </c:spPr>
          <c:txPr>
            <a:bodyPr rot="-540000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noFill/>
                <a:latin typeface="+mn-lt"/>
                <a:ea typeface="+mn-ea"/>
                <a:cs typeface="+mn-cs"/>
              </a:defRPr>
            </a:pPr>
            <a:endParaRPr lang="en-US"/>
          </a:p>
        </c:txPr>
        <c:crossAx val="556495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Sheet3!$F$1</c:f>
              <c:strCache>
                <c:ptCount val="1"/>
                <c:pt idx="0">
                  <c:v>weibo</c:v>
                </c:pt>
              </c:strCache>
            </c:strRef>
          </c:tx>
          <c:spPr>
            <a:solidFill>
              <a:schemeClr val="accent1"/>
            </a:solidFill>
            <a:ln>
              <a:noFill/>
            </a:ln>
            <a:effectLst/>
          </c:spPr>
          <c:invertIfNegative val="0"/>
          <c:cat>
            <c:numRef>
              <c:f>Sheet3!$D$2:$D$17</c:f>
              <c:numCache>
                <c:formatCode>0%</c:formatCode>
                <c:ptCount val="16"/>
                <c:pt idx="0">
                  <c:v>6.25E-2</c:v>
                </c:pt>
                <c:pt idx="1">
                  <c:v>0.125</c:v>
                </c:pt>
                <c:pt idx="2">
                  <c:v>0.1875</c:v>
                </c:pt>
                <c:pt idx="3">
                  <c:v>0.25</c:v>
                </c:pt>
                <c:pt idx="4">
                  <c:v>0.3125</c:v>
                </c:pt>
                <c:pt idx="5">
                  <c:v>0.375</c:v>
                </c:pt>
                <c:pt idx="6">
                  <c:v>0.4375</c:v>
                </c:pt>
                <c:pt idx="7">
                  <c:v>0.5</c:v>
                </c:pt>
                <c:pt idx="8">
                  <c:v>0.5625</c:v>
                </c:pt>
                <c:pt idx="9">
                  <c:v>0.625</c:v>
                </c:pt>
                <c:pt idx="10">
                  <c:v>0.6875</c:v>
                </c:pt>
                <c:pt idx="11">
                  <c:v>0.75</c:v>
                </c:pt>
                <c:pt idx="12">
                  <c:v>0.8125</c:v>
                </c:pt>
                <c:pt idx="13">
                  <c:v>0.875</c:v>
                </c:pt>
                <c:pt idx="14">
                  <c:v>0.9375</c:v>
                </c:pt>
                <c:pt idx="15">
                  <c:v>1</c:v>
                </c:pt>
              </c:numCache>
            </c:numRef>
          </c:cat>
          <c:val>
            <c:numRef>
              <c:f>Sheet3!$F$2:$F$17</c:f>
              <c:numCache>
                <c:formatCode>0%</c:formatCode>
                <c:ptCount val="16"/>
                <c:pt idx="0">
                  <c:v>6.1992184233304728E-2</c:v>
                </c:pt>
                <c:pt idx="1">
                  <c:v>0.12913652057685976</c:v>
                </c:pt>
                <c:pt idx="2">
                  <c:v>0.19302093228510483</c:v>
                </c:pt>
                <c:pt idx="3">
                  <c:v>0.24652989792574603</c:v>
                </c:pt>
                <c:pt idx="4">
                  <c:v>0.32072727512221755</c:v>
                </c:pt>
                <c:pt idx="5">
                  <c:v>0.37939974688397327</c:v>
                </c:pt>
                <c:pt idx="6">
                  <c:v>0.44340105777349681</c:v>
                </c:pt>
                <c:pt idx="7">
                  <c:v>0.49759847789540207</c:v>
                </c:pt>
                <c:pt idx="8">
                  <c:v>0.56125832132668019</c:v>
                </c:pt>
                <c:pt idx="9">
                  <c:v>0.62948167265439381</c:v>
                </c:pt>
                <c:pt idx="10">
                  <c:v>0.70114134614727219</c:v>
                </c:pt>
                <c:pt idx="11">
                  <c:v>0.75480205004761658</c:v>
                </c:pt>
                <c:pt idx="12">
                  <c:v>0.79620943696200608</c:v>
                </c:pt>
                <c:pt idx="13">
                  <c:v>0.87053268745730705</c:v>
                </c:pt>
                <c:pt idx="14">
                  <c:v>0.93846520830562707</c:v>
                </c:pt>
                <c:pt idx="15">
                  <c:v>1</c:v>
                </c:pt>
              </c:numCache>
            </c:numRef>
          </c:val>
        </c:ser>
        <c:dLbls>
          <c:showLegendKey val="0"/>
          <c:showVal val="0"/>
          <c:showCatName val="0"/>
          <c:showSerName val="0"/>
          <c:showPercent val="0"/>
          <c:showBubbleSize val="0"/>
        </c:dLbls>
        <c:gapWidth val="0"/>
        <c:axId val="360697232"/>
        <c:axId val="360696056"/>
      </c:barChart>
      <c:catAx>
        <c:axId val="36069723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Ratio of time range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0696056"/>
        <c:crosses val="autoZero"/>
        <c:auto val="1"/>
        <c:lblAlgn val="ctr"/>
        <c:lblOffset val="100"/>
        <c:noMultiLvlLbl val="0"/>
      </c:catAx>
      <c:valAx>
        <c:axId val="360696056"/>
        <c:scaling>
          <c:orientation val="minMax"/>
          <c:max val="1"/>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Edges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0697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dirty="0" smtClean="0"/>
              <a:t>PageRank </a:t>
            </a:r>
            <a:r>
              <a:rPr lang="en-US" dirty="0"/>
              <a:t>on </a:t>
            </a:r>
            <a:r>
              <a:rPr lang="en-US" dirty="0" smtClean="0"/>
              <a:t>Wiki</a:t>
            </a:r>
            <a:endParaRPr lang="en-US" dirty="0"/>
          </a:p>
        </c:rich>
      </c:tx>
      <c:layout>
        <c:manualLayout>
          <c:xMode val="edge"/>
          <c:yMode val="edge"/>
          <c:x val="0.34212384209397739"/>
          <c:y val="9.6838103884135194E-3"/>
        </c:manualLayout>
      </c:layout>
      <c:overlay val="0"/>
    </c:title>
    <c:autoTitleDeleted val="0"/>
    <c:plotArea>
      <c:layout>
        <c:manualLayout>
          <c:layoutTarget val="inner"/>
          <c:xMode val="edge"/>
          <c:yMode val="edge"/>
          <c:x val="0.13419006016349805"/>
          <c:y val="0.17957633586062705"/>
          <c:w val="0.83269481552214364"/>
          <c:h val="0.57177298370212104"/>
        </c:manualLayout>
      </c:layout>
      <c:scatterChart>
        <c:scatterStyle val="lineMarker"/>
        <c:varyColors val="0"/>
        <c:ser>
          <c:idx val="0"/>
          <c:order val="0"/>
          <c:tx>
            <c:strRef>
              <c:f>Sheet1!$B$1</c:f>
              <c:strCache>
                <c:ptCount val="1"/>
                <c:pt idx="0">
                  <c:v>Partition-Parallelism</c:v>
                </c:pt>
              </c:strCache>
            </c:strRef>
          </c:tx>
          <c:spPr>
            <a:ln w="28575">
              <a:prstDash val="sysDash"/>
            </a:ln>
          </c:spPr>
          <c:marker>
            <c:symbol val="none"/>
          </c:marker>
          <c:xVal>
            <c:numRef>
              <c:f>Sheet1!$A$2:$A$6</c:f>
              <c:numCache>
                <c:formatCode>General</c:formatCode>
                <c:ptCount val="5"/>
                <c:pt idx="0">
                  <c:v>1</c:v>
                </c:pt>
                <c:pt idx="1">
                  <c:v>2</c:v>
                </c:pt>
                <c:pt idx="2">
                  <c:v>4</c:v>
                </c:pt>
                <c:pt idx="3">
                  <c:v>8</c:v>
                </c:pt>
                <c:pt idx="4">
                  <c:v>16</c:v>
                </c:pt>
              </c:numCache>
            </c:numRef>
          </c:xVal>
          <c:yVal>
            <c:numRef>
              <c:f>Sheet1!$B$2:$B$6</c:f>
              <c:numCache>
                <c:formatCode>General</c:formatCode>
                <c:ptCount val="5"/>
                <c:pt idx="0">
                  <c:v>1</c:v>
                </c:pt>
                <c:pt idx="1">
                  <c:v>1.8155992552395102</c:v>
                </c:pt>
                <c:pt idx="2">
                  <c:v>3.080920212030223</c:v>
                </c:pt>
                <c:pt idx="3">
                  <c:v>4.4428548222112845</c:v>
                </c:pt>
                <c:pt idx="4">
                  <c:v>6.4439235569881594</c:v>
                </c:pt>
              </c:numCache>
            </c:numRef>
          </c:yVal>
          <c:smooth val="0"/>
        </c:ser>
        <c:ser>
          <c:idx val="2"/>
          <c:order val="1"/>
          <c:tx>
            <c:strRef>
              <c:f>Sheet1!$C$1</c:f>
              <c:strCache>
                <c:ptCount val="1"/>
                <c:pt idx="0">
                  <c:v>LABS-Parallelsm</c:v>
                </c:pt>
              </c:strCache>
            </c:strRef>
          </c:tx>
          <c:spPr>
            <a:ln w="28575">
              <a:solidFill>
                <a:schemeClr val="accent6"/>
              </a:solidFill>
              <a:prstDash val="sysDash"/>
            </a:ln>
          </c:spPr>
          <c:marker>
            <c:symbol val="none"/>
          </c:marker>
          <c:xVal>
            <c:numRef>
              <c:f>Sheet1!$A$2:$A$6</c:f>
              <c:numCache>
                <c:formatCode>General</c:formatCode>
                <c:ptCount val="5"/>
                <c:pt idx="0">
                  <c:v>1</c:v>
                </c:pt>
                <c:pt idx="1">
                  <c:v>2</c:v>
                </c:pt>
                <c:pt idx="2">
                  <c:v>4</c:v>
                </c:pt>
                <c:pt idx="3">
                  <c:v>8</c:v>
                </c:pt>
                <c:pt idx="4">
                  <c:v>16</c:v>
                </c:pt>
              </c:numCache>
            </c:numRef>
          </c:xVal>
          <c:yVal>
            <c:numRef>
              <c:f>Sheet1!$C$2:$C$6</c:f>
              <c:numCache>
                <c:formatCode>General</c:formatCode>
                <c:ptCount val="5"/>
                <c:pt idx="0">
                  <c:v>7.1428820992021818</c:v>
                </c:pt>
                <c:pt idx="1">
                  <c:v>13.827580736771681</c:v>
                </c:pt>
                <c:pt idx="2">
                  <c:v>25.682035508890845</c:v>
                </c:pt>
                <c:pt idx="3">
                  <c:v>43.486016669638516</c:v>
                </c:pt>
                <c:pt idx="4">
                  <c:v>76.524333963101441</c:v>
                </c:pt>
              </c:numCache>
            </c:numRef>
          </c:yVal>
          <c:smooth val="0"/>
        </c:ser>
        <c:ser>
          <c:idx val="1"/>
          <c:order val="2"/>
          <c:tx>
            <c:strRef>
              <c:f>Sheet1!$D$1</c:f>
              <c:strCache>
                <c:ptCount val="1"/>
                <c:pt idx="0">
                  <c:v>Snapshot-Parallelism</c:v>
                </c:pt>
              </c:strCache>
            </c:strRef>
          </c:tx>
          <c:spPr>
            <a:ln w="28575">
              <a:prstDash val="sysDash"/>
            </a:ln>
          </c:spPr>
          <c:marker>
            <c:symbol val="none"/>
          </c:marker>
          <c:xVal>
            <c:numRef>
              <c:f>Sheet1!$A$2:$A$6</c:f>
              <c:numCache>
                <c:formatCode>General</c:formatCode>
                <c:ptCount val="5"/>
                <c:pt idx="0">
                  <c:v>1</c:v>
                </c:pt>
                <c:pt idx="1">
                  <c:v>2</c:v>
                </c:pt>
                <c:pt idx="2">
                  <c:v>4</c:v>
                </c:pt>
                <c:pt idx="3">
                  <c:v>8</c:v>
                </c:pt>
                <c:pt idx="4">
                  <c:v>16</c:v>
                </c:pt>
              </c:numCache>
            </c:numRef>
          </c:xVal>
          <c:yVal>
            <c:numRef>
              <c:f>Sheet1!$D$2:$D$6</c:f>
              <c:numCache>
                <c:formatCode>General</c:formatCode>
                <c:ptCount val="5"/>
                <c:pt idx="0">
                  <c:v>3.2139883684387414</c:v>
                </c:pt>
                <c:pt idx="1">
                  <c:v>7.9905592365438958</c:v>
                </c:pt>
                <c:pt idx="2">
                  <c:v>12.434261117506166</c:v>
                </c:pt>
                <c:pt idx="3">
                  <c:v>17.776887527274212</c:v>
                </c:pt>
                <c:pt idx="4">
                  <c:v>28.008338924626049</c:v>
                </c:pt>
              </c:numCache>
            </c:numRef>
          </c:yVal>
          <c:smooth val="0"/>
        </c:ser>
        <c:dLbls>
          <c:showLegendKey val="0"/>
          <c:showVal val="0"/>
          <c:showCatName val="0"/>
          <c:showSerName val="0"/>
          <c:showPercent val="0"/>
          <c:showBubbleSize val="0"/>
        </c:dLbls>
        <c:axId val="554271400"/>
        <c:axId val="645525752"/>
      </c:scatterChart>
      <c:valAx>
        <c:axId val="554271400"/>
        <c:scaling>
          <c:orientation val="minMax"/>
          <c:max val="18"/>
          <c:min val="0"/>
        </c:scaling>
        <c:delete val="0"/>
        <c:axPos val="b"/>
        <c:majorGridlines>
          <c:spPr>
            <a:ln>
              <a:noFill/>
            </a:ln>
          </c:spPr>
        </c:majorGridlines>
        <c:title>
          <c:tx>
            <c:rich>
              <a:bodyPr rot="0" vert="horz"/>
              <a:lstStyle/>
              <a:p>
                <a:pPr>
                  <a:defRPr/>
                </a:pPr>
                <a:r>
                  <a:rPr lang="en-US"/>
                  <a:t># of Cores</a:t>
                </a:r>
              </a:p>
            </c:rich>
          </c:tx>
          <c:overlay val="0"/>
        </c:title>
        <c:numFmt formatCode="General" sourceLinked="1"/>
        <c:majorTickMark val="none"/>
        <c:minorTickMark val="none"/>
        <c:tickLblPos val="nextTo"/>
        <c:txPr>
          <a:bodyPr rot="-60000000" vert="horz"/>
          <a:lstStyle/>
          <a:p>
            <a:pPr>
              <a:defRPr/>
            </a:pPr>
            <a:endParaRPr lang="en-US"/>
          </a:p>
        </c:txPr>
        <c:crossAx val="645525752"/>
        <c:crosses val="autoZero"/>
        <c:crossBetween val="midCat"/>
        <c:majorUnit val="4"/>
      </c:valAx>
      <c:valAx>
        <c:axId val="645525752"/>
        <c:scaling>
          <c:orientation val="minMax"/>
        </c:scaling>
        <c:delete val="0"/>
        <c:axPos val="l"/>
        <c:majorGridlines>
          <c:spPr>
            <a:ln>
              <a:noFill/>
            </a:ln>
          </c:spPr>
        </c:majorGridlines>
        <c:title>
          <c:tx>
            <c:rich>
              <a:bodyPr rot="-5400000" vert="horz"/>
              <a:lstStyle/>
              <a:p>
                <a:pPr>
                  <a:defRPr/>
                </a:pPr>
                <a:r>
                  <a:rPr lang="en-US"/>
                  <a:t>Speedup</a:t>
                </a:r>
              </a:p>
            </c:rich>
          </c:tx>
          <c:overlay val="0"/>
        </c:title>
        <c:numFmt formatCode="General" sourceLinked="1"/>
        <c:majorTickMark val="none"/>
        <c:minorTickMark val="none"/>
        <c:tickLblPos val="nextTo"/>
        <c:txPr>
          <a:bodyPr rot="-60000000" vert="horz"/>
          <a:lstStyle/>
          <a:p>
            <a:pPr>
              <a:defRPr/>
            </a:pPr>
            <a:endParaRPr lang="en-US"/>
          </a:p>
        </c:txPr>
        <c:crossAx val="554271400"/>
        <c:crosses val="autoZero"/>
        <c:crossBetween val="midCat"/>
      </c:valAx>
    </c:plotArea>
    <c:legend>
      <c:legendPos val="b"/>
      <c:layout>
        <c:manualLayout>
          <c:xMode val="edge"/>
          <c:yMode val="edge"/>
          <c:x val="0.13570143564475096"/>
          <c:y val="0.12970469505084775"/>
          <c:w val="0.38626015222589388"/>
          <c:h val="0.26612994651732802"/>
        </c:manualLayout>
      </c:layout>
      <c:overlay val="0"/>
      <c:txPr>
        <a:bodyPr rot="0" vert="horz"/>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Baseline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PageRank</c:v>
                </c:pt>
                <c:pt idx="1">
                  <c:v>WCC</c:v>
                </c:pt>
                <c:pt idx="2">
                  <c:v>SSSP</c:v>
                </c:pt>
              </c:strCache>
            </c:strRef>
          </c:cat>
          <c:val>
            <c:numRef>
              <c:f>Sheet1!$B$2:$B$4</c:f>
              <c:numCache>
                <c:formatCode>General</c:formatCode>
                <c:ptCount val="3"/>
                <c:pt idx="0">
                  <c:v>7318</c:v>
                </c:pt>
                <c:pt idx="1">
                  <c:v>6405</c:v>
                </c:pt>
                <c:pt idx="2">
                  <c:v>518</c:v>
                </c:pt>
              </c:numCache>
            </c:numRef>
          </c:val>
        </c:ser>
        <c:ser>
          <c:idx val="1"/>
          <c:order val="1"/>
          <c:tx>
            <c:strRef>
              <c:f>Sheet1!$C$1</c:f>
              <c:strCache>
                <c:ptCount val="1"/>
                <c:pt idx="0">
                  <c:v>LABS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PageRank</c:v>
                </c:pt>
                <c:pt idx="1">
                  <c:v>WCC</c:v>
                </c:pt>
                <c:pt idx="2">
                  <c:v>SSSP</c:v>
                </c:pt>
              </c:strCache>
            </c:strRef>
          </c:cat>
          <c:val>
            <c:numRef>
              <c:f>Sheet1!$C$2:$C$4</c:f>
              <c:numCache>
                <c:formatCode>General</c:formatCode>
                <c:ptCount val="3"/>
                <c:pt idx="0">
                  <c:v>2002</c:v>
                </c:pt>
                <c:pt idx="1">
                  <c:v>1250</c:v>
                </c:pt>
                <c:pt idx="2">
                  <c:v>48</c:v>
                </c:pt>
              </c:numCache>
            </c:numRef>
          </c:val>
        </c:ser>
        <c:dLbls>
          <c:dLblPos val="outEnd"/>
          <c:showLegendKey val="0"/>
          <c:showVal val="1"/>
          <c:showCatName val="0"/>
          <c:showSerName val="0"/>
          <c:showPercent val="0"/>
          <c:showBubbleSize val="0"/>
        </c:dLbls>
        <c:gapWidth val="219"/>
        <c:overlap val="-27"/>
        <c:axId val="560948936"/>
        <c:axId val="560949328"/>
      </c:barChart>
      <c:catAx>
        <c:axId val="560948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60949328"/>
        <c:crosses val="autoZero"/>
        <c:auto val="1"/>
        <c:lblAlgn val="ctr"/>
        <c:lblOffset val="100"/>
        <c:noMultiLvlLbl val="0"/>
      </c:catAx>
      <c:valAx>
        <c:axId val="560949328"/>
        <c:scaling>
          <c:logBase val="1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dirty="0"/>
                  <a:t>Time (s)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60948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36558286759192"/>
          <c:y val="0.11142901218126973"/>
          <c:w val="0.81244669921898238"/>
          <c:h val="0.64265812233984088"/>
        </c:manualLayout>
      </c:layout>
      <c:barChart>
        <c:barDir val="col"/>
        <c:grouping val="clustered"/>
        <c:varyColors val="0"/>
        <c:ser>
          <c:idx val="0"/>
          <c:order val="0"/>
          <c:tx>
            <c:strRef>
              <c:f>Sheet1!$B$1</c:f>
              <c:strCache>
                <c:ptCount val="1"/>
                <c:pt idx="0">
                  <c:v>No LABS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c:v>
                </c:pt>
                <c:pt idx="1">
                  <c:v>4</c:v>
                </c:pt>
                <c:pt idx="2">
                  <c:v>8</c:v>
                </c:pt>
                <c:pt idx="3">
                  <c:v>16</c:v>
                </c:pt>
              </c:numCache>
            </c:numRef>
          </c:cat>
          <c:val>
            <c:numRef>
              <c:f>Sheet1!$B$2:$B$5</c:f>
              <c:numCache>
                <c:formatCode>General</c:formatCode>
                <c:ptCount val="4"/>
                <c:pt idx="0">
                  <c:v>28.85</c:v>
                </c:pt>
                <c:pt idx="1">
                  <c:v>34.25</c:v>
                </c:pt>
                <c:pt idx="2">
                  <c:v>47.54</c:v>
                </c:pt>
                <c:pt idx="3">
                  <c:v>96.73</c:v>
                </c:pt>
              </c:numCache>
            </c:numRef>
          </c:val>
        </c:ser>
        <c:ser>
          <c:idx val="1"/>
          <c:order val="1"/>
          <c:tx>
            <c:strRef>
              <c:f>Sheet1!$C$1</c:f>
              <c:strCache>
                <c:ptCount val="1"/>
                <c:pt idx="0">
                  <c:v>LABS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c:v>
                </c:pt>
                <c:pt idx="1">
                  <c:v>4</c:v>
                </c:pt>
                <c:pt idx="2">
                  <c:v>8</c:v>
                </c:pt>
                <c:pt idx="3">
                  <c:v>16</c:v>
                </c:pt>
              </c:numCache>
            </c:numRef>
          </c:cat>
          <c:val>
            <c:numRef>
              <c:f>Sheet1!$C$2:$C$5</c:f>
              <c:numCache>
                <c:formatCode>General</c:formatCode>
                <c:ptCount val="4"/>
                <c:pt idx="0">
                  <c:v>1.32</c:v>
                </c:pt>
                <c:pt idx="1">
                  <c:v>1.34</c:v>
                </c:pt>
                <c:pt idx="2">
                  <c:v>1.85</c:v>
                </c:pt>
                <c:pt idx="3">
                  <c:v>4.0199999999999996</c:v>
                </c:pt>
              </c:numCache>
            </c:numRef>
          </c:val>
        </c:ser>
        <c:dLbls>
          <c:dLblPos val="outEnd"/>
          <c:showLegendKey val="0"/>
          <c:showVal val="1"/>
          <c:showCatName val="0"/>
          <c:showSerName val="0"/>
          <c:showPercent val="0"/>
          <c:showBubbleSize val="0"/>
        </c:dLbls>
        <c:gapWidth val="219"/>
        <c:overlap val="-27"/>
        <c:axId val="560952072"/>
        <c:axId val="560949720"/>
      </c:barChart>
      <c:catAx>
        <c:axId val="56095207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ltLang="zh-CN" sz="1600" dirty="0" smtClean="0"/>
                  <a:t>Number of Cores</a:t>
                </a:r>
                <a:endParaRPr lang="en-US" altLang="zh-CN" sz="1600" dirty="0"/>
              </a:p>
            </c:rich>
          </c:tx>
          <c:layout>
            <c:manualLayout>
              <c:xMode val="edge"/>
              <c:yMode val="edge"/>
              <c:x val="0.393906339191476"/>
              <c:y val="0.8682211454230097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60949720"/>
        <c:crosses val="autoZero"/>
        <c:auto val="1"/>
        <c:lblAlgn val="ctr"/>
        <c:lblOffset val="100"/>
        <c:noMultiLvlLbl val="0"/>
      </c:catAx>
      <c:valAx>
        <c:axId val="560949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ltLang="zh-CN" dirty="0" smtClean="0"/>
                  <a:t>Lock</a:t>
                </a:r>
                <a:r>
                  <a:rPr lang="en-US" altLang="zh-CN" baseline="0" dirty="0" smtClean="0"/>
                  <a:t> time (second)</a:t>
                </a:r>
                <a:endParaRPr lang="en-US" altLang="zh-CN"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60952072"/>
        <c:crosses val="autoZero"/>
        <c:crossBetween val="between"/>
      </c:valAx>
      <c:spPr>
        <a:noFill/>
        <a:ln>
          <a:noFill/>
        </a:ln>
        <a:effectLst/>
      </c:spPr>
    </c:plotArea>
    <c:legend>
      <c:legendPos val="b"/>
      <c:layout>
        <c:manualLayout>
          <c:xMode val="edge"/>
          <c:yMode val="edge"/>
          <c:x val="0.22847423730977143"/>
          <c:y val="0.15352414992682495"/>
          <c:w val="0.16523575667907245"/>
          <c:h val="0.1465016222294547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88815347356941"/>
          <c:y val="3.5914010816902757E-2"/>
          <c:w val="0.81642752989209699"/>
          <c:h val="0.80664912723396809"/>
        </c:manualLayout>
      </c:layout>
      <c:scatterChart>
        <c:scatterStyle val="lineMarker"/>
        <c:varyColors val="0"/>
        <c:ser>
          <c:idx val="0"/>
          <c:order val="0"/>
          <c:tx>
            <c:strRef>
              <c:f>Sheet1!$B$1</c:f>
              <c:strCache>
                <c:ptCount val="1"/>
                <c:pt idx="0">
                  <c:v>WCC</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Sheet1!$A$2:$A$7</c:f>
              <c:numCache>
                <c:formatCode>General</c:formatCode>
                <c:ptCount val="6"/>
                <c:pt idx="0">
                  <c:v>1</c:v>
                </c:pt>
                <c:pt idx="1">
                  <c:v>2</c:v>
                </c:pt>
                <c:pt idx="2">
                  <c:v>4</c:v>
                </c:pt>
                <c:pt idx="3">
                  <c:v>8</c:v>
                </c:pt>
                <c:pt idx="4">
                  <c:v>16</c:v>
                </c:pt>
                <c:pt idx="5">
                  <c:v>32</c:v>
                </c:pt>
              </c:numCache>
            </c:numRef>
          </c:xVal>
          <c:yVal>
            <c:numRef>
              <c:f>Sheet1!$B$2:$B$7</c:f>
              <c:numCache>
                <c:formatCode>0%</c:formatCode>
                <c:ptCount val="6"/>
                <c:pt idx="0">
                  <c:v>0</c:v>
                </c:pt>
                <c:pt idx="1">
                  <c:v>0.32866417976216633</c:v>
                </c:pt>
                <c:pt idx="2">
                  <c:v>0.52727378574794082</c:v>
                </c:pt>
                <c:pt idx="3">
                  <c:v>0.62369008685695881</c:v>
                </c:pt>
                <c:pt idx="4">
                  <c:v>0.54358970195544543</c:v>
                </c:pt>
                <c:pt idx="5">
                  <c:v>0.23690891909712031</c:v>
                </c:pt>
              </c:numCache>
            </c:numRef>
          </c:yVal>
          <c:smooth val="0"/>
        </c:ser>
        <c:ser>
          <c:idx val="1"/>
          <c:order val="1"/>
          <c:tx>
            <c:strRef>
              <c:f>Sheet1!$C$1</c:f>
              <c:strCache>
                <c:ptCount val="1"/>
                <c:pt idx="0">
                  <c:v>SSSP</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Sheet1!$A$2:$A$7</c:f>
              <c:numCache>
                <c:formatCode>General</c:formatCode>
                <c:ptCount val="6"/>
                <c:pt idx="0">
                  <c:v>1</c:v>
                </c:pt>
                <c:pt idx="1">
                  <c:v>2</c:v>
                </c:pt>
                <c:pt idx="2">
                  <c:v>4</c:v>
                </c:pt>
                <c:pt idx="3">
                  <c:v>8</c:v>
                </c:pt>
                <c:pt idx="4">
                  <c:v>16</c:v>
                </c:pt>
                <c:pt idx="5">
                  <c:v>32</c:v>
                </c:pt>
              </c:numCache>
            </c:numRef>
          </c:xVal>
          <c:yVal>
            <c:numRef>
              <c:f>Sheet1!$C$2:$C$7</c:f>
              <c:numCache>
                <c:formatCode>0%</c:formatCode>
                <c:ptCount val="6"/>
                <c:pt idx="0">
                  <c:v>0</c:v>
                </c:pt>
                <c:pt idx="1">
                  <c:v>0.32316264392361038</c:v>
                </c:pt>
                <c:pt idx="2">
                  <c:v>0.49404454982364565</c:v>
                </c:pt>
                <c:pt idx="3">
                  <c:v>0.47587750050963473</c:v>
                </c:pt>
                <c:pt idx="4">
                  <c:v>0.35229448867802038</c:v>
                </c:pt>
                <c:pt idx="5">
                  <c:v>0.16109293609527842</c:v>
                </c:pt>
              </c:numCache>
            </c:numRef>
          </c:yVal>
          <c:smooth val="0"/>
        </c:ser>
        <c:dLbls>
          <c:showLegendKey val="0"/>
          <c:showVal val="0"/>
          <c:showCatName val="0"/>
          <c:showSerName val="0"/>
          <c:showPercent val="0"/>
          <c:showBubbleSize val="0"/>
        </c:dLbls>
        <c:axId val="560950112"/>
        <c:axId val="560951288"/>
      </c:scatterChart>
      <c:valAx>
        <c:axId val="560950112"/>
        <c:scaling>
          <c:logBase val="2"/>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b="1" dirty="0" smtClean="0"/>
                  <a:t>Batch size</a:t>
                </a:r>
                <a:endParaRPr lang="en-US" b="1" dirty="0"/>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60951288"/>
        <c:crosses val="autoZero"/>
        <c:crossBetween val="midCat"/>
      </c:valAx>
      <c:valAx>
        <c:axId val="560951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b="1" dirty="0" smtClean="0"/>
                  <a:t>Improvement</a:t>
                </a:r>
                <a:r>
                  <a:rPr lang="en-US" b="1" baseline="0" dirty="0" smtClean="0"/>
                  <a:t> (%)</a:t>
                </a:r>
                <a:endParaRPr lang="en-US" b="1" dirty="0"/>
              </a:p>
            </c:rich>
          </c:tx>
          <c:layout>
            <c:manualLayout>
              <c:xMode val="edge"/>
              <c:yMode val="edge"/>
              <c:x val="1.4492753623188406E-2"/>
              <c:y val="0.2810992848636442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60950112"/>
        <c:crosses val="autoZero"/>
        <c:crossBetween val="midCat"/>
      </c:valAx>
      <c:spPr>
        <a:noFill/>
        <a:ln>
          <a:noFill/>
        </a:ln>
        <a:effectLst/>
      </c:spPr>
    </c:plotArea>
    <c:legend>
      <c:legendPos val="r"/>
      <c:layout>
        <c:manualLayout>
          <c:xMode val="edge"/>
          <c:yMode val="edge"/>
          <c:x val="0.83186795491143295"/>
          <c:y val="7.5048640211355683E-2"/>
          <c:w val="0.10533011272141705"/>
          <c:h val="0.1573961848056850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69639737503787"/>
          <c:y val="7.183224676562068E-2"/>
          <c:w val="0.65166873664115654"/>
          <c:h val="0.67202953410981703"/>
        </c:manualLayout>
      </c:layout>
      <c:lineChart>
        <c:grouping val="standard"/>
        <c:varyColors val="0"/>
        <c:ser>
          <c:idx val="0"/>
          <c:order val="0"/>
          <c:tx>
            <c:strRef>
              <c:f>Sheet1!$B$1</c:f>
              <c:strCache>
                <c:ptCount val="1"/>
                <c:pt idx="0">
                  <c:v>Bob</c:v>
                </c:pt>
              </c:strCache>
            </c:strRef>
          </c:tx>
          <c:spPr>
            <a:ln w="38100" cap="rnd">
              <a:solidFill>
                <a:schemeClr val="accent6"/>
              </a:solidFill>
              <a:round/>
            </a:ln>
            <a:effectLst/>
          </c:spPr>
          <c:marker>
            <c:symbol val="diamond"/>
            <c:size val="6"/>
            <c:spPr>
              <a:solidFill>
                <a:schemeClr val="accent6"/>
              </a:solidFill>
              <a:ln w="9525">
                <a:solidFill>
                  <a:schemeClr val="accent6"/>
                </a:solidFill>
                <a:round/>
              </a:ln>
              <a:effectLst/>
            </c:spPr>
          </c:marker>
          <c:cat>
            <c:numRef>
              <c:f>Sheet1!$A$2:$A$4</c:f>
              <c:numCache>
                <c:formatCode>General</c:formatCode>
                <c:ptCount val="3"/>
                <c:pt idx="0">
                  <c:v>2012</c:v>
                </c:pt>
                <c:pt idx="1">
                  <c:v>2013</c:v>
                </c:pt>
                <c:pt idx="2">
                  <c:v>2014</c:v>
                </c:pt>
              </c:numCache>
            </c:numRef>
          </c:cat>
          <c:val>
            <c:numRef>
              <c:f>Sheet1!$B$2:$B$4</c:f>
              <c:numCache>
                <c:formatCode>General</c:formatCode>
                <c:ptCount val="3"/>
                <c:pt idx="0">
                  <c:v>12.8</c:v>
                </c:pt>
                <c:pt idx="1">
                  <c:v>8.5</c:v>
                </c:pt>
                <c:pt idx="2">
                  <c:v>5.4</c:v>
                </c:pt>
              </c:numCache>
            </c:numRef>
          </c:val>
          <c:smooth val="0"/>
        </c:ser>
        <c:ser>
          <c:idx val="1"/>
          <c:order val="1"/>
          <c:tx>
            <c:strRef>
              <c:f>Sheet1!$C$1</c:f>
              <c:strCache>
                <c:ptCount val="1"/>
                <c:pt idx="0">
                  <c:v>Alice</c:v>
                </c:pt>
              </c:strCache>
            </c:strRef>
          </c:tx>
          <c:spPr>
            <a:ln w="38100" cap="rnd">
              <a:solidFill>
                <a:schemeClr val="accent2"/>
              </a:solidFill>
              <a:round/>
            </a:ln>
            <a:effectLst/>
          </c:spPr>
          <c:marker>
            <c:symbol val="square"/>
            <c:size val="6"/>
            <c:spPr>
              <a:solidFill>
                <a:schemeClr val="accent2"/>
              </a:solidFill>
              <a:ln w="9525">
                <a:solidFill>
                  <a:schemeClr val="accent2"/>
                </a:solidFill>
                <a:round/>
              </a:ln>
              <a:effectLst/>
            </c:spPr>
          </c:marker>
          <c:cat>
            <c:numRef>
              <c:f>Sheet1!$A$2:$A$4</c:f>
              <c:numCache>
                <c:formatCode>General</c:formatCode>
                <c:ptCount val="3"/>
                <c:pt idx="0">
                  <c:v>2012</c:v>
                </c:pt>
                <c:pt idx="1">
                  <c:v>2013</c:v>
                </c:pt>
                <c:pt idx="2">
                  <c:v>2014</c:v>
                </c:pt>
              </c:numCache>
            </c:numRef>
          </c:cat>
          <c:val>
            <c:numRef>
              <c:f>Sheet1!$C$2:$C$4</c:f>
              <c:numCache>
                <c:formatCode>General</c:formatCode>
                <c:ptCount val="3"/>
                <c:pt idx="0">
                  <c:v>5</c:v>
                </c:pt>
                <c:pt idx="1">
                  <c:v>5.5</c:v>
                </c:pt>
                <c:pt idx="2">
                  <c:v>5</c:v>
                </c:pt>
              </c:numCache>
            </c:numRef>
          </c:val>
          <c:smooth val="0"/>
        </c:ser>
        <c:ser>
          <c:idx val="2"/>
          <c:order val="2"/>
          <c:tx>
            <c:strRef>
              <c:f>Sheet1!$D$1</c:f>
              <c:strCache>
                <c:ptCount val="1"/>
                <c:pt idx="0">
                  <c:v>Tom</c:v>
                </c:pt>
              </c:strCache>
            </c:strRef>
          </c:tx>
          <c:spPr>
            <a:ln w="38100" cap="rnd">
              <a:solidFill>
                <a:schemeClr val="accent3"/>
              </a:solidFill>
              <a:round/>
            </a:ln>
            <a:effectLst/>
          </c:spPr>
          <c:marker>
            <c:symbol val="triangle"/>
            <c:size val="6"/>
            <c:spPr>
              <a:solidFill>
                <a:schemeClr val="accent3"/>
              </a:solidFill>
              <a:ln w="9525">
                <a:solidFill>
                  <a:schemeClr val="accent3"/>
                </a:solidFill>
                <a:round/>
              </a:ln>
              <a:effectLst/>
            </c:spPr>
          </c:marker>
          <c:cat>
            <c:numRef>
              <c:f>Sheet1!$A$2:$A$4</c:f>
              <c:numCache>
                <c:formatCode>General</c:formatCode>
                <c:ptCount val="3"/>
                <c:pt idx="0">
                  <c:v>2012</c:v>
                </c:pt>
                <c:pt idx="1">
                  <c:v>2013</c:v>
                </c:pt>
                <c:pt idx="2">
                  <c:v>2014</c:v>
                </c:pt>
              </c:numCache>
            </c:numRef>
          </c:cat>
          <c:val>
            <c:numRef>
              <c:f>Sheet1!$D$2:$D$4</c:f>
              <c:numCache>
                <c:formatCode>General</c:formatCode>
                <c:ptCount val="3"/>
                <c:pt idx="0">
                  <c:v>1.2</c:v>
                </c:pt>
                <c:pt idx="1">
                  <c:v>1.5</c:v>
                </c:pt>
                <c:pt idx="2">
                  <c:v>4.5999999999999996</c:v>
                </c:pt>
              </c:numCache>
            </c:numRef>
          </c:val>
          <c:smooth val="0"/>
        </c:ser>
        <c:dLbls>
          <c:showLegendKey val="0"/>
          <c:showVal val="0"/>
          <c:showCatName val="0"/>
          <c:showSerName val="0"/>
          <c:showPercent val="0"/>
          <c:showBubbleSize val="0"/>
        </c:dLbls>
        <c:marker val="1"/>
        <c:smooth val="0"/>
        <c:axId val="556496848"/>
        <c:axId val="413596432"/>
      </c:lineChart>
      <c:catAx>
        <c:axId val="55649684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dirty="0" smtClean="0"/>
                  <a:t>Year</a:t>
                </a:r>
                <a:endParaRPr lang="en-US" dirty="0"/>
              </a:p>
            </c:rich>
          </c:tx>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cap="all" spc="120" normalizeH="0" baseline="0">
                <a:solidFill>
                  <a:schemeClr val="tx1">
                    <a:lumMod val="65000"/>
                    <a:lumOff val="35000"/>
                  </a:schemeClr>
                </a:solidFill>
                <a:latin typeface="+mn-lt"/>
                <a:ea typeface="+mn-ea"/>
                <a:cs typeface="+mn-cs"/>
              </a:defRPr>
            </a:pPr>
            <a:endParaRPr lang="en-US"/>
          </a:p>
        </c:txPr>
        <c:crossAx val="413596432"/>
        <c:crosses val="autoZero"/>
        <c:auto val="1"/>
        <c:lblAlgn val="ctr"/>
        <c:lblOffset val="100"/>
        <c:noMultiLvlLbl val="0"/>
      </c:catAx>
      <c:valAx>
        <c:axId val="413596432"/>
        <c:scaling>
          <c:orientation val="minMax"/>
        </c:scaling>
        <c:delete val="0"/>
        <c:axPos val="l"/>
        <c:title>
          <c:tx>
            <c:rich>
              <a:bodyPr rot="-540000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r>
                  <a:rPr lang="en-US" cap="none" baseline="0" dirty="0" smtClean="0"/>
                  <a:t>User Ranking</a:t>
                </a:r>
              </a:p>
            </c:rich>
          </c:tx>
          <c:layout>
            <c:manualLayout>
              <c:xMode val="edge"/>
              <c:yMode val="edge"/>
              <c:x val="0.16025613415173393"/>
              <c:y val="0.19835940099833607"/>
            </c:manualLayout>
          </c:layout>
          <c:overlay val="0"/>
          <c:spPr>
            <a:noFill/>
            <a:ln>
              <a:noFill/>
            </a:ln>
            <a:effectLst/>
          </c:spPr>
          <c:txPr>
            <a:bodyPr rot="-540000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noFill/>
                <a:latin typeface="+mn-lt"/>
                <a:ea typeface="+mn-ea"/>
                <a:cs typeface="+mn-cs"/>
              </a:defRPr>
            </a:pPr>
            <a:endParaRPr lang="en-US"/>
          </a:p>
        </c:txPr>
        <c:crossAx val="5564968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69639737503787"/>
          <c:y val="7.183224676562068E-2"/>
          <c:w val="0.65166873664115654"/>
          <c:h val="0.67202953410981703"/>
        </c:manualLayout>
      </c:layout>
      <c:lineChart>
        <c:grouping val="standard"/>
        <c:varyColors val="0"/>
        <c:ser>
          <c:idx val="0"/>
          <c:order val="0"/>
          <c:tx>
            <c:strRef>
              <c:f>Sheet1!$B$1</c:f>
              <c:strCache>
                <c:ptCount val="1"/>
                <c:pt idx="0">
                  <c:v>Bob</c:v>
                </c:pt>
              </c:strCache>
            </c:strRef>
          </c:tx>
          <c:spPr>
            <a:ln w="38100" cap="rnd">
              <a:solidFill>
                <a:schemeClr val="accent6"/>
              </a:solidFill>
              <a:round/>
            </a:ln>
            <a:effectLst/>
          </c:spPr>
          <c:marker>
            <c:symbol val="diamond"/>
            <c:size val="6"/>
            <c:spPr>
              <a:solidFill>
                <a:schemeClr val="accent6"/>
              </a:solidFill>
              <a:ln w="9525">
                <a:solidFill>
                  <a:schemeClr val="accent6"/>
                </a:solidFill>
                <a:round/>
              </a:ln>
              <a:effectLst/>
            </c:spPr>
          </c:marker>
          <c:cat>
            <c:numRef>
              <c:f>Sheet1!$A$2:$A$4</c:f>
              <c:numCache>
                <c:formatCode>General</c:formatCode>
                <c:ptCount val="3"/>
                <c:pt idx="0">
                  <c:v>2012</c:v>
                </c:pt>
                <c:pt idx="1">
                  <c:v>2013</c:v>
                </c:pt>
                <c:pt idx="2">
                  <c:v>2014</c:v>
                </c:pt>
              </c:numCache>
            </c:numRef>
          </c:cat>
          <c:val>
            <c:numRef>
              <c:f>Sheet1!$B$2:$B$4</c:f>
              <c:numCache>
                <c:formatCode>General</c:formatCode>
                <c:ptCount val="3"/>
                <c:pt idx="0">
                  <c:v>12.8</c:v>
                </c:pt>
                <c:pt idx="1">
                  <c:v>8.5</c:v>
                </c:pt>
                <c:pt idx="2">
                  <c:v>5.4</c:v>
                </c:pt>
              </c:numCache>
            </c:numRef>
          </c:val>
          <c:smooth val="0"/>
        </c:ser>
        <c:ser>
          <c:idx val="1"/>
          <c:order val="1"/>
          <c:tx>
            <c:strRef>
              <c:f>Sheet1!$C$1</c:f>
              <c:strCache>
                <c:ptCount val="1"/>
                <c:pt idx="0">
                  <c:v>Alice</c:v>
                </c:pt>
              </c:strCache>
            </c:strRef>
          </c:tx>
          <c:spPr>
            <a:ln w="38100" cap="rnd">
              <a:solidFill>
                <a:schemeClr val="accent2"/>
              </a:solidFill>
              <a:round/>
            </a:ln>
            <a:effectLst/>
          </c:spPr>
          <c:marker>
            <c:symbol val="square"/>
            <c:size val="6"/>
            <c:spPr>
              <a:solidFill>
                <a:schemeClr val="accent2"/>
              </a:solidFill>
              <a:ln w="9525">
                <a:solidFill>
                  <a:schemeClr val="accent2"/>
                </a:solidFill>
                <a:round/>
              </a:ln>
              <a:effectLst/>
            </c:spPr>
          </c:marker>
          <c:cat>
            <c:numRef>
              <c:f>Sheet1!$A$2:$A$4</c:f>
              <c:numCache>
                <c:formatCode>General</c:formatCode>
                <c:ptCount val="3"/>
                <c:pt idx="0">
                  <c:v>2012</c:v>
                </c:pt>
                <c:pt idx="1">
                  <c:v>2013</c:v>
                </c:pt>
                <c:pt idx="2">
                  <c:v>2014</c:v>
                </c:pt>
              </c:numCache>
            </c:numRef>
          </c:cat>
          <c:val>
            <c:numRef>
              <c:f>Sheet1!$C$2:$C$4</c:f>
              <c:numCache>
                <c:formatCode>General</c:formatCode>
                <c:ptCount val="3"/>
                <c:pt idx="0">
                  <c:v>5</c:v>
                </c:pt>
                <c:pt idx="1">
                  <c:v>5.5</c:v>
                </c:pt>
                <c:pt idx="2">
                  <c:v>5</c:v>
                </c:pt>
              </c:numCache>
            </c:numRef>
          </c:val>
          <c:smooth val="0"/>
        </c:ser>
        <c:ser>
          <c:idx val="2"/>
          <c:order val="2"/>
          <c:tx>
            <c:strRef>
              <c:f>Sheet1!$D$1</c:f>
              <c:strCache>
                <c:ptCount val="1"/>
                <c:pt idx="0">
                  <c:v>Tom</c:v>
                </c:pt>
              </c:strCache>
            </c:strRef>
          </c:tx>
          <c:spPr>
            <a:ln w="38100" cap="rnd">
              <a:solidFill>
                <a:schemeClr val="accent3"/>
              </a:solidFill>
              <a:round/>
            </a:ln>
            <a:effectLst/>
          </c:spPr>
          <c:marker>
            <c:symbol val="triangle"/>
            <c:size val="6"/>
            <c:spPr>
              <a:solidFill>
                <a:schemeClr val="accent3"/>
              </a:solidFill>
              <a:ln w="9525">
                <a:solidFill>
                  <a:schemeClr val="accent3"/>
                </a:solidFill>
                <a:round/>
              </a:ln>
              <a:effectLst/>
            </c:spPr>
          </c:marker>
          <c:cat>
            <c:numRef>
              <c:f>Sheet1!$A$2:$A$4</c:f>
              <c:numCache>
                <c:formatCode>General</c:formatCode>
                <c:ptCount val="3"/>
                <c:pt idx="0">
                  <c:v>2012</c:v>
                </c:pt>
                <c:pt idx="1">
                  <c:v>2013</c:v>
                </c:pt>
                <c:pt idx="2">
                  <c:v>2014</c:v>
                </c:pt>
              </c:numCache>
            </c:numRef>
          </c:cat>
          <c:val>
            <c:numRef>
              <c:f>Sheet1!$D$2:$D$4</c:f>
              <c:numCache>
                <c:formatCode>General</c:formatCode>
                <c:ptCount val="3"/>
                <c:pt idx="0">
                  <c:v>1.2</c:v>
                </c:pt>
                <c:pt idx="1">
                  <c:v>1.5</c:v>
                </c:pt>
                <c:pt idx="2">
                  <c:v>4.5999999999999996</c:v>
                </c:pt>
              </c:numCache>
            </c:numRef>
          </c:val>
          <c:smooth val="0"/>
        </c:ser>
        <c:dLbls>
          <c:showLegendKey val="0"/>
          <c:showVal val="0"/>
          <c:showCatName val="0"/>
          <c:showSerName val="0"/>
          <c:showPercent val="0"/>
          <c:showBubbleSize val="0"/>
        </c:dLbls>
        <c:marker val="1"/>
        <c:smooth val="0"/>
        <c:axId val="417530008"/>
        <c:axId val="417529224"/>
      </c:lineChart>
      <c:catAx>
        <c:axId val="41753000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dirty="0" smtClean="0"/>
                  <a:t>Year</a:t>
                </a:r>
                <a:endParaRPr lang="en-US" dirty="0"/>
              </a:p>
            </c:rich>
          </c:tx>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cap="all" spc="120" normalizeH="0" baseline="0">
                <a:solidFill>
                  <a:schemeClr val="tx1">
                    <a:lumMod val="65000"/>
                    <a:lumOff val="35000"/>
                  </a:schemeClr>
                </a:solidFill>
                <a:latin typeface="+mn-lt"/>
                <a:ea typeface="+mn-ea"/>
                <a:cs typeface="+mn-cs"/>
              </a:defRPr>
            </a:pPr>
            <a:endParaRPr lang="en-US"/>
          </a:p>
        </c:txPr>
        <c:crossAx val="417529224"/>
        <c:crosses val="autoZero"/>
        <c:auto val="1"/>
        <c:lblAlgn val="ctr"/>
        <c:lblOffset val="100"/>
        <c:noMultiLvlLbl val="0"/>
      </c:catAx>
      <c:valAx>
        <c:axId val="417529224"/>
        <c:scaling>
          <c:orientation val="minMax"/>
        </c:scaling>
        <c:delete val="0"/>
        <c:axPos val="l"/>
        <c:title>
          <c:tx>
            <c:rich>
              <a:bodyPr rot="-540000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r>
                  <a:rPr lang="en-US" cap="none" baseline="0" dirty="0" smtClean="0"/>
                  <a:t>User Ranking</a:t>
                </a:r>
              </a:p>
            </c:rich>
          </c:tx>
          <c:layout>
            <c:manualLayout>
              <c:xMode val="edge"/>
              <c:yMode val="edge"/>
              <c:x val="0.16025613415173393"/>
              <c:y val="0.19835940099833607"/>
            </c:manualLayout>
          </c:layout>
          <c:overlay val="0"/>
          <c:spPr>
            <a:noFill/>
            <a:ln>
              <a:noFill/>
            </a:ln>
            <a:effectLst/>
          </c:spPr>
          <c:txPr>
            <a:bodyPr rot="-540000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noFill/>
                <a:latin typeface="+mn-lt"/>
                <a:ea typeface="+mn-ea"/>
                <a:cs typeface="+mn-cs"/>
              </a:defRPr>
            </a:pPr>
            <a:endParaRPr lang="en-US"/>
          </a:p>
        </c:txPr>
        <c:crossAx val="417530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69639737503787"/>
          <c:y val="7.183224676562068E-2"/>
          <c:w val="0.65166873664115654"/>
          <c:h val="0.67202953410981703"/>
        </c:manualLayout>
      </c:layout>
      <c:lineChart>
        <c:grouping val="standard"/>
        <c:varyColors val="0"/>
        <c:ser>
          <c:idx val="0"/>
          <c:order val="0"/>
          <c:tx>
            <c:strRef>
              <c:f>Sheet1!$B$1</c:f>
              <c:strCache>
                <c:ptCount val="1"/>
                <c:pt idx="0">
                  <c:v>Bob</c:v>
                </c:pt>
              </c:strCache>
            </c:strRef>
          </c:tx>
          <c:spPr>
            <a:ln w="38100" cap="rnd">
              <a:solidFill>
                <a:schemeClr val="accent6"/>
              </a:solidFill>
              <a:round/>
            </a:ln>
            <a:effectLst/>
          </c:spPr>
          <c:marker>
            <c:symbol val="diamond"/>
            <c:size val="6"/>
            <c:spPr>
              <a:solidFill>
                <a:schemeClr val="accent6"/>
              </a:solidFill>
              <a:ln w="9525">
                <a:solidFill>
                  <a:schemeClr val="accent6"/>
                </a:solidFill>
                <a:round/>
              </a:ln>
              <a:effectLst/>
            </c:spPr>
          </c:marker>
          <c:cat>
            <c:numRef>
              <c:f>Sheet1!$A$2:$A$4</c:f>
              <c:numCache>
                <c:formatCode>General</c:formatCode>
                <c:ptCount val="3"/>
                <c:pt idx="0">
                  <c:v>2012</c:v>
                </c:pt>
                <c:pt idx="1">
                  <c:v>2013</c:v>
                </c:pt>
                <c:pt idx="2">
                  <c:v>2014</c:v>
                </c:pt>
              </c:numCache>
            </c:numRef>
          </c:cat>
          <c:val>
            <c:numRef>
              <c:f>Sheet1!$B$2:$B$4</c:f>
              <c:numCache>
                <c:formatCode>General</c:formatCode>
                <c:ptCount val="3"/>
                <c:pt idx="0">
                  <c:v>12.8</c:v>
                </c:pt>
                <c:pt idx="1">
                  <c:v>8.5</c:v>
                </c:pt>
                <c:pt idx="2">
                  <c:v>5.4</c:v>
                </c:pt>
              </c:numCache>
            </c:numRef>
          </c:val>
          <c:smooth val="0"/>
        </c:ser>
        <c:ser>
          <c:idx val="1"/>
          <c:order val="1"/>
          <c:tx>
            <c:strRef>
              <c:f>Sheet1!$C$1</c:f>
              <c:strCache>
                <c:ptCount val="1"/>
                <c:pt idx="0">
                  <c:v>Alice</c:v>
                </c:pt>
              </c:strCache>
            </c:strRef>
          </c:tx>
          <c:spPr>
            <a:ln w="38100" cap="rnd">
              <a:solidFill>
                <a:schemeClr val="accent2"/>
              </a:solidFill>
              <a:round/>
            </a:ln>
            <a:effectLst/>
          </c:spPr>
          <c:marker>
            <c:symbol val="square"/>
            <c:size val="6"/>
            <c:spPr>
              <a:solidFill>
                <a:schemeClr val="accent2"/>
              </a:solidFill>
              <a:ln w="9525">
                <a:solidFill>
                  <a:schemeClr val="accent2"/>
                </a:solidFill>
                <a:round/>
              </a:ln>
              <a:effectLst/>
            </c:spPr>
          </c:marker>
          <c:cat>
            <c:numRef>
              <c:f>Sheet1!$A$2:$A$4</c:f>
              <c:numCache>
                <c:formatCode>General</c:formatCode>
                <c:ptCount val="3"/>
                <c:pt idx="0">
                  <c:v>2012</c:v>
                </c:pt>
                <c:pt idx="1">
                  <c:v>2013</c:v>
                </c:pt>
                <c:pt idx="2">
                  <c:v>2014</c:v>
                </c:pt>
              </c:numCache>
            </c:numRef>
          </c:cat>
          <c:val>
            <c:numRef>
              <c:f>Sheet1!$C$2:$C$4</c:f>
              <c:numCache>
                <c:formatCode>General</c:formatCode>
                <c:ptCount val="3"/>
                <c:pt idx="0">
                  <c:v>5</c:v>
                </c:pt>
                <c:pt idx="1">
                  <c:v>5.5</c:v>
                </c:pt>
                <c:pt idx="2">
                  <c:v>5</c:v>
                </c:pt>
              </c:numCache>
            </c:numRef>
          </c:val>
          <c:smooth val="0"/>
        </c:ser>
        <c:ser>
          <c:idx val="2"/>
          <c:order val="2"/>
          <c:tx>
            <c:strRef>
              <c:f>Sheet1!$D$1</c:f>
              <c:strCache>
                <c:ptCount val="1"/>
                <c:pt idx="0">
                  <c:v>Tom</c:v>
                </c:pt>
              </c:strCache>
            </c:strRef>
          </c:tx>
          <c:spPr>
            <a:ln w="38100" cap="rnd">
              <a:solidFill>
                <a:schemeClr val="accent3"/>
              </a:solidFill>
              <a:round/>
            </a:ln>
            <a:effectLst/>
          </c:spPr>
          <c:marker>
            <c:symbol val="triangle"/>
            <c:size val="6"/>
            <c:spPr>
              <a:solidFill>
                <a:schemeClr val="accent3"/>
              </a:solidFill>
              <a:ln w="9525">
                <a:solidFill>
                  <a:schemeClr val="accent3"/>
                </a:solidFill>
                <a:round/>
              </a:ln>
              <a:effectLst/>
            </c:spPr>
          </c:marker>
          <c:cat>
            <c:numRef>
              <c:f>Sheet1!$A$2:$A$4</c:f>
              <c:numCache>
                <c:formatCode>General</c:formatCode>
                <c:ptCount val="3"/>
                <c:pt idx="0">
                  <c:v>2012</c:v>
                </c:pt>
                <c:pt idx="1">
                  <c:v>2013</c:v>
                </c:pt>
                <c:pt idx="2">
                  <c:v>2014</c:v>
                </c:pt>
              </c:numCache>
            </c:numRef>
          </c:cat>
          <c:val>
            <c:numRef>
              <c:f>Sheet1!$D$2:$D$4</c:f>
              <c:numCache>
                <c:formatCode>General</c:formatCode>
                <c:ptCount val="3"/>
                <c:pt idx="0">
                  <c:v>1.2</c:v>
                </c:pt>
                <c:pt idx="1">
                  <c:v>1.5</c:v>
                </c:pt>
                <c:pt idx="2">
                  <c:v>4.5999999999999996</c:v>
                </c:pt>
              </c:numCache>
            </c:numRef>
          </c:val>
          <c:smooth val="0"/>
        </c:ser>
        <c:dLbls>
          <c:showLegendKey val="0"/>
          <c:showVal val="0"/>
          <c:showCatName val="0"/>
          <c:showSerName val="0"/>
          <c:showPercent val="0"/>
          <c:showBubbleSize val="0"/>
        </c:dLbls>
        <c:marker val="1"/>
        <c:smooth val="0"/>
        <c:axId val="417528440"/>
        <c:axId val="556354192"/>
      </c:lineChart>
      <c:catAx>
        <c:axId val="41752844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dirty="0" smtClean="0"/>
                  <a:t>Year</a:t>
                </a:r>
                <a:endParaRPr lang="en-US" dirty="0"/>
              </a:p>
            </c:rich>
          </c:tx>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cap="all" spc="120" normalizeH="0" baseline="0">
                <a:solidFill>
                  <a:schemeClr val="tx1">
                    <a:lumMod val="65000"/>
                    <a:lumOff val="35000"/>
                  </a:schemeClr>
                </a:solidFill>
                <a:latin typeface="+mn-lt"/>
                <a:ea typeface="+mn-ea"/>
                <a:cs typeface="+mn-cs"/>
              </a:defRPr>
            </a:pPr>
            <a:endParaRPr lang="en-US"/>
          </a:p>
        </c:txPr>
        <c:crossAx val="556354192"/>
        <c:crosses val="autoZero"/>
        <c:auto val="1"/>
        <c:lblAlgn val="ctr"/>
        <c:lblOffset val="100"/>
        <c:noMultiLvlLbl val="0"/>
      </c:catAx>
      <c:valAx>
        <c:axId val="556354192"/>
        <c:scaling>
          <c:orientation val="minMax"/>
        </c:scaling>
        <c:delete val="0"/>
        <c:axPos val="l"/>
        <c:title>
          <c:tx>
            <c:rich>
              <a:bodyPr rot="-540000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r>
                  <a:rPr lang="en-US" cap="none" baseline="0" dirty="0" smtClean="0"/>
                  <a:t>User Ranking</a:t>
                </a:r>
              </a:p>
            </c:rich>
          </c:tx>
          <c:layout>
            <c:manualLayout>
              <c:xMode val="edge"/>
              <c:yMode val="edge"/>
              <c:x val="0.16025613415173393"/>
              <c:y val="0.19835940099833607"/>
            </c:manualLayout>
          </c:layout>
          <c:overlay val="0"/>
          <c:spPr>
            <a:noFill/>
            <a:ln>
              <a:noFill/>
            </a:ln>
            <a:effectLst/>
          </c:spPr>
          <c:txPr>
            <a:bodyPr rot="-5400000" spcFirstLastPara="1" vertOverflow="ellipsis" vert="horz" wrap="square" anchor="ctr" anchorCtr="1"/>
            <a:lstStyle/>
            <a:p>
              <a:pPr>
                <a:defRPr sz="1197" b="0" i="0" u="none" strike="noStrike" kern="1200" cap="none"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noFill/>
                <a:latin typeface="+mn-lt"/>
                <a:ea typeface="+mn-ea"/>
                <a:cs typeface="+mn-cs"/>
              </a:defRPr>
            </a:pPr>
            <a:endParaRPr lang="en-US"/>
          </a:p>
        </c:txPr>
        <c:crossAx val="417528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smtClean="0"/>
              <a:t>Temporal</a:t>
            </a:r>
            <a:r>
              <a:rPr lang="en-US" baseline="0" dirty="0" smtClean="0"/>
              <a:t> Graph Analysis on Wiki</a:t>
            </a:r>
            <a:endParaRPr lang="en-US" dirty="0"/>
          </a:p>
        </c:rich>
      </c:tx>
      <c:layout/>
      <c:overlay val="1"/>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016994217186265"/>
          <c:y val="0.15846736465897107"/>
          <c:w val="0.81839916351919428"/>
          <c:h val="0.53034282255333509"/>
        </c:manualLayout>
      </c:layout>
      <c:scatterChart>
        <c:scatterStyle val="lineMarker"/>
        <c:varyColors val="0"/>
        <c:ser>
          <c:idx val="0"/>
          <c:order val="0"/>
          <c:tx>
            <c:strRef>
              <c:f>工作表1!$E$1</c:f>
              <c:strCache>
                <c:ptCount val="1"/>
                <c:pt idx="0">
                  <c:v>WCC</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xVal>
            <c:numRef>
              <c:f>工作表1!$A$2:$A$7</c:f>
              <c:numCache>
                <c:formatCode>General</c:formatCode>
                <c:ptCount val="6"/>
                <c:pt idx="0">
                  <c:v>1</c:v>
                </c:pt>
                <c:pt idx="1">
                  <c:v>2</c:v>
                </c:pt>
                <c:pt idx="2">
                  <c:v>4</c:v>
                </c:pt>
                <c:pt idx="3">
                  <c:v>8</c:v>
                </c:pt>
                <c:pt idx="4">
                  <c:v>16</c:v>
                </c:pt>
                <c:pt idx="5">
                  <c:v>32</c:v>
                </c:pt>
              </c:numCache>
            </c:numRef>
          </c:xVal>
          <c:yVal>
            <c:numRef>
              <c:f>工作表1!$E$2:$E$7</c:f>
              <c:numCache>
                <c:formatCode>General</c:formatCode>
                <c:ptCount val="6"/>
                <c:pt idx="0">
                  <c:v>1</c:v>
                </c:pt>
                <c:pt idx="1">
                  <c:v>1.675041544625582</c:v>
                </c:pt>
                <c:pt idx="2">
                  <c:v>2.8775992443902396</c:v>
                </c:pt>
                <c:pt idx="3">
                  <c:v>4.5979305840672486</c:v>
                </c:pt>
                <c:pt idx="4">
                  <c:v>6.7103914272477274</c:v>
                </c:pt>
                <c:pt idx="5">
                  <c:v>8.8062283393752221</c:v>
                </c:pt>
              </c:numCache>
            </c:numRef>
          </c:yVal>
          <c:smooth val="0"/>
        </c:ser>
        <c:ser>
          <c:idx val="1"/>
          <c:order val="1"/>
          <c:tx>
            <c:strRef>
              <c:f>工作表1!$F$1</c:f>
              <c:strCache>
                <c:ptCount val="1"/>
                <c:pt idx="0">
                  <c:v>Pagerank</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xVal>
            <c:numRef>
              <c:f>工作表1!$A$2:$A$7</c:f>
              <c:numCache>
                <c:formatCode>General</c:formatCode>
                <c:ptCount val="6"/>
                <c:pt idx="0">
                  <c:v>1</c:v>
                </c:pt>
                <c:pt idx="1">
                  <c:v>2</c:v>
                </c:pt>
                <c:pt idx="2">
                  <c:v>4</c:v>
                </c:pt>
                <c:pt idx="3">
                  <c:v>8</c:v>
                </c:pt>
                <c:pt idx="4">
                  <c:v>16</c:v>
                </c:pt>
                <c:pt idx="5">
                  <c:v>32</c:v>
                </c:pt>
              </c:numCache>
            </c:numRef>
          </c:xVal>
          <c:yVal>
            <c:numRef>
              <c:f>工作表1!$F$2:$F$7</c:f>
              <c:numCache>
                <c:formatCode>General</c:formatCode>
                <c:ptCount val="6"/>
                <c:pt idx="0">
                  <c:v>1</c:v>
                </c:pt>
                <c:pt idx="1">
                  <c:v>1.7748119787739642</c:v>
                </c:pt>
                <c:pt idx="2">
                  <c:v>2.9778744214117667</c:v>
                </c:pt>
                <c:pt idx="3">
                  <c:v>4.5023747200037887</c:v>
                </c:pt>
                <c:pt idx="4">
                  <c:v>5.8860214013869365</c:v>
                </c:pt>
                <c:pt idx="5">
                  <c:v>7.1244872242418209</c:v>
                </c:pt>
              </c:numCache>
            </c:numRef>
          </c:yVal>
          <c:smooth val="0"/>
        </c:ser>
        <c:ser>
          <c:idx val="2"/>
          <c:order val="2"/>
          <c:tx>
            <c:strRef>
              <c:f>工作表1!$G$1</c:f>
              <c:strCache>
                <c:ptCount val="1"/>
                <c:pt idx="0">
                  <c:v>SSSP</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xVal>
            <c:numRef>
              <c:f>工作表1!$A$2:$A$7</c:f>
              <c:numCache>
                <c:formatCode>General</c:formatCode>
                <c:ptCount val="6"/>
                <c:pt idx="0">
                  <c:v>1</c:v>
                </c:pt>
                <c:pt idx="1">
                  <c:v>2</c:v>
                </c:pt>
                <c:pt idx="2">
                  <c:v>4</c:v>
                </c:pt>
                <c:pt idx="3">
                  <c:v>8</c:v>
                </c:pt>
                <c:pt idx="4">
                  <c:v>16</c:v>
                </c:pt>
                <c:pt idx="5">
                  <c:v>32</c:v>
                </c:pt>
              </c:numCache>
            </c:numRef>
          </c:xVal>
          <c:yVal>
            <c:numRef>
              <c:f>工作表1!$G$2:$G$7</c:f>
              <c:numCache>
                <c:formatCode>General</c:formatCode>
                <c:ptCount val="6"/>
                <c:pt idx="0">
                  <c:v>1</c:v>
                </c:pt>
                <c:pt idx="1">
                  <c:v>1.6913329939756943</c:v>
                </c:pt>
                <c:pt idx="2">
                  <c:v>2.6482128818948683</c:v>
                </c:pt>
                <c:pt idx="3">
                  <c:v>3.5858405256703034</c:v>
                </c:pt>
                <c:pt idx="4">
                  <c:v>4.6726652976689049</c:v>
                </c:pt>
                <c:pt idx="5">
                  <c:v>5.3342514639529082</c:v>
                </c:pt>
              </c:numCache>
            </c:numRef>
          </c:yVal>
          <c:smooth val="0"/>
        </c:ser>
        <c:dLbls>
          <c:showLegendKey val="0"/>
          <c:showVal val="0"/>
          <c:showCatName val="0"/>
          <c:showSerName val="0"/>
          <c:showPercent val="0"/>
          <c:showBubbleSize val="0"/>
        </c:dLbls>
        <c:axId val="413597216"/>
        <c:axId val="645526144"/>
      </c:scatterChart>
      <c:valAx>
        <c:axId val="413597216"/>
        <c:scaling>
          <c:orientation val="minMax"/>
          <c:max val="33"/>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dirty="0" err="1" smtClean="0"/>
                  <a:t>BatchSize</a:t>
                </a:r>
                <a:endParaRPr lang="zh-CN" sz="1600" b="1"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645526144"/>
        <c:crossesAt val="1"/>
        <c:crossBetween val="midCat"/>
        <c:majorUnit val="8"/>
        <c:minorUnit val="1"/>
      </c:valAx>
      <c:valAx>
        <c:axId val="645526144"/>
        <c:scaling>
          <c:orientation val="minMax"/>
          <c:min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sz="1800" b="1"/>
                  <a:t>Speedup</a:t>
                </a:r>
                <a:endParaRPr lang="zh-CN" sz="1800" b="1"/>
              </a:p>
            </c:rich>
          </c:tx>
          <c:layout/>
          <c:overlay val="0"/>
          <c:spPr>
            <a:noFill/>
            <a:ln>
              <a:noFill/>
            </a:ln>
            <a:effectLst/>
          </c:spPr>
          <c:txPr>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413597216"/>
        <c:crossesAt val="0"/>
        <c:crossBetween val="midCat"/>
        <c:majorUnit val="1"/>
        <c:minorUnit val="0.1"/>
      </c:valAx>
      <c:spPr>
        <a:noFill/>
        <a:ln>
          <a:noFill/>
        </a:ln>
        <a:effectLst/>
      </c:spPr>
    </c:plotArea>
    <c:legend>
      <c:legendPos val="b"/>
      <c:layout>
        <c:manualLayout>
          <c:xMode val="edge"/>
          <c:yMode val="edge"/>
          <c:x val="0.16208579914081073"/>
          <c:y val="0.15444119181139354"/>
          <c:w val="0.12747223536497396"/>
          <c:h val="0.1910552495518907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cap="none" spc="20" baseline="0">
                <a:solidFill>
                  <a:schemeClr val="tx1"/>
                </a:solidFill>
                <a:latin typeface="+mn-lt"/>
                <a:ea typeface="+mn-ea"/>
                <a:cs typeface="+mn-cs"/>
              </a:defRPr>
            </a:pPr>
            <a:r>
              <a:rPr lang="en-US"/>
              <a:t>Cache Miss Reduction</a:t>
            </a:r>
          </a:p>
        </c:rich>
      </c:tx>
      <c:layout/>
      <c:overlay val="0"/>
      <c:spPr>
        <a:noFill/>
        <a:ln>
          <a:noFill/>
        </a:ln>
        <a:effectLst/>
      </c:spPr>
      <c:txPr>
        <a:bodyPr rot="0" spcFirstLastPara="1" vertOverflow="ellipsis" vert="horz" wrap="square" anchor="ctr" anchorCtr="1"/>
        <a:lstStyle/>
        <a:p>
          <a:pPr>
            <a:defRPr sz="1680" b="1" i="0" u="none" strike="noStrike" kern="1200" cap="none" spc="2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BatchSize=1</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Sheet1!$A$2:$A$4</c:f>
              <c:strCache>
                <c:ptCount val="3"/>
                <c:pt idx="0">
                  <c:v>L1d Cache Miss</c:v>
                </c:pt>
                <c:pt idx="1">
                  <c:v>LLC Cache Miss</c:v>
                </c:pt>
                <c:pt idx="2">
                  <c:v>dTLB Miss</c:v>
                </c:pt>
              </c:strCache>
            </c:strRef>
          </c:cat>
          <c:val>
            <c:numRef>
              <c:f>Sheet1!$B$2:$B$4</c:f>
              <c:numCache>
                <c:formatCode>#,##0</c:formatCode>
                <c:ptCount val="3"/>
                <c:pt idx="0">
                  <c:v>8759</c:v>
                </c:pt>
                <c:pt idx="1">
                  <c:v>649</c:v>
                </c:pt>
                <c:pt idx="2">
                  <c:v>3462</c:v>
                </c:pt>
              </c:numCache>
            </c:numRef>
          </c:val>
        </c:ser>
        <c:ser>
          <c:idx val="1"/>
          <c:order val="1"/>
          <c:tx>
            <c:strRef>
              <c:f>Sheet1!$C$1</c:f>
              <c:strCache>
                <c:ptCount val="1"/>
                <c:pt idx="0">
                  <c:v>BatchSize=4</c:v>
                </c:pt>
              </c:strCache>
            </c:strRef>
          </c:tx>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solidFill>
                <a:schemeClr val="accent3">
                  <a:shade val="95000"/>
                </a:schemeClr>
              </a:solidFill>
              <a:round/>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Sheet1!$A$2:$A$4</c:f>
              <c:strCache>
                <c:ptCount val="3"/>
                <c:pt idx="0">
                  <c:v>L1d Cache Miss</c:v>
                </c:pt>
                <c:pt idx="1">
                  <c:v>LLC Cache Miss</c:v>
                </c:pt>
                <c:pt idx="2">
                  <c:v>dTLB Miss</c:v>
                </c:pt>
              </c:strCache>
            </c:strRef>
          </c:cat>
          <c:val>
            <c:numRef>
              <c:f>Sheet1!$C$2:$C$4</c:f>
              <c:numCache>
                <c:formatCode>#,##0</c:formatCode>
                <c:ptCount val="3"/>
                <c:pt idx="0">
                  <c:v>3865</c:v>
                </c:pt>
                <c:pt idx="1">
                  <c:v>584</c:v>
                </c:pt>
                <c:pt idx="2">
                  <c:v>1003</c:v>
                </c:pt>
              </c:numCache>
            </c:numRef>
          </c:val>
        </c:ser>
        <c:ser>
          <c:idx val="2"/>
          <c:order val="2"/>
          <c:tx>
            <c:strRef>
              <c:f>Sheet1!$D$1</c:f>
              <c:strCache>
                <c:ptCount val="1"/>
                <c:pt idx="0">
                  <c:v>BatchSize=16</c:v>
                </c:pt>
              </c:strCache>
            </c:strRef>
          </c:tx>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Sheet1!$A$2:$A$4</c:f>
              <c:strCache>
                <c:ptCount val="3"/>
                <c:pt idx="0">
                  <c:v>L1d Cache Miss</c:v>
                </c:pt>
                <c:pt idx="1">
                  <c:v>LLC Cache Miss</c:v>
                </c:pt>
                <c:pt idx="2">
                  <c:v>dTLB Miss</c:v>
                </c:pt>
              </c:strCache>
            </c:strRef>
          </c:cat>
          <c:val>
            <c:numRef>
              <c:f>Sheet1!$D$2:$D$4</c:f>
              <c:numCache>
                <c:formatCode>#,##0</c:formatCode>
                <c:ptCount val="3"/>
                <c:pt idx="0">
                  <c:v>1107</c:v>
                </c:pt>
                <c:pt idx="1">
                  <c:v>265</c:v>
                </c:pt>
                <c:pt idx="2" formatCode="General">
                  <c:v>287</c:v>
                </c:pt>
              </c:numCache>
            </c:numRef>
          </c:val>
        </c:ser>
        <c:ser>
          <c:idx val="3"/>
          <c:order val="3"/>
          <c:tx>
            <c:strRef>
              <c:f>Sheet1!$E$1</c:f>
              <c:strCache>
                <c:ptCount val="1"/>
                <c:pt idx="0">
                  <c:v>BatchSize=32</c:v>
                </c:pt>
              </c:strCache>
            </c:strRef>
          </c:tx>
          <c:spPr>
            <a:gradFill rotWithShape="1">
              <a:gsLst>
                <a:gs pos="0">
                  <a:schemeClr val="accent1">
                    <a:lumMod val="60000"/>
                    <a:lumMod val="110000"/>
                    <a:satMod val="105000"/>
                    <a:tint val="67000"/>
                  </a:schemeClr>
                </a:gs>
                <a:gs pos="50000">
                  <a:schemeClr val="accent1">
                    <a:lumMod val="60000"/>
                    <a:lumMod val="105000"/>
                    <a:satMod val="103000"/>
                    <a:tint val="73000"/>
                  </a:schemeClr>
                </a:gs>
                <a:gs pos="100000">
                  <a:schemeClr val="accent1">
                    <a:lumMod val="60000"/>
                    <a:lumMod val="105000"/>
                    <a:satMod val="109000"/>
                    <a:tint val="81000"/>
                  </a:schemeClr>
                </a:gs>
              </a:gsLst>
              <a:lin ang="5400000" scaled="0"/>
            </a:gradFill>
            <a:ln w="9525" cap="flat" cmpd="sng" algn="ctr">
              <a:solidFill>
                <a:schemeClr val="accent1">
                  <a:lumMod val="60000"/>
                  <a:shade val="95000"/>
                </a:schemeClr>
              </a:solidFill>
              <a:round/>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Sheet1!$A$2:$A$4</c:f>
              <c:strCache>
                <c:ptCount val="3"/>
                <c:pt idx="0">
                  <c:v>L1d Cache Miss</c:v>
                </c:pt>
                <c:pt idx="1">
                  <c:v>LLC Cache Miss</c:v>
                </c:pt>
                <c:pt idx="2">
                  <c:v>dTLB Miss</c:v>
                </c:pt>
              </c:strCache>
            </c:strRef>
          </c:cat>
          <c:val>
            <c:numRef>
              <c:f>Sheet1!$E$2:$E$4</c:f>
              <c:numCache>
                <c:formatCode>#,##0</c:formatCode>
                <c:ptCount val="3"/>
                <c:pt idx="0">
                  <c:v>687</c:v>
                </c:pt>
                <c:pt idx="1">
                  <c:v>196</c:v>
                </c:pt>
                <c:pt idx="2" formatCode="General">
                  <c:v>160</c:v>
                </c:pt>
              </c:numCache>
            </c:numRef>
          </c:val>
        </c:ser>
        <c:dLbls>
          <c:dLblPos val="outEnd"/>
          <c:showLegendKey val="0"/>
          <c:showVal val="1"/>
          <c:showCatName val="0"/>
          <c:showSerName val="0"/>
          <c:showPercent val="0"/>
          <c:showBubbleSize val="0"/>
        </c:dLbls>
        <c:gapWidth val="100"/>
        <c:overlap val="-24"/>
        <c:axId val="645856240"/>
        <c:axId val="645858592"/>
      </c:barChart>
      <c:catAx>
        <c:axId val="645856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645858592"/>
        <c:crosses val="autoZero"/>
        <c:auto val="1"/>
        <c:lblAlgn val="ctr"/>
        <c:lblOffset val="100"/>
        <c:noMultiLvlLbl val="0"/>
      </c:catAx>
      <c:valAx>
        <c:axId val="645858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cap="none" baseline="0">
                    <a:solidFill>
                      <a:schemeClr val="tx1"/>
                    </a:solidFill>
                    <a:latin typeface="+mn-lt"/>
                    <a:ea typeface="+mn-ea"/>
                    <a:cs typeface="+mn-cs"/>
                  </a:defRPr>
                </a:pPr>
                <a:r>
                  <a:rPr lang="en-US" sz="1600" cap="none" dirty="0" smtClean="0"/>
                  <a:t>Cache miss # (in millions)</a:t>
                </a:r>
                <a:endParaRPr lang="en-US" sz="1600" cap="none" dirty="0"/>
              </a:p>
            </c:rich>
          </c:tx>
          <c:layout/>
          <c:overlay val="0"/>
          <c:spPr>
            <a:noFill/>
            <a:ln>
              <a:noFill/>
            </a:ln>
            <a:effectLst/>
          </c:spPr>
          <c:txPr>
            <a:bodyPr rot="-5400000" spcFirstLastPara="1" vertOverflow="ellipsis" vert="horz" wrap="square" anchor="ctr" anchorCtr="1"/>
            <a:lstStyle/>
            <a:p>
              <a:pPr>
                <a:defRPr sz="1600" b="1" i="0" u="none" strike="noStrike" kern="1200" cap="none" baseline="0">
                  <a:solidFill>
                    <a:schemeClr val="tx1"/>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6458562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dirty="0" smtClean="0"/>
              <a:t>PageRank </a:t>
            </a:r>
            <a:r>
              <a:rPr lang="en-US" dirty="0"/>
              <a:t>on </a:t>
            </a:r>
            <a:r>
              <a:rPr lang="en-US" dirty="0" smtClean="0"/>
              <a:t>Wiki</a:t>
            </a:r>
            <a:endParaRPr lang="en-US" dirty="0"/>
          </a:p>
        </c:rich>
      </c:tx>
      <c:layout>
        <c:manualLayout>
          <c:xMode val="edge"/>
          <c:yMode val="edge"/>
          <c:x val="0.34212384209397739"/>
          <c:y val="9.6838103884135194E-3"/>
        </c:manualLayout>
      </c:layout>
      <c:overlay val="0"/>
    </c:title>
    <c:autoTitleDeleted val="0"/>
    <c:plotArea>
      <c:layout>
        <c:manualLayout>
          <c:layoutTarget val="inner"/>
          <c:xMode val="edge"/>
          <c:yMode val="edge"/>
          <c:x val="0.13419006016349805"/>
          <c:y val="0.17957633586062705"/>
          <c:w val="0.83269481552214364"/>
          <c:h val="0.57177298370212104"/>
        </c:manualLayout>
      </c:layout>
      <c:scatterChart>
        <c:scatterStyle val="lineMarker"/>
        <c:varyColors val="0"/>
        <c:ser>
          <c:idx val="0"/>
          <c:order val="0"/>
          <c:tx>
            <c:strRef>
              <c:f>Sheet1!$B$1</c:f>
              <c:strCache>
                <c:ptCount val="1"/>
                <c:pt idx="0">
                  <c:v>Snapshot-by-snapshot</c:v>
                </c:pt>
              </c:strCache>
            </c:strRef>
          </c:tx>
          <c:spPr>
            <a:ln w="28575" cmpd="sng">
              <a:prstDash val="solid"/>
            </a:ln>
          </c:spPr>
          <c:xVal>
            <c:numRef>
              <c:f>Sheet1!$A$2:$A$6</c:f>
              <c:numCache>
                <c:formatCode>General</c:formatCode>
                <c:ptCount val="5"/>
                <c:pt idx="0">
                  <c:v>1</c:v>
                </c:pt>
                <c:pt idx="1">
                  <c:v>2</c:v>
                </c:pt>
                <c:pt idx="2">
                  <c:v>4</c:v>
                </c:pt>
                <c:pt idx="3">
                  <c:v>8</c:v>
                </c:pt>
                <c:pt idx="4">
                  <c:v>16</c:v>
                </c:pt>
              </c:numCache>
            </c:numRef>
          </c:xVal>
          <c:yVal>
            <c:numRef>
              <c:f>Sheet1!$B$2:$B$6</c:f>
              <c:numCache>
                <c:formatCode>General</c:formatCode>
                <c:ptCount val="5"/>
                <c:pt idx="0">
                  <c:v>1</c:v>
                </c:pt>
                <c:pt idx="1">
                  <c:v>1.8155992552395102</c:v>
                </c:pt>
                <c:pt idx="2">
                  <c:v>3.080920212030223</c:v>
                </c:pt>
                <c:pt idx="3">
                  <c:v>4.4428548222112845</c:v>
                </c:pt>
                <c:pt idx="4">
                  <c:v>6.4439235569881594</c:v>
                </c:pt>
              </c:numCache>
            </c:numRef>
          </c:yVal>
          <c:smooth val="0"/>
        </c:ser>
        <c:ser>
          <c:idx val="2"/>
          <c:order val="1"/>
          <c:tx>
            <c:strRef>
              <c:f>Sheet1!$C$1</c:f>
              <c:strCache>
                <c:ptCount val="1"/>
                <c:pt idx="0">
                  <c:v>Chronos</c:v>
                </c:pt>
              </c:strCache>
            </c:strRef>
          </c:tx>
          <c:spPr>
            <a:ln w="28575">
              <a:solidFill>
                <a:schemeClr val="accent6"/>
              </a:solidFill>
              <a:prstDash val="solid"/>
            </a:ln>
          </c:spPr>
          <c:marker>
            <c:spPr>
              <a:solidFill>
                <a:srgbClr val="70AD47"/>
              </a:solidFill>
              <a:ln>
                <a:solidFill>
                  <a:srgbClr val="70AD47"/>
                </a:solidFill>
              </a:ln>
            </c:spPr>
          </c:marker>
          <c:xVal>
            <c:numRef>
              <c:f>Sheet1!$A$2:$A$6</c:f>
              <c:numCache>
                <c:formatCode>General</c:formatCode>
                <c:ptCount val="5"/>
                <c:pt idx="0">
                  <c:v>1</c:v>
                </c:pt>
                <c:pt idx="1">
                  <c:v>2</c:v>
                </c:pt>
                <c:pt idx="2">
                  <c:v>4</c:v>
                </c:pt>
                <c:pt idx="3">
                  <c:v>8</c:v>
                </c:pt>
                <c:pt idx="4">
                  <c:v>16</c:v>
                </c:pt>
              </c:numCache>
            </c:numRef>
          </c:xVal>
          <c:yVal>
            <c:numRef>
              <c:f>Sheet1!$C$2:$C$6</c:f>
              <c:numCache>
                <c:formatCode>General</c:formatCode>
                <c:ptCount val="5"/>
                <c:pt idx="0">
                  <c:v>7.1428820992021818</c:v>
                </c:pt>
                <c:pt idx="1">
                  <c:v>13.827580736771681</c:v>
                </c:pt>
                <c:pt idx="2">
                  <c:v>25.682035508890845</c:v>
                </c:pt>
                <c:pt idx="3">
                  <c:v>43.486016669638516</c:v>
                </c:pt>
                <c:pt idx="4">
                  <c:v>76.524333963101441</c:v>
                </c:pt>
              </c:numCache>
            </c:numRef>
          </c:yVal>
          <c:smooth val="0"/>
        </c:ser>
        <c:dLbls>
          <c:showLegendKey val="0"/>
          <c:showVal val="0"/>
          <c:showCatName val="0"/>
          <c:showSerName val="0"/>
          <c:showPercent val="0"/>
          <c:showBubbleSize val="0"/>
        </c:dLbls>
        <c:axId val="645857808"/>
        <c:axId val="645858200"/>
      </c:scatterChart>
      <c:valAx>
        <c:axId val="645857808"/>
        <c:scaling>
          <c:orientation val="minMax"/>
          <c:max val="18"/>
          <c:min val="0"/>
        </c:scaling>
        <c:delete val="0"/>
        <c:axPos val="b"/>
        <c:majorGridlines>
          <c:spPr>
            <a:ln>
              <a:noFill/>
            </a:ln>
          </c:spPr>
        </c:majorGridlines>
        <c:title>
          <c:tx>
            <c:rich>
              <a:bodyPr rot="0" vert="horz"/>
              <a:lstStyle/>
              <a:p>
                <a:pPr>
                  <a:defRPr/>
                </a:pPr>
                <a:r>
                  <a:rPr lang="en-US" dirty="0"/>
                  <a:t># of Cores</a:t>
                </a:r>
              </a:p>
            </c:rich>
          </c:tx>
          <c:layout/>
          <c:overlay val="0"/>
        </c:title>
        <c:numFmt formatCode="General" sourceLinked="1"/>
        <c:majorTickMark val="none"/>
        <c:minorTickMark val="none"/>
        <c:tickLblPos val="nextTo"/>
        <c:txPr>
          <a:bodyPr rot="-60000000" vert="horz"/>
          <a:lstStyle/>
          <a:p>
            <a:pPr>
              <a:defRPr/>
            </a:pPr>
            <a:endParaRPr lang="en-US"/>
          </a:p>
        </c:txPr>
        <c:crossAx val="645858200"/>
        <c:crosses val="autoZero"/>
        <c:crossBetween val="midCat"/>
        <c:majorUnit val="4"/>
      </c:valAx>
      <c:valAx>
        <c:axId val="645858200"/>
        <c:scaling>
          <c:orientation val="minMax"/>
        </c:scaling>
        <c:delete val="0"/>
        <c:axPos val="l"/>
        <c:majorGridlines>
          <c:spPr>
            <a:ln>
              <a:noFill/>
            </a:ln>
          </c:spPr>
        </c:majorGridlines>
        <c:title>
          <c:tx>
            <c:rich>
              <a:bodyPr rot="-5400000" vert="horz"/>
              <a:lstStyle/>
              <a:p>
                <a:pPr>
                  <a:defRPr/>
                </a:pPr>
                <a:r>
                  <a:rPr lang="en-US" dirty="0" smtClean="0"/>
                  <a:t>Speedup</a:t>
                </a:r>
                <a:endParaRPr lang="en-US" dirty="0"/>
              </a:p>
            </c:rich>
          </c:tx>
          <c:layout/>
          <c:overlay val="0"/>
        </c:title>
        <c:numFmt formatCode="General" sourceLinked="1"/>
        <c:majorTickMark val="none"/>
        <c:minorTickMark val="none"/>
        <c:tickLblPos val="nextTo"/>
        <c:txPr>
          <a:bodyPr rot="-60000000" vert="horz"/>
          <a:lstStyle/>
          <a:p>
            <a:pPr>
              <a:defRPr/>
            </a:pPr>
            <a:endParaRPr lang="en-US"/>
          </a:p>
        </c:txPr>
        <c:crossAx val="645857808"/>
        <c:crosses val="autoZero"/>
        <c:crossBetween val="midCat"/>
      </c:valAx>
    </c:plotArea>
    <c:legend>
      <c:legendPos val="b"/>
      <c:layout>
        <c:manualLayout>
          <c:xMode val="edge"/>
          <c:yMode val="edge"/>
          <c:x val="0.15873808892951471"/>
          <c:y val="0.20818313638093217"/>
          <c:w val="0.32306029889345028"/>
          <c:h val="0.14891155882155119"/>
        </c:manualLayout>
      </c:layout>
      <c:overlay val="0"/>
      <c:txPr>
        <a:bodyPr rot="0" vert="horz"/>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62" b="1" i="0" u="none" strike="noStrike" baseline="0" dirty="0" smtClean="0">
                <a:effectLst/>
              </a:rPr>
              <a:t>Reduced Inter-Core Communications</a:t>
            </a:r>
            <a:endParaRPr lang="en-US" altLang="zh-CN" sz="2000" b="1" dirty="0" smtClean="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699237920394574"/>
          <c:y val="0.20581975218214002"/>
          <c:w val="0.67333728445234664"/>
          <c:h val="0.59980589635597881"/>
        </c:manualLayout>
      </c:layout>
      <c:barChart>
        <c:barDir val="col"/>
        <c:grouping val="clustered"/>
        <c:varyColors val="0"/>
        <c:ser>
          <c:idx val="0"/>
          <c:order val="0"/>
          <c:tx>
            <c:strRef>
              <c:f>Sheet1!$B$1</c:f>
              <c:strCache>
                <c:ptCount val="1"/>
                <c:pt idx="0">
                  <c:v>No LABS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c:v>
                </c:pt>
                <c:pt idx="1">
                  <c:v>4</c:v>
                </c:pt>
                <c:pt idx="2">
                  <c:v>8</c:v>
                </c:pt>
              </c:numCache>
            </c:numRef>
          </c:cat>
          <c:val>
            <c:numRef>
              <c:f>Sheet1!$B$2:$B$4</c:f>
              <c:numCache>
                <c:formatCode>General</c:formatCode>
                <c:ptCount val="3"/>
                <c:pt idx="0">
                  <c:v>977.64</c:v>
                </c:pt>
                <c:pt idx="1">
                  <c:v>2471.6</c:v>
                </c:pt>
                <c:pt idx="2">
                  <c:v>4244.2</c:v>
                </c:pt>
              </c:numCache>
            </c:numRef>
          </c:val>
        </c:ser>
        <c:ser>
          <c:idx val="1"/>
          <c:order val="1"/>
          <c:tx>
            <c:strRef>
              <c:f>Sheet1!$C$1</c:f>
              <c:strCache>
                <c:ptCount val="1"/>
                <c:pt idx="0">
                  <c:v>LABS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c:v>
                </c:pt>
                <c:pt idx="1">
                  <c:v>4</c:v>
                </c:pt>
                <c:pt idx="2">
                  <c:v>8</c:v>
                </c:pt>
              </c:numCache>
            </c:numRef>
          </c:cat>
          <c:val>
            <c:numRef>
              <c:f>Sheet1!$C$2:$C$4</c:f>
              <c:numCache>
                <c:formatCode>General</c:formatCode>
                <c:ptCount val="3"/>
                <c:pt idx="0">
                  <c:v>23.08</c:v>
                </c:pt>
                <c:pt idx="1">
                  <c:v>58.56</c:v>
                </c:pt>
                <c:pt idx="2">
                  <c:v>105.2</c:v>
                </c:pt>
              </c:numCache>
            </c:numRef>
          </c:val>
        </c:ser>
        <c:dLbls>
          <c:dLblPos val="outEnd"/>
          <c:showLegendKey val="0"/>
          <c:showVal val="1"/>
          <c:showCatName val="0"/>
          <c:showSerName val="0"/>
          <c:showPercent val="0"/>
          <c:showBubbleSize val="0"/>
        </c:dLbls>
        <c:gapWidth val="219"/>
        <c:overlap val="-27"/>
        <c:axId val="645855456"/>
        <c:axId val="645855848"/>
      </c:barChart>
      <c:catAx>
        <c:axId val="645855456"/>
        <c:scaling>
          <c:orientation val="minMax"/>
        </c:scaling>
        <c:delete val="0"/>
        <c:axPos val="b"/>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dirty="0" smtClean="0"/>
                  <a:t>Number of Cores</a:t>
                </a:r>
                <a:endParaRPr lang="en-US" sz="1600" b="1"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45855848"/>
        <c:crosses val="autoZero"/>
        <c:auto val="1"/>
        <c:lblAlgn val="ctr"/>
        <c:lblOffset val="100"/>
        <c:noMultiLvlLbl val="0"/>
      </c:catAx>
      <c:valAx>
        <c:axId val="645855848"/>
        <c:scaling>
          <c:logBase val="1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altLang="zh-CN" sz="1600" b="1" dirty="0" smtClean="0"/>
                  <a:t>Communication Num.</a:t>
                </a:r>
              </a:p>
              <a:p>
                <a:pPr>
                  <a:defRPr sz="1600" b="1"/>
                </a:pPr>
                <a:r>
                  <a:rPr lang="en-US" altLang="zh-CN" sz="1600" b="1" dirty="0" smtClean="0"/>
                  <a:t>(</a:t>
                </a:r>
                <a:r>
                  <a:rPr lang="en-US" altLang="zh-CN" sz="1600" b="1" baseline="0" dirty="0" smtClean="0"/>
                  <a:t>in Millions)</a:t>
                </a:r>
                <a:endParaRPr lang="en-US" altLang="zh-CN" sz="1600" b="1" dirty="0"/>
              </a:p>
            </c:rich>
          </c:tx>
          <c:layout>
            <c:manualLayout>
              <c:xMode val="edge"/>
              <c:yMode val="edge"/>
              <c:x val="2.9189567610128819E-2"/>
              <c:y val="0.19746590267129369"/>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45855456"/>
        <c:crosses val="autoZero"/>
        <c:crossBetween val="between"/>
      </c:valAx>
      <c:spPr>
        <a:noFill/>
        <a:ln>
          <a:noFill/>
        </a:ln>
        <a:effectLst/>
      </c:spPr>
    </c:plotArea>
    <c:legend>
      <c:legendPos val="b"/>
      <c:layout>
        <c:manualLayout>
          <c:xMode val="edge"/>
          <c:yMode val="edge"/>
          <c:x val="0.85975065616797897"/>
          <c:y val="0.39655789977969597"/>
          <c:w val="0.13521474230135647"/>
          <c:h val="0.1725833952920530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Sheet3!$E$1</c:f>
              <c:strCache>
                <c:ptCount val="1"/>
                <c:pt idx="0">
                  <c:v>wiki</c:v>
                </c:pt>
              </c:strCache>
            </c:strRef>
          </c:tx>
          <c:spPr>
            <a:solidFill>
              <a:schemeClr val="accent1"/>
            </a:solidFill>
            <a:ln>
              <a:noFill/>
            </a:ln>
            <a:effectLst/>
          </c:spPr>
          <c:invertIfNegative val="0"/>
          <c:cat>
            <c:numRef>
              <c:f>Sheet3!$D$2:$D$17</c:f>
              <c:numCache>
                <c:formatCode>0%</c:formatCode>
                <c:ptCount val="16"/>
                <c:pt idx="0">
                  <c:v>6.25E-2</c:v>
                </c:pt>
                <c:pt idx="1">
                  <c:v>0.125</c:v>
                </c:pt>
                <c:pt idx="2">
                  <c:v>0.1875</c:v>
                </c:pt>
                <c:pt idx="3">
                  <c:v>0.25</c:v>
                </c:pt>
                <c:pt idx="4">
                  <c:v>0.3125</c:v>
                </c:pt>
                <c:pt idx="5">
                  <c:v>0.375</c:v>
                </c:pt>
                <c:pt idx="6">
                  <c:v>0.4375</c:v>
                </c:pt>
                <c:pt idx="7">
                  <c:v>0.5</c:v>
                </c:pt>
                <c:pt idx="8">
                  <c:v>0.5625</c:v>
                </c:pt>
                <c:pt idx="9">
                  <c:v>0.625</c:v>
                </c:pt>
                <c:pt idx="10">
                  <c:v>0.6875</c:v>
                </c:pt>
                <c:pt idx="11">
                  <c:v>0.75</c:v>
                </c:pt>
                <c:pt idx="12">
                  <c:v>0.8125</c:v>
                </c:pt>
                <c:pt idx="13">
                  <c:v>0.875</c:v>
                </c:pt>
                <c:pt idx="14">
                  <c:v>0.9375</c:v>
                </c:pt>
                <c:pt idx="15">
                  <c:v>1</c:v>
                </c:pt>
              </c:numCache>
            </c:numRef>
          </c:cat>
          <c:val>
            <c:numRef>
              <c:f>Sheet3!$E$2:$E$17</c:f>
              <c:numCache>
                <c:formatCode>0%</c:formatCode>
                <c:ptCount val="16"/>
                <c:pt idx="0">
                  <c:v>5.2910916934878864E-2</c:v>
                </c:pt>
                <c:pt idx="1">
                  <c:v>0.10883966250394198</c:v>
                </c:pt>
                <c:pt idx="2">
                  <c:v>0.17419178347741313</c:v>
                </c:pt>
                <c:pt idx="3">
                  <c:v>0.23012600225675386</c:v>
                </c:pt>
                <c:pt idx="4">
                  <c:v>0.29390203769608897</c:v>
                </c:pt>
                <c:pt idx="5">
                  <c:v>0.35455645253179269</c:v>
                </c:pt>
                <c:pt idx="6">
                  <c:v>0.36695874702095654</c:v>
                </c:pt>
                <c:pt idx="7">
                  <c:v>0.44003973749687403</c:v>
                </c:pt>
                <c:pt idx="8">
                  <c:v>0.53030710580919582</c:v>
                </c:pt>
                <c:pt idx="9">
                  <c:v>0.61432784947517383</c:v>
                </c:pt>
                <c:pt idx="10">
                  <c:v>0.67800019245797605</c:v>
                </c:pt>
                <c:pt idx="11">
                  <c:v>0.73704707567867567</c:v>
                </c:pt>
                <c:pt idx="12">
                  <c:v>0.80702684569836025</c:v>
                </c:pt>
                <c:pt idx="13">
                  <c:v>0.87884402216471047</c:v>
                </c:pt>
                <c:pt idx="14">
                  <c:v>0.87562010228534404</c:v>
                </c:pt>
                <c:pt idx="15">
                  <c:v>1</c:v>
                </c:pt>
              </c:numCache>
            </c:numRef>
          </c:val>
        </c:ser>
        <c:dLbls>
          <c:showLegendKey val="0"/>
          <c:showVal val="0"/>
          <c:showCatName val="0"/>
          <c:showSerName val="0"/>
          <c:showPercent val="0"/>
          <c:showBubbleSize val="0"/>
        </c:dLbls>
        <c:gapWidth val="0"/>
        <c:axId val="417130512"/>
        <c:axId val="417131296"/>
      </c:barChart>
      <c:catAx>
        <c:axId val="41713051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Ratio of time range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17131296"/>
        <c:crosses val="autoZero"/>
        <c:auto val="1"/>
        <c:lblAlgn val="ctr"/>
        <c:lblOffset val="100"/>
        <c:noMultiLvlLbl val="0"/>
      </c:catAx>
      <c:valAx>
        <c:axId val="417131296"/>
        <c:scaling>
          <c:orientation val="minMax"/>
          <c:max val="1"/>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Edges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17130512"/>
        <c:crosses val="autoZero"/>
        <c:crossBetween val="between"/>
      </c:valAx>
      <c:spPr>
        <a:noFill/>
        <a:ln>
          <a:noFill/>
        </a:ln>
        <a:effectLst/>
      </c:spPr>
    </c:plotArea>
    <c:plotVisOnly val="1"/>
    <c:dispBlanksAs val="gap"/>
    <c:showDLblsOverMax val="0"/>
  </c:chart>
  <c:spPr>
    <a:noFill/>
    <a:ln>
      <a:noFill/>
    </a:ln>
    <a:effectLst/>
  </c:spPr>
  <c:txPr>
    <a:bodyPr/>
    <a:lstStyle/>
    <a:p>
      <a:pPr>
        <a:defRPr sz="1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3A0FCFB4-EF60-45A5-8A1D-7989CBEE74B7}" type="datetimeFigureOut">
              <a:rPr lang="en-US" smtClean="0"/>
              <a:t>4/11/2014</a:t>
            </a:fld>
            <a:endParaRPr lang="en-US"/>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5CC5F766-84DB-4655-BFBB-4A1009539ED1}" type="slidenum">
              <a:rPr lang="en-US" smtClean="0"/>
              <a:t>‹#›</a:t>
            </a:fld>
            <a:endParaRPr lang="en-US"/>
          </a:p>
        </p:txBody>
      </p:sp>
    </p:spTree>
    <p:extLst>
      <p:ext uri="{BB962C8B-B14F-4D97-AF65-F5344CB8AC3E}">
        <p14:creationId xmlns:p14="http://schemas.microsoft.com/office/powerpoint/2010/main" val="3020395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5B02FE3-2DFE-49CA-A8B5-4DA6DFFB750D}" type="datetimeFigureOut">
              <a:rPr lang="en-US" smtClean="0"/>
              <a:t>4/11/2014</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DF410EB-9C23-4ABB-B026-BA889F20AAAA}" type="slidenum">
              <a:rPr lang="en-US" smtClean="0"/>
              <a:t>‹#›</a:t>
            </a:fld>
            <a:endParaRPr lang="en-US"/>
          </a:p>
        </p:txBody>
      </p:sp>
    </p:spTree>
    <p:extLst>
      <p:ext uri="{BB962C8B-B14F-4D97-AF65-F5344CB8AC3E}">
        <p14:creationId xmlns:p14="http://schemas.microsoft.com/office/powerpoint/2010/main" val="3881942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a:t>
            </a:r>
            <a:r>
              <a:rPr lang="en-US" baseline="0" dirty="0" smtClean="0"/>
              <a:t> </a:t>
            </a:r>
            <a:r>
              <a:rPr lang="en-US" baseline="0" dirty="0" smtClean="0"/>
              <a:t>morning everyone</a:t>
            </a:r>
            <a:endParaRPr lang="en-US" baseline="0" dirty="0" smtClean="0"/>
          </a:p>
          <a:p>
            <a:r>
              <a:rPr lang="en-US" baseline="0" dirty="0" smtClean="0"/>
              <a:t>I am Youshan.</a:t>
            </a:r>
          </a:p>
          <a:p>
            <a:r>
              <a:rPr lang="en-US" baseline="0" dirty="0" smtClean="0"/>
              <a:t>Glad to be here introducing our work Chronos.</a:t>
            </a:r>
          </a:p>
          <a:p>
            <a:r>
              <a:rPr lang="en-US" baseline="0" dirty="0" smtClean="0"/>
              <a:t>It is a graph engine for temporal graph analysis.</a:t>
            </a:r>
            <a:endParaRPr lang="en-US" dirty="0" smtClean="0"/>
          </a:p>
          <a:p>
            <a:r>
              <a:rPr lang="en-US" dirty="0" smtClean="0"/>
              <a:t>**************************</a:t>
            </a:r>
          </a:p>
          <a:p>
            <a:endParaRPr lang="en-US" dirty="0" smtClean="0"/>
          </a:p>
          <a:p>
            <a:r>
              <a:rPr lang="en-US" dirty="0" smtClean="0"/>
              <a:t>OTHER POINTS</a:t>
            </a:r>
          </a:p>
          <a:p>
            <a:r>
              <a:rPr lang="en-US" baseline="0" dirty="0" smtClean="0"/>
              <a:t>LABS fully used the cache line (Grace may lose some as neighbor cannot fulfil the cache line)</a:t>
            </a:r>
          </a:p>
          <a:p>
            <a:r>
              <a:rPr lang="en-US" baseline="0" dirty="0" smtClean="0"/>
              <a:t>“LABS is a scheduling method for all algorithms, not one-single improved algorithm”</a:t>
            </a:r>
            <a:endParaRPr lang="en-US" dirty="0" smtClean="0"/>
          </a:p>
          <a:p>
            <a:r>
              <a:rPr lang="en-US" dirty="0" smtClean="0"/>
              <a:t>Reason LP &gt; SP,</a:t>
            </a:r>
            <a:r>
              <a:rPr lang="en-US" baseline="0" dirty="0" smtClean="0"/>
              <a:t> and the cross partition edge ratio number.</a:t>
            </a:r>
          </a:p>
          <a:p>
            <a:endParaRPr lang="en-US" dirty="0" smtClean="0"/>
          </a:p>
          <a:p>
            <a:r>
              <a:rPr lang="en-US" dirty="0" smtClean="0"/>
              <a:t>Q</a:t>
            </a:r>
          </a:p>
          <a:p>
            <a:r>
              <a:rPr lang="en-US" dirty="0" smtClean="0"/>
              <a:t>Partition</a:t>
            </a:r>
            <a:r>
              <a:rPr lang="en-US" baseline="0" dirty="0" smtClean="0"/>
              <a:t>#?</a:t>
            </a:r>
            <a:endParaRPr lang="en-US" dirty="0" smtClean="0"/>
          </a:p>
          <a:p>
            <a:r>
              <a:rPr lang="en-US" dirty="0" smtClean="0"/>
              <a:t>Load</a:t>
            </a:r>
            <a:r>
              <a:rPr lang="en-US" baseline="0" dirty="0" smtClean="0"/>
              <a:t> balancing?</a:t>
            </a:r>
          </a:p>
          <a:p>
            <a:r>
              <a:rPr lang="en-US" baseline="0" dirty="0" smtClean="0"/>
              <a:t>Seems that snapshot parallelism not scale well, why? (L3 cache sharing)</a:t>
            </a:r>
          </a:p>
          <a:p>
            <a:r>
              <a:rPr lang="en-US" dirty="0" smtClean="0"/>
              <a:t>Define</a:t>
            </a:r>
            <a:r>
              <a:rPr lang="en-US" baseline="0" dirty="0" smtClean="0"/>
              <a:t> inter-core communication</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How today’s integrated memory controller works?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Relationship </a:t>
            </a:r>
            <a:r>
              <a:rPr lang="en-US" baseline="0" dirty="0" smtClean="0"/>
              <a:t>graph vs. activity graph?</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if there’s not enough memory to hold</a:t>
            </a:r>
            <a:r>
              <a:rPr lang="en-US" baseline="0" dirty="0" smtClean="0"/>
              <a:t> all the graph?</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Q past</a:t>
            </a:r>
          </a:p>
          <a:p>
            <a:r>
              <a:rPr lang="en-US" dirty="0" smtClean="0"/>
              <a:t>Is</a:t>
            </a:r>
            <a:r>
              <a:rPr lang="en-US" baseline="0" dirty="0" smtClean="0"/>
              <a:t> incremental worth sharing in detail? Not really, it is hard to express clearly in the talk</a:t>
            </a:r>
          </a:p>
          <a:p>
            <a:endParaRPr lang="en-US" baseline="0" dirty="0" smtClean="0"/>
          </a:p>
          <a:p>
            <a:endParaRPr lang="en-US"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1DF410EB-9C23-4ABB-B026-BA889F20AAAA}" type="slidenum">
              <a:rPr lang="en-US" smtClean="0"/>
              <a:t>1</a:t>
            </a:fld>
            <a:endParaRPr lang="en-US"/>
          </a:p>
        </p:txBody>
      </p:sp>
    </p:spTree>
    <p:extLst>
      <p:ext uri="{BB962C8B-B14F-4D97-AF65-F5344CB8AC3E}">
        <p14:creationId xmlns:p14="http://schemas.microsoft.com/office/powerpoint/2010/main" val="1508363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as there</a:t>
            </a:r>
            <a:r>
              <a:rPr lang="en-US" altLang="zh-CN" baseline="0" dirty="0" smtClean="0"/>
              <a:t> are many expensive cache miss etc. on one snapshot</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multiplied</a:t>
            </a:r>
            <a:r>
              <a:rPr lang="en-US" altLang="zh-CN" baseline="0" dirty="0" smtClean="0"/>
              <a:t> cache miss etc. if snapshot by snapshot</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As the TGA</a:t>
            </a:r>
            <a:r>
              <a:rPr lang="en-US" altLang="zh-CN" baseline="0" dirty="0" smtClean="0"/>
              <a:t> would involve multiple snapshots, the number of cache misses and inter-core comm. are also be multiplied, leading to </a:t>
            </a:r>
            <a:r>
              <a:rPr lang="en-US" altLang="zh-CN" baseline="0" dirty="0" smtClean="0"/>
              <a:t>multiple </a:t>
            </a:r>
            <a:r>
              <a:rPr lang="en-US" altLang="zh-CN" baseline="0" dirty="0" smtClean="0"/>
              <a:t>cost.</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So we look for a better way to reduce that number of misses/inter-core comm</a:t>
            </a:r>
            <a:r>
              <a:rPr lang="en-US" altLang="zh-CN" baseline="0" dirty="0" smtClean="0"/>
              <a:t>. and so as to improve the </a:t>
            </a:r>
            <a:r>
              <a:rPr lang="en-US" altLang="zh-CN" baseline="0" dirty="0" err="1" smtClean="0"/>
              <a:t>perf</a:t>
            </a:r>
            <a:r>
              <a:rPr lang="en-US" altLang="zh-CN" baseline="0" dirty="0" smtClean="0"/>
              <a:t>.</a:t>
            </a:r>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p:txBody>
      </p:sp>
      <p:sp>
        <p:nvSpPr>
          <p:cNvPr id="4" name="Slide Number Placeholder 3"/>
          <p:cNvSpPr>
            <a:spLocks noGrp="1"/>
          </p:cNvSpPr>
          <p:nvPr>
            <p:ph type="sldNum" sz="quarter" idx="10"/>
          </p:nvPr>
        </p:nvSpPr>
        <p:spPr/>
        <p:txBody>
          <a:bodyPr/>
          <a:lstStyle/>
          <a:p>
            <a:fld id="{789B5FA3-E804-48C5-927D-DA25E1A438D3}" type="slidenum">
              <a:rPr lang="en-US" smtClean="0"/>
              <a:t>10</a:t>
            </a:fld>
            <a:endParaRPr lang="en-US"/>
          </a:p>
        </p:txBody>
      </p:sp>
    </p:spTree>
    <p:extLst>
      <p:ext uri="{BB962C8B-B14F-4D97-AF65-F5344CB8AC3E}">
        <p14:creationId xmlns:p14="http://schemas.microsoft.com/office/powerpoint/2010/main" val="1246699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TRANS:	looking for a better way to improve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KEY:	evolving gradually, similar snapshots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We observe that real world graphs often evolve gradually.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Though there are new edges added and old edges deleted from time to time, </a:t>
            </a:r>
            <a:r>
              <a:rPr lang="en-US" baseline="0" dirty="0" smtClean="0"/>
              <a:t>a great part </a:t>
            </a:r>
            <a:r>
              <a:rPr lang="en-US" baseline="0" dirty="0" smtClean="0"/>
              <a:t>of the graph stays quite stable, making the snapshots we got from the graph quite similar to each other.</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endParaRPr lang="en-US" baseline="0" dirty="0" smtClean="0"/>
          </a:p>
        </p:txBody>
      </p:sp>
      <p:sp>
        <p:nvSpPr>
          <p:cNvPr id="4" name="Slide Number Placeholder 3"/>
          <p:cNvSpPr>
            <a:spLocks noGrp="1"/>
          </p:cNvSpPr>
          <p:nvPr>
            <p:ph type="sldNum" sz="quarter" idx="10"/>
          </p:nvPr>
        </p:nvSpPr>
        <p:spPr/>
        <p:txBody>
          <a:bodyPr/>
          <a:lstStyle/>
          <a:p>
            <a:fld id="{1DF410EB-9C23-4ABB-B026-BA889F20AAAA}" type="slidenum">
              <a:rPr lang="en-US" smtClean="0"/>
              <a:t>11</a:t>
            </a:fld>
            <a:endParaRPr lang="en-US"/>
          </a:p>
        </p:txBody>
      </p:sp>
    </p:spTree>
    <p:extLst>
      <p:ext uri="{BB962C8B-B14F-4D97-AF65-F5344CB8AC3E}">
        <p14:creationId xmlns:p14="http://schemas.microsoft.com/office/powerpoint/2010/main" val="2465528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when performing same algorithm</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similar propagations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When</a:t>
            </a:r>
            <a:r>
              <a:rPr lang="en-US" altLang="zh-CN" baseline="0" dirty="0" smtClean="0"/>
              <a:t> </a:t>
            </a:r>
            <a:r>
              <a:rPr lang="en-US" altLang="zh-CN" dirty="0" smtClean="0"/>
              <a:t>performing the same algorithm</a:t>
            </a:r>
            <a:r>
              <a:rPr lang="en-US" altLang="zh-CN" baseline="0" dirty="0" smtClean="0"/>
              <a:t> on the similar snapshots, it is very likely that the similar </a:t>
            </a:r>
            <a:r>
              <a:rPr lang="en-US" altLang="zh-CN" baseline="0" dirty="0" smtClean="0"/>
              <a:t>propagations </a:t>
            </a:r>
            <a:r>
              <a:rPr lang="en-US" altLang="zh-CN" baseline="0" dirty="0" smtClean="0"/>
              <a:t>would happen across similar snapshots.</a:t>
            </a:r>
          </a:p>
          <a:p>
            <a:r>
              <a:rPr lang="en-US" dirty="0" smtClean="0"/>
              <a:t>Here we use</a:t>
            </a:r>
            <a:r>
              <a:rPr lang="en-US" baseline="0" dirty="0" smtClean="0"/>
              <a:t> the same color to indicate the similar propagations from vertex 1.</a:t>
            </a:r>
          </a:p>
          <a:p>
            <a:r>
              <a:rPr lang="en-US" baseline="0" dirty="0" smtClean="0"/>
              <a:t>Let’s look at propagations in red, their propagating sources stand for the same </a:t>
            </a:r>
            <a:r>
              <a:rPr lang="en-US" baseline="0" dirty="0" smtClean="0"/>
              <a:t>vertex in </a:t>
            </a:r>
            <a:r>
              <a:rPr lang="en-US" baseline="0" dirty="0" smtClean="0"/>
              <a:t>different snapshots, so do the propagating targets.</a:t>
            </a:r>
          </a:p>
          <a:p>
            <a:r>
              <a:rPr lang="en-US" altLang="zh-CN" dirty="0" smtClean="0"/>
              <a:t>**************************</a:t>
            </a:r>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12</a:t>
            </a:fld>
            <a:endParaRPr lang="en-US"/>
          </a:p>
        </p:txBody>
      </p:sp>
    </p:spTree>
    <p:extLst>
      <p:ext uri="{BB962C8B-B14F-4D97-AF65-F5344CB8AC3E}">
        <p14:creationId xmlns:p14="http://schemas.microsoft.com/office/powerpoint/2010/main" val="1714292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so</a:t>
            </a:r>
            <a:r>
              <a:rPr lang="en-US" altLang="zh-CN" baseline="0" dirty="0" smtClean="0"/>
              <a:t> the idea is</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scattered -&gt; scheduled together -&gt; batch -&gt;</a:t>
            </a:r>
            <a:r>
              <a:rPr lang="en-US" altLang="zh-CN" baseline="0" dirty="0" smtClean="0"/>
              <a:t> amortize cost</a:t>
            </a:r>
            <a:endParaRPr lang="en-US" altLang="zh-CN" dirty="0" smtClean="0"/>
          </a:p>
          <a:p>
            <a:r>
              <a:rPr lang="en-US" baseline="0" dirty="0" smtClean="0"/>
              <a:t>So the idea is grouping the propagations by their source &amp; target, instead of by the snapshot.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As we see, in S-S method, the propagations are organized by snapshots, </a:t>
            </a:r>
            <a:r>
              <a:rPr lang="en-US" baseline="0" dirty="0" smtClean="0"/>
              <a:t>similar propagations are scattered </a:t>
            </a:r>
            <a:r>
              <a:rPr lang="en-US" baseline="0" dirty="0" smtClean="0"/>
              <a:t>in different snapshots, so they will be executed separately.</a:t>
            </a:r>
          </a:p>
          <a:p>
            <a:r>
              <a:rPr lang="en-US" baseline="0" dirty="0" smtClean="0"/>
              <a:t>Here we break the boundaries between snapshots, and re-order the propagations according to their source &amp; target, so that the similar </a:t>
            </a:r>
            <a:r>
              <a:rPr lang="en-US" baseline="0" dirty="0" smtClean="0"/>
              <a:t>propagations </a:t>
            </a:r>
            <a:r>
              <a:rPr lang="en-US" baseline="0" dirty="0" smtClean="0"/>
              <a:t>could be scheduled together. </a:t>
            </a:r>
          </a:p>
          <a:p>
            <a:r>
              <a:rPr lang="en-US" baseline="0" dirty="0" smtClean="0"/>
              <a:t>During the execution, we perform multiple similar propagations in a batch, so we can amortize the cost such as the cost of cache miss and the cost of inter-core comm.</a:t>
            </a:r>
            <a:endParaRPr lang="en-US" altLang="zh-CN" dirty="0" smtClean="0"/>
          </a:p>
          <a:p>
            <a:r>
              <a:rPr lang="en-US" altLang="zh-CN" dirty="0" smtClean="0"/>
              <a:t>**************************</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13</a:t>
            </a:fld>
            <a:endParaRPr lang="en-US"/>
          </a:p>
        </p:txBody>
      </p:sp>
    </p:spTree>
    <p:extLst>
      <p:ext uri="{BB962C8B-B14F-4D97-AF65-F5344CB8AC3E}">
        <p14:creationId xmlns:p14="http://schemas.microsoft.com/office/powerpoint/2010/main" val="2235872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	with</a:t>
            </a:r>
            <a:r>
              <a:rPr lang="en-US" baseline="0" dirty="0" smtClean="0"/>
              <a:t> this idea, we designed Chronos </a:t>
            </a:r>
            <a:endParaRPr lang="en-US" dirty="0" smtClean="0"/>
          </a:p>
          <a:p>
            <a:r>
              <a:rPr lang="en-US" dirty="0" smtClean="0"/>
              <a:t>KEYS:	use</a:t>
            </a:r>
            <a:r>
              <a:rPr lang="en-US" baseline="0" dirty="0" smtClean="0"/>
              <a:t> a different data layout -&gt; group across snapshots -&gt; time locality</a:t>
            </a:r>
            <a:endParaRPr lang="en-US" dirty="0" smtClean="0"/>
          </a:p>
          <a:p>
            <a:endParaRPr lang="en-US" u="sng" dirty="0" smtClean="0"/>
          </a:p>
          <a:p>
            <a:r>
              <a:rPr lang="en-US" u="none" dirty="0" smtClean="0"/>
              <a:t>With</a:t>
            </a:r>
            <a:r>
              <a:rPr lang="en-US" u="none" baseline="0" dirty="0" smtClean="0"/>
              <a:t> this idea, we designed Chronos.</a:t>
            </a:r>
          </a:p>
          <a:p>
            <a:r>
              <a:rPr lang="en-US" u="none" baseline="0" dirty="0" smtClean="0"/>
              <a:t>Chronos use a special designed data layout.</a:t>
            </a:r>
          </a:p>
          <a:p>
            <a:r>
              <a:rPr lang="en-US" u="none" baseline="0" dirty="0" smtClean="0"/>
              <a:t>Instead of placing the vertex data snapshot by snapshot, Chronos place together the data for the same vertex across multiple snapshots.</a:t>
            </a:r>
            <a:endParaRPr lang="en-US" u="non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Here the vertex</a:t>
            </a:r>
            <a:r>
              <a:rPr lang="en-US" altLang="zh-CN" baseline="0" dirty="0" smtClean="0"/>
              <a:t> 1’s data v1 </a:t>
            </a:r>
            <a:r>
              <a:rPr lang="en-US" altLang="zh-CN" baseline="0" dirty="0" err="1" smtClean="0"/>
              <a:t>v1</a:t>
            </a:r>
            <a:r>
              <a:rPr lang="en-US" altLang="zh-CN" baseline="0" dirty="0" smtClean="0"/>
              <a:t>’ and v1’’ respectively from snapshot 1, 2 and 3 are co-located.</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The data for vertex 1 for across multiple the snapshots can be accessed linearly, and easily fit in a cache line.</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We</a:t>
            </a:r>
            <a:r>
              <a:rPr lang="en-US" altLang="zh-CN" baseline="0" dirty="0" smtClean="0"/>
              <a:t> mention such locality as </a:t>
            </a:r>
            <a:r>
              <a:rPr lang="en-US" altLang="zh-CN" baseline="0" dirty="0" smtClean="0"/>
              <a:t>time-locality</a:t>
            </a:r>
            <a:r>
              <a:rPr lang="en-US" altLang="zh-CN"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p>
          <a:p>
            <a:endParaRPr lang="en-US" u="sng" dirty="0"/>
          </a:p>
        </p:txBody>
      </p:sp>
      <p:sp>
        <p:nvSpPr>
          <p:cNvPr id="4" name="Slide Number Placeholder 3"/>
          <p:cNvSpPr>
            <a:spLocks noGrp="1"/>
          </p:cNvSpPr>
          <p:nvPr>
            <p:ph type="sldNum" sz="quarter" idx="10"/>
          </p:nvPr>
        </p:nvSpPr>
        <p:spPr/>
        <p:txBody>
          <a:bodyPr/>
          <a:lstStyle/>
          <a:p>
            <a:fld id="{1DF410EB-9C23-4ABB-B026-BA889F20AAAA}" type="slidenum">
              <a:rPr lang="en-US" smtClean="0"/>
              <a:t>14</a:t>
            </a:fld>
            <a:endParaRPr lang="en-US"/>
          </a:p>
        </p:txBody>
      </p:sp>
    </p:spTree>
    <p:extLst>
      <p:ext uri="{BB962C8B-B14F-4D97-AF65-F5344CB8AC3E}">
        <p14:creationId xmlns:p14="http://schemas.microsoft.com/office/powerpoint/2010/main" val="4144205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TRANS:	to maximize</a:t>
            </a:r>
            <a:r>
              <a:rPr lang="en-US" altLang="zh-CN" baseline="0" dirty="0" smtClean="0"/>
              <a:t> benefit of locality, scheduling match data layout</a:t>
            </a:r>
          </a:p>
          <a:p>
            <a:r>
              <a:rPr lang="en-US" altLang="zh-CN" baseline="0" dirty="0" smtClean="0"/>
              <a:t>KEY:	propagation group across snapshots</a:t>
            </a:r>
          </a:p>
          <a:p>
            <a:endParaRPr lang="en-US" altLang="zh-CN" baseline="0" dirty="0" smtClean="0"/>
          </a:p>
          <a:p>
            <a:r>
              <a:rPr lang="en-US" altLang="zh-CN" baseline="0" dirty="0" smtClean="0"/>
              <a:t>To maximize the time dimension locality, Chronos uses a special propagation scheduling to match the data layout, called Locality Aware Batch Scheduling, or LABS for short.</a:t>
            </a:r>
            <a:endParaRPr lang="en-US" altLang="zh-CN" b="0" baseline="0" dirty="0" smtClean="0"/>
          </a:p>
          <a:p>
            <a:r>
              <a:rPr lang="en-US" altLang="zh-CN" baseline="0" dirty="0" smtClean="0"/>
              <a:t>Its principle is to batch the propagations across multiple snapshots.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During the graph computation, we</a:t>
            </a:r>
            <a:r>
              <a:rPr lang="en-US" altLang="zh-CN" baseline="0" dirty="0" smtClean="0"/>
              <a:t> schedule the propagations through the same edge across multiple snapshots</a:t>
            </a:r>
            <a:r>
              <a:rPr lang="en-US" altLang="zh-CN" baseline="0" dirty="0" smtClean="0"/>
              <a:t>.</a:t>
            </a:r>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Here we will first propagate from vertex 1 to vertex 2 across multiple </a:t>
            </a:r>
            <a:r>
              <a:rPr lang="en-US" altLang="zh-CN" baseline="0" dirty="0" smtClean="0"/>
              <a:t>snapshots(, including …). And </a:t>
            </a:r>
            <a:r>
              <a:rPr lang="en-US" altLang="zh-CN" baseline="0" dirty="0" smtClean="0"/>
              <a:t>then we perform the propagation from vertex 1 to vertex 3 across multiple snapshots.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r>
              <a:rPr lang="en-US" altLang="zh-CN" baseline="0" dirty="0" smtClean="0"/>
              <a:t>.</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//LABS</a:t>
            </a:r>
            <a:r>
              <a:rPr lang="en-US" altLang="zh-CN" baseline="0" dirty="0" smtClean="0"/>
              <a:t> will propagate through the same edge but for different snapshots … in a batch. </a:t>
            </a:r>
          </a:p>
          <a:p>
            <a:endParaRPr lang="en-US" altLang="zh-CN" baseline="0" dirty="0" smtClean="0"/>
          </a:p>
        </p:txBody>
      </p:sp>
      <p:sp>
        <p:nvSpPr>
          <p:cNvPr id="4" name="Slide Number Placeholder 3"/>
          <p:cNvSpPr>
            <a:spLocks noGrp="1"/>
          </p:cNvSpPr>
          <p:nvPr>
            <p:ph type="sldNum" sz="quarter" idx="10"/>
          </p:nvPr>
        </p:nvSpPr>
        <p:spPr/>
        <p:txBody>
          <a:bodyPr/>
          <a:lstStyle/>
          <a:p>
            <a:fld id="{789B5FA3-E804-48C5-927D-DA25E1A438D3}" type="slidenum">
              <a:rPr lang="en-US" smtClean="0"/>
              <a:t>15</a:t>
            </a:fld>
            <a:endParaRPr lang="en-US"/>
          </a:p>
        </p:txBody>
      </p:sp>
    </p:spTree>
    <p:extLst>
      <p:ext uri="{BB962C8B-B14F-4D97-AF65-F5344CB8AC3E}">
        <p14:creationId xmlns:p14="http://schemas.microsoft.com/office/powerpoint/2010/main" val="3530771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TRANS:	cache miss still happens</a:t>
            </a:r>
            <a:endParaRPr lang="en-US" altLang="zh-CN" baseline="0" dirty="0" smtClean="0"/>
          </a:p>
          <a:p>
            <a:r>
              <a:rPr lang="en-US" altLang="zh-CN" baseline="0" dirty="0" smtClean="0"/>
              <a:t>KEY:	</a:t>
            </a:r>
            <a:r>
              <a:rPr lang="en-US" dirty="0" smtClean="0"/>
              <a:t>reduced: 1 cache miss for N propagations</a:t>
            </a:r>
            <a:endParaRPr lang="en-US" altLang="zh-CN" baseline="0" dirty="0" smtClean="0"/>
          </a:p>
          <a:p>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When propagation</a:t>
            </a:r>
            <a:r>
              <a:rPr lang="en-US" altLang="zh-CN" baseline="0" dirty="0" smtClean="0"/>
              <a:t> to a vertex data for the 1</a:t>
            </a:r>
            <a:r>
              <a:rPr lang="en-US" altLang="zh-CN" baseline="30000" dirty="0" smtClean="0"/>
              <a:t>st</a:t>
            </a:r>
            <a:r>
              <a:rPr lang="en-US" altLang="zh-CN" baseline="0" dirty="0" smtClean="0"/>
              <a:t> time, still cache miss happens. Here we got a cache miss when propagation from v1 to v2. However, after the cache miss, the vertex 2’s data for other snapshots will be loaded in to the cache, including v2’ and v2’’. That’s because they are in the same cache line. When performing the following propagation from v1’ to v2’ and v1’’ to v2’’, We will get cache hits instead of cache misses, because the data is already in cache. So here we pays the cost of 1 cache miss, finished multiple propagations.</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a:t>
            </a:r>
            <a:r>
              <a:rPr lang="en-US" altLang="zh-CN" baseline="0" dirty="0" smtClean="0"/>
              <a:t>he v1-v2 propagation would cause a cache miss, same as before. But what different here is that this cache miss of v2 would have v2’ and v2’’ data loaded into cache, as they are in the same cache line.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And right after that , we propagate through the edge v1’-&gt;v2’ and v1’’-&gt;v2’’. These two propagations will get cache hits instead of cache miss</a:t>
            </a:r>
            <a:r>
              <a:rPr lang="en-US" altLang="zh-CN" baseline="0" dirty="0" smtClean="0"/>
              <a:t>.</a:t>
            </a:r>
            <a:endParaRPr lang="en-US" altLang="zh-CN" baseline="0" dirty="0" smtClean="0"/>
          </a:p>
          <a:p>
            <a:endParaRPr lang="en-US" altLang="zh-CN" baseline="0" dirty="0" smtClean="0"/>
          </a:p>
        </p:txBody>
      </p:sp>
      <p:sp>
        <p:nvSpPr>
          <p:cNvPr id="4" name="Slide Number Placeholder 3"/>
          <p:cNvSpPr>
            <a:spLocks noGrp="1"/>
          </p:cNvSpPr>
          <p:nvPr>
            <p:ph type="sldNum" sz="quarter" idx="10"/>
          </p:nvPr>
        </p:nvSpPr>
        <p:spPr/>
        <p:txBody>
          <a:bodyPr/>
          <a:lstStyle/>
          <a:p>
            <a:fld id="{789B5FA3-E804-48C5-927D-DA25E1A438D3}" type="slidenum">
              <a:rPr lang="en-US" smtClean="0"/>
              <a:t>16</a:t>
            </a:fld>
            <a:endParaRPr lang="en-US"/>
          </a:p>
        </p:txBody>
      </p:sp>
    </p:spTree>
    <p:extLst>
      <p:ext uri="{BB962C8B-B14F-4D97-AF65-F5344CB8AC3E}">
        <p14:creationId xmlns:p14="http://schemas.microsoft.com/office/powerpoint/2010/main" val="17849096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TRANS:	inter-core comm. still happens</a:t>
            </a:r>
            <a:endParaRPr lang="en-US" altLang="zh-CN" baseline="0" dirty="0" smtClean="0"/>
          </a:p>
          <a:p>
            <a:r>
              <a:rPr lang="en-US" altLang="zh-CN" baseline="0" dirty="0" smtClean="0"/>
              <a:t>KEY:	</a:t>
            </a:r>
            <a:r>
              <a:rPr lang="en-US" dirty="0" smtClean="0"/>
              <a:t>reduced: 1 inter-core comm.</a:t>
            </a:r>
            <a:r>
              <a:rPr lang="en-US" baseline="0" dirty="0" smtClean="0"/>
              <a:t> </a:t>
            </a:r>
            <a:r>
              <a:rPr lang="en-US" dirty="0" smtClean="0"/>
              <a:t>for N propagations</a:t>
            </a:r>
            <a:endParaRPr lang="en-US" altLang="zh-CN" baseline="0" dirty="0" smtClean="0"/>
          </a:p>
          <a:p>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In parallel settings,</a:t>
            </a:r>
            <a:r>
              <a:rPr lang="en-US" altLang="zh-CN" baseline="0" dirty="0" smtClean="0"/>
              <a:t> when propagating through an cross partition edge, inter-core comm. would happen as well. But during one time communication, we can access the vertex’s multiple snapshots’ data in a batch. So here we use one time inter-core </a:t>
            </a:r>
            <a:r>
              <a:rPr lang="en-US" altLang="zh-CN" baseline="0" dirty="0" err="1" smtClean="0"/>
              <a:t>comm</a:t>
            </a:r>
            <a:r>
              <a:rPr lang="en-US" altLang="zh-CN" baseline="0" dirty="0" smtClean="0"/>
              <a:t> to finish multiple cross partition propagations.</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endParaRPr lang="en-US" altLang="zh-CN" baseline="0" dirty="0" smtClean="0"/>
          </a:p>
        </p:txBody>
      </p:sp>
      <p:sp>
        <p:nvSpPr>
          <p:cNvPr id="4" name="Slide Number Placeholder 3"/>
          <p:cNvSpPr>
            <a:spLocks noGrp="1"/>
          </p:cNvSpPr>
          <p:nvPr>
            <p:ph type="sldNum" sz="quarter" idx="10"/>
          </p:nvPr>
        </p:nvSpPr>
        <p:spPr/>
        <p:txBody>
          <a:bodyPr/>
          <a:lstStyle/>
          <a:p>
            <a:fld id="{789B5FA3-E804-48C5-927D-DA25E1A438D3}" type="slidenum">
              <a:rPr lang="en-US" smtClean="0"/>
              <a:t>17</a:t>
            </a:fld>
            <a:endParaRPr lang="en-US"/>
          </a:p>
        </p:txBody>
      </p:sp>
    </p:spTree>
    <p:extLst>
      <p:ext uri="{BB962C8B-B14F-4D97-AF65-F5344CB8AC3E}">
        <p14:creationId xmlns:p14="http://schemas.microsoft.com/office/powerpoint/2010/main" val="35453667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r>
              <a:rPr lang="en-US" dirty="0" smtClean="0"/>
              <a:t>That’s LABS,</a:t>
            </a:r>
            <a:r>
              <a:rPr lang="en-US" baseline="0" dirty="0" smtClean="0"/>
              <a:t> </a:t>
            </a:r>
            <a:r>
              <a:rPr lang="en-US" dirty="0" smtClean="0"/>
              <a:t>the key design of the</a:t>
            </a:r>
            <a:r>
              <a:rPr lang="en-US" baseline="0" dirty="0" smtClean="0"/>
              <a:t> Chronos engine.</a:t>
            </a:r>
          </a:p>
          <a:p>
            <a:r>
              <a:rPr lang="en-US" baseline="0" dirty="0" smtClean="0"/>
              <a:t>It has graph layout that …</a:t>
            </a:r>
          </a:p>
          <a:p>
            <a:r>
              <a:rPr lang="en-US" baseline="0" dirty="0" smtClean="0"/>
              <a:t>It has scheduling mechanism that …</a:t>
            </a:r>
          </a:p>
          <a:p>
            <a:r>
              <a:rPr lang="en-US" baseline="0" dirty="0" smtClean="0"/>
              <a:t>It improved the performance for TGA by reducing the number of cache miss and number of inter-core </a:t>
            </a:r>
            <a:r>
              <a:rPr lang="en-US" baseline="0" dirty="0" err="1" smtClean="0"/>
              <a:t>comm</a:t>
            </a:r>
            <a:endParaRPr lang="en-US" baseline="0" dirty="0" smtClean="0"/>
          </a:p>
          <a:p>
            <a:r>
              <a:rPr lang="en-US" altLang="zh-CN"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18</a:t>
            </a:fld>
            <a:endParaRPr lang="en-US"/>
          </a:p>
        </p:txBody>
      </p:sp>
    </p:spTree>
    <p:extLst>
      <p:ext uri="{BB962C8B-B14F-4D97-AF65-F5344CB8AC3E}">
        <p14:creationId xmlns:p14="http://schemas.microsoft.com/office/powerpoint/2010/main" val="34527250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to verify effectiveness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various real</a:t>
            </a:r>
            <a:r>
              <a:rPr lang="en-US" altLang="zh-CN" baseline="0" dirty="0" smtClean="0"/>
              <a:t> graphs, various </a:t>
            </a:r>
            <a:r>
              <a:rPr lang="en-US" altLang="zh-CN" baseline="0" dirty="0" err="1" smtClean="0"/>
              <a:t>algo</a:t>
            </a:r>
            <a:r>
              <a:rPr lang="en-US" altLang="zh-CN" baseline="0" dirty="0" smtClean="0"/>
              <a:t>.</a:t>
            </a:r>
            <a:endParaRPr lang="en-US" altLang="zh-CN" dirty="0" smtClean="0"/>
          </a:p>
          <a:p>
            <a:endParaRPr kumimoji="1"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zh-CN" dirty="0" smtClean="0"/>
              <a:t>To verify the </a:t>
            </a:r>
            <a:r>
              <a:rPr kumimoji="1" lang="en-US" altLang="zh-CN" baseline="0" dirty="0" smtClean="0"/>
              <a:t>effectiveness </a:t>
            </a:r>
            <a:r>
              <a:rPr kumimoji="1" lang="en-US" altLang="zh-CN" baseline="0" dirty="0" smtClean="0"/>
              <a:t>of Chronos, </a:t>
            </a:r>
            <a:r>
              <a:rPr lang="en-US" altLang="zh-CN" baseline="0" dirty="0" smtClean="0"/>
              <a:t>we took a series of experiments, </a:t>
            </a:r>
            <a:endParaRPr lang="en-US" altLang="zh-CN" dirty="0" smtClean="0"/>
          </a:p>
          <a:p>
            <a:r>
              <a:rPr kumimoji="1" lang="en-US" altLang="zh-CN" baseline="0" dirty="0" smtClean="0"/>
              <a:t>We used 4 </a:t>
            </a:r>
            <a:r>
              <a:rPr kumimoji="1" lang="en-US" altLang="zh-CN" baseline="0" dirty="0" smtClean="0"/>
              <a:t>real-world </a:t>
            </a:r>
            <a:r>
              <a:rPr kumimoji="1" lang="en-US" altLang="zh-CN" baseline="0" dirty="0" smtClean="0"/>
              <a:t>temporal graphs </a:t>
            </a:r>
            <a:r>
              <a:rPr kumimoji="1" lang="en-US" altLang="zh-CN" baseline="0" dirty="0" smtClean="0"/>
              <a:t>with </a:t>
            </a:r>
            <a:r>
              <a:rPr kumimoji="1" lang="en-US" altLang="zh-CN" baseline="0" dirty="0" smtClean="0"/>
              <a:t>different </a:t>
            </a:r>
            <a:r>
              <a:rPr kumimoji="1" lang="en-US" altLang="zh-CN" baseline="0" dirty="0" smtClean="0"/>
              <a:t>size. Their edge numbers ranges </a:t>
            </a:r>
            <a:r>
              <a:rPr kumimoji="1" lang="en-US" altLang="zh-CN" baseline="0" dirty="0" smtClean="0"/>
              <a:t>from millions to billions. …</a:t>
            </a:r>
            <a:endParaRPr kumimoji="1" lang="en-US" altLang="zh-CN" dirty="0" smtClean="0"/>
          </a:p>
          <a:p>
            <a:r>
              <a:rPr kumimoji="1" lang="en-US" altLang="zh-CN" dirty="0" smtClean="0"/>
              <a:t>And</a:t>
            </a:r>
            <a:r>
              <a:rPr kumimoji="1" lang="en-US" altLang="zh-CN" baseline="0" dirty="0" smtClean="0"/>
              <a:t> we use a series of typical graph algorithms, such as PageRank, weakly connected components and single-source shortest path.</a:t>
            </a:r>
            <a:endParaRPr kumimoji="1" lang="en-US" altLang="zh-CN" dirty="0" smtClean="0"/>
          </a:p>
          <a:p>
            <a:endParaRPr kumimoji="1" lang="en-US" altLang="zh-CN" dirty="0" smtClean="0"/>
          </a:p>
          <a:p>
            <a:r>
              <a:rPr lang="en-US" altLang="zh-CN" dirty="0" smtClean="0"/>
              <a:t>**************************</a:t>
            </a:r>
            <a:endParaRPr kumimoji="1" lang="en-US" altLang="zh-CN" dirty="0" smtClean="0"/>
          </a:p>
        </p:txBody>
      </p:sp>
      <p:sp>
        <p:nvSpPr>
          <p:cNvPr id="4" name="幻灯片编号占位符 3"/>
          <p:cNvSpPr>
            <a:spLocks noGrp="1"/>
          </p:cNvSpPr>
          <p:nvPr>
            <p:ph type="sldNum" sz="quarter" idx="10"/>
          </p:nvPr>
        </p:nvSpPr>
        <p:spPr/>
        <p:txBody>
          <a:bodyPr/>
          <a:lstStyle/>
          <a:p>
            <a:fld id="{789B5FA3-E804-48C5-927D-DA25E1A438D3}" type="slidenum">
              <a:rPr lang="en-US" smtClean="0"/>
              <a:t>19</a:t>
            </a:fld>
            <a:endParaRPr lang="en-US"/>
          </a:p>
        </p:txBody>
      </p:sp>
    </p:spTree>
    <p:extLst>
      <p:ext uri="{BB962C8B-B14F-4D97-AF65-F5344CB8AC3E}">
        <p14:creationId xmlns:p14="http://schemas.microsoft.com/office/powerpoint/2010/main" val="265578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	Let’s first…</a:t>
            </a:r>
          </a:p>
          <a:p>
            <a:r>
              <a:rPr lang="en-US" dirty="0" smtClean="0"/>
              <a:t>KEY:	temporal</a:t>
            </a:r>
            <a:r>
              <a:rPr lang="en-US" baseline="0" dirty="0" smtClean="0"/>
              <a:t> graph brings more insight</a:t>
            </a:r>
          </a:p>
          <a:p>
            <a:endParaRPr lang="en-US" dirty="0" smtClean="0"/>
          </a:p>
          <a:p>
            <a:r>
              <a:rPr lang="en-US" dirty="0" smtClean="0"/>
              <a:t>Let’s first</a:t>
            </a:r>
            <a:r>
              <a:rPr lang="en-US" baseline="0" dirty="0" smtClean="0"/>
              <a:t> look at temporal graphs</a:t>
            </a:r>
          </a:p>
          <a:p>
            <a:r>
              <a:rPr lang="en-US" baseline="0" dirty="0" smtClean="0"/>
              <a:t>If you take a look at the graphs in real world, you’ll notice that many of them evolve over time. </a:t>
            </a:r>
          </a:p>
          <a:p>
            <a:r>
              <a:rPr lang="en-US" baseline="0" dirty="0" smtClean="0"/>
              <a:t>Considering a social graph, there are new connections built every day.</a:t>
            </a:r>
          </a:p>
          <a:p>
            <a:endParaRPr lang="en-US" baseline="0" dirty="0" smtClean="0"/>
          </a:p>
          <a:p>
            <a:r>
              <a:rPr lang="en-US" baseline="0" dirty="0" smtClean="0"/>
              <a:t>The properties of </a:t>
            </a:r>
            <a:r>
              <a:rPr lang="en-US" baseline="0" dirty="0" smtClean="0"/>
              <a:t>such temporal </a:t>
            </a:r>
            <a:r>
              <a:rPr lang="en-US" baseline="0" dirty="0" smtClean="0"/>
              <a:t>graphs could bring more insights than those static ones.</a:t>
            </a:r>
          </a:p>
          <a:p>
            <a:r>
              <a:rPr lang="en-US" baseline="0" dirty="0" smtClean="0"/>
              <a:t>For example, here we have three users’ ranking value from a social graph. </a:t>
            </a:r>
            <a:r>
              <a:rPr lang="en-US" baseline="0" dirty="0" smtClean="0"/>
              <a:t>(for years)</a:t>
            </a:r>
            <a:endParaRPr lang="en-US" baseline="0" dirty="0" smtClean="0"/>
          </a:p>
          <a:p>
            <a:r>
              <a:rPr lang="en-US" baseline="0" dirty="0" smtClean="0"/>
              <a:t>If we only look at the values of the year 2014, we will have the conclusion that they are the same.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2</a:t>
            </a:fld>
            <a:endParaRPr lang="en-US"/>
          </a:p>
        </p:txBody>
      </p:sp>
    </p:spTree>
    <p:extLst>
      <p:ext uri="{BB962C8B-B14F-4D97-AF65-F5344CB8AC3E}">
        <p14:creationId xmlns:p14="http://schemas.microsoft.com/office/powerpoint/2010/main" val="4435759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LABS</a:t>
            </a:r>
            <a:r>
              <a:rPr lang="en-US" altLang="zh-CN" baseline="0" dirty="0" smtClean="0"/>
              <a:t> improve the performance</a:t>
            </a:r>
            <a:endParaRPr lang="en-US" altLang="zh-CN" dirty="0" smtClean="0"/>
          </a:p>
          <a:p>
            <a:endParaRPr kumimoji="1" lang="en-US" altLang="zh-CN" dirty="0" smtClean="0"/>
          </a:p>
          <a:p>
            <a:r>
              <a:rPr kumimoji="1" lang="en-US" altLang="zh-CN" dirty="0" smtClean="0"/>
              <a:t>Let’s start from the single-thread case to</a:t>
            </a:r>
            <a:r>
              <a:rPr kumimoji="1" lang="en-US" altLang="zh-CN" baseline="0" dirty="0" smtClean="0"/>
              <a:t> investigate the </a:t>
            </a:r>
            <a:r>
              <a:rPr kumimoji="1" lang="en-US" altLang="zh-CN" baseline="0" dirty="0" smtClean="0"/>
              <a:t>effectiveness of Chronos</a:t>
            </a:r>
            <a:endParaRPr kumimoji="1" lang="en-US" altLang="zh-CN" dirty="0" smtClean="0"/>
          </a:p>
          <a:p>
            <a:r>
              <a:rPr kumimoji="1" lang="en-US" altLang="zh-CN" dirty="0" smtClean="0"/>
              <a:t>Here the</a:t>
            </a:r>
            <a:r>
              <a:rPr kumimoji="1" lang="en-US" altLang="zh-CN" baseline="0" dirty="0" smtClean="0"/>
              <a:t> x-axis is the batch size, which </a:t>
            </a:r>
            <a:r>
              <a:rPr kumimoji="1" lang="en-US" altLang="zh-CN" dirty="0" smtClean="0"/>
              <a:t>means how many snapshots are batched for</a:t>
            </a:r>
            <a:r>
              <a:rPr kumimoji="1" lang="en-US" altLang="zh-CN" baseline="0" dirty="0" smtClean="0"/>
              <a:t> </a:t>
            </a:r>
            <a:r>
              <a:rPr kumimoji="1" lang="en-US" altLang="zh-CN" dirty="0" smtClean="0"/>
              <a:t>LABS.</a:t>
            </a:r>
          </a:p>
          <a:p>
            <a:r>
              <a:rPr kumimoji="1" lang="en-US" altLang="zh-CN" dirty="0" smtClean="0"/>
              <a:t>The y-axis stands for the speedup</a:t>
            </a:r>
            <a:r>
              <a:rPr kumimoji="1" lang="en-US" altLang="zh-CN" baseline="0" dirty="0" smtClean="0"/>
              <a:t> of the Chronos, and batch size = 1 is the baseline, which is computing snapshot by snapshot.</a:t>
            </a:r>
          </a:p>
          <a:p>
            <a:endParaRPr kumimoji="1" lang="en-US" altLang="zh-CN" baseline="0" dirty="0" smtClean="0"/>
          </a:p>
          <a:p>
            <a:r>
              <a:rPr kumimoji="1" lang="en-US" altLang="zh-CN" baseline="0" dirty="0" smtClean="0"/>
              <a:t>It shows that LABS could bring 5 to 9 times speed up with the batch size of 32.</a:t>
            </a:r>
          </a:p>
          <a:p>
            <a:r>
              <a:rPr lang="en-US" altLang="zh-CN" dirty="0" smtClean="0"/>
              <a:t>**************************</a:t>
            </a:r>
            <a:endParaRPr kumimoji="1" lang="zh-CN" altLang="en-US" dirty="0"/>
          </a:p>
        </p:txBody>
      </p:sp>
      <p:sp>
        <p:nvSpPr>
          <p:cNvPr id="4" name="幻灯片编号占位符 3"/>
          <p:cNvSpPr>
            <a:spLocks noGrp="1"/>
          </p:cNvSpPr>
          <p:nvPr>
            <p:ph type="sldNum" sz="quarter" idx="10"/>
          </p:nvPr>
        </p:nvSpPr>
        <p:spPr/>
        <p:txBody>
          <a:bodyPr/>
          <a:lstStyle/>
          <a:p>
            <a:fld id="{789B5FA3-E804-48C5-927D-DA25E1A438D3}" type="slidenum">
              <a:rPr lang="en-US" smtClean="0"/>
              <a:t>20</a:t>
            </a:fld>
            <a:endParaRPr lang="en-US"/>
          </a:p>
        </p:txBody>
      </p:sp>
    </p:spTree>
    <p:extLst>
      <p:ext uri="{BB962C8B-B14F-4D97-AF65-F5344CB8AC3E}">
        <p14:creationId xmlns:p14="http://schemas.microsoft.com/office/powerpoint/2010/main" val="3683982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behind</a:t>
            </a:r>
            <a:r>
              <a:rPr lang="en-US" altLang="zh-CN" baseline="0" dirty="0" smtClean="0"/>
              <a:t> the </a:t>
            </a:r>
            <a:r>
              <a:rPr lang="en-US" altLang="zh-CN" baseline="0" dirty="0" err="1" smtClean="0"/>
              <a:t>perf</a:t>
            </a:r>
            <a:r>
              <a:rPr lang="en-US" altLang="zh-CN" baseline="0" dirty="0" smtClean="0"/>
              <a:t> improvement is the cache miss reduction</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improved by reducing cache misses</a:t>
            </a:r>
          </a:p>
          <a:p>
            <a:endParaRPr kumimoji="1" lang="en-US" altLang="zh-CN" dirty="0" smtClean="0"/>
          </a:p>
          <a:p>
            <a:r>
              <a:rPr kumimoji="1" lang="en-US" altLang="zh-CN" dirty="0" smtClean="0"/>
              <a:t>Behind</a:t>
            </a:r>
            <a:r>
              <a:rPr kumimoji="1" lang="en-US" altLang="zh-CN" baseline="0" dirty="0" smtClean="0"/>
              <a:t> the speed up, is the cache miss reduction.</a:t>
            </a:r>
          </a:p>
          <a:p>
            <a:r>
              <a:rPr kumimoji="1" lang="en-US" altLang="zh-CN" baseline="0" dirty="0" smtClean="0"/>
              <a:t>According to the profiling, LABS could </a:t>
            </a:r>
            <a:r>
              <a:rPr kumimoji="1" lang="en-US" altLang="zh-CN" baseline="0" dirty="0" smtClean="0"/>
              <a:t>reduce cache misses. And with </a:t>
            </a:r>
            <a:r>
              <a:rPr kumimoji="1" lang="en-US" altLang="zh-CN" baseline="0" dirty="0" smtClean="0"/>
              <a:t>batch size of </a:t>
            </a:r>
            <a:r>
              <a:rPr kumimoji="1" lang="en-US" altLang="zh-CN" baseline="0" dirty="0" smtClean="0"/>
              <a:t>32, 70 ~ 95% cache misses have been avoided.</a:t>
            </a:r>
            <a:endParaRPr kumimoji="1" lang="en-US" altLang="zh-CN" dirty="0" smtClean="0"/>
          </a:p>
          <a:p>
            <a:r>
              <a:rPr lang="en-US" altLang="zh-CN" dirty="0" smtClean="0"/>
              <a:t>**************************</a:t>
            </a:r>
            <a:endParaRPr kumimoji="1" lang="en-US" altLang="zh-CN" dirty="0" smtClean="0"/>
          </a:p>
          <a:p>
            <a:r>
              <a:rPr kumimoji="1" lang="en-US" altLang="zh-CN" dirty="0" smtClean="0"/>
              <a:t>LLC- last level cache miss count</a:t>
            </a:r>
          </a:p>
          <a:p>
            <a:r>
              <a:rPr kumimoji="1" lang="en-US" altLang="zh-CN" dirty="0" smtClean="0"/>
              <a:t>DTLB: data translation look-aside</a:t>
            </a:r>
            <a:r>
              <a:rPr kumimoji="1" lang="en-US" altLang="zh-CN" baseline="0" dirty="0" smtClean="0"/>
              <a:t> buffer miss count</a:t>
            </a:r>
            <a:endParaRPr kumimoji="1" lang="zh-CN" altLang="en-US" dirty="0"/>
          </a:p>
        </p:txBody>
      </p:sp>
      <p:sp>
        <p:nvSpPr>
          <p:cNvPr id="4" name="幻灯片编号占位符 3"/>
          <p:cNvSpPr>
            <a:spLocks noGrp="1"/>
          </p:cNvSpPr>
          <p:nvPr>
            <p:ph type="sldNum" sz="quarter" idx="10"/>
          </p:nvPr>
        </p:nvSpPr>
        <p:spPr/>
        <p:txBody>
          <a:bodyPr/>
          <a:lstStyle/>
          <a:p>
            <a:fld id="{789B5FA3-E804-48C5-927D-DA25E1A438D3}" type="slidenum">
              <a:rPr lang="en-US" smtClean="0"/>
              <a:t>21</a:t>
            </a:fld>
            <a:endParaRPr lang="en-US"/>
          </a:p>
        </p:txBody>
      </p:sp>
    </p:spTree>
    <p:extLst>
      <p:ext uri="{BB962C8B-B14F-4D97-AF65-F5344CB8AC3E}">
        <p14:creationId xmlns:p14="http://schemas.microsoft.com/office/powerpoint/2010/main" val="30875232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After single-thread</a:t>
            </a:r>
            <a:r>
              <a:rPr lang="en-US" altLang="zh-CN" baseline="0" dirty="0" smtClean="0"/>
              <a:t> case, let’s look at the </a:t>
            </a:r>
            <a:r>
              <a:rPr lang="en-US" altLang="zh-CN" baseline="0" dirty="0" err="1" smtClean="0"/>
              <a:t>perf</a:t>
            </a:r>
            <a:r>
              <a:rPr lang="en-US" altLang="zh-CN" baseline="0" dirty="0" smtClean="0"/>
              <a:t> under parallel settings</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LABS-Parallelism</a:t>
            </a:r>
            <a:r>
              <a:rPr lang="en-US" altLang="zh-CN" baseline="0" dirty="0" smtClean="0"/>
              <a:t> out performs</a:t>
            </a:r>
            <a:endParaRPr lang="en-US" altLang="zh-CN" dirty="0" smtClean="0"/>
          </a:p>
          <a:p>
            <a:endParaRPr lang="en-US" dirty="0" smtClean="0"/>
          </a:p>
          <a:p>
            <a:r>
              <a:rPr lang="en-US" dirty="0" smtClean="0"/>
              <a:t>Here is the figure for multi-core</a:t>
            </a:r>
            <a:r>
              <a:rPr lang="en-US" baseline="0" dirty="0" smtClean="0"/>
              <a:t> settings.</a:t>
            </a:r>
            <a:endParaRPr lang="en-US" baseline="0" dirty="0" smtClean="0"/>
          </a:p>
          <a:p>
            <a:r>
              <a:rPr lang="en-US" baseline="0" dirty="0" smtClean="0"/>
              <a:t>In this figure, x-axis stands for the number of cores and the y-axis stands for the scalability.</a:t>
            </a:r>
          </a:p>
          <a:p>
            <a:r>
              <a:rPr lang="en-US" altLang="zh-CN" dirty="0" smtClean="0"/>
              <a:t>We can see that</a:t>
            </a:r>
            <a:r>
              <a:rPr lang="en-US" altLang="zh-CN" baseline="0" dirty="0" smtClean="0"/>
              <a:t>, with 16 cores, Chronos could be more than 10x faster.</a:t>
            </a:r>
            <a:endParaRPr lang="en-US" altLang="zh-CN" dirty="0" smtClean="0"/>
          </a:p>
          <a:p>
            <a:r>
              <a:rPr lang="en-US" altLang="zh-CN" dirty="0" smtClean="0"/>
              <a:t>**************************</a:t>
            </a:r>
            <a:endParaRPr lang="en-US" dirty="0" smtClean="0"/>
          </a:p>
          <a:p>
            <a:endParaRPr lang="en-US" dirty="0" smtClean="0"/>
          </a:p>
          <a:p>
            <a:r>
              <a:rPr lang="en-US" dirty="0" smtClean="0"/>
              <a:t>Scalable: LABS remains effective</a:t>
            </a:r>
          </a:p>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22</a:t>
            </a:fld>
            <a:endParaRPr lang="en-US"/>
          </a:p>
        </p:txBody>
      </p:sp>
    </p:spTree>
    <p:extLst>
      <p:ext uri="{BB962C8B-B14F-4D97-AF65-F5344CB8AC3E}">
        <p14:creationId xmlns:p14="http://schemas.microsoft.com/office/powerpoint/2010/main" val="2257523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in</a:t>
            </a:r>
            <a:r>
              <a:rPr lang="en-US" altLang="zh-CN" baseline="0" dirty="0" smtClean="0"/>
              <a:t>ter-core comm. reduction is the reason </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LABS significantly reducing</a:t>
            </a:r>
            <a:r>
              <a:rPr lang="en-US" altLang="zh-CN" baseline="0" dirty="0" smtClean="0"/>
              <a:t> the inter-core comm.</a:t>
            </a:r>
            <a:r>
              <a:rPr lang="en-US" altLang="zh-CN" dirty="0" smtClean="0"/>
              <a:t> </a:t>
            </a:r>
          </a:p>
          <a:p>
            <a:endParaRPr lang="en-US" dirty="0" smtClean="0"/>
          </a:p>
          <a:p>
            <a:r>
              <a:rPr lang="en-US" dirty="0" smtClean="0"/>
              <a:t>The profiling numbers shows</a:t>
            </a:r>
            <a:r>
              <a:rPr lang="en-US" baseline="0" dirty="0" smtClean="0"/>
              <a:t> how many inter-core communications we actually reduced. And the reduction ratio is about 98% with different number of cores.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snapshot-parallelism has not inter-core communication, but LABS-parallelism could reduce most of them. It also explains why LABS-parallelism could produce better performance.</a:t>
            </a:r>
          </a:p>
          <a:p>
            <a:r>
              <a:rPr lang="en-US" altLang="zh-CN" dirty="0" smtClean="0"/>
              <a:t>**************************</a:t>
            </a:r>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23</a:t>
            </a:fld>
            <a:endParaRPr lang="en-US"/>
          </a:p>
        </p:txBody>
      </p:sp>
    </p:spTree>
    <p:extLst>
      <p:ext uri="{BB962C8B-B14F-4D97-AF65-F5344CB8AC3E}">
        <p14:creationId xmlns:p14="http://schemas.microsoft.com/office/powerpoint/2010/main" val="2790200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something more about LABS that I will introduce briefly here, you may refer to the paper for details.</a:t>
            </a:r>
          </a:p>
          <a:p>
            <a:endParaRPr lang="en-US" baseline="0" dirty="0" smtClean="0"/>
          </a:p>
          <a:p>
            <a:r>
              <a:rPr lang="en-US" baseline="0" dirty="0" smtClean="0"/>
              <a:t>In practice, propagation graph computation model could be achieved in different modes.</a:t>
            </a:r>
          </a:p>
          <a:p>
            <a:r>
              <a:rPr lang="en-US" baseline="0" dirty="0" smtClean="0"/>
              <a:t>In the presentation we take the push mode, in which each vertex would push the data to its neighbor vertices.</a:t>
            </a:r>
          </a:p>
          <a:p>
            <a:r>
              <a:rPr lang="en-US" baseline="0" dirty="0" smtClean="0"/>
              <a:t>The pull mode is an lock free design, in which a vertex would actively pull the data from its neighbor.</a:t>
            </a:r>
          </a:p>
          <a:p>
            <a:r>
              <a:rPr lang="en-US" baseline="0" dirty="0" smtClean="0"/>
              <a:t>A graph system called </a:t>
            </a:r>
            <a:r>
              <a:rPr lang="en-US" baseline="0" dirty="0" err="1" smtClean="0"/>
              <a:t>xstream</a:t>
            </a:r>
            <a:r>
              <a:rPr lang="en-US" baseline="0" dirty="0" smtClean="0"/>
              <a:t> from sosp2013 introduce a graph engine in stream mode, which will perform the propagation with an edge stream.</a:t>
            </a:r>
          </a:p>
          <a:p>
            <a:endParaRPr lang="en-US" baseline="0" dirty="0" smtClean="0"/>
          </a:p>
          <a:p>
            <a:r>
              <a:rPr lang="en-US" baseline="0" dirty="0" smtClean="0"/>
              <a:t>Although they look quite different, they all can benefit from LABS mechanism.</a:t>
            </a:r>
          </a:p>
          <a:p>
            <a:r>
              <a:rPr lang="en-US" altLang="zh-CN" dirty="0" smtClean="0"/>
              <a:t>**************************</a:t>
            </a:r>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24</a:t>
            </a:fld>
            <a:endParaRPr lang="en-US"/>
          </a:p>
        </p:txBody>
      </p:sp>
    </p:spTree>
    <p:extLst>
      <p:ext uri="{BB962C8B-B14F-4D97-AF65-F5344CB8AC3E}">
        <p14:creationId xmlns:p14="http://schemas.microsoft.com/office/powerpoint/2010/main" val="13316111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Incremental</a:t>
            </a:r>
            <a:r>
              <a:rPr lang="en-US" altLang="zh-CN" baseline="0" dirty="0" smtClean="0"/>
              <a:t> graph computation is </a:t>
            </a:r>
            <a:r>
              <a:rPr lang="en-US" altLang="zh-CN" baseline="0" smtClean="0"/>
              <a:t>a class </a:t>
            </a:r>
            <a:r>
              <a:rPr lang="en-US" altLang="zh-CN" baseline="0" dirty="0" smtClean="0"/>
              <a:t>of algorithm that to get the result of the a snapshot, it leverages the result of the previous snapshot and only compute the changed part of the graph.</a:t>
            </a:r>
          </a:p>
          <a:p>
            <a:endParaRPr lang="en-US" altLang="zh-CN" baseline="0" dirty="0" smtClean="0"/>
          </a:p>
          <a:p>
            <a:r>
              <a:rPr lang="en-US" altLang="zh-CN" baseline="0" dirty="0" smtClean="0"/>
              <a:t>And it can also be enhanced with LABS.</a:t>
            </a:r>
            <a:endParaRPr lang="en-US" altLang="zh-CN" dirty="0" smtClean="0"/>
          </a:p>
          <a:p>
            <a:r>
              <a:rPr lang="en-US" altLang="zh-CN" dirty="0" smtClean="0"/>
              <a:t>**************************</a:t>
            </a:r>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25</a:t>
            </a:fld>
            <a:endParaRPr lang="en-US"/>
          </a:p>
        </p:txBody>
      </p:sp>
    </p:spTree>
    <p:extLst>
      <p:ext uri="{BB962C8B-B14F-4D97-AF65-F5344CB8AC3E}">
        <p14:creationId xmlns:p14="http://schemas.microsoft.com/office/powerpoint/2010/main" val="23412789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To conclude …</a:t>
            </a:r>
            <a:endParaRPr kumimoji="1" lang="zh-CN" altLang="en-US" dirty="0"/>
          </a:p>
        </p:txBody>
      </p:sp>
      <p:sp>
        <p:nvSpPr>
          <p:cNvPr id="4" name="幻灯片编号占位符 3"/>
          <p:cNvSpPr>
            <a:spLocks noGrp="1"/>
          </p:cNvSpPr>
          <p:nvPr>
            <p:ph type="sldNum" sz="quarter" idx="10"/>
          </p:nvPr>
        </p:nvSpPr>
        <p:spPr/>
        <p:txBody>
          <a:bodyPr/>
          <a:lstStyle/>
          <a:p>
            <a:fld id="{789B5FA3-E804-48C5-927D-DA25E1A438D3}" type="slidenum">
              <a:rPr lang="en-US" smtClean="0"/>
              <a:t>26</a:t>
            </a:fld>
            <a:endParaRPr lang="en-US"/>
          </a:p>
        </p:txBody>
      </p:sp>
    </p:spTree>
    <p:extLst>
      <p:ext uri="{BB962C8B-B14F-4D97-AF65-F5344CB8AC3E}">
        <p14:creationId xmlns:p14="http://schemas.microsoft.com/office/powerpoint/2010/main" val="39418870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27</a:t>
            </a:fld>
            <a:endParaRPr lang="en-US"/>
          </a:p>
        </p:txBody>
      </p:sp>
    </p:spTree>
    <p:extLst>
      <p:ext uri="{BB962C8B-B14F-4D97-AF65-F5344CB8AC3E}">
        <p14:creationId xmlns:p14="http://schemas.microsoft.com/office/powerpoint/2010/main" val="6417313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Prepared</a:t>
            </a:r>
            <a:r>
              <a:rPr lang="en-US" baseline="0" dirty="0" smtClean="0"/>
              <a:t> questions:</a:t>
            </a:r>
          </a:p>
          <a:p>
            <a:pPr marL="228600" indent="-228600">
              <a:buAutoNum type="arabicPeriod"/>
            </a:pPr>
            <a:r>
              <a:rPr lang="en-US" baseline="0" dirty="0" smtClean="0"/>
              <a:t>Loading time?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calculation time of PageRank on Weibo graph with in first 10 iterations is 774 sec., while the load time of the extracted graph is nearly 100 sec. Since the size of extracted graph is 37GB, the I/O speed is more than 300MB/s. </a:t>
            </a:r>
            <a:r>
              <a:rPr lang="en-US" baseline="0" dirty="0" smtClean="0"/>
              <a:t> </a:t>
            </a:r>
          </a:p>
          <a:p>
            <a:pPr marL="228600" indent="-228600">
              <a:buAutoNum type="arabicPeriod"/>
            </a:pPr>
            <a:r>
              <a:rPr lang="en-US" baseline="0" dirty="0" smtClean="0"/>
              <a:t>Load balancing?</a:t>
            </a:r>
          </a:p>
          <a:p>
            <a:pPr marL="228600" indent="-228600">
              <a:buAutoNum type="arabicPeriod"/>
            </a:pPr>
            <a:r>
              <a:rPr lang="en-US" baseline="0" dirty="0" smtClean="0"/>
              <a:t>Inter-core comm. How to get that number?</a:t>
            </a:r>
          </a:p>
          <a:p>
            <a:pPr marL="228600" indent="-228600">
              <a:buAutoNum type="arabicPeriod"/>
            </a:pPr>
            <a:r>
              <a:rPr lang="en-US" baseline="0" dirty="0" smtClean="0"/>
              <a:t>Different graph computing model (push/pull/stream)</a:t>
            </a:r>
          </a:p>
          <a:p>
            <a:pPr marL="228600" indent="-228600">
              <a:buAutoNum type="arabicPeriod"/>
            </a:pPr>
            <a:r>
              <a:rPr lang="en-US" baseline="0" dirty="0" smtClean="0"/>
              <a:t>Snapshot-parallelism</a:t>
            </a:r>
          </a:p>
          <a:p>
            <a:pPr marL="228600" indent="-228600">
              <a:buAutoNum type="arabicPeriod"/>
            </a:pPr>
            <a:r>
              <a:rPr lang="en-US" baseline="0" dirty="0" smtClean="0"/>
              <a:t>Lock contention</a:t>
            </a:r>
          </a:p>
          <a:p>
            <a:pPr marL="228600" indent="-228600">
              <a:buAutoNum type="arabicPeriod"/>
            </a:pPr>
            <a:r>
              <a:rPr lang="en-US" baseline="0" dirty="0" smtClean="0"/>
              <a:t>Cluster-test</a:t>
            </a:r>
          </a:p>
          <a:p>
            <a:pPr marL="228600" indent="-228600">
              <a:buAutoNum type="arabicPeriod"/>
            </a:pPr>
            <a:endParaRPr lang="en-US" baseline="0" dirty="0" smtClean="0"/>
          </a:p>
          <a:p>
            <a:pPr marL="228600" indent="-228600">
              <a:buAutoNum type="arabicPeriod"/>
            </a:pPr>
            <a:endParaRPr lang="en-US" baseline="0" dirty="0" smtClean="0"/>
          </a:p>
          <a:p>
            <a:pPr marL="0" indent="0">
              <a:buNone/>
            </a:pPr>
            <a:r>
              <a:rPr lang="en-US" baseline="0" dirty="0" smtClean="0"/>
              <a:t>Already in main part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In-Memory Data Structure for LABS</a:t>
            </a:r>
          </a:p>
          <a:p>
            <a:pPr marL="0" indent="0">
              <a:buNone/>
            </a:pPr>
            <a:endParaRPr lang="en-US" baseline="0"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28</a:t>
            </a:fld>
            <a:endParaRPr lang="en-US"/>
          </a:p>
        </p:txBody>
      </p:sp>
    </p:spTree>
    <p:extLst>
      <p:ext uri="{BB962C8B-B14F-4D97-AF65-F5344CB8AC3E}">
        <p14:creationId xmlns:p14="http://schemas.microsoft.com/office/powerpoint/2010/main" val="37703020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F410EB-9C23-4ABB-B026-BA889F20AAAA}" type="slidenum">
              <a:rPr lang="en-US" smtClean="0"/>
              <a:t>29</a:t>
            </a:fld>
            <a:endParaRPr lang="en-US"/>
          </a:p>
        </p:txBody>
      </p:sp>
    </p:spTree>
    <p:extLst>
      <p:ext uri="{BB962C8B-B14F-4D97-AF65-F5344CB8AC3E}">
        <p14:creationId xmlns:p14="http://schemas.microsoft.com/office/powerpoint/2010/main" val="3488969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But with the data of the past two years, such temporal ranks can tell us their differences, e.g. they have different trends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3</a:t>
            </a:fld>
            <a:endParaRPr lang="en-US"/>
          </a:p>
        </p:txBody>
      </p:sp>
    </p:spTree>
    <p:extLst>
      <p:ext uri="{BB962C8B-B14F-4D97-AF65-F5344CB8AC3E}">
        <p14:creationId xmlns:p14="http://schemas.microsoft.com/office/powerpoint/2010/main" val="21548513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30</a:t>
            </a:fld>
            <a:endParaRPr lang="en-US"/>
          </a:p>
        </p:txBody>
      </p:sp>
    </p:spTree>
    <p:extLst>
      <p:ext uri="{BB962C8B-B14F-4D97-AF65-F5344CB8AC3E}">
        <p14:creationId xmlns:p14="http://schemas.microsoft.com/office/powerpoint/2010/main" val="8393081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Reduce memory access when scanning edge array</a:t>
            </a:r>
            <a:endParaRPr lang="zh-CN" altLang="en-US" dirty="0" smtClean="0"/>
          </a:p>
          <a:p>
            <a:endParaRPr lang="zh-CN" alt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31</a:t>
            </a:fld>
            <a:endParaRPr lang="en-US"/>
          </a:p>
        </p:txBody>
      </p:sp>
    </p:spTree>
    <p:extLst>
      <p:ext uri="{BB962C8B-B14F-4D97-AF65-F5344CB8AC3E}">
        <p14:creationId xmlns:p14="http://schemas.microsoft.com/office/powerpoint/2010/main" val="24656717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TRANS:	Now</a:t>
            </a:r>
            <a:r>
              <a:rPr lang="en-US" altLang="zh-CN" baseline="0" dirty="0" smtClean="0"/>
              <a:t> we know what LABS is, but how to design it in memory?</a:t>
            </a:r>
            <a:endParaRPr lang="en-US" altLang="zh-CN" dirty="0" smtClean="0"/>
          </a:p>
          <a:p>
            <a:r>
              <a:rPr lang="en-US" altLang="zh-CN" dirty="0" smtClean="0"/>
              <a:t>KEYS:	the in-memory</a:t>
            </a:r>
            <a:r>
              <a:rPr lang="en-US" altLang="zh-CN" baseline="0" dirty="0" smtClean="0"/>
              <a:t> data structure just as illustrated before, except using a compact way to keep edges</a:t>
            </a:r>
            <a:endParaRPr lang="en-US" altLang="zh-CN" dirty="0" smtClean="0"/>
          </a:p>
          <a:p>
            <a:endParaRPr lang="en-US" altLang="zh-CN" dirty="0" smtClean="0"/>
          </a:p>
          <a:p>
            <a:r>
              <a:rPr lang="en-US" altLang="zh-CN" dirty="0" smtClean="0"/>
              <a:t>Let’s take</a:t>
            </a:r>
            <a:r>
              <a:rPr lang="en-US" altLang="zh-CN" baseline="0" dirty="0" smtClean="0"/>
              <a:t> a look at how LABS is implemented in memory.</a:t>
            </a:r>
          </a:p>
          <a:p>
            <a:r>
              <a:rPr lang="en-US" altLang="zh-CN" baseline="0" dirty="0" smtClean="0"/>
              <a:t>The vertex data array has an index so you can get the vertex you need with the vertex ID. The data for different snapshots is sequentially placed, so you can easily find the actually data based on the snapshot ID.</a:t>
            </a:r>
          </a:p>
          <a:p>
            <a:endParaRPr lang="en-US" altLang="zh-CN" dirty="0" smtClean="0"/>
          </a:p>
          <a:p>
            <a:r>
              <a:rPr lang="en-US" altLang="zh-CN" dirty="0" smtClean="0"/>
              <a:t>Similarly,</a:t>
            </a:r>
            <a:r>
              <a:rPr lang="en-US" altLang="zh-CN" baseline="0" dirty="0" smtClean="0"/>
              <a:t> there’s an index for edge array too, with which you can locate the edges belongs to a vertex with the vertex’s ID. An edge in the array is a temporal edge which represents an edge that may exist in different snapshots. It consists a data field indicating its endpoints and a bit map indicating which snapshots it exist in. </a:t>
            </a:r>
          </a:p>
          <a:p>
            <a:r>
              <a:rPr lang="en-US" altLang="zh-CN" baseline="0" dirty="0" smtClean="0"/>
              <a:t>Logically, the temporal edge in the green dash box equals to a series of edges from different snapshots, as showing here.</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Reduce memory access when scanning edge array</a:t>
            </a:r>
            <a:endParaRPr lang="zh-CN" altLang="en-US" dirty="0" smtClean="0"/>
          </a:p>
          <a:p>
            <a:r>
              <a:rPr lang="en-US" altLang="zh-CN" dirty="0" smtClean="0"/>
              <a:t>**************************</a:t>
            </a:r>
            <a:endParaRPr lang="zh-CN" alt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32</a:t>
            </a:fld>
            <a:endParaRPr lang="en-US"/>
          </a:p>
        </p:txBody>
      </p:sp>
    </p:spTree>
    <p:extLst>
      <p:ext uri="{BB962C8B-B14F-4D97-AF65-F5344CB8AC3E}">
        <p14:creationId xmlns:p14="http://schemas.microsoft.com/office/powerpoint/2010/main" val="3228488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33</a:t>
            </a:fld>
            <a:endParaRPr lang="en-US"/>
          </a:p>
        </p:txBody>
      </p:sp>
    </p:spTree>
    <p:extLst>
      <p:ext uri="{BB962C8B-B14F-4D97-AF65-F5344CB8AC3E}">
        <p14:creationId xmlns:p14="http://schemas.microsoft.com/office/powerpoint/2010/main" val="12561192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	after the</a:t>
            </a:r>
            <a:r>
              <a:rPr lang="en-US" baseline="0" dirty="0" smtClean="0"/>
              <a:t> key design, we take a look at the system overview to have a better understanding about the Chronos</a:t>
            </a:r>
            <a:endParaRPr lang="en-US" dirty="0" smtClean="0"/>
          </a:p>
          <a:p>
            <a:r>
              <a:rPr lang="en-US" dirty="0" smtClean="0"/>
              <a:t>KEYS:	</a:t>
            </a:r>
            <a:r>
              <a:rPr lang="en-US" baseline="0" dirty="0" smtClean="0"/>
              <a:t>reconstruct </a:t>
            </a:r>
            <a:r>
              <a:rPr lang="en-US" dirty="0" smtClean="0"/>
              <a:t>and then analysis</a:t>
            </a:r>
          </a:p>
          <a:p>
            <a:endParaRPr lang="en-US" dirty="0" smtClean="0"/>
          </a:p>
          <a:p>
            <a:r>
              <a:rPr lang="en-US" dirty="0" smtClean="0"/>
              <a:t>We keep </a:t>
            </a:r>
            <a:r>
              <a:rPr lang="en-US" baseline="0" dirty="0" smtClean="0"/>
              <a:t>the temporal graph on disk which contains all the graph evolving activities as a log.</a:t>
            </a:r>
          </a:p>
          <a:p>
            <a:r>
              <a:rPr lang="en-US" baseline="0" dirty="0" smtClean="0"/>
              <a:t>When user input some time points, the system would scan the activities as needed, to reconstruct the graph snapshots at the given time points. </a:t>
            </a:r>
          </a:p>
          <a:p>
            <a:r>
              <a:rPr lang="en-US" baseline="0" dirty="0" smtClean="0"/>
              <a:t>Then we have got the in-memory temporal graph which only contains the snapshots of interest.</a:t>
            </a:r>
          </a:p>
          <a:p>
            <a:r>
              <a:rPr lang="en-US" dirty="0" smtClean="0"/>
              <a:t>After</a:t>
            </a:r>
            <a:r>
              <a:rPr lang="en-US" baseline="0" dirty="0" smtClean="0"/>
              <a:t> that, we perform the temporal graph analysis, and get the temporal graph property.</a:t>
            </a:r>
            <a:endParaRPr lang="en-US" dirty="0" smtClean="0"/>
          </a:p>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34</a:t>
            </a:fld>
            <a:endParaRPr lang="en-US"/>
          </a:p>
        </p:txBody>
      </p:sp>
    </p:spTree>
    <p:extLst>
      <p:ext uri="{BB962C8B-B14F-4D97-AF65-F5344CB8AC3E}">
        <p14:creationId xmlns:p14="http://schemas.microsoft.com/office/powerpoint/2010/main" val="27012082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F410EB-9C23-4ABB-B026-BA889F20AAAA}" type="slidenum">
              <a:rPr lang="en-US" smtClean="0"/>
              <a:t>35</a:t>
            </a:fld>
            <a:endParaRPr lang="en-US"/>
          </a:p>
        </p:txBody>
      </p:sp>
    </p:spTree>
    <p:extLst>
      <p:ext uri="{BB962C8B-B14F-4D97-AF65-F5344CB8AC3E}">
        <p14:creationId xmlns:p14="http://schemas.microsoft.com/office/powerpoint/2010/main" val="4710952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Actually</a:t>
            </a:r>
            <a:r>
              <a:rPr lang="en-US" altLang="zh-CN" baseline="0" dirty="0" smtClean="0"/>
              <a:t> there’s another way for parallelization</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cannot</a:t>
            </a:r>
            <a:r>
              <a:rPr lang="en-US" altLang="zh-CN" baseline="0" dirty="0" smtClean="0"/>
              <a:t> reduce cache miss, but </a:t>
            </a:r>
            <a:r>
              <a:rPr lang="en-US" altLang="zh-CN" dirty="0" smtClean="0"/>
              <a:t>can achieve</a:t>
            </a:r>
            <a:r>
              <a:rPr lang="en-US" altLang="zh-CN" baseline="0" dirty="0" smtClean="0"/>
              <a:t> </a:t>
            </a:r>
            <a:r>
              <a:rPr lang="en-US" altLang="zh-CN" dirty="0" smtClean="0"/>
              <a:t>inter-core</a:t>
            </a:r>
            <a:r>
              <a:rPr lang="en-US" altLang="zh-CN" baseline="0" dirty="0" smtClean="0"/>
              <a:t> comm. free</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If we compute snapshot-by-snapshot, actually there is another</a:t>
            </a:r>
            <a:r>
              <a:rPr lang="en-US" altLang="zh-CN" baseline="0" dirty="0" smtClean="0"/>
              <a:t> way for parallelization.</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We could directly assign each snapshot to one CPU core without partition the graph. It could avoid inter-communication as there’s not need to coordinate between cores during computation.</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p:txBody>
      </p:sp>
      <p:sp>
        <p:nvSpPr>
          <p:cNvPr id="4" name="Slide Number Placeholder 3"/>
          <p:cNvSpPr>
            <a:spLocks noGrp="1"/>
          </p:cNvSpPr>
          <p:nvPr>
            <p:ph type="sldNum" sz="quarter" idx="10"/>
          </p:nvPr>
        </p:nvSpPr>
        <p:spPr/>
        <p:txBody>
          <a:bodyPr/>
          <a:lstStyle/>
          <a:p>
            <a:fld id="{789B5FA3-E804-48C5-927D-DA25E1A438D3}" type="slidenum">
              <a:rPr lang="en-US" smtClean="0"/>
              <a:t>36</a:t>
            </a:fld>
            <a:endParaRPr lang="en-US"/>
          </a:p>
        </p:txBody>
      </p:sp>
    </p:spTree>
    <p:extLst>
      <p:ext uri="{BB962C8B-B14F-4D97-AF65-F5344CB8AC3E}">
        <p14:creationId xmlns:p14="http://schemas.microsoft.com/office/powerpoint/2010/main" val="2713272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TRANS:	let</a:t>
            </a:r>
            <a:r>
              <a:rPr lang="en-US" baseline="0" dirty="0" smtClean="0"/>
              <a:t>’s compare the three ways of performing temporal graph analysis</a:t>
            </a:r>
            <a:endParaRPr lang="en-US" dirty="0" smtClean="0"/>
          </a:p>
          <a:p>
            <a:r>
              <a:rPr lang="en-US" dirty="0" smtClean="0"/>
              <a:t>KEY:	LABS-parallelism is the best</a:t>
            </a:r>
          </a:p>
          <a:p>
            <a:endParaRPr lang="en-US" dirty="0" smtClean="0"/>
          </a:p>
          <a:p>
            <a:r>
              <a:rPr lang="en-US" dirty="0" smtClean="0"/>
              <a:t>Let</a:t>
            </a:r>
            <a:r>
              <a:rPr lang="en-US" baseline="0" dirty="0" smtClean="0"/>
              <a:t>’s review and compare the three ways of performing temporal graph analysis in parallel.</a:t>
            </a:r>
            <a:endParaRPr lang="en-US" dirty="0" smtClean="0"/>
          </a:p>
          <a:p>
            <a:r>
              <a:rPr lang="en-US" dirty="0" smtClean="0"/>
              <a:t>PP</a:t>
            </a:r>
            <a:r>
              <a:rPr lang="en-US" baseline="0" dirty="0" smtClean="0"/>
              <a:t> computing one snapshot after another, for each snapshot, it will partition the snapshot and computing different partitions in parallel.</a:t>
            </a:r>
          </a:p>
          <a:p>
            <a:r>
              <a:rPr lang="en-US" baseline="0" dirty="0" smtClean="0"/>
              <a:t>SP would compute different snapshots in parallel, with single thread for each snapshot.</a:t>
            </a:r>
          </a:p>
          <a:p>
            <a:r>
              <a:rPr lang="en-US" baseline="0" dirty="0" smtClean="0"/>
              <a:t>LABS-P would partition across multiple snapshots, batching the partitions for the same part of graph but from different snapshots, and computing such batched partition with LABS mechanism.</a:t>
            </a:r>
          </a:p>
          <a:p>
            <a:endParaRPr lang="en-US" baseline="0" dirty="0" smtClean="0"/>
          </a:p>
          <a:p>
            <a:r>
              <a:rPr lang="en-US" dirty="0" smtClean="0"/>
              <a:t>As SP doesn’t have coordination</a:t>
            </a:r>
            <a:r>
              <a:rPr lang="en-US" baseline="0" dirty="0" smtClean="0"/>
              <a:t> during computation, there’s no </a:t>
            </a:r>
            <a:r>
              <a:rPr lang="en-US" dirty="0" smtClean="0"/>
              <a:t>inter-core comm.</a:t>
            </a:r>
          </a:p>
          <a:p>
            <a:r>
              <a:rPr lang="en-US" dirty="0" smtClean="0"/>
              <a:t>LABS</a:t>
            </a:r>
            <a:r>
              <a:rPr lang="en-US" baseline="0" dirty="0" smtClean="0"/>
              <a:t> mechanism could reduce the number of inter-core comm., so LABS-P has less inter-core comm. than PP.</a:t>
            </a:r>
          </a:p>
          <a:p>
            <a:r>
              <a:rPr lang="en-US" baseline="0" dirty="0" smtClean="0"/>
              <a:t>As PP and SP haven’t apply LABS so they would have more cache misses than LABS-P.</a:t>
            </a:r>
          </a:p>
          <a:p>
            <a:endParaRPr lang="en-US" baseline="0" dirty="0" smtClean="0"/>
          </a:p>
          <a:p>
            <a:r>
              <a:rPr lang="en-US" baseline="0" dirty="0" smtClean="0"/>
              <a:t>It is obvious that PP is not a good choice. But between SP and LABS-P, it is hard to tell which is the better. </a:t>
            </a:r>
          </a:p>
          <a:p>
            <a:r>
              <a:rPr lang="en-US" baseline="0" dirty="0" smtClean="0"/>
              <a:t>But it could be more clear if you considering that a good partitioning would have more edges with partitions instead of across partition, &lt;XXX&gt;</a:t>
            </a:r>
            <a:endParaRPr lang="en-US" dirty="0" smtClean="0"/>
          </a:p>
          <a:p>
            <a:endParaRPr lang="en-US" dirty="0" smtClean="0"/>
          </a:p>
          <a:p>
            <a:endParaRPr lang="en-US" dirty="0" smtClean="0"/>
          </a:p>
          <a:p>
            <a:r>
              <a:rPr lang="en-US" dirty="0" smtClean="0"/>
              <a:t>Q: how</a:t>
            </a:r>
            <a:r>
              <a:rPr lang="en-US" baseline="0" dirty="0" smtClean="0"/>
              <a:t> about </a:t>
            </a:r>
            <a:r>
              <a:rPr lang="en-US" dirty="0" smtClean="0"/>
              <a:t>hybrid</a:t>
            </a:r>
            <a:r>
              <a:rPr lang="en-US" baseline="0" dirty="0" smtClean="0"/>
              <a:t> parallelization?</a:t>
            </a:r>
          </a:p>
          <a:p>
            <a:r>
              <a:rPr lang="en-US" baseline="0" dirty="0" smtClean="0"/>
              <a:t>A: can be converted into such two choices</a:t>
            </a:r>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37</a:t>
            </a:fld>
            <a:endParaRPr lang="en-US"/>
          </a:p>
        </p:txBody>
      </p:sp>
    </p:spTree>
    <p:extLst>
      <p:ext uri="{BB962C8B-B14F-4D97-AF65-F5344CB8AC3E}">
        <p14:creationId xmlns:p14="http://schemas.microsoft.com/office/powerpoint/2010/main" val="41050749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After single-thread</a:t>
            </a:r>
            <a:r>
              <a:rPr lang="en-US" altLang="zh-CN" baseline="0" dirty="0" smtClean="0"/>
              <a:t> case, let’s look at the </a:t>
            </a:r>
            <a:r>
              <a:rPr lang="en-US" altLang="zh-CN" baseline="0" dirty="0" err="1" smtClean="0"/>
              <a:t>perf</a:t>
            </a:r>
            <a:r>
              <a:rPr lang="en-US" altLang="zh-CN" baseline="0" dirty="0" smtClean="0"/>
              <a:t> under parallel settings</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LABS-Parallelism</a:t>
            </a:r>
            <a:r>
              <a:rPr lang="en-US" altLang="zh-CN" baseline="0" dirty="0" smtClean="0"/>
              <a:t> out performs</a:t>
            </a:r>
            <a:endParaRPr lang="en-US" altLang="zh-CN" dirty="0" smtClean="0"/>
          </a:p>
          <a:p>
            <a:endParaRPr lang="en-US" dirty="0" smtClean="0"/>
          </a:p>
          <a:p>
            <a:r>
              <a:rPr lang="en-US" dirty="0" smtClean="0"/>
              <a:t>Multi-core</a:t>
            </a:r>
            <a:r>
              <a:rPr lang="en-US" baseline="0" dirty="0" smtClean="0"/>
              <a:t> experiment compares the performance of different parallelization methods.</a:t>
            </a:r>
          </a:p>
          <a:p>
            <a:r>
              <a:rPr lang="en-US" baseline="0" dirty="0" smtClean="0"/>
              <a:t>We can see from the figure that the LABS-parallelism with green dash-line out perform others. And with 16 cores, it could bring another 10 times speed up &lt;XXX&gt; comparing to the single-thread case.</a:t>
            </a:r>
            <a:endParaRPr lang="en-US" dirty="0" smtClean="0"/>
          </a:p>
          <a:p>
            <a:r>
              <a:rPr lang="en-US" altLang="zh-CN" dirty="0" smtClean="0"/>
              <a:t>**************************</a:t>
            </a:r>
            <a:endParaRPr lang="en-US" dirty="0" smtClean="0"/>
          </a:p>
          <a:p>
            <a:endParaRPr lang="en-US" dirty="0" smtClean="0"/>
          </a:p>
          <a:p>
            <a:r>
              <a:rPr lang="en-US" dirty="0" smtClean="0"/>
              <a:t>Scalable: LABS remains effective</a:t>
            </a:r>
          </a:p>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38</a:t>
            </a:fld>
            <a:endParaRPr lang="en-US"/>
          </a:p>
        </p:txBody>
      </p:sp>
    </p:spTree>
    <p:extLst>
      <p:ext uri="{BB962C8B-B14F-4D97-AF65-F5344CB8AC3E}">
        <p14:creationId xmlns:p14="http://schemas.microsoft.com/office/powerpoint/2010/main" val="35431642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Considering</a:t>
            </a:r>
            <a:r>
              <a:rPr lang="en-US" baseline="0" dirty="0" smtClean="0"/>
              <a:t> the bandwidth &amp; latency of network are much less than memory</a:t>
            </a:r>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39</a:t>
            </a:fld>
            <a:endParaRPr lang="en-US"/>
          </a:p>
        </p:txBody>
      </p:sp>
    </p:spTree>
    <p:extLst>
      <p:ext uri="{BB962C8B-B14F-4D97-AF65-F5344CB8AC3E}">
        <p14:creationId xmlns:p14="http://schemas.microsoft.com/office/powerpoint/2010/main" val="513407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	</a:t>
            </a:r>
            <a:r>
              <a:rPr lang="en-US" baseline="0" dirty="0" smtClean="0"/>
              <a:t>To extract such temporal graph properties…</a:t>
            </a:r>
            <a:endParaRPr lang="en-US" dirty="0" smtClean="0"/>
          </a:p>
          <a:p>
            <a:r>
              <a:rPr lang="en-US" dirty="0" smtClean="0"/>
              <a:t>KEY:	temporal</a:t>
            </a:r>
            <a:r>
              <a:rPr lang="en-US" baseline="0" dirty="0" smtClean="0"/>
              <a:t> graph analysis: on </a:t>
            </a:r>
            <a:r>
              <a:rPr lang="en-US" dirty="0" smtClean="0"/>
              <a:t>a</a:t>
            </a:r>
            <a:r>
              <a:rPr lang="en-US" baseline="0" dirty="0" smtClean="0"/>
              <a:t> series of snapshots</a:t>
            </a:r>
          </a:p>
          <a:p>
            <a:endParaRPr lang="en-US" baseline="0" dirty="0" smtClean="0"/>
          </a:p>
          <a:p>
            <a:r>
              <a:rPr lang="en-US" baseline="0" dirty="0" smtClean="0"/>
              <a:t>To extract such temporal graph properties, we look at multiple points of time. For each point of time, we take a snapshot that represents the state of the graph at that time. Then we perform static graph analysis on each graph snapshot to extract properties at that time.</a:t>
            </a:r>
          </a:p>
          <a:p>
            <a:r>
              <a:rPr lang="en-US" baseline="0" dirty="0" smtClean="0"/>
              <a:t>By combining all the results, we can form </a:t>
            </a:r>
            <a:r>
              <a:rPr lang="en-US" baseline="0" dirty="0" smtClean="0"/>
              <a:t>a temporal </a:t>
            </a:r>
            <a:r>
              <a:rPr lang="en-US" baseline="0" dirty="0" smtClean="0"/>
              <a:t>graph </a:t>
            </a:r>
            <a:r>
              <a:rPr lang="en-US" baseline="0" dirty="0" smtClean="0"/>
              <a:t>property.</a:t>
            </a:r>
            <a:endParaRPr lang="en-US" baseline="0" dirty="0" smtClean="0"/>
          </a:p>
          <a:p>
            <a:endParaRPr lang="en-US" baseline="0" dirty="0" smtClean="0"/>
          </a:p>
          <a:p>
            <a:r>
              <a:rPr lang="en-US" baseline="0" dirty="0" smtClean="0"/>
              <a:t>So, temporal graph analysis is about computing properties on a series of graph snapshots.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p>
          <a:p>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4</a:t>
            </a:fld>
            <a:endParaRPr lang="en-US"/>
          </a:p>
        </p:txBody>
      </p:sp>
    </p:spTree>
    <p:extLst>
      <p:ext uri="{BB962C8B-B14F-4D97-AF65-F5344CB8AC3E}">
        <p14:creationId xmlns:p14="http://schemas.microsoft.com/office/powerpoint/2010/main" val="21334262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32 temporal</a:t>
            </a:r>
            <a:r>
              <a:rPr lang="en-US" baseline="0" dirty="0" smtClean="0"/>
              <a:t> batching</a:t>
            </a:r>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40</a:t>
            </a:fld>
            <a:endParaRPr lang="en-US"/>
          </a:p>
        </p:txBody>
      </p:sp>
    </p:spTree>
    <p:extLst>
      <p:ext uri="{BB962C8B-B14F-4D97-AF65-F5344CB8AC3E}">
        <p14:creationId xmlns:p14="http://schemas.microsoft.com/office/powerpoint/2010/main" val="24257853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Incremental with LABS</a:t>
            </a:r>
          </a:p>
          <a:p>
            <a:r>
              <a:rPr lang="en-US" dirty="0" smtClean="0"/>
              <a:t>Pros: time-dimension locality</a:t>
            </a:r>
          </a:p>
          <a:p>
            <a:r>
              <a:rPr lang="en-US" dirty="0" smtClean="0"/>
              <a:t>Cons: duplicated</a:t>
            </a:r>
            <a:r>
              <a:rPr lang="en-US" baseline="0" dirty="0" smtClean="0"/>
              <a:t> computation e.g. the changes from snapshot0 to snapshot1 have been computed three times</a:t>
            </a:r>
            <a:endParaRPr lang="en-US" dirty="0" smtClean="0"/>
          </a:p>
        </p:txBody>
      </p:sp>
      <p:sp>
        <p:nvSpPr>
          <p:cNvPr id="4" name="Slide Number Placeholder 3"/>
          <p:cNvSpPr>
            <a:spLocks noGrp="1"/>
          </p:cNvSpPr>
          <p:nvPr>
            <p:ph type="sldNum" sz="quarter" idx="10"/>
          </p:nvPr>
        </p:nvSpPr>
        <p:spPr/>
        <p:txBody>
          <a:bodyPr/>
          <a:lstStyle/>
          <a:p>
            <a:fld id="{1DF410EB-9C23-4ABB-B026-BA889F20AAAA}" type="slidenum">
              <a:rPr lang="en-US" smtClean="0"/>
              <a:t>41</a:t>
            </a:fld>
            <a:endParaRPr lang="en-US"/>
          </a:p>
        </p:txBody>
      </p:sp>
    </p:spTree>
    <p:extLst>
      <p:ext uri="{BB962C8B-B14F-4D97-AF65-F5344CB8AC3E}">
        <p14:creationId xmlns:p14="http://schemas.microsoft.com/office/powerpoint/2010/main" val="26569528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Wiki graph</a:t>
            </a:r>
            <a:endParaRPr lang="en-US" dirty="0"/>
          </a:p>
        </p:txBody>
      </p:sp>
      <p:sp>
        <p:nvSpPr>
          <p:cNvPr id="4" name="Slide Number Placeholder 3"/>
          <p:cNvSpPr>
            <a:spLocks noGrp="1"/>
          </p:cNvSpPr>
          <p:nvPr>
            <p:ph type="sldNum" sz="quarter" idx="10"/>
          </p:nvPr>
        </p:nvSpPr>
        <p:spPr/>
        <p:txBody>
          <a:bodyPr/>
          <a:lstStyle/>
          <a:p>
            <a:fld id="{1DF410EB-9C23-4ABB-B026-BA889F20AAAA}" type="slidenum">
              <a:rPr lang="en-US" smtClean="0"/>
              <a:t>42</a:t>
            </a:fld>
            <a:endParaRPr lang="en-US"/>
          </a:p>
        </p:txBody>
      </p:sp>
    </p:spTree>
    <p:extLst>
      <p:ext uri="{BB962C8B-B14F-4D97-AF65-F5344CB8AC3E}">
        <p14:creationId xmlns:p14="http://schemas.microsoft.com/office/powerpoint/2010/main" val="30968502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References:</a:t>
            </a:r>
          </a:p>
          <a:p>
            <a:r>
              <a:rPr lang="en-US" dirty="0" smtClean="0"/>
              <a:t>[KDD’05] Graphs over Time: Densification Laws, Shrinking Diameters and Possible Explanations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[CIKM’07] </a:t>
            </a:r>
            <a:r>
              <a:rPr lang="en-US" sz="1200" kern="1200" dirty="0" smtClean="0">
                <a:solidFill>
                  <a:schemeClr val="tx1"/>
                </a:solidFill>
                <a:effectLst/>
                <a:latin typeface="+mn-lt"/>
                <a:ea typeface="+mn-ea"/>
                <a:cs typeface="+mn-cs"/>
              </a:rPr>
              <a:t>Link Analysis using Time Series of Web Graphs </a:t>
            </a:r>
          </a:p>
          <a:p>
            <a:r>
              <a:rPr lang="en-US" dirty="0" smtClean="0"/>
              <a:t>[EuroSys’09] User Interactions in Social Networks and their Implications –</a:t>
            </a:r>
            <a:r>
              <a:rPr lang="en-US" baseline="0" dirty="0" smtClean="0"/>
              <a:t> interaction-eurosys09.pdf</a:t>
            </a:r>
            <a:endParaRPr lang="en-US" dirty="0" smtClean="0"/>
          </a:p>
          <a:p>
            <a:r>
              <a:rPr lang="en-US" dirty="0" smtClean="0"/>
              <a:t>[MLG’10] Centrality Metric for Dynamic Networks – Dynamic</a:t>
            </a:r>
            <a:r>
              <a:rPr lang="en-US" baseline="0" dirty="0" smtClean="0"/>
              <a:t> centrality .pdf</a:t>
            </a:r>
            <a:endParaRPr lang="en-US" dirty="0" smtClean="0"/>
          </a:p>
          <a:p>
            <a:r>
              <a:rPr lang="en-US" dirty="0" smtClean="0"/>
              <a:t>[WWW’11]</a:t>
            </a:r>
            <a:r>
              <a:rPr lang="en-US" baseline="0" dirty="0" smtClean="0"/>
              <a:t> Differences in the Mechanics of Information Diffusion Across Topics: Idioms, Political Hashtags, and Complex Contagion on Twitter – www11-hashtags.pdf</a:t>
            </a:r>
            <a:endParaRPr lang="en-US" dirty="0" smtClean="0"/>
          </a:p>
          <a:p>
            <a:r>
              <a:rPr lang="en-US" dirty="0" smtClean="0"/>
              <a:t>[SOMA’10]</a:t>
            </a:r>
            <a:r>
              <a:rPr lang="en-US" baseline="0" dirty="0" smtClean="0"/>
              <a:t> Twitter Under Crisis: Can we trust what we RT?</a:t>
            </a:r>
            <a:endParaRPr lang="en-US" dirty="0" smtClean="0"/>
          </a:p>
          <a:p>
            <a:r>
              <a:rPr lang="en-US" dirty="0" smtClean="0"/>
              <a:t>[WWW’05] Incremental Page Rank Computation on Evolving Graphs – incremental </a:t>
            </a:r>
            <a:r>
              <a:rPr lang="en-US" dirty="0" err="1" smtClean="0"/>
              <a:t>pagerank</a:t>
            </a:r>
            <a:r>
              <a:rPr lang="en-US" baseline="0" dirty="0" smtClean="0"/>
              <a:t> www2005.pdf</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1DF410EB-9C23-4ABB-B026-BA889F20AAAA}" type="slidenum">
              <a:rPr lang="en-US" smtClean="0"/>
              <a:t>43</a:t>
            </a:fld>
            <a:endParaRPr lang="en-US"/>
          </a:p>
        </p:txBody>
      </p:sp>
    </p:spTree>
    <p:extLst>
      <p:ext uri="{BB962C8B-B14F-4D97-AF65-F5344CB8AC3E}">
        <p14:creationId xmlns:p14="http://schemas.microsoft.com/office/powerpoint/2010/main" val="802905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	How to execute temporal</a:t>
            </a:r>
            <a:r>
              <a:rPr lang="en-US" baseline="0" dirty="0" smtClean="0"/>
              <a:t> graph analysis?</a:t>
            </a:r>
            <a:endParaRPr lang="en-US" dirty="0" smtClean="0"/>
          </a:p>
          <a:p>
            <a:r>
              <a:rPr lang="en-US" dirty="0" smtClean="0"/>
              <a:t>KEY:	snapshot-by-snapshot</a:t>
            </a:r>
            <a:r>
              <a:rPr lang="en-US" baseline="0" dirty="0" smtClean="0"/>
              <a:t> seems can do</a:t>
            </a:r>
            <a:endParaRPr lang="en-US" dirty="0" smtClean="0"/>
          </a:p>
          <a:p>
            <a:endParaRPr lang="en-US" baseline="0" dirty="0" smtClean="0"/>
          </a:p>
          <a:p>
            <a:r>
              <a:rPr lang="en-US" baseline="0" dirty="0" smtClean="0"/>
              <a:t>As there are a lot of existing graph </a:t>
            </a:r>
            <a:r>
              <a:rPr lang="en-US" baseline="0" dirty="0" smtClean="0"/>
              <a:t>engines </a:t>
            </a:r>
            <a:r>
              <a:rPr lang="en-US" baseline="0" dirty="0" smtClean="0"/>
              <a:t>targeting the static graph analysis.</a:t>
            </a:r>
          </a:p>
          <a:p>
            <a:r>
              <a:rPr lang="en-US" baseline="0" dirty="0" smtClean="0"/>
              <a:t>One straightforward way to perform TGA is to use an existing graph engine and computing snapshot by snapshot.</a:t>
            </a:r>
          </a:p>
          <a:p>
            <a:r>
              <a:rPr lang="en-US" baseline="0" dirty="0" smtClean="0"/>
              <a:t>Here we treat the static graph analysis on each snapshot as a single task, and take the task one by one.</a:t>
            </a:r>
          </a:p>
          <a:p>
            <a:r>
              <a:rPr lang="en-US" altLang="zh-CN" dirty="0" smtClean="0"/>
              <a:t>**************************</a:t>
            </a:r>
          </a:p>
        </p:txBody>
      </p:sp>
      <p:sp>
        <p:nvSpPr>
          <p:cNvPr id="4" name="Slide Number Placeholder 3"/>
          <p:cNvSpPr>
            <a:spLocks noGrp="1"/>
          </p:cNvSpPr>
          <p:nvPr>
            <p:ph type="sldNum" sz="quarter" idx="10"/>
          </p:nvPr>
        </p:nvSpPr>
        <p:spPr/>
        <p:txBody>
          <a:bodyPr/>
          <a:lstStyle/>
          <a:p>
            <a:fld id="{1DF410EB-9C23-4ABB-B026-BA889F20AAAA}" type="slidenum">
              <a:rPr lang="en-US" smtClean="0"/>
              <a:t>5</a:t>
            </a:fld>
            <a:endParaRPr lang="en-US"/>
          </a:p>
        </p:txBody>
      </p:sp>
    </p:spTree>
    <p:extLst>
      <p:ext uri="{BB962C8B-B14F-4D97-AF65-F5344CB8AC3E}">
        <p14:creationId xmlns:p14="http://schemas.microsoft.com/office/powerpoint/2010/main" val="2579680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a:t>
            </a:r>
            <a:r>
              <a:rPr lang="en-US" baseline="0" dirty="0" smtClean="0"/>
              <a:t>	</a:t>
            </a:r>
            <a:r>
              <a:rPr lang="en-US" baseline="0" dirty="0" err="1" smtClean="0"/>
              <a:t>perf</a:t>
            </a:r>
            <a:r>
              <a:rPr lang="en-US" baseline="0" dirty="0" smtClean="0"/>
              <a:t> is issue</a:t>
            </a:r>
          </a:p>
          <a:p>
            <a:r>
              <a:rPr lang="en-US" baseline="0" dirty="0" smtClean="0"/>
              <a:t>KEY:	to optimize</a:t>
            </a:r>
            <a:endParaRPr lang="en-US" dirty="0" smtClean="0"/>
          </a:p>
          <a:p>
            <a:endParaRPr lang="en-US" dirty="0" smtClean="0"/>
          </a:p>
          <a:p>
            <a:r>
              <a:rPr lang="en-US" dirty="0" smtClean="0"/>
              <a:t>If taking this</a:t>
            </a:r>
            <a:r>
              <a:rPr lang="en-US" baseline="0" dirty="0" smtClean="0"/>
              <a:t> way, the performance could be an issue.</a:t>
            </a:r>
          </a:p>
          <a:p>
            <a:r>
              <a:rPr lang="en-US" baseline="0" dirty="0" smtClean="0"/>
              <a:t>The cost </a:t>
            </a:r>
            <a:r>
              <a:rPr lang="en-US" baseline="0" dirty="0" smtClean="0"/>
              <a:t>of </a:t>
            </a:r>
            <a:r>
              <a:rPr lang="en-US" baseline="0" dirty="0" smtClean="0"/>
              <a:t>TGA will be much more than </a:t>
            </a:r>
            <a:r>
              <a:rPr lang="en-US" baseline="0" dirty="0" smtClean="0"/>
              <a:t>that of </a:t>
            </a:r>
            <a:r>
              <a:rPr lang="en-US" baseline="0" dirty="0" smtClean="0"/>
              <a:t>SGA, as it equals to the cost </a:t>
            </a:r>
            <a:r>
              <a:rPr lang="en-US" baseline="0" dirty="0" smtClean="0"/>
              <a:t>of </a:t>
            </a:r>
            <a:r>
              <a:rPr lang="en-US" baseline="0" dirty="0" smtClean="0"/>
              <a:t>SGA, multiple the number of snapshots.</a:t>
            </a:r>
          </a:p>
          <a:p>
            <a:r>
              <a:rPr lang="en-US" baseline="0" dirty="0" smtClean="0"/>
              <a:t>In order to improve the performance for TGA which involves multiple snapshots,</a:t>
            </a:r>
          </a:p>
        </p:txBody>
      </p:sp>
      <p:sp>
        <p:nvSpPr>
          <p:cNvPr id="4" name="Slide Number Placeholder 3"/>
          <p:cNvSpPr>
            <a:spLocks noGrp="1"/>
          </p:cNvSpPr>
          <p:nvPr>
            <p:ph type="sldNum" sz="quarter" idx="10"/>
          </p:nvPr>
        </p:nvSpPr>
        <p:spPr/>
        <p:txBody>
          <a:bodyPr/>
          <a:lstStyle/>
          <a:p>
            <a:fld id="{1DF410EB-9C23-4ABB-B026-BA889F20AAAA}" type="slidenum">
              <a:rPr lang="en-US" smtClean="0"/>
              <a:t>6</a:t>
            </a:fld>
            <a:endParaRPr lang="en-US"/>
          </a:p>
        </p:txBody>
      </p:sp>
    </p:spTree>
    <p:extLst>
      <p:ext uri="{BB962C8B-B14F-4D97-AF65-F5344CB8AC3E}">
        <p14:creationId xmlns:p14="http://schemas.microsoft.com/office/powerpoint/2010/main" val="12233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first revisit</a:t>
            </a:r>
            <a:r>
              <a:rPr lang="en-US" altLang="zh-CN" baseline="0" dirty="0" smtClean="0"/>
              <a:t> the </a:t>
            </a:r>
            <a:r>
              <a:rPr lang="en-US" altLang="zh-CN" dirty="0" smtClean="0"/>
              <a:t>graph computation</a:t>
            </a:r>
            <a:r>
              <a:rPr lang="en-US" altLang="zh-CN" baseline="0" dirty="0" smtClean="0"/>
              <a:t> </a:t>
            </a:r>
            <a:r>
              <a:rPr lang="en-US" altLang="zh-CN" dirty="0" smtClean="0"/>
              <a:t>on one snapshot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how propagation works</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will start the investigation from the analysis on one snapshot.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Here we use a propagation</a:t>
            </a:r>
            <a:r>
              <a:rPr lang="en-US" altLang="zh-CN" baseline="0" dirty="0" smtClean="0"/>
              <a:t> based </a:t>
            </a:r>
            <a:r>
              <a:rPr lang="en-US" altLang="zh-CN" dirty="0" smtClean="0"/>
              <a:t>computation model to explain how static </a:t>
            </a:r>
            <a:r>
              <a:rPr lang="en-US" altLang="zh-CN" baseline="0" dirty="0" smtClean="0"/>
              <a:t>graph analysis </a:t>
            </a:r>
            <a:r>
              <a:rPr lang="en-US" altLang="zh-CN" dirty="0" smtClean="0"/>
              <a:t>works on</a:t>
            </a:r>
            <a:r>
              <a:rPr lang="en-US" altLang="zh-CN" baseline="0" dirty="0" smtClean="0"/>
              <a:t> one snapshot and where the performance issue is.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We use a vertex data array and an edge array to express the graph.</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During the analysis, it will perform local computation on each vertex. Then it scan the edge array to get the edges connected to that vertex, and perform data propagation through the edges. Just as the green arrow shows.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p>
        </p:txBody>
      </p:sp>
      <p:sp>
        <p:nvSpPr>
          <p:cNvPr id="4" name="Slide Number Placeholder 3"/>
          <p:cNvSpPr>
            <a:spLocks noGrp="1"/>
          </p:cNvSpPr>
          <p:nvPr>
            <p:ph type="sldNum" sz="quarter" idx="10"/>
          </p:nvPr>
        </p:nvSpPr>
        <p:spPr/>
        <p:txBody>
          <a:bodyPr/>
          <a:lstStyle/>
          <a:p>
            <a:fld id="{789B5FA3-E804-48C5-927D-DA25E1A438D3}" type="slidenum">
              <a:rPr lang="en-US" smtClean="0"/>
              <a:t>7</a:t>
            </a:fld>
            <a:endParaRPr lang="en-US"/>
          </a:p>
        </p:txBody>
      </p:sp>
    </p:spTree>
    <p:extLst>
      <p:ext uri="{BB962C8B-B14F-4D97-AF65-F5344CB8AC3E}">
        <p14:creationId xmlns:p14="http://schemas.microsoft.com/office/powerpoint/2010/main" val="1394196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cache miss could</a:t>
            </a:r>
            <a:r>
              <a:rPr lang="en-US" altLang="zh-CN" baseline="0" dirty="0" smtClean="0"/>
              <a:t> happen, common in graph computation</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Sometimes,</a:t>
            </a:r>
            <a:r>
              <a:rPr lang="en-US" altLang="zh-CN" baseline="0" dirty="0" smtClean="0"/>
              <a:t> the vertex data of the propagation destination may not be in CPU cache. This will lead to an expensive cache miss.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It is a very </a:t>
            </a:r>
            <a:r>
              <a:rPr lang="en-US" altLang="zh-CN" baseline="0" dirty="0" smtClean="0"/>
              <a:t>common </a:t>
            </a:r>
            <a:r>
              <a:rPr lang="en-US" altLang="zh-CN" baseline="0" dirty="0" smtClean="0"/>
              <a:t>in graph computation. Because the graph is a highly </a:t>
            </a:r>
            <a:r>
              <a:rPr lang="en-US" altLang="zh-CN" baseline="0" dirty="0" smtClean="0"/>
              <a:t>complicated and irregular </a:t>
            </a:r>
            <a:r>
              <a:rPr lang="en-US" altLang="zh-CN" baseline="0" dirty="0" smtClean="0"/>
              <a:t>structure, when propagating through the </a:t>
            </a:r>
            <a:r>
              <a:rPr lang="en-US" altLang="zh-CN" baseline="0" dirty="0" smtClean="0"/>
              <a:t>edges. </a:t>
            </a:r>
            <a:r>
              <a:rPr lang="en-US" altLang="zh-CN" baseline="0" dirty="0" smtClean="0"/>
              <a:t>It will make the propagation become a random access.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p>
        </p:txBody>
      </p:sp>
      <p:sp>
        <p:nvSpPr>
          <p:cNvPr id="4" name="Slide Number Placeholder 3"/>
          <p:cNvSpPr>
            <a:spLocks noGrp="1"/>
          </p:cNvSpPr>
          <p:nvPr>
            <p:ph type="sldNum" sz="quarter" idx="10"/>
          </p:nvPr>
        </p:nvSpPr>
        <p:spPr/>
        <p:txBody>
          <a:bodyPr/>
          <a:lstStyle/>
          <a:p>
            <a:fld id="{789B5FA3-E804-48C5-927D-DA25E1A438D3}" type="slidenum">
              <a:rPr lang="en-US" smtClean="0"/>
              <a:t>8</a:t>
            </a:fld>
            <a:endParaRPr lang="en-US"/>
          </a:p>
        </p:txBody>
      </p:sp>
    </p:spTree>
    <p:extLst>
      <p:ext uri="{BB962C8B-B14F-4D97-AF65-F5344CB8AC3E}">
        <p14:creationId xmlns:p14="http://schemas.microsoft.com/office/powerpoint/2010/main" val="2623618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TRANS:	Besides</a:t>
            </a:r>
            <a:r>
              <a:rPr lang="en-US" altLang="zh-CN" baseline="0" dirty="0" smtClean="0"/>
              <a:t> cache miss, some other thing would affect the performance as well</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KEY:	propagation through inter-partition</a:t>
            </a:r>
            <a:r>
              <a:rPr lang="en-US" altLang="zh-CN" baseline="0" dirty="0" smtClean="0"/>
              <a:t> edge, </a:t>
            </a:r>
            <a:r>
              <a:rPr lang="en-US" altLang="zh-CN" dirty="0" smtClean="0"/>
              <a:t>caused</a:t>
            </a:r>
            <a:r>
              <a:rPr lang="en-US" altLang="zh-CN" baseline="0" dirty="0" smtClean="0"/>
              <a:t> expensive inter-core communication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In parallel</a:t>
            </a:r>
            <a:r>
              <a:rPr lang="en-US" altLang="zh-CN" baseline="0" dirty="0" smtClean="0"/>
              <a:t> settings, besides cache miss, there’s some other factors would impact the performance as well.</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To analyze one graph snapshot in parallel, we partition the graph and computation among CPU cores.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This will make some edges with their endpoints in a different partitions, such as the edge v1 to v3.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Propagating through such an edge would cause an expensive inter-core communication.</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endParaRPr lang="en-US" altLang="zh-CN" baseline="0" dirty="0" smtClean="0"/>
          </a:p>
        </p:txBody>
      </p:sp>
      <p:sp>
        <p:nvSpPr>
          <p:cNvPr id="4" name="Slide Number Placeholder 3"/>
          <p:cNvSpPr>
            <a:spLocks noGrp="1"/>
          </p:cNvSpPr>
          <p:nvPr>
            <p:ph type="sldNum" sz="quarter" idx="10"/>
          </p:nvPr>
        </p:nvSpPr>
        <p:spPr/>
        <p:txBody>
          <a:bodyPr/>
          <a:lstStyle/>
          <a:p>
            <a:fld id="{789B5FA3-E804-48C5-927D-DA25E1A438D3}" type="slidenum">
              <a:rPr lang="en-US" smtClean="0"/>
              <a:t>9</a:t>
            </a:fld>
            <a:endParaRPr lang="en-US"/>
          </a:p>
        </p:txBody>
      </p:sp>
    </p:spTree>
    <p:extLst>
      <p:ext uri="{BB962C8B-B14F-4D97-AF65-F5344CB8AC3E}">
        <p14:creationId xmlns:p14="http://schemas.microsoft.com/office/powerpoint/2010/main" val="42945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D3EE0F-D51F-4F0A-970A-03E6F0232D87}" type="datetime1">
              <a:rPr lang="en-US" smtClean="0"/>
              <a:t>4/11/2014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25289957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6B73E4-1BB7-48D1-BB89-25593F2D0B69}" type="datetime1">
              <a:rPr lang="en-US" smtClean="0"/>
              <a:t>4/11/2014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2256474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E9A263-FBF5-49C0-A999-6464DE373C8D}" type="datetime1">
              <a:rPr lang="en-US" smtClean="0"/>
              <a:t>4/11/2014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346834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rmAutofit/>
          </a:bodyPr>
          <a:lstStyle>
            <a:lvl1pPr>
              <a:defRPr sz="4000" b="1"/>
            </a:lvl1pPr>
          </a:lstStyle>
          <a:p>
            <a:r>
              <a:rPr lang="en-US" dirty="0" smtClean="0"/>
              <a:t>Click to edit Master title style</a:t>
            </a:r>
            <a:endParaRPr lang="en-US" dirty="0"/>
          </a:p>
        </p:txBody>
      </p:sp>
      <p:sp>
        <p:nvSpPr>
          <p:cNvPr id="3" name="Content Placeholder 2"/>
          <p:cNvSpPr>
            <a:spLocks noGrp="1"/>
          </p:cNvSpPr>
          <p:nvPr>
            <p:ph idx="1"/>
          </p:nvPr>
        </p:nvSpPr>
        <p:spPr>
          <a:xfrm>
            <a:off x="628650" y="1508369"/>
            <a:ext cx="7886700" cy="4668594"/>
          </a:xfrm>
        </p:spPr>
        <p:txBody>
          <a:bodyPr>
            <a:normAutofit/>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074D2C2-8010-4A43-A209-5F31245F1EFE}" type="datetime1">
              <a:rPr lang="en-US" smtClean="0"/>
              <a:t>4/11/2014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19682860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6DD58C-96AD-4390-9EC8-1B3FC125E9CD}" type="datetime1">
              <a:rPr lang="en-US" smtClean="0"/>
              <a:t>4/11/2014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38286763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47F576-D4FF-48BB-825D-DF2F6C4708CF}" type="datetime1">
              <a:rPr lang="en-US" smtClean="0"/>
              <a:t>4/11/2014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12890309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5842A2-67D0-47C5-9849-D6E26AAF253C}" type="datetime1">
              <a:rPr lang="en-US" smtClean="0"/>
              <a:t>4/11/2014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124382597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C75B7B-9358-419C-8E5B-EBC5F882C4B6}" type="datetime1">
              <a:rPr lang="en-US" smtClean="0"/>
              <a:t>4/11/2014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1090129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BD4013-60A0-4515-BA3B-DC6986CBAE8E}" type="datetime1">
              <a:rPr lang="en-US" smtClean="0"/>
              <a:t>4/11/2014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4113599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C78622-EE76-4021-98A7-67DCC21EC083}" type="datetime1">
              <a:rPr lang="en-US" smtClean="0"/>
              <a:t>4/11/2014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3930949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44DA4-89F3-4C10-B28C-1DF77A76D973}" type="datetime1">
              <a:rPr lang="en-US" smtClean="0"/>
              <a:t>4/11/2014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75715-7DCC-41CA-81CD-C8B49BA5601C}" type="slidenum">
              <a:rPr lang="en-US" smtClean="0"/>
              <a:t>‹#›</a:t>
            </a:fld>
            <a:endParaRPr lang="en-US"/>
          </a:p>
        </p:txBody>
      </p:sp>
    </p:spTree>
    <p:extLst>
      <p:ext uri="{BB962C8B-B14F-4D97-AF65-F5344CB8AC3E}">
        <p14:creationId xmlns:p14="http://schemas.microsoft.com/office/powerpoint/2010/main" val="1608311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D244F3-7427-4F57-9BAE-301071765A5F}" type="datetime1">
              <a:rPr lang="en-US" smtClean="0"/>
              <a:t>4/11/2014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D75715-7DCC-41CA-81CD-C8B49BA5601C}" type="slidenum">
              <a:rPr lang="en-US" smtClean="0"/>
              <a:t>‹#›</a:t>
            </a:fld>
            <a:endParaRPr lang="en-US"/>
          </a:p>
        </p:txBody>
      </p:sp>
    </p:spTree>
    <p:extLst>
      <p:ext uri="{BB962C8B-B14F-4D97-AF65-F5344CB8AC3E}">
        <p14:creationId xmlns:p14="http://schemas.microsoft.com/office/powerpoint/2010/main" val="5056293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notesSlide" Target="../notesSlides/notesSlide10.xml"/><Relationship Id="rId7" Type="http://schemas.openxmlformats.org/officeDocument/2006/relationships/image" Target="../media/image15.emf"/><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14.emf"/><Relationship Id="rId5" Type="http://schemas.openxmlformats.org/officeDocument/2006/relationships/image" Target="../media/image9.emf"/><Relationship Id="rId4" Type="http://schemas.openxmlformats.org/officeDocument/2006/relationships/image" Target="../media/image6.emf"/><Relationship Id="rId9" Type="http://schemas.openxmlformats.org/officeDocument/2006/relationships/image" Target="../media/image5.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15.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notesSlide" Target="../notesSlides/notesSlide15.xml"/><Relationship Id="rId7" Type="http://schemas.openxmlformats.org/officeDocument/2006/relationships/image" Target="../media/image21.emf"/><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 Id="rId9" Type="http://schemas.openxmlformats.org/officeDocument/2006/relationships/image" Target="../media/image23.emf"/></Relationships>
</file>

<file path=ppt/slides/_rels/slide16.xml.rels><?xml version="1.0" encoding="UTF-8" standalone="yes"?>
<Relationships xmlns="http://schemas.openxmlformats.org/package/2006/relationships"><Relationship Id="rId8" Type="http://schemas.openxmlformats.org/officeDocument/2006/relationships/image" Target="../media/image21.emf"/><Relationship Id="rId3" Type="http://schemas.openxmlformats.org/officeDocument/2006/relationships/notesSlide" Target="../notesSlides/notesSlide16.xml"/><Relationship Id="rId7" Type="http://schemas.openxmlformats.org/officeDocument/2006/relationships/image" Target="../media/image24.png"/><Relationship Id="rId12" Type="http://schemas.openxmlformats.org/officeDocument/2006/relationships/image" Target="../media/image23.emf"/><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20.emf"/><Relationship Id="rId11" Type="http://schemas.openxmlformats.org/officeDocument/2006/relationships/image" Target="../media/image22.emf"/><Relationship Id="rId5" Type="http://schemas.openxmlformats.org/officeDocument/2006/relationships/image" Target="../media/image19.emf"/><Relationship Id="rId10" Type="http://schemas.openxmlformats.org/officeDocument/2006/relationships/image" Target="../media/image26.emf"/><Relationship Id="rId4" Type="http://schemas.openxmlformats.org/officeDocument/2006/relationships/image" Target="../media/image18.emf"/><Relationship Id="rId9" Type="http://schemas.openxmlformats.org/officeDocument/2006/relationships/image" Target="../media/image25.emf"/></Relationships>
</file>

<file path=ppt/slides/_rels/slide17.xml.rels><?xml version="1.0" encoding="UTF-8" standalone="yes"?>
<Relationships xmlns="http://schemas.openxmlformats.org/package/2006/relationships"><Relationship Id="rId8" Type="http://schemas.openxmlformats.org/officeDocument/2006/relationships/image" Target="../media/image23.emf"/><Relationship Id="rId13" Type="http://schemas.openxmlformats.org/officeDocument/2006/relationships/image" Target="../media/image11.emf"/><Relationship Id="rId3" Type="http://schemas.openxmlformats.org/officeDocument/2006/relationships/notesSlide" Target="../notesSlides/notesSlide17.xml"/><Relationship Id="rId7" Type="http://schemas.openxmlformats.org/officeDocument/2006/relationships/image" Target="../media/image22.emf"/><Relationship Id="rId12"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20.emf"/><Relationship Id="rId11" Type="http://schemas.openxmlformats.org/officeDocument/2006/relationships/image" Target="../media/image26.emf"/><Relationship Id="rId5" Type="http://schemas.openxmlformats.org/officeDocument/2006/relationships/image" Target="../media/image19.emf"/><Relationship Id="rId10" Type="http://schemas.openxmlformats.org/officeDocument/2006/relationships/image" Target="../media/image25.emf"/><Relationship Id="rId4" Type="http://schemas.openxmlformats.org/officeDocument/2006/relationships/image" Target="../media/image18.emf"/><Relationship Id="rId9" Type="http://schemas.openxmlformats.org/officeDocument/2006/relationships/image" Target="../media/image21.emf"/><Relationship Id="rId14" Type="http://schemas.openxmlformats.org/officeDocument/2006/relationships/image" Target="../media/image27.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hyperlink" Target="http://law.di.unimi.it/datasets.php" TargetMode="External"/><Relationship Id="rId4" Type="http://schemas.openxmlformats.org/officeDocument/2006/relationships/hyperlink" Target="http://konect.uni-koblenz.de/networks/wikipedia-growth" TargetMode="External"/></Relationships>
</file>

<file path=ppt/slides/_rels/slide2.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notesSlide" Target="../notesSlides/notesSlide2.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2.png"/><Relationship Id="rId5" Type="http://schemas.microsoft.com/office/2007/relationships/hdphoto" Target="../media/hdphoto1.wdp"/><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chart" Target="../charts/chart5.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chart" Target="../charts/chart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chart" Target="../charts/chart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chart" Target="../charts/chart8.xml"/></Relationships>
</file>

<file path=ppt/slides/_rels/slide24.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30.emf"/><Relationship Id="rId4" Type="http://schemas.openxmlformats.org/officeDocument/2006/relationships/image" Target="../media/image29.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7.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xml"/><Relationship Id="rId6" Type="http://schemas.microsoft.com/office/2007/relationships/hdphoto" Target="../media/hdphoto1.wdp"/><Relationship Id="rId5" Type="http://schemas.openxmlformats.org/officeDocument/2006/relationships/image" Target="../media/image1.png"/><Relationship Id="rId4" Type="http://schemas.openxmlformats.org/officeDocument/2006/relationships/chart" Target="../charts/chart2.xml"/></Relationships>
</file>

<file path=ppt/slides/_rels/slide3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31.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36.emf"/><Relationship Id="rId4" Type="http://schemas.openxmlformats.org/officeDocument/2006/relationships/image" Target="../media/image35.emf"/></Relationships>
</file>

<file path=ppt/slides/_rels/slide32.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39.emf"/><Relationship Id="rId4" Type="http://schemas.openxmlformats.org/officeDocument/2006/relationships/image" Target="../media/image38.e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44.emf"/><Relationship Id="rId3" Type="http://schemas.openxmlformats.org/officeDocument/2006/relationships/image" Target="../media/image40.png"/><Relationship Id="rId7" Type="http://schemas.openxmlformats.org/officeDocument/2006/relationships/image" Target="../media/image43.pn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42.png"/><Relationship Id="rId5" Type="http://schemas.microsoft.com/office/2007/relationships/hdphoto" Target="../media/hdphoto2.wdp"/><Relationship Id="rId4" Type="http://schemas.openxmlformats.org/officeDocument/2006/relationships/image" Target="../media/image41.png"/><Relationship Id="rId9" Type="http://schemas.openxmlformats.org/officeDocument/2006/relationships/image" Target="../media/image45.e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notesSlide" Target="../notesSlides/notesSlide36.xml"/><Relationship Id="rId7" Type="http://schemas.openxmlformats.org/officeDocument/2006/relationships/image" Target="../media/image14.emf"/><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image" Target="../media/image9.emf"/><Relationship Id="rId11" Type="http://schemas.openxmlformats.org/officeDocument/2006/relationships/image" Target="../media/image16.emf"/><Relationship Id="rId5" Type="http://schemas.openxmlformats.org/officeDocument/2006/relationships/image" Target="../media/image6.emf"/><Relationship Id="rId10" Type="http://schemas.openxmlformats.org/officeDocument/2006/relationships/image" Target="../media/image11.emf"/><Relationship Id="rId4" Type="http://schemas.openxmlformats.org/officeDocument/2006/relationships/image" Target="../media/image5.emf"/><Relationship Id="rId9" Type="http://schemas.openxmlformats.org/officeDocument/2006/relationships/image" Target="../media/image10.emf"/></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chart" Target="../charts/chart11.xml"/></Relationships>
</file>

<file path=ppt/slides/_rels/slide3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chart" Target="../charts/char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2.png"/><Relationship Id="rId4" Type="http://schemas.microsoft.com/office/2007/relationships/hdphoto" Target="../media/hdphoto1.wdp"/></Relationships>
</file>

<file path=ppt/slides/_rels/slide4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notesSlide" Target="../notesSlides/notesSlide7.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notesSlide" Target="../notesSlides/notesSlide8.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9.xml"/><Relationship Id="rId7" Type="http://schemas.openxmlformats.org/officeDocument/2006/relationships/image" Target="../media/image11.emf"/><Relationship Id="rId12"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10.emf"/><Relationship Id="rId11" Type="http://schemas.openxmlformats.org/officeDocument/2006/relationships/image" Target="../media/image8.emf"/><Relationship Id="rId5" Type="http://schemas.openxmlformats.org/officeDocument/2006/relationships/image" Target="../media/image6.emf"/><Relationship Id="rId10" Type="http://schemas.openxmlformats.org/officeDocument/2006/relationships/image" Target="../media/image7.emf"/><Relationship Id="rId4" Type="http://schemas.openxmlformats.org/officeDocument/2006/relationships/image" Target="../media/image5.emf"/><Relationship Id="rId9"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02193"/>
            <a:ext cx="7772400" cy="1773237"/>
          </a:xfrm>
        </p:spPr>
        <p:txBody>
          <a:bodyPr>
            <a:normAutofit/>
          </a:bodyPr>
          <a:lstStyle/>
          <a:p>
            <a:r>
              <a:rPr lang="en-US" sz="4800" b="1" dirty="0" smtClean="0"/>
              <a:t>Chronos: A Graph Engine for Temporal Graph Analysis</a:t>
            </a:r>
            <a:endParaRPr lang="en-US" sz="4800" b="1" dirty="0"/>
          </a:p>
        </p:txBody>
      </p:sp>
      <p:sp>
        <p:nvSpPr>
          <p:cNvPr id="3" name="Subtitle 2"/>
          <p:cNvSpPr>
            <a:spLocks noGrp="1"/>
          </p:cNvSpPr>
          <p:nvPr>
            <p:ph type="subTitle" idx="1"/>
          </p:nvPr>
        </p:nvSpPr>
        <p:spPr>
          <a:xfrm>
            <a:off x="1112675" y="3344862"/>
            <a:ext cx="6918649" cy="2682714"/>
          </a:xfrm>
        </p:spPr>
        <p:txBody>
          <a:bodyPr>
            <a:normAutofit fontScale="92500"/>
          </a:bodyPr>
          <a:lstStyle/>
          <a:p>
            <a:r>
              <a:rPr lang="en-US" dirty="0" smtClean="0">
                <a:latin typeface="+mj-lt"/>
              </a:rPr>
              <a:t>Wentao Han</a:t>
            </a:r>
            <a:r>
              <a:rPr lang="en-US" baseline="30000" dirty="0">
                <a:latin typeface="+mj-lt"/>
              </a:rPr>
              <a:t>1,3</a:t>
            </a:r>
            <a:r>
              <a:rPr lang="en-US" dirty="0" smtClean="0">
                <a:latin typeface="+mj-lt"/>
              </a:rPr>
              <a:t>, </a:t>
            </a:r>
            <a:r>
              <a:rPr lang="en-US" i="1" dirty="0" smtClean="0"/>
              <a:t>Youshan Miao</a:t>
            </a:r>
            <a:r>
              <a:rPr lang="en-US" baseline="30000" dirty="0" smtClean="0">
                <a:latin typeface="+mj-lt"/>
              </a:rPr>
              <a:t>2,3</a:t>
            </a:r>
            <a:r>
              <a:rPr lang="en-US" dirty="0" smtClean="0">
                <a:latin typeface="+mj-lt"/>
              </a:rPr>
              <a:t>, Kaiwei Li</a:t>
            </a:r>
            <a:r>
              <a:rPr lang="en-US" baseline="30000" dirty="0">
                <a:latin typeface="+mj-lt"/>
              </a:rPr>
              <a:t>1,3</a:t>
            </a:r>
            <a:r>
              <a:rPr lang="en-US" dirty="0" smtClean="0">
                <a:latin typeface="+mj-lt"/>
              </a:rPr>
              <a:t>,</a:t>
            </a:r>
          </a:p>
          <a:p>
            <a:r>
              <a:rPr lang="en-US" dirty="0" smtClean="0">
                <a:latin typeface="+mj-lt"/>
              </a:rPr>
              <a:t>Ming Wu</a:t>
            </a:r>
            <a:r>
              <a:rPr lang="en-US" baseline="30000" dirty="0">
                <a:latin typeface="+mj-lt"/>
              </a:rPr>
              <a:t>3</a:t>
            </a:r>
            <a:r>
              <a:rPr lang="en-US" dirty="0" smtClean="0">
                <a:latin typeface="+mj-lt"/>
              </a:rPr>
              <a:t>, Fan Yang</a:t>
            </a:r>
            <a:r>
              <a:rPr lang="en-US" baseline="30000" dirty="0">
                <a:latin typeface="+mj-lt"/>
              </a:rPr>
              <a:t>3</a:t>
            </a:r>
            <a:r>
              <a:rPr lang="en-US" dirty="0" smtClean="0">
                <a:latin typeface="+mj-lt"/>
              </a:rPr>
              <a:t>, Lidong Zhou</a:t>
            </a:r>
            <a:r>
              <a:rPr lang="en-US" baseline="30000" dirty="0">
                <a:latin typeface="+mj-lt"/>
              </a:rPr>
              <a:t>3</a:t>
            </a:r>
            <a:r>
              <a:rPr lang="en-US" dirty="0" smtClean="0">
                <a:latin typeface="+mj-lt"/>
              </a:rPr>
              <a:t>,</a:t>
            </a:r>
          </a:p>
          <a:p>
            <a:r>
              <a:rPr lang="en-US" dirty="0" smtClean="0">
                <a:latin typeface="+mj-lt"/>
              </a:rPr>
              <a:t> </a:t>
            </a:r>
            <a:r>
              <a:rPr lang="en-US" altLang="zh-CN" dirty="0" err="1" smtClean="0">
                <a:latin typeface="+mj-lt"/>
              </a:rPr>
              <a:t>Vijayan</a:t>
            </a:r>
            <a:r>
              <a:rPr lang="en-US" altLang="zh-CN" dirty="0" smtClean="0">
                <a:latin typeface="+mj-lt"/>
              </a:rPr>
              <a:t> Prabhakaran</a:t>
            </a:r>
            <a:r>
              <a:rPr lang="en-US" altLang="zh-CN" baseline="30000" dirty="0" smtClean="0">
                <a:latin typeface="+mj-lt"/>
              </a:rPr>
              <a:t>3</a:t>
            </a:r>
            <a:r>
              <a:rPr lang="en-US" dirty="0" smtClean="0">
                <a:latin typeface="+mj-lt"/>
              </a:rPr>
              <a:t>, </a:t>
            </a:r>
            <a:r>
              <a:rPr lang="en-US" dirty="0" err="1" smtClean="0">
                <a:latin typeface="+mj-lt"/>
              </a:rPr>
              <a:t>Wenguang</a:t>
            </a:r>
            <a:r>
              <a:rPr lang="en-US" dirty="0" smtClean="0">
                <a:latin typeface="+mj-lt"/>
              </a:rPr>
              <a:t> Chen</a:t>
            </a:r>
            <a:r>
              <a:rPr lang="en-US" baseline="30000" dirty="0" smtClean="0">
                <a:latin typeface="+mj-lt"/>
              </a:rPr>
              <a:t>1</a:t>
            </a:r>
            <a:r>
              <a:rPr lang="en-US" dirty="0" smtClean="0">
                <a:latin typeface="+mj-lt"/>
              </a:rPr>
              <a:t>, </a:t>
            </a:r>
            <a:r>
              <a:rPr lang="en-US" dirty="0" err="1" smtClean="0">
                <a:latin typeface="+mj-lt"/>
              </a:rPr>
              <a:t>Enhong</a:t>
            </a:r>
            <a:r>
              <a:rPr lang="en-US" dirty="0" smtClean="0">
                <a:latin typeface="+mj-lt"/>
              </a:rPr>
              <a:t> Chen</a:t>
            </a:r>
            <a:r>
              <a:rPr lang="en-US" baseline="30000" dirty="0" smtClean="0">
                <a:latin typeface="+mj-lt"/>
              </a:rPr>
              <a:t>2</a:t>
            </a:r>
          </a:p>
          <a:p>
            <a:endParaRPr lang="en-US" baseline="30000" dirty="0"/>
          </a:p>
          <a:p>
            <a:r>
              <a:rPr lang="en-US" dirty="0" smtClean="0">
                <a:latin typeface="+mn-lt"/>
              </a:rPr>
              <a:t>Tsinghua </a:t>
            </a:r>
            <a:r>
              <a:rPr lang="en-US" dirty="0">
                <a:latin typeface="+mn-lt"/>
              </a:rPr>
              <a:t>University</a:t>
            </a:r>
            <a:r>
              <a:rPr lang="en-US" baseline="30000" dirty="0">
                <a:latin typeface="+mn-lt"/>
              </a:rPr>
              <a:t>1</a:t>
            </a:r>
            <a:br>
              <a:rPr lang="en-US" baseline="30000" dirty="0">
                <a:latin typeface="+mn-lt"/>
              </a:rPr>
            </a:br>
            <a:r>
              <a:rPr lang="en-US" dirty="0">
                <a:latin typeface="+mn-lt"/>
              </a:rPr>
              <a:t>University of Science and Technology of China</a:t>
            </a:r>
            <a:r>
              <a:rPr lang="en-US" baseline="30000" dirty="0">
                <a:latin typeface="+mn-lt"/>
              </a:rPr>
              <a:t>2</a:t>
            </a:r>
            <a:r>
              <a:rPr lang="en-US" dirty="0">
                <a:latin typeface="+mn-lt"/>
              </a:rPr>
              <a:t/>
            </a:r>
            <a:br>
              <a:rPr lang="en-US" dirty="0">
                <a:latin typeface="+mn-lt"/>
              </a:rPr>
            </a:br>
            <a:r>
              <a:rPr lang="en-US" dirty="0">
                <a:latin typeface="+mn-lt"/>
              </a:rPr>
              <a:t>Microsoft </a:t>
            </a:r>
            <a:r>
              <a:rPr lang="en-US" dirty="0" smtClean="0">
                <a:latin typeface="+mn-lt"/>
              </a:rPr>
              <a:t>Research</a:t>
            </a:r>
            <a:r>
              <a:rPr lang="en-US" baseline="30000" dirty="0" smtClean="0">
                <a:latin typeface="+mn-lt"/>
              </a:rPr>
              <a:t>3</a:t>
            </a:r>
            <a:endParaRPr lang="en-US" baseline="30000" dirty="0">
              <a:latin typeface="+mn-lt"/>
            </a:endParaRPr>
          </a:p>
        </p:txBody>
      </p:sp>
      <p:sp>
        <p:nvSpPr>
          <p:cNvPr id="4" name="Slide Number Placeholder 3"/>
          <p:cNvSpPr>
            <a:spLocks noGrp="1"/>
          </p:cNvSpPr>
          <p:nvPr>
            <p:ph type="sldNum" sz="quarter" idx="12"/>
          </p:nvPr>
        </p:nvSpPr>
        <p:spPr/>
        <p:txBody>
          <a:bodyPr/>
          <a:lstStyle/>
          <a:p>
            <a:fld id="{C1D75715-7DCC-41CA-81CD-C8B49BA5601C}" type="slidenum">
              <a:rPr lang="en-US" smtClean="0"/>
              <a:t>1</a:t>
            </a:fld>
            <a:endParaRPr lang="en-US"/>
          </a:p>
        </p:txBody>
      </p:sp>
    </p:spTree>
    <p:extLst>
      <p:ext uri="{BB962C8B-B14F-4D97-AF65-F5344CB8AC3E}">
        <p14:creationId xmlns:p14="http://schemas.microsoft.com/office/powerpoint/2010/main" val="278839219"/>
      </p:ext>
    </p:extLst>
  </p:cSld>
  <p:clrMapOvr>
    <a:masterClrMapping/>
  </p:clrMapOvr>
  <mc:AlternateContent xmlns:mc="http://schemas.openxmlformats.org/markup-compatibility/2006">
    <mc:Choice xmlns:p14="http://schemas.microsoft.com/office/powerpoint/2010/main" Requires="p14">
      <p:transition p14:dur="10" advTm="16627"/>
    </mc:Choice>
    <mc:Fallback>
      <p:transition advTm="1662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p:cNvSpPr/>
          <p:nvPr/>
        </p:nvSpPr>
        <p:spPr>
          <a:xfrm>
            <a:off x="1838333" y="4524941"/>
            <a:ext cx="3340736" cy="950280"/>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Rounded Rectangle 25"/>
          <p:cNvSpPr/>
          <p:nvPr/>
        </p:nvSpPr>
        <p:spPr>
          <a:xfrm>
            <a:off x="1838333" y="3424403"/>
            <a:ext cx="3340736" cy="950280"/>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Title 5"/>
          <p:cNvSpPr>
            <a:spLocks noGrp="1"/>
          </p:cNvSpPr>
          <p:nvPr>
            <p:ph type="title"/>
          </p:nvPr>
        </p:nvSpPr>
        <p:spPr/>
        <p:txBody>
          <a:bodyPr>
            <a:normAutofit/>
          </a:bodyPr>
          <a:lstStyle/>
          <a:p>
            <a:r>
              <a:rPr lang="en-US" sz="3200" dirty="0"/>
              <a:t>Temporal Graph Analysis: Snapshot by Snapshot</a:t>
            </a:r>
          </a:p>
        </p:txBody>
      </p:sp>
      <p:sp>
        <p:nvSpPr>
          <p:cNvPr id="55" name="Content Placeholder 2"/>
          <p:cNvSpPr>
            <a:spLocks noGrp="1"/>
          </p:cNvSpPr>
          <p:nvPr>
            <p:ph idx="1"/>
          </p:nvPr>
        </p:nvSpPr>
        <p:spPr>
          <a:xfrm>
            <a:off x="628650" y="1325563"/>
            <a:ext cx="7886700" cy="4851400"/>
          </a:xfrm>
        </p:spPr>
        <p:txBody>
          <a:bodyPr>
            <a:normAutofit/>
          </a:bodyPr>
          <a:lstStyle/>
          <a:p>
            <a:pPr marL="0" indent="0">
              <a:buNone/>
            </a:pPr>
            <a:r>
              <a:rPr lang="en-US" altLang="zh-CN" sz="2600" dirty="0" smtClean="0"/>
              <a:t>Computation </a:t>
            </a:r>
            <a:r>
              <a:rPr lang="en-US" altLang="zh-CN" sz="2600" dirty="0"/>
              <a:t>on </a:t>
            </a:r>
            <a:r>
              <a:rPr lang="en-US" altLang="zh-CN" sz="2600" b="1" dirty="0" smtClean="0">
                <a:solidFill>
                  <a:schemeClr val="accent5"/>
                </a:solidFill>
              </a:rPr>
              <a:t>multiple</a:t>
            </a:r>
            <a:r>
              <a:rPr lang="en-US" altLang="zh-CN" sz="2600" dirty="0" smtClean="0"/>
              <a:t> graph snapshot – </a:t>
            </a:r>
            <a:r>
              <a:rPr lang="en-US" altLang="zh-CN" sz="2600" b="1" dirty="0">
                <a:solidFill>
                  <a:schemeClr val="accent5"/>
                </a:solidFill>
              </a:rPr>
              <a:t>multiple</a:t>
            </a:r>
            <a:r>
              <a:rPr lang="en-US" altLang="zh-CN" sz="2600" dirty="0" smtClean="0"/>
              <a:t> cost</a:t>
            </a:r>
          </a:p>
        </p:txBody>
      </p:sp>
      <p:sp>
        <p:nvSpPr>
          <p:cNvPr id="5" name="Slide Number Placeholder 4"/>
          <p:cNvSpPr>
            <a:spLocks noGrp="1"/>
          </p:cNvSpPr>
          <p:nvPr>
            <p:ph type="sldNum" sz="quarter" idx="12"/>
          </p:nvPr>
        </p:nvSpPr>
        <p:spPr/>
        <p:txBody>
          <a:bodyPr/>
          <a:lstStyle/>
          <a:p>
            <a:fld id="{C1D75715-7DCC-41CA-81CD-C8B49BA5601C}" type="slidenum">
              <a:rPr lang="en-US" smtClean="0"/>
              <a:t>10</a:t>
            </a:fld>
            <a:endParaRPr lang="en-US"/>
          </a:p>
        </p:txBody>
      </p:sp>
      <p:grpSp>
        <p:nvGrpSpPr>
          <p:cNvPr id="34" name="Group 33"/>
          <p:cNvGrpSpPr/>
          <p:nvPr/>
        </p:nvGrpSpPr>
        <p:grpSpPr>
          <a:xfrm>
            <a:off x="6072731" y="2604809"/>
            <a:ext cx="2673762" cy="1227696"/>
            <a:chOff x="6356343" y="5652756"/>
            <a:chExt cx="2617177" cy="729953"/>
          </a:xfrm>
        </p:grpSpPr>
        <p:sp>
          <p:nvSpPr>
            <p:cNvPr id="35" name="Rounded Rectangle 34"/>
            <p:cNvSpPr/>
            <p:nvPr/>
          </p:nvSpPr>
          <p:spPr>
            <a:xfrm>
              <a:off x="6356343" y="5652756"/>
              <a:ext cx="2390926" cy="643247"/>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6" name="Rectangle 35"/>
            <p:cNvSpPr/>
            <p:nvPr/>
          </p:nvSpPr>
          <p:spPr>
            <a:xfrm>
              <a:off x="6428606" y="5707551"/>
              <a:ext cx="2544914" cy="675158"/>
            </a:xfrm>
            <a:prstGeom prst="rect">
              <a:avLst/>
            </a:prstGeom>
          </p:spPr>
          <p:txBody>
            <a:bodyPr wrap="square">
              <a:spAutoFit/>
            </a:bodyPr>
            <a:lstStyle/>
            <a:p>
              <a:r>
                <a:rPr lang="en-US" b="1" dirty="0" smtClean="0"/>
                <a:t>N snapshots</a:t>
              </a:r>
            </a:p>
            <a:p>
              <a:pPr marL="285750" indent="-285750">
                <a:buFont typeface="Symbol" panose="05050102010706020507" pitchFamily="18" charset="2"/>
                <a:buChar char="Þ"/>
              </a:pPr>
              <a:r>
                <a:rPr lang="en-US" b="1" dirty="0" smtClean="0">
                  <a:solidFill>
                    <a:srgbClr val="C00000"/>
                  </a:solidFill>
                </a:rPr>
                <a:t>N cache misses</a:t>
              </a:r>
            </a:p>
            <a:p>
              <a:pPr marL="285750" indent="-285750">
                <a:buFont typeface="Symbol" panose="05050102010706020507" pitchFamily="18" charset="2"/>
                <a:buChar char="Þ"/>
              </a:pPr>
              <a:r>
                <a:rPr lang="en-US" b="1" dirty="0" smtClean="0">
                  <a:solidFill>
                    <a:srgbClr val="7030A0"/>
                  </a:solidFill>
                </a:rPr>
                <a:t>N inter-core comm.</a:t>
              </a:r>
              <a:endParaRPr lang="en-US" b="1" dirty="0">
                <a:solidFill>
                  <a:srgbClr val="7030A0"/>
                </a:solidFill>
              </a:endParaRPr>
            </a:p>
          </p:txBody>
        </p:sp>
      </p:grpSp>
      <p:pic>
        <p:nvPicPr>
          <p:cNvPr id="39" name="Picture 38"/>
          <p:cNvPicPr>
            <a:picLocks noChangeAspect="1"/>
          </p:cNvPicPr>
          <p:nvPr/>
        </p:nvPicPr>
        <p:blipFill>
          <a:blip r:embed="rId4"/>
          <a:stretch>
            <a:fillRect/>
          </a:stretch>
        </p:blipFill>
        <p:spPr>
          <a:xfrm>
            <a:off x="2695423" y="3486932"/>
            <a:ext cx="1700963" cy="279400"/>
          </a:xfrm>
          <a:prstGeom prst="rect">
            <a:avLst/>
          </a:prstGeom>
        </p:spPr>
      </p:pic>
      <p:pic>
        <p:nvPicPr>
          <p:cNvPr id="40" name="Picture 39"/>
          <p:cNvPicPr>
            <a:picLocks noChangeAspect="1"/>
          </p:cNvPicPr>
          <p:nvPr/>
        </p:nvPicPr>
        <p:blipFill>
          <a:blip r:embed="rId5"/>
          <a:stretch>
            <a:fillRect/>
          </a:stretch>
        </p:blipFill>
        <p:spPr>
          <a:xfrm>
            <a:off x="2729311" y="3600653"/>
            <a:ext cx="875869" cy="139700"/>
          </a:xfrm>
          <a:prstGeom prst="rect">
            <a:avLst/>
          </a:prstGeom>
        </p:spPr>
      </p:pic>
      <p:pic>
        <p:nvPicPr>
          <p:cNvPr id="41" name="Picture 40"/>
          <p:cNvPicPr>
            <a:picLocks noChangeAspect="1"/>
          </p:cNvPicPr>
          <p:nvPr/>
        </p:nvPicPr>
        <p:blipFill>
          <a:blip r:embed="rId4"/>
          <a:stretch>
            <a:fillRect/>
          </a:stretch>
        </p:blipFill>
        <p:spPr>
          <a:xfrm>
            <a:off x="2692103" y="4634267"/>
            <a:ext cx="1700963" cy="279400"/>
          </a:xfrm>
          <a:prstGeom prst="rect">
            <a:avLst/>
          </a:prstGeom>
        </p:spPr>
      </p:pic>
      <p:pic>
        <p:nvPicPr>
          <p:cNvPr id="42" name="Picture 41"/>
          <p:cNvPicPr>
            <a:picLocks noChangeAspect="1"/>
          </p:cNvPicPr>
          <p:nvPr/>
        </p:nvPicPr>
        <p:blipFill>
          <a:blip r:embed="rId5"/>
          <a:stretch>
            <a:fillRect/>
          </a:stretch>
        </p:blipFill>
        <p:spPr>
          <a:xfrm>
            <a:off x="2725991" y="4747988"/>
            <a:ext cx="875869" cy="139700"/>
          </a:xfrm>
          <a:prstGeom prst="rect">
            <a:avLst/>
          </a:prstGeom>
        </p:spPr>
      </p:pic>
      <p:pic>
        <p:nvPicPr>
          <p:cNvPr id="16" name="Picture 15"/>
          <p:cNvPicPr>
            <a:picLocks noChangeAspect="1"/>
          </p:cNvPicPr>
          <p:nvPr/>
        </p:nvPicPr>
        <p:blipFill>
          <a:blip r:embed="rId6"/>
          <a:stretch>
            <a:fillRect/>
          </a:stretch>
        </p:blipFill>
        <p:spPr>
          <a:xfrm>
            <a:off x="2041694" y="3728649"/>
            <a:ext cx="3008419" cy="622300"/>
          </a:xfrm>
          <a:prstGeom prst="rect">
            <a:avLst/>
          </a:prstGeom>
        </p:spPr>
      </p:pic>
      <p:pic>
        <p:nvPicPr>
          <p:cNvPr id="19" name="Picture 18"/>
          <p:cNvPicPr>
            <a:picLocks noChangeAspect="1"/>
          </p:cNvPicPr>
          <p:nvPr/>
        </p:nvPicPr>
        <p:blipFill>
          <a:blip r:embed="rId7"/>
          <a:stretch>
            <a:fillRect/>
          </a:stretch>
        </p:blipFill>
        <p:spPr>
          <a:xfrm>
            <a:off x="2041694" y="4860474"/>
            <a:ext cx="3008419" cy="622300"/>
          </a:xfrm>
          <a:prstGeom prst="rect">
            <a:avLst/>
          </a:prstGeom>
        </p:spPr>
      </p:pic>
      <p:sp>
        <p:nvSpPr>
          <p:cNvPr id="37" name="Multiply 36"/>
          <p:cNvSpPr/>
          <p:nvPr/>
        </p:nvSpPr>
        <p:spPr>
          <a:xfrm>
            <a:off x="3457633" y="3616927"/>
            <a:ext cx="555465" cy="386839"/>
          </a:xfrm>
          <a:prstGeom prst="mathMultiply">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8" name="Multiply 37"/>
          <p:cNvSpPr/>
          <p:nvPr/>
        </p:nvSpPr>
        <p:spPr>
          <a:xfrm>
            <a:off x="3461409" y="4738071"/>
            <a:ext cx="555465" cy="386839"/>
          </a:xfrm>
          <a:prstGeom prst="mathMultiply">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50" name="TextBox 49"/>
          <p:cNvSpPr txBox="1"/>
          <p:nvPr/>
        </p:nvSpPr>
        <p:spPr>
          <a:xfrm>
            <a:off x="628651" y="3459348"/>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2</a:t>
            </a:r>
            <a:endParaRPr lang="en-US" sz="1200" b="1" dirty="0"/>
          </a:p>
        </p:txBody>
      </p:sp>
      <p:sp>
        <p:nvSpPr>
          <p:cNvPr id="52" name="TextBox 51"/>
          <p:cNvSpPr txBox="1"/>
          <p:nvPr/>
        </p:nvSpPr>
        <p:spPr>
          <a:xfrm>
            <a:off x="628650" y="4644350"/>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3</a:t>
            </a:r>
            <a:endParaRPr lang="en-US" sz="1200" b="1" dirty="0"/>
          </a:p>
        </p:txBody>
      </p:sp>
      <p:sp>
        <p:nvSpPr>
          <p:cNvPr id="13" name="Right Brace 12"/>
          <p:cNvSpPr/>
          <p:nvPr/>
        </p:nvSpPr>
        <p:spPr>
          <a:xfrm>
            <a:off x="5434723" y="2262880"/>
            <a:ext cx="343712" cy="3219894"/>
          </a:xfrm>
          <a:prstGeom prst="rightBrace">
            <a:avLst>
              <a:gd name="adj1" fmla="val 74928"/>
              <a:gd name="adj2" fmla="val 26316"/>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Multiply 43"/>
          <p:cNvSpPr/>
          <p:nvPr/>
        </p:nvSpPr>
        <p:spPr>
          <a:xfrm>
            <a:off x="4306648" y="3626632"/>
            <a:ext cx="555465" cy="386839"/>
          </a:xfrm>
          <a:prstGeom prst="mathMultiply">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46" name="Multiply 45"/>
          <p:cNvSpPr/>
          <p:nvPr/>
        </p:nvSpPr>
        <p:spPr>
          <a:xfrm>
            <a:off x="4281394" y="4766969"/>
            <a:ext cx="555465" cy="386839"/>
          </a:xfrm>
          <a:prstGeom prst="mathMultiply">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pic>
        <p:nvPicPr>
          <p:cNvPr id="10" name="Picture 9"/>
          <p:cNvPicPr>
            <a:picLocks noChangeAspect="1"/>
          </p:cNvPicPr>
          <p:nvPr/>
        </p:nvPicPr>
        <p:blipFill>
          <a:blip r:embed="rId8"/>
          <a:stretch>
            <a:fillRect/>
          </a:stretch>
        </p:blipFill>
        <p:spPr>
          <a:xfrm>
            <a:off x="3983815" y="3468995"/>
            <a:ext cx="63469" cy="901700"/>
          </a:xfrm>
          <a:prstGeom prst="rect">
            <a:avLst/>
          </a:prstGeom>
        </p:spPr>
      </p:pic>
      <p:pic>
        <p:nvPicPr>
          <p:cNvPr id="59" name="Picture 58"/>
          <p:cNvPicPr>
            <a:picLocks noChangeAspect="1"/>
          </p:cNvPicPr>
          <p:nvPr/>
        </p:nvPicPr>
        <p:blipFill>
          <a:blip r:embed="rId8"/>
          <a:stretch>
            <a:fillRect/>
          </a:stretch>
        </p:blipFill>
        <p:spPr>
          <a:xfrm>
            <a:off x="3983815" y="4580543"/>
            <a:ext cx="63469" cy="901700"/>
          </a:xfrm>
          <a:prstGeom prst="rect">
            <a:avLst/>
          </a:prstGeom>
        </p:spPr>
      </p:pic>
      <p:sp>
        <p:nvSpPr>
          <p:cNvPr id="67" name="TextBox 66"/>
          <p:cNvSpPr txBox="1"/>
          <p:nvPr/>
        </p:nvSpPr>
        <p:spPr>
          <a:xfrm>
            <a:off x="1838333" y="1828768"/>
            <a:ext cx="2145483" cy="369332"/>
          </a:xfrm>
          <a:prstGeom prst="rect">
            <a:avLst/>
          </a:prstGeom>
          <a:noFill/>
        </p:spPr>
        <p:txBody>
          <a:bodyPr wrap="square" rtlCol="0">
            <a:spAutoFit/>
          </a:bodyPr>
          <a:lstStyle/>
          <a:p>
            <a:r>
              <a:rPr lang="en-US" b="1" dirty="0" smtClean="0">
                <a:solidFill>
                  <a:schemeClr val="bg1">
                    <a:lumMod val="50000"/>
                  </a:schemeClr>
                </a:solidFill>
              </a:rPr>
              <a:t>Vertex Data Arrays</a:t>
            </a:r>
            <a:endParaRPr lang="en-US" b="1" dirty="0">
              <a:solidFill>
                <a:schemeClr val="bg1">
                  <a:lumMod val="50000"/>
                </a:schemeClr>
              </a:solidFill>
            </a:endParaRPr>
          </a:p>
        </p:txBody>
      </p:sp>
      <p:sp>
        <p:nvSpPr>
          <p:cNvPr id="68" name="Rounded Rectangle 67"/>
          <p:cNvSpPr/>
          <p:nvPr/>
        </p:nvSpPr>
        <p:spPr>
          <a:xfrm>
            <a:off x="1838333" y="2262880"/>
            <a:ext cx="3340736" cy="950280"/>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75" name="Picture 74"/>
          <p:cNvPicPr>
            <a:picLocks noChangeAspect="1"/>
          </p:cNvPicPr>
          <p:nvPr/>
        </p:nvPicPr>
        <p:blipFill>
          <a:blip r:embed="rId8"/>
          <a:stretch>
            <a:fillRect/>
          </a:stretch>
        </p:blipFill>
        <p:spPr>
          <a:xfrm>
            <a:off x="3983815" y="2307472"/>
            <a:ext cx="63469" cy="901700"/>
          </a:xfrm>
          <a:prstGeom prst="rect">
            <a:avLst/>
          </a:prstGeom>
        </p:spPr>
      </p:pic>
      <p:pic>
        <p:nvPicPr>
          <p:cNvPr id="4" name="Picture 3"/>
          <p:cNvPicPr>
            <a:picLocks noChangeAspect="1"/>
          </p:cNvPicPr>
          <p:nvPr/>
        </p:nvPicPr>
        <p:blipFill>
          <a:blip r:embed="rId9"/>
          <a:stretch>
            <a:fillRect/>
          </a:stretch>
        </p:blipFill>
        <p:spPr>
          <a:xfrm>
            <a:off x="2038374" y="2571926"/>
            <a:ext cx="3008419" cy="622300"/>
          </a:xfrm>
          <a:prstGeom prst="rect">
            <a:avLst/>
          </a:prstGeom>
        </p:spPr>
      </p:pic>
      <p:pic>
        <p:nvPicPr>
          <p:cNvPr id="69" name="Picture 68"/>
          <p:cNvPicPr>
            <a:picLocks noChangeAspect="1"/>
          </p:cNvPicPr>
          <p:nvPr/>
        </p:nvPicPr>
        <p:blipFill>
          <a:blip r:embed="rId4"/>
          <a:stretch>
            <a:fillRect/>
          </a:stretch>
        </p:blipFill>
        <p:spPr>
          <a:xfrm>
            <a:off x="2695423" y="2325409"/>
            <a:ext cx="1700963" cy="279400"/>
          </a:xfrm>
          <a:prstGeom prst="rect">
            <a:avLst/>
          </a:prstGeom>
        </p:spPr>
      </p:pic>
      <p:pic>
        <p:nvPicPr>
          <p:cNvPr id="70" name="Picture 69"/>
          <p:cNvPicPr>
            <a:picLocks noChangeAspect="1"/>
          </p:cNvPicPr>
          <p:nvPr/>
        </p:nvPicPr>
        <p:blipFill>
          <a:blip r:embed="rId5"/>
          <a:stretch>
            <a:fillRect/>
          </a:stretch>
        </p:blipFill>
        <p:spPr>
          <a:xfrm>
            <a:off x="2729311" y="2439130"/>
            <a:ext cx="875869" cy="139700"/>
          </a:xfrm>
          <a:prstGeom prst="rect">
            <a:avLst/>
          </a:prstGeom>
        </p:spPr>
      </p:pic>
      <p:sp>
        <p:nvSpPr>
          <p:cNvPr id="72" name="Multiply 71"/>
          <p:cNvSpPr/>
          <p:nvPr/>
        </p:nvSpPr>
        <p:spPr>
          <a:xfrm>
            <a:off x="3457633" y="2455404"/>
            <a:ext cx="555465" cy="386839"/>
          </a:xfrm>
          <a:prstGeom prst="mathMultiply">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73" name="TextBox 72"/>
          <p:cNvSpPr txBox="1"/>
          <p:nvPr/>
        </p:nvSpPr>
        <p:spPr>
          <a:xfrm>
            <a:off x="628651" y="2341517"/>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1</a:t>
            </a:r>
            <a:endParaRPr lang="en-US" sz="1200" b="1" dirty="0"/>
          </a:p>
        </p:txBody>
      </p:sp>
      <p:sp>
        <p:nvSpPr>
          <p:cNvPr id="74" name="Multiply 73"/>
          <p:cNvSpPr/>
          <p:nvPr/>
        </p:nvSpPr>
        <p:spPr>
          <a:xfrm>
            <a:off x="4306648" y="2465109"/>
            <a:ext cx="555465" cy="386839"/>
          </a:xfrm>
          <a:prstGeom prst="mathMultiply">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custDataLst>
      <p:tags r:id="rId1"/>
    </p:custDataLst>
    <p:extLst>
      <p:ext uri="{BB962C8B-B14F-4D97-AF65-F5344CB8AC3E}">
        <p14:creationId xmlns:p14="http://schemas.microsoft.com/office/powerpoint/2010/main" val="2507685192"/>
      </p:ext>
    </p:extLst>
  </p:cSld>
  <p:clrMapOvr>
    <a:masterClrMapping/>
  </p:clrMapOvr>
  <mc:AlternateContent xmlns:mc="http://schemas.openxmlformats.org/markup-compatibility/2006">
    <mc:Choice xmlns:p14="http://schemas.microsoft.com/office/powerpoint/2010/main" Requires="p14">
      <p:transition p14:dur="0" advTm="28034"/>
    </mc:Choice>
    <mc:Fallback>
      <p:transition advTm="28034"/>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5563"/>
            <a:ext cx="7886700" cy="4851400"/>
          </a:xfrm>
        </p:spPr>
        <p:txBody>
          <a:bodyPr/>
          <a:lstStyle/>
          <a:p>
            <a:pPr marL="0" indent="0">
              <a:buNone/>
            </a:pPr>
            <a:r>
              <a:rPr lang="en-US" sz="2500" dirty="0" smtClean="0"/>
              <a:t>Real-world graph often evolve gradually (Similar snapshots)</a:t>
            </a:r>
          </a:p>
          <a:p>
            <a:endParaRPr lang="en-US" dirty="0" smtClean="0"/>
          </a:p>
          <a:p>
            <a:endParaRPr lang="en-US" dirty="0"/>
          </a:p>
          <a:p>
            <a:endParaRPr lang="en-US" dirty="0" smtClean="0"/>
          </a:p>
          <a:p>
            <a:endParaRPr lang="en-US" dirty="0" smtClean="0"/>
          </a:p>
        </p:txBody>
      </p:sp>
      <p:sp>
        <p:nvSpPr>
          <p:cNvPr id="2" name="Title 1"/>
          <p:cNvSpPr>
            <a:spLocks noGrp="1"/>
          </p:cNvSpPr>
          <p:nvPr>
            <p:ph type="title"/>
          </p:nvPr>
        </p:nvSpPr>
        <p:spPr/>
        <p:txBody>
          <a:bodyPr/>
          <a:lstStyle/>
          <a:p>
            <a:r>
              <a:rPr lang="en-US" dirty="0" smtClean="0"/>
              <a:t>Observations</a:t>
            </a:r>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11</a:t>
            </a:fld>
            <a:endParaRPr lang="en-US"/>
          </a:p>
        </p:txBody>
      </p:sp>
      <p:sp>
        <p:nvSpPr>
          <p:cNvPr id="6" name="Oval 5"/>
          <p:cNvSpPr/>
          <p:nvPr/>
        </p:nvSpPr>
        <p:spPr>
          <a:xfrm>
            <a:off x="1591841" y="211530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7" name="Straight Connector 6"/>
          <p:cNvCxnSpPr>
            <a:stCxn id="6" idx="4"/>
            <a:endCxn id="8" idx="0"/>
          </p:cNvCxnSpPr>
          <p:nvPr/>
        </p:nvCxnSpPr>
        <p:spPr>
          <a:xfrm flipH="1">
            <a:off x="1861650" y="2663946"/>
            <a:ext cx="4511" cy="35620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587330" y="302014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9" name="Straight Connector 8"/>
          <p:cNvCxnSpPr>
            <a:stCxn id="14" idx="2"/>
            <a:endCxn id="6" idx="6"/>
          </p:cNvCxnSpPr>
          <p:nvPr/>
        </p:nvCxnSpPr>
        <p:spPr>
          <a:xfrm flipH="1">
            <a:off x="2140481" y="2389626"/>
            <a:ext cx="307209" cy="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2" idx="7"/>
            <a:endCxn id="6" idx="3"/>
          </p:cNvCxnSpPr>
          <p:nvPr/>
        </p:nvCxnSpPr>
        <p:spPr>
          <a:xfrm flipV="1">
            <a:off x="1350108" y="2583600"/>
            <a:ext cx="322079" cy="16069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8" idx="6"/>
            <a:endCxn id="17" idx="2"/>
          </p:cNvCxnSpPr>
          <p:nvPr/>
        </p:nvCxnSpPr>
        <p:spPr>
          <a:xfrm>
            <a:off x="2135970" y="3294466"/>
            <a:ext cx="311720" cy="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2447690" y="211530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sp>
        <p:nvSpPr>
          <p:cNvPr id="17" name="Oval 16"/>
          <p:cNvSpPr/>
          <p:nvPr/>
        </p:nvSpPr>
        <p:spPr>
          <a:xfrm>
            <a:off x="2447690" y="302014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18" name="Straight Connector 17"/>
          <p:cNvCxnSpPr>
            <a:stCxn id="6" idx="5"/>
            <a:endCxn id="17" idx="1"/>
          </p:cNvCxnSpPr>
          <p:nvPr/>
        </p:nvCxnSpPr>
        <p:spPr>
          <a:xfrm>
            <a:off x="2060135" y="2583600"/>
            <a:ext cx="467901" cy="51689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881814" y="266394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4</a:t>
            </a:r>
            <a:endParaRPr lang="en-US" dirty="0">
              <a:latin typeface="+mj-lt"/>
              <a:cs typeface="Times New Roman" pitchFamily="18" charset="0"/>
            </a:endParaRPr>
          </a:p>
        </p:txBody>
      </p:sp>
      <p:sp>
        <p:nvSpPr>
          <p:cNvPr id="63" name="Oval 62"/>
          <p:cNvSpPr/>
          <p:nvPr/>
        </p:nvSpPr>
        <p:spPr>
          <a:xfrm>
            <a:off x="4287886" y="211530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64" name="Straight Connector 63"/>
          <p:cNvCxnSpPr>
            <a:stCxn id="63" idx="4"/>
            <a:endCxn id="65" idx="0"/>
          </p:cNvCxnSpPr>
          <p:nvPr/>
        </p:nvCxnSpPr>
        <p:spPr>
          <a:xfrm flipH="1">
            <a:off x="4557695" y="2663946"/>
            <a:ext cx="4511" cy="35620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65" name="Oval 64"/>
          <p:cNvSpPr/>
          <p:nvPr/>
        </p:nvSpPr>
        <p:spPr>
          <a:xfrm>
            <a:off x="4283375" y="302014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66" name="Straight Connector 65"/>
          <p:cNvCxnSpPr>
            <a:stCxn id="69" idx="2"/>
            <a:endCxn id="63" idx="6"/>
          </p:cNvCxnSpPr>
          <p:nvPr/>
        </p:nvCxnSpPr>
        <p:spPr>
          <a:xfrm flipH="1">
            <a:off x="4836526" y="2389626"/>
            <a:ext cx="307209" cy="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72" idx="5"/>
            <a:endCxn id="65" idx="2"/>
          </p:cNvCxnSpPr>
          <p:nvPr/>
        </p:nvCxnSpPr>
        <p:spPr>
          <a:xfrm>
            <a:off x="4046153" y="3132240"/>
            <a:ext cx="237222" cy="162226"/>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65" idx="6"/>
            <a:endCxn id="70" idx="2"/>
          </p:cNvCxnSpPr>
          <p:nvPr/>
        </p:nvCxnSpPr>
        <p:spPr>
          <a:xfrm>
            <a:off x="4832015" y="3294466"/>
            <a:ext cx="31172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5143735" y="211530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sp>
        <p:nvSpPr>
          <p:cNvPr id="70" name="Oval 69"/>
          <p:cNvSpPr/>
          <p:nvPr/>
        </p:nvSpPr>
        <p:spPr>
          <a:xfrm>
            <a:off x="5143735" y="302014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71" name="Straight Connector 70"/>
          <p:cNvCxnSpPr>
            <a:stCxn id="69" idx="4"/>
            <a:endCxn id="70" idx="0"/>
          </p:cNvCxnSpPr>
          <p:nvPr/>
        </p:nvCxnSpPr>
        <p:spPr>
          <a:xfrm>
            <a:off x="5418055" y="2663946"/>
            <a:ext cx="0" cy="35620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72" name="Oval 71"/>
          <p:cNvSpPr/>
          <p:nvPr/>
        </p:nvSpPr>
        <p:spPr>
          <a:xfrm>
            <a:off x="3577859" y="266394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4</a:t>
            </a:r>
            <a:endParaRPr lang="en-US" dirty="0">
              <a:latin typeface="+mj-lt"/>
              <a:cs typeface="Times New Roman" pitchFamily="18" charset="0"/>
            </a:endParaRPr>
          </a:p>
        </p:txBody>
      </p:sp>
      <p:sp>
        <p:nvSpPr>
          <p:cNvPr id="73" name="Oval 72"/>
          <p:cNvSpPr/>
          <p:nvPr/>
        </p:nvSpPr>
        <p:spPr>
          <a:xfrm>
            <a:off x="6934967" y="211530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74" name="Straight Connector 73"/>
          <p:cNvCxnSpPr>
            <a:stCxn id="73" idx="4"/>
            <a:endCxn id="75" idx="0"/>
          </p:cNvCxnSpPr>
          <p:nvPr/>
        </p:nvCxnSpPr>
        <p:spPr>
          <a:xfrm flipH="1">
            <a:off x="7204776" y="2663946"/>
            <a:ext cx="4511" cy="35620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75" name="Oval 74"/>
          <p:cNvSpPr/>
          <p:nvPr/>
        </p:nvSpPr>
        <p:spPr>
          <a:xfrm>
            <a:off x="6930456" y="302014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76" name="Straight Connector 75"/>
          <p:cNvCxnSpPr>
            <a:stCxn id="79" idx="2"/>
            <a:endCxn id="73" idx="6"/>
          </p:cNvCxnSpPr>
          <p:nvPr/>
        </p:nvCxnSpPr>
        <p:spPr>
          <a:xfrm flipH="1">
            <a:off x="7483607" y="2389626"/>
            <a:ext cx="307209" cy="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82" idx="7"/>
            <a:endCxn id="73" idx="3"/>
          </p:cNvCxnSpPr>
          <p:nvPr/>
        </p:nvCxnSpPr>
        <p:spPr>
          <a:xfrm flipV="1">
            <a:off x="6693234" y="2583600"/>
            <a:ext cx="322079" cy="160692"/>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7790816" y="211530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sp>
        <p:nvSpPr>
          <p:cNvPr id="80" name="Oval 79"/>
          <p:cNvSpPr/>
          <p:nvPr/>
        </p:nvSpPr>
        <p:spPr>
          <a:xfrm>
            <a:off x="7790816" y="302014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81" name="Straight Connector 80"/>
          <p:cNvCxnSpPr>
            <a:stCxn id="79" idx="4"/>
            <a:endCxn id="80" idx="0"/>
          </p:cNvCxnSpPr>
          <p:nvPr/>
        </p:nvCxnSpPr>
        <p:spPr>
          <a:xfrm>
            <a:off x="8065136" y="2663946"/>
            <a:ext cx="0" cy="35620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6224940" y="2663946"/>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4</a:t>
            </a:r>
            <a:endParaRPr lang="en-US" dirty="0">
              <a:latin typeface="+mj-lt"/>
              <a:cs typeface="Times New Roman" pitchFamily="18" charset="0"/>
            </a:endParaRPr>
          </a:p>
        </p:txBody>
      </p:sp>
      <p:sp>
        <p:nvSpPr>
          <p:cNvPr id="144" name="Right Arrow 143"/>
          <p:cNvSpPr/>
          <p:nvPr/>
        </p:nvSpPr>
        <p:spPr>
          <a:xfrm>
            <a:off x="3200400" y="2744292"/>
            <a:ext cx="296333" cy="275854"/>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145" name="Right Arrow 144"/>
          <p:cNvSpPr/>
          <p:nvPr/>
        </p:nvSpPr>
        <p:spPr>
          <a:xfrm>
            <a:off x="5799483" y="2744292"/>
            <a:ext cx="296333" cy="275854"/>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148" name="TextBox 147"/>
          <p:cNvSpPr txBox="1"/>
          <p:nvPr/>
        </p:nvSpPr>
        <p:spPr>
          <a:xfrm>
            <a:off x="4131704" y="3589496"/>
            <a:ext cx="1037750" cy="276999"/>
          </a:xfrm>
          <a:prstGeom prst="rect">
            <a:avLst/>
          </a:prstGeom>
          <a:noFill/>
        </p:spPr>
        <p:txBody>
          <a:bodyPr wrap="square" rtlCol="0">
            <a:spAutoFit/>
          </a:bodyPr>
          <a:lstStyle/>
          <a:p>
            <a:pPr algn="ctr"/>
            <a:r>
              <a:rPr lang="en-US" sz="1200" b="1" dirty="0" smtClean="0"/>
              <a:t>Snapshot 2</a:t>
            </a:r>
            <a:endParaRPr lang="en-US" sz="1200" b="1" dirty="0"/>
          </a:p>
        </p:txBody>
      </p:sp>
      <p:sp>
        <p:nvSpPr>
          <p:cNvPr id="151" name="TextBox 150"/>
          <p:cNvSpPr txBox="1"/>
          <p:nvPr/>
        </p:nvSpPr>
        <p:spPr>
          <a:xfrm>
            <a:off x="1430454" y="3589496"/>
            <a:ext cx="1037750" cy="276999"/>
          </a:xfrm>
          <a:prstGeom prst="rect">
            <a:avLst/>
          </a:prstGeom>
          <a:noFill/>
        </p:spPr>
        <p:txBody>
          <a:bodyPr wrap="square" rtlCol="0">
            <a:spAutoFit/>
          </a:bodyPr>
          <a:lstStyle/>
          <a:p>
            <a:pPr algn="ctr"/>
            <a:r>
              <a:rPr lang="en-US" sz="1200" b="1" dirty="0" smtClean="0"/>
              <a:t>Snapshot 1</a:t>
            </a:r>
            <a:endParaRPr lang="en-US" sz="1200" b="1" dirty="0"/>
          </a:p>
        </p:txBody>
      </p:sp>
      <p:sp>
        <p:nvSpPr>
          <p:cNvPr id="152" name="TextBox 151"/>
          <p:cNvSpPr txBox="1"/>
          <p:nvPr/>
        </p:nvSpPr>
        <p:spPr>
          <a:xfrm>
            <a:off x="6770528" y="3589496"/>
            <a:ext cx="1037750" cy="276999"/>
          </a:xfrm>
          <a:prstGeom prst="rect">
            <a:avLst/>
          </a:prstGeom>
          <a:noFill/>
        </p:spPr>
        <p:txBody>
          <a:bodyPr wrap="square" rtlCol="0">
            <a:spAutoFit/>
          </a:bodyPr>
          <a:lstStyle/>
          <a:p>
            <a:pPr algn="ctr"/>
            <a:r>
              <a:rPr lang="en-US" sz="1200" b="1" dirty="0" smtClean="0"/>
              <a:t>Snapshot 3</a:t>
            </a:r>
            <a:endParaRPr lang="en-US" sz="1200" b="1" dirty="0"/>
          </a:p>
        </p:txBody>
      </p:sp>
      <p:sp>
        <p:nvSpPr>
          <p:cNvPr id="5" name="TextBox 4"/>
          <p:cNvSpPr txBox="1"/>
          <p:nvPr/>
        </p:nvSpPr>
        <p:spPr>
          <a:xfrm>
            <a:off x="4515472" y="2214268"/>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78" name="TextBox 77"/>
          <p:cNvSpPr txBox="1"/>
          <p:nvPr/>
        </p:nvSpPr>
        <p:spPr>
          <a:xfrm>
            <a:off x="5359787" y="2203211"/>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83" name="TextBox 82"/>
          <p:cNvSpPr txBox="1"/>
          <p:nvPr/>
        </p:nvSpPr>
        <p:spPr>
          <a:xfrm>
            <a:off x="5359787" y="3106339"/>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84" name="TextBox 83"/>
          <p:cNvSpPr txBox="1"/>
          <p:nvPr/>
        </p:nvSpPr>
        <p:spPr>
          <a:xfrm>
            <a:off x="4488027" y="3085948"/>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85" name="TextBox 84"/>
          <p:cNvSpPr txBox="1"/>
          <p:nvPr/>
        </p:nvSpPr>
        <p:spPr>
          <a:xfrm>
            <a:off x="3809445" y="2737007"/>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1" name="TextBox 100"/>
          <p:cNvSpPr txBox="1"/>
          <p:nvPr/>
        </p:nvSpPr>
        <p:spPr>
          <a:xfrm>
            <a:off x="7168893" y="2199642"/>
            <a:ext cx="277640"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2" name="TextBox 101"/>
          <p:cNvSpPr txBox="1"/>
          <p:nvPr/>
        </p:nvSpPr>
        <p:spPr>
          <a:xfrm>
            <a:off x="6435558" y="2742432"/>
            <a:ext cx="277640"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3" name="TextBox 102"/>
          <p:cNvSpPr txBox="1"/>
          <p:nvPr/>
        </p:nvSpPr>
        <p:spPr>
          <a:xfrm>
            <a:off x="7150583" y="3115118"/>
            <a:ext cx="277640"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4" name="TextBox 103"/>
          <p:cNvSpPr txBox="1"/>
          <p:nvPr/>
        </p:nvSpPr>
        <p:spPr>
          <a:xfrm>
            <a:off x="8010943" y="3115118"/>
            <a:ext cx="277640"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5" name="TextBox 104"/>
          <p:cNvSpPr txBox="1"/>
          <p:nvPr/>
        </p:nvSpPr>
        <p:spPr>
          <a:xfrm>
            <a:off x="7989800" y="2199642"/>
            <a:ext cx="277640"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4230378792"/>
      </p:ext>
    </p:extLst>
  </p:cSld>
  <p:clrMapOvr>
    <a:masterClrMapping/>
  </p:clrMapOvr>
  <mc:AlternateContent xmlns:mc="http://schemas.openxmlformats.org/markup-compatibility/2006">
    <mc:Choice xmlns:p14="http://schemas.microsoft.com/office/powerpoint/2010/main" Requires="p14">
      <p:transition spd="slow" p14:dur="2000" advTm="34551"/>
    </mc:Choice>
    <mc:Fallback>
      <p:transition spd="slow" advTm="34551"/>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5563"/>
            <a:ext cx="7886700" cy="4851400"/>
          </a:xfrm>
        </p:spPr>
        <p:txBody>
          <a:bodyPr>
            <a:normAutofit/>
          </a:bodyPr>
          <a:lstStyle/>
          <a:p>
            <a:pPr marL="0" indent="0">
              <a:buNone/>
            </a:pPr>
            <a:r>
              <a:rPr lang="en-US" sz="2700" dirty="0" smtClean="0"/>
              <a:t>Similar propagations across snapshots</a:t>
            </a:r>
          </a:p>
        </p:txBody>
      </p:sp>
      <p:sp>
        <p:nvSpPr>
          <p:cNvPr id="2" name="Title 1"/>
          <p:cNvSpPr>
            <a:spLocks noGrp="1"/>
          </p:cNvSpPr>
          <p:nvPr>
            <p:ph type="title"/>
          </p:nvPr>
        </p:nvSpPr>
        <p:spPr/>
        <p:txBody>
          <a:bodyPr/>
          <a:lstStyle/>
          <a:p>
            <a:r>
              <a:rPr lang="en-US" dirty="0" smtClean="0"/>
              <a:t>Observations</a:t>
            </a:r>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12</a:t>
            </a:fld>
            <a:endParaRPr lang="en-US"/>
          </a:p>
        </p:txBody>
      </p:sp>
      <p:sp>
        <p:nvSpPr>
          <p:cNvPr id="88" name="Oval 87"/>
          <p:cNvSpPr/>
          <p:nvPr/>
        </p:nvSpPr>
        <p:spPr>
          <a:xfrm>
            <a:off x="1592312" y="211172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89" name="Straight Connector 88"/>
          <p:cNvCxnSpPr>
            <a:stCxn id="88" idx="4"/>
            <a:endCxn id="90" idx="0"/>
          </p:cNvCxnSpPr>
          <p:nvPr/>
        </p:nvCxnSpPr>
        <p:spPr>
          <a:xfrm flipH="1">
            <a:off x="1862121" y="2660361"/>
            <a:ext cx="4511" cy="356200"/>
          </a:xfrm>
          <a:prstGeom prst="line">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587801" y="301656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91" name="Straight Connector 90"/>
          <p:cNvCxnSpPr>
            <a:stCxn id="94" idx="2"/>
            <a:endCxn id="88" idx="6"/>
          </p:cNvCxnSpPr>
          <p:nvPr/>
        </p:nvCxnSpPr>
        <p:spPr>
          <a:xfrm flipH="1">
            <a:off x="2140952" y="2386041"/>
            <a:ext cx="307209" cy="0"/>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97" idx="7"/>
            <a:endCxn id="88" idx="3"/>
          </p:cNvCxnSpPr>
          <p:nvPr/>
        </p:nvCxnSpPr>
        <p:spPr>
          <a:xfrm flipV="1">
            <a:off x="1350579" y="2580015"/>
            <a:ext cx="322079" cy="160692"/>
          </a:xfrm>
          <a:prstGeom prst="line">
            <a:avLst/>
          </a:prstGeom>
          <a:ln w="38100">
            <a:solidFill>
              <a:schemeClr val="accent5"/>
            </a:solidFill>
            <a:headEnd type="triangle"/>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90" idx="6"/>
            <a:endCxn id="95" idx="2"/>
          </p:cNvCxnSpPr>
          <p:nvPr/>
        </p:nvCxnSpPr>
        <p:spPr>
          <a:xfrm>
            <a:off x="2136441" y="3290881"/>
            <a:ext cx="311720" cy="0"/>
          </a:xfrm>
          <a:prstGeom prst="line">
            <a:avLst/>
          </a:prstGeom>
          <a:ln w="38100">
            <a:solidFill>
              <a:schemeClr val="accent3"/>
            </a:solidFill>
            <a:tailEnd type="none"/>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2448161" y="211172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sp>
        <p:nvSpPr>
          <p:cNvPr id="95" name="Oval 94"/>
          <p:cNvSpPr/>
          <p:nvPr/>
        </p:nvSpPr>
        <p:spPr>
          <a:xfrm>
            <a:off x="2448161" y="301656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96" name="Straight Connector 95"/>
          <p:cNvCxnSpPr>
            <a:stCxn id="88" idx="5"/>
            <a:endCxn id="95" idx="1"/>
          </p:cNvCxnSpPr>
          <p:nvPr/>
        </p:nvCxnSpPr>
        <p:spPr>
          <a:xfrm>
            <a:off x="2060606" y="2580015"/>
            <a:ext cx="467901" cy="516892"/>
          </a:xfrm>
          <a:prstGeom prst="line">
            <a:avLst/>
          </a:prstGeom>
          <a:ln w="381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882285" y="266036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4</a:t>
            </a:r>
            <a:endParaRPr lang="en-US" dirty="0">
              <a:latin typeface="+mj-lt"/>
              <a:cs typeface="Times New Roman" pitchFamily="18" charset="0"/>
            </a:endParaRPr>
          </a:p>
        </p:txBody>
      </p:sp>
      <p:sp>
        <p:nvSpPr>
          <p:cNvPr id="120" name="Oval 119"/>
          <p:cNvSpPr/>
          <p:nvPr/>
        </p:nvSpPr>
        <p:spPr>
          <a:xfrm>
            <a:off x="4288357" y="211108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121" name="Straight Connector 120"/>
          <p:cNvCxnSpPr>
            <a:stCxn id="120" idx="4"/>
            <a:endCxn id="122" idx="0"/>
          </p:cNvCxnSpPr>
          <p:nvPr/>
        </p:nvCxnSpPr>
        <p:spPr>
          <a:xfrm flipH="1">
            <a:off x="4558166" y="2659724"/>
            <a:ext cx="4511" cy="356200"/>
          </a:xfrm>
          <a:prstGeom prst="line">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2" name="Oval 121"/>
          <p:cNvSpPr/>
          <p:nvPr/>
        </p:nvSpPr>
        <p:spPr>
          <a:xfrm>
            <a:off x="4283846" y="30159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123" name="Straight Connector 122"/>
          <p:cNvCxnSpPr>
            <a:stCxn id="126" idx="2"/>
            <a:endCxn id="120" idx="6"/>
          </p:cNvCxnSpPr>
          <p:nvPr/>
        </p:nvCxnSpPr>
        <p:spPr>
          <a:xfrm flipH="1">
            <a:off x="4836997" y="2385404"/>
            <a:ext cx="307209" cy="0"/>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129" idx="5"/>
            <a:endCxn id="122" idx="2"/>
          </p:cNvCxnSpPr>
          <p:nvPr/>
        </p:nvCxnSpPr>
        <p:spPr>
          <a:xfrm>
            <a:off x="4046624" y="3128018"/>
            <a:ext cx="237222" cy="162226"/>
          </a:xfrm>
          <a:prstGeom prst="line">
            <a:avLst/>
          </a:prstGeom>
          <a:ln w="38100">
            <a:solidFill>
              <a:schemeClr val="accent3"/>
            </a:solidFill>
            <a:headEnd type="none"/>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122" idx="6"/>
            <a:endCxn id="127" idx="2"/>
          </p:cNvCxnSpPr>
          <p:nvPr/>
        </p:nvCxnSpPr>
        <p:spPr>
          <a:xfrm>
            <a:off x="4832486" y="3290244"/>
            <a:ext cx="311720" cy="0"/>
          </a:xfrm>
          <a:prstGeom prst="line">
            <a:avLst/>
          </a:prstGeom>
          <a:ln w="38100">
            <a:solidFill>
              <a:schemeClr val="accent3"/>
            </a:solidFill>
            <a:tailEnd type="none"/>
          </a:ln>
        </p:spPr>
        <p:style>
          <a:lnRef idx="1">
            <a:schemeClr val="accent1"/>
          </a:lnRef>
          <a:fillRef idx="0">
            <a:schemeClr val="accent1"/>
          </a:fillRef>
          <a:effectRef idx="0">
            <a:schemeClr val="accent1"/>
          </a:effectRef>
          <a:fontRef idx="minor">
            <a:schemeClr val="tx1"/>
          </a:fontRef>
        </p:style>
      </p:cxnSp>
      <p:sp>
        <p:nvSpPr>
          <p:cNvPr id="126" name="Oval 125"/>
          <p:cNvSpPr/>
          <p:nvPr/>
        </p:nvSpPr>
        <p:spPr>
          <a:xfrm>
            <a:off x="5144206" y="211108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sp>
        <p:nvSpPr>
          <p:cNvPr id="127" name="Oval 126"/>
          <p:cNvSpPr/>
          <p:nvPr/>
        </p:nvSpPr>
        <p:spPr>
          <a:xfrm>
            <a:off x="5144206" y="30159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128" name="Straight Connector 127"/>
          <p:cNvCxnSpPr>
            <a:stCxn id="126" idx="4"/>
            <a:endCxn id="127" idx="0"/>
          </p:cNvCxnSpPr>
          <p:nvPr/>
        </p:nvCxnSpPr>
        <p:spPr>
          <a:xfrm>
            <a:off x="5418526" y="2659724"/>
            <a:ext cx="0" cy="356200"/>
          </a:xfrm>
          <a:prstGeom prst="line">
            <a:avLst/>
          </a:prstGeom>
          <a:ln w="38100">
            <a:solidFill>
              <a:schemeClr val="accent3"/>
            </a:solidFill>
            <a:tailEnd type="none"/>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578330" y="26597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4</a:t>
            </a:r>
            <a:endParaRPr lang="en-US" dirty="0">
              <a:latin typeface="+mj-lt"/>
              <a:cs typeface="Times New Roman" pitchFamily="18" charset="0"/>
            </a:endParaRPr>
          </a:p>
        </p:txBody>
      </p:sp>
      <p:sp>
        <p:nvSpPr>
          <p:cNvPr id="130" name="Oval 129"/>
          <p:cNvSpPr/>
          <p:nvPr/>
        </p:nvSpPr>
        <p:spPr>
          <a:xfrm>
            <a:off x="6930357" y="211108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131" name="Straight Connector 130"/>
          <p:cNvCxnSpPr>
            <a:stCxn id="130" idx="4"/>
            <a:endCxn id="132" idx="0"/>
          </p:cNvCxnSpPr>
          <p:nvPr/>
        </p:nvCxnSpPr>
        <p:spPr>
          <a:xfrm flipH="1">
            <a:off x="7200166" y="2659724"/>
            <a:ext cx="4511" cy="356200"/>
          </a:xfrm>
          <a:prstGeom prst="line">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6925846" y="30159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133" name="Straight Connector 132"/>
          <p:cNvCxnSpPr>
            <a:stCxn id="136" idx="2"/>
            <a:endCxn id="130" idx="6"/>
          </p:cNvCxnSpPr>
          <p:nvPr/>
        </p:nvCxnSpPr>
        <p:spPr>
          <a:xfrm flipH="1">
            <a:off x="7478997" y="2385404"/>
            <a:ext cx="307209" cy="0"/>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stCxn id="139" idx="7"/>
            <a:endCxn id="130" idx="3"/>
          </p:cNvCxnSpPr>
          <p:nvPr/>
        </p:nvCxnSpPr>
        <p:spPr>
          <a:xfrm flipV="1">
            <a:off x="6688624" y="2579378"/>
            <a:ext cx="322079" cy="160692"/>
          </a:xfrm>
          <a:prstGeom prst="line">
            <a:avLst/>
          </a:prstGeom>
          <a:ln w="38100">
            <a:solidFill>
              <a:schemeClr val="accent5"/>
            </a:solidFill>
            <a:headEnd type="triangle"/>
          </a:ln>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7786206" y="211108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sp>
        <p:nvSpPr>
          <p:cNvPr id="137" name="Oval 136"/>
          <p:cNvSpPr/>
          <p:nvPr/>
        </p:nvSpPr>
        <p:spPr>
          <a:xfrm>
            <a:off x="7786206" y="30159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138" name="Straight Connector 137"/>
          <p:cNvCxnSpPr>
            <a:stCxn id="136" idx="4"/>
            <a:endCxn id="137" idx="0"/>
          </p:cNvCxnSpPr>
          <p:nvPr/>
        </p:nvCxnSpPr>
        <p:spPr>
          <a:xfrm>
            <a:off x="8060526" y="2659724"/>
            <a:ext cx="0" cy="356200"/>
          </a:xfrm>
          <a:prstGeom prst="line">
            <a:avLst/>
          </a:prstGeom>
          <a:ln w="38100">
            <a:solidFill>
              <a:schemeClr val="accent3"/>
            </a:solidFill>
            <a:tailEnd type="none"/>
          </a:ln>
        </p:spPr>
        <p:style>
          <a:lnRef idx="1">
            <a:schemeClr val="accent1"/>
          </a:lnRef>
          <a:fillRef idx="0">
            <a:schemeClr val="accent1"/>
          </a:fillRef>
          <a:effectRef idx="0">
            <a:schemeClr val="accent1"/>
          </a:effectRef>
          <a:fontRef idx="minor">
            <a:schemeClr val="tx1"/>
          </a:fontRef>
        </p:style>
      </p:cxnSp>
      <p:sp>
        <p:nvSpPr>
          <p:cNvPr id="139" name="Oval 138"/>
          <p:cNvSpPr/>
          <p:nvPr/>
        </p:nvSpPr>
        <p:spPr>
          <a:xfrm>
            <a:off x="6220330" y="26597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4</a:t>
            </a:r>
            <a:endParaRPr lang="en-US" dirty="0">
              <a:latin typeface="+mj-lt"/>
              <a:cs typeface="Times New Roman" pitchFamily="18" charset="0"/>
            </a:endParaRPr>
          </a:p>
        </p:txBody>
      </p:sp>
      <p:sp>
        <p:nvSpPr>
          <p:cNvPr id="147" name="Right Arrow 146"/>
          <p:cNvSpPr/>
          <p:nvPr/>
        </p:nvSpPr>
        <p:spPr>
          <a:xfrm>
            <a:off x="3200687" y="2740070"/>
            <a:ext cx="296333" cy="275854"/>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86" name="TextBox 85"/>
          <p:cNvSpPr txBox="1"/>
          <p:nvPr/>
        </p:nvSpPr>
        <p:spPr>
          <a:xfrm>
            <a:off x="3798604" y="2758686"/>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87" name="TextBox 86"/>
          <p:cNvSpPr txBox="1"/>
          <p:nvPr/>
        </p:nvSpPr>
        <p:spPr>
          <a:xfrm>
            <a:off x="4515943" y="2202582"/>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98" name="TextBox 97"/>
          <p:cNvSpPr txBox="1"/>
          <p:nvPr/>
        </p:nvSpPr>
        <p:spPr>
          <a:xfrm>
            <a:off x="5378090" y="2195420"/>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99" name="TextBox 98"/>
          <p:cNvSpPr txBox="1"/>
          <p:nvPr/>
        </p:nvSpPr>
        <p:spPr>
          <a:xfrm>
            <a:off x="5367868" y="3081726"/>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0" name="TextBox 99"/>
          <p:cNvSpPr txBox="1"/>
          <p:nvPr/>
        </p:nvSpPr>
        <p:spPr>
          <a:xfrm>
            <a:off x="4484693" y="3081726"/>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6" name="TextBox 105"/>
          <p:cNvSpPr txBox="1"/>
          <p:nvPr/>
        </p:nvSpPr>
        <p:spPr>
          <a:xfrm>
            <a:off x="8003033" y="2193140"/>
            <a:ext cx="277640"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7" name="TextBox 106"/>
          <p:cNvSpPr txBox="1"/>
          <p:nvPr/>
        </p:nvSpPr>
        <p:spPr>
          <a:xfrm>
            <a:off x="8003032" y="3100260"/>
            <a:ext cx="286021" cy="369332"/>
          </a:xfrm>
          <a:prstGeom prst="rect">
            <a:avLst/>
          </a:prstGeom>
          <a:noFill/>
        </p:spPr>
        <p:txBody>
          <a:bodyPr wrap="square" rtlCol="0">
            <a:spAutoFit/>
          </a:bodyPr>
          <a:lstStyle/>
          <a:p>
            <a:r>
              <a:rPr lang="en-US" dirty="0" smtClean="0">
                <a:solidFill>
                  <a:schemeClr val="bg1"/>
                </a:solidFill>
              </a:rPr>
              <a:t>"</a:t>
            </a:r>
            <a:endParaRPr lang="en-US" dirty="0">
              <a:solidFill>
                <a:schemeClr val="bg1"/>
              </a:solidFill>
            </a:endParaRPr>
          </a:p>
        </p:txBody>
      </p:sp>
      <p:sp>
        <p:nvSpPr>
          <p:cNvPr id="108" name="TextBox 107"/>
          <p:cNvSpPr txBox="1"/>
          <p:nvPr/>
        </p:nvSpPr>
        <p:spPr>
          <a:xfrm>
            <a:off x="7153443" y="3081726"/>
            <a:ext cx="286021" cy="369332"/>
          </a:xfrm>
          <a:prstGeom prst="rect">
            <a:avLst/>
          </a:prstGeom>
          <a:noFill/>
        </p:spPr>
        <p:txBody>
          <a:bodyPr wrap="square" rtlCol="0">
            <a:spAutoFit/>
          </a:bodyPr>
          <a:lstStyle/>
          <a:p>
            <a:r>
              <a:rPr lang="en-US" dirty="0" smtClean="0">
                <a:solidFill>
                  <a:schemeClr val="bg1"/>
                </a:solidFill>
              </a:rPr>
              <a:t>"</a:t>
            </a:r>
            <a:endParaRPr lang="en-US" dirty="0">
              <a:solidFill>
                <a:schemeClr val="bg1"/>
              </a:solidFill>
            </a:endParaRPr>
          </a:p>
        </p:txBody>
      </p:sp>
      <p:sp>
        <p:nvSpPr>
          <p:cNvPr id="109" name="TextBox 108"/>
          <p:cNvSpPr txBox="1"/>
          <p:nvPr/>
        </p:nvSpPr>
        <p:spPr>
          <a:xfrm>
            <a:off x="6439497" y="2723205"/>
            <a:ext cx="286021" cy="369332"/>
          </a:xfrm>
          <a:prstGeom prst="rect">
            <a:avLst/>
          </a:prstGeom>
          <a:noFill/>
        </p:spPr>
        <p:txBody>
          <a:bodyPr wrap="square" rtlCol="0">
            <a:spAutoFit/>
          </a:bodyPr>
          <a:lstStyle/>
          <a:p>
            <a:r>
              <a:rPr lang="en-US" dirty="0" smtClean="0">
                <a:solidFill>
                  <a:schemeClr val="bg1"/>
                </a:solidFill>
              </a:rPr>
              <a:t>"</a:t>
            </a:r>
            <a:endParaRPr lang="en-US" dirty="0">
              <a:solidFill>
                <a:schemeClr val="bg1"/>
              </a:solidFill>
            </a:endParaRPr>
          </a:p>
        </p:txBody>
      </p:sp>
      <p:sp>
        <p:nvSpPr>
          <p:cNvPr id="110" name="TextBox 109"/>
          <p:cNvSpPr txBox="1"/>
          <p:nvPr/>
        </p:nvSpPr>
        <p:spPr>
          <a:xfrm>
            <a:off x="7138803" y="2193140"/>
            <a:ext cx="286021" cy="369332"/>
          </a:xfrm>
          <a:prstGeom prst="rect">
            <a:avLst/>
          </a:prstGeom>
          <a:noFill/>
        </p:spPr>
        <p:txBody>
          <a:bodyPr wrap="square" rtlCol="0">
            <a:spAutoFit/>
          </a:bodyPr>
          <a:lstStyle/>
          <a:p>
            <a:r>
              <a:rPr lang="en-US" dirty="0" smtClean="0">
                <a:solidFill>
                  <a:schemeClr val="bg1"/>
                </a:solidFill>
              </a:rPr>
              <a:t>"</a:t>
            </a:r>
            <a:endParaRPr lang="en-US" dirty="0">
              <a:solidFill>
                <a:schemeClr val="bg1"/>
              </a:solidFill>
            </a:endParaRPr>
          </a:p>
        </p:txBody>
      </p:sp>
      <p:sp>
        <p:nvSpPr>
          <p:cNvPr id="114" name="Right Arrow 113"/>
          <p:cNvSpPr/>
          <p:nvPr/>
        </p:nvSpPr>
        <p:spPr>
          <a:xfrm>
            <a:off x="5799483" y="2744292"/>
            <a:ext cx="296333" cy="275854"/>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49" name="TextBox 48"/>
          <p:cNvSpPr txBox="1"/>
          <p:nvPr/>
        </p:nvSpPr>
        <p:spPr>
          <a:xfrm>
            <a:off x="4131704" y="3589496"/>
            <a:ext cx="1037750" cy="276999"/>
          </a:xfrm>
          <a:prstGeom prst="rect">
            <a:avLst/>
          </a:prstGeom>
          <a:noFill/>
        </p:spPr>
        <p:txBody>
          <a:bodyPr wrap="square" rtlCol="0">
            <a:spAutoFit/>
          </a:bodyPr>
          <a:lstStyle/>
          <a:p>
            <a:pPr algn="ctr"/>
            <a:r>
              <a:rPr lang="en-US" sz="1200" b="1" dirty="0" smtClean="0"/>
              <a:t>Snapshot 2</a:t>
            </a:r>
            <a:endParaRPr lang="en-US" sz="1200" b="1" dirty="0"/>
          </a:p>
        </p:txBody>
      </p:sp>
      <p:sp>
        <p:nvSpPr>
          <p:cNvPr id="50" name="TextBox 49"/>
          <p:cNvSpPr txBox="1"/>
          <p:nvPr/>
        </p:nvSpPr>
        <p:spPr>
          <a:xfrm>
            <a:off x="1430454" y="3589496"/>
            <a:ext cx="1037750" cy="276999"/>
          </a:xfrm>
          <a:prstGeom prst="rect">
            <a:avLst/>
          </a:prstGeom>
          <a:noFill/>
        </p:spPr>
        <p:txBody>
          <a:bodyPr wrap="square" rtlCol="0">
            <a:spAutoFit/>
          </a:bodyPr>
          <a:lstStyle/>
          <a:p>
            <a:pPr algn="ctr"/>
            <a:r>
              <a:rPr lang="en-US" sz="1200" b="1" dirty="0" smtClean="0"/>
              <a:t>Snapshot 1</a:t>
            </a:r>
            <a:endParaRPr lang="en-US" sz="1200" b="1" dirty="0"/>
          </a:p>
        </p:txBody>
      </p:sp>
      <p:sp>
        <p:nvSpPr>
          <p:cNvPr id="51" name="TextBox 50"/>
          <p:cNvSpPr txBox="1"/>
          <p:nvPr/>
        </p:nvSpPr>
        <p:spPr>
          <a:xfrm>
            <a:off x="6770528" y="3589496"/>
            <a:ext cx="1037750" cy="276999"/>
          </a:xfrm>
          <a:prstGeom prst="rect">
            <a:avLst/>
          </a:prstGeom>
          <a:noFill/>
        </p:spPr>
        <p:txBody>
          <a:bodyPr wrap="square" rtlCol="0">
            <a:spAutoFit/>
          </a:bodyPr>
          <a:lstStyle/>
          <a:p>
            <a:pPr algn="ctr"/>
            <a:r>
              <a:rPr lang="en-US" sz="1200" b="1" dirty="0" smtClean="0"/>
              <a:t>Snapshot 3</a:t>
            </a:r>
            <a:endParaRPr lang="en-US" sz="1200" b="1" dirty="0"/>
          </a:p>
        </p:txBody>
      </p:sp>
    </p:spTree>
    <p:extLst>
      <p:ext uri="{BB962C8B-B14F-4D97-AF65-F5344CB8AC3E}">
        <p14:creationId xmlns:p14="http://schemas.microsoft.com/office/powerpoint/2010/main" val="774199305"/>
      </p:ext>
    </p:extLst>
  </p:cSld>
  <p:clrMapOvr>
    <a:masterClrMapping/>
  </p:clrMapOvr>
  <mc:AlternateContent xmlns:mc="http://schemas.openxmlformats.org/markup-compatibility/2006">
    <mc:Choice xmlns:p14="http://schemas.microsoft.com/office/powerpoint/2010/main" Requires="p14">
      <p:transition spd="slow" p14:dur="2000" advTm="24432"/>
    </mc:Choice>
    <mc:Fallback>
      <p:transition spd="slow" advTm="24432"/>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5563"/>
            <a:ext cx="7886700" cy="4851400"/>
          </a:xfrm>
        </p:spPr>
        <p:txBody>
          <a:bodyPr>
            <a:normAutofit/>
          </a:bodyPr>
          <a:lstStyle/>
          <a:p>
            <a:pPr marL="0" indent="0" algn="ctr">
              <a:buNone/>
            </a:pPr>
            <a:r>
              <a:rPr lang="en-US" sz="2600" dirty="0" smtClean="0"/>
              <a:t>Group propagations </a:t>
            </a:r>
            <a:r>
              <a:rPr lang="en-US" sz="2600" dirty="0" smtClean="0">
                <a:solidFill>
                  <a:schemeClr val="accent5"/>
                </a:solidFill>
              </a:rPr>
              <a:t>by source &amp; target</a:t>
            </a:r>
            <a:r>
              <a:rPr lang="en-US" sz="2600" dirty="0" smtClean="0"/>
              <a:t>, not </a:t>
            </a:r>
            <a:r>
              <a:rPr lang="en-US" sz="2600" dirty="0">
                <a:solidFill>
                  <a:schemeClr val="accent5"/>
                </a:solidFill>
              </a:rPr>
              <a:t>by snapshot</a:t>
            </a:r>
            <a:endParaRPr lang="en-US" sz="2600" b="1" dirty="0">
              <a:solidFill>
                <a:schemeClr val="accent5"/>
              </a:solidFill>
            </a:endParaRPr>
          </a:p>
        </p:txBody>
      </p:sp>
      <p:sp>
        <p:nvSpPr>
          <p:cNvPr id="2" name="Title 1"/>
          <p:cNvSpPr>
            <a:spLocks noGrp="1"/>
          </p:cNvSpPr>
          <p:nvPr>
            <p:ph type="title"/>
          </p:nvPr>
        </p:nvSpPr>
        <p:spPr>
          <a:xfrm>
            <a:off x="628650" y="260538"/>
            <a:ext cx="7886700" cy="827062"/>
          </a:xfrm>
        </p:spPr>
        <p:txBody>
          <a:bodyPr>
            <a:normAutofit/>
          </a:bodyPr>
          <a:lstStyle/>
          <a:p>
            <a:r>
              <a:rPr lang="en-US" sz="4400" dirty="0" smtClean="0"/>
              <a:t>Idea</a:t>
            </a:r>
            <a:endParaRPr lang="en-US" sz="4400" dirty="0">
              <a:solidFill>
                <a:schemeClr val="accent5"/>
              </a:solidFill>
            </a:endParaRPr>
          </a:p>
        </p:txBody>
      </p:sp>
      <p:sp>
        <p:nvSpPr>
          <p:cNvPr id="4" name="Slide Number Placeholder 3"/>
          <p:cNvSpPr>
            <a:spLocks noGrp="1"/>
          </p:cNvSpPr>
          <p:nvPr>
            <p:ph type="sldNum" sz="quarter" idx="12"/>
          </p:nvPr>
        </p:nvSpPr>
        <p:spPr/>
        <p:txBody>
          <a:bodyPr/>
          <a:lstStyle/>
          <a:p>
            <a:fld id="{C1D75715-7DCC-41CA-81CD-C8B49BA5601C}" type="slidenum">
              <a:rPr lang="en-US" smtClean="0"/>
              <a:t>13</a:t>
            </a:fld>
            <a:endParaRPr lang="en-US"/>
          </a:p>
        </p:txBody>
      </p:sp>
      <p:sp>
        <p:nvSpPr>
          <p:cNvPr id="88" name="Oval 87"/>
          <p:cNvSpPr/>
          <p:nvPr/>
        </p:nvSpPr>
        <p:spPr>
          <a:xfrm>
            <a:off x="1592312" y="211172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89" name="Straight Connector 88"/>
          <p:cNvCxnSpPr>
            <a:stCxn id="88" idx="4"/>
            <a:endCxn id="90" idx="0"/>
          </p:cNvCxnSpPr>
          <p:nvPr/>
        </p:nvCxnSpPr>
        <p:spPr>
          <a:xfrm flipH="1">
            <a:off x="1862121" y="2660361"/>
            <a:ext cx="4511" cy="356200"/>
          </a:xfrm>
          <a:prstGeom prst="line">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587801" y="301656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91" name="Straight Connector 90"/>
          <p:cNvCxnSpPr>
            <a:stCxn id="94" idx="2"/>
            <a:endCxn id="88" idx="6"/>
          </p:cNvCxnSpPr>
          <p:nvPr/>
        </p:nvCxnSpPr>
        <p:spPr>
          <a:xfrm flipH="1">
            <a:off x="2140952" y="2386041"/>
            <a:ext cx="307209" cy="0"/>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97" idx="7"/>
            <a:endCxn id="88" idx="3"/>
          </p:cNvCxnSpPr>
          <p:nvPr/>
        </p:nvCxnSpPr>
        <p:spPr>
          <a:xfrm flipV="1">
            <a:off x="1350579" y="2580015"/>
            <a:ext cx="322079" cy="160692"/>
          </a:xfrm>
          <a:prstGeom prst="line">
            <a:avLst/>
          </a:prstGeom>
          <a:ln w="38100">
            <a:solidFill>
              <a:schemeClr val="accent5"/>
            </a:solidFill>
            <a:headEnd type="triangle"/>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90" idx="6"/>
            <a:endCxn id="95" idx="2"/>
          </p:cNvCxnSpPr>
          <p:nvPr/>
        </p:nvCxnSpPr>
        <p:spPr>
          <a:xfrm>
            <a:off x="2136441" y="3290881"/>
            <a:ext cx="311720" cy="0"/>
          </a:xfrm>
          <a:prstGeom prst="line">
            <a:avLst/>
          </a:prstGeom>
          <a:ln w="38100">
            <a:solidFill>
              <a:schemeClr val="accent3"/>
            </a:solidFill>
            <a:tailEnd type="none"/>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2448161" y="211172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sp>
        <p:nvSpPr>
          <p:cNvPr id="95" name="Oval 94"/>
          <p:cNvSpPr/>
          <p:nvPr/>
        </p:nvSpPr>
        <p:spPr>
          <a:xfrm>
            <a:off x="2448161" y="301656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96" name="Straight Connector 95"/>
          <p:cNvCxnSpPr>
            <a:stCxn id="88" idx="5"/>
            <a:endCxn id="95" idx="1"/>
          </p:cNvCxnSpPr>
          <p:nvPr/>
        </p:nvCxnSpPr>
        <p:spPr>
          <a:xfrm>
            <a:off x="2060606" y="2580015"/>
            <a:ext cx="467901" cy="516892"/>
          </a:xfrm>
          <a:prstGeom prst="line">
            <a:avLst/>
          </a:prstGeom>
          <a:ln w="38100">
            <a:solidFill>
              <a:srgbClr val="A5A5A5"/>
            </a:solidFill>
            <a:tailEnd type="triangle"/>
          </a:ln>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882285" y="2660361"/>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4</a:t>
            </a:r>
            <a:endParaRPr lang="en-US" dirty="0">
              <a:latin typeface="+mj-lt"/>
              <a:cs typeface="Times New Roman" pitchFamily="18" charset="0"/>
            </a:endParaRPr>
          </a:p>
        </p:txBody>
      </p:sp>
      <p:sp>
        <p:nvSpPr>
          <p:cNvPr id="120" name="Oval 119"/>
          <p:cNvSpPr/>
          <p:nvPr/>
        </p:nvSpPr>
        <p:spPr>
          <a:xfrm>
            <a:off x="4288357" y="211108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121" name="Straight Connector 120"/>
          <p:cNvCxnSpPr>
            <a:stCxn id="120" idx="4"/>
            <a:endCxn id="122" idx="0"/>
          </p:cNvCxnSpPr>
          <p:nvPr/>
        </p:nvCxnSpPr>
        <p:spPr>
          <a:xfrm flipH="1">
            <a:off x="4558166" y="2659724"/>
            <a:ext cx="4511" cy="356200"/>
          </a:xfrm>
          <a:prstGeom prst="line">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2" name="Oval 121"/>
          <p:cNvSpPr/>
          <p:nvPr/>
        </p:nvSpPr>
        <p:spPr>
          <a:xfrm>
            <a:off x="4283846" y="30159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123" name="Straight Connector 122"/>
          <p:cNvCxnSpPr>
            <a:stCxn id="126" idx="2"/>
            <a:endCxn id="120" idx="6"/>
          </p:cNvCxnSpPr>
          <p:nvPr/>
        </p:nvCxnSpPr>
        <p:spPr>
          <a:xfrm flipH="1">
            <a:off x="4836997" y="2385404"/>
            <a:ext cx="307209" cy="0"/>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129" idx="5"/>
            <a:endCxn id="122" idx="2"/>
          </p:cNvCxnSpPr>
          <p:nvPr/>
        </p:nvCxnSpPr>
        <p:spPr>
          <a:xfrm>
            <a:off x="4046624" y="3128018"/>
            <a:ext cx="237222" cy="162226"/>
          </a:xfrm>
          <a:prstGeom prst="line">
            <a:avLst/>
          </a:prstGeom>
          <a:ln w="38100">
            <a:solidFill>
              <a:schemeClr val="accent3"/>
            </a:solidFill>
            <a:headEnd type="none"/>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122" idx="6"/>
            <a:endCxn id="127" idx="2"/>
          </p:cNvCxnSpPr>
          <p:nvPr/>
        </p:nvCxnSpPr>
        <p:spPr>
          <a:xfrm>
            <a:off x="4832486" y="3290244"/>
            <a:ext cx="311720" cy="0"/>
          </a:xfrm>
          <a:prstGeom prst="line">
            <a:avLst/>
          </a:prstGeom>
          <a:ln w="38100">
            <a:solidFill>
              <a:schemeClr val="accent3"/>
            </a:solidFill>
            <a:tailEnd type="none"/>
          </a:ln>
        </p:spPr>
        <p:style>
          <a:lnRef idx="1">
            <a:schemeClr val="accent1"/>
          </a:lnRef>
          <a:fillRef idx="0">
            <a:schemeClr val="accent1"/>
          </a:fillRef>
          <a:effectRef idx="0">
            <a:schemeClr val="accent1"/>
          </a:effectRef>
          <a:fontRef idx="minor">
            <a:schemeClr val="tx1"/>
          </a:fontRef>
        </p:style>
      </p:cxnSp>
      <p:sp>
        <p:nvSpPr>
          <p:cNvPr id="126" name="Oval 125"/>
          <p:cNvSpPr/>
          <p:nvPr/>
        </p:nvSpPr>
        <p:spPr>
          <a:xfrm>
            <a:off x="5144206" y="211108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sp>
        <p:nvSpPr>
          <p:cNvPr id="127" name="Oval 126"/>
          <p:cNvSpPr/>
          <p:nvPr/>
        </p:nvSpPr>
        <p:spPr>
          <a:xfrm>
            <a:off x="5144206" y="30159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128" name="Straight Connector 127"/>
          <p:cNvCxnSpPr>
            <a:stCxn id="126" idx="4"/>
            <a:endCxn id="127" idx="0"/>
          </p:cNvCxnSpPr>
          <p:nvPr/>
        </p:nvCxnSpPr>
        <p:spPr>
          <a:xfrm>
            <a:off x="5418526" y="2659724"/>
            <a:ext cx="0" cy="356200"/>
          </a:xfrm>
          <a:prstGeom prst="line">
            <a:avLst/>
          </a:prstGeom>
          <a:ln w="38100">
            <a:solidFill>
              <a:schemeClr val="accent3"/>
            </a:solidFill>
            <a:tailEnd type="none"/>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578330" y="26597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4</a:t>
            </a:r>
            <a:endParaRPr lang="en-US" dirty="0">
              <a:latin typeface="+mj-lt"/>
              <a:cs typeface="Times New Roman" pitchFamily="18" charset="0"/>
            </a:endParaRPr>
          </a:p>
        </p:txBody>
      </p:sp>
      <p:sp>
        <p:nvSpPr>
          <p:cNvPr id="130" name="Oval 129"/>
          <p:cNvSpPr/>
          <p:nvPr/>
        </p:nvSpPr>
        <p:spPr>
          <a:xfrm>
            <a:off x="6930357" y="211108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131" name="Straight Connector 130"/>
          <p:cNvCxnSpPr>
            <a:stCxn id="130" idx="4"/>
            <a:endCxn id="132" idx="0"/>
          </p:cNvCxnSpPr>
          <p:nvPr/>
        </p:nvCxnSpPr>
        <p:spPr>
          <a:xfrm flipH="1">
            <a:off x="7200166" y="2659724"/>
            <a:ext cx="4511" cy="356200"/>
          </a:xfrm>
          <a:prstGeom prst="line">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6925846" y="30159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133" name="Straight Connector 132"/>
          <p:cNvCxnSpPr>
            <a:stCxn id="136" idx="2"/>
            <a:endCxn id="130" idx="6"/>
          </p:cNvCxnSpPr>
          <p:nvPr/>
        </p:nvCxnSpPr>
        <p:spPr>
          <a:xfrm flipH="1">
            <a:off x="7478997" y="2385404"/>
            <a:ext cx="307209" cy="0"/>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stCxn id="139" idx="7"/>
            <a:endCxn id="130" idx="3"/>
          </p:cNvCxnSpPr>
          <p:nvPr/>
        </p:nvCxnSpPr>
        <p:spPr>
          <a:xfrm flipV="1">
            <a:off x="6688624" y="2579378"/>
            <a:ext cx="322079" cy="160692"/>
          </a:xfrm>
          <a:prstGeom prst="line">
            <a:avLst/>
          </a:prstGeom>
          <a:ln w="38100">
            <a:solidFill>
              <a:schemeClr val="accent5"/>
            </a:solidFill>
            <a:headEnd type="triangle"/>
          </a:ln>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7786206" y="211108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sp>
        <p:nvSpPr>
          <p:cNvPr id="137" name="Oval 136"/>
          <p:cNvSpPr/>
          <p:nvPr/>
        </p:nvSpPr>
        <p:spPr>
          <a:xfrm>
            <a:off x="7786206" y="30159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138" name="Straight Connector 137"/>
          <p:cNvCxnSpPr>
            <a:stCxn id="136" idx="4"/>
            <a:endCxn id="137" idx="0"/>
          </p:cNvCxnSpPr>
          <p:nvPr/>
        </p:nvCxnSpPr>
        <p:spPr>
          <a:xfrm>
            <a:off x="8060526" y="2659724"/>
            <a:ext cx="0" cy="356200"/>
          </a:xfrm>
          <a:prstGeom prst="line">
            <a:avLst/>
          </a:prstGeom>
          <a:ln w="38100">
            <a:solidFill>
              <a:schemeClr val="accent3"/>
            </a:solidFill>
            <a:tailEnd type="none"/>
          </a:ln>
        </p:spPr>
        <p:style>
          <a:lnRef idx="1">
            <a:schemeClr val="accent1"/>
          </a:lnRef>
          <a:fillRef idx="0">
            <a:schemeClr val="accent1"/>
          </a:fillRef>
          <a:effectRef idx="0">
            <a:schemeClr val="accent1"/>
          </a:effectRef>
          <a:fontRef idx="minor">
            <a:schemeClr val="tx1"/>
          </a:fontRef>
        </p:style>
      </p:cxnSp>
      <p:sp>
        <p:nvSpPr>
          <p:cNvPr id="139" name="Oval 138"/>
          <p:cNvSpPr/>
          <p:nvPr/>
        </p:nvSpPr>
        <p:spPr>
          <a:xfrm>
            <a:off x="6220330" y="2659724"/>
            <a:ext cx="548640" cy="548640"/>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4</a:t>
            </a:r>
            <a:endParaRPr lang="en-US" dirty="0">
              <a:latin typeface="+mj-lt"/>
              <a:cs typeface="Times New Roman" pitchFamily="18" charset="0"/>
            </a:endParaRPr>
          </a:p>
        </p:txBody>
      </p:sp>
      <p:sp>
        <p:nvSpPr>
          <p:cNvPr id="147" name="Right Arrow 146"/>
          <p:cNvSpPr/>
          <p:nvPr/>
        </p:nvSpPr>
        <p:spPr>
          <a:xfrm>
            <a:off x="3200687" y="2740070"/>
            <a:ext cx="296333" cy="275854"/>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86" name="TextBox 85"/>
          <p:cNvSpPr txBox="1"/>
          <p:nvPr/>
        </p:nvSpPr>
        <p:spPr>
          <a:xfrm>
            <a:off x="3798604" y="2758686"/>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87" name="TextBox 86"/>
          <p:cNvSpPr txBox="1"/>
          <p:nvPr/>
        </p:nvSpPr>
        <p:spPr>
          <a:xfrm>
            <a:off x="4515943" y="2202582"/>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98" name="TextBox 97"/>
          <p:cNvSpPr txBox="1"/>
          <p:nvPr/>
        </p:nvSpPr>
        <p:spPr>
          <a:xfrm>
            <a:off x="5378090" y="2195420"/>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99" name="TextBox 98"/>
          <p:cNvSpPr txBox="1"/>
          <p:nvPr/>
        </p:nvSpPr>
        <p:spPr>
          <a:xfrm>
            <a:off x="5367868" y="3081726"/>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0" name="TextBox 99"/>
          <p:cNvSpPr txBox="1"/>
          <p:nvPr/>
        </p:nvSpPr>
        <p:spPr>
          <a:xfrm>
            <a:off x="4484693" y="3081726"/>
            <a:ext cx="235962"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6" name="TextBox 105"/>
          <p:cNvSpPr txBox="1"/>
          <p:nvPr/>
        </p:nvSpPr>
        <p:spPr>
          <a:xfrm>
            <a:off x="8003033" y="2193140"/>
            <a:ext cx="277640" cy="369332"/>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07" name="TextBox 106"/>
          <p:cNvSpPr txBox="1"/>
          <p:nvPr/>
        </p:nvSpPr>
        <p:spPr>
          <a:xfrm>
            <a:off x="8003032" y="3100260"/>
            <a:ext cx="286021" cy="369332"/>
          </a:xfrm>
          <a:prstGeom prst="rect">
            <a:avLst/>
          </a:prstGeom>
          <a:noFill/>
        </p:spPr>
        <p:txBody>
          <a:bodyPr wrap="square" rtlCol="0">
            <a:spAutoFit/>
          </a:bodyPr>
          <a:lstStyle/>
          <a:p>
            <a:r>
              <a:rPr lang="en-US" dirty="0" smtClean="0">
                <a:solidFill>
                  <a:schemeClr val="bg1"/>
                </a:solidFill>
              </a:rPr>
              <a:t>"</a:t>
            </a:r>
            <a:endParaRPr lang="en-US" dirty="0">
              <a:solidFill>
                <a:schemeClr val="bg1"/>
              </a:solidFill>
            </a:endParaRPr>
          </a:p>
        </p:txBody>
      </p:sp>
      <p:sp>
        <p:nvSpPr>
          <p:cNvPr id="108" name="TextBox 107"/>
          <p:cNvSpPr txBox="1"/>
          <p:nvPr/>
        </p:nvSpPr>
        <p:spPr>
          <a:xfrm>
            <a:off x="7153443" y="3081726"/>
            <a:ext cx="286021" cy="369332"/>
          </a:xfrm>
          <a:prstGeom prst="rect">
            <a:avLst/>
          </a:prstGeom>
          <a:noFill/>
        </p:spPr>
        <p:txBody>
          <a:bodyPr wrap="square" rtlCol="0">
            <a:spAutoFit/>
          </a:bodyPr>
          <a:lstStyle/>
          <a:p>
            <a:r>
              <a:rPr lang="en-US" dirty="0" smtClean="0">
                <a:solidFill>
                  <a:schemeClr val="bg1"/>
                </a:solidFill>
              </a:rPr>
              <a:t>"</a:t>
            </a:r>
            <a:endParaRPr lang="en-US" dirty="0">
              <a:solidFill>
                <a:schemeClr val="bg1"/>
              </a:solidFill>
            </a:endParaRPr>
          </a:p>
        </p:txBody>
      </p:sp>
      <p:sp>
        <p:nvSpPr>
          <p:cNvPr id="109" name="TextBox 108"/>
          <p:cNvSpPr txBox="1"/>
          <p:nvPr/>
        </p:nvSpPr>
        <p:spPr>
          <a:xfrm>
            <a:off x="6439497" y="2723205"/>
            <a:ext cx="286021" cy="369332"/>
          </a:xfrm>
          <a:prstGeom prst="rect">
            <a:avLst/>
          </a:prstGeom>
          <a:noFill/>
        </p:spPr>
        <p:txBody>
          <a:bodyPr wrap="square" rtlCol="0">
            <a:spAutoFit/>
          </a:bodyPr>
          <a:lstStyle/>
          <a:p>
            <a:r>
              <a:rPr lang="en-US" dirty="0" smtClean="0">
                <a:solidFill>
                  <a:schemeClr val="bg1"/>
                </a:solidFill>
              </a:rPr>
              <a:t>"</a:t>
            </a:r>
            <a:endParaRPr lang="en-US" dirty="0">
              <a:solidFill>
                <a:schemeClr val="bg1"/>
              </a:solidFill>
            </a:endParaRPr>
          </a:p>
        </p:txBody>
      </p:sp>
      <p:sp>
        <p:nvSpPr>
          <p:cNvPr id="110" name="TextBox 109"/>
          <p:cNvSpPr txBox="1"/>
          <p:nvPr/>
        </p:nvSpPr>
        <p:spPr>
          <a:xfrm>
            <a:off x="7138803" y="2193140"/>
            <a:ext cx="286021" cy="369332"/>
          </a:xfrm>
          <a:prstGeom prst="rect">
            <a:avLst/>
          </a:prstGeom>
          <a:noFill/>
        </p:spPr>
        <p:txBody>
          <a:bodyPr wrap="square" rtlCol="0">
            <a:spAutoFit/>
          </a:bodyPr>
          <a:lstStyle/>
          <a:p>
            <a:r>
              <a:rPr lang="en-US" dirty="0" smtClean="0">
                <a:solidFill>
                  <a:schemeClr val="bg1"/>
                </a:solidFill>
              </a:rPr>
              <a:t>"</a:t>
            </a:r>
            <a:endParaRPr lang="en-US" dirty="0">
              <a:solidFill>
                <a:schemeClr val="bg1"/>
              </a:solidFill>
            </a:endParaRPr>
          </a:p>
        </p:txBody>
      </p:sp>
      <p:cxnSp>
        <p:nvCxnSpPr>
          <p:cNvPr id="49" name="Straight Connector 48"/>
          <p:cNvCxnSpPr/>
          <p:nvPr/>
        </p:nvCxnSpPr>
        <p:spPr>
          <a:xfrm flipV="1">
            <a:off x="5343000" y="5812851"/>
            <a:ext cx="322079" cy="160692"/>
          </a:xfrm>
          <a:prstGeom prst="line">
            <a:avLst/>
          </a:prstGeom>
          <a:ln w="38100">
            <a:solidFill>
              <a:schemeClr val="accent5"/>
            </a:solidFill>
            <a:headEnd type="triangle"/>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5654688" y="5812851"/>
            <a:ext cx="322079" cy="160692"/>
          </a:xfrm>
          <a:prstGeom prst="line">
            <a:avLst/>
          </a:prstGeom>
          <a:ln w="38100">
            <a:solidFill>
              <a:schemeClr val="accent5"/>
            </a:solidFill>
            <a:headEnd type="triangle"/>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3712989" y="5777188"/>
            <a:ext cx="4511" cy="356200"/>
          </a:xfrm>
          <a:prstGeom prst="line">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a:off x="3916123" y="5777188"/>
            <a:ext cx="4511" cy="356200"/>
          </a:xfrm>
          <a:prstGeom prst="line">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4117001" y="5777188"/>
            <a:ext cx="4511" cy="356200"/>
          </a:xfrm>
          <a:prstGeom prst="line">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2082136" y="5724257"/>
            <a:ext cx="307209" cy="0"/>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2082136" y="5890495"/>
            <a:ext cx="307209" cy="0"/>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2075614" y="6071136"/>
            <a:ext cx="307209" cy="0"/>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sp>
        <p:nvSpPr>
          <p:cNvPr id="57" name="Down Arrow 56"/>
          <p:cNvSpPr/>
          <p:nvPr/>
        </p:nvSpPr>
        <p:spPr>
          <a:xfrm>
            <a:off x="3593010" y="4391464"/>
            <a:ext cx="2168582" cy="28428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58" name="TextBox 57"/>
          <p:cNvSpPr txBox="1"/>
          <p:nvPr/>
        </p:nvSpPr>
        <p:spPr>
          <a:xfrm>
            <a:off x="1839337" y="4907741"/>
            <a:ext cx="77976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i="1" dirty="0"/>
              <a:t>Step 1</a:t>
            </a:r>
          </a:p>
        </p:txBody>
      </p:sp>
      <p:sp>
        <p:nvSpPr>
          <p:cNvPr id="59" name="TextBox 58"/>
          <p:cNvSpPr txBox="1"/>
          <p:nvPr/>
        </p:nvSpPr>
        <p:spPr>
          <a:xfrm>
            <a:off x="3517467" y="4907741"/>
            <a:ext cx="77976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i="1" dirty="0"/>
              <a:t>Step 2</a:t>
            </a:r>
          </a:p>
        </p:txBody>
      </p:sp>
      <p:sp>
        <p:nvSpPr>
          <p:cNvPr id="60" name="TextBox 59"/>
          <p:cNvSpPr txBox="1"/>
          <p:nvPr/>
        </p:nvSpPr>
        <p:spPr>
          <a:xfrm>
            <a:off x="5316998" y="4908033"/>
            <a:ext cx="77976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i="1" dirty="0"/>
              <a:t>Step 3</a:t>
            </a:r>
          </a:p>
        </p:txBody>
      </p:sp>
      <p:sp>
        <p:nvSpPr>
          <p:cNvPr id="61" name="TextBox 60"/>
          <p:cNvSpPr txBox="1"/>
          <p:nvPr/>
        </p:nvSpPr>
        <p:spPr>
          <a:xfrm>
            <a:off x="6920919" y="4907741"/>
            <a:ext cx="77976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i="1" dirty="0"/>
              <a:t>Step 4</a:t>
            </a:r>
          </a:p>
        </p:txBody>
      </p:sp>
      <p:sp>
        <p:nvSpPr>
          <p:cNvPr id="62" name="TextBox 61"/>
          <p:cNvSpPr txBox="1"/>
          <p:nvPr/>
        </p:nvSpPr>
        <p:spPr>
          <a:xfrm>
            <a:off x="1617146" y="3850846"/>
            <a:ext cx="77976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i="1" dirty="0"/>
              <a:t>Step 1</a:t>
            </a:r>
          </a:p>
        </p:txBody>
      </p:sp>
      <p:sp>
        <p:nvSpPr>
          <p:cNvPr id="63" name="TextBox 62"/>
          <p:cNvSpPr txBox="1"/>
          <p:nvPr/>
        </p:nvSpPr>
        <p:spPr>
          <a:xfrm>
            <a:off x="4285433" y="3850669"/>
            <a:ext cx="77976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i="1" dirty="0"/>
              <a:t>Step 2</a:t>
            </a:r>
          </a:p>
        </p:txBody>
      </p:sp>
      <p:sp>
        <p:nvSpPr>
          <p:cNvPr id="64" name="TextBox 63"/>
          <p:cNvSpPr txBox="1"/>
          <p:nvPr/>
        </p:nvSpPr>
        <p:spPr>
          <a:xfrm>
            <a:off x="6950583" y="3871547"/>
            <a:ext cx="77976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i="1" dirty="0"/>
              <a:t>Step 3</a:t>
            </a:r>
          </a:p>
        </p:txBody>
      </p:sp>
      <p:cxnSp>
        <p:nvCxnSpPr>
          <p:cNvPr id="65" name="Straight Connector 64"/>
          <p:cNvCxnSpPr/>
          <p:nvPr/>
        </p:nvCxnSpPr>
        <p:spPr>
          <a:xfrm>
            <a:off x="7266611" y="5718807"/>
            <a:ext cx="467901" cy="516892"/>
          </a:xfrm>
          <a:prstGeom prst="line">
            <a:avLst/>
          </a:prstGeom>
          <a:ln w="38100">
            <a:solidFill>
              <a:srgbClr val="A5A5A5"/>
            </a:solidFill>
            <a:tailEnd type="triangle"/>
          </a:ln>
        </p:spPr>
        <p:style>
          <a:lnRef idx="1">
            <a:schemeClr val="accent1"/>
          </a:lnRef>
          <a:fillRef idx="0">
            <a:schemeClr val="accent1"/>
          </a:fillRef>
          <a:effectRef idx="0">
            <a:schemeClr val="accent1"/>
          </a:effectRef>
          <a:fontRef idx="minor">
            <a:schemeClr val="tx1"/>
          </a:fontRef>
        </p:style>
      </p:cxnSp>
      <p:sp>
        <p:nvSpPr>
          <p:cNvPr id="69" name="Right Arrow 68"/>
          <p:cNvSpPr/>
          <p:nvPr/>
        </p:nvSpPr>
        <p:spPr>
          <a:xfrm>
            <a:off x="5799483" y="2744292"/>
            <a:ext cx="296333" cy="275854"/>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5" name="TextBox 4"/>
          <p:cNvSpPr txBox="1"/>
          <p:nvPr/>
        </p:nvSpPr>
        <p:spPr>
          <a:xfrm>
            <a:off x="5407523" y="5359398"/>
            <a:ext cx="598713" cy="307777"/>
          </a:xfrm>
          <a:prstGeom prst="rect">
            <a:avLst/>
          </a:prstGeom>
          <a:noFill/>
        </p:spPr>
        <p:txBody>
          <a:bodyPr wrap="square" rtlCol="0">
            <a:spAutoFit/>
          </a:bodyPr>
          <a:lstStyle/>
          <a:p>
            <a:r>
              <a:rPr lang="en-US" sz="1400" dirty="0" smtClean="0"/>
              <a:t>1</a:t>
            </a:r>
            <a:r>
              <a:rPr lang="en-US" sz="1400" dirty="0" smtClean="0">
                <a:sym typeface="Wingdings" panose="05000000000000000000" pitchFamily="2" charset="2"/>
              </a:rPr>
              <a:t> 4</a:t>
            </a:r>
            <a:endParaRPr lang="en-US" sz="1400" dirty="0"/>
          </a:p>
        </p:txBody>
      </p:sp>
      <p:sp>
        <p:nvSpPr>
          <p:cNvPr id="71" name="TextBox 70"/>
          <p:cNvSpPr txBox="1"/>
          <p:nvPr/>
        </p:nvSpPr>
        <p:spPr>
          <a:xfrm>
            <a:off x="3616766" y="5359398"/>
            <a:ext cx="598713" cy="307777"/>
          </a:xfrm>
          <a:prstGeom prst="rect">
            <a:avLst/>
          </a:prstGeom>
          <a:noFill/>
        </p:spPr>
        <p:txBody>
          <a:bodyPr wrap="square" rtlCol="0">
            <a:spAutoFit/>
          </a:bodyPr>
          <a:lstStyle/>
          <a:p>
            <a:r>
              <a:rPr lang="en-US" sz="1400" dirty="0" smtClean="0"/>
              <a:t>1</a:t>
            </a:r>
            <a:r>
              <a:rPr lang="en-US" sz="1400" dirty="0" smtClean="0">
                <a:sym typeface="Wingdings" panose="05000000000000000000" pitchFamily="2" charset="2"/>
              </a:rPr>
              <a:t> 3</a:t>
            </a:r>
            <a:endParaRPr lang="en-US" sz="1400" dirty="0"/>
          </a:p>
        </p:txBody>
      </p:sp>
      <p:sp>
        <p:nvSpPr>
          <p:cNvPr id="72" name="TextBox 71"/>
          <p:cNvSpPr txBox="1"/>
          <p:nvPr/>
        </p:nvSpPr>
        <p:spPr>
          <a:xfrm>
            <a:off x="7041108" y="5359398"/>
            <a:ext cx="598713" cy="307777"/>
          </a:xfrm>
          <a:prstGeom prst="rect">
            <a:avLst/>
          </a:prstGeom>
          <a:noFill/>
        </p:spPr>
        <p:txBody>
          <a:bodyPr wrap="square" rtlCol="0">
            <a:spAutoFit/>
          </a:bodyPr>
          <a:lstStyle/>
          <a:p>
            <a:r>
              <a:rPr lang="en-US" sz="1400" dirty="0" smtClean="0"/>
              <a:t>1</a:t>
            </a:r>
            <a:r>
              <a:rPr lang="en-US" sz="1400" dirty="0" smtClean="0">
                <a:sym typeface="Wingdings" panose="05000000000000000000" pitchFamily="2" charset="2"/>
              </a:rPr>
              <a:t> 5</a:t>
            </a:r>
            <a:endParaRPr lang="en-US" sz="1400" dirty="0"/>
          </a:p>
        </p:txBody>
      </p:sp>
      <p:sp>
        <p:nvSpPr>
          <p:cNvPr id="73" name="TextBox 72"/>
          <p:cNvSpPr txBox="1"/>
          <p:nvPr/>
        </p:nvSpPr>
        <p:spPr>
          <a:xfrm>
            <a:off x="1871871" y="5361147"/>
            <a:ext cx="598713" cy="307777"/>
          </a:xfrm>
          <a:prstGeom prst="rect">
            <a:avLst/>
          </a:prstGeom>
          <a:noFill/>
        </p:spPr>
        <p:txBody>
          <a:bodyPr wrap="square" rtlCol="0">
            <a:spAutoFit/>
          </a:bodyPr>
          <a:lstStyle/>
          <a:p>
            <a:r>
              <a:rPr lang="en-US" sz="1400" dirty="0" smtClean="0"/>
              <a:t>1</a:t>
            </a:r>
            <a:r>
              <a:rPr lang="en-US" sz="1400" dirty="0" smtClean="0">
                <a:sym typeface="Wingdings" panose="05000000000000000000" pitchFamily="2" charset="2"/>
              </a:rPr>
              <a:t> 2</a:t>
            </a:r>
            <a:endParaRPr lang="en-US" sz="1400" dirty="0"/>
          </a:p>
        </p:txBody>
      </p:sp>
      <p:sp>
        <p:nvSpPr>
          <p:cNvPr id="6" name="TextBox 5"/>
          <p:cNvSpPr txBox="1"/>
          <p:nvPr/>
        </p:nvSpPr>
        <p:spPr>
          <a:xfrm>
            <a:off x="418821" y="5300281"/>
            <a:ext cx="1358026" cy="338554"/>
          </a:xfrm>
          <a:prstGeom prst="rect">
            <a:avLst/>
          </a:prstGeom>
          <a:noFill/>
        </p:spPr>
        <p:txBody>
          <a:bodyPr wrap="square" rtlCol="0">
            <a:spAutoFit/>
          </a:bodyPr>
          <a:lstStyle/>
          <a:p>
            <a:r>
              <a:rPr lang="en-US" sz="1600" b="1" dirty="0" smtClean="0"/>
              <a:t>Propagations:</a:t>
            </a:r>
            <a:endParaRPr lang="en-US" sz="1600" b="1" dirty="0"/>
          </a:p>
        </p:txBody>
      </p:sp>
      <p:sp>
        <p:nvSpPr>
          <p:cNvPr id="74" name="TextBox 73"/>
          <p:cNvSpPr txBox="1"/>
          <p:nvPr/>
        </p:nvSpPr>
        <p:spPr>
          <a:xfrm>
            <a:off x="4131704" y="3589496"/>
            <a:ext cx="1037750" cy="276999"/>
          </a:xfrm>
          <a:prstGeom prst="rect">
            <a:avLst/>
          </a:prstGeom>
          <a:noFill/>
        </p:spPr>
        <p:txBody>
          <a:bodyPr wrap="square" rtlCol="0">
            <a:spAutoFit/>
          </a:bodyPr>
          <a:lstStyle/>
          <a:p>
            <a:pPr algn="ctr"/>
            <a:r>
              <a:rPr lang="en-US" sz="1200" b="1" dirty="0" smtClean="0"/>
              <a:t>Snapshot 2</a:t>
            </a:r>
            <a:endParaRPr lang="en-US" sz="1200" b="1" dirty="0"/>
          </a:p>
        </p:txBody>
      </p:sp>
      <p:sp>
        <p:nvSpPr>
          <p:cNvPr id="75" name="TextBox 74"/>
          <p:cNvSpPr txBox="1"/>
          <p:nvPr/>
        </p:nvSpPr>
        <p:spPr>
          <a:xfrm>
            <a:off x="1430454" y="3589496"/>
            <a:ext cx="1037750" cy="276999"/>
          </a:xfrm>
          <a:prstGeom prst="rect">
            <a:avLst/>
          </a:prstGeom>
          <a:noFill/>
        </p:spPr>
        <p:txBody>
          <a:bodyPr wrap="square" rtlCol="0">
            <a:spAutoFit/>
          </a:bodyPr>
          <a:lstStyle/>
          <a:p>
            <a:pPr algn="ctr"/>
            <a:r>
              <a:rPr lang="en-US" sz="1200" b="1" dirty="0" smtClean="0"/>
              <a:t>Snapshot 1</a:t>
            </a:r>
            <a:endParaRPr lang="en-US" sz="1200" b="1" dirty="0"/>
          </a:p>
        </p:txBody>
      </p:sp>
      <p:sp>
        <p:nvSpPr>
          <p:cNvPr id="76" name="TextBox 75"/>
          <p:cNvSpPr txBox="1"/>
          <p:nvPr/>
        </p:nvSpPr>
        <p:spPr>
          <a:xfrm>
            <a:off x="6770528" y="3589496"/>
            <a:ext cx="1037750" cy="276999"/>
          </a:xfrm>
          <a:prstGeom prst="rect">
            <a:avLst/>
          </a:prstGeom>
          <a:noFill/>
        </p:spPr>
        <p:txBody>
          <a:bodyPr wrap="square" rtlCol="0">
            <a:spAutoFit/>
          </a:bodyPr>
          <a:lstStyle/>
          <a:p>
            <a:pPr algn="ctr"/>
            <a:r>
              <a:rPr lang="en-US" sz="1200" b="1" dirty="0" smtClean="0"/>
              <a:t>Snapshot 3</a:t>
            </a:r>
            <a:endParaRPr lang="en-US" sz="1200" b="1" dirty="0"/>
          </a:p>
        </p:txBody>
      </p:sp>
    </p:spTree>
    <p:extLst>
      <p:ext uri="{BB962C8B-B14F-4D97-AF65-F5344CB8AC3E}">
        <p14:creationId xmlns:p14="http://schemas.microsoft.com/office/powerpoint/2010/main" val="2548074414"/>
      </p:ext>
    </p:extLst>
  </p:cSld>
  <p:clrMapOvr>
    <a:masterClrMapping/>
  </p:clrMapOvr>
  <mc:AlternateContent xmlns:mc="http://schemas.openxmlformats.org/markup-compatibility/2006">
    <mc:Choice xmlns:p14="http://schemas.microsoft.com/office/powerpoint/2010/main" Requires="p14">
      <p:transition spd="slow" p14:dur="2000" advTm="55154"/>
    </mc:Choice>
    <mc:Fallback>
      <p:transition spd="slow" advTm="55154"/>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Chronos: Data Layout</a:t>
            </a:r>
            <a:endParaRPr lang="zh-CN" altLang="en-US" dirty="0">
              <a:latin typeface="Calibri Light" panose="020F0302020204030204" pitchFamily="34" charset="0"/>
            </a:endParaRPr>
          </a:p>
        </p:txBody>
      </p:sp>
      <p:sp>
        <p:nvSpPr>
          <p:cNvPr id="3" name="Content Placeholder 2"/>
          <p:cNvSpPr>
            <a:spLocks noGrp="1"/>
          </p:cNvSpPr>
          <p:nvPr>
            <p:ph idx="1"/>
          </p:nvPr>
        </p:nvSpPr>
        <p:spPr>
          <a:xfrm>
            <a:off x="5257800" y="2219838"/>
            <a:ext cx="3114010" cy="1762619"/>
          </a:xfrm>
        </p:spPr>
        <p:txBody>
          <a:bodyPr>
            <a:normAutofit/>
          </a:bodyPr>
          <a:lstStyle/>
          <a:p>
            <a:r>
              <a:rPr lang="en-US" dirty="0" smtClean="0"/>
              <a:t>Place together data for the same vertex across multiple snapshots</a:t>
            </a:r>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14</a:t>
            </a:fld>
            <a:endParaRPr lang="en-US"/>
          </a:p>
        </p:txBody>
      </p:sp>
      <p:sp>
        <p:nvSpPr>
          <p:cNvPr id="5" name="Right Brace 4"/>
          <p:cNvSpPr/>
          <p:nvPr/>
        </p:nvSpPr>
        <p:spPr>
          <a:xfrm rot="5400000">
            <a:off x="4402138" y="5169847"/>
            <a:ext cx="216896" cy="1544565"/>
          </a:xfrm>
          <a:prstGeom prst="rightBrace">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accent3"/>
              </a:solidFill>
            </a:endParaRPr>
          </a:p>
        </p:txBody>
      </p:sp>
      <p:sp>
        <p:nvSpPr>
          <p:cNvPr id="6" name="TextBox 5"/>
          <p:cNvSpPr txBox="1"/>
          <p:nvPr/>
        </p:nvSpPr>
        <p:spPr>
          <a:xfrm>
            <a:off x="3675386" y="6112300"/>
            <a:ext cx="1607483" cy="338554"/>
          </a:xfrm>
          <a:prstGeom prst="rect">
            <a:avLst/>
          </a:prstGeom>
          <a:noFill/>
          <a:ln>
            <a:noFill/>
          </a:ln>
        </p:spPr>
        <p:txBody>
          <a:bodyPr wrap="square" rtlCol="0">
            <a:spAutoFit/>
          </a:bodyPr>
          <a:lstStyle/>
          <a:p>
            <a:r>
              <a:rPr lang="en-US" sz="1600" i="1" dirty="0" smtClean="0">
                <a:solidFill>
                  <a:srgbClr val="0070C0"/>
                </a:solidFill>
              </a:rPr>
              <a:t>fit in a cache line</a:t>
            </a:r>
            <a:endParaRPr lang="en-US" sz="1600" i="1" dirty="0">
              <a:solidFill>
                <a:srgbClr val="0070C0"/>
              </a:solidFill>
            </a:endParaRPr>
          </a:p>
        </p:txBody>
      </p:sp>
      <p:pic>
        <p:nvPicPr>
          <p:cNvPr id="9" name="Picture 8"/>
          <p:cNvPicPr>
            <a:picLocks noChangeAspect="1"/>
          </p:cNvPicPr>
          <p:nvPr/>
        </p:nvPicPr>
        <p:blipFill>
          <a:blip r:embed="rId3"/>
          <a:stretch>
            <a:fillRect/>
          </a:stretch>
        </p:blipFill>
        <p:spPr>
          <a:xfrm>
            <a:off x="1659632" y="2036415"/>
            <a:ext cx="3008419" cy="2070100"/>
          </a:xfrm>
          <a:prstGeom prst="rect">
            <a:avLst/>
          </a:prstGeom>
        </p:spPr>
      </p:pic>
      <p:sp>
        <p:nvSpPr>
          <p:cNvPr id="10" name="TextBox 9"/>
          <p:cNvSpPr txBox="1"/>
          <p:nvPr/>
        </p:nvSpPr>
        <p:spPr>
          <a:xfrm>
            <a:off x="546904" y="2003801"/>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1</a:t>
            </a:r>
            <a:endParaRPr lang="en-US" sz="1200" b="1" dirty="0"/>
          </a:p>
        </p:txBody>
      </p:sp>
      <p:sp>
        <p:nvSpPr>
          <p:cNvPr id="11" name="TextBox 10"/>
          <p:cNvSpPr txBox="1"/>
          <p:nvPr/>
        </p:nvSpPr>
        <p:spPr>
          <a:xfrm>
            <a:off x="546903" y="2711935"/>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2</a:t>
            </a:r>
            <a:endParaRPr lang="en-US" sz="1200" b="1" dirty="0"/>
          </a:p>
        </p:txBody>
      </p:sp>
      <p:sp>
        <p:nvSpPr>
          <p:cNvPr id="12" name="TextBox 11"/>
          <p:cNvSpPr txBox="1"/>
          <p:nvPr/>
        </p:nvSpPr>
        <p:spPr>
          <a:xfrm>
            <a:off x="546903" y="3420069"/>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3</a:t>
            </a:r>
            <a:endParaRPr lang="en-US" sz="1200" b="1" dirty="0"/>
          </a:p>
        </p:txBody>
      </p:sp>
      <p:sp>
        <p:nvSpPr>
          <p:cNvPr id="13" name="Oval 12"/>
          <p:cNvSpPr/>
          <p:nvPr/>
        </p:nvSpPr>
        <p:spPr>
          <a:xfrm>
            <a:off x="1922592" y="1932619"/>
            <a:ext cx="753031" cy="2219692"/>
          </a:xfrm>
          <a:prstGeom prst="ellipse">
            <a:avLst/>
          </a:prstGeom>
          <a:noFill/>
          <a:ln w="38100">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4" name="Down Arrow 13"/>
          <p:cNvSpPr/>
          <p:nvPr/>
        </p:nvSpPr>
        <p:spPr>
          <a:xfrm>
            <a:off x="1857151" y="4211326"/>
            <a:ext cx="906780" cy="55499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5" name="TextBox 14"/>
          <p:cNvSpPr txBox="1"/>
          <p:nvPr/>
        </p:nvSpPr>
        <p:spPr>
          <a:xfrm>
            <a:off x="628650" y="1511235"/>
            <a:ext cx="4629150" cy="369332"/>
          </a:xfrm>
          <a:prstGeom prst="rect">
            <a:avLst/>
          </a:prstGeom>
          <a:noFill/>
        </p:spPr>
        <p:txBody>
          <a:bodyPr wrap="square" rtlCol="0">
            <a:spAutoFit/>
          </a:bodyPr>
          <a:lstStyle/>
          <a:p>
            <a:r>
              <a:rPr lang="en-US" b="1" dirty="0" smtClean="0">
                <a:solidFill>
                  <a:schemeClr val="bg1">
                    <a:lumMod val="50000"/>
                  </a:schemeClr>
                </a:solidFill>
              </a:rPr>
              <a:t>Vertex Data Arrays (snapshot-by-snapshot)</a:t>
            </a:r>
            <a:endParaRPr lang="en-US" b="1" dirty="0">
              <a:solidFill>
                <a:schemeClr val="bg1">
                  <a:lumMod val="50000"/>
                </a:schemeClr>
              </a:solidFill>
            </a:endParaRPr>
          </a:p>
        </p:txBody>
      </p:sp>
      <p:pic>
        <p:nvPicPr>
          <p:cNvPr id="16" name="Picture 15"/>
          <p:cNvPicPr>
            <a:picLocks noChangeAspect="1"/>
          </p:cNvPicPr>
          <p:nvPr/>
        </p:nvPicPr>
        <p:blipFill>
          <a:blip r:embed="rId4"/>
          <a:stretch>
            <a:fillRect/>
          </a:stretch>
        </p:blipFill>
        <p:spPr>
          <a:xfrm>
            <a:off x="1532524" y="5229469"/>
            <a:ext cx="6258020" cy="622300"/>
          </a:xfrm>
          <a:prstGeom prst="rect">
            <a:avLst/>
          </a:prstGeom>
        </p:spPr>
      </p:pic>
      <p:sp>
        <p:nvSpPr>
          <p:cNvPr id="17" name="TextBox 16"/>
          <p:cNvSpPr txBox="1"/>
          <p:nvPr/>
        </p:nvSpPr>
        <p:spPr>
          <a:xfrm>
            <a:off x="3516929" y="4876732"/>
            <a:ext cx="2051085" cy="369332"/>
          </a:xfrm>
          <a:prstGeom prst="rect">
            <a:avLst/>
          </a:prstGeom>
          <a:noFill/>
        </p:spPr>
        <p:txBody>
          <a:bodyPr wrap="square" rtlCol="0">
            <a:spAutoFit/>
          </a:bodyPr>
          <a:lstStyle/>
          <a:p>
            <a:r>
              <a:rPr lang="en-US" dirty="0" smtClean="0">
                <a:solidFill>
                  <a:schemeClr val="bg1">
                    <a:lumMod val="50000"/>
                  </a:schemeClr>
                </a:solidFill>
              </a:rPr>
              <a:t>(with time-locality)</a:t>
            </a:r>
            <a:endParaRPr lang="en-US" dirty="0">
              <a:solidFill>
                <a:schemeClr val="bg1">
                  <a:lumMod val="50000"/>
                </a:schemeClr>
              </a:solidFill>
            </a:endParaRPr>
          </a:p>
        </p:txBody>
      </p:sp>
      <p:sp>
        <p:nvSpPr>
          <p:cNvPr id="18" name="TextBox 17"/>
          <p:cNvSpPr txBox="1"/>
          <p:nvPr/>
        </p:nvSpPr>
        <p:spPr>
          <a:xfrm>
            <a:off x="469045" y="5252622"/>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1, 2, 3</a:t>
            </a:r>
            <a:endParaRPr lang="en-US" sz="1200" b="1" dirty="0"/>
          </a:p>
        </p:txBody>
      </p:sp>
      <p:sp>
        <p:nvSpPr>
          <p:cNvPr id="19" name="TextBox 18"/>
          <p:cNvSpPr txBox="1"/>
          <p:nvPr/>
        </p:nvSpPr>
        <p:spPr>
          <a:xfrm>
            <a:off x="628650" y="4763968"/>
            <a:ext cx="2988582" cy="369332"/>
          </a:xfrm>
          <a:prstGeom prst="rect">
            <a:avLst/>
          </a:prstGeom>
          <a:noFill/>
        </p:spPr>
        <p:txBody>
          <a:bodyPr wrap="square" rtlCol="0">
            <a:spAutoFit/>
          </a:bodyPr>
          <a:lstStyle/>
          <a:p>
            <a:r>
              <a:rPr lang="en-US" b="1" dirty="0" smtClean="0">
                <a:solidFill>
                  <a:schemeClr val="bg1">
                    <a:lumMod val="50000"/>
                  </a:schemeClr>
                </a:solidFill>
              </a:rPr>
              <a:t>Vertex Data Array (Chronos)</a:t>
            </a:r>
            <a:endParaRPr lang="en-US" b="1" dirty="0">
              <a:solidFill>
                <a:schemeClr val="bg1">
                  <a:lumMod val="50000"/>
                </a:schemeClr>
              </a:solidFill>
            </a:endParaRPr>
          </a:p>
        </p:txBody>
      </p:sp>
      <p:sp>
        <p:nvSpPr>
          <p:cNvPr id="20" name="Oval 19"/>
          <p:cNvSpPr/>
          <p:nvPr/>
        </p:nvSpPr>
        <p:spPr>
          <a:xfrm rot="5400000">
            <a:off x="2299107" y="4639447"/>
            <a:ext cx="753031" cy="1740738"/>
          </a:xfrm>
          <a:prstGeom prst="ellipse">
            <a:avLst/>
          </a:prstGeom>
          <a:noFill/>
          <a:ln w="38100">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640111904"/>
      </p:ext>
    </p:extLst>
  </p:cSld>
  <p:clrMapOvr>
    <a:masterClrMapping/>
  </p:clrMapOvr>
  <mc:AlternateContent xmlns:mc="http://schemas.openxmlformats.org/markup-compatibility/2006">
    <mc:Choice xmlns:p14="http://schemas.microsoft.com/office/powerpoint/2010/main" Requires="p14">
      <p:transition p14:dur="0" advTm="78630"/>
    </mc:Choice>
    <mc:Fallback>
      <p:transition advTm="7863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r>
              <a:rPr lang="en-US" dirty="0"/>
              <a:t>Chronos: Propagation Scheduling</a:t>
            </a:r>
            <a:endParaRPr lang="zh-CN" altLang="en-US" dirty="0">
              <a:latin typeface="Calibri Light" panose="020F0302020204030204" pitchFamily="34" charset="0"/>
            </a:endParaRPr>
          </a:p>
        </p:txBody>
      </p:sp>
      <p:sp>
        <p:nvSpPr>
          <p:cNvPr id="15" name="Content Placeholder 14"/>
          <p:cNvSpPr>
            <a:spLocks noGrp="1"/>
          </p:cNvSpPr>
          <p:nvPr>
            <p:ph idx="1"/>
          </p:nvPr>
        </p:nvSpPr>
        <p:spPr>
          <a:xfrm>
            <a:off x="628650" y="1116419"/>
            <a:ext cx="7886700" cy="5060544"/>
          </a:xfrm>
        </p:spPr>
        <p:txBody>
          <a:bodyPr/>
          <a:lstStyle/>
          <a:p>
            <a:pPr marL="285750" indent="-285750"/>
            <a:r>
              <a:rPr lang="en-US" altLang="zh-CN" sz="2800" b="1" dirty="0">
                <a:solidFill>
                  <a:schemeClr val="accent1"/>
                </a:solidFill>
              </a:rPr>
              <a:t>L</a:t>
            </a:r>
            <a:r>
              <a:rPr lang="en-US" altLang="zh-CN" sz="2800" b="1" dirty="0"/>
              <a:t>ocality </a:t>
            </a:r>
            <a:r>
              <a:rPr lang="en-US" altLang="zh-CN" sz="2800" b="1" dirty="0">
                <a:solidFill>
                  <a:schemeClr val="accent1"/>
                </a:solidFill>
              </a:rPr>
              <a:t>A</a:t>
            </a:r>
            <a:r>
              <a:rPr lang="en-US" altLang="zh-CN" sz="2800" b="1" dirty="0"/>
              <a:t>ware </a:t>
            </a:r>
            <a:r>
              <a:rPr lang="en-US" altLang="zh-CN" sz="2800" b="1" dirty="0">
                <a:solidFill>
                  <a:schemeClr val="accent1"/>
                </a:solidFill>
              </a:rPr>
              <a:t>B</a:t>
            </a:r>
            <a:r>
              <a:rPr lang="en-US" altLang="zh-CN" sz="2800" b="1" dirty="0"/>
              <a:t>atch </a:t>
            </a:r>
            <a:r>
              <a:rPr lang="en-US" altLang="zh-CN" sz="2800" b="1" dirty="0" smtClean="0">
                <a:solidFill>
                  <a:schemeClr val="accent1"/>
                </a:solidFill>
              </a:rPr>
              <a:t>S</a:t>
            </a:r>
            <a:r>
              <a:rPr lang="en-US" altLang="zh-CN" sz="2800" b="1" dirty="0" smtClean="0"/>
              <a:t>cheduling (</a:t>
            </a:r>
            <a:r>
              <a:rPr lang="en-US" altLang="zh-CN" sz="2800" b="1" dirty="0" smtClean="0">
                <a:solidFill>
                  <a:schemeClr val="accent1"/>
                </a:solidFill>
              </a:rPr>
              <a:t>LABS</a:t>
            </a:r>
            <a:r>
              <a:rPr lang="en-US" altLang="zh-CN" sz="2800" b="1" dirty="0" smtClean="0"/>
              <a:t>)</a:t>
            </a:r>
            <a:r>
              <a:rPr lang="en-US" altLang="zh-CN" sz="2800" dirty="0" smtClean="0"/>
              <a:t>:</a:t>
            </a:r>
            <a:endParaRPr lang="en-US" altLang="zh-CN" sz="2800" dirty="0"/>
          </a:p>
          <a:p>
            <a:pPr marL="742950" lvl="1" indent="-285750"/>
            <a:r>
              <a:rPr lang="en-US" altLang="zh-CN" sz="2400" dirty="0"/>
              <a:t>Batching </a:t>
            </a:r>
            <a:r>
              <a:rPr lang="en-US" altLang="zh-CN" sz="2400" dirty="0" smtClean="0"/>
              <a:t>propagating </a:t>
            </a:r>
            <a:r>
              <a:rPr lang="en-US" altLang="zh-CN" sz="2400" dirty="0"/>
              <a:t>across snapshots</a:t>
            </a:r>
          </a:p>
        </p:txBody>
      </p:sp>
      <p:sp>
        <p:nvSpPr>
          <p:cNvPr id="4" name="Slide Number Placeholder 3"/>
          <p:cNvSpPr>
            <a:spLocks noGrp="1"/>
          </p:cNvSpPr>
          <p:nvPr>
            <p:ph type="sldNum" sz="quarter" idx="12"/>
          </p:nvPr>
        </p:nvSpPr>
        <p:spPr/>
        <p:txBody>
          <a:bodyPr/>
          <a:lstStyle/>
          <a:p>
            <a:fld id="{C1D75715-7DCC-41CA-81CD-C8B49BA5601C}" type="slidenum">
              <a:rPr lang="en-US" smtClean="0"/>
              <a:t>15</a:t>
            </a:fld>
            <a:endParaRPr lang="en-US"/>
          </a:p>
        </p:txBody>
      </p:sp>
      <p:sp>
        <p:nvSpPr>
          <p:cNvPr id="18" name="Left Brace 17"/>
          <p:cNvSpPr/>
          <p:nvPr/>
        </p:nvSpPr>
        <p:spPr>
          <a:xfrm rot="5400000">
            <a:off x="3090056" y="1864098"/>
            <a:ext cx="504991" cy="2884950"/>
          </a:xfrm>
          <a:prstGeom prst="leftBrace">
            <a:avLst>
              <a:gd name="adj1" fmla="val 41924"/>
              <a:gd name="adj2" fmla="val 48339"/>
            </a:avLst>
          </a:prstGeom>
          <a:ln w="381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ular Callout 8"/>
          <p:cNvSpPr/>
          <p:nvPr/>
        </p:nvSpPr>
        <p:spPr>
          <a:xfrm>
            <a:off x="2408909" y="2352865"/>
            <a:ext cx="1971444" cy="740487"/>
          </a:xfrm>
          <a:prstGeom prst="wedgeRectCallout">
            <a:avLst>
              <a:gd name="adj1" fmla="val -49404"/>
              <a:gd name="adj2" fmla="val -25442"/>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smtClean="0"/>
              <a:t>vertex </a:t>
            </a:r>
            <a:r>
              <a:rPr lang="en-US" b="1" dirty="0" smtClean="0">
                <a:solidFill>
                  <a:schemeClr val="accent5"/>
                </a:solidFill>
              </a:rPr>
              <a:t>1</a:t>
            </a:r>
            <a:r>
              <a:rPr lang="en-US" dirty="0" smtClean="0"/>
              <a:t> -&gt; vertex </a:t>
            </a:r>
            <a:r>
              <a:rPr lang="en-US" b="1" dirty="0" smtClean="0">
                <a:solidFill>
                  <a:schemeClr val="accent5"/>
                </a:solidFill>
              </a:rPr>
              <a:t>2</a:t>
            </a:r>
          </a:p>
          <a:p>
            <a:pPr algn="ctr"/>
            <a:r>
              <a:rPr lang="en-US" dirty="0" smtClean="0"/>
              <a:t>across snapshots</a:t>
            </a:r>
            <a:endParaRPr lang="en-US" dirty="0"/>
          </a:p>
        </p:txBody>
      </p:sp>
      <p:pic>
        <p:nvPicPr>
          <p:cNvPr id="22" name="Picture 21"/>
          <p:cNvPicPr>
            <a:picLocks noChangeAspect="1"/>
          </p:cNvPicPr>
          <p:nvPr/>
        </p:nvPicPr>
        <p:blipFill>
          <a:blip r:embed="rId4"/>
          <a:stretch>
            <a:fillRect/>
          </a:stretch>
        </p:blipFill>
        <p:spPr>
          <a:xfrm>
            <a:off x="1532524" y="5225494"/>
            <a:ext cx="6258020" cy="622300"/>
          </a:xfrm>
          <a:prstGeom prst="rect">
            <a:avLst/>
          </a:prstGeom>
        </p:spPr>
      </p:pic>
      <p:pic>
        <p:nvPicPr>
          <p:cNvPr id="5" name="Picture 4"/>
          <p:cNvPicPr>
            <a:picLocks noChangeAspect="1"/>
          </p:cNvPicPr>
          <p:nvPr/>
        </p:nvPicPr>
        <p:blipFill>
          <a:blip r:embed="rId5">
            <a:duotone>
              <a:prstClr val="black"/>
              <a:schemeClr val="tx2">
                <a:tint val="45000"/>
                <a:satMod val="400000"/>
              </a:schemeClr>
            </a:duotone>
          </a:blip>
          <a:stretch>
            <a:fillRect/>
          </a:stretch>
        </p:blipFill>
        <p:spPr>
          <a:xfrm>
            <a:off x="2198022" y="4993592"/>
            <a:ext cx="1827900" cy="279400"/>
          </a:xfrm>
          <a:prstGeom prst="rect">
            <a:avLst/>
          </a:prstGeom>
        </p:spPr>
      </p:pic>
      <p:pic>
        <p:nvPicPr>
          <p:cNvPr id="6" name="Picture 5"/>
          <p:cNvPicPr>
            <a:picLocks noChangeAspect="1"/>
          </p:cNvPicPr>
          <p:nvPr/>
        </p:nvPicPr>
        <p:blipFill>
          <a:blip r:embed="rId6">
            <a:duotone>
              <a:prstClr val="black"/>
              <a:schemeClr val="tx2">
                <a:tint val="45000"/>
                <a:satMod val="400000"/>
              </a:schemeClr>
            </a:duotone>
          </a:blip>
          <a:stretch>
            <a:fillRect/>
          </a:stretch>
        </p:blipFill>
        <p:spPr>
          <a:xfrm>
            <a:off x="2622345" y="4993592"/>
            <a:ext cx="2411813" cy="279400"/>
          </a:xfrm>
          <a:prstGeom prst="rect">
            <a:avLst/>
          </a:prstGeom>
        </p:spPr>
      </p:pic>
      <p:sp>
        <p:nvSpPr>
          <p:cNvPr id="26" name="TextBox 25"/>
          <p:cNvSpPr txBox="1"/>
          <p:nvPr/>
        </p:nvSpPr>
        <p:spPr>
          <a:xfrm>
            <a:off x="832497" y="4602618"/>
            <a:ext cx="1206567" cy="646331"/>
          </a:xfrm>
          <a:prstGeom prst="rect">
            <a:avLst/>
          </a:prstGeom>
          <a:noFill/>
        </p:spPr>
        <p:txBody>
          <a:bodyPr wrap="square" rtlCol="0">
            <a:spAutoFit/>
          </a:bodyPr>
          <a:lstStyle/>
          <a:p>
            <a:r>
              <a:rPr lang="en-US" b="1" dirty="0" smtClean="0">
                <a:solidFill>
                  <a:schemeClr val="bg1">
                    <a:lumMod val="50000"/>
                  </a:schemeClr>
                </a:solidFill>
              </a:rPr>
              <a:t>Vertex Data Array</a:t>
            </a:r>
            <a:endParaRPr lang="en-US" b="1" dirty="0">
              <a:solidFill>
                <a:schemeClr val="bg1">
                  <a:lumMod val="50000"/>
                </a:schemeClr>
              </a:solidFill>
            </a:endParaRPr>
          </a:p>
        </p:txBody>
      </p:sp>
      <p:sp>
        <p:nvSpPr>
          <p:cNvPr id="27" name="TextBox 26"/>
          <p:cNvSpPr txBox="1"/>
          <p:nvPr/>
        </p:nvSpPr>
        <p:spPr>
          <a:xfrm>
            <a:off x="786479" y="3201298"/>
            <a:ext cx="1427213" cy="369332"/>
          </a:xfrm>
          <a:prstGeom prst="rect">
            <a:avLst/>
          </a:prstGeom>
          <a:noFill/>
        </p:spPr>
        <p:txBody>
          <a:bodyPr wrap="square" rtlCol="0">
            <a:spAutoFit/>
          </a:bodyPr>
          <a:lstStyle/>
          <a:p>
            <a:r>
              <a:rPr lang="en-US" b="1" dirty="0" smtClean="0">
                <a:solidFill>
                  <a:schemeClr val="bg1">
                    <a:lumMod val="50000"/>
                  </a:schemeClr>
                </a:solidFill>
              </a:rPr>
              <a:t>Edge Array</a:t>
            </a:r>
            <a:endParaRPr lang="en-US" b="1" dirty="0">
              <a:solidFill>
                <a:schemeClr val="bg1">
                  <a:lumMod val="50000"/>
                </a:schemeClr>
              </a:solidFill>
            </a:endParaRPr>
          </a:p>
        </p:txBody>
      </p:sp>
      <p:pic>
        <p:nvPicPr>
          <p:cNvPr id="12" name="Picture 11"/>
          <p:cNvPicPr>
            <a:picLocks noChangeAspect="1"/>
          </p:cNvPicPr>
          <p:nvPr/>
        </p:nvPicPr>
        <p:blipFill>
          <a:blip r:embed="rId7"/>
          <a:stretch>
            <a:fillRect/>
          </a:stretch>
        </p:blipFill>
        <p:spPr>
          <a:xfrm>
            <a:off x="1503692" y="3571972"/>
            <a:ext cx="6562670" cy="546100"/>
          </a:xfrm>
          <a:prstGeom prst="rect">
            <a:avLst/>
          </a:prstGeom>
        </p:spPr>
      </p:pic>
      <p:sp>
        <p:nvSpPr>
          <p:cNvPr id="30" name="Right Brace 29"/>
          <p:cNvSpPr/>
          <p:nvPr/>
        </p:nvSpPr>
        <p:spPr>
          <a:xfrm rot="5400000">
            <a:off x="4402138" y="5165872"/>
            <a:ext cx="216896" cy="1544565"/>
          </a:xfrm>
          <a:prstGeom prst="rightBrace">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accent3"/>
              </a:solidFill>
            </a:endParaRPr>
          </a:p>
        </p:txBody>
      </p:sp>
      <p:sp>
        <p:nvSpPr>
          <p:cNvPr id="31" name="TextBox 30"/>
          <p:cNvSpPr txBox="1"/>
          <p:nvPr/>
        </p:nvSpPr>
        <p:spPr>
          <a:xfrm>
            <a:off x="3675386" y="6108325"/>
            <a:ext cx="1607483" cy="338554"/>
          </a:xfrm>
          <a:prstGeom prst="rect">
            <a:avLst/>
          </a:prstGeom>
          <a:noFill/>
          <a:ln>
            <a:noFill/>
          </a:ln>
        </p:spPr>
        <p:txBody>
          <a:bodyPr wrap="square" rtlCol="0">
            <a:spAutoFit/>
          </a:bodyPr>
          <a:lstStyle/>
          <a:p>
            <a:r>
              <a:rPr lang="en-US" sz="1600" i="1" dirty="0" smtClean="0">
                <a:solidFill>
                  <a:srgbClr val="0070C0"/>
                </a:solidFill>
              </a:rPr>
              <a:t>fit in a cache line</a:t>
            </a:r>
            <a:endParaRPr lang="en-US" sz="1600" i="1" dirty="0">
              <a:solidFill>
                <a:srgbClr val="0070C0"/>
              </a:solidFill>
            </a:endParaRPr>
          </a:p>
        </p:txBody>
      </p:sp>
      <p:pic>
        <p:nvPicPr>
          <p:cNvPr id="50" name="Picture 49"/>
          <p:cNvPicPr>
            <a:picLocks noChangeAspect="1"/>
          </p:cNvPicPr>
          <p:nvPr/>
        </p:nvPicPr>
        <p:blipFill>
          <a:blip r:embed="rId8">
            <a:duotone>
              <a:prstClr val="black"/>
              <a:schemeClr val="tx2">
                <a:tint val="45000"/>
                <a:satMod val="400000"/>
              </a:schemeClr>
            </a:duotone>
          </a:blip>
          <a:stretch>
            <a:fillRect/>
          </a:stretch>
        </p:blipFill>
        <p:spPr>
          <a:xfrm>
            <a:off x="2180178" y="4690149"/>
            <a:ext cx="4049307" cy="558800"/>
          </a:xfrm>
          <a:prstGeom prst="rect">
            <a:avLst/>
          </a:prstGeom>
        </p:spPr>
      </p:pic>
      <p:pic>
        <p:nvPicPr>
          <p:cNvPr id="51" name="Picture 50"/>
          <p:cNvPicPr>
            <a:picLocks noChangeAspect="1"/>
          </p:cNvPicPr>
          <p:nvPr/>
        </p:nvPicPr>
        <p:blipFill>
          <a:blip r:embed="rId9">
            <a:duotone>
              <a:prstClr val="black"/>
              <a:schemeClr val="tx2">
                <a:tint val="45000"/>
                <a:satMod val="400000"/>
              </a:schemeClr>
            </a:duotone>
          </a:blip>
          <a:stretch>
            <a:fillRect/>
          </a:stretch>
        </p:blipFill>
        <p:spPr>
          <a:xfrm>
            <a:off x="2638188" y="4683331"/>
            <a:ext cx="4557057" cy="558800"/>
          </a:xfrm>
          <a:prstGeom prst="rect">
            <a:avLst/>
          </a:prstGeom>
        </p:spPr>
      </p:pic>
      <p:sp>
        <p:nvSpPr>
          <p:cNvPr id="53" name="TextBox 52"/>
          <p:cNvSpPr txBox="1"/>
          <p:nvPr/>
        </p:nvSpPr>
        <p:spPr>
          <a:xfrm>
            <a:off x="1207772" y="3969841"/>
            <a:ext cx="676732" cy="369332"/>
          </a:xfrm>
          <a:prstGeom prst="rect">
            <a:avLst/>
          </a:prstGeom>
          <a:noFill/>
        </p:spPr>
        <p:txBody>
          <a:bodyPr wrap="square" rtlCol="0">
            <a:spAutoFit/>
          </a:bodyPr>
          <a:lstStyle/>
          <a:p>
            <a:r>
              <a:rPr lang="en-US" b="1" dirty="0" smtClean="0"/>
              <a:t>scan</a:t>
            </a:r>
            <a:endParaRPr lang="en-US" b="1" dirty="0"/>
          </a:p>
        </p:txBody>
      </p:sp>
      <p:sp>
        <p:nvSpPr>
          <p:cNvPr id="54" name="Right Arrow 53"/>
          <p:cNvSpPr/>
          <p:nvPr/>
        </p:nvSpPr>
        <p:spPr>
          <a:xfrm>
            <a:off x="1923174" y="4066038"/>
            <a:ext cx="5677839" cy="193563"/>
          </a:xfrm>
          <a:prstGeom prst="rightArrow">
            <a:avLst>
              <a:gd name="adj1" fmla="val 28467"/>
              <a:gd name="adj2" fmla="val 128058"/>
            </a:avLst>
          </a:prstGeom>
          <a:gradFill>
            <a:gsLst>
              <a:gs pos="0">
                <a:schemeClr val="bg1"/>
              </a:gs>
              <a:gs pos="0">
                <a:schemeClr val="accent2">
                  <a:satMod val="110000"/>
                  <a:lumMod val="100000"/>
                  <a:shade val="10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29" name="Left Brace 28"/>
          <p:cNvSpPr/>
          <p:nvPr/>
        </p:nvSpPr>
        <p:spPr>
          <a:xfrm rot="5400000">
            <a:off x="5983752" y="1859487"/>
            <a:ext cx="504991" cy="2884950"/>
          </a:xfrm>
          <a:prstGeom prst="leftBrace">
            <a:avLst>
              <a:gd name="adj1" fmla="val 41924"/>
              <a:gd name="adj2" fmla="val 48339"/>
            </a:avLst>
          </a:prstGeom>
          <a:ln w="381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Rectangular Callout 31"/>
          <p:cNvSpPr/>
          <p:nvPr/>
        </p:nvSpPr>
        <p:spPr>
          <a:xfrm>
            <a:off x="5302605" y="2348254"/>
            <a:ext cx="1971444" cy="740487"/>
          </a:xfrm>
          <a:prstGeom prst="wedgeRectCallout">
            <a:avLst>
              <a:gd name="adj1" fmla="val -49404"/>
              <a:gd name="adj2" fmla="val -25442"/>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smtClean="0"/>
              <a:t>vertex </a:t>
            </a:r>
            <a:r>
              <a:rPr lang="en-US" b="1" dirty="0" smtClean="0">
                <a:solidFill>
                  <a:schemeClr val="accent5"/>
                </a:solidFill>
              </a:rPr>
              <a:t>1</a:t>
            </a:r>
            <a:r>
              <a:rPr lang="en-US" dirty="0" smtClean="0"/>
              <a:t> -&gt; vertex </a:t>
            </a:r>
            <a:r>
              <a:rPr lang="en-US" b="1" dirty="0" smtClean="0">
                <a:solidFill>
                  <a:schemeClr val="accent5"/>
                </a:solidFill>
              </a:rPr>
              <a:t>3</a:t>
            </a:r>
          </a:p>
          <a:p>
            <a:pPr algn="ctr"/>
            <a:r>
              <a:rPr lang="en-US" dirty="0" smtClean="0"/>
              <a:t>across snapshots</a:t>
            </a:r>
            <a:endParaRPr lang="en-US" dirty="0"/>
          </a:p>
        </p:txBody>
      </p:sp>
    </p:spTree>
    <p:custDataLst>
      <p:tags r:id="rId1"/>
    </p:custDataLst>
    <p:extLst>
      <p:ext uri="{BB962C8B-B14F-4D97-AF65-F5344CB8AC3E}">
        <p14:creationId xmlns:p14="http://schemas.microsoft.com/office/powerpoint/2010/main" val="2496431607"/>
      </p:ext>
    </p:extLst>
  </p:cSld>
  <p:clrMapOvr>
    <a:masterClrMapping/>
  </p:clrMapOvr>
  <mc:AlternateContent xmlns:mc="http://schemas.openxmlformats.org/markup-compatibility/2006">
    <mc:Choice xmlns:p14="http://schemas.microsoft.com/office/powerpoint/2010/main" Requires="p14">
      <p:transition p14:dur="0" advTm="44705"/>
    </mc:Choice>
    <mc:Fallback>
      <p:transition advTm="44705"/>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r>
              <a:rPr lang="en-US" dirty="0"/>
              <a:t>Chronos: Propagation Scheduling</a:t>
            </a:r>
            <a:endParaRPr lang="zh-CN" altLang="en-US" dirty="0">
              <a:latin typeface="Calibri Light" panose="020F0302020204030204" pitchFamily="34" charset="0"/>
            </a:endParaRPr>
          </a:p>
        </p:txBody>
      </p:sp>
      <p:sp>
        <p:nvSpPr>
          <p:cNvPr id="15" name="Content Placeholder 14"/>
          <p:cNvSpPr>
            <a:spLocks noGrp="1"/>
          </p:cNvSpPr>
          <p:nvPr>
            <p:ph idx="1"/>
          </p:nvPr>
        </p:nvSpPr>
        <p:spPr>
          <a:xfrm>
            <a:off x="628650" y="1116419"/>
            <a:ext cx="7886700" cy="5060544"/>
          </a:xfrm>
        </p:spPr>
        <p:txBody>
          <a:bodyPr/>
          <a:lstStyle/>
          <a:p>
            <a:pPr marL="285750" indent="-285750"/>
            <a:r>
              <a:rPr lang="en-US" altLang="zh-CN" sz="2800" b="1" dirty="0">
                <a:solidFill>
                  <a:schemeClr val="accent1"/>
                </a:solidFill>
              </a:rPr>
              <a:t>L</a:t>
            </a:r>
            <a:r>
              <a:rPr lang="en-US" altLang="zh-CN" sz="2800" b="1" dirty="0"/>
              <a:t>ocality </a:t>
            </a:r>
            <a:r>
              <a:rPr lang="en-US" altLang="zh-CN" sz="2800" b="1" dirty="0">
                <a:solidFill>
                  <a:schemeClr val="accent1"/>
                </a:solidFill>
              </a:rPr>
              <a:t>A</a:t>
            </a:r>
            <a:r>
              <a:rPr lang="en-US" altLang="zh-CN" sz="2800" b="1" dirty="0"/>
              <a:t>ware </a:t>
            </a:r>
            <a:r>
              <a:rPr lang="en-US" altLang="zh-CN" sz="2800" b="1" dirty="0">
                <a:solidFill>
                  <a:schemeClr val="accent1"/>
                </a:solidFill>
              </a:rPr>
              <a:t>B</a:t>
            </a:r>
            <a:r>
              <a:rPr lang="en-US" altLang="zh-CN" sz="2800" b="1" dirty="0"/>
              <a:t>atch </a:t>
            </a:r>
            <a:r>
              <a:rPr lang="en-US" altLang="zh-CN" sz="2800" b="1" dirty="0" smtClean="0">
                <a:solidFill>
                  <a:schemeClr val="accent1"/>
                </a:solidFill>
              </a:rPr>
              <a:t>S</a:t>
            </a:r>
            <a:r>
              <a:rPr lang="en-US" altLang="zh-CN" sz="2800" b="1" dirty="0" smtClean="0"/>
              <a:t>cheduling (</a:t>
            </a:r>
            <a:r>
              <a:rPr lang="en-US" altLang="zh-CN" sz="2800" b="1" dirty="0" smtClean="0">
                <a:solidFill>
                  <a:schemeClr val="accent1"/>
                </a:solidFill>
              </a:rPr>
              <a:t>LABS</a:t>
            </a:r>
            <a:r>
              <a:rPr lang="en-US" altLang="zh-CN" sz="2800" b="1" dirty="0" smtClean="0"/>
              <a:t>)</a:t>
            </a:r>
            <a:r>
              <a:rPr lang="en-US" altLang="zh-CN" sz="2800" dirty="0" smtClean="0"/>
              <a:t>:</a:t>
            </a:r>
            <a:endParaRPr lang="en-US" altLang="zh-CN" sz="2800" dirty="0"/>
          </a:p>
          <a:p>
            <a:pPr marL="742950" lvl="1" indent="-285750"/>
            <a:r>
              <a:rPr lang="en-US" altLang="zh-CN" sz="2400" dirty="0"/>
              <a:t>Batching </a:t>
            </a:r>
            <a:r>
              <a:rPr lang="en-US" altLang="zh-CN" sz="2400" dirty="0" smtClean="0"/>
              <a:t>propagating </a:t>
            </a:r>
            <a:r>
              <a:rPr lang="en-US" altLang="zh-CN" sz="2400" dirty="0"/>
              <a:t>across snapshots</a:t>
            </a:r>
          </a:p>
        </p:txBody>
      </p:sp>
      <p:sp>
        <p:nvSpPr>
          <p:cNvPr id="4" name="Slide Number Placeholder 3"/>
          <p:cNvSpPr>
            <a:spLocks noGrp="1"/>
          </p:cNvSpPr>
          <p:nvPr>
            <p:ph type="sldNum" sz="quarter" idx="12"/>
          </p:nvPr>
        </p:nvSpPr>
        <p:spPr/>
        <p:txBody>
          <a:bodyPr/>
          <a:lstStyle/>
          <a:p>
            <a:fld id="{C1D75715-7DCC-41CA-81CD-C8B49BA5601C}" type="slidenum">
              <a:rPr lang="en-US" smtClean="0"/>
              <a:t>16</a:t>
            </a:fld>
            <a:endParaRPr lang="en-US"/>
          </a:p>
        </p:txBody>
      </p:sp>
      <p:sp>
        <p:nvSpPr>
          <p:cNvPr id="18" name="Left Brace 17"/>
          <p:cNvSpPr/>
          <p:nvPr/>
        </p:nvSpPr>
        <p:spPr>
          <a:xfrm rot="5400000">
            <a:off x="3090056" y="1864098"/>
            <a:ext cx="504991" cy="2884950"/>
          </a:xfrm>
          <a:prstGeom prst="leftBrace">
            <a:avLst>
              <a:gd name="adj1" fmla="val 41924"/>
              <a:gd name="adj2" fmla="val 48339"/>
            </a:avLst>
          </a:prstGeom>
          <a:ln w="381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2" name="Picture 21"/>
          <p:cNvPicPr>
            <a:picLocks noChangeAspect="1"/>
          </p:cNvPicPr>
          <p:nvPr/>
        </p:nvPicPr>
        <p:blipFill>
          <a:blip r:embed="rId4"/>
          <a:stretch>
            <a:fillRect/>
          </a:stretch>
        </p:blipFill>
        <p:spPr>
          <a:xfrm>
            <a:off x="1532524" y="5225494"/>
            <a:ext cx="6258020" cy="622300"/>
          </a:xfrm>
          <a:prstGeom prst="rect">
            <a:avLst/>
          </a:prstGeom>
        </p:spPr>
      </p:pic>
      <p:pic>
        <p:nvPicPr>
          <p:cNvPr id="5" name="Picture 4"/>
          <p:cNvPicPr>
            <a:picLocks noChangeAspect="1"/>
          </p:cNvPicPr>
          <p:nvPr/>
        </p:nvPicPr>
        <p:blipFill>
          <a:blip r:embed="rId5"/>
          <a:stretch>
            <a:fillRect/>
          </a:stretch>
        </p:blipFill>
        <p:spPr>
          <a:xfrm>
            <a:off x="2198022" y="4993592"/>
            <a:ext cx="1827900" cy="279400"/>
          </a:xfrm>
          <a:prstGeom prst="rect">
            <a:avLst/>
          </a:prstGeom>
        </p:spPr>
      </p:pic>
      <p:pic>
        <p:nvPicPr>
          <p:cNvPr id="6" name="Picture 5"/>
          <p:cNvPicPr>
            <a:picLocks noChangeAspect="1"/>
          </p:cNvPicPr>
          <p:nvPr/>
        </p:nvPicPr>
        <p:blipFill>
          <a:blip r:embed="rId6"/>
          <a:stretch>
            <a:fillRect/>
          </a:stretch>
        </p:blipFill>
        <p:spPr>
          <a:xfrm>
            <a:off x="2622345" y="4993592"/>
            <a:ext cx="2411813" cy="279400"/>
          </a:xfrm>
          <a:prstGeom prst="rect">
            <a:avLst/>
          </a:prstGeom>
        </p:spPr>
      </p:pic>
      <p:sp>
        <p:nvSpPr>
          <p:cNvPr id="23" name="Multiply 22"/>
          <p:cNvSpPr/>
          <p:nvPr/>
        </p:nvSpPr>
        <p:spPr>
          <a:xfrm>
            <a:off x="3894780" y="5133292"/>
            <a:ext cx="555465" cy="386839"/>
          </a:xfrm>
          <a:prstGeom prst="mathMultiply">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6" name="TextBox 25"/>
          <p:cNvSpPr txBox="1"/>
          <p:nvPr/>
        </p:nvSpPr>
        <p:spPr>
          <a:xfrm>
            <a:off x="832497" y="4602618"/>
            <a:ext cx="1206567" cy="646331"/>
          </a:xfrm>
          <a:prstGeom prst="rect">
            <a:avLst/>
          </a:prstGeom>
          <a:noFill/>
        </p:spPr>
        <p:txBody>
          <a:bodyPr wrap="square" rtlCol="0">
            <a:spAutoFit/>
          </a:bodyPr>
          <a:lstStyle/>
          <a:p>
            <a:r>
              <a:rPr lang="en-US" b="1" dirty="0" smtClean="0">
                <a:solidFill>
                  <a:schemeClr val="bg1">
                    <a:lumMod val="50000"/>
                  </a:schemeClr>
                </a:solidFill>
              </a:rPr>
              <a:t>Vertex Data Array</a:t>
            </a:r>
            <a:endParaRPr lang="en-US" b="1" dirty="0">
              <a:solidFill>
                <a:schemeClr val="bg1">
                  <a:lumMod val="50000"/>
                </a:schemeClr>
              </a:solidFill>
            </a:endParaRPr>
          </a:p>
        </p:txBody>
      </p:sp>
      <p:sp>
        <p:nvSpPr>
          <p:cNvPr id="27" name="TextBox 26"/>
          <p:cNvSpPr txBox="1"/>
          <p:nvPr/>
        </p:nvSpPr>
        <p:spPr>
          <a:xfrm>
            <a:off x="786479" y="3201298"/>
            <a:ext cx="1427213" cy="369332"/>
          </a:xfrm>
          <a:prstGeom prst="rect">
            <a:avLst/>
          </a:prstGeom>
          <a:noFill/>
        </p:spPr>
        <p:txBody>
          <a:bodyPr wrap="square" rtlCol="0">
            <a:spAutoFit/>
          </a:bodyPr>
          <a:lstStyle/>
          <a:p>
            <a:r>
              <a:rPr lang="en-US" b="1" dirty="0" smtClean="0">
                <a:solidFill>
                  <a:schemeClr val="bg1">
                    <a:lumMod val="50000"/>
                  </a:schemeClr>
                </a:solidFill>
              </a:rPr>
              <a:t>Edge Array</a:t>
            </a:r>
            <a:endParaRPr lang="en-US" b="1" dirty="0">
              <a:solidFill>
                <a:schemeClr val="bg1">
                  <a:lumMod val="50000"/>
                </a:schemeClr>
              </a:solidFill>
            </a:endParaRPr>
          </a:p>
        </p:txBody>
      </p:sp>
      <p:pic>
        <p:nvPicPr>
          <p:cNvPr id="1026" name="Picture 2" descr="Dialog-apply.sv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58371" y="5094061"/>
            <a:ext cx="385601" cy="385601"/>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Dialog-apply.sv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71229" y="5095250"/>
            <a:ext cx="385601" cy="38560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8"/>
          <a:stretch>
            <a:fillRect/>
          </a:stretch>
        </p:blipFill>
        <p:spPr>
          <a:xfrm>
            <a:off x="1503692" y="3571972"/>
            <a:ext cx="6562670" cy="546100"/>
          </a:xfrm>
          <a:prstGeom prst="rect">
            <a:avLst/>
          </a:prstGeom>
        </p:spPr>
      </p:pic>
      <p:pic>
        <p:nvPicPr>
          <p:cNvPr id="13" name="Picture 12"/>
          <p:cNvPicPr>
            <a:picLocks noChangeAspect="1"/>
          </p:cNvPicPr>
          <p:nvPr/>
        </p:nvPicPr>
        <p:blipFill>
          <a:blip r:embed="rId9"/>
          <a:stretch>
            <a:fillRect/>
          </a:stretch>
        </p:blipFill>
        <p:spPr>
          <a:xfrm>
            <a:off x="1503692" y="3576583"/>
            <a:ext cx="6562670" cy="546100"/>
          </a:xfrm>
          <a:prstGeom prst="rect">
            <a:avLst/>
          </a:prstGeom>
        </p:spPr>
      </p:pic>
      <p:pic>
        <p:nvPicPr>
          <p:cNvPr id="11" name="Picture 10"/>
          <p:cNvPicPr>
            <a:picLocks noChangeAspect="1"/>
          </p:cNvPicPr>
          <p:nvPr/>
        </p:nvPicPr>
        <p:blipFill>
          <a:blip r:embed="rId10"/>
          <a:stretch>
            <a:fillRect/>
          </a:stretch>
        </p:blipFill>
        <p:spPr>
          <a:xfrm>
            <a:off x="1503692" y="3573802"/>
            <a:ext cx="6562670" cy="546100"/>
          </a:xfrm>
          <a:prstGeom prst="rect">
            <a:avLst/>
          </a:prstGeom>
        </p:spPr>
      </p:pic>
      <p:sp>
        <p:nvSpPr>
          <p:cNvPr id="30" name="Right Brace 29"/>
          <p:cNvSpPr/>
          <p:nvPr/>
        </p:nvSpPr>
        <p:spPr>
          <a:xfrm rot="5400000">
            <a:off x="4402138" y="5165872"/>
            <a:ext cx="216896" cy="1544565"/>
          </a:xfrm>
          <a:prstGeom prst="rightBrace">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accent3"/>
              </a:solidFill>
            </a:endParaRPr>
          </a:p>
        </p:txBody>
      </p:sp>
      <p:sp>
        <p:nvSpPr>
          <p:cNvPr id="31" name="TextBox 30"/>
          <p:cNvSpPr txBox="1"/>
          <p:nvPr/>
        </p:nvSpPr>
        <p:spPr>
          <a:xfrm>
            <a:off x="3675386" y="6108325"/>
            <a:ext cx="1607483" cy="338554"/>
          </a:xfrm>
          <a:prstGeom prst="rect">
            <a:avLst/>
          </a:prstGeom>
          <a:noFill/>
          <a:ln>
            <a:noFill/>
          </a:ln>
        </p:spPr>
        <p:txBody>
          <a:bodyPr wrap="square" rtlCol="0">
            <a:spAutoFit/>
          </a:bodyPr>
          <a:lstStyle/>
          <a:p>
            <a:r>
              <a:rPr lang="en-US" sz="1600" i="1" dirty="0" smtClean="0">
                <a:solidFill>
                  <a:srgbClr val="0070C0"/>
                </a:solidFill>
              </a:rPr>
              <a:t>fit in a cache line</a:t>
            </a:r>
            <a:endParaRPr lang="en-US" sz="1600" i="1" dirty="0">
              <a:solidFill>
                <a:srgbClr val="0070C0"/>
              </a:solidFill>
            </a:endParaRPr>
          </a:p>
        </p:txBody>
      </p:sp>
      <p:grpSp>
        <p:nvGrpSpPr>
          <p:cNvPr id="32" name="Group 31"/>
          <p:cNvGrpSpPr/>
          <p:nvPr/>
        </p:nvGrpSpPr>
        <p:grpSpPr>
          <a:xfrm>
            <a:off x="2094779" y="2260245"/>
            <a:ext cx="2673762" cy="787641"/>
            <a:chOff x="6356343" y="5652756"/>
            <a:chExt cx="2617177" cy="643247"/>
          </a:xfrm>
        </p:grpSpPr>
        <p:sp>
          <p:nvSpPr>
            <p:cNvPr id="34" name="Rounded Rectangle 33"/>
            <p:cNvSpPr/>
            <p:nvPr/>
          </p:nvSpPr>
          <p:spPr>
            <a:xfrm>
              <a:off x="6356343" y="5652756"/>
              <a:ext cx="2487562" cy="643247"/>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6" name="Rectangle 35"/>
            <p:cNvSpPr/>
            <p:nvPr/>
          </p:nvSpPr>
          <p:spPr>
            <a:xfrm>
              <a:off x="6428606" y="5707550"/>
              <a:ext cx="2544914" cy="384290"/>
            </a:xfrm>
            <a:prstGeom prst="rect">
              <a:avLst/>
            </a:prstGeom>
          </p:spPr>
          <p:txBody>
            <a:bodyPr wrap="square">
              <a:spAutoFit/>
            </a:bodyPr>
            <a:lstStyle/>
            <a:p>
              <a:r>
                <a:rPr lang="en-US" b="1" dirty="0" smtClean="0"/>
                <a:t>N propagations</a:t>
              </a:r>
            </a:p>
            <a:p>
              <a:pPr marL="285750" indent="-285750">
                <a:buFont typeface="Symbol" panose="05050102010706020507" pitchFamily="18" charset="2"/>
                <a:buChar char="Þ"/>
              </a:pPr>
              <a:r>
                <a:rPr lang="en-US" b="1" dirty="0" smtClean="0">
                  <a:solidFill>
                    <a:srgbClr val="C00000"/>
                  </a:solidFill>
                </a:rPr>
                <a:t>1 cache misses</a:t>
              </a:r>
            </a:p>
          </p:txBody>
        </p:sp>
      </p:grpSp>
      <p:sp>
        <p:nvSpPr>
          <p:cNvPr id="48" name="Rectangular Callout 47"/>
          <p:cNvSpPr/>
          <p:nvPr/>
        </p:nvSpPr>
        <p:spPr>
          <a:xfrm>
            <a:off x="5760714" y="6027498"/>
            <a:ext cx="1028791" cy="587826"/>
          </a:xfrm>
          <a:prstGeom prst="wedgeRectCallout">
            <a:avLst>
              <a:gd name="adj1" fmla="val -105849"/>
              <a:gd name="adj2" fmla="val -16058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b="1" dirty="0" smtClean="0">
                <a:solidFill>
                  <a:schemeClr val="accent6"/>
                </a:solidFill>
              </a:rPr>
              <a:t>Cache Hit</a:t>
            </a:r>
            <a:endParaRPr lang="en-US" b="1" dirty="0">
              <a:solidFill>
                <a:schemeClr val="accent6"/>
              </a:solidFill>
            </a:endParaRPr>
          </a:p>
        </p:txBody>
      </p:sp>
      <p:pic>
        <p:nvPicPr>
          <p:cNvPr id="50" name="Picture 49"/>
          <p:cNvPicPr>
            <a:picLocks noChangeAspect="1"/>
          </p:cNvPicPr>
          <p:nvPr/>
        </p:nvPicPr>
        <p:blipFill>
          <a:blip r:embed="rId11">
            <a:duotone>
              <a:schemeClr val="bg2">
                <a:shade val="45000"/>
                <a:satMod val="135000"/>
              </a:schemeClr>
              <a:prstClr val="white"/>
            </a:duotone>
          </a:blip>
          <a:stretch>
            <a:fillRect/>
          </a:stretch>
        </p:blipFill>
        <p:spPr>
          <a:xfrm>
            <a:off x="2180178" y="4690149"/>
            <a:ext cx="4049307" cy="558800"/>
          </a:xfrm>
          <a:prstGeom prst="rect">
            <a:avLst/>
          </a:prstGeom>
        </p:spPr>
      </p:pic>
      <p:pic>
        <p:nvPicPr>
          <p:cNvPr id="51" name="Picture 50"/>
          <p:cNvPicPr>
            <a:picLocks noChangeAspect="1"/>
          </p:cNvPicPr>
          <p:nvPr/>
        </p:nvPicPr>
        <p:blipFill>
          <a:blip r:embed="rId12">
            <a:duotone>
              <a:schemeClr val="bg2">
                <a:shade val="45000"/>
                <a:satMod val="135000"/>
              </a:schemeClr>
              <a:prstClr val="white"/>
            </a:duotone>
          </a:blip>
          <a:stretch>
            <a:fillRect/>
          </a:stretch>
        </p:blipFill>
        <p:spPr>
          <a:xfrm>
            <a:off x="2638188" y="4683331"/>
            <a:ext cx="4557057" cy="558800"/>
          </a:xfrm>
          <a:prstGeom prst="rect">
            <a:avLst/>
          </a:prstGeom>
        </p:spPr>
      </p:pic>
      <p:sp>
        <p:nvSpPr>
          <p:cNvPr id="53" name="TextBox 52"/>
          <p:cNvSpPr txBox="1"/>
          <p:nvPr/>
        </p:nvSpPr>
        <p:spPr>
          <a:xfrm>
            <a:off x="1207772" y="3969841"/>
            <a:ext cx="676732" cy="369332"/>
          </a:xfrm>
          <a:prstGeom prst="rect">
            <a:avLst/>
          </a:prstGeom>
          <a:noFill/>
        </p:spPr>
        <p:txBody>
          <a:bodyPr wrap="square" rtlCol="0">
            <a:spAutoFit/>
          </a:bodyPr>
          <a:lstStyle/>
          <a:p>
            <a:r>
              <a:rPr lang="en-US" b="1" dirty="0" smtClean="0"/>
              <a:t>scan</a:t>
            </a:r>
            <a:endParaRPr lang="en-US" b="1" dirty="0"/>
          </a:p>
        </p:txBody>
      </p:sp>
      <p:sp>
        <p:nvSpPr>
          <p:cNvPr id="54" name="Right Arrow 53"/>
          <p:cNvSpPr/>
          <p:nvPr/>
        </p:nvSpPr>
        <p:spPr>
          <a:xfrm>
            <a:off x="1923174" y="4066038"/>
            <a:ext cx="5677839" cy="193563"/>
          </a:xfrm>
          <a:prstGeom prst="rightArrow">
            <a:avLst>
              <a:gd name="adj1" fmla="val 28467"/>
              <a:gd name="adj2" fmla="val 128058"/>
            </a:avLst>
          </a:prstGeom>
          <a:gradFill>
            <a:gsLst>
              <a:gs pos="0">
                <a:schemeClr val="bg1"/>
              </a:gs>
              <a:gs pos="0">
                <a:schemeClr val="accent2">
                  <a:satMod val="110000"/>
                  <a:lumMod val="100000"/>
                  <a:shade val="10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2749683216"/>
      </p:ext>
    </p:extLst>
  </p:cSld>
  <p:clrMapOvr>
    <a:masterClrMapping/>
  </p:clrMapOvr>
  <mc:AlternateContent xmlns:mc="http://schemas.openxmlformats.org/markup-compatibility/2006">
    <mc:Choice xmlns:p14="http://schemas.microsoft.com/office/powerpoint/2010/main" Requires="p14">
      <p:transition p14:dur="0" advTm="52548"/>
    </mc:Choice>
    <mc:Fallback>
      <p:transition advTm="52548"/>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r>
              <a:rPr lang="en-US" dirty="0"/>
              <a:t>Chronos: Propagation Scheduling</a:t>
            </a:r>
            <a:endParaRPr lang="zh-CN" altLang="en-US" dirty="0">
              <a:latin typeface="Calibri Light" panose="020F0302020204030204" pitchFamily="34" charset="0"/>
            </a:endParaRPr>
          </a:p>
        </p:txBody>
      </p:sp>
      <p:sp>
        <p:nvSpPr>
          <p:cNvPr id="15" name="Content Placeholder 14"/>
          <p:cNvSpPr>
            <a:spLocks noGrp="1"/>
          </p:cNvSpPr>
          <p:nvPr>
            <p:ph idx="1"/>
          </p:nvPr>
        </p:nvSpPr>
        <p:spPr>
          <a:xfrm>
            <a:off x="628650" y="1116419"/>
            <a:ext cx="7886700" cy="5060544"/>
          </a:xfrm>
        </p:spPr>
        <p:txBody>
          <a:bodyPr/>
          <a:lstStyle/>
          <a:p>
            <a:pPr marL="285750" indent="-285750"/>
            <a:r>
              <a:rPr lang="en-US" altLang="zh-CN" sz="2800" b="1" dirty="0">
                <a:solidFill>
                  <a:schemeClr val="accent1"/>
                </a:solidFill>
              </a:rPr>
              <a:t>L</a:t>
            </a:r>
            <a:r>
              <a:rPr lang="en-US" altLang="zh-CN" sz="2800" b="1" dirty="0"/>
              <a:t>ocality </a:t>
            </a:r>
            <a:r>
              <a:rPr lang="en-US" altLang="zh-CN" sz="2800" b="1" dirty="0">
                <a:solidFill>
                  <a:schemeClr val="accent1"/>
                </a:solidFill>
              </a:rPr>
              <a:t>A</a:t>
            </a:r>
            <a:r>
              <a:rPr lang="en-US" altLang="zh-CN" sz="2800" b="1" dirty="0"/>
              <a:t>ware </a:t>
            </a:r>
            <a:r>
              <a:rPr lang="en-US" altLang="zh-CN" sz="2800" b="1" dirty="0">
                <a:solidFill>
                  <a:schemeClr val="accent1"/>
                </a:solidFill>
              </a:rPr>
              <a:t>B</a:t>
            </a:r>
            <a:r>
              <a:rPr lang="en-US" altLang="zh-CN" sz="2800" b="1" dirty="0"/>
              <a:t>atch </a:t>
            </a:r>
            <a:r>
              <a:rPr lang="en-US" altLang="zh-CN" sz="2800" b="1" dirty="0" smtClean="0">
                <a:solidFill>
                  <a:schemeClr val="accent1"/>
                </a:solidFill>
              </a:rPr>
              <a:t>S</a:t>
            </a:r>
            <a:r>
              <a:rPr lang="en-US" altLang="zh-CN" sz="2800" b="1" dirty="0"/>
              <a:t>cheduling (</a:t>
            </a:r>
            <a:r>
              <a:rPr lang="en-US" altLang="zh-CN" sz="2800" b="1" dirty="0">
                <a:solidFill>
                  <a:schemeClr val="accent1"/>
                </a:solidFill>
              </a:rPr>
              <a:t>LABS</a:t>
            </a:r>
            <a:r>
              <a:rPr lang="en-US" altLang="zh-CN" sz="2800" b="1" dirty="0"/>
              <a:t>)</a:t>
            </a:r>
            <a:r>
              <a:rPr lang="en-US" altLang="zh-CN" sz="2800" dirty="0"/>
              <a:t>:</a:t>
            </a:r>
          </a:p>
          <a:p>
            <a:pPr marL="742950" lvl="1" indent="-285750"/>
            <a:r>
              <a:rPr lang="en-US" altLang="zh-CN" sz="2400" dirty="0"/>
              <a:t>Batching </a:t>
            </a:r>
            <a:r>
              <a:rPr lang="en-US" altLang="zh-CN" sz="2400" dirty="0" smtClean="0"/>
              <a:t>propagating </a:t>
            </a:r>
            <a:r>
              <a:rPr lang="en-US" altLang="zh-CN" sz="2400" dirty="0"/>
              <a:t>across snapshots</a:t>
            </a:r>
          </a:p>
        </p:txBody>
      </p:sp>
      <p:sp>
        <p:nvSpPr>
          <p:cNvPr id="4" name="Slide Number Placeholder 3"/>
          <p:cNvSpPr>
            <a:spLocks noGrp="1"/>
          </p:cNvSpPr>
          <p:nvPr>
            <p:ph type="sldNum" sz="quarter" idx="12"/>
          </p:nvPr>
        </p:nvSpPr>
        <p:spPr/>
        <p:txBody>
          <a:bodyPr/>
          <a:lstStyle/>
          <a:p>
            <a:fld id="{C1D75715-7DCC-41CA-81CD-C8B49BA5601C}" type="slidenum">
              <a:rPr lang="en-US" smtClean="0"/>
              <a:t>17</a:t>
            </a:fld>
            <a:endParaRPr lang="en-US"/>
          </a:p>
        </p:txBody>
      </p:sp>
      <p:sp>
        <p:nvSpPr>
          <p:cNvPr id="18" name="Left Brace 17"/>
          <p:cNvSpPr/>
          <p:nvPr/>
        </p:nvSpPr>
        <p:spPr>
          <a:xfrm rot="5400000">
            <a:off x="5975006" y="1832653"/>
            <a:ext cx="504991" cy="2884950"/>
          </a:xfrm>
          <a:prstGeom prst="leftBrace">
            <a:avLst>
              <a:gd name="adj1" fmla="val 41924"/>
              <a:gd name="adj2" fmla="val 48339"/>
            </a:avLst>
          </a:prstGeom>
          <a:ln w="381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2" name="Picture 21"/>
          <p:cNvPicPr>
            <a:picLocks noChangeAspect="1"/>
          </p:cNvPicPr>
          <p:nvPr/>
        </p:nvPicPr>
        <p:blipFill>
          <a:blip r:embed="rId4"/>
          <a:stretch>
            <a:fillRect/>
          </a:stretch>
        </p:blipFill>
        <p:spPr>
          <a:xfrm>
            <a:off x="1532524" y="5225494"/>
            <a:ext cx="6258020" cy="622300"/>
          </a:xfrm>
          <a:prstGeom prst="rect">
            <a:avLst/>
          </a:prstGeom>
        </p:spPr>
      </p:pic>
      <p:pic>
        <p:nvPicPr>
          <p:cNvPr id="5" name="Picture 4"/>
          <p:cNvPicPr>
            <a:picLocks noChangeAspect="1"/>
          </p:cNvPicPr>
          <p:nvPr/>
        </p:nvPicPr>
        <p:blipFill>
          <a:blip r:embed="rId5">
            <a:duotone>
              <a:schemeClr val="bg2">
                <a:shade val="45000"/>
                <a:satMod val="135000"/>
              </a:schemeClr>
              <a:prstClr val="white"/>
            </a:duotone>
          </a:blip>
          <a:stretch>
            <a:fillRect/>
          </a:stretch>
        </p:blipFill>
        <p:spPr>
          <a:xfrm>
            <a:off x="2198022" y="4993592"/>
            <a:ext cx="1827900" cy="279400"/>
          </a:xfrm>
          <a:prstGeom prst="rect">
            <a:avLst/>
          </a:prstGeom>
        </p:spPr>
      </p:pic>
      <p:pic>
        <p:nvPicPr>
          <p:cNvPr id="6" name="Picture 5"/>
          <p:cNvPicPr>
            <a:picLocks noChangeAspect="1"/>
          </p:cNvPicPr>
          <p:nvPr/>
        </p:nvPicPr>
        <p:blipFill>
          <a:blip r:embed="rId6">
            <a:duotone>
              <a:schemeClr val="bg2">
                <a:shade val="45000"/>
                <a:satMod val="135000"/>
              </a:schemeClr>
              <a:prstClr val="white"/>
            </a:duotone>
          </a:blip>
          <a:stretch>
            <a:fillRect/>
          </a:stretch>
        </p:blipFill>
        <p:spPr>
          <a:xfrm>
            <a:off x="2622345" y="4993592"/>
            <a:ext cx="2411813" cy="279400"/>
          </a:xfrm>
          <a:prstGeom prst="rect">
            <a:avLst/>
          </a:prstGeom>
        </p:spPr>
      </p:pic>
      <p:pic>
        <p:nvPicPr>
          <p:cNvPr id="24" name="Picture 23"/>
          <p:cNvPicPr>
            <a:picLocks noChangeAspect="1"/>
          </p:cNvPicPr>
          <p:nvPr/>
        </p:nvPicPr>
        <p:blipFill>
          <a:blip r:embed="rId7"/>
          <a:stretch>
            <a:fillRect/>
          </a:stretch>
        </p:blipFill>
        <p:spPr>
          <a:xfrm>
            <a:off x="2180178" y="4690149"/>
            <a:ext cx="4049307" cy="558800"/>
          </a:xfrm>
          <a:prstGeom prst="rect">
            <a:avLst/>
          </a:prstGeom>
        </p:spPr>
      </p:pic>
      <p:pic>
        <p:nvPicPr>
          <p:cNvPr id="25" name="Picture 24"/>
          <p:cNvPicPr>
            <a:picLocks noChangeAspect="1"/>
          </p:cNvPicPr>
          <p:nvPr/>
        </p:nvPicPr>
        <p:blipFill>
          <a:blip r:embed="rId8">
            <a:duotone>
              <a:schemeClr val="bg2">
                <a:shade val="45000"/>
                <a:satMod val="135000"/>
              </a:schemeClr>
              <a:prstClr val="white"/>
            </a:duotone>
          </a:blip>
          <a:stretch>
            <a:fillRect/>
          </a:stretch>
        </p:blipFill>
        <p:spPr>
          <a:xfrm>
            <a:off x="2638188" y="4683331"/>
            <a:ext cx="4557057" cy="558800"/>
          </a:xfrm>
          <a:prstGeom prst="rect">
            <a:avLst/>
          </a:prstGeom>
        </p:spPr>
      </p:pic>
      <p:sp>
        <p:nvSpPr>
          <p:cNvPr id="26" name="TextBox 25"/>
          <p:cNvSpPr txBox="1"/>
          <p:nvPr/>
        </p:nvSpPr>
        <p:spPr>
          <a:xfrm>
            <a:off x="832497" y="4602618"/>
            <a:ext cx="1206567" cy="646331"/>
          </a:xfrm>
          <a:prstGeom prst="rect">
            <a:avLst/>
          </a:prstGeom>
          <a:noFill/>
        </p:spPr>
        <p:txBody>
          <a:bodyPr wrap="square" rtlCol="0">
            <a:spAutoFit/>
          </a:bodyPr>
          <a:lstStyle/>
          <a:p>
            <a:r>
              <a:rPr lang="en-US" b="1" dirty="0" smtClean="0">
                <a:solidFill>
                  <a:schemeClr val="bg1">
                    <a:lumMod val="50000"/>
                  </a:schemeClr>
                </a:solidFill>
              </a:rPr>
              <a:t>Vertex Data Array</a:t>
            </a:r>
            <a:endParaRPr lang="en-US" b="1" dirty="0">
              <a:solidFill>
                <a:schemeClr val="bg1">
                  <a:lumMod val="50000"/>
                </a:schemeClr>
              </a:solidFill>
            </a:endParaRPr>
          </a:p>
        </p:txBody>
      </p:sp>
      <p:sp>
        <p:nvSpPr>
          <p:cNvPr id="27" name="TextBox 26"/>
          <p:cNvSpPr txBox="1"/>
          <p:nvPr/>
        </p:nvSpPr>
        <p:spPr>
          <a:xfrm>
            <a:off x="786479" y="3199145"/>
            <a:ext cx="1427213" cy="369332"/>
          </a:xfrm>
          <a:prstGeom prst="rect">
            <a:avLst/>
          </a:prstGeom>
          <a:noFill/>
        </p:spPr>
        <p:txBody>
          <a:bodyPr wrap="square" rtlCol="0">
            <a:spAutoFit/>
          </a:bodyPr>
          <a:lstStyle/>
          <a:p>
            <a:r>
              <a:rPr lang="en-US" b="1" dirty="0" smtClean="0">
                <a:solidFill>
                  <a:schemeClr val="bg1">
                    <a:lumMod val="50000"/>
                  </a:schemeClr>
                </a:solidFill>
              </a:rPr>
              <a:t>Edge Array</a:t>
            </a:r>
            <a:endParaRPr lang="en-US" b="1" dirty="0">
              <a:solidFill>
                <a:schemeClr val="bg1">
                  <a:lumMod val="50000"/>
                </a:schemeClr>
              </a:solidFill>
            </a:endParaRPr>
          </a:p>
        </p:txBody>
      </p:sp>
      <p:pic>
        <p:nvPicPr>
          <p:cNvPr id="12" name="Picture 11"/>
          <p:cNvPicPr>
            <a:picLocks noChangeAspect="1"/>
          </p:cNvPicPr>
          <p:nvPr/>
        </p:nvPicPr>
        <p:blipFill>
          <a:blip r:embed="rId9"/>
          <a:stretch>
            <a:fillRect/>
          </a:stretch>
        </p:blipFill>
        <p:spPr>
          <a:xfrm>
            <a:off x="1503692" y="3569819"/>
            <a:ext cx="6562670" cy="546100"/>
          </a:xfrm>
          <a:prstGeom prst="rect">
            <a:avLst/>
          </a:prstGeom>
        </p:spPr>
      </p:pic>
      <p:pic>
        <p:nvPicPr>
          <p:cNvPr id="13" name="Picture 12"/>
          <p:cNvPicPr>
            <a:picLocks noChangeAspect="1"/>
          </p:cNvPicPr>
          <p:nvPr/>
        </p:nvPicPr>
        <p:blipFill>
          <a:blip r:embed="rId10"/>
          <a:stretch>
            <a:fillRect/>
          </a:stretch>
        </p:blipFill>
        <p:spPr>
          <a:xfrm>
            <a:off x="1503692" y="3574430"/>
            <a:ext cx="6562670" cy="546100"/>
          </a:xfrm>
          <a:prstGeom prst="rect">
            <a:avLst/>
          </a:prstGeom>
        </p:spPr>
      </p:pic>
      <p:pic>
        <p:nvPicPr>
          <p:cNvPr id="11" name="Picture 10"/>
          <p:cNvPicPr>
            <a:picLocks noChangeAspect="1"/>
          </p:cNvPicPr>
          <p:nvPr/>
        </p:nvPicPr>
        <p:blipFill>
          <a:blip r:embed="rId11"/>
          <a:stretch>
            <a:fillRect/>
          </a:stretch>
        </p:blipFill>
        <p:spPr>
          <a:xfrm>
            <a:off x="1503692" y="3571649"/>
            <a:ext cx="6562670" cy="546100"/>
          </a:xfrm>
          <a:prstGeom prst="rect">
            <a:avLst/>
          </a:prstGeom>
        </p:spPr>
      </p:pic>
      <p:sp>
        <p:nvSpPr>
          <p:cNvPr id="35" name="Multiply 34"/>
          <p:cNvSpPr/>
          <p:nvPr/>
        </p:nvSpPr>
        <p:spPr>
          <a:xfrm>
            <a:off x="6067689" y="5128510"/>
            <a:ext cx="555465" cy="386839"/>
          </a:xfrm>
          <a:prstGeom prst="mathMultiply">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pic>
        <p:nvPicPr>
          <p:cNvPr id="37" name="Picture 36"/>
          <p:cNvPicPr>
            <a:picLocks noChangeAspect="1"/>
          </p:cNvPicPr>
          <p:nvPr/>
        </p:nvPicPr>
        <p:blipFill>
          <a:blip r:embed="rId12"/>
          <a:stretch>
            <a:fillRect/>
          </a:stretch>
        </p:blipFill>
        <p:spPr>
          <a:xfrm>
            <a:off x="4916268" y="4635942"/>
            <a:ext cx="1269375" cy="368300"/>
          </a:xfrm>
          <a:prstGeom prst="rect">
            <a:avLst/>
          </a:prstGeom>
        </p:spPr>
      </p:pic>
      <p:pic>
        <p:nvPicPr>
          <p:cNvPr id="38" name="Picture 37"/>
          <p:cNvPicPr>
            <a:picLocks noChangeAspect="1"/>
          </p:cNvPicPr>
          <p:nvPr/>
        </p:nvPicPr>
        <p:blipFill>
          <a:blip r:embed="rId13"/>
          <a:stretch>
            <a:fillRect/>
          </a:stretch>
        </p:blipFill>
        <p:spPr>
          <a:xfrm>
            <a:off x="5550955" y="4578980"/>
            <a:ext cx="63469" cy="1485900"/>
          </a:xfrm>
          <a:prstGeom prst="rect">
            <a:avLst/>
          </a:prstGeom>
        </p:spPr>
      </p:pic>
      <p:pic>
        <p:nvPicPr>
          <p:cNvPr id="7" name="Picture 6"/>
          <p:cNvPicPr>
            <a:picLocks noChangeAspect="1"/>
          </p:cNvPicPr>
          <p:nvPr/>
        </p:nvPicPr>
        <p:blipFill>
          <a:blip r:embed="rId14"/>
          <a:stretch>
            <a:fillRect/>
          </a:stretch>
        </p:blipFill>
        <p:spPr>
          <a:xfrm>
            <a:off x="1503692" y="3572457"/>
            <a:ext cx="6562670" cy="546100"/>
          </a:xfrm>
          <a:prstGeom prst="rect">
            <a:avLst/>
          </a:prstGeom>
        </p:spPr>
      </p:pic>
      <p:grpSp>
        <p:nvGrpSpPr>
          <p:cNvPr id="32" name="Group 31"/>
          <p:cNvGrpSpPr/>
          <p:nvPr/>
        </p:nvGrpSpPr>
        <p:grpSpPr>
          <a:xfrm>
            <a:off x="4927251" y="2222026"/>
            <a:ext cx="2673762" cy="787641"/>
            <a:chOff x="6356343" y="5652756"/>
            <a:chExt cx="2617177" cy="643247"/>
          </a:xfrm>
        </p:grpSpPr>
        <p:sp>
          <p:nvSpPr>
            <p:cNvPr id="34" name="Rounded Rectangle 33"/>
            <p:cNvSpPr/>
            <p:nvPr/>
          </p:nvSpPr>
          <p:spPr>
            <a:xfrm>
              <a:off x="6356343" y="5652756"/>
              <a:ext cx="2487562" cy="643247"/>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6" name="Rectangle 35"/>
            <p:cNvSpPr/>
            <p:nvPr/>
          </p:nvSpPr>
          <p:spPr>
            <a:xfrm>
              <a:off x="6428606" y="5707550"/>
              <a:ext cx="2544914" cy="384290"/>
            </a:xfrm>
            <a:prstGeom prst="rect">
              <a:avLst/>
            </a:prstGeom>
          </p:spPr>
          <p:txBody>
            <a:bodyPr wrap="square">
              <a:spAutoFit/>
            </a:bodyPr>
            <a:lstStyle/>
            <a:p>
              <a:r>
                <a:rPr lang="en-US" b="1" dirty="0" smtClean="0"/>
                <a:t>N propagations</a:t>
              </a:r>
            </a:p>
            <a:p>
              <a:pPr marL="285750" indent="-285750">
                <a:buFont typeface="Symbol" panose="05050102010706020507" pitchFamily="18" charset="2"/>
                <a:buChar char="Þ"/>
              </a:pPr>
              <a:r>
                <a:rPr lang="en-US" b="1" dirty="0" smtClean="0">
                  <a:solidFill>
                    <a:srgbClr val="7030A0"/>
                  </a:solidFill>
                </a:rPr>
                <a:t>1 inter-core comm.</a:t>
              </a:r>
              <a:endParaRPr lang="en-US" b="1" dirty="0">
                <a:solidFill>
                  <a:srgbClr val="7030A0"/>
                </a:solidFill>
              </a:endParaRPr>
            </a:p>
          </p:txBody>
        </p:sp>
      </p:grpSp>
      <p:sp>
        <p:nvSpPr>
          <p:cNvPr id="33" name="Right Brace 32"/>
          <p:cNvSpPr/>
          <p:nvPr/>
        </p:nvSpPr>
        <p:spPr>
          <a:xfrm rot="5400000">
            <a:off x="6555965" y="5165873"/>
            <a:ext cx="216896" cy="1544565"/>
          </a:xfrm>
          <a:prstGeom prst="rightBrace">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accent3"/>
              </a:solidFill>
            </a:endParaRPr>
          </a:p>
        </p:txBody>
      </p:sp>
      <p:sp>
        <p:nvSpPr>
          <p:cNvPr id="39" name="TextBox 38"/>
          <p:cNvSpPr txBox="1"/>
          <p:nvPr/>
        </p:nvSpPr>
        <p:spPr>
          <a:xfrm>
            <a:off x="5829213" y="6108326"/>
            <a:ext cx="1607483" cy="338554"/>
          </a:xfrm>
          <a:prstGeom prst="rect">
            <a:avLst/>
          </a:prstGeom>
          <a:noFill/>
          <a:ln>
            <a:noFill/>
          </a:ln>
        </p:spPr>
        <p:txBody>
          <a:bodyPr wrap="square" rtlCol="0">
            <a:spAutoFit/>
          </a:bodyPr>
          <a:lstStyle/>
          <a:p>
            <a:r>
              <a:rPr lang="en-US" sz="1600" i="1" dirty="0" smtClean="0">
                <a:solidFill>
                  <a:srgbClr val="0070C0"/>
                </a:solidFill>
              </a:rPr>
              <a:t>access in a batch</a:t>
            </a:r>
            <a:endParaRPr lang="en-US" sz="1600" i="1" dirty="0">
              <a:solidFill>
                <a:srgbClr val="0070C0"/>
              </a:solidFill>
            </a:endParaRPr>
          </a:p>
        </p:txBody>
      </p:sp>
      <p:sp>
        <p:nvSpPr>
          <p:cNvPr id="43" name="Rectangular Callout 42"/>
          <p:cNvSpPr/>
          <p:nvPr/>
        </p:nvSpPr>
        <p:spPr>
          <a:xfrm>
            <a:off x="3947225" y="6078648"/>
            <a:ext cx="1567620" cy="505100"/>
          </a:xfrm>
          <a:prstGeom prst="wedgeRectCallout">
            <a:avLst>
              <a:gd name="adj1" fmla="val 90692"/>
              <a:gd name="adj2" fmla="val -196054"/>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solidFill>
                  <a:srgbClr val="6600CC"/>
                </a:solidFill>
              </a:rPr>
              <a:t>Inter-core Communication</a:t>
            </a:r>
            <a:endParaRPr lang="en-US" sz="1600" b="1" dirty="0">
              <a:solidFill>
                <a:srgbClr val="6600CC"/>
              </a:solidFill>
            </a:endParaRPr>
          </a:p>
        </p:txBody>
      </p:sp>
      <p:sp>
        <p:nvSpPr>
          <p:cNvPr id="49" name="TextBox 48"/>
          <p:cNvSpPr txBox="1"/>
          <p:nvPr/>
        </p:nvSpPr>
        <p:spPr>
          <a:xfrm>
            <a:off x="1207772" y="3967688"/>
            <a:ext cx="676732" cy="369332"/>
          </a:xfrm>
          <a:prstGeom prst="rect">
            <a:avLst/>
          </a:prstGeom>
          <a:noFill/>
        </p:spPr>
        <p:txBody>
          <a:bodyPr wrap="square" rtlCol="0">
            <a:spAutoFit/>
          </a:bodyPr>
          <a:lstStyle/>
          <a:p>
            <a:r>
              <a:rPr lang="en-US" b="1" dirty="0" smtClean="0"/>
              <a:t>scan</a:t>
            </a:r>
            <a:endParaRPr lang="en-US" b="1" dirty="0"/>
          </a:p>
        </p:txBody>
      </p:sp>
      <p:sp>
        <p:nvSpPr>
          <p:cNvPr id="50" name="Right Arrow 49"/>
          <p:cNvSpPr/>
          <p:nvPr/>
        </p:nvSpPr>
        <p:spPr>
          <a:xfrm>
            <a:off x="1923174" y="4063885"/>
            <a:ext cx="5677839" cy="193563"/>
          </a:xfrm>
          <a:prstGeom prst="rightArrow">
            <a:avLst>
              <a:gd name="adj1" fmla="val 28467"/>
              <a:gd name="adj2" fmla="val 128058"/>
            </a:avLst>
          </a:prstGeom>
          <a:gradFill>
            <a:gsLst>
              <a:gs pos="0">
                <a:schemeClr val="bg1"/>
              </a:gs>
              <a:gs pos="0">
                <a:schemeClr val="accent2">
                  <a:satMod val="110000"/>
                  <a:lumMod val="100000"/>
                  <a:shade val="10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274284595"/>
      </p:ext>
    </p:extLst>
  </p:cSld>
  <p:clrMapOvr>
    <a:masterClrMapping/>
  </p:clrMapOvr>
  <mc:AlternateContent xmlns:mc="http://schemas.openxmlformats.org/markup-compatibility/2006">
    <mc:Choice xmlns:p14="http://schemas.microsoft.com/office/powerpoint/2010/main" Requires="p14">
      <p:transition p14:dur="0" advTm="55564"/>
    </mc:Choice>
    <mc:Fallback>
      <p:transition advTm="55564"/>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LABS: The Key of Chronos</a:t>
            </a:r>
            <a:endParaRPr lang="en-US" b="1" dirty="0"/>
          </a:p>
        </p:txBody>
      </p:sp>
      <p:sp>
        <p:nvSpPr>
          <p:cNvPr id="3" name="Content Placeholder 2"/>
          <p:cNvSpPr>
            <a:spLocks noGrp="1"/>
          </p:cNvSpPr>
          <p:nvPr>
            <p:ph idx="1"/>
          </p:nvPr>
        </p:nvSpPr>
        <p:spPr/>
        <p:txBody>
          <a:bodyPr>
            <a:normAutofit/>
          </a:bodyPr>
          <a:lstStyle/>
          <a:p>
            <a:pPr>
              <a:lnSpc>
                <a:spcPct val="150000"/>
              </a:lnSpc>
            </a:pPr>
            <a:r>
              <a:rPr lang="en-US" dirty="0" smtClean="0"/>
              <a:t>A graph layout</a:t>
            </a:r>
          </a:p>
          <a:p>
            <a:pPr lvl="1">
              <a:lnSpc>
                <a:spcPct val="150000"/>
              </a:lnSpc>
            </a:pPr>
            <a:r>
              <a:rPr lang="en-US" dirty="0" smtClean="0"/>
              <a:t>Place together vertex/edge data across snapshots</a:t>
            </a:r>
          </a:p>
          <a:p>
            <a:pPr>
              <a:lnSpc>
                <a:spcPct val="150000"/>
              </a:lnSpc>
            </a:pPr>
            <a:r>
              <a:rPr lang="en-US" dirty="0" smtClean="0"/>
              <a:t>A scheduling mechanism</a:t>
            </a:r>
          </a:p>
          <a:p>
            <a:pPr lvl="1">
              <a:lnSpc>
                <a:spcPct val="150000"/>
              </a:lnSpc>
            </a:pPr>
            <a:r>
              <a:rPr lang="en-US" altLang="zh-CN" dirty="0"/>
              <a:t>B</a:t>
            </a:r>
            <a:r>
              <a:rPr lang="en-US" altLang="zh-CN" dirty="0" smtClean="0"/>
              <a:t>atch propagations </a:t>
            </a:r>
            <a:r>
              <a:rPr lang="en-US" dirty="0" smtClean="0"/>
              <a:t>across snapshots</a:t>
            </a:r>
          </a:p>
          <a:p>
            <a:pPr>
              <a:lnSpc>
                <a:spcPct val="150000"/>
              </a:lnSpc>
            </a:pPr>
            <a:r>
              <a:rPr lang="en-US" dirty="0" smtClean="0"/>
              <a:t>Efficient</a:t>
            </a:r>
          </a:p>
          <a:p>
            <a:pPr lvl="1">
              <a:lnSpc>
                <a:spcPct val="150000"/>
              </a:lnSpc>
            </a:pPr>
            <a:r>
              <a:rPr lang="en-US" dirty="0"/>
              <a:t>Reduced cache miss / inter-core comm.</a:t>
            </a:r>
          </a:p>
          <a:p>
            <a:pPr>
              <a:lnSpc>
                <a:spcPct val="150000"/>
              </a:lnSpc>
            </a:pPr>
            <a:endParaRPr lang="en-US" dirty="0" smtClean="0"/>
          </a:p>
        </p:txBody>
      </p:sp>
      <p:sp>
        <p:nvSpPr>
          <p:cNvPr id="4" name="Slide Number Placeholder 3"/>
          <p:cNvSpPr>
            <a:spLocks noGrp="1"/>
          </p:cNvSpPr>
          <p:nvPr>
            <p:ph type="sldNum" sz="quarter" idx="12"/>
          </p:nvPr>
        </p:nvSpPr>
        <p:spPr/>
        <p:txBody>
          <a:bodyPr/>
          <a:lstStyle/>
          <a:p>
            <a:fld id="{C1D75715-7DCC-41CA-81CD-C8B49BA5601C}" type="slidenum">
              <a:rPr lang="en-US" smtClean="0"/>
              <a:t>18</a:t>
            </a:fld>
            <a:endParaRPr lang="en-US"/>
          </a:p>
        </p:txBody>
      </p:sp>
    </p:spTree>
    <p:extLst>
      <p:ext uri="{BB962C8B-B14F-4D97-AF65-F5344CB8AC3E}">
        <p14:creationId xmlns:p14="http://schemas.microsoft.com/office/powerpoint/2010/main" val="211601888"/>
      </p:ext>
    </p:extLst>
  </p:cSld>
  <p:clrMapOvr>
    <a:masterClrMapping/>
  </p:clrMapOvr>
  <mc:AlternateContent xmlns:mc="http://schemas.openxmlformats.org/markup-compatibility/2006">
    <mc:Choice xmlns:p14="http://schemas.microsoft.com/office/powerpoint/2010/main" Requires="p14">
      <p:transition p14:dur="0" advTm="33647"/>
    </mc:Choice>
    <mc:Fallback>
      <p:transition advTm="33647"/>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Experimental Evaluation</a:t>
            </a:r>
            <a:endParaRPr lang="zh-CN" altLang="en-US" dirty="0">
              <a:latin typeface="Calibri Light" panose="020F03020202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8291129"/>
              </p:ext>
            </p:extLst>
          </p:nvPr>
        </p:nvGraphicFramePr>
        <p:xfrm>
          <a:off x="628650" y="1508125"/>
          <a:ext cx="7887186" cy="1920240"/>
        </p:xfrm>
        <a:graphic>
          <a:graphicData uri="http://schemas.openxmlformats.org/drawingml/2006/table">
            <a:tbl>
              <a:tblPr firstRow="1" bandRow="1">
                <a:tableStyleId>{5C22544A-7EE6-4342-B048-85BDC9FD1C3A}</a:tableStyleId>
              </a:tblPr>
              <a:tblGrid>
                <a:gridCol w="971258"/>
                <a:gridCol w="1376973"/>
                <a:gridCol w="1283795"/>
                <a:gridCol w="1263089"/>
                <a:gridCol w="2992071"/>
              </a:tblGrid>
              <a:tr h="563086">
                <a:tc>
                  <a:txBody>
                    <a:bodyPr/>
                    <a:lstStyle/>
                    <a:p>
                      <a:pPr algn="ctr"/>
                      <a:r>
                        <a:rPr lang="en-US" sz="1600" dirty="0" smtClean="0"/>
                        <a:t>Graph</a:t>
                      </a:r>
                      <a:endParaRPr lang="en-US" sz="1600" dirty="0"/>
                    </a:p>
                  </a:txBody>
                  <a:tcPr marL="100815" marR="100815"/>
                </a:tc>
                <a:tc>
                  <a:txBody>
                    <a:bodyPr/>
                    <a:lstStyle/>
                    <a:p>
                      <a:pPr algn="ctr"/>
                      <a:r>
                        <a:rPr lang="en-US" sz="1600" dirty="0" smtClean="0"/>
                        <a:t># of Vertices</a:t>
                      </a:r>
                      <a:endParaRPr lang="en-US" sz="1600" dirty="0"/>
                    </a:p>
                  </a:txBody>
                  <a:tcPr marL="100815" marR="100815"/>
                </a:tc>
                <a:tc>
                  <a:txBody>
                    <a:bodyPr/>
                    <a:lstStyle/>
                    <a:p>
                      <a:pPr algn="ctr"/>
                      <a:r>
                        <a:rPr lang="en-US" sz="1600" dirty="0" smtClean="0"/>
                        <a:t># of Edge Events</a:t>
                      </a:r>
                      <a:endParaRPr lang="en-US" sz="1600" dirty="0"/>
                    </a:p>
                  </a:txBody>
                  <a:tcPr marL="100815" marR="100815"/>
                </a:tc>
                <a:tc>
                  <a:txBody>
                    <a:bodyPr/>
                    <a:lstStyle/>
                    <a:p>
                      <a:pPr algn="ctr"/>
                      <a:r>
                        <a:rPr lang="en-US" sz="1600" dirty="0" smtClean="0"/>
                        <a:t>Time Span</a:t>
                      </a:r>
                      <a:endParaRPr lang="en-US" sz="1600" dirty="0"/>
                    </a:p>
                  </a:txBody>
                  <a:tcPr marL="100815" marR="100815"/>
                </a:tc>
                <a:tc>
                  <a:txBody>
                    <a:bodyPr/>
                    <a:lstStyle/>
                    <a:p>
                      <a:pPr algn="ctr"/>
                      <a:r>
                        <a:rPr lang="en-US" sz="1600" dirty="0" smtClean="0"/>
                        <a:t>Source</a:t>
                      </a:r>
                      <a:endParaRPr lang="en-US" sz="1600" dirty="0"/>
                    </a:p>
                  </a:txBody>
                  <a:tcPr marL="100815" marR="100815"/>
                </a:tc>
              </a:tr>
              <a:tr h="325997">
                <a:tc>
                  <a:txBody>
                    <a:bodyPr/>
                    <a:lstStyle/>
                    <a:p>
                      <a:r>
                        <a:rPr lang="en-US" sz="1600" dirty="0" smtClean="0"/>
                        <a:t>Wiki</a:t>
                      </a:r>
                      <a:endParaRPr lang="en-US" sz="1600" dirty="0"/>
                    </a:p>
                  </a:txBody>
                  <a:tcPr marL="100815" marR="100815"/>
                </a:tc>
                <a:tc>
                  <a:txBody>
                    <a:bodyPr/>
                    <a:lstStyle/>
                    <a:p>
                      <a:pPr algn="r"/>
                      <a:r>
                        <a:rPr lang="en-US" sz="1600" dirty="0" smtClean="0"/>
                        <a:t>1.9 M</a:t>
                      </a:r>
                      <a:endParaRPr lang="en-US" sz="1600" dirty="0"/>
                    </a:p>
                  </a:txBody>
                  <a:tcPr marL="100815" marR="100815"/>
                </a:tc>
                <a:tc>
                  <a:txBody>
                    <a:bodyPr/>
                    <a:lstStyle/>
                    <a:p>
                      <a:pPr algn="r"/>
                      <a:r>
                        <a:rPr lang="en-US" sz="1600" dirty="0" smtClean="0"/>
                        <a:t>40.0 M</a:t>
                      </a:r>
                      <a:endParaRPr lang="en-US" sz="1600" dirty="0"/>
                    </a:p>
                  </a:txBody>
                  <a:tcPr marL="100815" marR="100815"/>
                </a:tc>
                <a:tc>
                  <a:txBody>
                    <a:bodyPr/>
                    <a:lstStyle/>
                    <a:p>
                      <a:pPr algn="r"/>
                      <a:r>
                        <a:rPr lang="en-US" sz="1600" dirty="0" smtClean="0"/>
                        <a:t>6 years</a:t>
                      </a:r>
                      <a:endParaRPr lang="en-US" sz="1600" dirty="0"/>
                    </a:p>
                  </a:txBody>
                  <a:tcPr marL="100815" marR="100815"/>
                </a:tc>
                <a:tc>
                  <a:txBody>
                    <a:bodyPr/>
                    <a:lstStyle/>
                    <a:p>
                      <a:r>
                        <a:rPr lang="en-US" sz="1600" dirty="0" smtClean="0"/>
                        <a:t>Wikipedia</a:t>
                      </a:r>
                      <a:r>
                        <a:rPr lang="en-US" sz="1600" baseline="0" dirty="0" smtClean="0"/>
                        <a:t> graph </a:t>
                      </a:r>
                      <a:r>
                        <a:rPr lang="en-US" sz="1600" dirty="0" smtClean="0"/>
                        <a:t>from </a:t>
                      </a:r>
                      <a:r>
                        <a:rPr lang="en-US" sz="1600" dirty="0" smtClean="0">
                          <a:hlinkClick r:id="rId4"/>
                        </a:rPr>
                        <a:t>KONECT</a:t>
                      </a:r>
                      <a:endParaRPr lang="en-US" sz="1600" baseline="30000" dirty="0"/>
                    </a:p>
                  </a:txBody>
                  <a:tcPr marL="100815" marR="100815"/>
                </a:tc>
              </a:tr>
              <a:tr h="325997">
                <a:tc>
                  <a:txBody>
                    <a:bodyPr/>
                    <a:lstStyle/>
                    <a:p>
                      <a:r>
                        <a:rPr lang="en-US" sz="1600" dirty="0" smtClean="0"/>
                        <a:t>Twitter</a:t>
                      </a:r>
                      <a:endParaRPr lang="en-US" sz="1600" dirty="0"/>
                    </a:p>
                  </a:txBody>
                  <a:tcPr marL="100815" marR="100815"/>
                </a:tc>
                <a:tc>
                  <a:txBody>
                    <a:bodyPr/>
                    <a:lstStyle/>
                    <a:p>
                      <a:pPr algn="r"/>
                      <a:r>
                        <a:rPr lang="en-US" sz="1600" dirty="0" smtClean="0"/>
                        <a:t>7.5 M</a:t>
                      </a:r>
                      <a:endParaRPr lang="en-US" sz="1600" dirty="0"/>
                    </a:p>
                  </a:txBody>
                  <a:tcPr marL="100815" marR="100815"/>
                </a:tc>
                <a:tc>
                  <a:txBody>
                    <a:bodyPr/>
                    <a:lstStyle/>
                    <a:p>
                      <a:pPr algn="r"/>
                      <a:r>
                        <a:rPr lang="en-US" sz="1600" dirty="0" smtClean="0"/>
                        <a:t>61.6 M</a:t>
                      </a:r>
                      <a:endParaRPr lang="en-US" sz="1600" dirty="0"/>
                    </a:p>
                  </a:txBody>
                  <a:tcPr marL="100815" marR="100815"/>
                </a:tc>
                <a:tc>
                  <a:txBody>
                    <a:bodyPr/>
                    <a:lstStyle/>
                    <a:p>
                      <a:pPr algn="r"/>
                      <a:r>
                        <a:rPr lang="en-US" sz="1600" dirty="0" smtClean="0"/>
                        <a:t>3 months</a:t>
                      </a:r>
                      <a:endParaRPr lang="en-US" sz="1600" dirty="0"/>
                    </a:p>
                  </a:txBody>
                  <a:tcPr marL="100815" marR="100815"/>
                </a:tc>
                <a:tc>
                  <a:txBody>
                    <a:bodyPr/>
                    <a:lstStyle/>
                    <a:p>
                      <a:r>
                        <a:rPr lang="en-US" sz="1600" dirty="0" smtClean="0"/>
                        <a:t>Provided by Twitter</a:t>
                      </a:r>
                      <a:endParaRPr lang="en-US" sz="1600" dirty="0"/>
                    </a:p>
                  </a:txBody>
                  <a:tcPr marL="100815" marR="100815"/>
                </a:tc>
              </a:tr>
              <a:tr h="325997">
                <a:tc>
                  <a:txBody>
                    <a:bodyPr/>
                    <a:lstStyle/>
                    <a:p>
                      <a:r>
                        <a:rPr lang="en-US" sz="1600" dirty="0" err="1" smtClean="0"/>
                        <a:t>Weibo</a:t>
                      </a:r>
                      <a:endParaRPr lang="en-US" sz="1600" dirty="0"/>
                    </a:p>
                  </a:txBody>
                  <a:tcPr marL="100815" marR="100815"/>
                </a:tc>
                <a:tc>
                  <a:txBody>
                    <a:bodyPr/>
                    <a:lstStyle/>
                    <a:p>
                      <a:pPr algn="r"/>
                      <a:r>
                        <a:rPr lang="en-US" sz="1600" dirty="0" smtClean="0"/>
                        <a:t>27.7 M</a:t>
                      </a:r>
                      <a:endParaRPr lang="en-US" sz="1600" dirty="0"/>
                    </a:p>
                  </a:txBody>
                  <a:tcPr marL="100815" marR="100815"/>
                </a:tc>
                <a:tc>
                  <a:txBody>
                    <a:bodyPr/>
                    <a:lstStyle/>
                    <a:p>
                      <a:pPr algn="r"/>
                      <a:r>
                        <a:rPr lang="en-US" sz="1600" dirty="0" smtClean="0"/>
                        <a:t>4.9 B</a:t>
                      </a:r>
                      <a:endParaRPr lang="en-US" sz="1600" dirty="0"/>
                    </a:p>
                  </a:txBody>
                  <a:tcPr marL="100815" marR="100815"/>
                </a:tc>
                <a:tc>
                  <a:txBody>
                    <a:bodyPr/>
                    <a:lstStyle/>
                    <a:p>
                      <a:pPr algn="r"/>
                      <a:r>
                        <a:rPr lang="en-US" sz="1600" dirty="0" smtClean="0"/>
                        <a:t>3 years</a:t>
                      </a:r>
                      <a:endParaRPr lang="en-US" sz="1600" dirty="0"/>
                    </a:p>
                  </a:txBody>
                  <a:tcPr marL="100815" marR="100815"/>
                </a:tc>
                <a:tc>
                  <a:txBody>
                    <a:bodyPr/>
                    <a:lstStyle/>
                    <a:p>
                      <a:r>
                        <a:rPr lang="en-US" sz="1600" dirty="0" smtClean="0"/>
                        <a:t>Crawled from </a:t>
                      </a:r>
                      <a:r>
                        <a:rPr lang="en-US" sz="1600" dirty="0" err="1" smtClean="0"/>
                        <a:t>Sina</a:t>
                      </a:r>
                      <a:r>
                        <a:rPr lang="en-US" sz="1600" dirty="0" smtClean="0"/>
                        <a:t> </a:t>
                      </a:r>
                      <a:r>
                        <a:rPr lang="en-US" sz="1600" dirty="0" err="1" smtClean="0"/>
                        <a:t>Weibo</a:t>
                      </a:r>
                      <a:endParaRPr lang="en-US" sz="1600" dirty="0"/>
                    </a:p>
                  </a:txBody>
                  <a:tcPr marL="100815" marR="100815"/>
                </a:tc>
              </a:tr>
              <a:tr h="325997">
                <a:tc>
                  <a:txBody>
                    <a:bodyPr/>
                    <a:lstStyle/>
                    <a:p>
                      <a:r>
                        <a:rPr lang="en-US" sz="1600" dirty="0" smtClean="0"/>
                        <a:t>Web</a:t>
                      </a:r>
                      <a:endParaRPr lang="en-US" sz="1600" dirty="0"/>
                    </a:p>
                  </a:txBody>
                  <a:tcPr marL="100815" marR="100815"/>
                </a:tc>
                <a:tc>
                  <a:txBody>
                    <a:bodyPr/>
                    <a:lstStyle/>
                    <a:p>
                      <a:pPr algn="r"/>
                      <a:r>
                        <a:rPr lang="en-US" sz="1600" dirty="0" smtClean="0"/>
                        <a:t>133.6 M</a:t>
                      </a:r>
                      <a:endParaRPr lang="en-US" sz="1600" dirty="0"/>
                    </a:p>
                  </a:txBody>
                  <a:tcPr marL="100815" marR="100815"/>
                </a:tc>
                <a:tc>
                  <a:txBody>
                    <a:bodyPr/>
                    <a:lstStyle/>
                    <a:p>
                      <a:pPr algn="r"/>
                      <a:r>
                        <a:rPr lang="en-US" sz="1600" dirty="0" smtClean="0"/>
                        <a:t>7.2 B</a:t>
                      </a:r>
                      <a:endParaRPr lang="en-US" sz="1600" dirty="0"/>
                    </a:p>
                  </a:txBody>
                  <a:tcPr marL="100815" marR="100815"/>
                </a:tc>
                <a:tc>
                  <a:txBody>
                    <a:bodyPr/>
                    <a:lstStyle/>
                    <a:p>
                      <a:pPr algn="r"/>
                      <a:r>
                        <a:rPr lang="en-US" sz="1600" dirty="0" smtClean="0"/>
                        <a:t>12 months</a:t>
                      </a:r>
                      <a:endParaRPr lang="en-US" sz="1600" dirty="0"/>
                    </a:p>
                  </a:txBody>
                  <a:tcPr marL="100815" marR="100815"/>
                </a:tc>
                <a:tc>
                  <a:txBody>
                    <a:bodyPr/>
                    <a:lstStyle/>
                    <a:p>
                      <a:r>
                        <a:rPr lang="en-US" sz="1600" dirty="0" smtClean="0"/>
                        <a:t>Web graph from </a:t>
                      </a:r>
                      <a:r>
                        <a:rPr lang="en-US" sz="1600" dirty="0" smtClean="0">
                          <a:hlinkClick r:id="rId5"/>
                        </a:rPr>
                        <a:t>DELIS</a:t>
                      </a:r>
                      <a:endParaRPr lang="en-US" sz="1600" baseline="30000" dirty="0"/>
                    </a:p>
                  </a:txBody>
                  <a:tcPr marL="100815" marR="100815"/>
                </a:tc>
              </a:tr>
            </a:tbl>
          </a:graphicData>
        </a:graphic>
      </p:graphicFrame>
      <p:sp>
        <p:nvSpPr>
          <p:cNvPr id="3" name="Slide Number Placeholder 2"/>
          <p:cNvSpPr>
            <a:spLocks noGrp="1"/>
          </p:cNvSpPr>
          <p:nvPr>
            <p:ph type="sldNum" sz="quarter" idx="12"/>
          </p:nvPr>
        </p:nvSpPr>
        <p:spPr/>
        <p:txBody>
          <a:bodyPr/>
          <a:lstStyle/>
          <a:p>
            <a:fld id="{C1D75715-7DCC-41CA-81CD-C8B49BA5601C}" type="slidenum">
              <a:rPr lang="en-US" smtClean="0"/>
              <a:t>19</a:t>
            </a:fld>
            <a:endParaRPr lang="en-US"/>
          </a:p>
        </p:txBody>
      </p:sp>
      <p:sp>
        <p:nvSpPr>
          <p:cNvPr id="6" name="Content Placeholder 2"/>
          <p:cNvSpPr txBox="1">
            <a:spLocks/>
          </p:cNvSpPr>
          <p:nvPr/>
        </p:nvSpPr>
        <p:spPr>
          <a:xfrm>
            <a:off x="395829" y="1063256"/>
            <a:ext cx="4487898" cy="529309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Large temporal graphs</a:t>
            </a:r>
            <a:endParaRPr lang="en-US" dirty="0"/>
          </a:p>
          <a:p>
            <a:endParaRPr lang="en-US" dirty="0" smtClean="0"/>
          </a:p>
          <a:p>
            <a:endParaRPr lang="en-US" dirty="0"/>
          </a:p>
          <a:p>
            <a:endParaRPr lang="en-US" dirty="0" smtClean="0"/>
          </a:p>
          <a:p>
            <a:endParaRPr lang="en-US" dirty="0" smtClean="0"/>
          </a:p>
          <a:p>
            <a:endParaRPr lang="en-US" dirty="0" smtClean="0"/>
          </a:p>
          <a:p>
            <a:r>
              <a:rPr lang="en-US" dirty="0" smtClean="0"/>
              <a:t>Various graph algorithms</a:t>
            </a:r>
          </a:p>
          <a:p>
            <a:pPr lvl="1">
              <a:lnSpc>
                <a:spcPct val="120000"/>
              </a:lnSpc>
            </a:pPr>
            <a:r>
              <a:rPr lang="en-US" sz="1600" dirty="0" smtClean="0"/>
              <a:t>PageRank</a:t>
            </a:r>
          </a:p>
          <a:p>
            <a:pPr lvl="1">
              <a:lnSpc>
                <a:spcPct val="120000"/>
              </a:lnSpc>
            </a:pPr>
            <a:r>
              <a:rPr lang="en-US" sz="1600" dirty="0" smtClean="0"/>
              <a:t>Weakly-connected components (WCC)</a:t>
            </a:r>
          </a:p>
          <a:p>
            <a:pPr lvl="1">
              <a:lnSpc>
                <a:spcPct val="120000"/>
              </a:lnSpc>
            </a:pPr>
            <a:r>
              <a:rPr lang="en-US" sz="1600" dirty="0" smtClean="0"/>
              <a:t>Single-source shortest path (SSSP)</a:t>
            </a:r>
          </a:p>
          <a:p>
            <a:pPr lvl="1">
              <a:lnSpc>
                <a:spcPct val="120000"/>
              </a:lnSpc>
            </a:pPr>
            <a:r>
              <a:rPr lang="en-US" sz="1600" dirty="0" smtClean="0"/>
              <a:t>Maximal independent set (MIS)</a:t>
            </a:r>
          </a:p>
          <a:p>
            <a:pPr lvl="1">
              <a:lnSpc>
                <a:spcPct val="120000"/>
              </a:lnSpc>
            </a:pPr>
            <a:r>
              <a:rPr lang="en-US" sz="1600" dirty="0" smtClean="0"/>
              <a:t>Sparse matrix-vector multiplication (</a:t>
            </a:r>
            <a:r>
              <a:rPr lang="en-US" sz="1600" dirty="0" err="1" smtClean="0"/>
              <a:t>SpMV</a:t>
            </a:r>
            <a:r>
              <a:rPr lang="en-US" sz="1600" dirty="0" smtClean="0"/>
              <a:t>)</a:t>
            </a:r>
          </a:p>
        </p:txBody>
      </p:sp>
      <p:graphicFrame>
        <p:nvGraphicFramePr>
          <p:cNvPr id="7" name="Table 6"/>
          <p:cNvGraphicFramePr>
            <a:graphicFrameLocks noGrp="1"/>
          </p:cNvGraphicFramePr>
          <p:nvPr>
            <p:extLst>
              <p:ext uri="{D42A27DB-BD31-4B8C-83A1-F6EECF244321}">
                <p14:modId xmlns:p14="http://schemas.microsoft.com/office/powerpoint/2010/main" val="1403764690"/>
              </p:ext>
            </p:extLst>
          </p:nvPr>
        </p:nvGraphicFramePr>
        <p:xfrm>
          <a:off x="5621482" y="4727865"/>
          <a:ext cx="2636898" cy="1316007"/>
        </p:xfrm>
        <a:graphic>
          <a:graphicData uri="http://schemas.openxmlformats.org/drawingml/2006/table">
            <a:tbl>
              <a:tblPr firstCol="1" bandRow="1">
                <a:tableStyleId>{5C22544A-7EE6-4342-B048-85BDC9FD1C3A}</a:tableStyleId>
              </a:tblPr>
              <a:tblGrid>
                <a:gridCol w="704158"/>
                <a:gridCol w="1932740"/>
              </a:tblGrid>
              <a:tr h="438669">
                <a:tc>
                  <a:txBody>
                    <a:bodyPr/>
                    <a:lstStyle/>
                    <a:p>
                      <a:pPr lvl="0" algn="ctr" defTabSz="3507730">
                        <a:lnSpc>
                          <a:spcPct val="100000"/>
                        </a:lnSpc>
                        <a:spcBef>
                          <a:spcPts val="0"/>
                        </a:spcBef>
                      </a:pPr>
                      <a:r>
                        <a:rPr lang="en-US" altLang="zh-CN" sz="1600" dirty="0" smtClean="0"/>
                        <a:t>CPU</a:t>
                      </a:r>
                    </a:p>
                  </a:txBody>
                  <a:tcPr anchor="ctr"/>
                </a:tc>
                <a:tc>
                  <a:txBody>
                    <a:bodyPr/>
                    <a:lstStyle/>
                    <a:p>
                      <a:pPr algn="ctr"/>
                      <a:r>
                        <a:rPr lang="en-US" sz="1600" dirty="0" smtClean="0"/>
                        <a:t>2.4GHz 16-Core</a:t>
                      </a:r>
                    </a:p>
                  </a:txBody>
                  <a:tcPr anchor="ctr"/>
                </a:tc>
              </a:tr>
              <a:tr h="438669">
                <a:tc>
                  <a:txBody>
                    <a:bodyPr/>
                    <a:lstStyle/>
                    <a:p>
                      <a:pPr lvl="0" algn="ctr" defTabSz="3507730">
                        <a:lnSpc>
                          <a:spcPct val="100000"/>
                        </a:lnSpc>
                        <a:spcBef>
                          <a:spcPts val="0"/>
                        </a:spcBef>
                      </a:pPr>
                      <a:r>
                        <a:rPr lang="en-US" altLang="zh-CN" sz="1600" dirty="0" smtClean="0"/>
                        <a:t>RAM</a:t>
                      </a:r>
                      <a:endParaRPr lang="en-US" altLang="zh-CN" sz="1600" dirty="0"/>
                    </a:p>
                  </a:txBody>
                  <a:tcPr anchor="ctr"/>
                </a:tc>
                <a:tc>
                  <a:txBody>
                    <a:bodyPr/>
                    <a:lstStyle/>
                    <a:p>
                      <a:pPr algn="ctr"/>
                      <a:r>
                        <a:rPr lang="en-US" altLang="zh-CN" sz="1600" dirty="0" smtClean="0"/>
                        <a:t>128GB</a:t>
                      </a:r>
                      <a:endParaRPr lang="en-US" sz="1600" dirty="0"/>
                    </a:p>
                  </a:txBody>
                  <a:tcPr anchor="ctr"/>
                </a:tc>
              </a:tr>
              <a:tr h="438669">
                <a:tc>
                  <a:txBody>
                    <a:bodyPr/>
                    <a:lstStyle/>
                    <a:p>
                      <a:pPr lvl="0" algn="ctr" defTabSz="3507730">
                        <a:lnSpc>
                          <a:spcPct val="100000"/>
                        </a:lnSpc>
                        <a:spcBef>
                          <a:spcPts val="0"/>
                        </a:spcBef>
                      </a:pPr>
                      <a:r>
                        <a:rPr lang="en-US" altLang="zh-CN" sz="1600" dirty="0" smtClean="0"/>
                        <a:t>DISK</a:t>
                      </a:r>
                    </a:p>
                  </a:txBody>
                  <a:tcPr anchor="ctr"/>
                </a:tc>
                <a:tc>
                  <a:txBody>
                    <a:bodyPr/>
                    <a:lstStyle/>
                    <a:p>
                      <a:pPr marL="0" marR="0" lvl="0" indent="0" algn="ctr" defTabSz="3027487" rtl="0" eaLnBrk="1" fontAlgn="auto" latinLnBrk="0" hangingPunct="1">
                        <a:lnSpc>
                          <a:spcPct val="100000"/>
                        </a:lnSpc>
                        <a:spcBef>
                          <a:spcPts val="0"/>
                        </a:spcBef>
                        <a:spcAft>
                          <a:spcPts val="0"/>
                        </a:spcAft>
                        <a:buClrTx/>
                        <a:buSzTx/>
                        <a:buFontTx/>
                        <a:buNone/>
                        <a:tabLst/>
                        <a:defRPr/>
                      </a:pPr>
                      <a:r>
                        <a:rPr lang="en-US" altLang="zh-CN" sz="1600" dirty="0" smtClean="0"/>
                        <a:t>1TB SSD </a:t>
                      </a:r>
                    </a:p>
                  </a:txBody>
                  <a:tcPr anchor="ctr"/>
                </a:tc>
              </a:tr>
            </a:tbl>
          </a:graphicData>
        </a:graphic>
      </p:graphicFrame>
      <p:sp>
        <p:nvSpPr>
          <p:cNvPr id="8" name="Content Placeholder 2"/>
          <p:cNvSpPr txBox="1">
            <a:spLocks/>
          </p:cNvSpPr>
          <p:nvPr/>
        </p:nvSpPr>
        <p:spPr>
          <a:xfrm>
            <a:off x="5213638" y="4003360"/>
            <a:ext cx="2488623" cy="5244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Settings</a:t>
            </a:r>
            <a:endParaRPr lang="en-US" dirty="0"/>
          </a:p>
        </p:txBody>
      </p:sp>
    </p:spTree>
    <p:custDataLst>
      <p:tags r:id="rId1"/>
    </p:custDataLst>
    <p:extLst>
      <p:ext uri="{BB962C8B-B14F-4D97-AF65-F5344CB8AC3E}">
        <p14:creationId xmlns:p14="http://schemas.microsoft.com/office/powerpoint/2010/main" val="3600236236"/>
      </p:ext>
    </p:extLst>
  </p:cSld>
  <p:clrMapOvr>
    <a:masterClrMapping/>
  </p:clrMapOvr>
  <mc:AlternateContent xmlns:mc="http://schemas.openxmlformats.org/markup-compatibility/2006">
    <mc:Choice xmlns:p14="http://schemas.microsoft.com/office/powerpoint/2010/main" Requires="p14">
      <p:transition p14:dur="0" advTm="50152"/>
    </mc:Choice>
    <mc:Fallback>
      <p:transition advTm="5015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28650" y="1325563"/>
            <a:ext cx="7886700" cy="4851400"/>
          </a:xfrm>
        </p:spPr>
        <p:txBody>
          <a:bodyPr/>
          <a:lstStyle/>
          <a:p>
            <a:r>
              <a:rPr lang="en-US" dirty="0"/>
              <a:t>Real-world graphs </a:t>
            </a:r>
            <a:r>
              <a:rPr lang="en-US" dirty="0">
                <a:solidFill>
                  <a:schemeClr val="accent2"/>
                </a:solidFill>
              </a:rPr>
              <a:t>evolve</a:t>
            </a:r>
            <a:r>
              <a:rPr lang="en-US" dirty="0"/>
              <a:t> – </a:t>
            </a:r>
            <a:r>
              <a:rPr lang="en-US" dirty="0">
                <a:solidFill>
                  <a:schemeClr val="accent2"/>
                </a:solidFill>
              </a:rPr>
              <a:t>temporal graphs</a:t>
            </a:r>
          </a:p>
          <a:p>
            <a:endParaRPr lang="en-US" dirty="0" smtClean="0"/>
          </a:p>
          <a:p>
            <a:endParaRPr lang="en-US" dirty="0"/>
          </a:p>
          <a:p>
            <a:endParaRPr lang="en-US" dirty="0" smtClean="0"/>
          </a:p>
          <a:p>
            <a:endParaRPr lang="en-US" dirty="0" smtClean="0"/>
          </a:p>
          <a:p>
            <a:r>
              <a:rPr lang="en-US" dirty="0" smtClean="0"/>
              <a:t>Temporal </a:t>
            </a:r>
            <a:r>
              <a:rPr lang="en-US" dirty="0"/>
              <a:t>graph properties bring more insights</a:t>
            </a:r>
          </a:p>
          <a:p>
            <a:endParaRPr lang="en-US" dirty="0"/>
          </a:p>
        </p:txBody>
      </p:sp>
      <p:grpSp>
        <p:nvGrpSpPr>
          <p:cNvPr id="20" name="Group 19"/>
          <p:cNvGrpSpPr/>
          <p:nvPr/>
        </p:nvGrpSpPr>
        <p:grpSpPr>
          <a:xfrm>
            <a:off x="3489884" y="2101083"/>
            <a:ext cx="4038599" cy="1270063"/>
            <a:chOff x="2703178" y="1717771"/>
            <a:chExt cx="4038599" cy="1578583"/>
          </a:xfrm>
        </p:grpSpPr>
        <p:sp>
          <p:nvSpPr>
            <p:cNvPr id="31" name="Right Arrow 30"/>
            <p:cNvSpPr/>
            <p:nvPr/>
          </p:nvSpPr>
          <p:spPr>
            <a:xfrm>
              <a:off x="2703178" y="1717771"/>
              <a:ext cx="4038599" cy="1561685"/>
            </a:xfrm>
            <a:prstGeom prst="rightArrow">
              <a:avLst>
                <a:gd name="adj1" fmla="val 64638"/>
                <a:gd name="adj2" fmla="val 33709"/>
              </a:avLst>
            </a:prstGeom>
            <a:ln w="28575">
              <a:solidFill>
                <a:schemeClr val="accent3"/>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3" name="TextBox 32"/>
            <p:cNvSpPr txBox="1"/>
            <p:nvPr/>
          </p:nvSpPr>
          <p:spPr>
            <a:xfrm>
              <a:off x="4070479" y="2988577"/>
              <a:ext cx="586685" cy="307777"/>
            </a:xfrm>
            <a:prstGeom prst="rect">
              <a:avLst/>
            </a:prstGeom>
            <a:noFill/>
          </p:spPr>
          <p:txBody>
            <a:bodyPr wrap="square" rtlCol="0">
              <a:spAutoFit/>
            </a:bodyPr>
            <a:lstStyle/>
            <a:p>
              <a:r>
                <a:rPr lang="en-US" sz="1400" dirty="0" smtClean="0"/>
                <a:t>2013</a:t>
              </a:r>
              <a:endParaRPr lang="en-US" sz="1400" dirty="0"/>
            </a:p>
          </p:txBody>
        </p:sp>
        <p:sp>
          <p:nvSpPr>
            <p:cNvPr id="34" name="TextBox 33"/>
            <p:cNvSpPr txBox="1"/>
            <p:nvPr/>
          </p:nvSpPr>
          <p:spPr>
            <a:xfrm>
              <a:off x="5211826" y="2986638"/>
              <a:ext cx="649622" cy="307777"/>
            </a:xfrm>
            <a:prstGeom prst="rect">
              <a:avLst/>
            </a:prstGeom>
            <a:noFill/>
          </p:spPr>
          <p:txBody>
            <a:bodyPr wrap="square" rtlCol="0">
              <a:spAutoFit/>
            </a:bodyPr>
            <a:lstStyle/>
            <a:p>
              <a:r>
                <a:rPr lang="en-US" sz="1400" dirty="0" smtClean="0"/>
                <a:t>2014</a:t>
              </a:r>
              <a:endParaRPr lang="en-US" sz="1400" dirty="0"/>
            </a:p>
          </p:txBody>
        </p:sp>
        <p:pic>
          <p:nvPicPr>
            <p:cNvPr id="35" name="Picture 8" descr="Link Analysis Diagram of the Al Qaeda Terrorist Network"/>
            <p:cNvPicPr>
              <a:picLocks noChangeAspect="1" noChangeArrowheads="1"/>
            </p:cNvPicPr>
            <p:nvPr/>
          </p:nvPicPr>
          <p:blipFill>
            <a:blip r:embed="rId4" cstate="print">
              <a:extLst>
                <a:ext uri="{BEBA8EAE-BF5A-486C-A8C5-ECC9F3942E4B}">
                  <a14:imgProps xmlns:a14="http://schemas.microsoft.com/office/drawing/2010/main">
                    <a14:imgLayer r:embed="rId5">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194391" y="2021866"/>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8" descr="Link Analysis Diagram of the Al Qaeda Terrorist Network"/>
            <p:cNvPicPr>
              <a:picLocks noChangeAspect="1" noChangeArrowheads="1"/>
            </p:cNvPicPr>
            <p:nvPr/>
          </p:nvPicPr>
          <p:blipFill>
            <a:blip r:embed="rId6" cstate="print">
              <a:clrChange>
                <a:clrFrom>
                  <a:srgbClr val="BEBCBD"/>
                </a:clrFrom>
                <a:clrTo>
                  <a:srgbClr val="BEBCBD">
                    <a:alpha val="0"/>
                  </a:srgbClr>
                </a:clrTo>
              </a:clrChang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075211" y="2026413"/>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8" descr="Link Analysis Diagram of the Al Qaeda Terrorist Network"/>
            <p:cNvPicPr>
              <a:picLocks noChangeAspect="1" noChangeArrowheads="1"/>
            </p:cNvPicPr>
            <p:nvPr/>
          </p:nvPicPr>
          <p:blipFill>
            <a:blip r:embed="rId7" cstate="print">
              <a:extLst>
                <a:ext uri="{BEBA8EAE-BF5A-486C-A8C5-ECC9F3942E4B}">
                  <a14:imgProps xmlns:a14="http://schemas.microsoft.com/office/drawing/2010/main">
                    <a14:imgLayer r:embed="rId5">
                      <a14:imgEffect>
                        <a14:sharpenSoften amount="-25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958516" y="2016837"/>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xtBox 38"/>
            <p:cNvSpPr txBox="1"/>
            <p:nvPr/>
          </p:nvSpPr>
          <p:spPr>
            <a:xfrm>
              <a:off x="2994336" y="2982090"/>
              <a:ext cx="611660" cy="307777"/>
            </a:xfrm>
            <a:prstGeom prst="rect">
              <a:avLst/>
            </a:prstGeom>
            <a:noFill/>
          </p:spPr>
          <p:txBody>
            <a:bodyPr wrap="square" rtlCol="0">
              <a:spAutoFit/>
            </a:bodyPr>
            <a:lstStyle/>
            <a:p>
              <a:r>
                <a:rPr lang="en-US" sz="1400" dirty="0" smtClean="0"/>
                <a:t>2012</a:t>
              </a:r>
              <a:endParaRPr lang="en-US" sz="1400" dirty="0"/>
            </a:p>
          </p:txBody>
        </p:sp>
      </p:grpSp>
      <p:graphicFrame>
        <p:nvGraphicFramePr>
          <p:cNvPr id="43" name="Chart 42"/>
          <p:cNvGraphicFramePr/>
          <p:nvPr>
            <p:extLst>
              <p:ext uri="{D42A27DB-BD31-4B8C-83A1-F6EECF244321}">
                <p14:modId xmlns:p14="http://schemas.microsoft.com/office/powerpoint/2010/main" val="3874064138"/>
              </p:ext>
            </p:extLst>
          </p:nvPr>
        </p:nvGraphicFramePr>
        <p:xfrm>
          <a:off x="2467229" y="4186268"/>
          <a:ext cx="5061254" cy="2404000"/>
        </p:xfrm>
        <a:graphic>
          <a:graphicData uri="http://schemas.openxmlformats.org/drawingml/2006/chart">
            <c:chart xmlns:c="http://schemas.openxmlformats.org/drawingml/2006/chart" xmlns:r="http://schemas.openxmlformats.org/officeDocument/2006/relationships" r:id="rId8"/>
          </a:graphicData>
        </a:graphic>
      </p:graphicFrame>
      <p:sp>
        <p:nvSpPr>
          <p:cNvPr id="22" name="TextBox 21"/>
          <p:cNvSpPr txBox="1"/>
          <p:nvPr/>
        </p:nvSpPr>
        <p:spPr>
          <a:xfrm>
            <a:off x="1900570" y="2390081"/>
            <a:ext cx="1431955" cy="33855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defRPr/>
            </a:pPr>
            <a:r>
              <a:rPr lang="en-US" altLang="zh-CN" sz="1600" dirty="0" smtClean="0">
                <a:solidFill>
                  <a:srgbClr val="000000"/>
                </a:solidFill>
              </a:rPr>
              <a:t>A Social Graph</a:t>
            </a:r>
            <a:endParaRPr lang="zh-CN" altLang="en-US" sz="1600" dirty="0">
              <a:solidFill>
                <a:srgbClr val="000000"/>
              </a:solidFill>
              <a:ea typeface="宋体" pitchFamily="2" charset="-122"/>
            </a:endParaRPr>
          </a:p>
        </p:txBody>
      </p:sp>
      <p:sp>
        <p:nvSpPr>
          <p:cNvPr id="7" name="Title 6"/>
          <p:cNvSpPr>
            <a:spLocks noGrp="1"/>
          </p:cNvSpPr>
          <p:nvPr>
            <p:ph type="title"/>
          </p:nvPr>
        </p:nvSpPr>
        <p:spPr/>
        <p:txBody>
          <a:bodyPr/>
          <a:lstStyle/>
          <a:p>
            <a:r>
              <a:rPr lang="en-US" dirty="0"/>
              <a:t>Temporal </a:t>
            </a:r>
            <a:r>
              <a:rPr lang="en-US" dirty="0" smtClean="0"/>
              <a:t>Graphs</a:t>
            </a:r>
            <a:endParaRPr lang="en-US" dirty="0"/>
          </a:p>
        </p:txBody>
      </p:sp>
      <p:sp>
        <p:nvSpPr>
          <p:cNvPr id="2" name="Slide Number Placeholder 1"/>
          <p:cNvSpPr>
            <a:spLocks noGrp="1"/>
          </p:cNvSpPr>
          <p:nvPr>
            <p:ph type="sldNum" sz="quarter" idx="12"/>
          </p:nvPr>
        </p:nvSpPr>
        <p:spPr/>
        <p:txBody>
          <a:bodyPr/>
          <a:lstStyle/>
          <a:p>
            <a:fld id="{C1D75715-7DCC-41CA-81CD-C8B49BA5601C}" type="slidenum">
              <a:rPr lang="en-US" smtClean="0"/>
              <a:t>2</a:t>
            </a:fld>
            <a:endParaRPr lang="en-US"/>
          </a:p>
        </p:txBody>
      </p:sp>
      <p:sp>
        <p:nvSpPr>
          <p:cNvPr id="3" name="Right Bracket 2"/>
          <p:cNvSpPr/>
          <p:nvPr/>
        </p:nvSpPr>
        <p:spPr>
          <a:xfrm>
            <a:off x="6389385" y="4401371"/>
            <a:ext cx="206355" cy="1561360"/>
          </a:xfrm>
          <a:prstGeom prst="rightBracket">
            <a:avLst/>
          </a:prstGeom>
          <a:ln w="57150">
            <a:prstDash val="sysDash"/>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28" name="TextBox 27"/>
          <p:cNvSpPr txBox="1"/>
          <p:nvPr/>
        </p:nvSpPr>
        <p:spPr>
          <a:xfrm>
            <a:off x="2845642" y="3137273"/>
            <a:ext cx="611660" cy="307777"/>
          </a:xfrm>
          <a:prstGeom prst="rect">
            <a:avLst/>
          </a:prstGeom>
          <a:noFill/>
        </p:spPr>
        <p:txBody>
          <a:bodyPr wrap="square" rtlCol="0">
            <a:spAutoFit/>
          </a:bodyPr>
          <a:lstStyle/>
          <a:p>
            <a:r>
              <a:rPr lang="en-US" sz="1400" b="1" dirty="0" smtClean="0"/>
              <a:t>YEAR</a:t>
            </a:r>
            <a:endParaRPr lang="en-US" sz="1400" b="1" dirty="0"/>
          </a:p>
        </p:txBody>
      </p:sp>
      <p:sp>
        <p:nvSpPr>
          <p:cNvPr id="46" name="Right Bracket 45"/>
          <p:cNvSpPr/>
          <p:nvPr/>
        </p:nvSpPr>
        <p:spPr>
          <a:xfrm flipH="1">
            <a:off x="5983894" y="4401371"/>
            <a:ext cx="206355" cy="1561360"/>
          </a:xfrm>
          <a:prstGeom prst="rightBracket">
            <a:avLst/>
          </a:prstGeom>
          <a:ln w="57150">
            <a:prstDash val="sysDash"/>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433763177"/>
      </p:ext>
    </p:extLst>
  </p:cSld>
  <p:clrMapOvr>
    <a:masterClrMapping/>
  </p:clrMapOvr>
  <mc:AlternateContent xmlns:mc="http://schemas.openxmlformats.org/markup-compatibility/2006">
    <mc:Choice xmlns:p14="http://schemas.microsoft.com/office/powerpoint/2010/main" Requires="p14">
      <p:transition p14:dur="0" advTm="41311"/>
    </mc:Choice>
    <mc:Fallback>
      <p:transition advTm="41311"/>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Chronos: Single-Thread </a:t>
            </a:r>
            <a:r>
              <a:rPr lang="en-US" altLang="zh-CN" dirty="0" smtClean="0"/>
              <a:t>Effectiveness</a:t>
            </a:r>
            <a:endParaRPr lang="zh-CN" altLang="en-US" sz="3600" dirty="0"/>
          </a:p>
        </p:txBody>
      </p:sp>
      <p:sp>
        <p:nvSpPr>
          <p:cNvPr id="7" name="Content Placeholder 6"/>
          <p:cNvSpPr>
            <a:spLocks noGrp="1"/>
          </p:cNvSpPr>
          <p:nvPr>
            <p:ph idx="1"/>
          </p:nvPr>
        </p:nvSpPr>
        <p:spPr/>
        <p:txBody>
          <a:bodyPr/>
          <a:lstStyle/>
          <a:p>
            <a:endParaRPr lang="en-US" dirty="0"/>
          </a:p>
        </p:txBody>
      </p:sp>
      <p:sp>
        <p:nvSpPr>
          <p:cNvPr id="3" name="Slide Number Placeholder 2"/>
          <p:cNvSpPr>
            <a:spLocks noGrp="1"/>
          </p:cNvSpPr>
          <p:nvPr>
            <p:ph type="sldNum" sz="quarter" idx="12"/>
          </p:nvPr>
        </p:nvSpPr>
        <p:spPr/>
        <p:txBody>
          <a:bodyPr/>
          <a:lstStyle/>
          <a:p>
            <a:fld id="{C1D75715-7DCC-41CA-81CD-C8B49BA5601C}" type="slidenum">
              <a:rPr lang="en-US" smtClean="0"/>
              <a:t>20</a:t>
            </a:fld>
            <a:endParaRPr lang="en-US"/>
          </a:p>
        </p:txBody>
      </p:sp>
      <p:graphicFrame>
        <p:nvGraphicFramePr>
          <p:cNvPr id="6" name="内容占位符 8"/>
          <p:cNvGraphicFramePr>
            <a:graphicFrameLocks/>
          </p:cNvGraphicFramePr>
          <p:nvPr>
            <p:extLst>
              <p:ext uri="{D42A27DB-BD31-4B8C-83A1-F6EECF244321}">
                <p14:modId xmlns:p14="http://schemas.microsoft.com/office/powerpoint/2010/main" val="4266566538"/>
              </p:ext>
            </p:extLst>
          </p:nvPr>
        </p:nvGraphicFramePr>
        <p:xfrm>
          <a:off x="707062" y="1508369"/>
          <a:ext cx="7162799" cy="4146258"/>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ular Callout 4"/>
          <p:cNvSpPr/>
          <p:nvPr/>
        </p:nvSpPr>
        <p:spPr>
          <a:xfrm>
            <a:off x="6405869" y="966471"/>
            <a:ext cx="1962150" cy="538480"/>
          </a:xfrm>
          <a:prstGeom prst="wedgeRectCallout">
            <a:avLst>
              <a:gd name="adj1" fmla="val 1204"/>
              <a:gd name="adj2" fmla="val 20841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r>
              <a:rPr lang="en-US" sz="2400" b="1" dirty="0" smtClean="0">
                <a:solidFill>
                  <a:prstClr val="white"/>
                </a:solidFill>
              </a:rPr>
              <a:t>5~9x</a:t>
            </a:r>
            <a:r>
              <a:rPr lang="en-US" sz="2400" dirty="0" smtClean="0">
                <a:solidFill>
                  <a:prstClr val="white"/>
                </a:solidFill>
              </a:rPr>
              <a:t> speedup</a:t>
            </a:r>
            <a:endParaRPr lang="en-US" sz="2400" dirty="0">
              <a:solidFill>
                <a:prstClr val="white"/>
              </a:solidFill>
            </a:endParaRPr>
          </a:p>
        </p:txBody>
      </p:sp>
      <p:sp>
        <p:nvSpPr>
          <p:cNvPr id="10" name="Rectangular Callout 9"/>
          <p:cNvSpPr/>
          <p:nvPr/>
        </p:nvSpPr>
        <p:spPr>
          <a:xfrm>
            <a:off x="1785325" y="5192093"/>
            <a:ext cx="3215640" cy="538480"/>
          </a:xfrm>
          <a:prstGeom prst="wedgeRectCallout">
            <a:avLst>
              <a:gd name="adj1" fmla="val -44873"/>
              <a:gd name="adj2" fmla="val -198678"/>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en-US" b="1" dirty="0" smtClean="0"/>
              <a:t>Baseline: Snapshot by snapshot</a:t>
            </a:r>
            <a:endParaRPr lang="en-US" b="1" dirty="0"/>
          </a:p>
        </p:txBody>
      </p:sp>
      <p:sp>
        <p:nvSpPr>
          <p:cNvPr id="8" name="TextBox 7"/>
          <p:cNvSpPr txBox="1"/>
          <p:nvPr/>
        </p:nvSpPr>
        <p:spPr>
          <a:xfrm>
            <a:off x="1785325" y="4455098"/>
            <a:ext cx="301686" cy="369332"/>
          </a:xfrm>
          <a:prstGeom prst="rect">
            <a:avLst/>
          </a:prstGeom>
          <a:noFill/>
        </p:spPr>
        <p:txBody>
          <a:bodyPr wrap="none" rtlCol="0">
            <a:spAutoFit/>
          </a:bodyPr>
          <a:lstStyle/>
          <a:p>
            <a:r>
              <a:rPr lang="en-US" b="1" dirty="0" smtClean="0">
                <a:solidFill>
                  <a:srgbClr val="595959"/>
                </a:solidFill>
              </a:rPr>
              <a:t>1</a:t>
            </a:r>
            <a:endParaRPr lang="en-US" b="1" dirty="0">
              <a:solidFill>
                <a:srgbClr val="595959"/>
              </a:solidFill>
            </a:endParaRPr>
          </a:p>
        </p:txBody>
      </p:sp>
      <p:sp>
        <p:nvSpPr>
          <p:cNvPr id="9" name="Oval 8"/>
          <p:cNvSpPr/>
          <p:nvPr/>
        </p:nvSpPr>
        <p:spPr>
          <a:xfrm>
            <a:off x="7180392" y="2353629"/>
            <a:ext cx="413104" cy="1111249"/>
          </a:xfrm>
          <a:prstGeom prst="ellipse">
            <a:avLst/>
          </a:prstGeom>
          <a:noFill/>
          <a:ln w="38100">
            <a:solidFill>
              <a:srgbClr val="70AD47"/>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4" name="Oval 3"/>
          <p:cNvSpPr/>
          <p:nvPr/>
        </p:nvSpPr>
        <p:spPr>
          <a:xfrm>
            <a:off x="1877717" y="4272292"/>
            <a:ext cx="116902" cy="116902"/>
          </a:xfrm>
          <a:prstGeom prst="ellipse">
            <a:avLst/>
          </a:prstGeom>
          <a:solidFill>
            <a:srgbClr val="FF0000"/>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192618341"/>
      </p:ext>
    </p:extLst>
  </p:cSld>
  <p:clrMapOvr>
    <a:masterClrMapping/>
  </p:clrMapOvr>
  <mc:AlternateContent xmlns:mc="http://schemas.openxmlformats.org/markup-compatibility/2006">
    <mc:Choice xmlns:p14="http://schemas.microsoft.com/office/powerpoint/2010/main" Requires="p14">
      <p:transition p14:dur="0" advTm="46530"/>
    </mc:Choice>
    <mc:Fallback>
      <p:transition advTm="4653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endParaRPr lang="en-US" dirty="0"/>
          </a:p>
        </p:txBody>
      </p:sp>
      <p:cxnSp>
        <p:nvCxnSpPr>
          <p:cNvPr id="13" name="Straight Arrow Connector 12"/>
          <p:cNvCxnSpPr/>
          <p:nvPr/>
        </p:nvCxnSpPr>
        <p:spPr>
          <a:xfrm>
            <a:off x="7985760" y="3584972"/>
            <a:ext cx="0" cy="659368"/>
          </a:xfrm>
          <a:prstGeom prst="straightConnector1">
            <a:avLst/>
          </a:prstGeom>
          <a:ln>
            <a:headEnd type="triangle"/>
            <a:tailEnd type="triangle"/>
          </a:ln>
        </p:spPr>
        <p:style>
          <a:lnRef idx="3">
            <a:schemeClr val="accent2"/>
          </a:lnRef>
          <a:fillRef idx="0">
            <a:schemeClr val="accent2"/>
          </a:fillRef>
          <a:effectRef idx="2">
            <a:schemeClr val="accent2"/>
          </a:effectRef>
          <a:fontRef idx="minor">
            <a:schemeClr val="tx1"/>
          </a:fontRef>
        </p:style>
      </p:cxnSp>
      <p:cxnSp>
        <p:nvCxnSpPr>
          <p:cNvPr id="20" name="Straight Arrow Connector 19"/>
          <p:cNvCxnSpPr/>
          <p:nvPr/>
        </p:nvCxnSpPr>
        <p:spPr>
          <a:xfrm>
            <a:off x="5760720" y="3794760"/>
            <a:ext cx="0" cy="3429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5" name="Straight Arrow Connector 4"/>
          <p:cNvCxnSpPr/>
          <p:nvPr/>
        </p:nvCxnSpPr>
        <p:spPr>
          <a:xfrm>
            <a:off x="3558540" y="2567940"/>
            <a:ext cx="0" cy="1577340"/>
          </a:xfrm>
          <a:prstGeom prst="straightConnector1">
            <a:avLst/>
          </a:prstGeom>
          <a:ln>
            <a:headEnd type="triangle"/>
            <a:tailEnd type="triangle"/>
          </a:ln>
        </p:spPr>
        <p:style>
          <a:lnRef idx="3">
            <a:schemeClr val="accent2"/>
          </a:lnRef>
          <a:fillRef idx="0">
            <a:schemeClr val="accent2"/>
          </a:fillRef>
          <a:effectRef idx="2">
            <a:schemeClr val="accent2"/>
          </a:effectRef>
          <a:fontRef idx="minor">
            <a:schemeClr val="tx1"/>
          </a:fontRef>
        </p:style>
      </p:cxnSp>
      <p:sp>
        <p:nvSpPr>
          <p:cNvPr id="2" name="标题 1"/>
          <p:cNvSpPr>
            <a:spLocks noGrp="1"/>
          </p:cNvSpPr>
          <p:nvPr>
            <p:ph type="title"/>
          </p:nvPr>
        </p:nvSpPr>
        <p:spPr/>
        <p:txBody>
          <a:bodyPr>
            <a:normAutofit/>
          </a:bodyPr>
          <a:lstStyle/>
          <a:p>
            <a:r>
              <a:rPr lang="en-US" altLang="zh-CN" dirty="0" smtClean="0"/>
              <a:t>Chronos: </a:t>
            </a:r>
            <a:r>
              <a:rPr lang="en-US" altLang="zh-CN" dirty="0"/>
              <a:t>Single-Thread Effectiveness</a:t>
            </a:r>
            <a:endParaRPr lang="zh-CN" altLang="en-US" dirty="0"/>
          </a:p>
        </p:txBody>
      </p:sp>
      <p:sp>
        <p:nvSpPr>
          <p:cNvPr id="3" name="Slide Number Placeholder 2"/>
          <p:cNvSpPr>
            <a:spLocks noGrp="1"/>
          </p:cNvSpPr>
          <p:nvPr>
            <p:ph type="sldNum" sz="quarter" idx="12"/>
          </p:nvPr>
        </p:nvSpPr>
        <p:spPr/>
        <p:txBody>
          <a:bodyPr/>
          <a:lstStyle/>
          <a:p>
            <a:fld id="{C1D75715-7DCC-41CA-81CD-C8B49BA5601C}" type="slidenum">
              <a:rPr lang="en-US" smtClean="0"/>
              <a:t>21</a:t>
            </a:fld>
            <a:endParaRPr lang="en-US"/>
          </a:p>
        </p:txBody>
      </p:sp>
      <p:sp>
        <p:nvSpPr>
          <p:cNvPr id="6" name="Rectangle 5"/>
          <p:cNvSpPr/>
          <p:nvPr/>
        </p:nvSpPr>
        <p:spPr>
          <a:xfrm>
            <a:off x="2839277" y="5668983"/>
            <a:ext cx="3465446"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en-US" sz="2800" dirty="0" smtClean="0"/>
              <a:t>Reduced cache misses</a:t>
            </a:r>
            <a:endParaRPr lang="en-US" sz="2800" b="1" dirty="0" smtClean="0"/>
          </a:p>
        </p:txBody>
      </p:sp>
      <p:cxnSp>
        <p:nvCxnSpPr>
          <p:cNvPr id="9" name="Straight Connector 8"/>
          <p:cNvCxnSpPr/>
          <p:nvPr/>
        </p:nvCxnSpPr>
        <p:spPr>
          <a:xfrm>
            <a:off x="2293620" y="2583180"/>
            <a:ext cx="1455420"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sp>
        <p:nvSpPr>
          <p:cNvPr id="10" name="TextBox 9"/>
          <p:cNvSpPr txBox="1"/>
          <p:nvPr/>
        </p:nvSpPr>
        <p:spPr>
          <a:xfrm>
            <a:off x="3308985" y="2798891"/>
            <a:ext cx="499110" cy="307777"/>
          </a:xfrm>
          <a:prstGeom prst="rect">
            <a:avLst/>
          </a:prstGeom>
          <a:solidFill>
            <a:srgbClr val="FFFFFF">
              <a:alpha val="74902"/>
            </a:srgbClr>
          </a:solidFill>
        </p:spPr>
        <p:txBody>
          <a:bodyPr wrap="square" rtlCol="0">
            <a:spAutoFit/>
          </a:bodyPr>
          <a:lstStyle/>
          <a:p>
            <a:r>
              <a:rPr lang="en-US" sz="1400" dirty="0" smtClean="0">
                <a:solidFill>
                  <a:schemeClr val="accent2"/>
                </a:solidFill>
              </a:rPr>
              <a:t>92%</a:t>
            </a:r>
            <a:endParaRPr lang="en-US" sz="1400" dirty="0">
              <a:solidFill>
                <a:schemeClr val="accent2"/>
              </a:solidFill>
            </a:endParaRPr>
          </a:p>
        </p:txBody>
      </p:sp>
      <p:cxnSp>
        <p:nvCxnSpPr>
          <p:cNvPr id="14" name="Straight Connector 13"/>
          <p:cNvCxnSpPr/>
          <p:nvPr/>
        </p:nvCxnSpPr>
        <p:spPr>
          <a:xfrm>
            <a:off x="6720840" y="3600212"/>
            <a:ext cx="1455420"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sp>
        <p:nvSpPr>
          <p:cNvPr id="15" name="TextBox 14"/>
          <p:cNvSpPr txBox="1"/>
          <p:nvPr/>
        </p:nvSpPr>
        <p:spPr>
          <a:xfrm>
            <a:off x="7728585" y="3715742"/>
            <a:ext cx="514350" cy="307777"/>
          </a:xfrm>
          <a:prstGeom prst="rect">
            <a:avLst/>
          </a:prstGeom>
          <a:solidFill>
            <a:srgbClr val="FFFFFF">
              <a:alpha val="74902"/>
            </a:srgbClr>
          </a:solidFill>
        </p:spPr>
        <p:txBody>
          <a:bodyPr wrap="square" rtlCol="0">
            <a:spAutoFit/>
          </a:bodyPr>
          <a:lstStyle/>
          <a:p>
            <a:r>
              <a:rPr lang="en-US" sz="1400" dirty="0" smtClean="0">
                <a:solidFill>
                  <a:schemeClr val="accent2"/>
                </a:solidFill>
              </a:rPr>
              <a:t>95%</a:t>
            </a:r>
            <a:endParaRPr lang="en-US" sz="1400" dirty="0">
              <a:solidFill>
                <a:schemeClr val="accent2"/>
              </a:solidFill>
            </a:endParaRPr>
          </a:p>
        </p:txBody>
      </p:sp>
      <p:cxnSp>
        <p:nvCxnSpPr>
          <p:cNvPr id="19" name="Straight Connector 18"/>
          <p:cNvCxnSpPr/>
          <p:nvPr/>
        </p:nvCxnSpPr>
        <p:spPr>
          <a:xfrm>
            <a:off x="4518660" y="4137660"/>
            <a:ext cx="1455420"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cxnSp>
        <p:nvCxnSpPr>
          <p:cNvPr id="21" name="Straight Arrow Connector 20"/>
          <p:cNvCxnSpPr/>
          <p:nvPr/>
        </p:nvCxnSpPr>
        <p:spPr>
          <a:xfrm flipV="1">
            <a:off x="5768340" y="4236720"/>
            <a:ext cx="0" cy="3429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2" name="TextBox 21"/>
          <p:cNvSpPr txBox="1"/>
          <p:nvPr/>
        </p:nvSpPr>
        <p:spPr>
          <a:xfrm>
            <a:off x="5498783" y="3573706"/>
            <a:ext cx="514350" cy="307777"/>
          </a:xfrm>
          <a:prstGeom prst="rect">
            <a:avLst/>
          </a:prstGeom>
          <a:solidFill>
            <a:srgbClr val="FFFFFF">
              <a:alpha val="74902"/>
            </a:srgbClr>
          </a:solidFill>
        </p:spPr>
        <p:txBody>
          <a:bodyPr wrap="square" rtlCol="0">
            <a:spAutoFit/>
          </a:bodyPr>
          <a:lstStyle/>
          <a:p>
            <a:r>
              <a:rPr lang="en-US" sz="1400" dirty="0" smtClean="0">
                <a:solidFill>
                  <a:schemeClr val="accent2"/>
                </a:solidFill>
              </a:rPr>
              <a:t>70%</a:t>
            </a:r>
            <a:endParaRPr lang="en-US" sz="1400" dirty="0">
              <a:solidFill>
                <a:schemeClr val="accent2"/>
              </a:solidFill>
            </a:endParaRPr>
          </a:p>
        </p:txBody>
      </p:sp>
      <p:graphicFrame>
        <p:nvGraphicFramePr>
          <p:cNvPr id="23" name="Content Placeholder 16"/>
          <p:cNvGraphicFramePr>
            <a:graphicFrameLocks/>
          </p:cNvGraphicFramePr>
          <p:nvPr>
            <p:extLst>
              <p:ext uri="{D42A27DB-BD31-4B8C-83A1-F6EECF244321}">
                <p14:modId xmlns:p14="http://schemas.microsoft.com/office/powerpoint/2010/main" val="4128199652"/>
              </p:ext>
            </p:extLst>
          </p:nvPr>
        </p:nvGraphicFramePr>
        <p:xfrm>
          <a:off x="628650" y="1832955"/>
          <a:ext cx="7886700" cy="3217510"/>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10362813"/>
      </p:ext>
    </p:extLst>
  </p:cSld>
  <p:clrMapOvr>
    <a:masterClrMapping/>
  </p:clrMapOvr>
  <mc:AlternateContent xmlns:mc="http://schemas.openxmlformats.org/markup-compatibility/2006">
    <mc:Choice xmlns:p14="http://schemas.microsoft.com/office/powerpoint/2010/main" Requires="p14">
      <p:transition p14:dur="0" advTm="65322"/>
    </mc:Choice>
    <mc:Fallback>
      <p:transition advTm="65322"/>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Chronos: </a:t>
            </a:r>
            <a:r>
              <a:rPr lang="en-US" altLang="zh-CN" dirty="0"/>
              <a:t>Multi-Core Performance</a:t>
            </a:r>
            <a:endParaRPr lang="zh-CN" altLang="en-US" dirty="0"/>
          </a:p>
        </p:txBody>
      </p:sp>
      <p:sp>
        <p:nvSpPr>
          <p:cNvPr id="5" name="Slide Number Placeholder 4"/>
          <p:cNvSpPr>
            <a:spLocks noGrp="1"/>
          </p:cNvSpPr>
          <p:nvPr>
            <p:ph type="sldNum" sz="quarter" idx="12"/>
          </p:nvPr>
        </p:nvSpPr>
        <p:spPr/>
        <p:txBody>
          <a:bodyPr/>
          <a:lstStyle/>
          <a:p>
            <a:fld id="{C1D75715-7DCC-41CA-81CD-C8B49BA5601C}" type="slidenum">
              <a:rPr lang="en-US" smtClean="0"/>
              <a:t>22</a:t>
            </a:fld>
            <a:endParaRPr lang="en-US"/>
          </a:p>
        </p:txBody>
      </p:sp>
      <p:sp>
        <p:nvSpPr>
          <p:cNvPr id="4" name="Rectangle 3"/>
          <p:cNvSpPr/>
          <p:nvPr/>
        </p:nvSpPr>
        <p:spPr>
          <a:xfrm>
            <a:off x="2649537" y="5628343"/>
            <a:ext cx="3844926"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sz="2800" dirty="0" smtClean="0"/>
              <a:t>More than to 10x faster</a:t>
            </a:r>
            <a:endParaRPr lang="en-US" sz="2800" dirty="0"/>
          </a:p>
        </p:txBody>
      </p:sp>
      <p:graphicFrame>
        <p:nvGraphicFramePr>
          <p:cNvPr id="7" name="Chart 6"/>
          <p:cNvGraphicFramePr/>
          <p:nvPr>
            <p:extLst/>
          </p:nvPr>
        </p:nvGraphicFramePr>
        <p:xfrm>
          <a:off x="628650" y="1333500"/>
          <a:ext cx="7718135" cy="4207531"/>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1864868" y="4599559"/>
            <a:ext cx="301686" cy="369332"/>
          </a:xfrm>
          <a:prstGeom prst="rect">
            <a:avLst/>
          </a:prstGeom>
          <a:noFill/>
        </p:spPr>
        <p:txBody>
          <a:bodyPr wrap="none" rtlCol="0">
            <a:spAutoFit/>
          </a:bodyPr>
          <a:lstStyle/>
          <a:p>
            <a:r>
              <a:rPr lang="en-US" dirty="0" smtClean="0"/>
              <a:t>1</a:t>
            </a:r>
            <a:endParaRPr lang="en-US" dirty="0"/>
          </a:p>
        </p:txBody>
      </p:sp>
      <p:cxnSp>
        <p:nvCxnSpPr>
          <p:cNvPr id="11" name="Straight Arrow Connector 10"/>
          <p:cNvCxnSpPr/>
          <p:nvPr/>
        </p:nvCxnSpPr>
        <p:spPr>
          <a:xfrm>
            <a:off x="7874000" y="2460361"/>
            <a:ext cx="0" cy="1873341"/>
          </a:xfrm>
          <a:prstGeom prst="straightConnector1">
            <a:avLst/>
          </a:prstGeom>
          <a:ln>
            <a:headEnd type="triangle"/>
            <a:tailEnd type="triangle"/>
          </a:ln>
        </p:spPr>
        <p:style>
          <a:lnRef idx="3">
            <a:schemeClr val="accent2"/>
          </a:lnRef>
          <a:fillRef idx="0">
            <a:schemeClr val="accent2"/>
          </a:fillRef>
          <a:effectRef idx="2">
            <a:schemeClr val="accent2"/>
          </a:effectRef>
          <a:fontRef idx="minor">
            <a:schemeClr val="tx1"/>
          </a:fontRef>
        </p:style>
      </p:cxnSp>
      <p:sp>
        <p:nvSpPr>
          <p:cNvPr id="12" name="TextBox 11"/>
          <p:cNvSpPr txBox="1"/>
          <p:nvPr/>
        </p:nvSpPr>
        <p:spPr>
          <a:xfrm>
            <a:off x="7624445" y="2801397"/>
            <a:ext cx="630555" cy="400110"/>
          </a:xfrm>
          <a:prstGeom prst="rect">
            <a:avLst/>
          </a:prstGeom>
          <a:solidFill>
            <a:srgbClr val="FFFFFF">
              <a:alpha val="74902"/>
            </a:srgbClr>
          </a:solidFill>
        </p:spPr>
        <p:txBody>
          <a:bodyPr wrap="square" rtlCol="0">
            <a:spAutoFit/>
          </a:bodyPr>
          <a:lstStyle/>
          <a:p>
            <a:r>
              <a:rPr lang="en-US" sz="2000" dirty="0" smtClean="0">
                <a:solidFill>
                  <a:schemeClr val="accent2"/>
                </a:solidFill>
              </a:rPr>
              <a:t>10x</a:t>
            </a:r>
            <a:endParaRPr lang="en-US" sz="2000" dirty="0">
              <a:solidFill>
                <a:schemeClr val="accent2"/>
              </a:solidFill>
            </a:endParaRPr>
          </a:p>
        </p:txBody>
      </p:sp>
      <p:cxnSp>
        <p:nvCxnSpPr>
          <p:cNvPr id="14" name="Straight Connector 13"/>
          <p:cNvCxnSpPr/>
          <p:nvPr/>
        </p:nvCxnSpPr>
        <p:spPr>
          <a:xfrm>
            <a:off x="7493000" y="2469422"/>
            <a:ext cx="762000"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cxnSp>
        <p:nvCxnSpPr>
          <p:cNvPr id="16" name="Straight Connector 15"/>
          <p:cNvCxnSpPr/>
          <p:nvPr/>
        </p:nvCxnSpPr>
        <p:spPr>
          <a:xfrm>
            <a:off x="7493000" y="4333702"/>
            <a:ext cx="762000"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spTree>
    <p:custDataLst>
      <p:tags r:id="rId1"/>
    </p:custDataLst>
    <p:extLst>
      <p:ext uri="{BB962C8B-B14F-4D97-AF65-F5344CB8AC3E}">
        <p14:creationId xmlns:p14="http://schemas.microsoft.com/office/powerpoint/2010/main" val="1270269294"/>
      </p:ext>
    </p:extLst>
  </p:cSld>
  <p:clrMapOvr>
    <a:masterClrMapping/>
  </p:clrMapOvr>
  <mc:AlternateContent xmlns:mc="http://schemas.openxmlformats.org/markup-compatibility/2006">
    <mc:Choice xmlns:p14="http://schemas.microsoft.com/office/powerpoint/2010/main" Requires="p14">
      <p:transition p14:dur="0" advTm="2079"/>
    </mc:Choice>
    <mc:Fallback>
      <p:transition advTm="2079"/>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p:txBody>
          <a:bodyPr>
            <a:normAutofit/>
          </a:bodyPr>
          <a:lstStyle/>
          <a:p>
            <a:r>
              <a:rPr lang="en-US" altLang="zh-CN" dirty="0" smtClean="0"/>
              <a:t>Chronos: Multi-Core Performance</a:t>
            </a:r>
            <a:endParaRPr lang="zh-CN" altLang="en-US" dirty="0"/>
          </a:p>
        </p:txBody>
      </p:sp>
      <p:sp>
        <p:nvSpPr>
          <p:cNvPr id="3" name="Content Placeholder 2"/>
          <p:cNvSpPr>
            <a:spLocks noGrp="1"/>
          </p:cNvSpPr>
          <p:nvPr>
            <p:ph idx="1"/>
          </p:nvPr>
        </p:nvSpPr>
        <p:spPr/>
        <p:txBody>
          <a:bodyPr/>
          <a:lstStyle/>
          <a:p>
            <a:endParaRPr lang="en-US" altLang="zh-CN" dirty="0"/>
          </a:p>
          <a:p>
            <a:endParaRPr lang="en-US" altLang="zh-CN" dirty="0" smtClean="0"/>
          </a:p>
        </p:txBody>
      </p:sp>
      <p:sp>
        <p:nvSpPr>
          <p:cNvPr id="5" name="Slide Number Placeholder 4"/>
          <p:cNvSpPr>
            <a:spLocks noGrp="1"/>
          </p:cNvSpPr>
          <p:nvPr>
            <p:ph type="sldNum" sz="quarter" idx="12"/>
          </p:nvPr>
        </p:nvSpPr>
        <p:spPr/>
        <p:txBody>
          <a:bodyPr/>
          <a:lstStyle/>
          <a:p>
            <a:fld id="{C1D75715-7DCC-41CA-81CD-C8B49BA5601C}" type="slidenum">
              <a:rPr lang="en-US" smtClean="0"/>
              <a:t>23</a:t>
            </a:fld>
            <a:endParaRPr lang="en-US"/>
          </a:p>
        </p:txBody>
      </p:sp>
      <p:graphicFrame>
        <p:nvGraphicFramePr>
          <p:cNvPr id="7" name="Chart 6"/>
          <p:cNvGraphicFramePr/>
          <p:nvPr>
            <p:extLst>
              <p:ext uri="{D42A27DB-BD31-4B8C-83A1-F6EECF244321}">
                <p14:modId xmlns:p14="http://schemas.microsoft.com/office/powerpoint/2010/main" val="3548901154"/>
              </p:ext>
            </p:extLst>
          </p:nvPr>
        </p:nvGraphicFramePr>
        <p:xfrm>
          <a:off x="980167" y="1982972"/>
          <a:ext cx="7086600" cy="3276600"/>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a:off x="2821142" y="5574160"/>
            <a:ext cx="3501716" cy="461665"/>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en-US" sz="2400" dirty="0" smtClean="0"/>
              <a:t>Reduced inter-core comm.</a:t>
            </a:r>
            <a:endParaRPr lang="en-US" sz="2400" dirty="0"/>
          </a:p>
        </p:txBody>
      </p:sp>
      <p:cxnSp>
        <p:nvCxnSpPr>
          <p:cNvPr id="9" name="Straight Arrow Connector 8"/>
          <p:cNvCxnSpPr/>
          <p:nvPr/>
        </p:nvCxnSpPr>
        <p:spPr>
          <a:xfrm>
            <a:off x="3309982" y="3163771"/>
            <a:ext cx="0" cy="792780"/>
          </a:xfrm>
          <a:prstGeom prst="straightConnector1">
            <a:avLst/>
          </a:prstGeom>
          <a:ln>
            <a:headEnd type="triangle"/>
            <a:tailEnd type="triangle"/>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p:nvCxnSpPr>
        <p:spPr>
          <a:xfrm>
            <a:off x="3043282" y="3163771"/>
            <a:ext cx="516255"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sp>
        <p:nvSpPr>
          <p:cNvPr id="11" name="TextBox 10"/>
          <p:cNvSpPr txBox="1"/>
          <p:nvPr/>
        </p:nvSpPr>
        <p:spPr>
          <a:xfrm>
            <a:off x="3060427" y="3323961"/>
            <a:ext cx="499110" cy="307777"/>
          </a:xfrm>
          <a:prstGeom prst="rect">
            <a:avLst/>
          </a:prstGeom>
          <a:solidFill>
            <a:srgbClr val="FFFFFF">
              <a:alpha val="74902"/>
            </a:srgbClr>
          </a:solidFill>
        </p:spPr>
        <p:txBody>
          <a:bodyPr wrap="square" rtlCol="0">
            <a:spAutoFit/>
          </a:bodyPr>
          <a:lstStyle/>
          <a:p>
            <a:r>
              <a:rPr lang="en-US" sz="1400" dirty="0" smtClean="0">
                <a:solidFill>
                  <a:schemeClr val="accent6"/>
                </a:solidFill>
              </a:rPr>
              <a:t>98%</a:t>
            </a:r>
            <a:endParaRPr lang="en-US" sz="1400" dirty="0">
              <a:solidFill>
                <a:schemeClr val="accent6"/>
              </a:solidFill>
            </a:endParaRPr>
          </a:p>
        </p:txBody>
      </p:sp>
      <p:cxnSp>
        <p:nvCxnSpPr>
          <p:cNvPr id="12" name="Straight Arrow Connector 11"/>
          <p:cNvCxnSpPr/>
          <p:nvPr/>
        </p:nvCxnSpPr>
        <p:spPr>
          <a:xfrm>
            <a:off x="4917802" y="2963074"/>
            <a:ext cx="0" cy="792780"/>
          </a:xfrm>
          <a:prstGeom prst="straightConnector1">
            <a:avLst/>
          </a:prstGeom>
          <a:ln>
            <a:headEnd type="triangle"/>
            <a:tailEnd type="triangle"/>
          </a:ln>
        </p:spPr>
        <p:style>
          <a:lnRef idx="3">
            <a:schemeClr val="accent6"/>
          </a:lnRef>
          <a:fillRef idx="0">
            <a:schemeClr val="accent6"/>
          </a:fillRef>
          <a:effectRef idx="2">
            <a:schemeClr val="accent6"/>
          </a:effectRef>
          <a:fontRef idx="minor">
            <a:schemeClr val="tx1"/>
          </a:fontRef>
        </p:style>
      </p:cxnSp>
      <p:cxnSp>
        <p:nvCxnSpPr>
          <p:cNvPr id="13" name="Straight Connector 12"/>
          <p:cNvCxnSpPr/>
          <p:nvPr/>
        </p:nvCxnSpPr>
        <p:spPr>
          <a:xfrm>
            <a:off x="4651102" y="2963074"/>
            <a:ext cx="516255"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sp>
        <p:nvSpPr>
          <p:cNvPr id="14" name="TextBox 13"/>
          <p:cNvSpPr txBox="1"/>
          <p:nvPr/>
        </p:nvSpPr>
        <p:spPr>
          <a:xfrm>
            <a:off x="4668247" y="3123264"/>
            <a:ext cx="499110" cy="307777"/>
          </a:xfrm>
          <a:prstGeom prst="rect">
            <a:avLst/>
          </a:prstGeom>
          <a:solidFill>
            <a:srgbClr val="FFFFFF">
              <a:alpha val="74902"/>
            </a:srgbClr>
          </a:solidFill>
        </p:spPr>
        <p:txBody>
          <a:bodyPr wrap="square" rtlCol="0">
            <a:spAutoFit/>
          </a:bodyPr>
          <a:lstStyle/>
          <a:p>
            <a:r>
              <a:rPr lang="en-US" sz="1400" dirty="0" smtClean="0">
                <a:solidFill>
                  <a:schemeClr val="accent6"/>
                </a:solidFill>
              </a:rPr>
              <a:t>98%</a:t>
            </a:r>
            <a:endParaRPr lang="en-US" sz="1400" dirty="0">
              <a:solidFill>
                <a:schemeClr val="accent6"/>
              </a:solidFill>
            </a:endParaRPr>
          </a:p>
        </p:txBody>
      </p:sp>
      <p:cxnSp>
        <p:nvCxnSpPr>
          <p:cNvPr id="15" name="Straight Arrow Connector 14"/>
          <p:cNvCxnSpPr/>
          <p:nvPr/>
        </p:nvCxnSpPr>
        <p:spPr>
          <a:xfrm>
            <a:off x="6510381" y="2853117"/>
            <a:ext cx="0" cy="778621"/>
          </a:xfrm>
          <a:prstGeom prst="straightConnector1">
            <a:avLst/>
          </a:prstGeom>
          <a:ln>
            <a:headEnd type="triangle"/>
            <a:tailEnd type="triangle"/>
          </a:ln>
        </p:spPr>
        <p:style>
          <a:lnRef idx="3">
            <a:schemeClr val="accent6"/>
          </a:lnRef>
          <a:fillRef idx="0">
            <a:schemeClr val="accent6"/>
          </a:fillRef>
          <a:effectRef idx="2">
            <a:schemeClr val="accent6"/>
          </a:effectRef>
          <a:fontRef idx="minor">
            <a:schemeClr val="tx1"/>
          </a:fontRef>
        </p:style>
      </p:cxnSp>
      <p:cxnSp>
        <p:nvCxnSpPr>
          <p:cNvPr id="16" name="Straight Connector 15"/>
          <p:cNvCxnSpPr/>
          <p:nvPr/>
        </p:nvCxnSpPr>
        <p:spPr>
          <a:xfrm>
            <a:off x="6243681" y="2853117"/>
            <a:ext cx="516255"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sp>
        <p:nvSpPr>
          <p:cNvPr id="17" name="TextBox 16"/>
          <p:cNvSpPr txBox="1"/>
          <p:nvPr/>
        </p:nvSpPr>
        <p:spPr>
          <a:xfrm>
            <a:off x="6260826" y="3013307"/>
            <a:ext cx="499110" cy="307777"/>
          </a:xfrm>
          <a:prstGeom prst="rect">
            <a:avLst/>
          </a:prstGeom>
          <a:solidFill>
            <a:srgbClr val="FFFFFF">
              <a:alpha val="74902"/>
            </a:srgbClr>
          </a:solidFill>
        </p:spPr>
        <p:txBody>
          <a:bodyPr wrap="square" rtlCol="0">
            <a:spAutoFit/>
          </a:bodyPr>
          <a:lstStyle/>
          <a:p>
            <a:r>
              <a:rPr lang="en-US" sz="1400" dirty="0" smtClean="0">
                <a:solidFill>
                  <a:schemeClr val="accent6"/>
                </a:solidFill>
              </a:rPr>
              <a:t>98%</a:t>
            </a:r>
            <a:endParaRPr lang="en-US" sz="1400" dirty="0">
              <a:solidFill>
                <a:schemeClr val="accent6"/>
              </a:solidFill>
            </a:endParaRPr>
          </a:p>
        </p:txBody>
      </p:sp>
    </p:spTree>
    <p:custDataLst>
      <p:tags r:id="rId1"/>
    </p:custDataLst>
    <p:extLst>
      <p:ext uri="{BB962C8B-B14F-4D97-AF65-F5344CB8AC3E}">
        <p14:creationId xmlns:p14="http://schemas.microsoft.com/office/powerpoint/2010/main" val="3372316034"/>
      </p:ext>
    </p:extLst>
  </p:cSld>
  <p:clrMapOvr>
    <a:masterClrMapping/>
  </p:clrMapOvr>
  <mc:AlternateContent xmlns:mc="http://schemas.openxmlformats.org/markup-compatibility/2006">
    <mc:Choice xmlns:p14="http://schemas.microsoft.com/office/powerpoint/2010/main" Requires="p14">
      <p:transition p14:dur="0" advTm="34190"/>
    </mc:Choice>
    <mc:Fallback>
      <p:transition advTm="3419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More </a:t>
            </a:r>
            <a:r>
              <a:rPr lang="en-US" altLang="zh-CN" dirty="0" smtClean="0"/>
              <a:t>in </a:t>
            </a:r>
            <a:r>
              <a:rPr lang="en-US" altLang="zh-CN" dirty="0"/>
              <a:t>Paper:</a:t>
            </a:r>
            <a:endParaRPr lang="zh-CN" altLang="en-US" dirty="0"/>
          </a:p>
        </p:txBody>
      </p:sp>
      <p:sp>
        <p:nvSpPr>
          <p:cNvPr id="3" name="Content Placeholder 2"/>
          <p:cNvSpPr>
            <a:spLocks noGrp="1"/>
          </p:cNvSpPr>
          <p:nvPr>
            <p:ph idx="1"/>
          </p:nvPr>
        </p:nvSpPr>
        <p:spPr/>
        <p:txBody>
          <a:bodyPr/>
          <a:lstStyle/>
          <a:p>
            <a:r>
              <a:rPr lang="en-US" altLang="zh-CN" dirty="0" smtClean="0"/>
              <a:t>Graph computation modes</a:t>
            </a:r>
          </a:p>
          <a:p>
            <a:endParaRPr lang="en-US" altLang="zh-CN" dirty="0"/>
          </a:p>
          <a:p>
            <a:endParaRPr lang="en-US" altLang="zh-CN" dirty="0" smtClean="0"/>
          </a:p>
          <a:p>
            <a:endParaRPr lang="en-US" altLang="zh-CN" dirty="0"/>
          </a:p>
          <a:p>
            <a:endParaRPr lang="en-US" altLang="zh-CN" dirty="0" smtClean="0"/>
          </a:p>
          <a:p>
            <a:endParaRPr lang="en-US" altLang="zh-CN" dirty="0" smtClean="0"/>
          </a:p>
          <a:p>
            <a:endParaRPr lang="en-US" altLang="zh-CN" dirty="0"/>
          </a:p>
          <a:p>
            <a:endParaRPr lang="en-US" altLang="zh-CN" dirty="0" smtClean="0"/>
          </a:p>
          <a:p>
            <a:r>
              <a:rPr lang="en-US" altLang="zh-CN" dirty="0" smtClean="0"/>
              <a:t>All benefit from LABS</a:t>
            </a:r>
            <a:endParaRPr lang="zh-CN" alt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24</a:t>
            </a:fld>
            <a:endParaRPr lang="en-US"/>
          </a:p>
        </p:txBody>
      </p:sp>
      <p:sp>
        <p:nvSpPr>
          <p:cNvPr id="7" name="TextBox 6"/>
          <p:cNvSpPr txBox="1"/>
          <p:nvPr/>
        </p:nvSpPr>
        <p:spPr>
          <a:xfrm>
            <a:off x="1226379" y="4530253"/>
            <a:ext cx="1387591" cy="369332"/>
          </a:xfrm>
          <a:prstGeom prst="rect">
            <a:avLst/>
          </a:prstGeom>
          <a:noFill/>
        </p:spPr>
        <p:txBody>
          <a:bodyPr wrap="square" rtlCol="0">
            <a:spAutoFit/>
          </a:bodyPr>
          <a:lstStyle/>
          <a:p>
            <a:pPr algn="ctr"/>
            <a:r>
              <a:rPr lang="en-US" altLang="zh-CN" b="1" dirty="0" smtClean="0"/>
              <a:t>Push Mode</a:t>
            </a:r>
            <a:endParaRPr lang="zh-CN" altLang="en-US" b="1" dirty="0"/>
          </a:p>
        </p:txBody>
      </p:sp>
      <p:sp>
        <p:nvSpPr>
          <p:cNvPr id="8" name="TextBox 7"/>
          <p:cNvSpPr txBox="1"/>
          <p:nvPr/>
        </p:nvSpPr>
        <p:spPr>
          <a:xfrm>
            <a:off x="4140378" y="4530253"/>
            <a:ext cx="1243605" cy="369332"/>
          </a:xfrm>
          <a:prstGeom prst="rect">
            <a:avLst/>
          </a:prstGeom>
          <a:noFill/>
        </p:spPr>
        <p:txBody>
          <a:bodyPr wrap="square" rtlCol="0">
            <a:spAutoFit/>
          </a:bodyPr>
          <a:lstStyle/>
          <a:p>
            <a:pPr algn="ctr"/>
            <a:r>
              <a:rPr lang="en-US" altLang="zh-CN" b="1" dirty="0" smtClean="0"/>
              <a:t>Pull Mode</a:t>
            </a:r>
            <a:endParaRPr lang="zh-CN" altLang="en-US" b="1" dirty="0"/>
          </a:p>
        </p:txBody>
      </p:sp>
      <p:sp>
        <p:nvSpPr>
          <p:cNvPr id="9" name="TextBox 8"/>
          <p:cNvSpPr txBox="1"/>
          <p:nvPr/>
        </p:nvSpPr>
        <p:spPr>
          <a:xfrm>
            <a:off x="6589266" y="4530253"/>
            <a:ext cx="1647757" cy="369332"/>
          </a:xfrm>
          <a:prstGeom prst="rect">
            <a:avLst/>
          </a:prstGeom>
          <a:noFill/>
        </p:spPr>
        <p:txBody>
          <a:bodyPr wrap="square" rtlCol="0">
            <a:spAutoFit/>
          </a:bodyPr>
          <a:lstStyle/>
          <a:p>
            <a:pPr algn="ctr"/>
            <a:r>
              <a:rPr lang="en-US" altLang="zh-CN" b="1" dirty="0" smtClean="0"/>
              <a:t>Stream Mode</a:t>
            </a:r>
            <a:endParaRPr lang="zh-CN" altLang="en-US" b="1" dirty="0"/>
          </a:p>
        </p:txBody>
      </p:sp>
      <p:pic>
        <p:nvPicPr>
          <p:cNvPr id="11" name="Picture 10"/>
          <p:cNvPicPr>
            <a:picLocks noChangeAspect="1"/>
          </p:cNvPicPr>
          <p:nvPr/>
        </p:nvPicPr>
        <p:blipFill>
          <a:blip r:embed="rId3"/>
          <a:stretch>
            <a:fillRect/>
          </a:stretch>
        </p:blipFill>
        <p:spPr>
          <a:xfrm>
            <a:off x="931967" y="2480002"/>
            <a:ext cx="1976417" cy="1897380"/>
          </a:xfrm>
          <a:prstGeom prst="rect">
            <a:avLst/>
          </a:prstGeom>
        </p:spPr>
      </p:pic>
      <p:pic>
        <p:nvPicPr>
          <p:cNvPr id="12" name="Picture 11"/>
          <p:cNvPicPr>
            <a:picLocks noChangeAspect="1"/>
          </p:cNvPicPr>
          <p:nvPr/>
        </p:nvPicPr>
        <p:blipFill>
          <a:blip r:embed="rId4"/>
          <a:stretch>
            <a:fillRect/>
          </a:stretch>
        </p:blipFill>
        <p:spPr>
          <a:xfrm>
            <a:off x="3768260" y="2480002"/>
            <a:ext cx="1987842" cy="1897380"/>
          </a:xfrm>
          <a:prstGeom prst="rect">
            <a:avLst/>
          </a:prstGeom>
        </p:spPr>
      </p:pic>
      <p:pic>
        <p:nvPicPr>
          <p:cNvPr id="14" name="Picture 13"/>
          <p:cNvPicPr>
            <a:picLocks noChangeAspect="1"/>
          </p:cNvPicPr>
          <p:nvPr/>
        </p:nvPicPr>
        <p:blipFill>
          <a:blip r:embed="rId5"/>
          <a:stretch>
            <a:fillRect/>
          </a:stretch>
        </p:blipFill>
        <p:spPr>
          <a:xfrm>
            <a:off x="6615978" y="2480002"/>
            <a:ext cx="1594335" cy="1859280"/>
          </a:xfrm>
          <a:prstGeom prst="rect">
            <a:avLst/>
          </a:prstGeom>
        </p:spPr>
      </p:pic>
    </p:spTree>
    <p:extLst>
      <p:ext uri="{BB962C8B-B14F-4D97-AF65-F5344CB8AC3E}">
        <p14:creationId xmlns:p14="http://schemas.microsoft.com/office/powerpoint/2010/main" val="2009091105"/>
      </p:ext>
    </p:extLst>
  </p:cSld>
  <p:clrMapOvr>
    <a:masterClrMapping/>
  </p:clrMapOvr>
  <mc:AlternateContent xmlns:mc="http://schemas.openxmlformats.org/markup-compatibility/2006">
    <mc:Choice xmlns:p14="http://schemas.microsoft.com/office/powerpoint/2010/main" Requires="p14">
      <p:transition p14:dur="0" advTm="58862"/>
    </mc:Choice>
    <mc:Fallback>
      <p:transition advTm="58862"/>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More </a:t>
            </a:r>
            <a:r>
              <a:rPr lang="en-US" altLang="zh-CN" dirty="0" smtClean="0"/>
              <a:t>in </a:t>
            </a:r>
            <a:r>
              <a:rPr lang="en-US" altLang="zh-CN" dirty="0"/>
              <a:t>Paper:</a:t>
            </a:r>
            <a:endParaRPr lang="zh-CN" altLang="en-US" b="1" dirty="0"/>
          </a:p>
        </p:txBody>
      </p:sp>
      <p:sp>
        <p:nvSpPr>
          <p:cNvPr id="3" name="Content Placeholder 2"/>
          <p:cNvSpPr>
            <a:spLocks noGrp="1"/>
          </p:cNvSpPr>
          <p:nvPr>
            <p:ph idx="1"/>
          </p:nvPr>
        </p:nvSpPr>
        <p:spPr/>
        <p:txBody>
          <a:bodyPr>
            <a:normAutofit/>
          </a:bodyPr>
          <a:lstStyle/>
          <a:p>
            <a:pPr>
              <a:lnSpc>
                <a:spcPct val="150000"/>
              </a:lnSpc>
            </a:pPr>
            <a:r>
              <a:rPr lang="en-US" altLang="zh-CN" dirty="0"/>
              <a:t>Incremental graph computation</a:t>
            </a:r>
          </a:p>
          <a:p>
            <a:pPr lvl="1">
              <a:lnSpc>
                <a:spcPct val="150000"/>
              </a:lnSpc>
            </a:pPr>
            <a:r>
              <a:rPr lang="en-US" altLang="zh-CN" dirty="0"/>
              <a:t>Leveraging the previous snapshot’s </a:t>
            </a:r>
            <a:r>
              <a:rPr lang="en-US" altLang="zh-CN" dirty="0" smtClean="0"/>
              <a:t>result</a:t>
            </a:r>
            <a:endParaRPr lang="en-US" altLang="zh-CN" dirty="0"/>
          </a:p>
          <a:p>
            <a:pPr lvl="1">
              <a:lnSpc>
                <a:spcPct val="150000"/>
              </a:lnSpc>
            </a:pPr>
            <a:r>
              <a:rPr lang="en-US" altLang="zh-CN" dirty="0"/>
              <a:t>Computing only the changed part</a:t>
            </a:r>
          </a:p>
          <a:p>
            <a:pPr lvl="1">
              <a:lnSpc>
                <a:spcPct val="150000"/>
              </a:lnSpc>
            </a:pPr>
            <a:endParaRPr lang="en-US" altLang="zh-CN" dirty="0"/>
          </a:p>
          <a:p>
            <a:pPr>
              <a:lnSpc>
                <a:spcPct val="150000"/>
              </a:lnSpc>
            </a:pPr>
            <a:r>
              <a:rPr lang="en-US" altLang="zh-CN" dirty="0"/>
              <a:t>Can be enhanced with </a:t>
            </a:r>
            <a:r>
              <a:rPr lang="en-US" altLang="zh-CN" dirty="0" smtClean="0"/>
              <a:t>LABS</a:t>
            </a:r>
            <a:endParaRPr lang="zh-CN" alt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25</a:t>
            </a:fld>
            <a:endParaRPr lang="en-US"/>
          </a:p>
        </p:txBody>
      </p:sp>
    </p:spTree>
    <p:extLst>
      <p:ext uri="{BB962C8B-B14F-4D97-AF65-F5344CB8AC3E}">
        <p14:creationId xmlns:p14="http://schemas.microsoft.com/office/powerpoint/2010/main" val="2693715638"/>
      </p:ext>
    </p:extLst>
  </p:cSld>
  <p:clrMapOvr>
    <a:masterClrMapping/>
  </p:clrMapOvr>
  <mc:AlternateContent xmlns:mc="http://schemas.openxmlformats.org/markup-compatibility/2006">
    <mc:Choice xmlns:p14="http://schemas.microsoft.com/office/powerpoint/2010/main" Requires="p14">
      <p:transition p14:dur="0" advTm="45423"/>
    </mc:Choice>
    <mc:Fallback>
      <p:transition advTm="45423"/>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Temporal graph analysis</a:t>
            </a:r>
          </a:p>
          <a:p>
            <a:pPr lvl="1"/>
            <a:r>
              <a:rPr lang="en-US" dirty="0"/>
              <a:t>an emerging class of applications</a:t>
            </a:r>
          </a:p>
          <a:p>
            <a:endParaRPr lang="en-US" dirty="0" smtClean="0"/>
          </a:p>
          <a:p>
            <a:r>
              <a:rPr lang="en-US" dirty="0" smtClean="0"/>
              <a:t>Chronos </a:t>
            </a:r>
            <a:endParaRPr lang="en-US" dirty="0"/>
          </a:p>
          <a:p>
            <a:pPr lvl="1"/>
            <a:r>
              <a:rPr lang="en-US" dirty="0"/>
              <a:t>supports analysis of temporal graphs </a:t>
            </a:r>
            <a:r>
              <a:rPr lang="en-US" dirty="0" smtClean="0"/>
              <a:t>efficiently</a:t>
            </a:r>
          </a:p>
          <a:p>
            <a:pPr lvl="1"/>
            <a:endParaRPr lang="en-US" dirty="0"/>
          </a:p>
          <a:p>
            <a:r>
              <a:rPr lang="en-US" dirty="0"/>
              <a:t>Joint design of data layout and scheduling</a:t>
            </a:r>
          </a:p>
          <a:p>
            <a:pPr lvl="1"/>
            <a:r>
              <a:rPr lang="en-US" dirty="0" smtClean="0"/>
              <a:t>Leveraging the temporal similarity of graphs</a:t>
            </a:r>
            <a:endParaRPr lang="en-US" dirty="0"/>
          </a:p>
          <a:p>
            <a:pPr lvl="1"/>
            <a:r>
              <a:rPr lang="en-US" dirty="0" smtClean="0"/>
              <a:t>Exploit </a:t>
            </a:r>
            <a:r>
              <a:rPr lang="en-US" dirty="0"/>
              <a:t>data </a:t>
            </a:r>
            <a:r>
              <a:rPr lang="en-US" dirty="0" smtClean="0"/>
              <a:t>locality esp. in time dimension</a:t>
            </a:r>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26</a:t>
            </a:fld>
            <a:endParaRPr lang="en-US"/>
          </a:p>
        </p:txBody>
      </p:sp>
    </p:spTree>
    <p:custDataLst>
      <p:tags r:id="rId1"/>
    </p:custDataLst>
    <p:extLst>
      <p:ext uri="{BB962C8B-B14F-4D97-AF65-F5344CB8AC3E}">
        <p14:creationId xmlns:p14="http://schemas.microsoft.com/office/powerpoint/2010/main" val="3515150611"/>
      </p:ext>
    </p:extLst>
  </p:cSld>
  <p:clrMapOvr>
    <a:masterClrMapping/>
  </p:clrMapOvr>
  <mc:AlternateContent xmlns:mc="http://schemas.openxmlformats.org/markup-compatibility/2006">
    <mc:Choice xmlns:p14="http://schemas.microsoft.com/office/powerpoint/2010/main" Requires="p14">
      <p:transition p14:dur="0" advTm="31155"/>
    </mc:Choice>
    <mc:Fallback>
      <p:transition advTm="31155"/>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9330" y="510312"/>
            <a:ext cx="2787559" cy="1325563"/>
          </a:xfrm>
        </p:spPr>
        <p:txBody>
          <a:bodyPr/>
          <a:lstStyle/>
          <a:p>
            <a:pPr algn="ctr"/>
            <a:r>
              <a:rPr lang="en-US" b="1" dirty="0" smtClean="0"/>
              <a:t>Thank You!</a:t>
            </a:r>
            <a:endParaRPr lang="en-US" b="1" dirty="0"/>
          </a:p>
        </p:txBody>
      </p:sp>
      <p:sp>
        <p:nvSpPr>
          <p:cNvPr id="3" name="Slide Number Placeholder 2"/>
          <p:cNvSpPr>
            <a:spLocks noGrp="1"/>
          </p:cNvSpPr>
          <p:nvPr>
            <p:ph type="sldNum" sz="quarter" idx="12"/>
          </p:nvPr>
        </p:nvSpPr>
        <p:spPr/>
        <p:txBody>
          <a:bodyPr/>
          <a:lstStyle/>
          <a:p>
            <a:fld id="{C1D75715-7DCC-41CA-81CD-C8B49BA5601C}" type="slidenum">
              <a:rPr lang="en-US" smtClean="0"/>
              <a:t>27</a:t>
            </a:fld>
            <a:endParaRPr lang="en-US"/>
          </a:p>
        </p:txBody>
      </p:sp>
      <p:sp>
        <p:nvSpPr>
          <p:cNvPr id="7" name="Title 1"/>
          <p:cNvSpPr txBox="1">
            <a:spLocks/>
          </p:cNvSpPr>
          <p:nvPr/>
        </p:nvSpPr>
        <p:spPr>
          <a:xfrm>
            <a:off x="2899032" y="2223909"/>
            <a:ext cx="314815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smtClean="0"/>
              <a:t>Questions?</a:t>
            </a:r>
            <a:endParaRPr lang="en-US" b="1" dirty="0"/>
          </a:p>
        </p:txBody>
      </p:sp>
      <p:pic>
        <p:nvPicPr>
          <p:cNvPr id="9" name="Picture 2" descr="http://www.asef.org/images/stories/partners/images/tsinghua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84516" y="3563472"/>
            <a:ext cx="1423647" cy="139517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417736" y="4986388"/>
            <a:ext cx="1356271" cy="584775"/>
          </a:xfrm>
          <a:prstGeom prst="rect">
            <a:avLst/>
          </a:prstGeom>
          <a:noFill/>
        </p:spPr>
        <p:txBody>
          <a:bodyPr wrap="square" rtlCol="0">
            <a:spAutoFit/>
          </a:bodyPr>
          <a:lstStyle/>
          <a:p>
            <a:pPr algn="ctr"/>
            <a:r>
              <a:rPr lang="en-US" altLang="zh-CN" sz="1600" b="1" dirty="0" smtClean="0">
                <a:latin typeface="Times New Roman" panose="02020603050405020304" pitchFamily="18" charset="0"/>
                <a:cs typeface="Times New Roman" panose="02020603050405020304" pitchFamily="18" charset="0"/>
              </a:rPr>
              <a:t>Tsinghua </a:t>
            </a:r>
          </a:p>
          <a:p>
            <a:pPr algn="ctr"/>
            <a:r>
              <a:rPr lang="en-US" altLang="zh-CN" sz="1600" b="1" dirty="0" smtClean="0">
                <a:latin typeface="Times New Roman" panose="02020603050405020304" pitchFamily="18" charset="0"/>
                <a:cs typeface="Times New Roman" panose="02020603050405020304" pitchFamily="18" charset="0"/>
              </a:rPr>
              <a:t>University</a:t>
            </a:r>
            <a:endParaRPr lang="zh-CN" altLang="en-US" sz="1600" b="1"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3325910" y="4986388"/>
            <a:ext cx="2294398" cy="830997"/>
          </a:xfrm>
          <a:prstGeom prst="rect">
            <a:avLst/>
          </a:prstGeom>
          <a:noFill/>
        </p:spPr>
        <p:txBody>
          <a:bodyPr wrap="square" rtlCol="0">
            <a:spAutoFit/>
          </a:bodyPr>
          <a:lstStyle/>
          <a:p>
            <a:pPr algn="ctr"/>
            <a:r>
              <a:rPr lang="en-US" altLang="zh-CN" sz="1600" b="1" dirty="0" smtClean="0">
                <a:latin typeface="Times New Roman" panose="02020603050405020304" pitchFamily="18" charset="0"/>
                <a:cs typeface="Times New Roman" panose="02020603050405020304" pitchFamily="18" charset="0"/>
              </a:rPr>
              <a:t>University of Science and Technology of China</a:t>
            </a:r>
            <a:endParaRPr lang="zh-CN" altLang="en-US" sz="1600" b="1" dirty="0">
              <a:latin typeface="Times New Roman" panose="02020603050405020304" pitchFamily="18" charset="0"/>
              <a:cs typeface="Times New Roman" panose="02020603050405020304" pitchFamily="18" charset="0"/>
            </a:endParaRPr>
          </a:p>
        </p:txBody>
      </p:sp>
      <p:pic>
        <p:nvPicPr>
          <p:cNvPr id="14" name="Picture 4" descr="http://sosp2011.gsd.inesc-id.pt/private/files/logos/MSResearch_h_rgb_72dp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37487" y="3937506"/>
            <a:ext cx="2319470" cy="647106"/>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6562783" y="4986388"/>
            <a:ext cx="1068878" cy="584775"/>
          </a:xfrm>
          <a:prstGeom prst="rect">
            <a:avLst/>
          </a:prstGeom>
          <a:noFill/>
        </p:spPr>
        <p:txBody>
          <a:bodyPr wrap="square" rtlCol="0">
            <a:spAutoFit/>
          </a:bodyPr>
          <a:lstStyle/>
          <a:p>
            <a:pPr algn="ctr"/>
            <a:r>
              <a:rPr lang="en-US" altLang="zh-CN" sz="1600" b="1" dirty="0" smtClean="0">
                <a:latin typeface="Times New Roman" panose="02020603050405020304" pitchFamily="18" charset="0"/>
                <a:cs typeface="Times New Roman" panose="02020603050405020304" pitchFamily="18" charset="0"/>
              </a:rPr>
              <a:t>Microsoft</a:t>
            </a:r>
          </a:p>
          <a:p>
            <a:pPr algn="ctr"/>
            <a:r>
              <a:rPr lang="en-US" altLang="zh-CN" sz="1600" b="1" dirty="0" smtClean="0">
                <a:latin typeface="Times New Roman" panose="02020603050405020304" pitchFamily="18" charset="0"/>
                <a:cs typeface="Times New Roman" panose="02020603050405020304" pitchFamily="18" charset="0"/>
              </a:rPr>
              <a:t>Research</a:t>
            </a:r>
            <a:endParaRPr lang="zh-CN" altLang="en-US" sz="1600" b="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61963" y="3566371"/>
            <a:ext cx="1422292" cy="1420017"/>
          </a:xfrm>
          <a:prstGeom prst="rect">
            <a:avLst/>
          </a:prstGeom>
        </p:spPr>
      </p:pic>
    </p:spTree>
    <p:extLst>
      <p:ext uri="{BB962C8B-B14F-4D97-AF65-F5344CB8AC3E}">
        <p14:creationId xmlns:p14="http://schemas.microsoft.com/office/powerpoint/2010/main" val="1224471163"/>
      </p:ext>
    </p:extLst>
  </p:cSld>
  <p:clrMapOvr>
    <a:masterClrMapping/>
  </p:clrMapOvr>
  <mc:AlternateContent xmlns:mc="http://schemas.openxmlformats.org/markup-compatibility/2006">
    <mc:Choice xmlns:p14="http://schemas.microsoft.com/office/powerpoint/2010/main" Requires="p14">
      <p:transition p14:dur="0" advTm="9726"/>
    </mc:Choice>
    <mc:Fallback>
      <p:transition advTm="9726"/>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1" y="327026"/>
            <a:ext cx="2057400" cy="1325563"/>
          </a:xfrm>
        </p:spPr>
        <p:txBody>
          <a:bodyPr/>
          <a:lstStyle/>
          <a:p>
            <a:r>
              <a:rPr lang="en-US" dirty="0" smtClean="0"/>
              <a:t>BACKUP</a:t>
            </a:r>
            <a:endParaRPr lang="en-US" dirty="0"/>
          </a:p>
        </p:txBody>
      </p:sp>
      <p:sp>
        <p:nvSpPr>
          <p:cNvPr id="5" name="Content Placeholder 2"/>
          <p:cNvSpPr>
            <a:spLocks noGrp="1"/>
          </p:cNvSpPr>
          <p:nvPr>
            <p:ph idx="1"/>
          </p:nvPr>
        </p:nvSpPr>
        <p:spPr/>
        <p:txBody>
          <a:bodyPr/>
          <a:lstStyle/>
          <a:p>
            <a:r>
              <a:rPr lang="en-US" dirty="0">
                <a:solidFill>
                  <a:schemeClr val="bg1">
                    <a:lumMod val="50000"/>
                  </a:schemeClr>
                </a:solidFill>
              </a:rPr>
              <a:t>Experiment Environment Details</a:t>
            </a:r>
          </a:p>
          <a:p>
            <a:r>
              <a:rPr lang="en-US" dirty="0" smtClean="0">
                <a:solidFill>
                  <a:schemeClr val="bg1">
                    <a:lumMod val="50000"/>
                  </a:schemeClr>
                </a:solidFill>
              </a:rPr>
              <a:t>Real Graphs Similarities over Time</a:t>
            </a:r>
          </a:p>
          <a:p>
            <a:r>
              <a:rPr lang="en-US" dirty="0" smtClean="0">
                <a:solidFill>
                  <a:schemeClr val="bg1">
                    <a:lumMod val="50000"/>
                  </a:schemeClr>
                </a:solidFill>
              </a:rPr>
              <a:t>Batch Size Discussion</a:t>
            </a:r>
          </a:p>
          <a:p>
            <a:r>
              <a:rPr lang="en-US" dirty="0" smtClean="0">
                <a:solidFill>
                  <a:schemeClr val="bg1">
                    <a:lumMod val="50000"/>
                  </a:schemeClr>
                </a:solidFill>
              </a:rPr>
              <a:t>LABS Locking</a:t>
            </a:r>
          </a:p>
          <a:p>
            <a:r>
              <a:rPr lang="en-US" dirty="0" smtClean="0">
                <a:solidFill>
                  <a:schemeClr val="bg1">
                    <a:lumMod val="50000"/>
                  </a:schemeClr>
                </a:solidFill>
              </a:rPr>
              <a:t>LABS with Incremental Computation</a:t>
            </a:r>
          </a:p>
          <a:p>
            <a:r>
              <a:rPr lang="en-US" dirty="0" smtClean="0">
                <a:solidFill>
                  <a:schemeClr val="bg1">
                    <a:lumMod val="50000"/>
                  </a:schemeClr>
                </a:solidFill>
              </a:rPr>
              <a:t>LABS on Cluster</a:t>
            </a:r>
          </a:p>
          <a:p>
            <a:r>
              <a:rPr lang="en-US" dirty="0" smtClean="0">
                <a:solidFill>
                  <a:schemeClr val="bg1">
                    <a:lumMod val="50000"/>
                  </a:schemeClr>
                </a:solidFill>
              </a:rPr>
              <a:t>Related Work</a:t>
            </a:r>
          </a:p>
        </p:txBody>
      </p:sp>
      <p:sp>
        <p:nvSpPr>
          <p:cNvPr id="4" name="Slide Number Placeholder 3"/>
          <p:cNvSpPr>
            <a:spLocks noGrp="1"/>
          </p:cNvSpPr>
          <p:nvPr>
            <p:ph type="sldNum" sz="quarter" idx="12"/>
          </p:nvPr>
        </p:nvSpPr>
        <p:spPr/>
        <p:txBody>
          <a:bodyPr/>
          <a:lstStyle/>
          <a:p>
            <a:fld id="{C1D75715-7DCC-41CA-81CD-C8B49BA5601C}" type="slidenum">
              <a:rPr lang="en-US" smtClean="0"/>
              <a:t>28</a:t>
            </a:fld>
            <a:endParaRPr lang="en-US"/>
          </a:p>
        </p:txBody>
      </p:sp>
    </p:spTree>
    <p:extLst>
      <p:ext uri="{BB962C8B-B14F-4D97-AF65-F5344CB8AC3E}">
        <p14:creationId xmlns:p14="http://schemas.microsoft.com/office/powerpoint/2010/main" val="43797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Setup</a:t>
            </a:r>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29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006383489"/>
              </p:ext>
            </p:extLst>
          </p:nvPr>
        </p:nvGraphicFramePr>
        <p:xfrm>
          <a:off x="1227726" y="2003387"/>
          <a:ext cx="6255049" cy="2874898"/>
        </p:xfrm>
        <a:graphic>
          <a:graphicData uri="http://schemas.openxmlformats.org/drawingml/2006/table">
            <a:tbl>
              <a:tblPr firstCol="1" bandRow="1">
                <a:tableStyleId>{5C22544A-7EE6-4342-B048-85BDC9FD1C3A}</a:tableStyleId>
              </a:tblPr>
              <a:tblGrid>
                <a:gridCol w="1670349"/>
                <a:gridCol w="4584700"/>
              </a:tblGrid>
              <a:tr h="520502">
                <a:tc>
                  <a:txBody>
                    <a:bodyPr/>
                    <a:lstStyle/>
                    <a:p>
                      <a:pPr lvl="0" algn="ctr" defTabSz="3507730">
                        <a:lnSpc>
                          <a:spcPct val="100000"/>
                        </a:lnSpc>
                        <a:spcBef>
                          <a:spcPts val="0"/>
                        </a:spcBef>
                      </a:pPr>
                      <a:r>
                        <a:rPr lang="en-US" altLang="zh-CN" sz="2000" dirty="0" smtClean="0"/>
                        <a:t>CPU</a:t>
                      </a:r>
                    </a:p>
                  </a:txBody>
                  <a:tcPr anchor="ctr"/>
                </a:tc>
                <a:tc>
                  <a:txBody>
                    <a:bodyPr/>
                    <a:lstStyle/>
                    <a:p>
                      <a:pPr algn="ctr"/>
                      <a:r>
                        <a:rPr lang="en-US" sz="2000" dirty="0" smtClean="0"/>
                        <a:t>2.4GHz Intel Xeon E5-2665 16-core</a:t>
                      </a:r>
                    </a:p>
                  </a:txBody>
                  <a:tcPr anchor="ctr"/>
                </a:tc>
              </a:tr>
              <a:tr h="520502">
                <a:tc>
                  <a:txBody>
                    <a:bodyPr/>
                    <a:lstStyle/>
                    <a:p>
                      <a:pPr lvl="0" algn="ctr" defTabSz="3507730">
                        <a:lnSpc>
                          <a:spcPct val="100000"/>
                        </a:lnSpc>
                        <a:spcBef>
                          <a:spcPts val="0"/>
                        </a:spcBef>
                      </a:pPr>
                      <a:r>
                        <a:rPr lang="en-US" altLang="zh-CN" sz="2000" dirty="0" smtClean="0"/>
                        <a:t>RAM</a:t>
                      </a:r>
                      <a:endParaRPr lang="en-US" altLang="zh-CN" sz="2000" dirty="0"/>
                    </a:p>
                  </a:txBody>
                  <a:tcPr anchor="ctr"/>
                </a:tc>
                <a:tc>
                  <a:txBody>
                    <a:bodyPr/>
                    <a:lstStyle/>
                    <a:p>
                      <a:pPr algn="ctr"/>
                      <a:r>
                        <a:rPr lang="en-US" altLang="zh-CN" sz="2000" dirty="0" smtClean="0"/>
                        <a:t>128GB</a:t>
                      </a:r>
                      <a:endParaRPr lang="en-US" sz="2000" dirty="0"/>
                    </a:p>
                  </a:txBody>
                  <a:tcPr anchor="ctr"/>
                </a:tc>
              </a:tr>
              <a:tr h="520502">
                <a:tc>
                  <a:txBody>
                    <a:bodyPr/>
                    <a:lstStyle/>
                    <a:p>
                      <a:pPr lvl="0" algn="ctr" defTabSz="3507730">
                        <a:lnSpc>
                          <a:spcPct val="100000"/>
                        </a:lnSpc>
                        <a:spcBef>
                          <a:spcPts val="0"/>
                        </a:spcBef>
                      </a:pPr>
                      <a:r>
                        <a:rPr lang="en-US" altLang="zh-CN" sz="2000" dirty="0" smtClean="0"/>
                        <a:t>DISK</a:t>
                      </a:r>
                    </a:p>
                  </a:txBody>
                  <a:tcPr anchor="ctr"/>
                </a:tc>
                <a:tc>
                  <a:txBody>
                    <a:bodyPr/>
                    <a:lstStyle/>
                    <a:p>
                      <a:pPr marL="0" marR="0" lvl="0" indent="0" algn="ctr" defTabSz="3027487" rtl="0" eaLnBrk="1" fontAlgn="auto" latinLnBrk="0" hangingPunct="1">
                        <a:lnSpc>
                          <a:spcPct val="100000"/>
                        </a:lnSpc>
                        <a:spcBef>
                          <a:spcPts val="0"/>
                        </a:spcBef>
                        <a:spcAft>
                          <a:spcPts val="0"/>
                        </a:spcAft>
                        <a:buClrTx/>
                        <a:buSzTx/>
                        <a:buFontTx/>
                        <a:buNone/>
                        <a:tabLst/>
                        <a:defRPr/>
                      </a:pPr>
                      <a:r>
                        <a:rPr lang="en-US" altLang="zh-CN" sz="2000" dirty="0" smtClean="0"/>
                        <a:t>1TB SSD (RAID 0 with 372GB</a:t>
                      </a:r>
                      <a:r>
                        <a:rPr lang="en-US" altLang="zh-CN" sz="2000" baseline="30000" dirty="0" smtClean="0"/>
                        <a:t>1</a:t>
                      </a:r>
                      <a:r>
                        <a:rPr lang="en-US" altLang="zh-CN" sz="2000" dirty="0" smtClean="0"/>
                        <a:t> *3)</a:t>
                      </a:r>
                    </a:p>
                  </a:txBody>
                  <a:tcPr anchor="ctr"/>
                </a:tc>
              </a:tr>
              <a:tr h="656696">
                <a:tc>
                  <a:txBody>
                    <a:bodyPr/>
                    <a:lstStyle/>
                    <a:p>
                      <a:pPr lvl="0" algn="ctr" defTabSz="3507730">
                        <a:lnSpc>
                          <a:spcPct val="100000"/>
                        </a:lnSpc>
                        <a:spcBef>
                          <a:spcPts val="0"/>
                        </a:spcBef>
                      </a:pPr>
                      <a:r>
                        <a:rPr lang="en-US" altLang="zh-CN" sz="2000" dirty="0" smtClean="0"/>
                        <a:t>Network</a:t>
                      </a:r>
                      <a:endParaRPr lang="en-US" altLang="zh-CN" sz="2000" dirty="0"/>
                    </a:p>
                  </a:txBody>
                  <a:tcPr anchor="ctr"/>
                </a:tc>
                <a:tc>
                  <a:txBody>
                    <a:bodyPr/>
                    <a:lstStyle/>
                    <a:p>
                      <a:pPr algn="ctr"/>
                      <a:r>
                        <a:rPr lang="en-US" altLang="zh-CN" sz="2000" dirty="0" err="1" smtClean="0"/>
                        <a:t>InfiniBand</a:t>
                      </a:r>
                      <a:r>
                        <a:rPr lang="en-US" altLang="zh-CN" sz="2000" dirty="0" smtClean="0"/>
                        <a:t> (DDR, 40Gb/s)</a:t>
                      </a:r>
                    </a:p>
                  </a:txBody>
                  <a:tcPr anchor="ctr"/>
                </a:tc>
              </a:tr>
              <a:tr h="656696">
                <a:tc>
                  <a:txBody>
                    <a:bodyPr/>
                    <a:lstStyle/>
                    <a:p>
                      <a:pPr lvl="0" algn="ctr" defTabSz="3507730">
                        <a:lnSpc>
                          <a:spcPct val="100000"/>
                        </a:lnSpc>
                        <a:spcBef>
                          <a:spcPts val="0"/>
                        </a:spcBef>
                      </a:pPr>
                      <a:r>
                        <a:rPr lang="en-US" altLang="zh-CN" sz="2000" dirty="0" err="1" smtClean="0"/>
                        <a:t>ClusterSize</a:t>
                      </a:r>
                      <a:endParaRPr lang="en-US" altLang="zh-CN" sz="2000" dirty="0"/>
                    </a:p>
                  </a:txBody>
                  <a:tcPr anchor="ctr"/>
                </a:tc>
                <a:tc>
                  <a:txBody>
                    <a:bodyPr/>
                    <a:lstStyle/>
                    <a:p>
                      <a:pPr algn="ctr"/>
                      <a:r>
                        <a:rPr lang="en-US" altLang="zh-CN" sz="2000" dirty="0" smtClean="0"/>
                        <a:t>4</a:t>
                      </a:r>
                    </a:p>
                  </a:txBody>
                  <a:tcPr anchor="ctr"/>
                </a:tc>
              </a:tr>
            </a:tbl>
          </a:graphicData>
        </a:graphic>
      </p:graphicFrame>
      <p:sp>
        <p:nvSpPr>
          <p:cNvPr id="7" name="TextBox 6"/>
          <p:cNvSpPr txBox="1"/>
          <p:nvPr/>
        </p:nvSpPr>
        <p:spPr>
          <a:xfrm>
            <a:off x="1346200" y="5994400"/>
            <a:ext cx="5111750" cy="369332"/>
          </a:xfrm>
          <a:prstGeom prst="rect">
            <a:avLst/>
          </a:prstGeom>
          <a:noFill/>
        </p:spPr>
        <p:txBody>
          <a:bodyPr wrap="square" rtlCol="0">
            <a:spAutoFit/>
          </a:bodyPr>
          <a:lstStyle/>
          <a:p>
            <a:r>
              <a:rPr lang="en-US" dirty="0" smtClean="0"/>
              <a:t>1. SSD model: TOSHIBA MK4001GRZB</a:t>
            </a:r>
            <a:endParaRPr lang="en-US" dirty="0"/>
          </a:p>
        </p:txBody>
      </p:sp>
    </p:spTree>
    <p:extLst>
      <p:ext uri="{BB962C8B-B14F-4D97-AF65-F5344CB8AC3E}">
        <p14:creationId xmlns:p14="http://schemas.microsoft.com/office/powerpoint/2010/main" val="6266844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Chart 42"/>
          <p:cNvGraphicFramePr/>
          <p:nvPr>
            <p:extLst/>
          </p:nvPr>
        </p:nvGraphicFramePr>
        <p:xfrm>
          <a:off x="2467229" y="4186268"/>
          <a:ext cx="5061254" cy="2404000"/>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Box 21"/>
          <p:cNvSpPr txBox="1"/>
          <p:nvPr/>
        </p:nvSpPr>
        <p:spPr>
          <a:xfrm>
            <a:off x="1900570" y="2390081"/>
            <a:ext cx="1431955" cy="33855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defRPr/>
            </a:pPr>
            <a:r>
              <a:rPr lang="en-US" altLang="zh-CN" sz="1600" dirty="0" smtClean="0">
                <a:solidFill>
                  <a:srgbClr val="000000"/>
                </a:solidFill>
              </a:rPr>
              <a:t>A Social Graph</a:t>
            </a:r>
            <a:endParaRPr lang="zh-CN" altLang="en-US" sz="1600" dirty="0">
              <a:solidFill>
                <a:srgbClr val="000000"/>
              </a:solidFill>
              <a:ea typeface="宋体" pitchFamily="2" charset="-122"/>
            </a:endParaRPr>
          </a:p>
        </p:txBody>
      </p:sp>
      <p:sp>
        <p:nvSpPr>
          <p:cNvPr id="7" name="Title 6"/>
          <p:cNvSpPr>
            <a:spLocks noGrp="1"/>
          </p:cNvSpPr>
          <p:nvPr>
            <p:ph type="title"/>
          </p:nvPr>
        </p:nvSpPr>
        <p:spPr/>
        <p:txBody>
          <a:bodyPr/>
          <a:lstStyle/>
          <a:p>
            <a:r>
              <a:rPr lang="en-US" dirty="0"/>
              <a:t>Temporal </a:t>
            </a:r>
            <a:r>
              <a:rPr lang="en-US" dirty="0" smtClean="0"/>
              <a:t>Graphs</a:t>
            </a:r>
            <a:endParaRPr lang="en-US" dirty="0"/>
          </a:p>
        </p:txBody>
      </p:sp>
      <p:sp>
        <p:nvSpPr>
          <p:cNvPr id="9" name="Content Placeholder 8"/>
          <p:cNvSpPr>
            <a:spLocks noGrp="1"/>
          </p:cNvSpPr>
          <p:nvPr>
            <p:ph idx="1"/>
          </p:nvPr>
        </p:nvSpPr>
        <p:spPr>
          <a:xfrm>
            <a:off x="628650" y="1325563"/>
            <a:ext cx="7886700" cy="4851400"/>
          </a:xfrm>
        </p:spPr>
        <p:txBody>
          <a:bodyPr/>
          <a:lstStyle/>
          <a:p>
            <a:r>
              <a:rPr lang="en-US" dirty="0"/>
              <a:t>Real-world graphs </a:t>
            </a:r>
            <a:r>
              <a:rPr lang="en-US" dirty="0">
                <a:solidFill>
                  <a:schemeClr val="accent2"/>
                </a:solidFill>
              </a:rPr>
              <a:t>evolve</a:t>
            </a:r>
            <a:r>
              <a:rPr lang="en-US" dirty="0"/>
              <a:t> – </a:t>
            </a:r>
            <a:r>
              <a:rPr lang="en-US" dirty="0">
                <a:solidFill>
                  <a:schemeClr val="accent2"/>
                </a:solidFill>
              </a:rPr>
              <a:t>temporal graphs</a:t>
            </a:r>
          </a:p>
          <a:p>
            <a:endParaRPr lang="en-US" dirty="0" smtClean="0"/>
          </a:p>
          <a:p>
            <a:endParaRPr lang="en-US" dirty="0"/>
          </a:p>
          <a:p>
            <a:endParaRPr lang="en-US" dirty="0" smtClean="0"/>
          </a:p>
          <a:p>
            <a:endParaRPr lang="en-US" dirty="0" smtClean="0"/>
          </a:p>
          <a:p>
            <a:r>
              <a:rPr lang="en-US" dirty="0" smtClean="0"/>
              <a:t>Temporal </a:t>
            </a:r>
            <a:r>
              <a:rPr lang="en-US" dirty="0"/>
              <a:t>graph properties bring more insights</a:t>
            </a:r>
          </a:p>
          <a:p>
            <a:endParaRPr lang="en-US" dirty="0"/>
          </a:p>
        </p:txBody>
      </p:sp>
      <p:sp>
        <p:nvSpPr>
          <p:cNvPr id="2" name="Slide Number Placeholder 1"/>
          <p:cNvSpPr>
            <a:spLocks noGrp="1"/>
          </p:cNvSpPr>
          <p:nvPr>
            <p:ph type="sldNum" sz="quarter" idx="12"/>
          </p:nvPr>
        </p:nvSpPr>
        <p:spPr/>
        <p:txBody>
          <a:bodyPr/>
          <a:lstStyle/>
          <a:p>
            <a:fld id="{C1D75715-7DCC-41CA-81CD-C8B49BA5601C}" type="slidenum">
              <a:rPr lang="en-US" smtClean="0"/>
              <a:t>3</a:t>
            </a:fld>
            <a:endParaRPr lang="en-US"/>
          </a:p>
        </p:txBody>
      </p:sp>
      <p:sp>
        <p:nvSpPr>
          <p:cNvPr id="3" name="Right Bracket 2"/>
          <p:cNvSpPr/>
          <p:nvPr/>
        </p:nvSpPr>
        <p:spPr>
          <a:xfrm>
            <a:off x="6389385" y="4401371"/>
            <a:ext cx="206355" cy="1561360"/>
          </a:xfrm>
          <a:prstGeom prst="rightBracket">
            <a:avLst/>
          </a:prstGeom>
          <a:ln w="57150">
            <a:prstDash val="sysDash"/>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28" name="TextBox 27"/>
          <p:cNvSpPr txBox="1"/>
          <p:nvPr/>
        </p:nvSpPr>
        <p:spPr>
          <a:xfrm>
            <a:off x="2845642" y="3137273"/>
            <a:ext cx="611660" cy="307777"/>
          </a:xfrm>
          <a:prstGeom prst="rect">
            <a:avLst/>
          </a:prstGeom>
          <a:noFill/>
        </p:spPr>
        <p:txBody>
          <a:bodyPr wrap="square" rtlCol="0">
            <a:spAutoFit/>
          </a:bodyPr>
          <a:lstStyle/>
          <a:p>
            <a:r>
              <a:rPr lang="en-US" sz="1400" b="1" dirty="0" smtClean="0"/>
              <a:t>YEAR</a:t>
            </a:r>
            <a:endParaRPr lang="en-US" sz="1400" b="1" dirty="0"/>
          </a:p>
        </p:txBody>
      </p:sp>
      <p:sp>
        <p:nvSpPr>
          <p:cNvPr id="18" name="Right Bracket 17"/>
          <p:cNvSpPr/>
          <p:nvPr/>
        </p:nvSpPr>
        <p:spPr>
          <a:xfrm flipH="1">
            <a:off x="3781042" y="4374770"/>
            <a:ext cx="206355" cy="1561360"/>
          </a:xfrm>
          <a:prstGeom prst="rightBracket">
            <a:avLst/>
          </a:prstGeom>
          <a:ln w="57150">
            <a:prstDash val="sysDash"/>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9" name="TextBox 18"/>
          <p:cNvSpPr txBox="1"/>
          <p:nvPr/>
        </p:nvSpPr>
        <p:spPr>
          <a:xfrm>
            <a:off x="1058187" y="5530632"/>
            <a:ext cx="2093285" cy="646331"/>
          </a:xfrm>
          <a:prstGeom prst="rect">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smtClean="0"/>
              <a:t>Temporal ranks can tell their differences</a:t>
            </a:r>
            <a:endParaRPr lang="en-US" dirty="0"/>
          </a:p>
        </p:txBody>
      </p:sp>
      <p:grpSp>
        <p:nvGrpSpPr>
          <p:cNvPr id="21" name="Group 20"/>
          <p:cNvGrpSpPr/>
          <p:nvPr/>
        </p:nvGrpSpPr>
        <p:grpSpPr>
          <a:xfrm>
            <a:off x="3489884" y="2101083"/>
            <a:ext cx="4038599" cy="1270063"/>
            <a:chOff x="2703178" y="1717771"/>
            <a:chExt cx="4038599" cy="1578583"/>
          </a:xfrm>
        </p:grpSpPr>
        <p:sp>
          <p:nvSpPr>
            <p:cNvPr id="23" name="Right Arrow 22"/>
            <p:cNvSpPr/>
            <p:nvPr/>
          </p:nvSpPr>
          <p:spPr>
            <a:xfrm>
              <a:off x="2703178" y="1717771"/>
              <a:ext cx="4038599" cy="1561685"/>
            </a:xfrm>
            <a:prstGeom prst="rightArrow">
              <a:avLst>
                <a:gd name="adj1" fmla="val 64638"/>
                <a:gd name="adj2" fmla="val 33709"/>
              </a:avLst>
            </a:prstGeom>
            <a:ln w="28575">
              <a:solidFill>
                <a:schemeClr val="accent3"/>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4" name="TextBox 23"/>
            <p:cNvSpPr txBox="1"/>
            <p:nvPr/>
          </p:nvSpPr>
          <p:spPr>
            <a:xfrm>
              <a:off x="4070479" y="2988577"/>
              <a:ext cx="586685" cy="307777"/>
            </a:xfrm>
            <a:prstGeom prst="rect">
              <a:avLst/>
            </a:prstGeom>
            <a:noFill/>
          </p:spPr>
          <p:txBody>
            <a:bodyPr wrap="square" rtlCol="0">
              <a:spAutoFit/>
            </a:bodyPr>
            <a:lstStyle/>
            <a:p>
              <a:r>
                <a:rPr lang="en-US" sz="1400" dirty="0" smtClean="0"/>
                <a:t>2013</a:t>
              </a:r>
              <a:endParaRPr lang="en-US" sz="1400" dirty="0"/>
            </a:p>
          </p:txBody>
        </p:sp>
        <p:sp>
          <p:nvSpPr>
            <p:cNvPr id="25" name="TextBox 24"/>
            <p:cNvSpPr txBox="1"/>
            <p:nvPr/>
          </p:nvSpPr>
          <p:spPr>
            <a:xfrm>
              <a:off x="5211826" y="2986638"/>
              <a:ext cx="649622" cy="307777"/>
            </a:xfrm>
            <a:prstGeom prst="rect">
              <a:avLst/>
            </a:prstGeom>
            <a:noFill/>
          </p:spPr>
          <p:txBody>
            <a:bodyPr wrap="square" rtlCol="0">
              <a:spAutoFit/>
            </a:bodyPr>
            <a:lstStyle/>
            <a:p>
              <a:r>
                <a:rPr lang="en-US" sz="1400" dirty="0" smtClean="0"/>
                <a:t>2014</a:t>
              </a:r>
              <a:endParaRPr lang="en-US" sz="1400" dirty="0"/>
            </a:p>
          </p:txBody>
        </p:sp>
        <p:pic>
          <p:nvPicPr>
            <p:cNvPr id="26" name="Picture 8" descr="Link Analysis Diagram of the Al Qaeda Terrorist Network"/>
            <p:cNvPicPr>
              <a:picLocks noChangeAspect="1" noChangeArrowheads="1"/>
            </p:cNvPicPr>
            <p:nvPr/>
          </p:nvPicPr>
          <p:blipFill>
            <a:blip r:embed="rId5" cstate="print">
              <a:extLst>
                <a:ext uri="{BEBA8EAE-BF5A-486C-A8C5-ECC9F3942E4B}">
                  <a14:imgProps xmlns:a14="http://schemas.microsoft.com/office/drawing/2010/main">
                    <a14:imgLayer r:embed="rId6">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194391" y="2021866"/>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8" descr="Link Analysis Diagram of the Al Qaeda Terrorist Network"/>
            <p:cNvPicPr>
              <a:picLocks noChangeAspect="1" noChangeArrowheads="1"/>
            </p:cNvPicPr>
            <p:nvPr/>
          </p:nvPicPr>
          <p:blipFill>
            <a:blip r:embed="rId7" cstate="print">
              <a:clrChange>
                <a:clrFrom>
                  <a:srgbClr val="BEBCBD"/>
                </a:clrFrom>
                <a:clrTo>
                  <a:srgbClr val="BEBCBD">
                    <a:alpha val="0"/>
                  </a:srgbClr>
                </a:clrTo>
              </a:clrChange>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075211" y="2026413"/>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8" descr="Link Analysis Diagram of the Al Qaeda Terrorist Network"/>
            <p:cNvPicPr>
              <a:picLocks noChangeAspect="1" noChangeArrowheads="1"/>
            </p:cNvPicPr>
            <p:nvPr/>
          </p:nvPicPr>
          <p:blipFill>
            <a:blip r:embed="rId8" cstate="print">
              <a:extLst>
                <a:ext uri="{BEBA8EAE-BF5A-486C-A8C5-ECC9F3942E4B}">
                  <a14:imgProps xmlns:a14="http://schemas.microsoft.com/office/drawing/2010/main">
                    <a14:imgLayer r:embed="rId6">
                      <a14:imgEffect>
                        <a14:sharpenSoften amount="-25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958516" y="2016837"/>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Box 29"/>
            <p:cNvSpPr txBox="1"/>
            <p:nvPr/>
          </p:nvSpPr>
          <p:spPr>
            <a:xfrm>
              <a:off x="2994336" y="2982090"/>
              <a:ext cx="611660" cy="307777"/>
            </a:xfrm>
            <a:prstGeom prst="rect">
              <a:avLst/>
            </a:prstGeom>
            <a:noFill/>
          </p:spPr>
          <p:txBody>
            <a:bodyPr wrap="square" rtlCol="0">
              <a:spAutoFit/>
            </a:bodyPr>
            <a:lstStyle/>
            <a:p>
              <a:r>
                <a:rPr lang="en-US" sz="1400" dirty="0" smtClean="0"/>
                <a:t>2012</a:t>
              </a:r>
              <a:endParaRPr lang="en-US" sz="1400" dirty="0"/>
            </a:p>
          </p:txBody>
        </p:sp>
      </p:grpSp>
    </p:spTree>
    <p:custDataLst>
      <p:tags r:id="rId1"/>
    </p:custDataLst>
    <p:extLst>
      <p:ext uri="{BB962C8B-B14F-4D97-AF65-F5344CB8AC3E}">
        <p14:creationId xmlns:p14="http://schemas.microsoft.com/office/powerpoint/2010/main" val="2380721702"/>
      </p:ext>
    </p:extLst>
  </p:cSld>
  <p:clrMapOvr>
    <a:masterClrMapping/>
  </p:clrMapOvr>
  <mc:AlternateContent xmlns:mc="http://schemas.openxmlformats.org/markup-compatibility/2006">
    <mc:Choice xmlns:p14="http://schemas.microsoft.com/office/powerpoint/2010/main" Requires="p14">
      <p:transition p14:dur="0" advTm="11997"/>
    </mc:Choice>
    <mc:Fallback>
      <p:transition advTm="11997"/>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Temporal Distributions of Graphs</a:t>
            </a:r>
            <a:endParaRPr lang="en-US" dirty="0"/>
          </a:p>
        </p:txBody>
      </p:sp>
      <p:sp>
        <p:nvSpPr>
          <p:cNvPr id="3" name="Content Placeholder 2"/>
          <p:cNvSpPr>
            <a:spLocks noGrp="1"/>
          </p:cNvSpPr>
          <p:nvPr>
            <p:ph idx="1"/>
          </p:nvPr>
        </p:nvSpPr>
        <p:spPr/>
        <p:txBody>
          <a:bodyPr/>
          <a:lstStyle/>
          <a:p>
            <a:r>
              <a:rPr lang="en-US" dirty="0" smtClean="0"/>
              <a:t>Edges increase gradually </a:t>
            </a:r>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30</a:t>
            </a:fld>
            <a:endParaRPr lang="en-US"/>
          </a:p>
        </p:txBody>
      </p:sp>
      <p:graphicFrame>
        <p:nvGraphicFramePr>
          <p:cNvPr id="6" name="Chart 5"/>
          <p:cNvGraphicFramePr>
            <a:graphicFrameLocks/>
          </p:cNvGraphicFramePr>
          <p:nvPr>
            <p:extLst>
              <p:ext uri="{D42A27DB-BD31-4B8C-83A1-F6EECF244321}">
                <p14:modId xmlns:p14="http://schemas.microsoft.com/office/powerpoint/2010/main" val="2359298831"/>
              </p:ext>
            </p:extLst>
          </p:nvPr>
        </p:nvGraphicFramePr>
        <p:xfrm>
          <a:off x="628650" y="3166196"/>
          <a:ext cx="3964132" cy="30107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2870394169"/>
              </p:ext>
            </p:extLst>
          </p:nvPr>
        </p:nvGraphicFramePr>
        <p:xfrm>
          <a:off x="4433021" y="3192607"/>
          <a:ext cx="4082329" cy="29843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34881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On-disk </a:t>
            </a:r>
            <a:r>
              <a:rPr lang="en-US" altLang="zh-CN" dirty="0" smtClean="0"/>
              <a:t>Temporal Graph</a:t>
            </a:r>
            <a:endParaRPr lang="zh-CN" altLang="en-US" b="1" dirty="0"/>
          </a:p>
        </p:txBody>
      </p:sp>
      <p:sp>
        <p:nvSpPr>
          <p:cNvPr id="4" name="Slide Number Placeholder 3"/>
          <p:cNvSpPr>
            <a:spLocks noGrp="1"/>
          </p:cNvSpPr>
          <p:nvPr>
            <p:ph type="sldNum" sz="quarter" idx="12"/>
          </p:nvPr>
        </p:nvSpPr>
        <p:spPr/>
        <p:txBody>
          <a:bodyPr/>
          <a:lstStyle/>
          <a:p>
            <a:fld id="{C1D75715-7DCC-41CA-81CD-C8B49BA5601C}" type="slidenum">
              <a:rPr lang="en-US" smtClean="0"/>
              <a:t>31</a:t>
            </a:fld>
            <a:endParaRPr lang="en-US"/>
          </a:p>
        </p:txBody>
      </p:sp>
      <p:sp>
        <p:nvSpPr>
          <p:cNvPr id="21" name="TextBox 20"/>
          <p:cNvSpPr txBox="1"/>
          <p:nvPr/>
        </p:nvSpPr>
        <p:spPr>
          <a:xfrm>
            <a:off x="1994550" y="5668775"/>
            <a:ext cx="5492100"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altLang="zh-CN" sz="1600" i="1" dirty="0"/>
              <a:t>C</a:t>
            </a:r>
            <a:r>
              <a:rPr lang="en-US" altLang="zh-CN" sz="1600" i="1" baseline="-25000" dirty="0"/>
              <a:t>i</a:t>
            </a:r>
            <a:r>
              <a:rPr lang="en-US" altLang="zh-CN" sz="1600" dirty="0"/>
              <a:t>: checkpoint of </a:t>
            </a:r>
            <a:r>
              <a:rPr lang="en-US" altLang="zh-CN" sz="1600" i="1" dirty="0" smtClean="0"/>
              <a:t>v</a:t>
            </a:r>
            <a:r>
              <a:rPr lang="en-US" altLang="zh-CN" sz="1600" i="1" baseline="-25000" dirty="0" smtClean="0"/>
              <a:t>i</a:t>
            </a:r>
            <a:r>
              <a:rPr lang="en-US" altLang="zh-CN" sz="1600" dirty="0" smtClean="0"/>
              <a:t>: Edges without time information</a:t>
            </a:r>
            <a:endParaRPr lang="en-US" altLang="zh-CN" sz="1600" baseline="-25000" dirty="0"/>
          </a:p>
          <a:p>
            <a:r>
              <a:rPr lang="en-US" sz="1600" i="1" dirty="0" err="1"/>
              <a:t>a</a:t>
            </a:r>
            <a:r>
              <a:rPr lang="en-US" sz="1600" i="1" baseline="-25000" dirty="0" err="1"/>
              <a:t>ij</a:t>
            </a:r>
            <a:r>
              <a:rPr lang="en-US" sz="1600" dirty="0"/>
              <a:t>: </a:t>
            </a:r>
            <a:r>
              <a:rPr lang="en-US" sz="1600" i="1" dirty="0"/>
              <a:t>j</a:t>
            </a:r>
            <a:r>
              <a:rPr lang="en-US" sz="1600" dirty="0"/>
              <a:t>-</a:t>
            </a:r>
            <a:r>
              <a:rPr lang="en-US" sz="1600" dirty="0" err="1"/>
              <a:t>th</a:t>
            </a:r>
            <a:r>
              <a:rPr lang="en-US" sz="1600" dirty="0"/>
              <a:t> activity of </a:t>
            </a:r>
            <a:r>
              <a:rPr lang="en-US" sz="1600" i="1" dirty="0" smtClean="0"/>
              <a:t>v</a:t>
            </a:r>
            <a:r>
              <a:rPr lang="en-US" sz="1600" i="1" baseline="-25000" dirty="0" smtClean="0"/>
              <a:t>i</a:t>
            </a:r>
            <a:r>
              <a:rPr lang="en-US" altLang="zh-CN" sz="1600" dirty="0"/>
              <a:t>: </a:t>
            </a:r>
            <a:r>
              <a:rPr lang="en-US" altLang="zh-CN" sz="1600" dirty="0" smtClean="0"/>
              <a:t>Edge changes, e.g., </a:t>
            </a:r>
            <a:r>
              <a:rPr lang="en-US" altLang="zh-CN" sz="1600" b="1" dirty="0" smtClean="0"/>
              <a:t>&lt;</a:t>
            </a:r>
            <a:r>
              <a:rPr lang="en-US" altLang="zh-CN" sz="1600" dirty="0" err="1" smtClean="0"/>
              <a:t>addE</a:t>
            </a:r>
            <a:r>
              <a:rPr lang="en-US" altLang="zh-CN" sz="1600" dirty="0" smtClean="0"/>
              <a:t>, (</a:t>
            </a:r>
            <a:r>
              <a:rPr lang="en-US" sz="1600" i="1" dirty="0" smtClean="0"/>
              <a:t>v</a:t>
            </a:r>
            <a:r>
              <a:rPr lang="en-US" sz="1600" i="1" baseline="-25000" dirty="0" smtClean="0"/>
              <a:t>0</a:t>
            </a:r>
            <a:r>
              <a:rPr lang="en-US" altLang="zh-CN" sz="1600" dirty="0" smtClean="0"/>
              <a:t>,</a:t>
            </a:r>
            <a:r>
              <a:rPr lang="en-US" sz="1600" i="1" dirty="0" smtClean="0"/>
              <a:t> v</a:t>
            </a:r>
            <a:r>
              <a:rPr lang="en-US" sz="1600" i="1" baseline="-25000" dirty="0" smtClean="0"/>
              <a:t>3</a:t>
            </a:r>
            <a:r>
              <a:rPr lang="en-US" altLang="zh-CN" sz="1600" dirty="0" smtClean="0"/>
              <a:t>, </a:t>
            </a:r>
            <a:r>
              <a:rPr lang="en-US" sz="1600" i="1" dirty="0" smtClean="0"/>
              <a:t>w</a:t>
            </a:r>
            <a:r>
              <a:rPr lang="en-US" altLang="zh-CN" sz="1600" dirty="0" smtClean="0"/>
              <a:t>), </a:t>
            </a:r>
            <a:r>
              <a:rPr lang="en-US" sz="1600" i="1" dirty="0" smtClean="0"/>
              <a:t>t</a:t>
            </a:r>
            <a:r>
              <a:rPr lang="en-US" sz="1600" i="1" baseline="-25000" dirty="0" smtClean="0"/>
              <a:t>2 </a:t>
            </a:r>
            <a:r>
              <a:rPr lang="en-US" altLang="zh-CN" sz="1600" b="1" dirty="0" smtClean="0"/>
              <a:t>&gt;</a:t>
            </a:r>
            <a:endParaRPr lang="en-US" altLang="zh-CN" sz="1600" b="1" baseline="-25000" dirty="0"/>
          </a:p>
        </p:txBody>
      </p:sp>
      <p:sp>
        <p:nvSpPr>
          <p:cNvPr id="22" name="TextBox 21"/>
          <p:cNvSpPr txBox="1"/>
          <p:nvPr/>
        </p:nvSpPr>
        <p:spPr>
          <a:xfrm>
            <a:off x="535172" y="1795541"/>
            <a:ext cx="2022578" cy="369332"/>
          </a:xfrm>
          <a:prstGeom prst="rect">
            <a:avLst/>
          </a:prstGeom>
          <a:noFill/>
        </p:spPr>
        <p:txBody>
          <a:bodyPr wrap="square" rtlCol="0">
            <a:spAutoFit/>
          </a:bodyPr>
          <a:lstStyle/>
          <a:p>
            <a:r>
              <a:rPr lang="en-US" b="1" dirty="0" smtClean="0">
                <a:solidFill>
                  <a:schemeClr val="bg1">
                    <a:lumMod val="50000"/>
                  </a:schemeClr>
                </a:solidFill>
              </a:rPr>
              <a:t>Snapshot Groups</a:t>
            </a:r>
            <a:endParaRPr lang="en-US" b="1" dirty="0">
              <a:solidFill>
                <a:schemeClr val="bg1">
                  <a:lumMod val="50000"/>
                </a:schemeClr>
              </a:solidFill>
            </a:endParaRPr>
          </a:p>
        </p:txBody>
      </p:sp>
      <p:sp>
        <p:nvSpPr>
          <p:cNvPr id="23" name="TextBox 22"/>
          <p:cNvSpPr txBox="1"/>
          <p:nvPr/>
        </p:nvSpPr>
        <p:spPr>
          <a:xfrm>
            <a:off x="406854" y="3891041"/>
            <a:ext cx="2150896" cy="369332"/>
          </a:xfrm>
          <a:prstGeom prst="rect">
            <a:avLst/>
          </a:prstGeom>
          <a:noFill/>
        </p:spPr>
        <p:txBody>
          <a:bodyPr wrap="square" rtlCol="0">
            <a:spAutoFit/>
          </a:bodyPr>
          <a:lstStyle/>
          <a:p>
            <a:r>
              <a:rPr lang="en-US" b="1" dirty="0" smtClean="0">
                <a:solidFill>
                  <a:schemeClr val="bg1">
                    <a:lumMod val="50000"/>
                  </a:schemeClr>
                </a:solidFill>
              </a:rPr>
              <a:t>A Snapshot Group</a:t>
            </a:r>
            <a:endParaRPr lang="en-US" b="1" dirty="0">
              <a:solidFill>
                <a:schemeClr val="bg1">
                  <a:lumMod val="50000"/>
                </a:schemeClr>
              </a:solidFill>
            </a:endParaRPr>
          </a:p>
        </p:txBody>
      </p:sp>
      <p:pic>
        <p:nvPicPr>
          <p:cNvPr id="24" name="Picture 23"/>
          <p:cNvPicPr>
            <a:picLocks noChangeAspect="1"/>
          </p:cNvPicPr>
          <p:nvPr/>
        </p:nvPicPr>
        <p:blipFill>
          <a:blip r:embed="rId3"/>
          <a:stretch>
            <a:fillRect/>
          </a:stretch>
        </p:blipFill>
        <p:spPr>
          <a:xfrm>
            <a:off x="2640016" y="1447323"/>
            <a:ext cx="4620526" cy="1435100"/>
          </a:xfrm>
          <a:prstGeom prst="rect">
            <a:avLst/>
          </a:prstGeom>
        </p:spPr>
      </p:pic>
      <p:pic>
        <p:nvPicPr>
          <p:cNvPr id="25" name="Picture 24"/>
          <p:cNvPicPr>
            <a:picLocks noChangeAspect="1"/>
          </p:cNvPicPr>
          <p:nvPr/>
        </p:nvPicPr>
        <p:blipFill>
          <a:blip r:embed="rId4"/>
          <a:stretch>
            <a:fillRect/>
          </a:stretch>
        </p:blipFill>
        <p:spPr>
          <a:xfrm>
            <a:off x="2640016" y="2381948"/>
            <a:ext cx="5775657" cy="1384300"/>
          </a:xfrm>
          <a:prstGeom prst="rect">
            <a:avLst/>
          </a:prstGeom>
        </p:spPr>
      </p:pic>
      <p:pic>
        <p:nvPicPr>
          <p:cNvPr id="26" name="Picture 25"/>
          <p:cNvPicPr>
            <a:picLocks noChangeAspect="1"/>
          </p:cNvPicPr>
          <p:nvPr/>
        </p:nvPicPr>
        <p:blipFill>
          <a:blip r:embed="rId5"/>
          <a:stretch>
            <a:fillRect/>
          </a:stretch>
        </p:blipFill>
        <p:spPr>
          <a:xfrm>
            <a:off x="2640016" y="3526443"/>
            <a:ext cx="5585251" cy="1790700"/>
          </a:xfrm>
          <a:prstGeom prst="rect">
            <a:avLst/>
          </a:prstGeom>
        </p:spPr>
      </p:pic>
    </p:spTree>
    <p:extLst>
      <p:ext uri="{BB962C8B-B14F-4D97-AF65-F5344CB8AC3E}">
        <p14:creationId xmlns:p14="http://schemas.microsoft.com/office/powerpoint/2010/main" val="32913245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250"/>
                                        <p:tgtEl>
                                          <p:spTgt spid="25"/>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500"/>
                                        <p:tgtEl>
                                          <p:spTgt spid="23"/>
                                        </p:tgtEl>
                                      </p:cBhvr>
                                    </p:animEffect>
                                  </p:childTnLst>
                                </p:cTn>
                              </p:par>
                              <p:par>
                                <p:cTn id="12" presetID="10" presetClass="entr" presetSubtype="0" fill="hold" nodeType="with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500"/>
                                        <p:tgtEl>
                                          <p:spTgt spid="2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1" dirty="0" smtClean="0"/>
              <a:t>LABS: In-memory Design</a:t>
            </a:r>
            <a:endParaRPr lang="en-US" altLang="zh-CN" b="1" dirty="0"/>
          </a:p>
        </p:txBody>
      </p:sp>
      <p:pic>
        <p:nvPicPr>
          <p:cNvPr id="25" name="Picture 24"/>
          <p:cNvPicPr>
            <a:picLocks noChangeAspect="1"/>
          </p:cNvPicPr>
          <p:nvPr/>
        </p:nvPicPr>
        <p:blipFill>
          <a:blip r:embed="rId3"/>
          <a:stretch>
            <a:fillRect/>
          </a:stretch>
        </p:blipFill>
        <p:spPr>
          <a:xfrm>
            <a:off x="2212015" y="4894718"/>
            <a:ext cx="4874401" cy="1790700"/>
          </a:xfrm>
          <a:prstGeom prst="rect">
            <a:avLst/>
          </a:prstGeom>
        </p:spPr>
      </p:pic>
      <p:sp>
        <p:nvSpPr>
          <p:cNvPr id="3" name="Content Placeholder 2"/>
          <p:cNvSpPr>
            <a:spLocks noGrp="1"/>
          </p:cNvSpPr>
          <p:nvPr>
            <p:ph idx="1"/>
          </p:nvPr>
        </p:nvSpPr>
        <p:spPr>
          <a:xfrm>
            <a:off x="628650" y="1518350"/>
            <a:ext cx="6076950" cy="1065257"/>
          </a:xfrm>
        </p:spPr>
        <p:txBody>
          <a:bodyPr>
            <a:normAutofit/>
          </a:bodyPr>
          <a:lstStyle/>
          <a:p>
            <a:endParaRPr lang="en-US" altLang="zh-CN" dirty="0" smtClean="0"/>
          </a:p>
          <a:p>
            <a:endParaRPr lang="en-US" altLang="zh-CN" dirty="0"/>
          </a:p>
          <a:p>
            <a:endParaRPr lang="en-US" altLang="zh-CN" dirty="0" smtClean="0"/>
          </a:p>
          <a:p>
            <a:endParaRPr lang="en-US" altLang="zh-CN" dirty="0"/>
          </a:p>
          <a:p>
            <a:endParaRPr lang="en-US" altLang="zh-CN" dirty="0" smtClean="0"/>
          </a:p>
        </p:txBody>
      </p:sp>
      <p:sp>
        <p:nvSpPr>
          <p:cNvPr id="4" name="Slide Number Placeholder 3"/>
          <p:cNvSpPr>
            <a:spLocks noGrp="1"/>
          </p:cNvSpPr>
          <p:nvPr>
            <p:ph type="sldNum" sz="quarter" idx="12"/>
          </p:nvPr>
        </p:nvSpPr>
        <p:spPr/>
        <p:txBody>
          <a:bodyPr/>
          <a:lstStyle/>
          <a:p>
            <a:fld id="{C1D75715-7DCC-41CA-81CD-C8B49BA5601C}" type="slidenum">
              <a:rPr lang="en-US" smtClean="0"/>
              <a:t>32</a:t>
            </a:fld>
            <a:endParaRPr lang="en-US"/>
          </a:p>
        </p:txBody>
      </p:sp>
      <p:sp>
        <p:nvSpPr>
          <p:cNvPr id="10" name="TextBox 9"/>
          <p:cNvSpPr txBox="1"/>
          <p:nvPr/>
        </p:nvSpPr>
        <p:spPr>
          <a:xfrm>
            <a:off x="791586" y="5068534"/>
            <a:ext cx="1322170" cy="369332"/>
          </a:xfrm>
          <a:prstGeom prst="rect">
            <a:avLst/>
          </a:prstGeom>
          <a:noFill/>
        </p:spPr>
        <p:txBody>
          <a:bodyPr wrap="square" rtlCol="0">
            <a:spAutoFit/>
          </a:bodyPr>
          <a:lstStyle/>
          <a:p>
            <a:r>
              <a:rPr lang="en-US" b="1" dirty="0" smtClean="0">
                <a:solidFill>
                  <a:schemeClr val="bg1">
                    <a:lumMod val="50000"/>
                  </a:schemeClr>
                </a:solidFill>
              </a:rPr>
              <a:t>Edge Array</a:t>
            </a:r>
            <a:endParaRPr lang="en-US" b="1" dirty="0">
              <a:solidFill>
                <a:schemeClr val="bg1">
                  <a:lumMod val="50000"/>
                </a:schemeClr>
              </a:solidFill>
            </a:endParaRPr>
          </a:p>
        </p:txBody>
      </p:sp>
      <p:sp>
        <p:nvSpPr>
          <p:cNvPr id="16" name="TextBox 15"/>
          <p:cNvSpPr txBox="1"/>
          <p:nvPr/>
        </p:nvSpPr>
        <p:spPr>
          <a:xfrm>
            <a:off x="822195" y="2376281"/>
            <a:ext cx="2022578" cy="369332"/>
          </a:xfrm>
          <a:prstGeom prst="rect">
            <a:avLst/>
          </a:prstGeom>
          <a:noFill/>
        </p:spPr>
        <p:txBody>
          <a:bodyPr wrap="square" rtlCol="0">
            <a:spAutoFit/>
          </a:bodyPr>
          <a:lstStyle/>
          <a:p>
            <a:r>
              <a:rPr lang="en-US" b="1" dirty="0" smtClean="0">
                <a:solidFill>
                  <a:schemeClr val="bg1">
                    <a:lumMod val="50000"/>
                  </a:schemeClr>
                </a:solidFill>
              </a:rPr>
              <a:t>Vertex Data Array</a:t>
            </a:r>
            <a:endParaRPr lang="en-US" b="1" dirty="0">
              <a:solidFill>
                <a:schemeClr val="bg1">
                  <a:lumMod val="50000"/>
                </a:schemeClr>
              </a:solidFill>
            </a:endParaRPr>
          </a:p>
        </p:txBody>
      </p:sp>
      <p:sp>
        <p:nvSpPr>
          <p:cNvPr id="6" name="Rectangular Callout 5"/>
          <p:cNvSpPr/>
          <p:nvPr/>
        </p:nvSpPr>
        <p:spPr>
          <a:xfrm>
            <a:off x="6085195" y="4281241"/>
            <a:ext cx="2754538" cy="565278"/>
          </a:xfrm>
          <a:prstGeom prst="wedgeRectCallout">
            <a:avLst>
              <a:gd name="adj1" fmla="val -95593"/>
              <a:gd name="adj2" fmla="val 109180"/>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indicate </a:t>
            </a:r>
            <a:r>
              <a:rPr lang="en-US" dirty="0" smtClean="0"/>
              <a:t>which snapshots the </a:t>
            </a:r>
            <a:r>
              <a:rPr lang="en-US" dirty="0"/>
              <a:t>edge </a:t>
            </a:r>
            <a:r>
              <a:rPr lang="en-US" dirty="0" smtClean="0"/>
              <a:t>exists in</a:t>
            </a:r>
            <a:endParaRPr lang="en-US" dirty="0"/>
          </a:p>
        </p:txBody>
      </p:sp>
      <p:sp>
        <p:nvSpPr>
          <p:cNvPr id="13" name="Rounded Rectangle 12"/>
          <p:cNvSpPr/>
          <p:nvPr/>
        </p:nvSpPr>
        <p:spPr>
          <a:xfrm>
            <a:off x="3427425" y="5189161"/>
            <a:ext cx="1425309" cy="546100"/>
          </a:xfrm>
          <a:prstGeom prst="roundRect">
            <a:avLst/>
          </a:prstGeom>
          <a:noFill/>
          <a:ln w="38100">
            <a:solidFill>
              <a:srgbClr val="00B05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Rounded Rectangular Callout 8"/>
          <p:cNvSpPr/>
          <p:nvPr/>
        </p:nvSpPr>
        <p:spPr>
          <a:xfrm>
            <a:off x="2834930" y="3736831"/>
            <a:ext cx="3039928" cy="854659"/>
          </a:xfrm>
          <a:prstGeom prst="wedgeRoundRectCallout">
            <a:avLst>
              <a:gd name="adj1" fmla="val -19431"/>
              <a:gd name="adj2" fmla="val 102082"/>
              <a:gd name="adj3" fmla="val 16667"/>
            </a:avLst>
          </a:prstGeom>
          <a:ln w="28575">
            <a:solidFill>
              <a:srgbClr val="00B050"/>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2" name="Oval 11"/>
          <p:cNvSpPr/>
          <p:nvPr/>
        </p:nvSpPr>
        <p:spPr>
          <a:xfrm>
            <a:off x="4338756" y="5164816"/>
            <a:ext cx="597408" cy="546100"/>
          </a:xfrm>
          <a:prstGeom prst="ellipse">
            <a:avLst/>
          </a:prstGeom>
          <a:noFill/>
          <a:ln w="38100">
            <a:solidFill>
              <a:srgbClr val="7030A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3" name="Picture 22"/>
          <p:cNvPicPr>
            <a:picLocks noChangeAspect="1"/>
          </p:cNvPicPr>
          <p:nvPr/>
        </p:nvPicPr>
        <p:blipFill>
          <a:blip r:embed="rId4"/>
          <a:stretch>
            <a:fillRect/>
          </a:stretch>
        </p:blipFill>
        <p:spPr>
          <a:xfrm>
            <a:off x="2988154" y="2195475"/>
            <a:ext cx="4112776" cy="1435100"/>
          </a:xfrm>
          <a:prstGeom prst="rect">
            <a:avLst/>
          </a:prstGeom>
        </p:spPr>
      </p:pic>
      <p:pic>
        <p:nvPicPr>
          <p:cNvPr id="24" name="Picture 23"/>
          <p:cNvPicPr>
            <a:picLocks noChangeAspect="1"/>
          </p:cNvPicPr>
          <p:nvPr/>
        </p:nvPicPr>
        <p:blipFill>
          <a:blip r:embed="rId5"/>
          <a:stretch>
            <a:fillRect/>
          </a:stretch>
        </p:blipFill>
        <p:spPr>
          <a:xfrm>
            <a:off x="2876072" y="3868661"/>
            <a:ext cx="2957644" cy="533400"/>
          </a:xfrm>
          <a:prstGeom prst="rect">
            <a:avLst/>
          </a:prstGeom>
        </p:spPr>
      </p:pic>
      <p:sp>
        <p:nvSpPr>
          <p:cNvPr id="5" name="TextBox 4"/>
          <p:cNvSpPr txBox="1"/>
          <p:nvPr/>
        </p:nvSpPr>
        <p:spPr>
          <a:xfrm>
            <a:off x="1708559" y="3812195"/>
            <a:ext cx="1146942" cy="646331"/>
          </a:xfrm>
          <a:prstGeom prst="rect">
            <a:avLst/>
          </a:prstGeom>
          <a:noFill/>
        </p:spPr>
        <p:txBody>
          <a:bodyPr wrap="square" rtlCol="0">
            <a:spAutoFit/>
          </a:bodyPr>
          <a:lstStyle/>
          <a:p>
            <a:r>
              <a:rPr lang="en-US" b="1" dirty="0" smtClean="0">
                <a:solidFill>
                  <a:srgbClr val="00B050"/>
                </a:solidFill>
              </a:rPr>
              <a:t>Logically</a:t>
            </a:r>
          </a:p>
          <a:p>
            <a:r>
              <a:rPr lang="en-US" b="1" dirty="0" smtClean="0">
                <a:solidFill>
                  <a:srgbClr val="00B050"/>
                </a:solidFill>
              </a:rPr>
              <a:t>Equals to:</a:t>
            </a:r>
            <a:endParaRPr lang="en-US" b="1" dirty="0">
              <a:solidFill>
                <a:srgbClr val="00B050"/>
              </a:solidFill>
            </a:endParaRPr>
          </a:p>
        </p:txBody>
      </p:sp>
    </p:spTree>
    <p:extLst>
      <p:ext uri="{BB962C8B-B14F-4D97-AF65-F5344CB8AC3E}">
        <p14:creationId xmlns:p14="http://schemas.microsoft.com/office/powerpoint/2010/main" val="18621847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25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heel(1)">
                                      <p:cBhvr>
                                        <p:cTn id="20" dur="25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25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250"/>
                                        <p:tgtEl>
                                          <p:spTgt spid="9"/>
                                        </p:tgtEl>
                                      </p:cBhvr>
                                    </p:animEffect>
                                  </p:childTnLst>
                                </p:cTn>
                              </p:par>
                              <p:par>
                                <p:cTn id="29" presetID="10"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250"/>
                                        <p:tgtEl>
                                          <p:spTgt spid="2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animBg="1"/>
      <p:bldP spid="13" grpId="0" animBg="1"/>
      <p:bldP spid="9" grpId="0" animBg="1"/>
      <p:bldP spid="12" grpId="0" animBg="1"/>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Temporal Graph Re-construction</a:t>
            </a:r>
            <a:endParaRPr lang="en-US" dirty="0"/>
          </a:p>
        </p:txBody>
      </p:sp>
      <p:sp>
        <p:nvSpPr>
          <p:cNvPr id="3" name="Content Placeholder 2"/>
          <p:cNvSpPr>
            <a:spLocks noGrp="1"/>
          </p:cNvSpPr>
          <p:nvPr>
            <p:ph idx="1"/>
          </p:nvPr>
        </p:nvSpPr>
        <p:spPr/>
        <p:txBody>
          <a:bodyPr/>
          <a:lstStyle/>
          <a:p>
            <a:r>
              <a:rPr lang="en-US" dirty="0" smtClean="0"/>
              <a:t>User input time points: 0, 10, 20</a:t>
            </a:r>
          </a:p>
          <a:p>
            <a:r>
              <a:rPr lang="en-US" dirty="0" smtClean="0"/>
              <a:t>Scan the graph activity log </a:t>
            </a:r>
            <a:r>
              <a:rPr lang="en-US" dirty="0" smtClean="0">
                <a:solidFill>
                  <a:schemeClr val="bg1">
                    <a:lumMod val="50000"/>
                  </a:schemeClr>
                </a:solidFill>
              </a:rPr>
              <a:t>[Type, Endpoints, Time]</a:t>
            </a:r>
            <a:r>
              <a:rPr lang="en-US" dirty="0" smtClean="0"/>
              <a:t>:</a:t>
            </a:r>
          </a:p>
          <a:p>
            <a:pPr marL="457200" lvl="1" indent="0">
              <a:buNone/>
            </a:pPr>
            <a:r>
              <a:rPr lang="en-US" dirty="0" smtClean="0"/>
              <a:t>	</a:t>
            </a:r>
            <a:r>
              <a:rPr lang="en-US" dirty="0" err="1" smtClean="0"/>
              <a:t>addE</a:t>
            </a:r>
            <a:r>
              <a:rPr lang="en-US" dirty="0" smtClean="0"/>
              <a:t>, v0-&gt;v1,    0</a:t>
            </a:r>
          </a:p>
          <a:p>
            <a:pPr marL="457200" lvl="1" indent="0">
              <a:buNone/>
            </a:pPr>
            <a:r>
              <a:rPr lang="en-US" dirty="0" smtClean="0"/>
              <a:t>	</a:t>
            </a:r>
            <a:r>
              <a:rPr lang="en-US" dirty="0" err="1" smtClean="0"/>
              <a:t>addE</a:t>
            </a:r>
            <a:r>
              <a:rPr lang="en-US" dirty="0"/>
              <a:t>, v0-&gt;</a:t>
            </a:r>
            <a:r>
              <a:rPr lang="en-US" dirty="0" smtClean="0"/>
              <a:t>v2,  15</a:t>
            </a:r>
            <a:endParaRPr lang="en-US" dirty="0"/>
          </a:p>
          <a:p>
            <a:pPr marL="457200" lvl="1" indent="0">
              <a:buNone/>
            </a:pPr>
            <a:r>
              <a:rPr lang="en-US" dirty="0" smtClean="0"/>
              <a:t>	</a:t>
            </a:r>
            <a:r>
              <a:rPr lang="en-US" dirty="0" err="1" smtClean="0"/>
              <a:t>addE</a:t>
            </a:r>
            <a:r>
              <a:rPr lang="en-US" dirty="0"/>
              <a:t>, v0-&gt;</a:t>
            </a:r>
            <a:r>
              <a:rPr lang="en-US" dirty="0" smtClean="0"/>
              <a:t>v3,    6</a:t>
            </a:r>
          </a:p>
          <a:p>
            <a:pPr marL="457200" lvl="1" indent="0">
              <a:buNone/>
            </a:pPr>
            <a:r>
              <a:rPr lang="en-US" dirty="0" smtClean="0"/>
              <a:t>	</a:t>
            </a:r>
            <a:r>
              <a:rPr lang="en-US" dirty="0" err="1" smtClean="0"/>
              <a:t>delE</a:t>
            </a:r>
            <a:r>
              <a:rPr lang="en-US" dirty="0" smtClean="0"/>
              <a:t>,  v0-&gt;v3,    8</a:t>
            </a:r>
          </a:p>
          <a:p>
            <a:r>
              <a:rPr lang="en-US" dirty="0" smtClean="0"/>
              <a:t>Temporal edges </a:t>
            </a:r>
            <a:r>
              <a:rPr lang="en-US" dirty="0" smtClean="0">
                <a:solidFill>
                  <a:schemeClr val="bg1">
                    <a:lumMod val="50000"/>
                  </a:schemeClr>
                </a:solidFill>
              </a:rPr>
              <a:t>[Endpoints, </a:t>
            </a:r>
            <a:r>
              <a:rPr lang="en-US" dirty="0" err="1" smtClean="0">
                <a:solidFill>
                  <a:schemeClr val="bg1">
                    <a:lumMod val="50000"/>
                  </a:schemeClr>
                </a:solidFill>
              </a:rPr>
              <a:t>BitSet</a:t>
            </a:r>
            <a:r>
              <a:rPr lang="en-US" dirty="0" smtClean="0">
                <a:solidFill>
                  <a:schemeClr val="bg1">
                    <a:lumMod val="50000"/>
                  </a:schemeClr>
                </a:solidFill>
              </a:rPr>
              <a:t>]</a:t>
            </a:r>
            <a:r>
              <a:rPr lang="en-US" dirty="0" smtClean="0"/>
              <a:t>:</a:t>
            </a:r>
          </a:p>
          <a:p>
            <a:pPr marL="457200" lvl="1" indent="0">
              <a:buNone/>
            </a:pPr>
            <a:r>
              <a:rPr lang="en-US" dirty="0" smtClean="0"/>
              <a:t>	v0-&gt;v1, 111</a:t>
            </a:r>
          </a:p>
          <a:p>
            <a:pPr marL="457200" lvl="1" indent="0">
              <a:buNone/>
            </a:pPr>
            <a:r>
              <a:rPr lang="en-US" dirty="0" smtClean="0"/>
              <a:t>	v0-&gt;v2, 001</a:t>
            </a:r>
          </a:p>
          <a:p>
            <a:pPr lvl="1"/>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33</a:t>
            </a:fld>
            <a:endParaRPr lang="en-US"/>
          </a:p>
        </p:txBody>
      </p:sp>
    </p:spTree>
    <p:extLst>
      <p:ext uri="{BB962C8B-B14F-4D97-AF65-F5344CB8AC3E}">
        <p14:creationId xmlns:p14="http://schemas.microsoft.com/office/powerpoint/2010/main" val="10074414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p:cNvSpPr/>
          <p:nvPr/>
        </p:nvSpPr>
        <p:spPr>
          <a:xfrm>
            <a:off x="2759425" y="4717523"/>
            <a:ext cx="3277007" cy="1691753"/>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b="1" dirty="0" smtClean="0"/>
              <a:t>Temporal Properties</a:t>
            </a:r>
          </a:p>
          <a:p>
            <a:pPr algn="ctr"/>
            <a:endParaRPr lang="en-US" altLang="zh-CN" b="1" dirty="0"/>
          </a:p>
          <a:p>
            <a:pPr algn="ctr"/>
            <a:endParaRPr lang="en-US" altLang="zh-CN" b="1" dirty="0" smtClean="0"/>
          </a:p>
          <a:p>
            <a:pPr algn="ctr"/>
            <a:endParaRPr lang="en-US" altLang="zh-CN" b="1" dirty="0"/>
          </a:p>
          <a:p>
            <a:pPr algn="ctr"/>
            <a:endParaRPr lang="en-US" altLang="zh-CN" b="1" dirty="0" smtClean="0"/>
          </a:p>
          <a:p>
            <a:pPr algn="ctr"/>
            <a:endParaRPr lang="zh-CN" altLang="en-US" b="1" dirty="0"/>
          </a:p>
        </p:txBody>
      </p:sp>
      <p:sp>
        <p:nvSpPr>
          <p:cNvPr id="2" name="Title 1"/>
          <p:cNvSpPr>
            <a:spLocks noGrp="1"/>
          </p:cNvSpPr>
          <p:nvPr>
            <p:ph type="title"/>
          </p:nvPr>
        </p:nvSpPr>
        <p:spPr>
          <a:xfrm>
            <a:off x="628650" y="7310"/>
            <a:ext cx="7886700" cy="1325563"/>
          </a:xfrm>
        </p:spPr>
        <p:txBody>
          <a:bodyPr/>
          <a:lstStyle/>
          <a:p>
            <a:r>
              <a:rPr lang="en-US" b="1" dirty="0" smtClean="0"/>
              <a:t>Chronos System Overview</a:t>
            </a:r>
            <a:endParaRPr lang="en-US" b="1" dirty="0"/>
          </a:p>
        </p:txBody>
      </p:sp>
      <p:sp>
        <p:nvSpPr>
          <p:cNvPr id="4" name="Slide Number Placeholder 3"/>
          <p:cNvSpPr>
            <a:spLocks noGrp="1"/>
          </p:cNvSpPr>
          <p:nvPr>
            <p:ph type="sldNum" sz="quarter" idx="12"/>
          </p:nvPr>
        </p:nvSpPr>
        <p:spPr/>
        <p:txBody>
          <a:bodyPr/>
          <a:lstStyle/>
          <a:p>
            <a:fld id="{C1D75715-7DCC-41CA-81CD-C8B49BA5601C}" type="slidenum">
              <a:rPr lang="en-US" smtClean="0"/>
              <a:t>34</a:t>
            </a:fld>
            <a:endParaRPr lang="en-US"/>
          </a:p>
        </p:txBody>
      </p:sp>
      <p:sp>
        <p:nvSpPr>
          <p:cNvPr id="14" name="Rounded Rectangle 13"/>
          <p:cNvSpPr/>
          <p:nvPr/>
        </p:nvSpPr>
        <p:spPr>
          <a:xfrm>
            <a:off x="2759425" y="1145031"/>
            <a:ext cx="3254432" cy="1668702"/>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b="1" dirty="0" smtClean="0"/>
              <a:t>On-Disk Temporal Graph</a:t>
            </a:r>
          </a:p>
          <a:p>
            <a:pPr algn="ctr"/>
            <a:endParaRPr lang="en-US" altLang="zh-CN" b="1" dirty="0" smtClean="0"/>
          </a:p>
          <a:p>
            <a:pPr algn="ctr"/>
            <a:endParaRPr lang="en-US" altLang="zh-CN" b="1" dirty="0" smtClean="0"/>
          </a:p>
          <a:p>
            <a:pPr algn="ctr"/>
            <a:endParaRPr lang="en-US" altLang="zh-CN" b="1" dirty="0"/>
          </a:p>
          <a:p>
            <a:pPr algn="ctr"/>
            <a:endParaRPr lang="zh-CN" altLang="en-US" b="1" dirty="0"/>
          </a:p>
        </p:txBody>
      </p:sp>
      <p:pic>
        <p:nvPicPr>
          <p:cNvPr id="34" name="Picture 33"/>
          <p:cNvPicPr>
            <a:picLocks noChangeAspect="1"/>
          </p:cNvPicPr>
          <p:nvPr/>
        </p:nvPicPr>
        <p:blipFill>
          <a:blip r:embed="rId3"/>
          <a:stretch>
            <a:fillRect/>
          </a:stretch>
        </p:blipFill>
        <p:spPr>
          <a:xfrm>
            <a:off x="2868544" y="4985280"/>
            <a:ext cx="3470990" cy="1423996"/>
          </a:xfrm>
          <a:prstGeom prst="rect">
            <a:avLst/>
          </a:prstGeom>
        </p:spPr>
      </p:pic>
      <p:sp>
        <p:nvSpPr>
          <p:cNvPr id="3" name="Curved Right Arrow 2"/>
          <p:cNvSpPr/>
          <p:nvPr/>
        </p:nvSpPr>
        <p:spPr>
          <a:xfrm>
            <a:off x="2088824" y="2037848"/>
            <a:ext cx="610351" cy="1773381"/>
          </a:xfrm>
          <a:prstGeom prst="curved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tx1"/>
              </a:solidFill>
            </a:endParaRPr>
          </a:p>
        </p:txBody>
      </p:sp>
      <p:sp>
        <p:nvSpPr>
          <p:cNvPr id="16" name="Curved Right Arrow 15"/>
          <p:cNvSpPr/>
          <p:nvPr/>
        </p:nvSpPr>
        <p:spPr>
          <a:xfrm>
            <a:off x="2088824" y="3953563"/>
            <a:ext cx="610351" cy="1773381"/>
          </a:xfrm>
          <a:prstGeom prst="curved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tx1"/>
              </a:solidFill>
            </a:endParaRPr>
          </a:p>
        </p:txBody>
      </p:sp>
      <p:sp>
        <p:nvSpPr>
          <p:cNvPr id="30" name="Rectangle 29"/>
          <p:cNvSpPr/>
          <p:nvPr/>
        </p:nvSpPr>
        <p:spPr>
          <a:xfrm>
            <a:off x="6457950" y="1734635"/>
            <a:ext cx="1879346" cy="923330"/>
          </a:xfrm>
          <a:prstGeom prst="rect">
            <a:avLst/>
          </a:prstGeom>
        </p:spPr>
        <p:txBody>
          <a:bodyPr wrap="square">
            <a:spAutoFit/>
          </a:bodyPr>
          <a:lstStyle/>
          <a:p>
            <a:pPr algn="ctr"/>
            <a:r>
              <a:rPr lang="en-US" altLang="zh-CN" i="1" dirty="0" smtClean="0"/>
              <a:t>Contains </a:t>
            </a:r>
          </a:p>
          <a:p>
            <a:pPr algn="ctr"/>
            <a:r>
              <a:rPr lang="en-US" altLang="zh-CN" b="1" dirty="0" smtClean="0"/>
              <a:t>all the graph evolving activities</a:t>
            </a:r>
            <a:endParaRPr lang="zh-CN" altLang="en-US" b="1" dirty="0"/>
          </a:p>
        </p:txBody>
      </p:sp>
      <p:sp>
        <p:nvSpPr>
          <p:cNvPr id="31" name="Rectangle 30"/>
          <p:cNvSpPr/>
          <p:nvPr/>
        </p:nvSpPr>
        <p:spPr>
          <a:xfrm>
            <a:off x="6265287" y="3355801"/>
            <a:ext cx="2250063" cy="923330"/>
          </a:xfrm>
          <a:prstGeom prst="rect">
            <a:avLst/>
          </a:prstGeom>
        </p:spPr>
        <p:txBody>
          <a:bodyPr wrap="square">
            <a:spAutoFit/>
          </a:bodyPr>
          <a:lstStyle/>
          <a:p>
            <a:pPr algn="ctr"/>
            <a:r>
              <a:rPr lang="en-US" altLang="zh-CN" i="1" dirty="0" smtClean="0"/>
              <a:t>Contains </a:t>
            </a:r>
          </a:p>
          <a:p>
            <a:pPr algn="ctr"/>
            <a:r>
              <a:rPr lang="en-US" altLang="zh-CN" b="1" dirty="0"/>
              <a:t>only snapshots of </a:t>
            </a:r>
            <a:r>
              <a:rPr lang="en-US" altLang="zh-CN" b="1" dirty="0" smtClean="0"/>
              <a:t>interest</a:t>
            </a:r>
            <a:endParaRPr lang="zh-CN" altLang="en-US" b="1" dirty="0"/>
          </a:p>
        </p:txBody>
      </p:sp>
      <p:sp>
        <p:nvSpPr>
          <p:cNvPr id="7" name="Can 6"/>
          <p:cNvSpPr/>
          <p:nvPr/>
        </p:nvSpPr>
        <p:spPr>
          <a:xfrm>
            <a:off x="3262589" y="1603610"/>
            <a:ext cx="2206740" cy="1054355"/>
          </a:xfrm>
          <a:prstGeom prst="can">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grpSp>
        <p:nvGrpSpPr>
          <p:cNvPr id="33" name="Group 32"/>
          <p:cNvGrpSpPr/>
          <p:nvPr/>
        </p:nvGrpSpPr>
        <p:grpSpPr>
          <a:xfrm>
            <a:off x="3429179" y="1874941"/>
            <a:ext cx="1929911" cy="698352"/>
            <a:chOff x="2703178" y="1717771"/>
            <a:chExt cx="4038599" cy="1561685"/>
          </a:xfrm>
        </p:grpSpPr>
        <p:sp>
          <p:nvSpPr>
            <p:cNvPr id="35" name="Right Arrow 34"/>
            <p:cNvSpPr/>
            <p:nvPr/>
          </p:nvSpPr>
          <p:spPr>
            <a:xfrm>
              <a:off x="2703178" y="1717771"/>
              <a:ext cx="4038599" cy="1561685"/>
            </a:xfrm>
            <a:prstGeom prst="rightArrow">
              <a:avLst>
                <a:gd name="adj1" fmla="val 64638"/>
                <a:gd name="adj2" fmla="val 33709"/>
              </a:avLst>
            </a:prstGeom>
            <a:ln w="28575">
              <a:solidFill>
                <a:schemeClr val="accent3"/>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38" name="Picture 8" descr="Link Analysis Diagram of the Al Qaeda Terrorist Network"/>
            <p:cNvPicPr>
              <a:picLocks noChangeAspect="1" noChangeArrowheads="1"/>
            </p:cNvPicPr>
            <p:nvPr/>
          </p:nvPicPr>
          <p:blipFill>
            <a:blip r:embed="rId4" cstate="print">
              <a:extLst>
                <a:ext uri="{BEBA8EAE-BF5A-486C-A8C5-ECC9F3942E4B}">
                  <a14:imgProps xmlns:a14="http://schemas.microsoft.com/office/drawing/2010/main">
                    <a14:imgLayer r:embed="rId5">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194391" y="2021866"/>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8" descr="Link Analysis Diagram of the Al Qaeda Terrorist Network"/>
            <p:cNvPicPr>
              <a:picLocks noChangeAspect="1" noChangeArrowheads="1"/>
            </p:cNvPicPr>
            <p:nvPr/>
          </p:nvPicPr>
          <p:blipFill>
            <a:blip r:embed="rId6" cstate="print">
              <a:clrChange>
                <a:clrFrom>
                  <a:srgbClr val="BEBCBD"/>
                </a:clrFrom>
                <a:clrTo>
                  <a:srgbClr val="BEBCBD">
                    <a:alpha val="0"/>
                  </a:srgbClr>
                </a:clrTo>
              </a:clrChang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075211" y="2026413"/>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8" descr="Link Analysis Diagram of the Al Qaeda Terrorist Network"/>
            <p:cNvPicPr>
              <a:picLocks noChangeAspect="1" noChangeArrowheads="1"/>
            </p:cNvPicPr>
            <p:nvPr/>
          </p:nvPicPr>
          <p:blipFill>
            <a:blip r:embed="rId7" cstate="print">
              <a:extLst>
                <a:ext uri="{BEBA8EAE-BF5A-486C-A8C5-ECC9F3942E4B}">
                  <a14:imgProps xmlns:a14="http://schemas.microsoft.com/office/drawing/2010/main">
                    <a14:imgLayer r:embed="rId5">
                      <a14:imgEffect>
                        <a14:sharpenSoften amount="-25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958516" y="2016837"/>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ounded Rectangle 14"/>
          <p:cNvSpPr/>
          <p:nvPr/>
        </p:nvSpPr>
        <p:spPr>
          <a:xfrm>
            <a:off x="2736850" y="2906487"/>
            <a:ext cx="3277007" cy="1668702"/>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b="1" dirty="0" smtClean="0"/>
              <a:t>In-Memory Temporal Graph</a:t>
            </a:r>
            <a:endParaRPr lang="en-US" altLang="zh-CN" b="1" dirty="0"/>
          </a:p>
          <a:p>
            <a:pPr algn="ctr"/>
            <a:endParaRPr lang="en-US" altLang="zh-CN" b="1" dirty="0"/>
          </a:p>
          <a:p>
            <a:pPr algn="ctr"/>
            <a:endParaRPr lang="en-US" altLang="zh-CN" b="1" dirty="0" smtClean="0"/>
          </a:p>
          <a:p>
            <a:pPr algn="ctr"/>
            <a:endParaRPr lang="en-US" altLang="zh-CN" b="1" dirty="0"/>
          </a:p>
          <a:p>
            <a:pPr algn="ctr"/>
            <a:endParaRPr lang="en-US" altLang="zh-CN" b="1" dirty="0" smtClean="0"/>
          </a:p>
          <a:p>
            <a:pPr algn="ctr"/>
            <a:endParaRPr lang="zh-CN" altLang="en-US" b="1" dirty="0"/>
          </a:p>
        </p:txBody>
      </p:sp>
      <p:pic>
        <p:nvPicPr>
          <p:cNvPr id="17" name="Picture 16"/>
          <p:cNvPicPr>
            <a:picLocks noChangeAspect="1"/>
          </p:cNvPicPr>
          <p:nvPr/>
        </p:nvPicPr>
        <p:blipFill>
          <a:blip r:embed="rId8"/>
          <a:stretch>
            <a:fillRect/>
          </a:stretch>
        </p:blipFill>
        <p:spPr>
          <a:xfrm>
            <a:off x="3449822" y="3346395"/>
            <a:ext cx="2056388" cy="394443"/>
          </a:xfrm>
          <a:prstGeom prst="rect">
            <a:avLst/>
          </a:prstGeom>
        </p:spPr>
      </p:pic>
      <p:pic>
        <p:nvPicPr>
          <p:cNvPr id="18" name="Picture 17"/>
          <p:cNvPicPr>
            <a:picLocks noChangeAspect="1"/>
          </p:cNvPicPr>
          <p:nvPr/>
        </p:nvPicPr>
        <p:blipFill>
          <a:blip r:embed="rId9"/>
          <a:stretch>
            <a:fillRect/>
          </a:stretch>
        </p:blipFill>
        <p:spPr>
          <a:xfrm>
            <a:off x="3262589" y="3740838"/>
            <a:ext cx="2430854" cy="425450"/>
          </a:xfrm>
          <a:prstGeom prst="rect">
            <a:avLst/>
          </a:prstGeom>
        </p:spPr>
      </p:pic>
      <p:sp>
        <p:nvSpPr>
          <p:cNvPr id="20" name="Rectangle 19"/>
          <p:cNvSpPr/>
          <p:nvPr/>
        </p:nvSpPr>
        <p:spPr>
          <a:xfrm>
            <a:off x="39564" y="1858388"/>
            <a:ext cx="2019135" cy="1569660"/>
          </a:xfrm>
          <a:prstGeom prst="rect">
            <a:avLst/>
          </a:prstGeom>
        </p:spPr>
        <p:txBody>
          <a:bodyPr wrap="square">
            <a:spAutoFit/>
          </a:bodyPr>
          <a:lstStyle/>
          <a:p>
            <a:pPr algn="ctr"/>
            <a:r>
              <a:rPr lang="en-US" altLang="zh-CN" sz="1600" i="1" dirty="0" smtClean="0">
                <a:solidFill>
                  <a:schemeClr val="accent5"/>
                </a:solidFill>
              </a:rPr>
              <a:t>User input </a:t>
            </a:r>
          </a:p>
          <a:p>
            <a:pPr algn="ctr"/>
            <a:r>
              <a:rPr lang="en-US" altLang="zh-CN" sz="1600" b="1" dirty="0" smtClean="0"/>
              <a:t>multiple time points</a:t>
            </a:r>
          </a:p>
          <a:p>
            <a:pPr algn="ctr"/>
            <a:r>
              <a:rPr lang="en-US" altLang="zh-CN" sz="1600" i="1" dirty="0" smtClean="0">
                <a:solidFill>
                  <a:schemeClr val="accent5"/>
                </a:solidFill>
              </a:rPr>
              <a:t>Scan</a:t>
            </a:r>
            <a:endParaRPr lang="en-US" altLang="zh-CN" sz="1600" i="1" dirty="0">
              <a:solidFill>
                <a:schemeClr val="accent5"/>
              </a:solidFill>
            </a:endParaRPr>
          </a:p>
          <a:p>
            <a:pPr algn="ctr"/>
            <a:r>
              <a:rPr lang="en-US" altLang="zh-CN" sz="1600" b="1" dirty="0" smtClean="0"/>
              <a:t>activities(log)</a:t>
            </a:r>
          </a:p>
          <a:p>
            <a:pPr algn="ctr"/>
            <a:r>
              <a:rPr lang="en-US" altLang="zh-CN" sz="1600" i="1" dirty="0" smtClean="0">
                <a:solidFill>
                  <a:schemeClr val="accent5"/>
                </a:solidFill>
              </a:rPr>
              <a:t>Reconstruct</a:t>
            </a:r>
            <a:endParaRPr lang="en-US" altLang="zh-CN" sz="1600" i="1" dirty="0">
              <a:solidFill>
                <a:schemeClr val="accent5"/>
              </a:solidFill>
            </a:endParaRPr>
          </a:p>
          <a:p>
            <a:pPr algn="ctr"/>
            <a:r>
              <a:rPr lang="en-US" altLang="zh-CN" sz="1600" b="1" dirty="0" smtClean="0"/>
              <a:t>graph snapshots</a:t>
            </a:r>
            <a:endParaRPr lang="en-US" altLang="zh-CN" sz="1600" b="1" dirty="0"/>
          </a:p>
        </p:txBody>
      </p:sp>
    </p:spTree>
    <p:extLst>
      <p:ext uri="{BB962C8B-B14F-4D97-AF65-F5344CB8AC3E}">
        <p14:creationId xmlns:p14="http://schemas.microsoft.com/office/powerpoint/2010/main" val="9637361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xEl>
                                              <p:pRg st="0" end="0"/>
                                            </p:txEl>
                                          </p:spTgt>
                                        </p:tgtEl>
                                        <p:attrNameLst>
                                          <p:attrName>style.visibility</p:attrName>
                                        </p:attrNameLst>
                                      </p:cBhvr>
                                      <p:to>
                                        <p:strVal val="visible"/>
                                      </p:to>
                                    </p:set>
                                    <p:animEffect transition="in" filter="fade">
                                      <p:cBhvr>
                                        <p:cTn id="12" dur="500"/>
                                        <p:tgtEl>
                                          <p:spTgt spid="20">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0">
                                            <p:txEl>
                                              <p:pRg st="1" end="1"/>
                                            </p:txEl>
                                          </p:spTgt>
                                        </p:tgtEl>
                                        <p:attrNameLst>
                                          <p:attrName>style.visibility</p:attrName>
                                        </p:attrNameLst>
                                      </p:cBhvr>
                                      <p:to>
                                        <p:strVal val="visible"/>
                                      </p:to>
                                    </p:set>
                                    <p:animEffect transition="in" filter="fade">
                                      <p:cBhvr>
                                        <p:cTn id="15" dur="500"/>
                                        <p:tgtEl>
                                          <p:spTgt spid="20">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0">
                                            <p:txEl>
                                              <p:pRg st="2" end="2"/>
                                            </p:txEl>
                                          </p:spTgt>
                                        </p:tgtEl>
                                        <p:attrNameLst>
                                          <p:attrName>style.visibility</p:attrName>
                                        </p:attrNameLst>
                                      </p:cBhvr>
                                      <p:to>
                                        <p:strVal val="visible"/>
                                      </p:to>
                                    </p:set>
                                    <p:animEffect transition="in" filter="fade">
                                      <p:cBhvr>
                                        <p:cTn id="20" dur="500"/>
                                        <p:tgtEl>
                                          <p:spTgt spid="20">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0">
                                            <p:txEl>
                                              <p:pRg st="3" end="3"/>
                                            </p:txEl>
                                          </p:spTgt>
                                        </p:tgtEl>
                                        <p:attrNameLst>
                                          <p:attrName>style.visibility</p:attrName>
                                        </p:attrNameLst>
                                      </p:cBhvr>
                                      <p:to>
                                        <p:strVal val="visible"/>
                                      </p:to>
                                    </p:set>
                                    <p:animEffect transition="in" filter="fade">
                                      <p:cBhvr>
                                        <p:cTn id="23" dur="500"/>
                                        <p:tgtEl>
                                          <p:spTgt spid="20">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0">
                                            <p:txEl>
                                              <p:pRg st="4" end="4"/>
                                            </p:txEl>
                                          </p:spTgt>
                                        </p:tgtEl>
                                        <p:attrNameLst>
                                          <p:attrName>style.visibility</p:attrName>
                                        </p:attrNameLst>
                                      </p:cBhvr>
                                      <p:to>
                                        <p:strVal val="visible"/>
                                      </p:to>
                                    </p:set>
                                    <p:animEffect transition="in" filter="fade">
                                      <p:cBhvr>
                                        <p:cTn id="28" dur="500"/>
                                        <p:tgtEl>
                                          <p:spTgt spid="20">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0">
                                            <p:txEl>
                                              <p:pRg st="5" end="5"/>
                                            </p:txEl>
                                          </p:spTgt>
                                        </p:tgtEl>
                                        <p:attrNameLst>
                                          <p:attrName>style.visibility</p:attrName>
                                        </p:attrNameLst>
                                      </p:cBhvr>
                                      <p:to>
                                        <p:strVal val="visible"/>
                                      </p:to>
                                    </p:set>
                                    <p:animEffect transition="in" filter="fade">
                                      <p:cBhvr>
                                        <p:cTn id="31" dur="500"/>
                                        <p:tgtEl>
                                          <p:spTgt spid="20">
                                            <p:txEl>
                                              <p:pRg st="5" end="5"/>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up)">
                                      <p:cBhvr>
                                        <p:cTn id="34" dur="500"/>
                                        <p:tgtEl>
                                          <p:spTgt spid="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par>
                                <p:cTn id="40" presetID="10" presetClass="entr" presetSubtype="0" fill="hold"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wipe(up)">
                                      <p:cBhvr>
                                        <p:cTn id="50" dur="500"/>
                                        <p:tgtEl>
                                          <p:spTgt spid="3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up)">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fade">
                                      <p:cBhvr>
                                        <p:cTn id="60" dur="500"/>
                                        <p:tgtEl>
                                          <p:spTgt spid="32"/>
                                        </p:tgtEl>
                                      </p:cBhvr>
                                    </p:animEffect>
                                  </p:childTnLst>
                                </p:cTn>
                              </p:par>
                              <p:par>
                                <p:cTn id="61" presetID="10"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 grpId="0" animBg="1"/>
      <p:bldP spid="16" grpId="0" animBg="1"/>
      <p:bldP spid="30" grpId="0"/>
      <p:bldP spid="31" grpId="0"/>
      <p:bldP spid="1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Greater Batch Size of LABS</a:t>
            </a:r>
            <a:endParaRPr lang="en-US" dirty="0"/>
          </a:p>
        </p:txBody>
      </p:sp>
      <p:sp>
        <p:nvSpPr>
          <p:cNvPr id="3" name="Content Placeholder 2"/>
          <p:cNvSpPr>
            <a:spLocks noGrp="1"/>
          </p:cNvSpPr>
          <p:nvPr>
            <p:ph idx="1"/>
          </p:nvPr>
        </p:nvSpPr>
        <p:spPr>
          <a:xfrm>
            <a:off x="628650" y="1448253"/>
            <a:ext cx="7886700" cy="4351338"/>
          </a:xfrm>
        </p:spPr>
        <p:txBody>
          <a:bodyPr>
            <a:normAutofit/>
          </a:bodyPr>
          <a:lstStyle/>
          <a:p>
            <a:pPr>
              <a:lnSpc>
                <a:spcPct val="150000"/>
              </a:lnSpc>
            </a:pPr>
            <a:r>
              <a:rPr lang="en-US" dirty="0" smtClean="0"/>
              <a:t>Pros</a:t>
            </a:r>
          </a:p>
          <a:p>
            <a:pPr lvl="1">
              <a:lnSpc>
                <a:spcPct val="150000"/>
              </a:lnSpc>
            </a:pPr>
            <a:r>
              <a:rPr lang="en-US" dirty="0" smtClean="0"/>
              <a:t>Possible to further reduce cache miss / inter-core comm.</a:t>
            </a:r>
          </a:p>
          <a:p>
            <a:pPr>
              <a:lnSpc>
                <a:spcPct val="150000"/>
              </a:lnSpc>
            </a:pPr>
            <a:r>
              <a:rPr lang="en-US" dirty="0" smtClean="0"/>
              <a:t>Cons</a:t>
            </a:r>
          </a:p>
          <a:p>
            <a:pPr lvl="1">
              <a:lnSpc>
                <a:spcPct val="150000"/>
              </a:lnSpc>
            </a:pPr>
            <a:r>
              <a:rPr lang="en-US" dirty="0" smtClean="0"/>
              <a:t>Bit wide limit of the instruction: </a:t>
            </a:r>
            <a:r>
              <a:rPr lang="en-US" dirty="0"/>
              <a:t>_BitScanForward64</a:t>
            </a:r>
          </a:p>
          <a:p>
            <a:pPr lvl="1">
              <a:lnSpc>
                <a:spcPct val="150000"/>
              </a:lnSpc>
            </a:pPr>
            <a:r>
              <a:rPr lang="en-US" dirty="0" smtClean="0"/>
              <a:t>Less snapshot similarity within a batch</a:t>
            </a:r>
          </a:p>
          <a:p>
            <a:pPr lvl="2">
              <a:lnSpc>
                <a:spcPct val="150000"/>
              </a:lnSpc>
            </a:pPr>
            <a:r>
              <a:rPr lang="en-US" dirty="0" smtClean="0"/>
              <a:t>No more cache miss / inter-core comm. to reduce</a:t>
            </a:r>
          </a:p>
          <a:p>
            <a:pPr lvl="2">
              <a:lnSpc>
                <a:spcPct val="150000"/>
              </a:lnSpc>
            </a:pPr>
            <a:r>
              <a:rPr lang="en-US" dirty="0" smtClean="0"/>
              <a:t>False sharing with locking</a:t>
            </a:r>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35</a:t>
            </a:fld>
            <a:endParaRPr lang="en-US"/>
          </a:p>
        </p:txBody>
      </p:sp>
    </p:spTree>
    <p:extLst>
      <p:ext uri="{BB962C8B-B14F-4D97-AF65-F5344CB8AC3E}">
        <p14:creationId xmlns:p14="http://schemas.microsoft.com/office/powerpoint/2010/main" val="235562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p:cNvSpPr/>
          <p:nvPr/>
        </p:nvSpPr>
        <p:spPr>
          <a:xfrm>
            <a:off x="944670" y="4906746"/>
            <a:ext cx="3340736" cy="950280"/>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Rounded Rectangle 25"/>
          <p:cNvSpPr/>
          <p:nvPr/>
        </p:nvSpPr>
        <p:spPr>
          <a:xfrm>
            <a:off x="944670" y="3806208"/>
            <a:ext cx="3340736" cy="950280"/>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1" name="Rounded Rectangle 50"/>
          <p:cNvSpPr/>
          <p:nvPr/>
        </p:nvSpPr>
        <p:spPr>
          <a:xfrm>
            <a:off x="944670" y="1764927"/>
            <a:ext cx="3340736" cy="1913332"/>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526012" y="260759"/>
            <a:ext cx="8287787" cy="962960"/>
          </a:xfrm>
        </p:spPr>
        <p:txBody>
          <a:bodyPr>
            <a:normAutofit fontScale="90000"/>
          </a:bodyPr>
          <a:lstStyle/>
          <a:p>
            <a:r>
              <a:rPr lang="en-US" altLang="zh-CN" sz="4000" b="1" dirty="0" smtClean="0"/>
              <a:t>Compute Snapshot by Snapshot </a:t>
            </a:r>
            <a:r>
              <a:rPr lang="en-US" altLang="zh-CN" sz="3600" b="1" i="1" dirty="0" smtClean="0"/>
              <a:t>(another way)</a:t>
            </a:r>
            <a:endParaRPr lang="zh-CN" altLang="en-US" sz="4000" b="1" i="1" dirty="0"/>
          </a:p>
        </p:txBody>
      </p:sp>
      <p:sp>
        <p:nvSpPr>
          <p:cNvPr id="5" name="Slide Number Placeholder 4"/>
          <p:cNvSpPr>
            <a:spLocks noGrp="1"/>
          </p:cNvSpPr>
          <p:nvPr>
            <p:ph type="sldNum" sz="quarter" idx="12"/>
          </p:nvPr>
        </p:nvSpPr>
        <p:spPr/>
        <p:txBody>
          <a:bodyPr/>
          <a:lstStyle/>
          <a:p>
            <a:fld id="{C1D75715-7DCC-41CA-81CD-C8B49BA5601C}" type="slidenum">
              <a:rPr lang="en-US" smtClean="0"/>
              <a:t>36</a:t>
            </a:fld>
            <a:endParaRPr lang="en-US"/>
          </a:p>
        </p:txBody>
      </p:sp>
      <p:sp>
        <p:nvSpPr>
          <p:cNvPr id="25" name="TextBox 24"/>
          <p:cNvSpPr txBox="1"/>
          <p:nvPr/>
        </p:nvSpPr>
        <p:spPr>
          <a:xfrm>
            <a:off x="944670" y="1790906"/>
            <a:ext cx="1869650" cy="369332"/>
          </a:xfrm>
          <a:prstGeom prst="rect">
            <a:avLst/>
          </a:prstGeom>
          <a:noFill/>
        </p:spPr>
        <p:txBody>
          <a:bodyPr wrap="square" rtlCol="0">
            <a:spAutoFit/>
          </a:bodyPr>
          <a:lstStyle/>
          <a:p>
            <a:r>
              <a:rPr lang="en-US" b="1" dirty="0" smtClean="0">
                <a:solidFill>
                  <a:schemeClr val="bg1">
                    <a:lumMod val="50000"/>
                  </a:schemeClr>
                </a:solidFill>
              </a:rPr>
              <a:t>Vertex Data Array</a:t>
            </a:r>
            <a:endParaRPr lang="en-US" b="1" dirty="0">
              <a:solidFill>
                <a:schemeClr val="bg1">
                  <a:lumMod val="50000"/>
                </a:schemeClr>
              </a:solidFill>
            </a:endParaRPr>
          </a:p>
        </p:txBody>
      </p:sp>
      <p:pic>
        <p:nvPicPr>
          <p:cNvPr id="4" name="Picture 3"/>
          <p:cNvPicPr>
            <a:picLocks noChangeAspect="1"/>
          </p:cNvPicPr>
          <p:nvPr/>
        </p:nvPicPr>
        <p:blipFill>
          <a:blip r:embed="rId4"/>
          <a:stretch>
            <a:fillRect/>
          </a:stretch>
        </p:blipFill>
        <p:spPr>
          <a:xfrm>
            <a:off x="1154005" y="2764099"/>
            <a:ext cx="3008419" cy="622300"/>
          </a:xfrm>
          <a:prstGeom prst="rect">
            <a:avLst/>
          </a:prstGeom>
        </p:spPr>
      </p:pic>
      <p:pic>
        <p:nvPicPr>
          <p:cNvPr id="8" name="Picture 7"/>
          <p:cNvPicPr>
            <a:picLocks noChangeAspect="1"/>
          </p:cNvPicPr>
          <p:nvPr/>
        </p:nvPicPr>
        <p:blipFill>
          <a:blip r:embed="rId5"/>
          <a:stretch>
            <a:fillRect/>
          </a:stretch>
        </p:blipFill>
        <p:spPr>
          <a:xfrm>
            <a:off x="1801760" y="2538022"/>
            <a:ext cx="1700963" cy="279400"/>
          </a:xfrm>
          <a:prstGeom prst="rect">
            <a:avLst/>
          </a:prstGeom>
        </p:spPr>
      </p:pic>
      <p:pic>
        <p:nvPicPr>
          <p:cNvPr id="7" name="Picture 6"/>
          <p:cNvPicPr>
            <a:picLocks noChangeAspect="1"/>
          </p:cNvPicPr>
          <p:nvPr/>
        </p:nvPicPr>
        <p:blipFill>
          <a:blip r:embed="rId6"/>
          <a:stretch>
            <a:fillRect/>
          </a:stretch>
        </p:blipFill>
        <p:spPr>
          <a:xfrm>
            <a:off x="1835648" y="2651743"/>
            <a:ext cx="875869" cy="139700"/>
          </a:xfrm>
          <a:prstGeom prst="rect">
            <a:avLst/>
          </a:prstGeom>
        </p:spPr>
      </p:pic>
      <p:grpSp>
        <p:nvGrpSpPr>
          <p:cNvPr id="34" name="Group 33"/>
          <p:cNvGrpSpPr/>
          <p:nvPr/>
        </p:nvGrpSpPr>
        <p:grpSpPr>
          <a:xfrm>
            <a:off x="6430888" y="4489105"/>
            <a:ext cx="2040469" cy="807446"/>
            <a:chOff x="6356343" y="5652756"/>
            <a:chExt cx="2617177" cy="643247"/>
          </a:xfrm>
        </p:grpSpPr>
        <p:sp>
          <p:nvSpPr>
            <p:cNvPr id="35" name="Rounded Rectangle 34"/>
            <p:cNvSpPr/>
            <p:nvPr/>
          </p:nvSpPr>
          <p:spPr>
            <a:xfrm>
              <a:off x="6356343" y="5652756"/>
              <a:ext cx="2487562" cy="643247"/>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6" name="Rectangle 35"/>
            <p:cNvSpPr/>
            <p:nvPr/>
          </p:nvSpPr>
          <p:spPr>
            <a:xfrm>
              <a:off x="6428605" y="5707551"/>
              <a:ext cx="2544915" cy="416820"/>
            </a:xfrm>
            <a:prstGeom prst="rect">
              <a:avLst/>
            </a:prstGeom>
          </p:spPr>
          <p:txBody>
            <a:bodyPr wrap="square">
              <a:spAutoFit/>
            </a:bodyPr>
            <a:lstStyle/>
            <a:p>
              <a:pPr marL="285750" indent="-285750">
                <a:buFont typeface="Symbol" panose="05050102010706020507" pitchFamily="18" charset="2"/>
                <a:buChar char="Þ"/>
              </a:pPr>
              <a:r>
                <a:rPr lang="en-US" sz="1400" b="1" dirty="0" smtClean="0">
                  <a:solidFill>
                    <a:srgbClr val="C00000"/>
                  </a:solidFill>
                </a:rPr>
                <a:t>3 cache misses</a:t>
              </a:r>
            </a:p>
            <a:p>
              <a:pPr marL="285750" indent="-285750">
                <a:buFont typeface="Symbol" panose="05050102010706020507" pitchFamily="18" charset="2"/>
                <a:buChar char="Þ"/>
              </a:pPr>
              <a:r>
                <a:rPr lang="en-US" sz="1400" b="1" dirty="0" smtClean="0">
                  <a:solidFill>
                    <a:srgbClr val="7030A0"/>
                  </a:solidFill>
                </a:rPr>
                <a:t>3 inter-core comm.</a:t>
              </a:r>
              <a:endParaRPr lang="en-US" sz="1400" b="1" dirty="0">
                <a:solidFill>
                  <a:srgbClr val="7030A0"/>
                </a:solidFill>
              </a:endParaRPr>
            </a:p>
          </p:txBody>
        </p:sp>
      </p:grpSp>
      <p:sp>
        <p:nvSpPr>
          <p:cNvPr id="15" name="Multiply 14"/>
          <p:cNvSpPr/>
          <p:nvPr/>
        </p:nvSpPr>
        <p:spPr>
          <a:xfrm>
            <a:off x="2563971" y="2729792"/>
            <a:ext cx="555465" cy="386839"/>
          </a:xfrm>
          <a:prstGeom prst="mathMultiply">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pic>
        <p:nvPicPr>
          <p:cNvPr id="39" name="Picture 38"/>
          <p:cNvPicPr>
            <a:picLocks noChangeAspect="1"/>
          </p:cNvPicPr>
          <p:nvPr/>
        </p:nvPicPr>
        <p:blipFill>
          <a:blip r:embed="rId5"/>
          <a:stretch>
            <a:fillRect/>
          </a:stretch>
        </p:blipFill>
        <p:spPr>
          <a:xfrm>
            <a:off x="1801760" y="3868737"/>
            <a:ext cx="1700963" cy="279400"/>
          </a:xfrm>
          <a:prstGeom prst="rect">
            <a:avLst/>
          </a:prstGeom>
        </p:spPr>
      </p:pic>
      <p:pic>
        <p:nvPicPr>
          <p:cNvPr id="40" name="Picture 39"/>
          <p:cNvPicPr>
            <a:picLocks noChangeAspect="1"/>
          </p:cNvPicPr>
          <p:nvPr/>
        </p:nvPicPr>
        <p:blipFill>
          <a:blip r:embed="rId6"/>
          <a:stretch>
            <a:fillRect/>
          </a:stretch>
        </p:blipFill>
        <p:spPr>
          <a:xfrm>
            <a:off x="1835648" y="3982458"/>
            <a:ext cx="875869" cy="139700"/>
          </a:xfrm>
          <a:prstGeom prst="rect">
            <a:avLst/>
          </a:prstGeom>
        </p:spPr>
      </p:pic>
      <p:pic>
        <p:nvPicPr>
          <p:cNvPr id="41" name="Picture 40"/>
          <p:cNvPicPr>
            <a:picLocks noChangeAspect="1"/>
          </p:cNvPicPr>
          <p:nvPr/>
        </p:nvPicPr>
        <p:blipFill>
          <a:blip r:embed="rId5"/>
          <a:stretch>
            <a:fillRect/>
          </a:stretch>
        </p:blipFill>
        <p:spPr>
          <a:xfrm>
            <a:off x="1798440" y="5016072"/>
            <a:ext cx="1700963" cy="279400"/>
          </a:xfrm>
          <a:prstGeom prst="rect">
            <a:avLst/>
          </a:prstGeom>
        </p:spPr>
      </p:pic>
      <p:pic>
        <p:nvPicPr>
          <p:cNvPr id="42" name="Picture 41"/>
          <p:cNvPicPr>
            <a:picLocks noChangeAspect="1"/>
          </p:cNvPicPr>
          <p:nvPr/>
        </p:nvPicPr>
        <p:blipFill>
          <a:blip r:embed="rId6"/>
          <a:stretch>
            <a:fillRect/>
          </a:stretch>
        </p:blipFill>
        <p:spPr>
          <a:xfrm>
            <a:off x="1832328" y="5129793"/>
            <a:ext cx="875869" cy="139700"/>
          </a:xfrm>
          <a:prstGeom prst="rect">
            <a:avLst/>
          </a:prstGeom>
        </p:spPr>
      </p:pic>
      <p:pic>
        <p:nvPicPr>
          <p:cNvPr id="16" name="Picture 15"/>
          <p:cNvPicPr>
            <a:picLocks noChangeAspect="1"/>
          </p:cNvPicPr>
          <p:nvPr/>
        </p:nvPicPr>
        <p:blipFill>
          <a:blip r:embed="rId7"/>
          <a:stretch>
            <a:fillRect/>
          </a:stretch>
        </p:blipFill>
        <p:spPr>
          <a:xfrm>
            <a:off x="1148031" y="4110454"/>
            <a:ext cx="3008419" cy="622300"/>
          </a:xfrm>
          <a:prstGeom prst="rect">
            <a:avLst/>
          </a:prstGeom>
        </p:spPr>
      </p:pic>
      <p:pic>
        <p:nvPicPr>
          <p:cNvPr id="19" name="Picture 18"/>
          <p:cNvPicPr>
            <a:picLocks noChangeAspect="1"/>
          </p:cNvPicPr>
          <p:nvPr/>
        </p:nvPicPr>
        <p:blipFill>
          <a:blip r:embed="rId8"/>
          <a:stretch>
            <a:fillRect/>
          </a:stretch>
        </p:blipFill>
        <p:spPr>
          <a:xfrm>
            <a:off x="1148031" y="5242279"/>
            <a:ext cx="3008419" cy="622300"/>
          </a:xfrm>
          <a:prstGeom prst="rect">
            <a:avLst/>
          </a:prstGeom>
        </p:spPr>
      </p:pic>
      <p:sp>
        <p:nvSpPr>
          <p:cNvPr id="37" name="Multiply 36"/>
          <p:cNvSpPr/>
          <p:nvPr/>
        </p:nvSpPr>
        <p:spPr>
          <a:xfrm>
            <a:off x="2563970" y="3998732"/>
            <a:ext cx="555465" cy="386839"/>
          </a:xfrm>
          <a:prstGeom prst="mathMultiply">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8" name="Multiply 37"/>
          <p:cNvSpPr/>
          <p:nvPr/>
        </p:nvSpPr>
        <p:spPr>
          <a:xfrm>
            <a:off x="2567746" y="5119876"/>
            <a:ext cx="555465" cy="386839"/>
          </a:xfrm>
          <a:prstGeom prst="mathMultiply">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grpSp>
        <p:nvGrpSpPr>
          <p:cNvPr id="11" name="Group 10"/>
          <p:cNvGrpSpPr/>
          <p:nvPr/>
        </p:nvGrpSpPr>
        <p:grpSpPr>
          <a:xfrm>
            <a:off x="944670" y="6200112"/>
            <a:ext cx="1993943" cy="571226"/>
            <a:chOff x="944670" y="6150250"/>
            <a:chExt cx="1993943" cy="571226"/>
          </a:xfrm>
        </p:grpSpPr>
        <p:sp>
          <p:nvSpPr>
            <p:cNvPr id="45" name="Rounded Rectangle 44"/>
            <p:cNvSpPr/>
            <p:nvPr/>
          </p:nvSpPr>
          <p:spPr>
            <a:xfrm>
              <a:off x="944670" y="6150250"/>
              <a:ext cx="1993943" cy="571226"/>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43" name="Multiply 42"/>
            <p:cNvSpPr/>
            <p:nvPr/>
          </p:nvSpPr>
          <p:spPr>
            <a:xfrm>
              <a:off x="1041580" y="6244422"/>
              <a:ext cx="555465" cy="386839"/>
            </a:xfrm>
            <a:prstGeom prst="mathMultiply">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1" name="TextBox 20"/>
            <p:cNvSpPr txBox="1"/>
            <p:nvPr/>
          </p:nvSpPr>
          <p:spPr>
            <a:xfrm>
              <a:off x="1554965" y="6265422"/>
              <a:ext cx="1249060" cy="369332"/>
            </a:xfrm>
            <a:prstGeom prst="rect">
              <a:avLst/>
            </a:prstGeom>
            <a:noFill/>
          </p:spPr>
          <p:txBody>
            <a:bodyPr wrap="none" rtlCol="0">
              <a:spAutoFit/>
            </a:bodyPr>
            <a:lstStyle/>
            <a:p>
              <a:r>
                <a:rPr lang="en-US" altLang="zh-CN" b="1" dirty="0" smtClean="0">
                  <a:solidFill>
                    <a:srgbClr val="C00000"/>
                  </a:solidFill>
                </a:rPr>
                <a:t>Cache Miss</a:t>
              </a:r>
              <a:endParaRPr lang="zh-CN" altLang="en-US" b="1" dirty="0">
                <a:solidFill>
                  <a:srgbClr val="C00000"/>
                </a:solidFill>
              </a:endParaRPr>
            </a:p>
          </p:txBody>
        </p:sp>
      </p:grpSp>
      <p:sp>
        <p:nvSpPr>
          <p:cNvPr id="49" name="TextBox 48"/>
          <p:cNvSpPr txBox="1"/>
          <p:nvPr/>
        </p:nvSpPr>
        <p:spPr>
          <a:xfrm>
            <a:off x="-272396" y="2072692"/>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1</a:t>
            </a:r>
            <a:endParaRPr lang="en-US" sz="1200" b="1" dirty="0"/>
          </a:p>
        </p:txBody>
      </p:sp>
      <p:sp>
        <p:nvSpPr>
          <p:cNvPr id="50" name="TextBox 49"/>
          <p:cNvSpPr txBox="1"/>
          <p:nvPr/>
        </p:nvSpPr>
        <p:spPr>
          <a:xfrm>
            <a:off x="-272396" y="3936829"/>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2</a:t>
            </a:r>
            <a:endParaRPr lang="en-US" sz="1200" b="1" dirty="0"/>
          </a:p>
        </p:txBody>
      </p:sp>
      <p:sp>
        <p:nvSpPr>
          <p:cNvPr id="52" name="TextBox 51"/>
          <p:cNvSpPr txBox="1"/>
          <p:nvPr/>
        </p:nvSpPr>
        <p:spPr>
          <a:xfrm>
            <a:off x="-272396" y="5013834"/>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3</a:t>
            </a:r>
            <a:endParaRPr lang="en-US" sz="1200" b="1" dirty="0"/>
          </a:p>
        </p:txBody>
      </p:sp>
      <p:sp>
        <p:nvSpPr>
          <p:cNvPr id="13" name="Right Brace 12"/>
          <p:cNvSpPr/>
          <p:nvPr/>
        </p:nvSpPr>
        <p:spPr>
          <a:xfrm>
            <a:off x="4541060" y="1842950"/>
            <a:ext cx="343712" cy="1835309"/>
          </a:xfrm>
          <a:prstGeom prst="rightBrace">
            <a:avLst>
              <a:gd name="adj1" fmla="val 74928"/>
              <a:gd name="adj2" fmla="val 50000"/>
            </a:avLst>
          </a:prstGeom>
          <a:ln w="28575">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Multiply 32"/>
          <p:cNvSpPr/>
          <p:nvPr/>
        </p:nvSpPr>
        <p:spPr>
          <a:xfrm>
            <a:off x="3420392" y="2736262"/>
            <a:ext cx="555465" cy="386839"/>
          </a:xfrm>
          <a:prstGeom prst="mathMultiply">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44" name="Multiply 43"/>
          <p:cNvSpPr/>
          <p:nvPr/>
        </p:nvSpPr>
        <p:spPr>
          <a:xfrm>
            <a:off x="3412985" y="4008437"/>
            <a:ext cx="555465" cy="386839"/>
          </a:xfrm>
          <a:prstGeom prst="mathMultiply">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46" name="Multiply 45"/>
          <p:cNvSpPr/>
          <p:nvPr/>
        </p:nvSpPr>
        <p:spPr>
          <a:xfrm>
            <a:off x="3387731" y="5148774"/>
            <a:ext cx="555465" cy="386839"/>
          </a:xfrm>
          <a:prstGeom prst="mathMultiply">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grpSp>
        <p:nvGrpSpPr>
          <p:cNvPr id="47" name="Group 46"/>
          <p:cNvGrpSpPr/>
          <p:nvPr/>
        </p:nvGrpSpPr>
        <p:grpSpPr>
          <a:xfrm>
            <a:off x="3119436" y="6200112"/>
            <a:ext cx="3292979" cy="571226"/>
            <a:chOff x="944670" y="6150250"/>
            <a:chExt cx="3292979" cy="571226"/>
          </a:xfrm>
        </p:grpSpPr>
        <p:sp>
          <p:nvSpPr>
            <p:cNvPr id="48" name="Rounded Rectangle 47"/>
            <p:cNvSpPr/>
            <p:nvPr/>
          </p:nvSpPr>
          <p:spPr>
            <a:xfrm>
              <a:off x="944670" y="6150250"/>
              <a:ext cx="3292979" cy="571226"/>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53" name="Multiply 52"/>
            <p:cNvSpPr/>
            <p:nvPr/>
          </p:nvSpPr>
          <p:spPr>
            <a:xfrm>
              <a:off x="1041580" y="6244422"/>
              <a:ext cx="555465" cy="386839"/>
            </a:xfrm>
            <a:prstGeom prst="mathMultiply">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54" name="TextBox 53"/>
            <p:cNvSpPr txBox="1"/>
            <p:nvPr/>
          </p:nvSpPr>
          <p:spPr>
            <a:xfrm>
              <a:off x="1554965" y="6265422"/>
              <a:ext cx="2664063" cy="369332"/>
            </a:xfrm>
            <a:prstGeom prst="rect">
              <a:avLst/>
            </a:prstGeom>
            <a:noFill/>
          </p:spPr>
          <p:txBody>
            <a:bodyPr wrap="none" rtlCol="0">
              <a:spAutoFit/>
            </a:bodyPr>
            <a:lstStyle/>
            <a:p>
              <a:r>
                <a:rPr lang="en-US" altLang="zh-CN" b="1" dirty="0" smtClean="0">
                  <a:solidFill>
                    <a:srgbClr val="7030A0"/>
                  </a:solidFill>
                </a:rPr>
                <a:t>Inter-core communication</a:t>
              </a:r>
              <a:endParaRPr lang="zh-CN" altLang="en-US" b="1" dirty="0">
                <a:solidFill>
                  <a:srgbClr val="7030A0"/>
                </a:solidFill>
              </a:endParaRPr>
            </a:p>
          </p:txBody>
        </p:sp>
      </p:grpSp>
      <p:pic>
        <p:nvPicPr>
          <p:cNvPr id="57" name="Picture 56"/>
          <p:cNvPicPr>
            <a:picLocks noChangeAspect="1"/>
          </p:cNvPicPr>
          <p:nvPr/>
        </p:nvPicPr>
        <p:blipFill>
          <a:blip r:embed="rId9"/>
          <a:stretch>
            <a:fillRect/>
          </a:stretch>
        </p:blipFill>
        <p:spPr>
          <a:xfrm>
            <a:off x="2455465" y="2291050"/>
            <a:ext cx="1269375" cy="368300"/>
          </a:xfrm>
          <a:prstGeom prst="rect">
            <a:avLst/>
          </a:prstGeom>
        </p:spPr>
      </p:pic>
      <p:pic>
        <p:nvPicPr>
          <p:cNvPr id="58" name="Picture 57"/>
          <p:cNvPicPr>
            <a:picLocks noChangeAspect="1"/>
          </p:cNvPicPr>
          <p:nvPr/>
        </p:nvPicPr>
        <p:blipFill>
          <a:blip r:embed="rId10"/>
          <a:stretch>
            <a:fillRect/>
          </a:stretch>
        </p:blipFill>
        <p:spPr>
          <a:xfrm>
            <a:off x="3090152" y="2234088"/>
            <a:ext cx="63469" cy="1485900"/>
          </a:xfrm>
          <a:prstGeom prst="rect">
            <a:avLst/>
          </a:prstGeom>
        </p:spPr>
      </p:pic>
      <p:pic>
        <p:nvPicPr>
          <p:cNvPr id="10" name="Picture 9"/>
          <p:cNvPicPr>
            <a:picLocks noChangeAspect="1"/>
          </p:cNvPicPr>
          <p:nvPr/>
        </p:nvPicPr>
        <p:blipFill>
          <a:blip r:embed="rId11"/>
          <a:stretch>
            <a:fillRect/>
          </a:stretch>
        </p:blipFill>
        <p:spPr>
          <a:xfrm>
            <a:off x="3090152" y="3850800"/>
            <a:ext cx="63469" cy="901700"/>
          </a:xfrm>
          <a:prstGeom prst="rect">
            <a:avLst/>
          </a:prstGeom>
        </p:spPr>
      </p:pic>
      <p:pic>
        <p:nvPicPr>
          <p:cNvPr id="59" name="Picture 58"/>
          <p:cNvPicPr>
            <a:picLocks noChangeAspect="1"/>
          </p:cNvPicPr>
          <p:nvPr/>
        </p:nvPicPr>
        <p:blipFill>
          <a:blip r:embed="rId11"/>
          <a:stretch>
            <a:fillRect/>
          </a:stretch>
        </p:blipFill>
        <p:spPr>
          <a:xfrm>
            <a:off x="3090152" y="4962348"/>
            <a:ext cx="63469" cy="901700"/>
          </a:xfrm>
          <a:prstGeom prst="rect">
            <a:avLst/>
          </a:prstGeom>
        </p:spPr>
      </p:pic>
      <p:sp>
        <p:nvSpPr>
          <p:cNvPr id="55" name="Right Brace 54"/>
          <p:cNvSpPr/>
          <p:nvPr/>
        </p:nvSpPr>
        <p:spPr>
          <a:xfrm>
            <a:off x="4541060" y="3824244"/>
            <a:ext cx="343712" cy="928256"/>
          </a:xfrm>
          <a:prstGeom prst="rightBrace">
            <a:avLst>
              <a:gd name="adj1" fmla="val 74928"/>
              <a:gd name="adj2" fmla="val 50000"/>
            </a:avLst>
          </a:prstGeom>
          <a:ln w="28575">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Right Brace 55"/>
          <p:cNvSpPr/>
          <p:nvPr/>
        </p:nvSpPr>
        <p:spPr>
          <a:xfrm>
            <a:off x="4541060" y="4917758"/>
            <a:ext cx="343712" cy="928256"/>
          </a:xfrm>
          <a:prstGeom prst="rightBrace">
            <a:avLst>
              <a:gd name="adj1" fmla="val 74928"/>
              <a:gd name="adj2" fmla="val 50000"/>
            </a:avLst>
          </a:prstGeom>
          <a:ln w="28575">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extBox 2"/>
          <p:cNvSpPr txBox="1"/>
          <p:nvPr/>
        </p:nvSpPr>
        <p:spPr>
          <a:xfrm>
            <a:off x="5013519" y="2575938"/>
            <a:ext cx="818004" cy="369332"/>
          </a:xfrm>
          <a:prstGeom prst="rect">
            <a:avLst/>
          </a:prstGeom>
          <a:noFill/>
        </p:spPr>
        <p:txBody>
          <a:bodyPr wrap="square" rtlCol="0">
            <a:spAutoFit/>
          </a:bodyPr>
          <a:lstStyle/>
          <a:p>
            <a:r>
              <a:rPr lang="en-US" b="1" dirty="0" smtClean="0">
                <a:solidFill>
                  <a:schemeClr val="accent2"/>
                </a:solidFill>
              </a:rPr>
              <a:t>Core 0</a:t>
            </a:r>
            <a:endParaRPr lang="en-US" b="1" dirty="0">
              <a:solidFill>
                <a:schemeClr val="accent2"/>
              </a:solidFill>
            </a:endParaRPr>
          </a:p>
        </p:txBody>
      </p:sp>
      <p:sp>
        <p:nvSpPr>
          <p:cNvPr id="60" name="TextBox 59"/>
          <p:cNvSpPr txBox="1"/>
          <p:nvPr/>
        </p:nvSpPr>
        <p:spPr>
          <a:xfrm>
            <a:off x="5013519" y="4101833"/>
            <a:ext cx="818004" cy="369332"/>
          </a:xfrm>
          <a:prstGeom prst="rect">
            <a:avLst/>
          </a:prstGeom>
          <a:noFill/>
        </p:spPr>
        <p:txBody>
          <a:bodyPr wrap="square" rtlCol="0">
            <a:spAutoFit/>
          </a:bodyPr>
          <a:lstStyle/>
          <a:p>
            <a:r>
              <a:rPr lang="en-US" b="1" dirty="0" smtClean="0">
                <a:solidFill>
                  <a:schemeClr val="accent2"/>
                </a:solidFill>
              </a:rPr>
              <a:t>Core 1</a:t>
            </a:r>
            <a:endParaRPr lang="en-US" b="1" dirty="0">
              <a:solidFill>
                <a:schemeClr val="accent2"/>
              </a:solidFill>
            </a:endParaRPr>
          </a:p>
        </p:txBody>
      </p:sp>
      <p:sp>
        <p:nvSpPr>
          <p:cNvPr id="61" name="TextBox 60"/>
          <p:cNvSpPr txBox="1"/>
          <p:nvPr/>
        </p:nvSpPr>
        <p:spPr>
          <a:xfrm>
            <a:off x="5013517" y="5227057"/>
            <a:ext cx="818005" cy="369332"/>
          </a:xfrm>
          <a:prstGeom prst="rect">
            <a:avLst/>
          </a:prstGeom>
          <a:noFill/>
        </p:spPr>
        <p:txBody>
          <a:bodyPr wrap="square" rtlCol="0">
            <a:spAutoFit/>
          </a:bodyPr>
          <a:lstStyle/>
          <a:p>
            <a:r>
              <a:rPr lang="en-US" b="1" dirty="0" smtClean="0">
                <a:solidFill>
                  <a:schemeClr val="accent2"/>
                </a:solidFill>
              </a:rPr>
              <a:t>Core 2</a:t>
            </a:r>
            <a:endParaRPr lang="en-US" b="1" dirty="0">
              <a:solidFill>
                <a:schemeClr val="accent2"/>
              </a:solidFill>
            </a:endParaRPr>
          </a:p>
        </p:txBody>
      </p:sp>
      <p:cxnSp>
        <p:nvCxnSpPr>
          <p:cNvPr id="9" name="Straight Connector 8"/>
          <p:cNvCxnSpPr/>
          <p:nvPr/>
        </p:nvCxnSpPr>
        <p:spPr>
          <a:xfrm>
            <a:off x="6586538" y="4943518"/>
            <a:ext cx="1681162" cy="0"/>
          </a:xfrm>
          <a:prstGeom prst="line">
            <a:avLst/>
          </a:prstGeom>
          <a:ln w="28575">
            <a:solidFill>
              <a:srgbClr val="7030A0"/>
            </a:solidFill>
          </a:ln>
        </p:spPr>
        <p:style>
          <a:lnRef idx="3">
            <a:schemeClr val="accent1"/>
          </a:lnRef>
          <a:fillRef idx="0">
            <a:schemeClr val="accent1"/>
          </a:fillRef>
          <a:effectRef idx="2">
            <a:schemeClr val="accent1"/>
          </a:effectRef>
          <a:fontRef idx="minor">
            <a:schemeClr val="tx1"/>
          </a:fontRef>
        </p:style>
      </p:cxnSp>
      <p:cxnSp>
        <p:nvCxnSpPr>
          <p:cNvPr id="62" name="Straight Connector 61"/>
          <p:cNvCxnSpPr>
            <a:stCxn id="48" idx="1"/>
            <a:endCxn id="54" idx="3"/>
          </p:cNvCxnSpPr>
          <p:nvPr/>
        </p:nvCxnSpPr>
        <p:spPr>
          <a:xfrm>
            <a:off x="3119436" y="6485725"/>
            <a:ext cx="3274358" cy="14225"/>
          </a:xfrm>
          <a:prstGeom prst="line">
            <a:avLst/>
          </a:prstGeom>
          <a:ln w="28575">
            <a:solidFill>
              <a:srgbClr val="7030A0"/>
            </a:solidFill>
          </a:ln>
        </p:spPr>
        <p:style>
          <a:lnRef idx="3">
            <a:schemeClr val="accent1"/>
          </a:lnRef>
          <a:fillRef idx="0">
            <a:schemeClr val="accent1"/>
          </a:fillRef>
          <a:effectRef idx="2">
            <a:schemeClr val="accent1"/>
          </a:effectRef>
          <a:fontRef idx="minor">
            <a:schemeClr val="tx1"/>
          </a:fontRef>
        </p:style>
      </p:cxnSp>
      <p:sp>
        <p:nvSpPr>
          <p:cNvPr id="63" name="Content Placeholder 2"/>
          <p:cNvSpPr>
            <a:spLocks noGrp="1"/>
          </p:cNvSpPr>
          <p:nvPr>
            <p:ph idx="1"/>
          </p:nvPr>
        </p:nvSpPr>
        <p:spPr>
          <a:xfrm>
            <a:off x="628650" y="1224160"/>
            <a:ext cx="7067550" cy="618790"/>
          </a:xfrm>
        </p:spPr>
        <p:txBody>
          <a:bodyPr>
            <a:normAutofit/>
          </a:bodyPr>
          <a:lstStyle/>
          <a:p>
            <a:r>
              <a:rPr lang="en-US" altLang="zh-CN" sz="2400" b="1" dirty="0" smtClean="0">
                <a:solidFill>
                  <a:schemeClr val="bg1">
                    <a:lumMod val="50000"/>
                  </a:schemeClr>
                </a:solidFill>
              </a:rPr>
              <a:t>Snapshot-Parallelism</a:t>
            </a:r>
          </a:p>
        </p:txBody>
      </p:sp>
    </p:spTree>
    <p:custDataLst>
      <p:tags r:id="rId1"/>
    </p:custDataLst>
    <p:extLst>
      <p:ext uri="{BB962C8B-B14F-4D97-AF65-F5344CB8AC3E}">
        <p14:creationId xmlns:p14="http://schemas.microsoft.com/office/powerpoint/2010/main" val="1893291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7"/>
                                        </p:tgtEl>
                                      </p:cBhvr>
                                    </p:animEffect>
                                    <p:set>
                                      <p:cBhvr>
                                        <p:cTn id="7" dur="1" fill="hold">
                                          <p:stCondLst>
                                            <p:cond delay="499"/>
                                          </p:stCondLst>
                                        </p:cTn>
                                        <p:tgtEl>
                                          <p:spTgt spid="57"/>
                                        </p:tgtEl>
                                        <p:attrNameLst>
                                          <p:attrName>style.visibility</p:attrName>
                                        </p:attrNameLst>
                                      </p:cBhvr>
                                      <p:to>
                                        <p:strVal val="hidden"/>
                                      </p:to>
                                    </p:set>
                                  </p:childTnLst>
                                </p:cTn>
                              </p:par>
                              <p:par>
                                <p:cTn id="8" presetID="22" presetClass="exit" presetSubtype="4" fill="hold" nodeType="withEffect">
                                  <p:stCondLst>
                                    <p:cond delay="0"/>
                                  </p:stCondLst>
                                  <p:childTnLst>
                                    <p:animEffect transition="out" filter="wipe(down)">
                                      <p:cBhvr>
                                        <p:cTn id="9" dur="500"/>
                                        <p:tgtEl>
                                          <p:spTgt spid="58"/>
                                        </p:tgtEl>
                                      </p:cBhvr>
                                    </p:animEffect>
                                    <p:set>
                                      <p:cBhvr>
                                        <p:cTn id="10" dur="1" fill="hold">
                                          <p:stCondLst>
                                            <p:cond delay="499"/>
                                          </p:stCondLst>
                                        </p:cTn>
                                        <p:tgtEl>
                                          <p:spTgt spid="58"/>
                                        </p:tgtEl>
                                        <p:attrNameLst>
                                          <p:attrName>style.visibility</p:attrName>
                                        </p:attrNameLst>
                                      </p:cBhvr>
                                      <p:to>
                                        <p:strVal val="hidden"/>
                                      </p:to>
                                    </p:set>
                                  </p:childTnLst>
                                </p:cTn>
                              </p:par>
                              <p:par>
                                <p:cTn id="11" presetID="22" presetClass="exit" presetSubtype="4" fill="hold" nodeType="withEffect">
                                  <p:stCondLst>
                                    <p:cond delay="0"/>
                                  </p:stCondLst>
                                  <p:childTnLst>
                                    <p:animEffect transition="out" filter="wipe(down)">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par>
                                <p:cTn id="14" presetID="22" presetClass="exit" presetSubtype="4" fill="hold" nodeType="withEffect">
                                  <p:stCondLst>
                                    <p:cond delay="0"/>
                                  </p:stCondLst>
                                  <p:childTnLst>
                                    <p:animEffect transition="out" filter="wipe(down)">
                                      <p:cBhvr>
                                        <p:cTn id="15" dur="500"/>
                                        <p:tgtEl>
                                          <p:spTgt spid="59"/>
                                        </p:tgtEl>
                                      </p:cBhvr>
                                    </p:animEffect>
                                    <p:set>
                                      <p:cBhvr>
                                        <p:cTn id="16" dur="1" fill="hold">
                                          <p:stCondLst>
                                            <p:cond delay="499"/>
                                          </p:stCondLst>
                                        </p:cTn>
                                        <p:tgtEl>
                                          <p:spTgt spid="5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250"/>
                                        <p:tgtEl>
                                          <p:spTgt spid="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0"/>
                                        </p:tgtEl>
                                        <p:attrNameLst>
                                          <p:attrName>style.visibility</p:attrName>
                                        </p:attrNameLst>
                                      </p:cBhvr>
                                      <p:to>
                                        <p:strVal val="visible"/>
                                      </p:to>
                                    </p:set>
                                    <p:animEffect transition="in" filter="fade">
                                      <p:cBhvr>
                                        <p:cTn id="24" dur="250"/>
                                        <p:tgtEl>
                                          <p:spTgt spid="6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Effect transition="in" filter="fade">
                                      <p:cBhvr>
                                        <p:cTn id="27" dur="250"/>
                                        <p:tgtEl>
                                          <p:spTgt spid="61"/>
                                        </p:tgtEl>
                                      </p:cBhvr>
                                    </p:animEffect>
                                  </p:childTnLst>
                                </p:cTn>
                              </p:par>
                            </p:childTnLst>
                          </p:cTn>
                        </p:par>
                        <p:par>
                          <p:cTn id="28" fill="hold">
                            <p:stCondLst>
                              <p:cond delay="250"/>
                            </p:stCondLst>
                            <p:childTnLst>
                              <p:par>
                                <p:cTn id="29" presetID="22" presetClass="entr" presetSubtype="2"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right)">
                                      <p:cBhvr>
                                        <p:cTn id="31" dur="250"/>
                                        <p:tgtEl>
                                          <p:spTgt spid="13"/>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wipe(right)">
                                      <p:cBhvr>
                                        <p:cTn id="34" dur="250"/>
                                        <p:tgtEl>
                                          <p:spTgt spid="55"/>
                                        </p:tgtEl>
                                      </p:cBhvr>
                                    </p:animEffect>
                                  </p:childTnLst>
                                </p:cTn>
                              </p:par>
                              <p:par>
                                <p:cTn id="35" presetID="22" presetClass="entr" presetSubtype="2" fill="hold" grpId="0" nodeType="withEffect">
                                  <p:stCondLst>
                                    <p:cond delay="0"/>
                                  </p:stCondLst>
                                  <p:childTnLst>
                                    <p:set>
                                      <p:cBhvr>
                                        <p:cTn id="36" dur="1" fill="hold">
                                          <p:stCondLst>
                                            <p:cond delay="0"/>
                                          </p:stCondLst>
                                        </p:cTn>
                                        <p:tgtEl>
                                          <p:spTgt spid="56"/>
                                        </p:tgtEl>
                                        <p:attrNameLst>
                                          <p:attrName>style.visibility</p:attrName>
                                        </p:attrNameLst>
                                      </p:cBhvr>
                                      <p:to>
                                        <p:strVal val="visible"/>
                                      </p:to>
                                    </p:set>
                                    <p:animEffect transition="in" filter="wipe(right)">
                                      <p:cBhvr>
                                        <p:cTn id="37" dur="250"/>
                                        <p:tgtEl>
                                          <p:spTgt spid="5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left)">
                                      <p:cBhvr>
                                        <p:cTn id="42" dur="500"/>
                                        <p:tgtEl>
                                          <p:spTgt spid="9"/>
                                        </p:tgtEl>
                                      </p:cBhvr>
                                    </p:animEffect>
                                  </p:childTnLst>
                                </p:cTn>
                              </p:par>
                              <p:par>
                                <p:cTn id="43" presetID="22" presetClass="entr" presetSubtype="8" fill="hold" nodeType="withEffect">
                                  <p:stCondLst>
                                    <p:cond delay="0"/>
                                  </p:stCondLst>
                                  <p:childTnLst>
                                    <p:set>
                                      <p:cBhvr>
                                        <p:cTn id="44" dur="1" fill="hold">
                                          <p:stCondLst>
                                            <p:cond delay="0"/>
                                          </p:stCondLst>
                                        </p:cTn>
                                        <p:tgtEl>
                                          <p:spTgt spid="62"/>
                                        </p:tgtEl>
                                        <p:attrNameLst>
                                          <p:attrName>style.visibility</p:attrName>
                                        </p:attrNameLst>
                                      </p:cBhvr>
                                      <p:to>
                                        <p:strVal val="visible"/>
                                      </p:to>
                                    </p:set>
                                    <p:animEffect transition="in" filter="wipe(left)">
                                      <p:cBhvr>
                                        <p:cTn id="45" dur="500"/>
                                        <p:tgtEl>
                                          <p:spTgt spid="62"/>
                                        </p:tgtEl>
                                      </p:cBhvr>
                                    </p:animEffect>
                                  </p:childTnLst>
                                </p:cTn>
                              </p:par>
                            </p:childTnLst>
                          </p:cTn>
                        </p:par>
                        <p:par>
                          <p:cTn id="46" fill="hold">
                            <p:stCondLst>
                              <p:cond delay="500"/>
                            </p:stCondLst>
                            <p:childTnLst>
                              <p:par>
                                <p:cTn id="47" presetID="10" presetClass="exit" presetSubtype="0" fill="hold" grpId="0" nodeType="afterEffect">
                                  <p:stCondLst>
                                    <p:cond delay="0"/>
                                  </p:stCondLst>
                                  <p:childTnLst>
                                    <p:animEffect transition="out" filter="fade">
                                      <p:cBhvr>
                                        <p:cTn id="48" dur="250"/>
                                        <p:tgtEl>
                                          <p:spTgt spid="33"/>
                                        </p:tgtEl>
                                      </p:cBhvr>
                                    </p:animEffect>
                                    <p:set>
                                      <p:cBhvr>
                                        <p:cTn id="49" dur="1" fill="hold">
                                          <p:stCondLst>
                                            <p:cond delay="249"/>
                                          </p:stCondLst>
                                        </p:cTn>
                                        <p:tgtEl>
                                          <p:spTgt spid="33"/>
                                        </p:tgtEl>
                                        <p:attrNameLst>
                                          <p:attrName>style.visibility</p:attrName>
                                        </p:attrNameLst>
                                      </p:cBhvr>
                                      <p:to>
                                        <p:strVal val="hidden"/>
                                      </p:to>
                                    </p:set>
                                  </p:childTnLst>
                                </p:cTn>
                              </p:par>
                              <p:par>
                                <p:cTn id="50" presetID="10" presetClass="exit" presetSubtype="0" fill="hold" grpId="0" nodeType="withEffect">
                                  <p:stCondLst>
                                    <p:cond delay="0"/>
                                  </p:stCondLst>
                                  <p:childTnLst>
                                    <p:animEffect transition="out" filter="fade">
                                      <p:cBhvr>
                                        <p:cTn id="51" dur="250"/>
                                        <p:tgtEl>
                                          <p:spTgt spid="44"/>
                                        </p:tgtEl>
                                      </p:cBhvr>
                                    </p:animEffect>
                                    <p:set>
                                      <p:cBhvr>
                                        <p:cTn id="52" dur="1" fill="hold">
                                          <p:stCondLst>
                                            <p:cond delay="249"/>
                                          </p:stCondLst>
                                        </p:cTn>
                                        <p:tgtEl>
                                          <p:spTgt spid="44"/>
                                        </p:tgtEl>
                                        <p:attrNameLst>
                                          <p:attrName>style.visibility</p:attrName>
                                        </p:attrNameLst>
                                      </p:cBhvr>
                                      <p:to>
                                        <p:strVal val="hidden"/>
                                      </p:to>
                                    </p:set>
                                  </p:childTnLst>
                                </p:cTn>
                              </p:par>
                              <p:par>
                                <p:cTn id="53" presetID="10" presetClass="exit" presetSubtype="0" fill="hold" grpId="0" nodeType="withEffect">
                                  <p:stCondLst>
                                    <p:cond delay="0"/>
                                  </p:stCondLst>
                                  <p:childTnLst>
                                    <p:animEffect transition="out" filter="fade">
                                      <p:cBhvr>
                                        <p:cTn id="54" dur="250"/>
                                        <p:tgtEl>
                                          <p:spTgt spid="46"/>
                                        </p:tgtEl>
                                      </p:cBhvr>
                                    </p:animEffect>
                                    <p:set>
                                      <p:cBhvr>
                                        <p:cTn id="55" dur="1" fill="hold">
                                          <p:stCondLst>
                                            <p:cond delay="249"/>
                                          </p:stCondLst>
                                        </p:cTn>
                                        <p:tgtEl>
                                          <p:spTgt spid="46"/>
                                        </p:tgtEl>
                                        <p:attrNameLst>
                                          <p:attrName>style.visibility</p:attrName>
                                        </p:attrNameLst>
                                      </p:cBhvr>
                                      <p:to>
                                        <p:strVal val="hidden"/>
                                      </p:to>
                                    </p:set>
                                  </p:childTnLst>
                                </p:cTn>
                              </p:par>
                              <p:par>
                                <p:cTn id="56" presetID="10" presetClass="entr" presetSubtype="0" fill="hold" grpId="0" nodeType="withEffect">
                                  <p:stCondLst>
                                    <p:cond delay="0"/>
                                  </p:stCondLst>
                                  <p:childTnLst>
                                    <p:set>
                                      <p:cBhvr>
                                        <p:cTn id="57" dur="1" fill="hold">
                                          <p:stCondLst>
                                            <p:cond delay="0"/>
                                          </p:stCondLst>
                                        </p:cTn>
                                        <p:tgtEl>
                                          <p:spTgt spid="63">
                                            <p:txEl>
                                              <p:pRg st="0" end="0"/>
                                            </p:txEl>
                                          </p:spTgt>
                                        </p:tgtEl>
                                        <p:attrNameLst>
                                          <p:attrName>style.visibility</p:attrName>
                                        </p:attrNameLst>
                                      </p:cBhvr>
                                      <p:to>
                                        <p:strVal val="visible"/>
                                      </p:to>
                                    </p:set>
                                    <p:animEffect transition="in" filter="fade">
                                      <p:cBhvr>
                                        <p:cTn id="58" dur="500"/>
                                        <p:tgtEl>
                                          <p:spTgt spid="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3" grpId="0" animBg="1"/>
      <p:bldP spid="44" grpId="0" animBg="1"/>
      <p:bldP spid="46" grpId="0" animBg="1"/>
      <p:bldP spid="55" grpId="0" animBg="1"/>
      <p:bldP spid="56" grpId="0" animBg="1"/>
      <p:bldP spid="3" grpId="0"/>
      <p:bldP spid="60" grpId="0"/>
      <p:bldP spid="61" grpId="0"/>
      <p:bldP spid="6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731509" y="2000608"/>
          <a:ext cx="7794176" cy="2485333"/>
        </p:xfrm>
        <a:graphic>
          <a:graphicData uri="http://schemas.openxmlformats.org/drawingml/2006/table">
            <a:tbl>
              <a:tblPr firstRow="1" firstCol="1" bandRow="1">
                <a:tableStyleId>{5C22544A-7EE6-4342-B048-85BDC9FD1C3A}</a:tableStyleId>
              </a:tblPr>
              <a:tblGrid>
                <a:gridCol w="1948544"/>
                <a:gridCol w="1948544"/>
                <a:gridCol w="1948544"/>
                <a:gridCol w="1948544"/>
              </a:tblGrid>
              <a:tr h="877675">
                <a:tc>
                  <a:txBody>
                    <a:bodyPr/>
                    <a:lstStyle/>
                    <a:p>
                      <a:endParaRPr lang="en-US" dirty="0"/>
                    </a:p>
                  </a:txBody>
                  <a:tcPr anchor="ctr"/>
                </a:tc>
                <a:tc>
                  <a:txBody>
                    <a:bodyPr/>
                    <a:lstStyle/>
                    <a:p>
                      <a:r>
                        <a:rPr lang="en-US" dirty="0" smtClean="0"/>
                        <a:t>Partition-Parallelism</a:t>
                      </a:r>
                      <a:endParaRPr lang="en-US" dirty="0"/>
                    </a:p>
                  </a:txBody>
                  <a:tcPr anchor="ctr"/>
                </a:tc>
                <a:tc>
                  <a:txBody>
                    <a:bodyPr/>
                    <a:lstStyle/>
                    <a:p>
                      <a:r>
                        <a:rPr lang="en-US" dirty="0" smtClean="0"/>
                        <a:t>Snapshot-Parallelism</a:t>
                      </a:r>
                      <a:endParaRPr lang="en-US" dirty="0"/>
                    </a:p>
                  </a:txBody>
                  <a:tcPr anchor="ctr"/>
                </a:tc>
                <a:tc>
                  <a:txBody>
                    <a:bodyPr/>
                    <a:lstStyle/>
                    <a:p>
                      <a:r>
                        <a:rPr lang="en-US" dirty="0" smtClean="0"/>
                        <a:t>LABS-</a:t>
                      </a:r>
                    </a:p>
                    <a:p>
                      <a:r>
                        <a:rPr lang="en-US" dirty="0" smtClean="0"/>
                        <a:t>Parallelism</a:t>
                      </a:r>
                      <a:endParaRPr lang="en-US" dirty="0"/>
                    </a:p>
                  </a:txBody>
                  <a:tcPr anchor="ctr"/>
                </a:tc>
              </a:tr>
              <a:tr h="780344">
                <a:tc>
                  <a:txBody>
                    <a:bodyPr/>
                    <a:lstStyle/>
                    <a:p>
                      <a:pPr algn="ctr"/>
                      <a:r>
                        <a:rPr lang="en-US" dirty="0" smtClean="0"/>
                        <a:t>Cache Miss</a:t>
                      </a:r>
                      <a:endParaRPr lang="en-US" dirty="0"/>
                    </a:p>
                  </a:txBody>
                  <a:tcPr anchor="ctr"/>
                </a:tc>
                <a:tc>
                  <a:txBody>
                    <a:bodyPr/>
                    <a:lstStyle/>
                    <a:p>
                      <a:pPr algn="ctr"/>
                      <a:r>
                        <a:rPr lang="en-US" sz="2400" b="1" dirty="0" smtClean="0">
                          <a:solidFill>
                            <a:srgbClr val="C00000"/>
                          </a:solidFill>
                        </a:rPr>
                        <a:t>More</a:t>
                      </a:r>
                      <a:endParaRPr lang="en-US" sz="2400" b="1" dirty="0">
                        <a:solidFill>
                          <a:srgbClr val="C00000"/>
                        </a:solidFill>
                      </a:endParaRPr>
                    </a:p>
                  </a:txBody>
                  <a:tcPr anchor="ctr"/>
                </a:tc>
                <a:tc>
                  <a:txBody>
                    <a:bodyPr/>
                    <a:lstStyle/>
                    <a:p>
                      <a:pPr algn="ctr"/>
                      <a:r>
                        <a:rPr lang="en-US" sz="2400" b="1" dirty="0" smtClean="0">
                          <a:solidFill>
                            <a:srgbClr val="C00000"/>
                          </a:solidFill>
                        </a:rPr>
                        <a:t>More</a:t>
                      </a:r>
                      <a:endParaRPr lang="en-US" sz="2400" b="1" dirty="0">
                        <a:solidFill>
                          <a:srgbClr val="C00000"/>
                        </a:solidFill>
                      </a:endParaRPr>
                    </a:p>
                  </a:txBody>
                  <a:tcPr anchor="ctr"/>
                </a:tc>
                <a:tc>
                  <a:txBody>
                    <a:bodyPr/>
                    <a:lstStyle/>
                    <a:p>
                      <a:pPr algn="ctr"/>
                      <a:r>
                        <a:rPr lang="en-US" sz="2400" b="1" dirty="0" smtClean="0">
                          <a:solidFill>
                            <a:schemeClr val="accent6"/>
                          </a:solidFill>
                        </a:rPr>
                        <a:t>Less</a:t>
                      </a:r>
                      <a:endParaRPr lang="en-US" sz="2400" b="1" dirty="0">
                        <a:solidFill>
                          <a:schemeClr val="accent6"/>
                        </a:solidFill>
                      </a:endParaRPr>
                    </a:p>
                  </a:txBody>
                  <a:tcPr anchor="ctr"/>
                </a:tc>
              </a:tr>
              <a:tr h="827314">
                <a:tc>
                  <a:txBody>
                    <a:bodyPr/>
                    <a:lstStyle/>
                    <a:p>
                      <a:pPr algn="ctr"/>
                      <a:r>
                        <a:rPr lang="en-US" dirty="0" smtClean="0"/>
                        <a:t>Inter-core</a:t>
                      </a:r>
                      <a:r>
                        <a:rPr lang="en-US" baseline="0" dirty="0" smtClean="0"/>
                        <a:t> Communications</a:t>
                      </a:r>
                      <a:endParaRPr lang="en-US" dirty="0"/>
                    </a:p>
                  </a:txBody>
                  <a:tcPr anchor="ctr"/>
                </a:tc>
                <a:tc>
                  <a:txBody>
                    <a:bodyPr/>
                    <a:lstStyle/>
                    <a:p>
                      <a:pPr algn="ctr"/>
                      <a:r>
                        <a:rPr lang="en-US" sz="2400" b="1" dirty="0" smtClean="0">
                          <a:solidFill>
                            <a:srgbClr val="7030A0"/>
                          </a:solidFill>
                        </a:rPr>
                        <a:t>More</a:t>
                      </a:r>
                      <a:endParaRPr lang="en-US" sz="2400" b="1" dirty="0">
                        <a:solidFill>
                          <a:srgbClr val="7030A0"/>
                        </a:solidFill>
                      </a:endParaRPr>
                    </a:p>
                  </a:txBody>
                  <a:tcPr anchor="ctr"/>
                </a:tc>
                <a:tc>
                  <a:txBody>
                    <a:bodyPr/>
                    <a:lstStyle/>
                    <a:p>
                      <a:pPr algn="ctr"/>
                      <a:r>
                        <a:rPr lang="en-US" sz="2400" b="1" dirty="0" smtClean="0">
                          <a:solidFill>
                            <a:schemeClr val="accent6"/>
                          </a:solidFill>
                        </a:rPr>
                        <a:t>No</a:t>
                      </a:r>
                      <a:endParaRPr lang="en-US" sz="2400" b="1" dirty="0">
                        <a:solidFill>
                          <a:schemeClr val="accent6"/>
                        </a:solidFill>
                      </a:endParaRPr>
                    </a:p>
                  </a:txBody>
                  <a:tcPr anchor="ctr"/>
                </a:tc>
                <a:tc>
                  <a:txBody>
                    <a:bodyPr/>
                    <a:lstStyle/>
                    <a:p>
                      <a:pPr algn="ctr"/>
                      <a:r>
                        <a:rPr lang="en-US" sz="2400" b="1" dirty="0" smtClean="0">
                          <a:solidFill>
                            <a:schemeClr val="accent6"/>
                          </a:solidFill>
                        </a:rPr>
                        <a:t>Less</a:t>
                      </a:r>
                      <a:endParaRPr lang="en-US" sz="2400" b="1" dirty="0">
                        <a:solidFill>
                          <a:schemeClr val="accent6"/>
                        </a:solidFill>
                      </a:endParaRPr>
                    </a:p>
                  </a:txBody>
                  <a:tcPr anchor="ctr"/>
                </a:tc>
              </a:tr>
            </a:tbl>
          </a:graphicData>
        </a:graphic>
      </p:graphicFrame>
      <p:sp>
        <p:nvSpPr>
          <p:cNvPr id="21" name="Rectangle 20"/>
          <p:cNvSpPr/>
          <p:nvPr/>
        </p:nvSpPr>
        <p:spPr>
          <a:xfrm>
            <a:off x="5134586" y="3855788"/>
            <a:ext cx="1037614" cy="360600"/>
          </a:xfrm>
          <a:prstGeom prst="rect">
            <a:avLst/>
          </a:prstGeom>
          <a:solidFill>
            <a:srgbClr val="EAEF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2" name="Rectangle 21"/>
          <p:cNvSpPr/>
          <p:nvPr/>
        </p:nvSpPr>
        <p:spPr>
          <a:xfrm>
            <a:off x="3234763" y="3865324"/>
            <a:ext cx="950235" cy="318800"/>
          </a:xfrm>
          <a:prstGeom prst="rect">
            <a:avLst/>
          </a:prstGeom>
          <a:solidFill>
            <a:srgbClr val="EAEF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3" name="Rectangle 22"/>
          <p:cNvSpPr/>
          <p:nvPr/>
        </p:nvSpPr>
        <p:spPr>
          <a:xfrm>
            <a:off x="7223568" y="3855788"/>
            <a:ext cx="993332" cy="368180"/>
          </a:xfrm>
          <a:prstGeom prst="rect">
            <a:avLst/>
          </a:prstGeom>
          <a:solidFill>
            <a:srgbClr val="EAEFF7"/>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4" name="Rectangle 23"/>
          <p:cNvSpPr/>
          <p:nvPr/>
        </p:nvSpPr>
        <p:spPr>
          <a:xfrm>
            <a:off x="5134586" y="3110709"/>
            <a:ext cx="914954" cy="335434"/>
          </a:xfrm>
          <a:prstGeom prst="rect">
            <a:avLst/>
          </a:prstGeom>
          <a:solidFill>
            <a:srgbClr val="D2DEEF"/>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 name="Rectangle 24"/>
          <p:cNvSpPr/>
          <p:nvPr/>
        </p:nvSpPr>
        <p:spPr>
          <a:xfrm>
            <a:off x="3245621" y="3126142"/>
            <a:ext cx="878379" cy="299676"/>
          </a:xfrm>
          <a:prstGeom prst="rect">
            <a:avLst/>
          </a:prstGeom>
          <a:solidFill>
            <a:srgbClr val="D2DEEF"/>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Rectangle 25"/>
          <p:cNvSpPr/>
          <p:nvPr/>
        </p:nvSpPr>
        <p:spPr>
          <a:xfrm>
            <a:off x="7223568" y="3098403"/>
            <a:ext cx="993332" cy="319562"/>
          </a:xfrm>
          <a:prstGeom prst="rect">
            <a:avLst/>
          </a:prstGeom>
          <a:solidFill>
            <a:srgbClr val="D2DEEF"/>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638986" y="214264"/>
            <a:ext cx="7886700" cy="1325563"/>
          </a:xfrm>
        </p:spPr>
        <p:txBody>
          <a:bodyPr>
            <a:normAutofit/>
          </a:bodyPr>
          <a:lstStyle/>
          <a:p>
            <a:r>
              <a:rPr lang="en-US" altLang="zh-CN" sz="3600" b="1" dirty="0" smtClean="0"/>
              <a:t>Parallelization -- Summary</a:t>
            </a:r>
            <a:endParaRPr lang="en-US" sz="3600" b="1" dirty="0"/>
          </a:p>
        </p:txBody>
      </p:sp>
      <p:sp>
        <p:nvSpPr>
          <p:cNvPr id="4" name="Slide Number Placeholder 3"/>
          <p:cNvSpPr>
            <a:spLocks noGrp="1"/>
          </p:cNvSpPr>
          <p:nvPr>
            <p:ph type="sldNum" sz="quarter" idx="12"/>
          </p:nvPr>
        </p:nvSpPr>
        <p:spPr>
          <a:xfrm>
            <a:off x="6613699" y="6421848"/>
            <a:ext cx="1911987" cy="365125"/>
          </a:xfrm>
        </p:spPr>
        <p:txBody>
          <a:bodyPr/>
          <a:lstStyle/>
          <a:p>
            <a:fld id="{C1D75715-7DCC-41CA-81CD-C8B49BA5601C}" type="slidenum">
              <a:rPr lang="en-US" smtClean="0"/>
              <a:t>37</a:t>
            </a:fld>
            <a:endParaRPr lang="en-US"/>
          </a:p>
        </p:txBody>
      </p:sp>
      <p:sp>
        <p:nvSpPr>
          <p:cNvPr id="55" name="Right Brace 54"/>
          <p:cNvSpPr/>
          <p:nvPr/>
        </p:nvSpPr>
        <p:spPr>
          <a:xfrm rot="5400000">
            <a:off x="4494392" y="2848390"/>
            <a:ext cx="324572" cy="3796258"/>
          </a:xfrm>
          <a:prstGeom prst="rightBrace">
            <a:avLst>
              <a:gd name="adj1" fmla="val 74928"/>
              <a:gd name="adj2" fmla="val 50000"/>
            </a:avLst>
          </a:prstGeom>
          <a:ln w="571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TextBox 55"/>
          <p:cNvSpPr txBox="1"/>
          <p:nvPr/>
        </p:nvSpPr>
        <p:spPr>
          <a:xfrm>
            <a:off x="3402081" y="4908804"/>
            <a:ext cx="2509194"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000" dirty="0" smtClean="0"/>
              <a:t>Snapshot by snapshot</a:t>
            </a:r>
            <a:endParaRPr lang="en-US" sz="2000" dirty="0"/>
          </a:p>
        </p:txBody>
      </p:sp>
      <p:sp>
        <p:nvSpPr>
          <p:cNvPr id="61" name="Right Brace 60"/>
          <p:cNvSpPr/>
          <p:nvPr/>
        </p:nvSpPr>
        <p:spPr>
          <a:xfrm rot="5400000">
            <a:off x="7366819" y="3831112"/>
            <a:ext cx="357386" cy="1863629"/>
          </a:xfrm>
          <a:prstGeom prst="rightBrace">
            <a:avLst>
              <a:gd name="adj1" fmla="val 74928"/>
              <a:gd name="adj2" fmla="val 50000"/>
            </a:avLst>
          </a:prstGeom>
          <a:ln w="571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TextBox 59"/>
          <p:cNvSpPr txBox="1"/>
          <p:nvPr/>
        </p:nvSpPr>
        <p:spPr>
          <a:xfrm>
            <a:off x="7190763" y="4941619"/>
            <a:ext cx="710912"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000" dirty="0" smtClean="0"/>
              <a:t>LABS</a:t>
            </a:r>
            <a:endParaRPr lang="en-US" sz="2000" dirty="0"/>
          </a:p>
        </p:txBody>
      </p:sp>
      <p:sp>
        <p:nvSpPr>
          <p:cNvPr id="8" name="Rectangular Callout 7"/>
          <p:cNvSpPr/>
          <p:nvPr/>
        </p:nvSpPr>
        <p:spPr>
          <a:xfrm>
            <a:off x="633716" y="1321367"/>
            <a:ext cx="8009915" cy="547057"/>
          </a:xfrm>
          <a:prstGeom prst="wedgeRectCallout">
            <a:avLst>
              <a:gd name="adj1" fmla="val 21920"/>
              <a:gd name="adj2" fmla="val 226813"/>
            </a:avLst>
          </a:prstGeom>
          <a:solidFill>
            <a:srgbClr val="FFFFFF">
              <a:alpha val="50196"/>
            </a:srgbClr>
          </a:solidFill>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zh-CN" altLang="en-US"/>
          </a:p>
        </p:txBody>
      </p:sp>
      <p:sp>
        <p:nvSpPr>
          <p:cNvPr id="66" name="Flowchart: Connector 65"/>
          <p:cNvSpPr/>
          <p:nvPr/>
        </p:nvSpPr>
        <p:spPr>
          <a:xfrm>
            <a:off x="4638674" y="2865007"/>
            <a:ext cx="3887012" cy="1815080"/>
          </a:xfrm>
          <a:prstGeom prst="flowChartConnector">
            <a:avLst/>
          </a:prstGeom>
          <a:noFill/>
          <a:ln w="38100">
            <a:solidFill>
              <a:schemeClr val="tx1"/>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TextBox 5"/>
          <p:cNvSpPr txBox="1"/>
          <p:nvPr/>
        </p:nvSpPr>
        <p:spPr>
          <a:xfrm>
            <a:off x="633716" y="1383473"/>
            <a:ext cx="8009915" cy="369332"/>
          </a:xfrm>
          <a:prstGeom prst="rect">
            <a:avLst/>
          </a:prstGeom>
          <a:noFill/>
        </p:spPr>
        <p:txBody>
          <a:bodyPr wrap="square" rtlCol="0">
            <a:spAutoFit/>
          </a:bodyPr>
          <a:lstStyle/>
          <a:p>
            <a:r>
              <a:rPr lang="en-US" altLang="zh-CN" b="1" dirty="0" smtClean="0">
                <a:solidFill>
                  <a:schemeClr val="bg1">
                    <a:lumMod val="50000"/>
                  </a:schemeClr>
                </a:solidFill>
              </a:rPr>
              <a:t>Good partitioning: </a:t>
            </a:r>
            <a:r>
              <a:rPr lang="en-US" b="1" dirty="0" smtClean="0">
                <a:solidFill>
                  <a:schemeClr val="accent5"/>
                </a:solidFill>
              </a:rPr>
              <a:t>Num. of intra-partition edge </a:t>
            </a:r>
            <a:r>
              <a:rPr lang="en-US" b="1" dirty="0" smtClean="0">
                <a:solidFill>
                  <a:schemeClr val="bg1">
                    <a:lumMod val="50000"/>
                  </a:schemeClr>
                </a:solidFill>
              </a:rPr>
              <a:t>&gt; </a:t>
            </a:r>
            <a:r>
              <a:rPr lang="en-US" b="1" dirty="0" smtClean="0">
                <a:solidFill>
                  <a:schemeClr val="accent5"/>
                </a:solidFill>
              </a:rPr>
              <a:t>Num. of inter-partition edge</a:t>
            </a:r>
            <a:endParaRPr lang="en-US" b="1" strike="sngStrike" dirty="0">
              <a:solidFill>
                <a:schemeClr val="accent5"/>
              </a:solidFill>
            </a:endParaRPr>
          </a:p>
        </p:txBody>
      </p:sp>
      <p:sp>
        <p:nvSpPr>
          <p:cNvPr id="7" name="Rectangle 6"/>
          <p:cNvSpPr/>
          <p:nvPr/>
        </p:nvSpPr>
        <p:spPr>
          <a:xfrm>
            <a:off x="6336481" y="3310882"/>
            <a:ext cx="505267"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TextBox 9"/>
          <p:cNvSpPr txBox="1"/>
          <p:nvPr/>
        </p:nvSpPr>
        <p:spPr>
          <a:xfrm>
            <a:off x="638986" y="5457897"/>
            <a:ext cx="8204200" cy="1015663"/>
          </a:xfrm>
          <a:prstGeom prst="rect">
            <a:avLst/>
          </a:prstGeom>
          <a:noFill/>
        </p:spPr>
        <p:txBody>
          <a:bodyPr wrap="square" rtlCol="0">
            <a:spAutoFit/>
          </a:bodyPr>
          <a:lstStyle/>
          <a:p>
            <a:r>
              <a:rPr lang="en-US" sz="2000" b="1" dirty="0" smtClean="0"/>
              <a:t>Partition-Parallelism:</a:t>
            </a:r>
            <a:r>
              <a:rPr lang="en-US" sz="2000" dirty="0" smtClean="0"/>
              <a:t> Computing </a:t>
            </a:r>
            <a:r>
              <a:rPr lang="en-US" sz="2000" b="1" dirty="0" smtClean="0">
                <a:solidFill>
                  <a:schemeClr val="accent6"/>
                </a:solidFill>
              </a:rPr>
              <a:t>partitions</a:t>
            </a:r>
            <a:r>
              <a:rPr lang="en-US" sz="2000" dirty="0" smtClean="0"/>
              <a:t> of the same snapshot in parallel</a:t>
            </a:r>
          </a:p>
          <a:p>
            <a:r>
              <a:rPr lang="en-US" sz="2000" b="1" dirty="0" smtClean="0"/>
              <a:t>Snapshot-Parallelism:</a:t>
            </a:r>
            <a:r>
              <a:rPr lang="en-US" sz="2000" dirty="0" smtClean="0"/>
              <a:t> Computing </a:t>
            </a:r>
            <a:r>
              <a:rPr lang="en-US" sz="2000" b="1" dirty="0" smtClean="0">
                <a:solidFill>
                  <a:schemeClr val="accent6"/>
                </a:solidFill>
              </a:rPr>
              <a:t>snapshots</a:t>
            </a:r>
            <a:r>
              <a:rPr lang="en-US" sz="2000" dirty="0" smtClean="0"/>
              <a:t> in parallel</a:t>
            </a:r>
          </a:p>
          <a:p>
            <a:r>
              <a:rPr lang="en-US" sz="2000" b="1" dirty="0" smtClean="0"/>
              <a:t>LABS-Parallel:</a:t>
            </a:r>
            <a:r>
              <a:rPr lang="en-US" sz="2000" dirty="0" smtClean="0"/>
              <a:t> Computing </a:t>
            </a:r>
            <a:r>
              <a:rPr lang="en-US" sz="2000" b="1" dirty="0" smtClean="0">
                <a:solidFill>
                  <a:schemeClr val="accent6"/>
                </a:solidFill>
              </a:rPr>
              <a:t>LABS-batched partition</a:t>
            </a:r>
            <a:r>
              <a:rPr lang="en-US" sz="2000" b="1" dirty="0" smtClean="0"/>
              <a:t> </a:t>
            </a:r>
            <a:r>
              <a:rPr lang="en-US" sz="2000" dirty="0" smtClean="0"/>
              <a:t>in parallel</a:t>
            </a:r>
            <a:endParaRPr lang="en-US" sz="2000" dirty="0"/>
          </a:p>
        </p:txBody>
      </p:sp>
    </p:spTree>
    <p:extLst>
      <p:ext uri="{BB962C8B-B14F-4D97-AF65-F5344CB8AC3E}">
        <p14:creationId xmlns:p14="http://schemas.microsoft.com/office/powerpoint/2010/main" val="3707600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2"/>
                                        </p:tgtEl>
                                      </p:cBhvr>
                                    </p:animEffect>
                                    <p:set>
                                      <p:cBhvr>
                                        <p:cTn id="12" dur="1" fill="hold">
                                          <p:stCondLst>
                                            <p:cond delay="499"/>
                                          </p:stCondLst>
                                        </p:cTn>
                                        <p:tgtEl>
                                          <p:spTgt spid="22"/>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500"/>
                                        <p:tgtEl>
                                          <p:spTgt spid="23"/>
                                        </p:tgtEl>
                                      </p:cBhvr>
                                    </p:animEffect>
                                    <p:set>
                                      <p:cBhvr>
                                        <p:cTn id="15" dur="1" fill="hold">
                                          <p:stCondLst>
                                            <p:cond delay="499"/>
                                          </p:stCondLst>
                                        </p:cTn>
                                        <p:tgtEl>
                                          <p:spTgt spid="2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wipe(down)">
                                      <p:cBhvr>
                                        <p:cTn id="20" dur="500"/>
                                        <p:tgtEl>
                                          <p:spTgt spid="5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fade">
                                      <p:cBhvr>
                                        <p:cTn id="23" dur="500"/>
                                        <p:tgtEl>
                                          <p:spTgt spid="56"/>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wipe(down)">
                                      <p:cBhvr>
                                        <p:cTn id="26" dur="500"/>
                                        <p:tgtEl>
                                          <p:spTgt spid="61"/>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0"/>
                                        </p:tgtEl>
                                        <p:attrNameLst>
                                          <p:attrName>style.visibility</p:attrName>
                                        </p:attrNameLst>
                                      </p:cBhvr>
                                      <p:to>
                                        <p:strVal val="visible"/>
                                      </p:to>
                                    </p:set>
                                    <p:animEffect transition="in" filter="fade">
                                      <p:cBhvr>
                                        <p:cTn id="29" dur="500"/>
                                        <p:tgtEl>
                                          <p:spTgt spid="60"/>
                                        </p:tgtEl>
                                      </p:cBhvr>
                                    </p:animEffect>
                                  </p:childTnLst>
                                </p:cTn>
                              </p:par>
                              <p:par>
                                <p:cTn id="30" presetID="10" presetClass="exit" presetSubtype="0" fill="hold" grpId="0" nodeType="withEffect">
                                  <p:stCondLst>
                                    <p:cond delay="0"/>
                                  </p:stCondLst>
                                  <p:childTnLst>
                                    <p:animEffect transition="out" filter="fade">
                                      <p:cBhvr>
                                        <p:cTn id="31" dur="500"/>
                                        <p:tgtEl>
                                          <p:spTgt spid="24"/>
                                        </p:tgtEl>
                                      </p:cBhvr>
                                    </p:animEffect>
                                    <p:set>
                                      <p:cBhvr>
                                        <p:cTn id="32" dur="1" fill="hold">
                                          <p:stCondLst>
                                            <p:cond delay="499"/>
                                          </p:stCondLst>
                                        </p:cTn>
                                        <p:tgtEl>
                                          <p:spTgt spid="24"/>
                                        </p:tgtEl>
                                        <p:attrNameLst>
                                          <p:attrName>style.visibility</p:attrName>
                                        </p:attrNameLst>
                                      </p:cBhvr>
                                      <p:to>
                                        <p:strVal val="hidden"/>
                                      </p:to>
                                    </p:set>
                                  </p:childTnLst>
                                </p:cTn>
                              </p:par>
                              <p:par>
                                <p:cTn id="33" presetID="10" presetClass="exit" presetSubtype="0" fill="hold" grpId="0" nodeType="withEffect">
                                  <p:stCondLst>
                                    <p:cond delay="0"/>
                                  </p:stCondLst>
                                  <p:childTnLst>
                                    <p:animEffect transition="out" filter="fade">
                                      <p:cBhvr>
                                        <p:cTn id="34" dur="500"/>
                                        <p:tgtEl>
                                          <p:spTgt spid="25"/>
                                        </p:tgtEl>
                                      </p:cBhvr>
                                    </p:animEffect>
                                    <p:set>
                                      <p:cBhvr>
                                        <p:cTn id="35" dur="1" fill="hold">
                                          <p:stCondLst>
                                            <p:cond delay="499"/>
                                          </p:stCondLst>
                                        </p:cTn>
                                        <p:tgtEl>
                                          <p:spTgt spid="25"/>
                                        </p:tgtEl>
                                        <p:attrNameLst>
                                          <p:attrName>style.visibility</p:attrName>
                                        </p:attrNameLst>
                                      </p:cBhvr>
                                      <p:to>
                                        <p:strVal val="hidden"/>
                                      </p:to>
                                    </p:set>
                                  </p:childTnLst>
                                </p:cTn>
                              </p:par>
                              <p:par>
                                <p:cTn id="36" presetID="10" presetClass="exit" presetSubtype="0" fill="hold" grpId="0" nodeType="withEffect">
                                  <p:stCondLst>
                                    <p:cond delay="0"/>
                                  </p:stCondLst>
                                  <p:childTnLst>
                                    <p:animEffect transition="out" filter="fade">
                                      <p:cBhvr>
                                        <p:cTn id="37" dur="500"/>
                                        <p:tgtEl>
                                          <p:spTgt spid="26"/>
                                        </p:tgtEl>
                                      </p:cBhvr>
                                    </p:animEffect>
                                    <p:set>
                                      <p:cBhvr>
                                        <p:cTn id="38" dur="1" fill="hold">
                                          <p:stCondLst>
                                            <p:cond delay="499"/>
                                          </p:stCondLst>
                                        </p:cTn>
                                        <p:tgtEl>
                                          <p:spTgt spid="2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66"/>
                                        </p:tgtEl>
                                        <p:attrNameLst>
                                          <p:attrName>style.visibility</p:attrName>
                                        </p:attrNameLst>
                                      </p:cBhvr>
                                      <p:to>
                                        <p:strVal val="visible"/>
                                      </p:to>
                                    </p:set>
                                    <p:animEffect transition="in" filter="wheel(1)">
                                      <p:cBhvr>
                                        <p:cTn id="43" dur="500"/>
                                        <p:tgtEl>
                                          <p:spTgt spid="66"/>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500"/>
                                        <p:tgtEl>
                                          <p:spTgt spid="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fade">
                                      <p:cBhvr>
                                        <p:cTn id="50" dur="500"/>
                                        <p:tgtEl>
                                          <p:spTgt spid="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P spid="55" grpId="0" animBg="1"/>
      <p:bldP spid="56" grpId="0" animBg="1"/>
      <p:bldP spid="61" grpId="0" animBg="1"/>
      <p:bldP spid="60" grpId="0" animBg="1"/>
      <p:bldP spid="8" grpId="0" animBg="1"/>
      <p:bldP spid="66" grpId="0" animBg="1"/>
      <p:bldP spid="6"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1" dirty="0" smtClean="0"/>
              <a:t>LABS Performance on Multi-Core</a:t>
            </a:r>
            <a:endParaRPr lang="zh-CN" altLang="en-US" b="1" dirty="0"/>
          </a:p>
        </p:txBody>
      </p:sp>
      <p:sp>
        <p:nvSpPr>
          <p:cNvPr id="5" name="Slide Number Placeholder 4"/>
          <p:cNvSpPr>
            <a:spLocks noGrp="1"/>
          </p:cNvSpPr>
          <p:nvPr>
            <p:ph type="sldNum" sz="quarter" idx="12"/>
          </p:nvPr>
        </p:nvSpPr>
        <p:spPr/>
        <p:txBody>
          <a:bodyPr/>
          <a:lstStyle/>
          <a:p>
            <a:fld id="{C1D75715-7DCC-41CA-81CD-C8B49BA5601C}" type="slidenum">
              <a:rPr lang="en-US" smtClean="0"/>
              <a:t>38</a:t>
            </a:fld>
            <a:endParaRPr lang="en-US"/>
          </a:p>
        </p:txBody>
      </p:sp>
      <p:sp>
        <p:nvSpPr>
          <p:cNvPr id="4" name="Rectangle 3"/>
          <p:cNvSpPr/>
          <p:nvPr/>
        </p:nvSpPr>
        <p:spPr>
          <a:xfrm>
            <a:off x="2113307" y="5795042"/>
            <a:ext cx="4917385"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sz="2800" dirty="0" smtClean="0"/>
              <a:t>LABS-Parallelism out-performs</a:t>
            </a:r>
            <a:endParaRPr lang="en-US" sz="2800" dirty="0"/>
          </a:p>
        </p:txBody>
      </p:sp>
      <p:graphicFrame>
        <p:nvGraphicFramePr>
          <p:cNvPr id="7" name="Chart 6"/>
          <p:cNvGraphicFramePr/>
          <p:nvPr>
            <p:extLst>
              <p:ext uri="{D42A27DB-BD31-4B8C-83A1-F6EECF244321}">
                <p14:modId xmlns:p14="http://schemas.microsoft.com/office/powerpoint/2010/main" val="2170908681"/>
              </p:ext>
            </p:extLst>
          </p:nvPr>
        </p:nvGraphicFramePr>
        <p:xfrm>
          <a:off x="628650" y="1333500"/>
          <a:ext cx="7718135" cy="4207531"/>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1864868" y="4599559"/>
            <a:ext cx="301686" cy="369332"/>
          </a:xfrm>
          <a:prstGeom prst="rect">
            <a:avLst/>
          </a:prstGeom>
          <a:noFill/>
        </p:spPr>
        <p:txBody>
          <a:bodyPr wrap="none" rtlCol="0">
            <a:spAutoFit/>
          </a:bodyPr>
          <a:lstStyle/>
          <a:p>
            <a:r>
              <a:rPr lang="en-US" dirty="0" smtClean="0"/>
              <a:t>1</a:t>
            </a:r>
            <a:endParaRPr lang="en-US" dirty="0"/>
          </a:p>
        </p:txBody>
      </p:sp>
      <p:sp>
        <p:nvSpPr>
          <p:cNvPr id="8" name="Rectangular Callout 7"/>
          <p:cNvSpPr/>
          <p:nvPr/>
        </p:nvSpPr>
        <p:spPr>
          <a:xfrm>
            <a:off x="932003" y="5146691"/>
            <a:ext cx="2167415" cy="538480"/>
          </a:xfrm>
          <a:prstGeom prst="wedgeRectCallout">
            <a:avLst>
              <a:gd name="adj1" fmla="val 318"/>
              <a:gd name="adj2" fmla="val -170991"/>
            </a:avLst>
          </a:prstGeom>
        </p:spPr>
        <p:style>
          <a:lnRef idx="1">
            <a:schemeClr val="accent1"/>
          </a:lnRef>
          <a:fillRef idx="2">
            <a:schemeClr val="accent1"/>
          </a:fillRef>
          <a:effectRef idx="1">
            <a:schemeClr val="accent1"/>
          </a:effectRef>
          <a:fontRef idx="minor">
            <a:schemeClr val="dk1"/>
          </a:fontRef>
        </p:style>
        <p:txBody>
          <a:bodyPr rtlCol="0" anchor="ctr"/>
          <a:lstStyle/>
          <a:p>
            <a:pPr lvl="0"/>
            <a:r>
              <a:rPr lang="en-US" b="1" dirty="0" smtClean="0"/>
              <a:t>Baseline: Single Core</a:t>
            </a:r>
            <a:endParaRPr lang="en-US" b="1" dirty="0"/>
          </a:p>
        </p:txBody>
      </p:sp>
      <p:sp>
        <p:nvSpPr>
          <p:cNvPr id="9" name="Left Arrow 8"/>
          <p:cNvSpPr/>
          <p:nvPr/>
        </p:nvSpPr>
        <p:spPr>
          <a:xfrm>
            <a:off x="7486650" y="2222500"/>
            <a:ext cx="368300" cy="406400"/>
          </a:xfrm>
          <a:prstGeom prst="lef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0086713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right)">
                                      <p:cBhvr>
                                        <p:cTn id="12" dur="500"/>
                                        <p:tgtEl>
                                          <p:spTgt spid="9"/>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LABS Performance on Cluster</a:t>
            </a:r>
            <a:endParaRPr lang="en-US" dirty="0"/>
          </a:p>
        </p:txBody>
      </p:sp>
      <p:sp>
        <p:nvSpPr>
          <p:cNvPr id="3" name="Content Placeholder 2"/>
          <p:cNvSpPr>
            <a:spLocks noGrp="1"/>
          </p:cNvSpPr>
          <p:nvPr>
            <p:ph idx="1"/>
          </p:nvPr>
        </p:nvSpPr>
        <p:spPr>
          <a:xfrm>
            <a:off x="628650" y="1600200"/>
            <a:ext cx="7886700" cy="4940299"/>
          </a:xfrm>
        </p:spPr>
        <p:txBody>
          <a:bodyPr>
            <a:normAutofit/>
          </a:bodyPr>
          <a:lstStyle/>
          <a:p>
            <a:r>
              <a:rPr lang="en-US" dirty="0" smtClean="0"/>
              <a:t>A small cluster with 4 machines</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r>
              <a:rPr lang="en-US" dirty="0" smtClean="0"/>
              <a:t>Benefit less than in single machine test</a:t>
            </a:r>
          </a:p>
          <a:p>
            <a:pPr lvl="1"/>
            <a:r>
              <a:rPr lang="en-US" dirty="0" smtClean="0"/>
              <a:t>The benefit of LABS hided by the high overhead of </a:t>
            </a:r>
            <a:r>
              <a:rPr lang="en-US" dirty="0"/>
              <a:t>network </a:t>
            </a:r>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39</a:t>
            </a:fld>
            <a:endParaRPr lang="en-US"/>
          </a:p>
        </p:txBody>
      </p:sp>
      <p:graphicFrame>
        <p:nvGraphicFramePr>
          <p:cNvPr id="9" name="Chart 8"/>
          <p:cNvGraphicFramePr/>
          <p:nvPr>
            <p:extLst>
              <p:ext uri="{D42A27DB-BD31-4B8C-83A1-F6EECF244321}">
                <p14:modId xmlns:p14="http://schemas.microsoft.com/office/powerpoint/2010/main" val="1789607646"/>
              </p:ext>
            </p:extLst>
          </p:nvPr>
        </p:nvGraphicFramePr>
        <p:xfrm>
          <a:off x="1524000" y="2564770"/>
          <a:ext cx="6096000" cy="2553329"/>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5725215" y="2016453"/>
            <a:ext cx="3161610"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en-US" sz="2800" dirty="0"/>
              <a:t>Up to 10x speed </a:t>
            </a:r>
            <a:r>
              <a:rPr lang="en-US" sz="2800" dirty="0" smtClean="0"/>
              <a:t>up</a:t>
            </a:r>
            <a:endParaRPr lang="en-US" sz="2800" dirty="0"/>
          </a:p>
        </p:txBody>
      </p:sp>
      <p:sp>
        <p:nvSpPr>
          <p:cNvPr id="10" name="Donut 9"/>
          <p:cNvSpPr/>
          <p:nvPr/>
        </p:nvSpPr>
        <p:spPr>
          <a:xfrm>
            <a:off x="5926963" y="2841053"/>
            <a:ext cx="1464401" cy="1020763"/>
          </a:xfrm>
          <a:prstGeom prst="donut">
            <a:avLst>
              <a:gd name="adj" fmla="val 667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2000">
              <a:solidFill>
                <a:schemeClr val="tx1"/>
              </a:solidFill>
            </a:endParaRPr>
          </a:p>
        </p:txBody>
      </p:sp>
    </p:spTree>
    <p:extLst>
      <p:ext uri="{BB962C8B-B14F-4D97-AF65-F5344CB8AC3E}">
        <p14:creationId xmlns:p14="http://schemas.microsoft.com/office/powerpoint/2010/main" val="33258819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500"/>
                                        <p:tgtEl>
                                          <p:spTgt spid="10"/>
                                        </p:tgtEl>
                                      </p:cBhvr>
                                    </p:animEffect>
                                  </p:childTnLst>
                                </p:cTn>
                              </p:par>
                              <p:par>
                                <p:cTn id="8" presetID="1"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8" end="8"/>
                                            </p:txEl>
                                          </p:spTgt>
                                        </p:tgtEl>
                                        <p:attrNameLst>
                                          <p:attrName>style.visibility</p:attrName>
                                        </p:attrNameLst>
                                      </p:cBhvr>
                                      <p:to>
                                        <p:strVal val="visible"/>
                                      </p:to>
                                    </p:set>
                                    <p:animEffect transition="in" filter="fade">
                                      <p:cBhvr>
                                        <p:cTn id="14" dur="500"/>
                                        <p:tgtEl>
                                          <p:spTgt spid="3">
                                            <p:txEl>
                                              <p:pRg st="8" end="8"/>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fade">
                                      <p:cBhvr>
                                        <p:cTn id="1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 name="Group 90"/>
          <p:cNvGrpSpPr/>
          <p:nvPr/>
        </p:nvGrpSpPr>
        <p:grpSpPr>
          <a:xfrm>
            <a:off x="3489884" y="2101083"/>
            <a:ext cx="4038599" cy="1270063"/>
            <a:chOff x="2703178" y="1717771"/>
            <a:chExt cx="4038599" cy="1578583"/>
          </a:xfrm>
        </p:grpSpPr>
        <p:sp>
          <p:nvSpPr>
            <p:cNvPr id="92" name="Right Arrow 91"/>
            <p:cNvSpPr/>
            <p:nvPr/>
          </p:nvSpPr>
          <p:spPr>
            <a:xfrm>
              <a:off x="2703178" y="1717771"/>
              <a:ext cx="4038599" cy="1561685"/>
            </a:xfrm>
            <a:prstGeom prst="rightArrow">
              <a:avLst>
                <a:gd name="adj1" fmla="val 64638"/>
                <a:gd name="adj2" fmla="val 33709"/>
              </a:avLst>
            </a:prstGeom>
            <a:ln w="28575">
              <a:solidFill>
                <a:schemeClr val="accent3"/>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3" name="TextBox 92"/>
            <p:cNvSpPr txBox="1"/>
            <p:nvPr/>
          </p:nvSpPr>
          <p:spPr>
            <a:xfrm>
              <a:off x="4070479" y="2988577"/>
              <a:ext cx="586685" cy="307777"/>
            </a:xfrm>
            <a:prstGeom prst="rect">
              <a:avLst/>
            </a:prstGeom>
            <a:noFill/>
          </p:spPr>
          <p:txBody>
            <a:bodyPr wrap="square" rtlCol="0">
              <a:spAutoFit/>
            </a:bodyPr>
            <a:lstStyle/>
            <a:p>
              <a:r>
                <a:rPr lang="en-US" sz="1400" dirty="0" smtClean="0"/>
                <a:t>2013</a:t>
              </a:r>
              <a:endParaRPr lang="en-US" sz="1400" dirty="0"/>
            </a:p>
          </p:txBody>
        </p:sp>
        <p:sp>
          <p:nvSpPr>
            <p:cNvPr id="94" name="TextBox 93"/>
            <p:cNvSpPr txBox="1"/>
            <p:nvPr/>
          </p:nvSpPr>
          <p:spPr>
            <a:xfrm>
              <a:off x="5211826" y="2986638"/>
              <a:ext cx="649622" cy="307777"/>
            </a:xfrm>
            <a:prstGeom prst="rect">
              <a:avLst/>
            </a:prstGeom>
            <a:noFill/>
          </p:spPr>
          <p:txBody>
            <a:bodyPr wrap="square" rtlCol="0">
              <a:spAutoFit/>
            </a:bodyPr>
            <a:lstStyle/>
            <a:p>
              <a:r>
                <a:rPr lang="en-US" sz="1400" dirty="0" smtClean="0"/>
                <a:t>2014</a:t>
              </a:r>
              <a:endParaRPr lang="en-US" sz="1400" dirty="0"/>
            </a:p>
          </p:txBody>
        </p:sp>
        <p:pic>
          <p:nvPicPr>
            <p:cNvPr id="95" name="Picture 8" descr="Link Analysis Diagram of the Al Qaeda Terrorist Network"/>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194391" y="2021866"/>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 name="Picture 8" descr="Link Analysis Diagram of the Al Qaeda Terrorist Network"/>
            <p:cNvPicPr>
              <a:picLocks noChangeAspect="1" noChangeArrowheads="1"/>
            </p:cNvPicPr>
            <p:nvPr/>
          </p:nvPicPr>
          <p:blipFill>
            <a:blip r:embed="rId5" cstate="print">
              <a:clrChange>
                <a:clrFrom>
                  <a:srgbClr val="BEBCBD"/>
                </a:clrFrom>
                <a:clrTo>
                  <a:srgbClr val="BEBCBD">
                    <a:alpha val="0"/>
                  </a:srgbClr>
                </a:clrTo>
              </a:clrChang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075211" y="2026413"/>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 name="Picture 8" descr="Link Analysis Diagram of the Al Qaeda Terrorist Network"/>
            <p:cNvPicPr>
              <a:picLocks noChangeAspect="1" noChangeArrowheads="1"/>
            </p:cNvPicPr>
            <p:nvPr/>
          </p:nvPicPr>
          <p:blipFill>
            <a:blip r:embed="rId6" cstate="print">
              <a:extLst>
                <a:ext uri="{BEBA8EAE-BF5A-486C-A8C5-ECC9F3942E4B}">
                  <a14:imgProps xmlns:a14="http://schemas.microsoft.com/office/drawing/2010/main">
                    <a14:imgLayer r:embed="rId4">
                      <a14:imgEffect>
                        <a14:sharpenSoften amount="-25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958516" y="2016837"/>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 name="TextBox 97"/>
            <p:cNvSpPr txBox="1"/>
            <p:nvPr/>
          </p:nvSpPr>
          <p:spPr>
            <a:xfrm>
              <a:off x="2994336" y="2982090"/>
              <a:ext cx="611660" cy="307777"/>
            </a:xfrm>
            <a:prstGeom prst="rect">
              <a:avLst/>
            </a:prstGeom>
            <a:noFill/>
          </p:spPr>
          <p:txBody>
            <a:bodyPr wrap="square" rtlCol="0">
              <a:spAutoFit/>
            </a:bodyPr>
            <a:lstStyle/>
            <a:p>
              <a:r>
                <a:rPr lang="en-US" sz="1400" dirty="0" smtClean="0"/>
                <a:t>2012</a:t>
              </a:r>
              <a:endParaRPr lang="en-US" sz="1400" dirty="0"/>
            </a:p>
          </p:txBody>
        </p:sp>
      </p:grpSp>
      <p:graphicFrame>
        <p:nvGraphicFramePr>
          <p:cNvPr id="90" name="Chart 89"/>
          <p:cNvGraphicFramePr/>
          <p:nvPr>
            <p:extLst>
              <p:ext uri="{D42A27DB-BD31-4B8C-83A1-F6EECF244321}">
                <p14:modId xmlns:p14="http://schemas.microsoft.com/office/powerpoint/2010/main" val="1964758289"/>
              </p:ext>
            </p:extLst>
          </p:nvPr>
        </p:nvGraphicFramePr>
        <p:xfrm>
          <a:off x="2467229" y="4186268"/>
          <a:ext cx="5061254" cy="2404000"/>
        </p:xfrm>
        <a:graphic>
          <a:graphicData uri="http://schemas.openxmlformats.org/drawingml/2006/chart">
            <c:chart xmlns:c="http://schemas.openxmlformats.org/drawingml/2006/chart" xmlns:r="http://schemas.openxmlformats.org/officeDocument/2006/relationships" r:id="rId7"/>
          </a:graphicData>
        </a:graphic>
      </p:graphicFrame>
      <p:sp>
        <p:nvSpPr>
          <p:cNvPr id="72" name="TextBox 71"/>
          <p:cNvSpPr txBox="1"/>
          <p:nvPr/>
        </p:nvSpPr>
        <p:spPr>
          <a:xfrm>
            <a:off x="2889909" y="3137273"/>
            <a:ext cx="611660" cy="307777"/>
          </a:xfrm>
          <a:prstGeom prst="rect">
            <a:avLst/>
          </a:prstGeom>
          <a:noFill/>
        </p:spPr>
        <p:txBody>
          <a:bodyPr wrap="square" rtlCol="0">
            <a:spAutoFit/>
          </a:bodyPr>
          <a:lstStyle/>
          <a:p>
            <a:r>
              <a:rPr lang="en-US" sz="1400" b="1" dirty="0" smtClean="0"/>
              <a:t>YEAR</a:t>
            </a:r>
            <a:endParaRPr lang="en-US" sz="1400" b="1" dirty="0"/>
          </a:p>
        </p:txBody>
      </p:sp>
      <p:sp>
        <p:nvSpPr>
          <p:cNvPr id="7" name="Title 6"/>
          <p:cNvSpPr>
            <a:spLocks noGrp="1"/>
          </p:cNvSpPr>
          <p:nvPr>
            <p:ph type="title"/>
          </p:nvPr>
        </p:nvSpPr>
        <p:spPr/>
        <p:txBody>
          <a:bodyPr/>
          <a:lstStyle/>
          <a:p>
            <a:r>
              <a:rPr lang="en-US" dirty="0"/>
              <a:t>Temporal Graph </a:t>
            </a:r>
            <a:r>
              <a:rPr lang="en-US" dirty="0" smtClean="0"/>
              <a:t>Analysis</a:t>
            </a:r>
            <a:endParaRPr lang="en-US" dirty="0"/>
          </a:p>
        </p:txBody>
      </p:sp>
      <p:sp>
        <p:nvSpPr>
          <p:cNvPr id="8" name="Content Placeholder 7"/>
          <p:cNvSpPr>
            <a:spLocks noGrp="1"/>
          </p:cNvSpPr>
          <p:nvPr>
            <p:ph idx="1"/>
          </p:nvPr>
        </p:nvSpPr>
        <p:spPr>
          <a:xfrm>
            <a:off x="628650" y="1169581"/>
            <a:ext cx="7886700" cy="5007382"/>
          </a:xfrm>
        </p:spPr>
        <p:txBody>
          <a:bodyPr/>
          <a:lstStyle/>
          <a:p>
            <a:pPr marL="0" indent="0">
              <a:buNone/>
            </a:pPr>
            <a:r>
              <a:rPr lang="en-US" dirty="0"/>
              <a:t>Computing properties on </a:t>
            </a:r>
            <a:r>
              <a:rPr lang="en-US" b="1" i="1" dirty="0">
                <a:solidFill>
                  <a:srgbClr val="0070C0"/>
                </a:solidFill>
              </a:rPr>
              <a:t>a series of</a:t>
            </a:r>
            <a:r>
              <a:rPr lang="en-US" dirty="0"/>
              <a:t> graph </a:t>
            </a:r>
            <a:r>
              <a:rPr lang="en-US" dirty="0" smtClean="0"/>
              <a:t>snapshots</a:t>
            </a:r>
            <a:endParaRPr lang="en-US" b="1" i="1" dirty="0">
              <a:solidFill>
                <a:srgbClr val="0070C0"/>
              </a:solidFill>
            </a:endParaRPr>
          </a:p>
        </p:txBody>
      </p:sp>
      <p:sp>
        <p:nvSpPr>
          <p:cNvPr id="4" name="Slide Number Placeholder 3"/>
          <p:cNvSpPr>
            <a:spLocks noGrp="1"/>
          </p:cNvSpPr>
          <p:nvPr>
            <p:ph type="sldNum" sz="quarter" idx="12"/>
          </p:nvPr>
        </p:nvSpPr>
        <p:spPr/>
        <p:txBody>
          <a:bodyPr/>
          <a:lstStyle/>
          <a:p>
            <a:fld id="{C1D75715-7DCC-41CA-81CD-C8B49BA5601C}" type="slidenum">
              <a:rPr lang="en-US" smtClean="0"/>
              <a:t>4</a:t>
            </a:fld>
            <a:endParaRPr lang="en-US" dirty="0"/>
          </a:p>
        </p:txBody>
      </p:sp>
      <p:sp>
        <p:nvSpPr>
          <p:cNvPr id="15" name="Rounded Rectangle 14"/>
          <p:cNvSpPr/>
          <p:nvPr/>
        </p:nvSpPr>
        <p:spPr>
          <a:xfrm>
            <a:off x="3690137" y="4375218"/>
            <a:ext cx="724863" cy="1632292"/>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Rounded Rectangle 16"/>
          <p:cNvSpPr/>
          <p:nvPr/>
        </p:nvSpPr>
        <p:spPr>
          <a:xfrm>
            <a:off x="3690137" y="2257609"/>
            <a:ext cx="724863" cy="1187441"/>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Down Arrow 2"/>
          <p:cNvSpPr/>
          <p:nvPr/>
        </p:nvSpPr>
        <p:spPr>
          <a:xfrm>
            <a:off x="3850329" y="3572100"/>
            <a:ext cx="463161" cy="497839"/>
          </a:xfrm>
          <a:prstGeom prst="down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9" name="Down Arrow 28"/>
          <p:cNvSpPr/>
          <p:nvPr/>
        </p:nvSpPr>
        <p:spPr>
          <a:xfrm>
            <a:off x="6010042" y="3566211"/>
            <a:ext cx="463161" cy="497839"/>
          </a:xfrm>
          <a:prstGeom prst="down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5" name="Rounded Rectangular Callout 4"/>
          <p:cNvSpPr/>
          <p:nvPr/>
        </p:nvSpPr>
        <p:spPr>
          <a:xfrm>
            <a:off x="1990996" y="2391490"/>
            <a:ext cx="1102936" cy="647801"/>
          </a:xfrm>
          <a:prstGeom prst="wedgeRoundRectCallout">
            <a:avLst>
              <a:gd name="adj1" fmla="val 103004"/>
              <a:gd name="adj2" fmla="val 20222"/>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dirty="0" smtClean="0"/>
              <a:t>Graph snapshot</a:t>
            </a:r>
          </a:p>
        </p:txBody>
      </p:sp>
      <p:sp>
        <p:nvSpPr>
          <p:cNvPr id="2" name="Down Arrow 1"/>
          <p:cNvSpPr/>
          <p:nvPr/>
        </p:nvSpPr>
        <p:spPr>
          <a:xfrm>
            <a:off x="3945016" y="1943907"/>
            <a:ext cx="203721" cy="2373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own Arrow 32"/>
          <p:cNvSpPr/>
          <p:nvPr/>
        </p:nvSpPr>
        <p:spPr>
          <a:xfrm>
            <a:off x="6154195" y="1943907"/>
            <a:ext cx="203721" cy="2373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881516" y="1583789"/>
            <a:ext cx="393700" cy="369332"/>
          </a:xfrm>
          <a:prstGeom prst="rect">
            <a:avLst/>
          </a:prstGeom>
          <a:noFill/>
        </p:spPr>
        <p:txBody>
          <a:bodyPr wrap="square" rtlCol="0">
            <a:spAutoFit/>
          </a:bodyPr>
          <a:lstStyle/>
          <a:p>
            <a:r>
              <a:rPr lang="en-US" dirty="0" smtClean="0">
                <a:solidFill>
                  <a:srgbClr val="00B050"/>
                </a:solidFill>
              </a:rPr>
              <a:t>t</a:t>
            </a:r>
            <a:r>
              <a:rPr lang="en-US" baseline="-25000" dirty="0" smtClean="0">
                <a:solidFill>
                  <a:srgbClr val="00B050"/>
                </a:solidFill>
              </a:rPr>
              <a:t>0</a:t>
            </a:r>
            <a:endParaRPr lang="en-US" baseline="-25000" dirty="0">
              <a:solidFill>
                <a:srgbClr val="00B050"/>
              </a:solidFill>
            </a:endParaRPr>
          </a:p>
        </p:txBody>
      </p:sp>
      <p:sp>
        <p:nvSpPr>
          <p:cNvPr id="40" name="TextBox 39"/>
          <p:cNvSpPr txBox="1"/>
          <p:nvPr/>
        </p:nvSpPr>
        <p:spPr>
          <a:xfrm>
            <a:off x="6079503" y="1590221"/>
            <a:ext cx="393700" cy="369332"/>
          </a:xfrm>
          <a:prstGeom prst="rect">
            <a:avLst/>
          </a:prstGeom>
          <a:noFill/>
        </p:spPr>
        <p:txBody>
          <a:bodyPr wrap="square" rtlCol="0">
            <a:spAutoFit/>
          </a:bodyPr>
          <a:lstStyle/>
          <a:p>
            <a:r>
              <a:rPr lang="en-US" dirty="0" smtClean="0">
                <a:solidFill>
                  <a:srgbClr val="00B050"/>
                </a:solidFill>
              </a:rPr>
              <a:t>t</a:t>
            </a:r>
            <a:r>
              <a:rPr lang="en-US" baseline="-25000" dirty="0" smtClean="0">
                <a:solidFill>
                  <a:srgbClr val="00B050"/>
                </a:solidFill>
              </a:rPr>
              <a:t>2</a:t>
            </a:r>
            <a:endParaRPr lang="en-US" baseline="-25000" dirty="0">
              <a:solidFill>
                <a:srgbClr val="00B050"/>
              </a:solidFill>
            </a:endParaRPr>
          </a:p>
        </p:txBody>
      </p:sp>
      <p:sp>
        <p:nvSpPr>
          <p:cNvPr id="49" name="Rounded Rectangular Callout 48"/>
          <p:cNvSpPr/>
          <p:nvPr/>
        </p:nvSpPr>
        <p:spPr>
          <a:xfrm>
            <a:off x="1990995" y="3555105"/>
            <a:ext cx="1102937" cy="859935"/>
          </a:xfrm>
          <a:prstGeom prst="wedgeRoundRectCallout">
            <a:avLst>
              <a:gd name="adj1" fmla="val 92977"/>
              <a:gd name="adj2" fmla="val -22907"/>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dirty="0"/>
              <a:t>Static Graph Analysis</a:t>
            </a:r>
          </a:p>
        </p:txBody>
      </p:sp>
      <p:sp>
        <p:nvSpPr>
          <p:cNvPr id="51" name="Rounded Rectangular Callout 50"/>
          <p:cNvSpPr/>
          <p:nvPr/>
        </p:nvSpPr>
        <p:spPr>
          <a:xfrm>
            <a:off x="1990996" y="5283911"/>
            <a:ext cx="1102936" cy="647801"/>
          </a:xfrm>
          <a:prstGeom prst="wedgeRoundRectCallout">
            <a:avLst>
              <a:gd name="adj1" fmla="val 99549"/>
              <a:gd name="adj2" fmla="val -22908"/>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dirty="0" smtClean="0"/>
              <a:t>Graph Properties</a:t>
            </a:r>
          </a:p>
        </p:txBody>
      </p:sp>
      <p:sp>
        <p:nvSpPr>
          <p:cNvPr id="53" name="Rounded Rectangle 52"/>
          <p:cNvSpPr/>
          <p:nvPr/>
        </p:nvSpPr>
        <p:spPr>
          <a:xfrm>
            <a:off x="5913921" y="2257609"/>
            <a:ext cx="724863" cy="1187441"/>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6" name="Rounded Rectangle 55"/>
          <p:cNvSpPr/>
          <p:nvPr/>
        </p:nvSpPr>
        <p:spPr>
          <a:xfrm>
            <a:off x="5913921" y="4375218"/>
            <a:ext cx="724863" cy="1632292"/>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8" name="Down Arrow 57"/>
          <p:cNvSpPr/>
          <p:nvPr/>
        </p:nvSpPr>
        <p:spPr>
          <a:xfrm>
            <a:off x="5050550" y="1943907"/>
            <a:ext cx="203721" cy="2373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4982729" y="1584264"/>
            <a:ext cx="393700" cy="369332"/>
          </a:xfrm>
          <a:prstGeom prst="rect">
            <a:avLst/>
          </a:prstGeom>
          <a:noFill/>
        </p:spPr>
        <p:txBody>
          <a:bodyPr wrap="square" rtlCol="0">
            <a:spAutoFit/>
          </a:bodyPr>
          <a:lstStyle/>
          <a:p>
            <a:r>
              <a:rPr lang="en-US" dirty="0" smtClean="0">
                <a:solidFill>
                  <a:srgbClr val="00B050"/>
                </a:solidFill>
              </a:rPr>
              <a:t>t</a:t>
            </a:r>
            <a:r>
              <a:rPr lang="en-US" baseline="-25000" dirty="0" smtClean="0">
                <a:solidFill>
                  <a:srgbClr val="00B050"/>
                </a:solidFill>
              </a:rPr>
              <a:t>1</a:t>
            </a:r>
            <a:endParaRPr lang="en-US" baseline="-25000" dirty="0">
              <a:solidFill>
                <a:srgbClr val="00B050"/>
              </a:solidFill>
            </a:endParaRPr>
          </a:p>
        </p:txBody>
      </p:sp>
      <p:sp>
        <p:nvSpPr>
          <p:cNvPr id="60" name="Rounded Rectangle 59"/>
          <p:cNvSpPr/>
          <p:nvPr/>
        </p:nvSpPr>
        <p:spPr>
          <a:xfrm>
            <a:off x="4795459" y="2257609"/>
            <a:ext cx="724863" cy="1187441"/>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1" name="Rounded Rectangle 60"/>
          <p:cNvSpPr/>
          <p:nvPr/>
        </p:nvSpPr>
        <p:spPr>
          <a:xfrm>
            <a:off x="4795459" y="4375218"/>
            <a:ext cx="724863" cy="1632292"/>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2" name="Down Arrow 61"/>
          <p:cNvSpPr/>
          <p:nvPr/>
        </p:nvSpPr>
        <p:spPr>
          <a:xfrm>
            <a:off x="4931130" y="3556881"/>
            <a:ext cx="463161" cy="497839"/>
          </a:xfrm>
          <a:prstGeom prst="down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9024578"/>
      </p:ext>
    </p:extLst>
  </p:cSld>
  <p:clrMapOvr>
    <a:masterClrMapping/>
  </p:clrMapOvr>
  <mc:AlternateContent xmlns:mc="http://schemas.openxmlformats.org/markup-compatibility/2006">
    <mc:Choice xmlns:p14="http://schemas.microsoft.com/office/powerpoint/2010/main" Requires="p14">
      <p:transition p14:dur="0" advTm="38612"/>
    </mc:Choice>
    <mc:Fallback>
      <p:transition advTm="38612"/>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Reduced </a:t>
            </a:r>
            <a:r>
              <a:rPr lang="en-US" altLang="zh-CN" dirty="0" smtClean="0"/>
              <a:t>Lock Contentions</a:t>
            </a:r>
            <a:endParaRPr lang="zh-CN" altLang="en-US" dirty="0"/>
          </a:p>
        </p:txBody>
      </p:sp>
      <p:sp>
        <p:nvSpPr>
          <p:cNvPr id="3" name="Content Placeholder 2"/>
          <p:cNvSpPr>
            <a:spLocks noGrp="1"/>
          </p:cNvSpPr>
          <p:nvPr>
            <p:ph idx="1"/>
          </p:nvPr>
        </p:nvSpPr>
        <p:spPr>
          <a:xfrm>
            <a:off x="628650" y="1576243"/>
            <a:ext cx="7886700" cy="4351338"/>
          </a:xfrm>
        </p:spPr>
        <p:txBody>
          <a:bodyPr/>
          <a:lstStyle/>
          <a:p>
            <a:r>
              <a:rPr lang="en-US" altLang="zh-CN" dirty="0" smtClean="0"/>
              <a:t>LABS </a:t>
            </a:r>
            <a:r>
              <a:rPr lang="en-US" altLang="zh-CN" dirty="0"/>
              <a:t>amortizes the lock cost across </a:t>
            </a:r>
            <a:r>
              <a:rPr lang="en-US" altLang="zh-CN" dirty="0" smtClean="0"/>
              <a:t>snapshots</a:t>
            </a:r>
          </a:p>
          <a:p>
            <a:pPr lvl="1"/>
            <a:r>
              <a:rPr lang="en-US" altLang="zh-CN" dirty="0" smtClean="0"/>
              <a:t>PageRank </a:t>
            </a:r>
            <a:r>
              <a:rPr lang="en-US" altLang="zh-CN" dirty="0"/>
              <a:t>on the Wiki graph</a:t>
            </a:r>
          </a:p>
          <a:p>
            <a:endParaRPr lang="en-US" altLang="zh-CN" dirty="0" smtClean="0"/>
          </a:p>
        </p:txBody>
      </p:sp>
      <p:sp>
        <p:nvSpPr>
          <p:cNvPr id="4" name="Slide Number Placeholder 3"/>
          <p:cNvSpPr>
            <a:spLocks noGrp="1"/>
          </p:cNvSpPr>
          <p:nvPr>
            <p:ph type="sldNum" sz="quarter" idx="12"/>
          </p:nvPr>
        </p:nvSpPr>
        <p:spPr/>
        <p:txBody>
          <a:bodyPr/>
          <a:lstStyle/>
          <a:p>
            <a:fld id="{C1D75715-7DCC-41CA-81CD-C8B49BA5601C}" type="slidenum">
              <a:rPr lang="en-US" smtClean="0"/>
              <a:t>40</a:t>
            </a:fld>
            <a:endParaRPr lang="en-US"/>
          </a:p>
        </p:txBody>
      </p:sp>
      <p:graphicFrame>
        <p:nvGraphicFramePr>
          <p:cNvPr id="5" name="Chart 4"/>
          <p:cNvGraphicFramePr/>
          <p:nvPr>
            <p:extLst>
              <p:ext uri="{D42A27DB-BD31-4B8C-83A1-F6EECF244321}">
                <p14:modId xmlns:p14="http://schemas.microsoft.com/office/powerpoint/2010/main" val="2099132207"/>
              </p:ext>
            </p:extLst>
          </p:nvPr>
        </p:nvGraphicFramePr>
        <p:xfrm>
          <a:off x="1556001" y="2449057"/>
          <a:ext cx="5546354" cy="3247691"/>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2658258" y="5647018"/>
            <a:ext cx="3827483" cy="830997"/>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en-US" sz="2400" dirty="0" smtClean="0"/>
              <a:t>Reduced the time of locking by more than 95%</a:t>
            </a:r>
            <a:endParaRPr lang="en-US" sz="2400" dirty="0"/>
          </a:p>
        </p:txBody>
      </p:sp>
      <p:cxnSp>
        <p:nvCxnSpPr>
          <p:cNvPr id="7" name="Straight Arrow Connector 6"/>
          <p:cNvCxnSpPr/>
          <p:nvPr/>
        </p:nvCxnSpPr>
        <p:spPr>
          <a:xfrm>
            <a:off x="3579808" y="4420720"/>
            <a:ext cx="0" cy="449730"/>
          </a:xfrm>
          <a:prstGeom prst="straightConnector1">
            <a:avLst/>
          </a:prstGeom>
          <a:ln>
            <a:headEnd type="triangle"/>
            <a:tailEnd type="triangle"/>
          </a:ln>
        </p:spPr>
        <p:style>
          <a:lnRef idx="3">
            <a:schemeClr val="accent2"/>
          </a:lnRef>
          <a:fillRef idx="0">
            <a:schemeClr val="accent2"/>
          </a:fillRef>
          <a:effectRef idx="2">
            <a:schemeClr val="accent2"/>
          </a:effectRef>
          <a:fontRef idx="minor">
            <a:schemeClr val="tx1"/>
          </a:fontRef>
        </p:style>
      </p:cxnSp>
      <p:sp>
        <p:nvSpPr>
          <p:cNvPr id="8" name="TextBox 7"/>
          <p:cNvSpPr txBox="1"/>
          <p:nvPr/>
        </p:nvSpPr>
        <p:spPr>
          <a:xfrm>
            <a:off x="3330253" y="4495459"/>
            <a:ext cx="499110" cy="307777"/>
          </a:xfrm>
          <a:prstGeom prst="rect">
            <a:avLst/>
          </a:prstGeom>
          <a:solidFill>
            <a:srgbClr val="FFFFFF">
              <a:alpha val="74902"/>
            </a:srgbClr>
          </a:solidFill>
        </p:spPr>
        <p:txBody>
          <a:bodyPr wrap="square" rtlCol="0">
            <a:spAutoFit/>
          </a:bodyPr>
          <a:lstStyle/>
          <a:p>
            <a:r>
              <a:rPr lang="en-US" sz="1400" dirty="0" smtClean="0">
                <a:solidFill>
                  <a:schemeClr val="accent2"/>
                </a:solidFill>
              </a:rPr>
              <a:t>95%</a:t>
            </a:r>
            <a:endParaRPr lang="en-US" sz="1400" dirty="0">
              <a:solidFill>
                <a:schemeClr val="accent2"/>
              </a:solidFill>
            </a:endParaRPr>
          </a:p>
        </p:txBody>
      </p:sp>
      <p:cxnSp>
        <p:nvCxnSpPr>
          <p:cNvPr id="9" name="Straight Connector 8"/>
          <p:cNvCxnSpPr/>
          <p:nvPr/>
        </p:nvCxnSpPr>
        <p:spPr>
          <a:xfrm>
            <a:off x="2997200" y="4409548"/>
            <a:ext cx="762000"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cxnSp>
        <p:nvCxnSpPr>
          <p:cNvPr id="10" name="Straight Connector 9"/>
          <p:cNvCxnSpPr/>
          <p:nvPr/>
        </p:nvCxnSpPr>
        <p:spPr>
          <a:xfrm>
            <a:off x="3330253" y="4870450"/>
            <a:ext cx="428947"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cxnSp>
        <p:nvCxnSpPr>
          <p:cNvPr id="20" name="Straight Arrow Connector 19"/>
          <p:cNvCxnSpPr/>
          <p:nvPr/>
        </p:nvCxnSpPr>
        <p:spPr>
          <a:xfrm>
            <a:off x="4710113" y="4331195"/>
            <a:ext cx="0" cy="539255"/>
          </a:xfrm>
          <a:prstGeom prst="straightConnector1">
            <a:avLst/>
          </a:prstGeom>
          <a:ln>
            <a:headEnd type="triangle"/>
            <a:tailEnd type="triangle"/>
          </a:ln>
        </p:spPr>
        <p:style>
          <a:lnRef idx="3">
            <a:schemeClr val="accent2"/>
          </a:lnRef>
          <a:fillRef idx="0">
            <a:schemeClr val="accent2"/>
          </a:fillRef>
          <a:effectRef idx="2">
            <a:schemeClr val="accent2"/>
          </a:effectRef>
          <a:fontRef idx="minor">
            <a:schemeClr val="tx1"/>
          </a:fontRef>
        </p:style>
      </p:cxnSp>
      <p:sp>
        <p:nvSpPr>
          <p:cNvPr id="21" name="TextBox 20"/>
          <p:cNvSpPr txBox="1"/>
          <p:nvPr/>
        </p:nvSpPr>
        <p:spPr>
          <a:xfrm>
            <a:off x="4460558" y="4473100"/>
            <a:ext cx="499110" cy="307777"/>
          </a:xfrm>
          <a:prstGeom prst="rect">
            <a:avLst/>
          </a:prstGeom>
          <a:solidFill>
            <a:srgbClr val="FFFFFF">
              <a:alpha val="74902"/>
            </a:srgbClr>
          </a:solidFill>
        </p:spPr>
        <p:txBody>
          <a:bodyPr wrap="square" rtlCol="0">
            <a:spAutoFit/>
          </a:bodyPr>
          <a:lstStyle/>
          <a:p>
            <a:r>
              <a:rPr lang="en-US" sz="1400" dirty="0" smtClean="0">
                <a:solidFill>
                  <a:schemeClr val="accent2"/>
                </a:solidFill>
              </a:rPr>
              <a:t>96%</a:t>
            </a:r>
            <a:endParaRPr lang="en-US" sz="1400" dirty="0">
              <a:solidFill>
                <a:schemeClr val="accent2"/>
              </a:solidFill>
            </a:endParaRPr>
          </a:p>
        </p:txBody>
      </p:sp>
      <p:cxnSp>
        <p:nvCxnSpPr>
          <p:cNvPr id="22" name="Straight Connector 21"/>
          <p:cNvCxnSpPr/>
          <p:nvPr/>
        </p:nvCxnSpPr>
        <p:spPr>
          <a:xfrm>
            <a:off x="4159727" y="4326142"/>
            <a:ext cx="728979"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cxnSp>
        <p:nvCxnSpPr>
          <p:cNvPr id="23" name="Straight Connector 22"/>
          <p:cNvCxnSpPr/>
          <p:nvPr/>
        </p:nvCxnSpPr>
        <p:spPr>
          <a:xfrm>
            <a:off x="4438650" y="4870450"/>
            <a:ext cx="450056"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cxnSp>
        <p:nvCxnSpPr>
          <p:cNvPr id="28" name="Straight Arrow Connector 27"/>
          <p:cNvCxnSpPr/>
          <p:nvPr/>
        </p:nvCxnSpPr>
        <p:spPr>
          <a:xfrm>
            <a:off x="5816443" y="4083551"/>
            <a:ext cx="0" cy="786899"/>
          </a:xfrm>
          <a:prstGeom prst="straightConnector1">
            <a:avLst/>
          </a:prstGeom>
          <a:ln>
            <a:headEnd type="triangle"/>
            <a:tailEnd type="triangle"/>
          </a:ln>
        </p:spPr>
        <p:style>
          <a:lnRef idx="3">
            <a:schemeClr val="accent2"/>
          </a:lnRef>
          <a:fillRef idx="0">
            <a:schemeClr val="accent2"/>
          </a:fillRef>
          <a:effectRef idx="2">
            <a:schemeClr val="accent2"/>
          </a:effectRef>
          <a:fontRef idx="minor">
            <a:schemeClr val="tx1"/>
          </a:fontRef>
        </p:style>
      </p:cxnSp>
      <p:sp>
        <p:nvSpPr>
          <p:cNvPr id="29" name="TextBox 28"/>
          <p:cNvSpPr txBox="1"/>
          <p:nvPr/>
        </p:nvSpPr>
        <p:spPr>
          <a:xfrm>
            <a:off x="5566888" y="4333935"/>
            <a:ext cx="499110" cy="307777"/>
          </a:xfrm>
          <a:prstGeom prst="rect">
            <a:avLst/>
          </a:prstGeom>
          <a:solidFill>
            <a:srgbClr val="FFFFFF">
              <a:alpha val="74902"/>
            </a:srgbClr>
          </a:solidFill>
        </p:spPr>
        <p:txBody>
          <a:bodyPr wrap="square" rtlCol="0">
            <a:spAutoFit/>
          </a:bodyPr>
          <a:lstStyle/>
          <a:p>
            <a:r>
              <a:rPr lang="en-US" sz="1400" dirty="0" smtClean="0">
                <a:solidFill>
                  <a:schemeClr val="accent2"/>
                </a:solidFill>
              </a:rPr>
              <a:t>96%</a:t>
            </a:r>
            <a:endParaRPr lang="en-US" sz="1400" dirty="0">
              <a:solidFill>
                <a:schemeClr val="accent2"/>
              </a:solidFill>
            </a:endParaRPr>
          </a:p>
        </p:txBody>
      </p:sp>
      <p:cxnSp>
        <p:nvCxnSpPr>
          <p:cNvPr id="30" name="Straight Connector 29"/>
          <p:cNvCxnSpPr/>
          <p:nvPr/>
        </p:nvCxnSpPr>
        <p:spPr>
          <a:xfrm>
            <a:off x="5266057" y="4078498"/>
            <a:ext cx="762000"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cxnSp>
        <p:nvCxnSpPr>
          <p:cNvPr id="31" name="Straight Connector 30"/>
          <p:cNvCxnSpPr/>
          <p:nvPr/>
        </p:nvCxnSpPr>
        <p:spPr>
          <a:xfrm>
            <a:off x="5560222" y="4870450"/>
            <a:ext cx="431003"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cxnSp>
        <p:nvCxnSpPr>
          <p:cNvPr id="38" name="Straight Arrow Connector 37"/>
          <p:cNvCxnSpPr/>
          <p:nvPr/>
        </p:nvCxnSpPr>
        <p:spPr>
          <a:xfrm>
            <a:off x="6930868" y="3235827"/>
            <a:ext cx="0" cy="1599307"/>
          </a:xfrm>
          <a:prstGeom prst="straightConnector1">
            <a:avLst/>
          </a:prstGeom>
          <a:ln>
            <a:headEnd type="triangle"/>
            <a:tailEnd type="triangle"/>
          </a:ln>
        </p:spPr>
        <p:style>
          <a:lnRef idx="3">
            <a:schemeClr val="accent2"/>
          </a:lnRef>
          <a:fillRef idx="0">
            <a:schemeClr val="accent2"/>
          </a:fillRef>
          <a:effectRef idx="2">
            <a:schemeClr val="accent2"/>
          </a:effectRef>
          <a:fontRef idx="minor">
            <a:schemeClr val="tx1"/>
          </a:fontRef>
        </p:style>
      </p:cxnSp>
      <p:sp>
        <p:nvSpPr>
          <p:cNvPr id="39" name="TextBox 38"/>
          <p:cNvSpPr txBox="1"/>
          <p:nvPr/>
        </p:nvSpPr>
        <p:spPr>
          <a:xfrm>
            <a:off x="6706239" y="3878716"/>
            <a:ext cx="499110" cy="307777"/>
          </a:xfrm>
          <a:prstGeom prst="rect">
            <a:avLst/>
          </a:prstGeom>
          <a:solidFill>
            <a:srgbClr val="FFFFFF">
              <a:alpha val="74902"/>
            </a:srgbClr>
          </a:solidFill>
        </p:spPr>
        <p:txBody>
          <a:bodyPr wrap="square" rtlCol="0">
            <a:spAutoFit/>
          </a:bodyPr>
          <a:lstStyle/>
          <a:p>
            <a:r>
              <a:rPr lang="en-US" sz="1400" dirty="0" smtClean="0">
                <a:solidFill>
                  <a:schemeClr val="accent2"/>
                </a:solidFill>
              </a:rPr>
              <a:t>96%</a:t>
            </a:r>
            <a:endParaRPr lang="en-US" sz="1400" dirty="0">
              <a:solidFill>
                <a:schemeClr val="accent2"/>
              </a:solidFill>
            </a:endParaRPr>
          </a:p>
        </p:txBody>
      </p:sp>
      <p:cxnSp>
        <p:nvCxnSpPr>
          <p:cNvPr id="40" name="Straight Connector 39"/>
          <p:cNvCxnSpPr/>
          <p:nvPr/>
        </p:nvCxnSpPr>
        <p:spPr>
          <a:xfrm>
            <a:off x="6380482" y="3230774"/>
            <a:ext cx="762000"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cxnSp>
        <p:nvCxnSpPr>
          <p:cNvPr id="41" name="Straight Connector 40"/>
          <p:cNvCxnSpPr/>
          <p:nvPr/>
        </p:nvCxnSpPr>
        <p:spPr>
          <a:xfrm>
            <a:off x="6674647" y="4838310"/>
            <a:ext cx="431003" cy="0"/>
          </a:xfrm>
          <a:prstGeom prst="line">
            <a:avLst/>
          </a:prstGeom>
          <a:ln>
            <a:prstDash val="dash"/>
          </a:ln>
        </p:spPr>
        <p:style>
          <a:lnRef idx="3">
            <a:schemeClr val="accent3"/>
          </a:lnRef>
          <a:fillRef idx="0">
            <a:schemeClr val="accent3"/>
          </a:fillRef>
          <a:effectRef idx="2">
            <a:schemeClr val="accent3"/>
          </a:effectRef>
          <a:fontRef idx="minor">
            <a:schemeClr val="tx1"/>
          </a:fontRef>
        </p:style>
      </p:cxnSp>
    </p:spTree>
    <p:custDataLst>
      <p:tags r:id="rId1"/>
    </p:custDataLst>
    <p:extLst>
      <p:ext uri="{BB962C8B-B14F-4D97-AF65-F5344CB8AC3E}">
        <p14:creationId xmlns:p14="http://schemas.microsoft.com/office/powerpoint/2010/main" val="18290838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250"/>
                                        <p:tgtEl>
                                          <p:spTgt spid="9"/>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250"/>
                                        <p:tgtEl>
                                          <p:spTgt spid="10"/>
                                        </p:tgtEl>
                                      </p:cBhvr>
                                    </p:animEffect>
                                  </p:childTnLst>
                                </p:cTn>
                              </p:par>
                              <p:par>
                                <p:cTn id="11" presetID="22" presetClass="entr" presetSubtype="8"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250"/>
                                        <p:tgtEl>
                                          <p:spTgt spid="22"/>
                                        </p:tgtEl>
                                      </p:cBhvr>
                                    </p:animEffect>
                                  </p:childTnLst>
                                </p:cTn>
                              </p:par>
                              <p:par>
                                <p:cTn id="14" presetID="22" presetClass="entr" presetSubtype="8" fill="hold"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left)">
                                      <p:cBhvr>
                                        <p:cTn id="16" dur="250"/>
                                        <p:tgtEl>
                                          <p:spTgt spid="23"/>
                                        </p:tgtEl>
                                      </p:cBhvr>
                                    </p:animEffect>
                                  </p:childTnLst>
                                </p:cTn>
                              </p:par>
                              <p:par>
                                <p:cTn id="17" presetID="22" presetClass="entr" presetSubtype="8"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wipe(left)">
                                      <p:cBhvr>
                                        <p:cTn id="19" dur="250"/>
                                        <p:tgtEl>
                                          <p:spTgt spid="30"/>
                                        </p:tgtEl>
                                      </p:cBhvr>
                                    </p:animEffect>
                                  </p:childTnLst>
                                </p:cTn>
                              </p:par>
                              <p:par>
                                <p:cTn id="20" presetID="22" presetClass="entr" presetSubtype="8" fill="hold"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wipe(left)">
                                      <p:cBhvr>
                                        <p:cTn id="22" dur="250"/>
                                        <p:tgtEl>
                                          <p:spTgt spid="31"/>
                                        </p:tgtEl>
                                      </p:cBhvr>
                                    </p:animEffect>
                                  </p:childTnLst>
                                </p:cTn>
                              </p:par>
                              <p:par>
                                <p:cTn id="23" presetID="22" presetClass="entr" presetSubtype="8"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wipe(left)">
                                      <p:cBhvr>
                                        <p:cTn id="25" dur="250"/>
                                        <p:tgtEl>
                                          <p:spTgt spid="40"/>
                                        </p:tgtEl>
                                      </p:cBhvr>
                                    </p:animEffect>
                                  </p:childTnLst>
                                </p:cTn>
                              </p:par>
                              <p:par>
                                <p:cTn id="26" presetID="22" presetClass="entr" presetSubtype="8" fill="hold" nodeType="with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wipe(left)">
                                      <p:cBhvr>
                                        <p:cTn id="28" dur="250"/>
                                        <p:tgtEl>
                                          <p:spTgt spid="41"/>
                                        </p:tgtEl>
                                      </p:cBhvr>
                                    </p:animEffect>
                                  </p:childTnLst>
                                </p:cTn>
                              </p:par>
                            </p:childTnLst>
                          </p:cTn>
                        </p:par>
                        <p:par>
                          <p:cTn id="29" fill="hold">
                            <p:stCondLst>
                              <p:cond delay="250"/>
                            </p:stCondLst>
                            <p:childTnLst>
                              <p:par>
                                <p:cTn id="30" presetID="16" presetClass="entr" presetSubtype="42"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arn(outHorizontal)">
                                      <p:cBhvr>
                                        <p:cTn id="32" dur="250"/>
                                        <p:tgtEl>
                                          <p:spTgt spid="7"/>
                                        </p:tgtEl>
                                      </p:cBhvr>
                                    </p:animEffect>
                                  </p:childTnLst>
                                </p:cTn>
                              </p:par>
                              <p:par>
                                <p:cTn id="33" presetID="16" presetClass="entr" presetSubtype="42"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arn(outHorizontal)">
                                      <p:cBhvr>
                                        <p:cTn id="35" dur="250"/>
                                        <p:tgtEl>
                                          <p:spTgt spid="20"/>
                                        </p:tgtEl>
                                      </p:cBhvr>
                                    </p:animEffect>
                                  </p:childTnLst>
                                </p:cTn>
                              </p:par>
                              <p:par>
                                <p:cTn id="36" presetID="16" presetClass="entr" presetSubtype="4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barn(outHorizontal)">
                                      <p:cBhvr>
                                        <p:cTn id="38" dur="250"/>
                                        <p:tgtEl>
                                          <p:spTgt spid="28"/>
                                        </p:tgtEl>
                                      </p:cBhvr>
                                    </p:animEffect>
                                  </p:childTnLst>
                                </p:cTn>
                              </p:par>
                              <p:par>
                                <p:cTn id="39" presetID="16" presetClass="entr" presetSubtype="42" fill="hold" nodeType="with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barn(outHorizontal)">
                                      <p:cBhvr>
                                        <p:cTn id="41" dur="250"/>
                                        <p:tgtEl>
                                          <p:spTgt spid="38"/>
                                        </p:tgtEl>
                                      </p:cBhvr>
                                    </p:animEffec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250"/>
                                        <p:tgtEl>
                                          <p:spTgt spid="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250"/>
                                        <p:tgtEl>
                                          <p:spTgt spid="21"/>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250"/>
                                        <p:tgtEl>
                                          <p:spTgt spid="2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fade">
                                      <p:cBhvr>
                                        <p:cTn id="54" dur="250"/>
                                        <p:tgtEl>
                                          <p:spTgt spid="39"/>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fade">
                                      <p:cBhvr>
                                        <p:cTn id="5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21" grpId="0" animBg="1"/>
      <p:bldP spid="29" grpId="0" animBg="1"/>
      <p:bldP spid="3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LABS with Incremental Computation</a:t>
            </a:r>
            <a:endParaRPr lang="en-US" b="1" dirty="0"/>
          </a:p>
        </p:txBody>
      </p:sp>
      <p:sp>
        <p:nvSpPr>
          <p:cNvPr id="3" name="Content Placeholder 2"/>
          <p:cNvSpPr>
            <a:spLocks noGrp="1"/>
          </p:cNvSpPr>
          <p:nvPr>
            <p:ph idx="1"/>
          </p:nvPr>
        </p:nvSpPr>
        <p:spPr/>
        <p:txBody>
          <a:bodyPr/>
          <a:lstStyle/>
          <a:p>
            <a:r>
              <a:rPr lang="en-US" dirty="0" smtClean="0"/>
              <a:t>Traditional incremental computing</a:t>
            </a:r>
          </a:p>
          <a:p>
            <a:endParaRPr lang="en-US" dirty="0"/>
          </a:p>
          <a:p>
            <a:endParaRPr lang="en-US" dirty="0" smtClean="0"/>
          </a:p>
          <a:p>
            <a:endParaRPr lang="en-US" dirty="0"/>
          </a:p>
          <a:p>
            <a:endParaRPr lang="en-US" dirty="0" smtClean="0"/>
          </a:p>
          <a:p>
            <a:r>
              <a:rPr lang="en-US" dirty="0" smtClean="0"/>
              <a:t>Incremental computing with LABS</a:t>
            </a:r>
          </a:p>
          <a:p>
            <a:endParaRPr lang="en-US" dirty="0"/>
          </a:p>
        </p:txBody>
      </p:sp>
      <p:sp>
        <p:nvSpPr>
          <p:cNvPr id="4" name="Slide Number Placeholder 3"/>
          <p:cNvSpPr>
            <a:spLocks noGrp="1"/>
          </p:cNvSpPr>
          <p:nvPr>
            <p:ph type="sldNum" sz="quarter" idx="12"/>
          </p:nvPr>
        </p:nvSpPr>
        <p:spPr/>
        <p:txBody>
          <a:bodyPr/>
          <a:lstStyle/>
          <a:p>
            <a:fld id="{C1D75715-7DCC-41CA-81CD-C8B49BA5601C}" type="slidenum">
              <a:rPr lang="en-US" smtClean="0"/>
              <a:t>41</a:t>
            </a:fld>
            <a:endParaRPr lang="en-US"/>
          </a:p>
        </p:txBody>
      </p:sp>
      <p:grpSp>
        <p:nvGrpSpPr>
          <p:cNvPr id="46" name="Group 45"/>
          <p:cNvGrpSpPr/>
          <p:nvPr/>
        </p:nvGrpSpPr>
        <p:grpSpPr>
          <a:xfrm>
            <a:off x="1111804" y="2590816"/>
            <a:ext cx="6461887" cy="1348943"/>
            <a:chOff x="1111804" y="2590816"/>
            <a:chExt cx="6461887" cy="1348943"/>
          </a:xfrm>
        </p:grpSpPr>
        <p:pic>
          <p:nvPicPr>
            <p:cNvPr id="5" name="Picture 8" descr="Link Analysis Diagram of the Al Qaeda Terrorist Network"/>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6456651" y="2604939"/>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Link Analysis Diagram of the Al Qaeda Terrorist Network"/>
            <p:cNvPicPr>
              <a:picLocks noChangeAspect="1" noChangeArrowheads="1"/>
            </p:cNvPicPr>
            <p:nvPr/>
          </p:nvPicPr>
          <p:blipFill>
            <a:blip r:embed="rId5" cstate="print">
              <a:clrChange>
                <a:clrFrom>
                  <a:srgbClr val="BEBCBD"/>
                </a:clrFrom>
                <a:clrTo>
                  <a:srgbClr val="BEBCBD">
                    <a:alpha val="0"/>
                  </a:srgbClr>
                </a:clrTo>
              </a:clrChang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853881" y="2604939"/>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Link Analysis Diagram of the Al Qaeda Terrorist Network"/>
            <p:cNvPicPr>
              <a:picLocks noChangeAspect="1" noChangeArrowheads="1"/>
            </p:cNvPicPr>
            <p:nvPr/>
          </p:nvPicPr>
          <p:blipFill>
            <a:blip r:embed="rId6" cstate="print">
              <a:extLst>
                <a:ext uri="{BEBA8EAE-BF5A-486C-A8C5-ECC9F3942E4B}">
                  <a14:imgProps xmlns:a14="http://schemas.microsoft.com/office/drawing/2010/main">
                    <a14:imgLayer r:embed="rId4">
                      <a14:imgEffect>
                        <a14:sharpenSoften amount="-25000"/>
                      </a14:imgEffect>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3227458" y="2590816"/>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Link Analysis Diagram of the Al Qaeda Terrorist Network"/>
            <p:cNvPicPr>
              <a:picLocks noChangeAspect="1" noChangeArrowheads="1"/>
            </p:cNvPicPr>
            <p:nvPr/>
          </p:nvPicPr>
          <p:blipFill>
            <a:blip r:embed="rId7" cstate="print">
              <a:extLst>
                <a:ext uri="{BEBA8EAE-BF5A-486C-A8C5-ECC9F3942E4B}">
                  <a14:imgProps xmlns:a14="http://schemas.microsoft.com/office/drawing/2010/main">
                    <a14:imgLayer r:embed="rId4">
                      <a14:imgEffect>
                        <a14:sharpenSoften amount="-25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601036" y="2590816"/>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111804" y="3459742"/>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0</a:t>
              </a:r>
              <a:endParaRPr lang="en-US" sz="1200" b="1" dirty="0"/>
            </a:p>
          </p:txBody>
        </p:sp>
        <p:sp>
          <p:nvSpPr>
            <p:cNvPr id="10" name="TextBox 9"/>
            <p:cNvSpPr txBox="1"/>
            <p:nvPr/>
          </p:nvSpPr>
          <p:spPr>
            <a:xfrm>
              <a:off x="2738226" y="3455143"/>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1</a:t>
              </a:r>
              <a:endParaRPr lang="en-US" sz="1200" b="1" dirty="0"/>
            </a:p>
          </p:txBody>
        </p:sp>
        <p:sp>
          <p:nvSpPr>
            <p:cNvPr id="11" name="TextBox 10"/>
            <p:cNvSpPr txBox="1"/>
            <p:nvPr/>
          </p:nvSpPr>
          <p:spPr>
            <a:xfrm>
              <a:off x="4405504" y="3473547"/>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2</a:t>
              </a:r>
              <a:endParaRPr lang="en-US" sz="1200" b="1" dirty="0"/>
            </a:p>
          </p:txBody>
        </p:sp>
        <p:sp>
          <p:nvSpPr>
            <p:cNvPr id="12" name="TextBox 11"/>
            <p:cNvSpPr txBox="1"/>
            <p:nvPr/>
          </p:nvSpPr>
          <p:spPr>
            <a:xfrm>
              <a:off x="5994258" y="3478094"/>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3</a:t>
              </a:r>
              <a:endParaRPr lang="en-US" sz="1200" b="1" dirty="0"/>
            </a:p>
          </p:txBody>
        </p:sp>
      </p:grpSp>
      <p:grpSp>
        <p:nvGrpSpPr>
          <p:cNvPr id="47" name="Group 46"/>
          <p:cNvGrpSpPr/>
          <p:nvPr/>
        </p:nvGrpSpPr>
        <p:grpSpPr>
          <a:xfrm>
            <a:off x="1076178" y="5233039"/>
            <a:ext cx="6461887" cy="1348943"/>
            <a:chOff x="1076178" y="5233039"/>
            <a:chExt cx="6461887" cy="1348943"/>
          </a:xfrm>
        </p:grpSpPr>
        <p:pic>
          <p:nvPicPr>
            <p:cNvPr id="13" name="Picture 8" descr="Link Analysis Diagram of the Al Qaeda Terrorist Network"/>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6421025" y="5247162"/>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Link Analysis Diagram of the Al Qaeda Terrorist Network"/>
            <p:cNvPicPr>
              <a:picLocks noChangeAspect="1" noChangeArrowheads="1"/>
            </p:cNvPicPr>
            <p:nvPr/>
          </p:nvPicPr>
          <p:blipFill>
            <a:blip r:embed="rId5" cstate="print">
              <a:clrChange>
                <a:clrFrom>
                  <a:srgbClr val="BEBCBD"/>
                </a:clrFrom>
                <a:clrTo>
                  <a:srgbClr val="BEBCBD">
                    <a:alpha val="0"/>
                  </a:srgbClr>
                </a:clrTo>
              </a:clrChang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818255" y="5247162"/>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Link Analysis Diagram of the Al Qaeda Terrorist Network"/>
            <p:cNvPicPr>
              <a:picLocks noChangeAspect="1" noChangeArrowheads="1"/>
            </p:cNvPicPr>
            <p:nvPr/>
          </p:nvPicPr>
          <p:blipFill>
            <a:blip r:embed="rId6" cstate="print">
              <a:extLst>
                <a:ext uri="{BEBA8EAE-BF5A-486C-A8C5-ECC9F3942E4B}">
                  <a14:imgProps xmlns:a14="http://schemas.microsoft.com/office/drawing/2010/main">
                    <a14:imgLayer r:embed="rId4">
                      <a14:imgEffect>
                        <a14:sharpenSoften amount="-25000"/>
                      </a14:imgEffect>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3191832" y="5233039"/>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8" descr="Link Analysis Diagram of the Al Qaeda Terrorist Network"/>
            <p:cNvPicPr>
              <a:picLocks noChangeAspect="1" noChangeArrowheads="1"/>
            </p:cNvPicPr>
            <p:nvPr/>
          </p:nvPicPr>
          <p:blipFill>
            <a:blip r:embed="rId7" cstate="print">
              <a:extLst>
                <a:ext uri="{BEBA8EAE-BF5A-486C-A8C5-ECC9F3942E4B}">
                  <a14:imgProps xmlns:a14="http://schemas.microsoft.com/office/drawing/2010/main">
                    <a14:imgLayer r:embed="rId4">
                      <a14:imgEffect>
                        <a14:sharpenSoften amount="-25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565410" y="5233039"/>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p:nvPr/>
          </p:nvSpPr>
          <p:spPr>
            <a:xfrm>
              <a:off x="1076178" y="6101965"/>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0</a:t>
              </a:r>
              <a:endParaRPr lang="en-US" sz="1200" b="1" dirty="0"/>
            </a:p>
          </p:txBody>
        </p:sp>
        <p:sp>
          <p:nvSpPr>
            <p:cNvPr id="18" name="TextBox 17"/>
            <p:cNvSpPr txBox="1"/>
            <p:nvPr/>
          </p:nvSpPr>
          <p:spPr>
            <a:xfrm>
              <a:off x="2702600" y="6097366"/>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1</a:t>
              </a:r>
              <a:endParaRPr lang="en-US" sz="1200" b="1" dirty="0"/>
            </a:p>
          </p:txBody>
        </p:sp>
        <p:sp>
          <p:nvSpPr>
            <p:cNvPr id="19" name="TextBox 18"/>
            <p:cNvSpPr txBox="1"/>
            <p:nvPr/>
          </p:nvSpPr>
          <p:spPr>
            <a:xfrm>
              <a:off x="4369878" y="6115770"/>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2</a:t>
              </a:r>
              <a:endParaRPr lang="en-US" sz="1200" b="1" dirty="0"/>
            </a:p>
          </p:txBody>
        </p:sp>
        <p:sp>
          <p:nvSpPr>
            <p:cNvPr id="20" name="TextBox 19"/>
            <p:cNvSpPr txBox="1"/>
            <p:nvPr/>
          </p:nvSpPr>
          <p:spPr>
            <a:xfrm>
              <a:off x="5958632" y="6120317"/>
              <a:ext cx="1579433" cy="461665"/>
            </a:xfrm>
            <a:prstGeom prst="rect">
              <a:avLst/>
            </a:prstGeom>
            <a:noFill/>
          </p:spPr>
          <p:txBody>
            <a:bodyPr wrap="square" rtlCol="0">
              <a:spAutoFit/>
            </a:bodyPr>
            <a:lstStyle/>
            <a:p>
              <a:pPr algn="ctr"/>
              <a:r>
                <a:rPr lang="en-US" sz="1200" b="1" dirty="0" smtClean="0"/>
                <a:t>Snapshot</a:t>
              </a:r>
            </a:p>
            <a:p>
              <a:pPr algn="ctr"/>
              <a:r>
                <a:rPr lang="en-US" sz="1200" b="1" dirty="0" smtClean="0"/>
                <a:t>3</a:t>
              </a:r>
              <a:endParaRPr lang="en-US" sz="1200" b="1" dirty="0"/>
            </a:p>
          </p:txBody>
        </p:sp>
      </p:grpSp>
      <p:sp>
        <p:nvSpPr>
          <p:cNvPr id="27" name="Arc 26"/>
          <p:cNvSpPr/>
          <p:nvPr/>
        </p:nvSpPr>
        <p:spPr>
          <a:xfrm rot="20267827">
            <a:off x="6275897" y="1246291"/>
            <a:ext cx="3204397" cy="3238793"/>
          </a:xfrm>
          <a:prstGeom prst="arc">
            <a:avLst>
              <a:gd name="adj1" fmla="val 16200000"/>
              <a:gd name="adj2" fmla="val 18841608"/>
            </a:avLst>
          </a:prstGeom>
          <a:ln w="38100">
            <a:solidFill>
              <a:srgbClr val="92D05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p:cNvSpPr/>
          <p:nvPr/>
        </p:nvSpPr>
        <p:spPr>
          <a:xfrm rot="20267827">
            <a:off x="2680724" y="2452795"/>
            <a:ext cx="3204397" cy="3238793"/>
          </a:xfrm>
          <a:prstGeom prst="arc">
            <a:avLst>
              <a:gd name="adj1" fmla="val 16200000"/>
              <a:gd name="adj2" fmla="val 18841608"/>
            </a:avLst>
          </a:prstGeom>
          <a:ln w="38100">
            <a:solidFill>
              <a:srgbClr val="92D05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rot="20267827">
            <a:off x="4307211" y="2469877"/>
            <a:ext cx="3204397" cy="3238793"/>
          </a:xfrm>
          <a:prstGeom prst="arc">
            <a:avLst>
              <a:gd name="adj1" fmla="val 16200000"/>
              <a:gd name="adj2" fmla="val 18841608"/>
            </a:avLst>
          </a:prstGeom>
          <a:ln w="38100">
            <a:solidFill>
              <a:srgbClr val="92D05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rot="20267827">
            <a:off x="1053412" y="5126372"/>
            <a:ext cx="3204397" cy="3238793"/>
          </a:xfrm>
          <a:prstGeom prst="arc">
            <a:avLst>
              <a:gd name="adj1" fmla="val 16200000"/>
              <a:gd name="adj2" fmla="val 18841608"/>
            </a:avLst>
          </a:prstGeom>
          <a:ln w="38100">
            <a:solidFill>
              <a:srgbClr val="92D05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Arc 37"/>
          <p:cNvSpPr/>
          <p:nvPr/>
        </p:nvSpPr>
        <p:spPr>
          <a:xfrm rot="20194795">
            <a:off x="-13912" y="4904522"/>
            <a:ext cx="6786923" cy="6859774"/>
          </a:xfrm>
          <a:prstGeom prst="arc">
            <a:avLst>
              <a:gd name="adj1" fmla="val 16200000"/>
              <a:gd name="adj2" fmla="val 19271757"/>
            </a:avLst>
          </a:prstGeom>
          <a:ln w="38100">
            <a:solidFill>
              <a:srgbClr val="92D05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p:cNvSpPr/>
          <p:nvPr/>
        </p:nvSpPr>
        <p:spPr>
          <a:xfrm rot="19800000">
            <a:off x="-169323" y="4529117"/>
            <a:ext cx="8767098" cy="8861204"/>
          </a:xfrm>
          <a:prstGeom prst="arc">
            <a:avLst>
              <a:gd name="adj1" fmla="val 16200000"/>
              <a:gd name="adj2" fmla="val 19861983"/>
            </a:avLst>
          </a:prstGeom>
          <a:ln w="38100">
            <a:solidFill>
              <a:srgbClr val="92D05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Rounded Rectangular Callout 40"/>
          <p:cNvSpPr/>
          <p:nvPr/>
        </p:nvSpPr>
        <p:spPr>
          <a:xfrm>
            <a:off x="2244436" y="4470214"/>
            <a:ext cx="4596227" cy="854659"/>
          </a:xfrm>
          <a:prstGeom prst="wedgeRoundRectCallout">
            <a:avLst>
              <a:gd name="adj1" fmla="val 60658"/>
              <a:gd name="adj2" fmla="val -20192"/>
              <a:gd name="adj3" fmla="val 16667"/>
            </a:avLst>
          </a:prstGeom>
          <a:noFill/>
          <a:ln w="28575">
            <a:solidFill>
              <a:schemeClr val="accent2"/>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2" name="TextBox 41"/>
          <p:cNvSpPr txBox="1"/>
          <p:nvPr/>
        </p:nvSpPr>
        <p:spPr>
          <a:xfrm>
            <a:off x="7357482" y="4550537"/>
            <a:ext cx="1398716" cy="615553"/>
          </a:xfrm>
          <a:prstGeom prst="rect">
            <a:avLst/>
          </a:prstGeom>
          <a:noFill/>
        </p:spPr>
        <p:txBody>
          <a:bodyPr wrap="none" rtlCol="0">
            <a:spAutoFit/>
          </a:bodyPr>
          <a:lstStyle/>
          <a:p>
            <a:r>
              <a:rPr lang="en-US" b="1" dirty="0" smtClean="0">
                <a:solidFill>
                  <a:schemeClr val="accent2"/>
                </a:solidFill>
              </a:rPr>
              <a:t>Apply LABS</a:t>
            </a:r>
          </a:p>
          <a:p>
            <a:r>
              <a:rPr lang="en-US" sz="1600" dirty="0" smtClean="0">
                <a:solidFill>
                  <a:schemeClr val="accent2"/>
                </a:solidFill>
              </a:rPr>
              <a:t>(</a:t>
            </a:r>
            <a:r>
              <a:rPr lang="en-US" sz="1600" dirty="0" err="1" smtClean="0">
                <a:solidFill>
                  <a:schemeClr val="accent2"/>
                </a:solidFill>
              </a:rPr>
              <a:t>BatchSize</a:t>
            </a:r>
            <a:r>
              <a:rPr lang="en-US" sz="1600" dirty="0" smtClean="0">
                <a:solidFill>
                  <a:schemeClr val="accent2"/>
                </a:solidFill>
              </a:rPr>
              <a:t> = 3)</a:t>
            </a:r>
            <a:endParaRPr lang="en-US" sz="1600" dirty="0">
              <a:solidFill>
                <a:schemeClr val="accent2"/>
              </a:solidFill>
            </a:endParaRPr>
          </a:p>
        </p:txBody>
      </p:sp>
      <p:sp>
        <p:nvSpPr>
          <p:cNvPr id="43" name="Rounded Rectangular Callout 42"/>
          <p:cNvSpPr/>
          <p:nvPr/>
        </p:nvSpPr>
        <p:spPr>
          <a:xfrm>
            <a:off x="7148944" y="1049369"/>
            <a:ext cx="1473627" cy="1042833"/>
          </a:xfrm>
          <a:prstGeom prst="wedgeRoundRectCallout">
            <a:avLst>
              <a:gd name="adj1" fmla="val 49548"/>
              <a:gd name="adj2" fmla="val -17413"/>
              <a:gd name="adj3" fmla="val 16667"/>
            </a:avLst>
          </a:prstGeom>
          <a:noFill/>
          <a:ln w="28575">
            <a:solidFill>
              <a:schemeClr val="accent6"/>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4" name="TextBox 43"/>
          <p:cNvSpPr txBox="1"/>
          <p:nvPr/>
        </p:nvSpPr>
        <p:spPr>
          <a:xfrm>
            <a:off x="7260755" y="1439092"/>
            <a:ext cx="1458543" cy="646331"/>
          </a:xfrm>
          <a:prstGeom prst="rect">
            <a:avLst/>
          </a:prstGeom>
          <a:noFill/>
        </p:spPr>
        <p:txBody>
          <a:bodyPr wrap="square" rtlCol="0">
            <a:spAutoFit/>
          </a:bodyPr>
          <a:lstStyle/>
          <a:p>
            <a:r>
              <a:rPr lang="en-US" b="1" dirty="0" smtClean="0">
                <a:solidFill>
                  <a:schemeClr val="accent6"/>
                </a:solidFill>
              </a:rPr>
              <a:t>Incremental Computing</a:t>
            </a:r>
            <a:endParaRPr lang="en-US" b="1" dirty="0">
              <a:solidFill>
                <a:schemeClr val="accent6"/>
              </a:solidFill>
            </a:endParaRPr>
          </a:p>
        </p:txBody>
      </p:sp>
      <p:sp>
        <p:nvSpPr>
          <p:cNvPr id="45" name="Arc 44"/>
          <p:cNvSpPr/>
          <p:nvPr/>
        </p:nvSpPr>
        <p:spPr>
          <a:xfrm rot="20267827">
            <a:off x="1089038" y="2435712"/>
            <a:ext cx="3204397" cy="3238793"/>
          </a:xfrm>
          <a:prstGeom prst="arc">
            <a:avLst>
              <a:gd name="adj1" fmla="val 16200000"/>
              <a:gd name="adj2" fmla="val 18841608"/>
            </a:avLst>
          </a:prstGeom>
          <a:ln w="38100">
            <a:solidFill>
              <a:srgbClr val="92D05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518175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fade">
                                      <p:cBhvr>
                                        <p:cTn id="12" dur="500"/>
                                        <p:tgtEl>
                                          <p:spTgt spid="4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fade">
                                      <p:cBhvr>
                                        <p:cTn id="20" dur="500"/>
                                        <p:tgtEl>
                                          <p:spTgt spid="4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fade">
                                      <p:cBhvr>
                                        <p:cTn id="23" dur="500"/>
                                        <p:tgtEl>
                                          <p:spTgt spid="4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5"/>
                                        </p:tgtEl>
                                        <p:attrNameLst>
                                          <p:attrName>style.visibility</p:attrName>
                                        </p:attrNameLst>
                                      </p:cBhvr>
                                      <p:to>
                                        <p:strVal val="visible"/>
                                      </p:to>
                                    </p:set>
                                    <p:animEffect transition="in" filter="wipe(left)">
                                      <p:cBhvr>
                                        <p:cTn id="28" dur="500"/>
                                        <p:tgtEl>
                                          <p:spTgt spid="4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wipe(left)">
                                      <p:cBhvr>
                                        <p:cTn id="33" dur="500"/>
                                        <p:tgtEl>
                                          <p:spTgt spid="3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6"/>
                                        </p:tgtEl>
                                        <p:attrNameLst>
                                          <p:attrName>style.visibility</p:attrName>
                                        </p:attrNameLst>
                                      </p:cBhvr>
                                      <p:to>
                                        <p:strVal val="visible"/>
                                      </p:to>
                                    </p:set>
                                    <p:animEffect transition="in" filter="wipe(left)">
                                      <p:cBhvr>
                                        <p:cTn id="38" dur="500"/>
                                        <p:tgtEl>
                                          <p:spTgt spid="3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fade">
                                      <p:cBhvr>
                                        <p:cTn id="48" dur="500"/>
                                        <p:tgtEl>
                                          <p:spTgt spid="47"/>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wipe(left)">
                                      <p:cBhvr>
                                        <p:cTn id="53" dur="500"/>
                                        <p:tgtEl>
                                          <p:spTgt spid="37"/>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wipe(left)">
                                      <p:cBhvr>
                                        <p:cTn id="56" dur="500"/>
                                        <p:tgtEl>
                                          <p:spTgt spid="38"/>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39"/>
                                        </p:tgtEl>
                                        <p:attrNameLst>
                                          <p:attrName>style.visibility</p:attrName>
                                        </p:attrNameLst>
                                      </p:cBhvr>
                                      <p:to>
                                        <p:strVal val="visible"/>
                                      </p:to>
                                    </p:set>
                                    <p:animEffect transition="in" filter="wipe(left)">
                                      <p:cBhvr>
                                        <p:cTn id="59" dur="500"/>
                                        <p:tgtEl>
                                          <p:spTgt spid="39"/>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500"/>
                                        <p:tgtEl>
                                          <p:spTgt spid="41"/>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5" grpId="0" animBg="1"/>
      <p:bldP spid="36" grpId="0" animBg="1"/>
      <p:bldP spid="37" grpId="0" animBg="1"/>
      <p:bldP spid="38" grpId="0" animBg="1"/>
      <p:bldP spid="39" grpId="0" animBg="1"/>
      <p:bldP spid="41" grpId="0" animBg="1"/>
      <p:bldP spid="42" grpId="0"/>
      <p:bldP spid="43" grpId="0" animBg="1"/>
      <p:bldP spid="44" grpId="0"/>
      <p:bldP spid="4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Gain of Incremental LABS</a:t>
            </a:r>
            <a:endParaRPr lang="en-US" b="1"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3277467442"/>
              </p:ext>
            </p:extLst>
          </p:nvPr>
        </p:nvGraphicFramePr>
        <p:xfrm>
          <a:off x="628650" y="1825625"/>
          <a:ext cx="78867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C1D75715-7DCC-41CA-81CD-C8B49BA5601C}" type="slidenum">
              <a:rPr lang="en-US" smtClean="0"/>
              <a:t>42</a:t>
            </a:fld>
            <a:endParaRPr lang="en-US"/>
          </a:p>
        </p:txBody>
      </p:sp>
      <p:cxnSp>
        <p:nvCxnSpPr>
          <p:cNvPr id="15" name="Straight Arrow Connector 14"/>
          <p:cNvCxnSpPr/>
          <p:nvPr/>
        </p:nvCxnSpPr>
        <p:spPr>
          <a:xfrm flipV="1">
            <a:off x="1151908" y="5557970"/>
            <a:ext cx="486888" cy="332509"/>
          </a:xfrm>
          <a:prstGeom prst="straightConnector1">
            <a:avLst/>
          </a:prstGeom>
          <a:ln w="762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37505" y="5890479"/>
            <a:ext cx="1318161" cy="830997"/>
          </a:xfrm>
          <a:prstGeom prst="rect">
            <a:avLst/>
          </a:prstGeom>
          <a:noFill/>
        </p:spPr>
        <p:txBody>
          <a:bodyPr wrap="square" rtlCol="0">
            <a:spAutoFit/>
          </a:bodyPr>
          <a:lstStyle/>
          <a:p>
            <a:r>
              <a:rPr lang="en-US" sz="1600" dirty="0" smtClean="0"/>
              <a:t>Baseline: Traditional Incremental</a:t>
            </a:r>
            <a:endParaRPr lang="en-US" sz="1600" dirty="0"/>
          </a:p>
        </p:txBody>
      </p:sp>
    </p:spTree>
    <p:extLst>
      <p:ext uri="{BB962C8B-B14F-4D97-AF65-F5344CB8AC3E}">
        <p14:creationId xmlns:p14="http://schemas.microsoft.com/office/powerpoint/2010/main" val="1079887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22" presetClass="entr" presetSubtype="8"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994650" cy="1325563"/>
          </a:xfrm>
        </p:spPr>
        <p:txBody>
          <a:bodyPr/>
          <a:lstStyle/>
          <a:p>
            <a:r>
              <a:rPr lang="en-US" dirty="0" smtClean="0"/>
              <a:t>Related work</a:t>
            </a:r>
            <a:endParaRPr lang="en-US" dirty="0"/>
          </a:p>
        </p:txBody>
      </p:sp>
      <p:sp>
        <p:nvSpPr>
          <p:cNvPr id="3" name="Content Placeholder 2"/>
          <p:cNvSpPr>
            <a:spLocks noGrp="1"/>
          </p:cNvSpPr>
          <p:nvPr>
            <p:ph idx="1"/>
          </p:nvPr>
        </p:nvSpPr>
        <p:spPr>
          <a:xfrm>
            <a:off x="628650" y="1265184"/>
            <a:ext cx="7886700" cy="4856162"/>
          </a:xfrm>
        </p:spPr>
        <p:txBody>
          <a:bodyPr>
            <a:normAutofit lnSpcReduction="10000"/>
          </a:bodyPr>
          <a:lstStyle/>
          <a:p>
            <a:r>
              <a:rPr lang="en-US" dirty="0"/>
              <a:t>Existing Graph </a:t>
            </a:r>
            <a:r>
              <a:rPr lang="en-US" dirty="0" smtClean="0"/>
              <a:t>Engines – static graph engines</a:t>
            </a:r>
          </a:p>
          <a:p>
            <a:pPr lvl="1"/>
            <a:r>
              <a:rPr lang="en-US" sz="2000" dirty="0" err="1" smtClean="0"/>
              <a:t>Pregel</a:t>
            </a:r>
            <a:r>
              <a:rPr lang="en-US" sz="2000" dirty="0" smtClean="0"/>
              <a:t> </a:t>
            </a:r>
            <a:r>
              <a:rPr lang="en-US" sz="2000" dirty="0"/>
              <a:t>(SIGMOD’10)</a:t>
            </a:r>
          </a:p>
          <a:p>
            <a:pPr lvl="1"/>
            <a:r>
              <a:rPr lang="en-US" sz="2000" dirty="0" err="1"/>
              <a:t>Powergraph</a:t>
            </a:r>
            <a:r>
              <a:rPr lang="en-US" sz="2000" dirty="0"/>
              <a:t> (OSDI’12)</a:t>
            </a:r>
          </a:p>
          <a:p>
            <a:pPr lvl="1"/>
            <a:r>
              <a:rPr lang="en-US" sz="2000" dirty="0" err="1"/>
              <a:t>GraphLab</a:t>
            </a:r>
            <a:r>
              <a:rPr lang="en-US" sz="2000" dirty="0"/>
              <a:t> (VLDB’12)</a:t>
            </a:r>
          </a:p>
          <a:p>
            <a:pPr lvl="1"/>
            <a:r>
              <a:rPr lang="en-US" sz="2000" dirty="0"/>
              <a:t>Grace (ATC’12)</a:t>
            </a:r>
          </a:p>
          <a:p>
            <a:pPr lvl="1"/>
            <a:r>
              <a:rPr lang="en-US" sz="2000" dirty="0"/>
              <a:t>X-stream (SOSP’13)</a:t>
            </a:r>
          </a:p>
          <a:p>
            <a:pPr lvl="1"/>
            <a:r>
              <a:rPr lang="en-US" sz="2000" dirty="0" smtClean="0"/>
              <a:t>…</a:t>
            </a:r>
          </a:p>
          <a:p>
            <a:pPr>
              <a:lnSpc>
                <a:spcPct val="100000"/>
              </a:lnSpc>
            </a:pPr>
            <a:r>
              <a:rPr lang="en-US" dirty="0"/>
              <a:t>Active studies on changes and new concepts in evolving graph</a:t>
            </a:r>
          </a:p>
          <a:p>
            <a:pPr lvl="1">
              <a:lnSpc>
                <a:spcPct val="150000"/>
              </a:lnSpc>
            </a:pPr>
            <a:r>
              <a:rPr lang="en-US" sz="1800" dirty="0"/>
              <a:t>Densification law, “Shrinking diameters” diameter (KDD’05)</a:t>
            </a:r>
          </a:p>
          <a:p>
            <a:pPr lvl="1">
              <a:lnSpc>
                <a:spcPct val="150000"/>
              </a:lnSpc>
            </a:pPr>
            <a:r>
              <a:rPr lang="en-US" sz="1800" dirty="0"/>
              <a:t>PageRank (CIKM’07),  Facebook user activities (EuroSys’09), centrality in evolving graph (MLG’10), retweet after N friends’ retweets (WWW’11), </a:t>
            </a:r>
            <a:r>
              <a:rPr lang="en-US" altLang="zh-CN" sz="1800" dirty="0"/>
              <a:t>Rumors detection (SOMA’10)…</a:t>
            </a:r>
          </a:p>
          <a:p>
            <a:endParaRPr lang="en-US" altLang="zh-CN" dirty="0"/>
          </a:p>
          <a:p>
            <a:endParaRPr lang="en-US" altLang="zh-CN" dirty="0"/>
          </a:p>
          <a:p>
            <a:endParaRPr lang="en-US" dirty="0" smtClean="0"/>
          </a:p>
        </p:txBody>
      </p:sp>
      <p:sp>
        <p:nvSpPr>
          <p:cNvPr id="4" name="Slide Number Placeholder 3"/>
          <p:cNvSpPr>
            <a:spLocks noGrp="1"/>
          </p:cNvSpPr>
          <p:nvPr>
            <p:ph type="sldNum" sz="quarter" idx="12"/>
          </p:nvPr>
        </p:nvSpPr>
        <p:spPr/>
        <p:txBody>
          <a:bodyPr/>
          <a:lstStyle/>
          <a:p>
            <a:fld id="{C1D75715-7DCC-41CA-81CD-C8B49BA5601C}" type="slidenum">
              <a:rPr lang="en-US" smtClean="0"/>
              <a:t>43</a:t>
            </a:fld>
            <a:endParaRPr lang="en-US"/>
          </a:p>
        </p:txBody>
      </p:sp>
    </p:spTree>
    <p:custDataLst>
      <p:tags r:id="rId1"/>
    </p:custDataLst>
    <p:extLst>
      <p:ext uri="{BB962C8B-B14F-4D97-AF65-F5344CB8AC3E}">
        <p14:creationId xmlns:p14="http://schemas.microsoft.com/office/powerpoint/2010/main" val="9125794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Group 143"/>
          <p:cNvGrpSpPr/>
          <p:nvPr/>
        </p:nvGrpSpPr>
        <p:grpSpPr>
          <a:xfrm>
            <a:off x="3489884" y="2101083"/>
            <a:ext cx="4038599" cy="1270063"/>
            <a:chOff x="2703178" y="1717771"/>
            <a:chExt cx="4038599" cy="1578583"/>
          </a:xfrm>
        </p:grpSpPr>
        <p:sp>
          <p:nvSpPr>
            <p:cNvPr id="145" name="Right Arrow 144"/>
            <p:cNvSpPr/>
            <p:nvPr/>
          </p:nvSpPr>
          <p:spPr>
            <a:xfrm>
              <a:off x="2703178" y="1717771"/>
              <a:ext cx="4038599" cy="1561685"/>
            </a:xfrm>
            <a:prstGeom prst="rightArrow">
              <a:avLst>
                <a:gd name="adj1" fmla="val 64638"/>
                <a:gd name="adj2" fmla="val 33709"/>
              </a:avLst>
            </a:prstGeom>
            <a:ln w="28575">
              <a:solidFill>
                <a:schemeClr val="accent3"/>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6" name="TextBox 145"/>
            <p:cNvSpPr txBox="1"/>
            <p:nvPr/>
          </p:nvSpPr>
          <p:spPr>
            <a:xfrm>
              <a:off x="4070479" y="2988577"/>
              <a:ext cx="586685" cy="307777"/>
            </a:xfrm>
            <a:prstGeom prst="rect">
              <a:avLst/>
            </a:prstGeom>
            <a:noFill/>
          </p:spPr>
          <p:txBody>
            <a:bodyPr wrap="square" rtlCol="0">
              <a:spAutoFit/>
            </a:bodyPr>
            <a:lstStyle/>
            <a:p>
              <a:r>
                <a:rPr lang="en-US" sz="1400" dirty="0" smtClean="0"/>
                <a:t>2013</a:t>
              </a:r>
              <a:endParaRPr lang="en-US" sz="1400" dirty="0"/>
            </a:p>
          </p:txBody>
        </p:sp>
        <p:sp>
          <p:nvSpPr>
            <p:cNvPr id="147" name="TextBox 146"/>
            <p:cNvSpPr txBox="1"/>
            <p:nvPr/>
          </p:nvSpPr>
          <p:spPr>
            <a:xfrm>
              <a:off x="5211826" y="2986638"/>
              <a:ext cx="649622" cy="307777"/>
            </a:xfrm>
            <a:prstGeom prst="rect">
              <a:avLst/>
            </a:prstGeom>
            <a:noFill/>
          </p:spPr>
          <p:txBody>
            <a:bodyPr wrap="square" rtlCol="0">
              <a:spAutoFit/>
            </a:bodyPr>
            <a:lstStyle/>
            <a:p>
              <a:r>
                <a:rPr lang="en-US" sz="1400" dirty="0" smtClean="0"/>
                <a:t>2014</a:t>
              </a:r>
              <a:endParaRPr lang="en-US" sz="1400" dirty="0"/>
            </a:p>
          </p:txBody>
        </p:sp>
        <p:pic>
          <p:nvPicPr>
            <p:cNvPr id="148" name="Picture 8" descr="Link Analysis Diagram of the Al Qaeda Terrorist Network"/>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194391" y="2021866"/>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 name="Picture 8" descr="Link Analysis Diagram of the Al Qaeda Terrorist Network"/>
            <p:cNvPicPr>
              <a:picLocks noChangeAspect="1" noChangeArrowheads="1"/>
            </p:cNvPicPr>
            <p:nvPr/>
          </p:nvPicPr>
          <p:blipFill>
            <a:blip r:embed="rId5" cstate="print">
              <a:clrChange>
                <a:clrFrom>
                  <a:srgbClr val="BEBCBD"/>
                </a:clrFrom>
                <a:clrTo>
                  <a:srgbClr val="BEBCBD">
                    <a:alpha val="0"/>
                  </a:srgbClr>
                </a:clrTo>
              </a:clrChang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075211" y="2026413"/>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0" name="Picture 8" descr="Link Analysis Diagram of the Al Qaeda Terrorist Network"/>
            <p:cNvPicPr>
              <a:picLocks noChangeAspect="1" noChangeArrowheads="1"/>
            </p:cNvPicPr>
            <p:nvPr/>
          </p:nvPicPr>
          <p:blipFill>
            <a:blip r:embed="rId6" cstate="print">
              <a:extLst>
                <a:ext uri="{BEBA8EAE-BF5A-486C-A8C5-ECC9F3942E4B}">
                  <a14:imgProps xmlns:a14="http://schemas.microsoft.com/office/drawing/2010/main">
                    <a14:imgLayer r:embed="rId4">
                      <a14:imgEffect>
                        <a14:sharpenSoften amount="-25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958516" y="2016837"/>
              <a:ext cx="577218" cy="9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1" name="TextBox 150"/>
            <p:cNvSpPr txBox="1"/>
            <p:nvPr/>
          </p:nvSpPr>
          <p:spPr>
            <a:xfrm>
              <a:off x="2994336" y="2982090"/>
              <a:ext cx="611660" cy="307777"/>
            </a:xfrm>
            <a:prstGeom prst="rect">
              <a:avLst/>
            </a:prstGeom>
            <a:noFill/>
          </p:spPr>
          <p:txBody>
            <a:bodyPr wrap="square" rtlCol="0">
              <a:spAutoFit/>
            </a:bodyPr>
            <a:lstStyle/>
            <a:p>
              <a:r>
                <a:rPr lang="en-US" sz="1400" dirty="0" smtClean="0"/>
                <a:t>2012</a:t>
              </a:r>
              <a:endParaRPr lang="en-US" sz="1400" dirty="0"/>
            </a:p>
          </p:txBody>
        </p:sp>
      </p:grpSp>
      <p:graphicFrame>
        <p:nvGraphicFramePr>
          <p:cNvPr id="143" name="Chart 142"/>
          <p:cNvGraphicFramePr/>
          <p:nvPr>
            <p:extLst>
              <p:ext uri="{D42A27DB-BD31-4B8C-83A1-F6EECF244321}">
                <p14:modId xmlns:p14="http://schemas.microsoft.com/office/powerpoint/2010/main" val="2191186351"/>
              </p:ext>
            </p:extLst>
          </p:nvPr>
        </p:nvGraphicFramePr>
        <p:xfrm>
          <a:off x="2467229" y="4186268"/>
          <a:ext cx="5061254" cy="2404000"/>
        </p:xfrm>
        <a:graphic>
          <a:graphicData uri="http://schemas.openxmlformats.org/drawingml/2006/chart">
            <c:chart xmlns:c="http://schemas.openxmlformats.org/drawingml/2006/chart" xmlns:r="http://schemas.openxmlformats.org/officeDocument/2006/relationships" r:id="rId7"/>
          </a:graphicData>
        </a:graphic>
      </p:graphicFrame>
      <p:sp>
        <p:nvSpPr>
          <p:cNvPr id="8" name="Title 7"/>
          <p:cNvSpPr>
            <a:spLocks noGrp="1"/>
          </p:cNvSpPr>
          <p:nvPr>
            <p:ph type="title"/>
          </p:nvPr>
        </p:nvSpPr>
        <p:spPr/>
        <p:txBody>
          <a:bodyPr/>
          <a:lstStyle/>
          <a:p>
            <a:r>
              <a:rPr lang="en-US" dirty="0"/>
              <a:t>Temporal Graph Analysis</a:t>
            </a:r>
            <a:endParaRPr lang="zh-CN" altLang="en-US" dirty="0">
              <a:latin typeface="Calibri Light" panose="020F0302020204030204" pitchFamily="34" charset="0"/>
            </a:endParaRPr>
          </a:p>
        </p:txBody>
      </p:sp>
      <p:sp>
        <p:nvSpPr>
          <p:cNvPr id="10" name="Content Placeholder 9"/>
          <p:cNvSpPr>
            <a:spLocks noGrp="1"/>
          </p:cNvSpPr>
          <p:nvPr>
            <p:ph idx="1"/>
          </p:nvPr>
        </p:nvSpPr>
        <p:spPr>
          <a:xfrm>
            <a:off x="628650" y="1150374"/>
            <a:ext cx="7886700" cy="5026589"/>
          </a:xfrm>
        </p:spPr>
        <p:txBody>
          <a:bodyPr>
            <a:normAutofit/>
          </a:bodyPr>
          <a:lstStyle/>
          <a:p>
            <a:pPr marL="228600" lvl="1">
              <a:spcBef>
                <a:spcPts val="1000"/>
              </a:spcBef>
            </a:pPr>
            <a:r>
              <a:rPr lang="en-US" altLang="zh-CN" sz="2400" dirty="0" smtClean="0"/>
              <a:t>Existing graph engines: targeting static graph analysis</a:t>
            </a:r>
          </a:p>
          <a:p>
            <a:pPr marL="228600" lvl="1">
              <a:spcBef>
                <a:spcPts val="1000"/>
              </a:spcBef>
            </a:pPr>
            <a:r>
              <a:rPr lang="en-US" altLang="zh-CN" sz="2400" dirty="0" smtClean="0"/>
              <a:t>A </a:t>
            </a:r>
            <a:r>
              <a:rPr lang="en-US" altLang="zh-CN" sz="2400" dirty="0"/>
              <a:t>possible solution: computing </a:t>
            </a:r>
            <a:r>
              <a:rPr lang="en-US" altLang="zh-CN" sz="2400" b="1" i="1" dirty="0"/>
              <a:t>snapshot by snapshot</a:t>
            </a:r>
          </a:p>
          <a:p>
            <a:endParaRPr lang="en-US" sz="2800" dirty="0"/>
          </a:p>
        </p:txBody>
      </p:sp>
      <p:sp>
        <p:nvSpPr>
          <p:cNvPr id="4" name="Slide Number Placeholder 3"/>
          <p:cNvSpPr>
            <a:spLocks noGrp="1"/>
          </p:cNvSpPr>
          <p:nvPr>
            <p:ph type="sldNum" sz="quarter" idx="12"/>
          </p:nvPr>
        </p:nvSpPr>
        <p:spPr/>
        <p:txBody>
          <a:bodyPr/>
          <a:lstStyle/>
          <a:p>
            <a:fld id="{C1D75715-7DCC-41CA-81CD-C8B49BA5601C}" type="slidenum">
              <a:rPr lang="en-US" smtClean="0"/>
              <a:t>5</a:t>
            </a:fld>
            <a:endParaRPr lang="en-US" dirty="0"/>
          </a:p>
        </p:txBody>
      </p:sp>
      <p:sp>
        <p:nvSpPr>
          <p:cNvPr id="130" name="TextBox 129"/>
          <p:cNvSpPr txBox="1"/>
          <p:nvPr/>
        </p:nvSpPr>
        <p:spPr>
          <a:xfrm>
            <a:off x="2889909" y="3137273"/>
            <a:ext cx="611660" cy="307777"/>
          </a:xfrm>
          <a:prstGeom prst="rect">
            <a:avLst/>
          </a:prstGeom>
          <a:noFill/>
        </p:spPr>
        <p:txBody>
          <a:bodyPr wrap="square" rtlCol="0">
            <a:spAutoFit/>
          </a:bodyPr>
          <a:lstStyle/>
          <a:p>
            <a:r>
              <a:rPr lang="en-US" sz="1400" b="1" dirty="0" smtClean="0"/>
              <a:t>YEAR</a:t>
            </a:r>
            <a:endParaRPr lang="en-US" sz="1400" b="1" dirty="0"/>
          </a:p>
        </p:txBody>
      </p:sp>
      <p:sp>
        <p:nvSpPr>
          <p:cNvPr id="132" name="Rounded Rectangle 131"/>
          <p:cNvSpPr/>
          <p:nvPr/>
        </p:nvSpPr>
        <p:spPr>
          <a:xfrm>
            <a:off x="3690137" y="2257609"/>
            <a:ext cx="724863" cy="1187441"/>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3" name="Down Arrow 132"/>
          <p:cNvSpPr/>
          <p:nvPr/>
        </p:nvSpPr>
        <p:spPr>
          <a:xfrm>
            <a:off x="3850329" y="3572100"/>
            <a:ext cx="463161" cy="497839"/>
          </a:xfrm>
          <a:prstGeom prst="down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134" name="Down Arrow 133"/>
          <p:cNvSpPr/>
          <p:nvPr/>
        </p:nvSpPr>
        <p:spPr>
          <a:xfrm>
            <a:off x="6010042" y="3566211"/>
            <a:ext cx="463161" cy="497839"/>
          </a:xfrm>
          <a:prstGeom prst="down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138" name="Rounded Rectangle 137"/>
          <p:cNvSpPr/>
          <p:nvPr/>
        </p:nvSpPr>
        <p:spPr>
          <a:xfrm>
            <a:off x="5913921" y="2257609"/>
            <a:ext cx="724863" cy="1187441"/>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0" name="Rounded Rectangle 139"/>
          <p:cNvSpPr/>
          <p:nvPr/>
        </p:nvSpPr>
        <p:spPr>
          <a:xfrm>
            <a:off x="4795459" y="2257609"/>
            <a:ext cx="724863" cy="1187441"/>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2" name="Down Arrow 141"/>
          <p:cNvSpPr/>
          <p:nvPr/>
        </p:nvSpPr>
        <p:spPr>
          <a:xfrm>
            <a:off x="4931130" y="3556881"/>
            <a:ext cx="463161" cy="497839"/>
          </a:xfrm>
          <a:prstGeom prst="down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7" name="TextBox 6"/>
          <p:cNvSpPr txBox="1"/>
          <p:nvPr/>
        </p:nvSpPr>
        <p:spPr>
          <a:xfrm>
            <a:off x="3703421" y="3477758"/>
            <a:ext cx="766748" cy="369332"/>
          </a:xfrm>
          <a:prstGeom prst="rect">
            <a:avLst/>
          </a:prstGeom>
          <a:noFill/>
        </p:spPr>
        <p:txBody>
          <a:bodyPr wrap="none" rtlCol="0">
            <a:spAutoFit/>
          </a:bodyPr>
          <a:lstStyle/>
          <a:p>
            <a:r>
              <a:rPr lang="en-US" b="1" dirty="0" smtClean="0">
                <a:solidFill>
                  <a:srgbClr val="C00000"/>
                </a:solidFill>
              </a:rPr>
              <a:t>Task 1</a:t>
            </a:r>
            <a:endParaRPr lang="en-US" b="1" dirty="0">
              <a:solidFill>
                <a:srgbClr val="C00000"/>
              </a:solidFill>
            </a:endParaRPr>
          </a:p>
        </p:txBody>
      </p:sp>
      <p:sp>
        <p:nvSpPr>
          <p:cNvPr id="90" name="TextBox 89"/>
          <p:cNvSpPr txBox="1"/>
          <p:nvPr/>
        </p:nvSpPr>
        <p:spPr>
          <a:xfrm>
            <a:off x="4808671" y="3477758"/>
            <a:ext cx="766748" cy="369332"/>
          </a:xfrm>
          <a:prstGeom prst="rect">
            <a:avLst/>
          </a:prstGeom>
          <a:noFill/>
        </p:spPr>
        <p:txBody>
          <a:bodyPr wrap="none" rtlCol="0">
            <a:spAutoFit/>
          </a:bodyPr>
          <a:lstStyle/>
          <a:p>
            <a:r>
              <a:rPr lang="en-US" b="1" dirty="0" smtClean="0">
                <a:solidFill>
                  <a:srgbClr val="C00000"/>
                </a:solidFill>
              </a:rPr>
              <a:t>Task 2</a:t>
            </a:r>
            <a:endParaRPr lang="en-US" b="1" dirty="0">
              <a:solidFill>
                <a:srgbClr val="C00000"/>
              </a:solidFill>
            </a:endParaRPr>
          </a:p>
        </p:txBody>
      </p:sp>
      <p:sp>
        <p:nvSpPr>
          <p:cNvPr id="92" name="TextBox 91"/>
          <p:cNvSpPr txBox="1"/>
          <p:nvPr/>
        </p:nvSpPr>
        <p:spPr>
          <a:xfrm>
            <a:off x="5913921" y="3477758"/>
            <a:ext cx="766748" cy="369332"/>
          </a:xfrm>
          <a:prstGeom prst="rect">
            <a:avLst/>
          </a:prstGeom>
          <a:noFill/>
        </p:spPr>
        <p:txBody>
          <a:bodyPr wrap="none" rtlCol="0">
            <a:spAutoFit/>
          </a:bodyPr>
          <a:lstStyle/>
          <a:p>
            <a:r>
              <a:rPr lang="en-US" b="1" dirty="0" smtClean="0">
                <a:solidFill>
                  <a:srgbClr val="C00000"/>
                </a:solidFill>
              </a:rPr>
              <a:t>Task 3</a:t>
            </a:r>
            <a:endParaRPr lang="en-US" b="1" dirty="0">
              <a:solidFill>
                <a:srgbClr val="C00000"/>
              </a:solidFill>
            </a:endParaRPr>
          </a:p>
        </p:txBody>
      </p:sp>
      <p:sp>
        <p:nvSpPr>
          <p:cNvPr id="27" name="Rounded Rectangle 26"/>
          <p:cNvSpPr/>
          <p:nvPr/>
        </p:nvSpPr>
        <p:spPr>
          <a:xfrm>
            <a:off x="3690137" y="4375218"/>
            <a:ext cx="724863" cy="1632292"/>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ounded Rectangle 27"/>
          <p:cNvSpPr/>
          <p:nvPr/>
        </p:nvSpPr>
        <p:spPr>
          <a:xfrm>
            <a:off x="5913921" y="4375218"/>
            <a:ext cx="724863" cy="1632292"/>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 name="Rounded Rectangle 28"/>
          <p:cNvSpPr/>
          <p:nvPr/>
        </p:nvSpPr>
        <p:spPr>
          <a:xfrm>
            <a:off x="4795459" y="4375218"/>
            <a:ext cx="724863" cy="1632292"/>
          </a:xfrm>
          <a:prstGeom prst="roundRect">
            <a:avLst/>
          </a:prstGeom>
          <a:noFill/>
          <a:ln w="38100">
            <a:solidFill>
              <a:schemeClr val="accent5"/>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26402068"/>
      </p:ext>
    </p:extLst>
  </p:cSld>
  <p:clrMapOvr>
    <a:masterClrMapping/>
  </p:clrMapOvr>
  <mc:AlternateContent xmlns:mc="http://schemas.openxmlformats.org/markup-compatibility/2006">
    <mc:Choice xmlns:p14="http://schemas.microsoft.com/office/powerpoint/2010/main" Requires="p14">
      <p:transition p14:dur="0" advTm="38288"/>
    </mc:Choice>
    <mc:Fallback>
      <p:transition advTm="3828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hreshwars.files.wordpress.com/2010/04/overload.jpg?w=4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7115" y="1402715"/>
            <a:ext cx="5436703" cy="502409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dirty="0" smtClean="0"/>
              <a:t>Performance Issues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657115" y="3914763"/>
                <a:ext cx="5436703" cy="462012"/>
              </a:xfrm>
              <a:solidFill>
                <a:schemeClr val="bg1"/>
              </a:solidFill>
            </p:spPr>
            <p:txBody>
              <a:bodyPr>
                <a:normAutofit/>
              </a:bodyPr>
              <a:lstStyle/>
              <a:p>
                <a:pPr marL="457200" lvl="1" indent="0">
                  <a:lnSpc>
                    <a:spcPct val="100000"/>
                  </a:lnSpc>
                  <a:buNone/>
                </a:pPr>
                <a14:m>
                  <m:oMathPara xmlns:m="http://schemas.openxmlformats.org/officeDocument/2006/math">
                    <m:oMathParaPr>
                      <m:jc m:val="center"/>
                    </m:oMathParaPr>
                    <m:oMath xmlns:m="http://schemas.openxmlformats.org/officeDocument/2006/math">
                      <m:r>
                        <a:rPr lang="en-US"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t>𝑪𝒐𝒔</m:t>
                      </m:r>
                      <m:sSub>
                        <m:sSubPr>
                          <m:ctrlPr>
                            <a:rPr lang="en-US"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ctrlPr>
                        </m:sSubPr>
                        <m:e>
                          <m:r>
                            <a:rPr lang="en-US"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t>𝒕</m:t>
                          </m:r>
                        </m:e>
                        <m:sub>
                          <m:r>
                            <a:rPr lang="en-US" altLang="zh-CN" i="1">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t>𝑻𝒐𝒕𝒂𝒍</m:t>
                          </m:r>
                        </m:sub>
                      </m:sSub>
                      <m:r>
                        <a:rPr lang="en-US"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t>=</m:t>
                      </m:r>
                      <m:acc>
                        <m:accPr>
                          <m:chr m:val="̅"/>
                          <m:ctrlPr>
                            <a:rPr lang="en-US"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ctrlPr>
                        </m:accPr>
                        <m:e>
                          <m:r>
                            <a:rPr lang="en-US" altLang="zh-CN" i="1">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t>𝑪𝒐𝒔</m:t>
                          </m:r>
                          <m:sSub>
                            <m:sSubPr>
                              <m:ctrlPr>
                                <a:rPr lang="en-US" altLang="zh-CN" i="1">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ctrlPr>
                            </m:sSubPr>
                            <m:e>
                              <m:r>
                                <a:rPr lang="en-US" altLang="zh-CN" i="1">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t>𝒕</m:t>
                              </m:r>
                            </m:e>
                            <m:sub>
                              <m:r>
                                <a:rPr lang="en-US" altLang="zh-CN" i="1">
                                  <a:ln w="0"/>
                                  <a:solidFill>
                                    <a:schemeClr val="accent5"/>
                                  </a:solidFill>
                                  <a:effectLst>
                                    <a:outerShdw blurRad="38100" dist="25400" dir="5400000" algn="ctr" rotWithShape="0">
                                      <a:srgbClr val="6E747A">
                                        <a:alpha val="43000"/>
                                      </a:srgbClr>
                                    </a:outerShdw>
                                  </a:effectLst>
                                  <a:latin typeface="Cambria Math" panose="02040503050406030204" pitchFamily="18" charset="0"/>
                                </a:rPr>
                                <m:t>𝒔𝒏𝒂𝒑</m:t>
                              </m:r>
                            </m:sub>
                          </m:sSub>
                        </m:e>
                      </m:acc>
                      <m:r>
                        <a:rPr lang="en-US" altLang="zh-CN"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ea typeface="Cambria Math" panose="02040503050406030204" pitchFamily="18" charset="0"/>
                        </a:rPr>
                        <m:t>×</m:t>
                      </m:r>
                      <m:r>
                        <a:rPr lang="en-US" altLang="zh-CN"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ea typeface="Cambria Math" panose="02040503050406030204" pitchFamily="18" charset="0"/>
                        </a:rPr>
                        <m:t>𝑵𝒖</m:t>
                      </m:r>
                      <m:sSub>
                        <m:sSubPr>
                          <m:ctrlPr>
                            <a:rPr lang="en-US" altLang="zh-CN"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ea typeface="Cambria Math" panose="02040503050406030204" pitchFamily="18" charset="0"/>
                            </a:rPr>
                          </m:ctrlPr>
                        </m:sSubPr>
                        <m:e>
                          <m:r>
                            <a:rPr lang="en-US" altLang="zh-CN"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ea typeface="Cambria Math" panose="02040503050406030204" pitchFamily="18" charset="0"/>
                            </a:rPr>
                            <m:t>𝒎</m:t>
                          </m:r>
                        </m:e>
                        <m:sub>
                          <m:r>
                            <a:rPr lang="en-US" altLang="zh-CN" i="1" smtClean="0">
                              <a:ln w="0"/>
                              <a:solidFill>
                                <a:schemeClr val="accent5"/>
                              </a:solidFill>
                              <a:effectLst>
                                <a:outerShdw blurRad="38100" dist="25400" dir="5400000" algn="ctr" rotWithShape="0">
                                  <a:srgbClr val="6E747A">
                                    <a:alpha val="43000"/>
                                  </a:srgbClr>
                                </a:outerShdw>
                              </a:effectLst>
                              <a:latin typeface="Cambria Math" panose="02040503050406030204" pitchFamily="18" charset="0"/>
                              <a:ea typeface="Cambria Math" panose="02040503050406030204" pitchFamily="18" charset="0"/>
                            </a:rPr>
                            <m:t>𝒔𝒏𝒂𝒑</m:t>
                          </m:r>
                        </m:sub>
                      </m:sSub>
                    </m:oMath>
                  </m:oMathPara>
                </a14:m>
                <a:endParaRPr lang="en-US" dirty="0" smtClean="0">
                  <a:ln w="0"/>
                  <a:solidFill>
                    <a:schemeClr val="accent5"/>
                  </a:solidFill>
                  <a:effectLst>
                    <a:outerShdw blurRad="38100" dist="25400" dir="5400000" algn="ctr" rotWithShape="0">
                      <a:srgbClr val="6E747A">
                        <a:alpha val="43000"/>
                      </a:srgbClr>
                    </a:outerShdw>
                  </a:effectLst>
                </a:endParaRPr>
              </a:p>
              <a:p>
                <a:pPr>
                  <a:lnSpc>
                    <a:spcPct val="100000"/>
                  </a:lnSpc>
                </a:pPr>
                <a:endParaRPr lang="en-US" altLang="zh-CN" dirty="0" smtClean="0">
                  <a:solidFill>
                    <a:schemeClr val="accent5"/>
                  </a:solidFill>
                </a:endParaRPr>
              </a:p>
              <a:p>
                <a:pPr>
                  <a:lnSpc>
                    <a:spcPct val="100000"/>
                  </a:lnSpc>
                </a:pPr>
                <a:endParaRPr lang="en-US" altLang="zh-CN" dirty="0">
                  <a:solidFill>
                    <a:schemeClr val="accent5"/>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657115" y="3914763"/>
                <a:ext cx="5436703" cy="462012"/>
              </a:xfrm>
              <a:blipFill rotWithShape="0">
                <a:blip r:embed="rId4"/>
                <a:stretch>
                  <a:fillRect b="-6579"/>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C1D75715-7DCC-41CA-81CD-C8B49BA5601C}" type="slidenum">
              <a:rPr lang="en-US" smtClean="0"/>
              <a:t>6</a:t>
            </a:fld>
            <a:endParaRPr lang="en-US"/>
          </a:p>
        </p:txBody>
      </p:sp>
    </p:spTree>
    <p:extLst>
      <p:ext uri="{BB962C8B-B14F-4D97-AF65-F5344CB8AC3E}">
        <p14:creationId xmlns:p14="http://schemas.microsoft.com/office/powerpoint/2010/main" val="633988063"/>
      </p:ext>
    </p:extLst>
  </p:cSld>
  <p:clrMapOvr>
    <a:masterClrMapping/>
  </p:clrMapOvr>
  <mc:AlternateContent xmlns:mc="http://schemas.openxmlformats.org/markup-compatibility/2006">
    <mc:Choice xmlns:p14="http://schemas.microsoft.com/office/powerpoint/2010/main" Requires="p14">
      <p:transition p14:dur="0" advTm="38596"/>
    </mc:Choice>
    <mc:Fallback>
      <p:transition advTm="3859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ontent Placeholder 31"/>
          <p:cNvSpPr>
            <a:spLocks noGrp="1"/>
          </p:cNvSpPr>
          <p:nvPr>
            <p:ph idx="1"/>
          </p:nvPr>
        </p:nvSpPr>
        <p:spPr>
          <a:xfrm>
            <a:off x="628650" y="1116419"/>
            <a:ext cx="7886700" cy="5060544"/>
          </a:xfrm>
          <a:solidFill>
            <a:schemeClr val="bg1"/>
          </a:solidFill>
        </p:spPr>
        <p:txBody>
          <a:bodyPr>
            <a:noAutofit/>
          </a:bodyPr>
          <a:lstStyle/>
          <a:p>
            <a:pPr marL="0" lvl="1" indent="0">
              <a:spcBef>
                <a:spcPts val="1000"/>
              </a:spcBef>
              <a:buNone/>
            </a:pPr>
            <a:r>
              <a:rPr lang="en-US" altLang="zh-CN" sz="2400" dirty="0"/>
              <a:t>Propagation based graph computation model</a:t>
            </a:r>
          </a:p>
        </p:txBody>
      </p:sp>
      <p:sp>
        <p:nvSpPr>
          <p:cNvPr id="34" name="Rounded Rectangle 33"/>
          <p:cNvSpPr/>
          <p:nvPr/>
        </p:nvSpPr>
        <p:spPr>
          <a:xfrm>
            <a:off x="793709" y="4371821"/>
            <a:ext cx="4010378" cy="1423850"/>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793709" y="2235448"/>
            <a:ext cx="3340736" cy="1423849"/>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0" name="TextBox 39"/>
          <p:cNvSpPr txBox="1"/>
          <p:nvPr/>
        </p:nvSpPr>
        <p:spPr>
          <a:xfrm>
            <a:off x="742475" y="1809745"/>
            <a:ext cx="1869650" cy="369332"/>
          </a:xfrm>
          <a:prstGeom prst="rect">
            <a:avLst/>
          </a:prstGeom>
          <a:noFill/>
        </p:spPr>
        <p:txBody>
          <a:bodyPr wrap="square" rtlCol="0">
            <a:spAutoFit/>
          </a:bodyPr>
          <a:lstStyle/>
          <a:p>
            <a:r>
              <a:rPr lang="en-US" b="1" dirty="0" smtClean="0">
                <a:solidFill>
                  <a:schemeClr val="bg1">
                    <a:lumMod val="50000"/>
                  </a:schemeClr>
                </a:solidFill>
              </a:rPr>
              <a:t>Vertex Data Array</a:t>
            </a:r>
            <a:endParaRPr lang="en-US" b="1" dirty="0">
              <a:solidFill>
                <a:schemeClr val="bg1">
                  <a:lumMod val="50000"/>
                </a:schemeClr>
              </a:solidFill>
            </a:endParaRPr>
          </a:p>
        </p:txBody>
      </p:sp>
      <p:sp>
        <p:nvSpPr>
          <p:cNvPr id="41" name="TextBox 40"/>
          <p:cNvSpPr txBox="1"/>
          <p:nvPr/>
        </p:nvSpPr>
        <p:spPr>
          <a:xfrm>
            <a:off x="793709" y="3957863"/>
            <a:ext cx="1427213" cy="369332"/>
          </a:xfrm>
          <a:prstGeom prst="rect">
            <a:avLst/>
          </a:prstGeom>
          <a:noFill/>
        </p:spPr>
        <p:txBody>
          <a:bodyPr wrap="square" rtlCol="0">
            <a:spAutoFit/>
          </a:bodyPr>
          <a:lstStyle/>
          <a:p>
            <a:r>
              <a:rPr lang="en-US" b="1" dirty="0" smtClean="0">
                <a:solidFill>
                  <a:schemeClr val="bg1">
                    <a:lumMod val="50000"/>
                  </a:schemeClr>
                </a:solidFill>
              </a:rPr>
              <a:t>Edge Array</a:t>
            </a:r>
            <a:endParaRPr lang="en-US" b="1" dirty="0">
              <a:solidFill>
                <a:schemeClr val="bg1">
                  <a:lumMod val="50000"/>
                </a:schemeClr>
              </a:solidFill>
            </a:endParaRPr>
          </a:p>
        </p:txBody>
      </p:sp>
      <p:pic>
        <p:nvPicPr>
          <p:cNvPr id="42" name="Picture 41"/>
          <p:cNvPicPr>
            <a:picLocks noChangeAspect="1"/>
          </p:cNvPicPr>
          <p:nvPr/>
        </p:nvPicPr>
        <p:blipFill>
          <a:blip r:embed="rId4"/>
          <a:stretch>
            <a:fillRect/>
          </a:stretch>
        </p:blipFill>
        <p:spPr>
          <a:xfrm>
            <a:off x="1003044" y="2745138"/>
            <a:ext cx="3008419" cy="622300"/>
          </a:xfrm>
          <a:prstGeom prst="rect">
            <a:avLst/>
          </a:prstGeom>
        </p:spPr>
      </p:pic>
      <p:pic>
        <p:nvPicPr>
          <p:cNvPr id="44" name="Picture 43"/>
          <p:cNvPicPr>
            <a:picLocks noChangeAspect="1"/>
          </p:cNvPicPr>
          <p:nvPr/>
        </p:nvPicPr>
        <p:blipFill>
          <a:blip r:embed="rId5">
            <a:duotone>
              <a:schemeClr val="accent6">
                <a:shade val="45000"/>
                <a:satMod val="135000"/>
              </a:schemeClr>
              <a:prstClr val="white"/>
            </a:duotone>
          </a:blip>
          <a:stretch>
            <a:fillRect/>
          </a:stretch>
        </p:blipFill>
        <p:spPr>
          <a:xfrm>
            <a:off x="1650799" y="2519061"/>
            <a:ext cx="1700963" cy="279400"/>
          </a:xfrm>
          <a:prstGeom prst="rect">
            <a:avLst/>
          </a:prstGeom>
        </p:spPr>
      </p:pic>
      <p:sp>
        <p:nvSpPr>
          <p:cNvPr id="53" name="TextBox 52"/>
          <p:cNvSpPr txBox="1"/>
          <p:nvPr/>
        </p:nvSpPr>
        <p:spPr>
          <a:xfrm>
            <a:off x="756553" y="4500803"/>
            <a:ext cx="676732" cy="369332"/>
          </a:xfrm>
          <a:prstGeom prst="rect">
            <a:avLst/>
          </a:prstGeom>
          <a:noFill/>
        </p:spPr>
        <p:txBody>
          <a:bodyPr wrap="square" rtlCol="0">
            <a:spAutoFit/>
          </a:bodyPr>
          <a:lstStyle/>
          <a:p>
            <a:r>
              <a:rPr lang="en-US" b="1" dirty="0" smtClean="0"/>
              <a:t>scan</a:t>
            </a:r>
            <a:endParaRPr lang="en-US" b="1" dirty="0"/>
          </a:p>
        </p:txBody>
      </p:sp>
      <p:pic>
        <p:nvPicPr>
          <p:cNvPr id="58" name="Picture 57"/>
          <p:cNvPicPr>
            <a:picLocks noChangeAspect="1"/>
          </p:cNvPicPr>
          <p:nvPr/>
        </p:nvPicPr>
        <p:blipFill>
          <a:blip r:embed="rId6"/>
          <a:stretch>
            <a:fillRect/>
          </a:stretch>
        </p:blipFill>
        <p:spPr>
          <a:xfrm>
            <a:off x="793709" y="4903191"/>
            <a:ext cx="2729157" cy="546100"/>
          </a:xfrm>
          <a:prstGeom prst="rect">
            <a:avLst/>
          </a:prstGeom>
        </p:spPr>
      </p:pic>
      <p:pic>
        <p:nvPicPr>
          <p:cNvPr id="59" name="Picture 58"/>
          <p:cNvPicPr>
            <a:picLocks noChangeAspect="1"/>
          </p:cNvPicPr>
          <p:nvPr/>
        </p:nvPicPr>
        <p:blipFill>
          <a:blip r:embed="rId7"/>
          <a:stretch>
            <a:fillRect/>
          </a:stretch>
        </p:blipFill>
        <p:spPr>
          <a:xfrm>
            <a:off x="3080985" y="4903191"/>
            <a:ext cx="1764432" cy="546100"/>
          </a:xfrm>
          <a:prstGeom prst="rect">
            <a:avLst/>
          </a:prstGeom>
        </p:spPr>
      </p:pic>
      <p:sp>
        <p:nvSpPr>
          <p:cNvPr id="14" name="Title 13"/>
          <p:cNvSpPr>
            <a:spLocks noGrp="1"/>
          </p:cNvSpPr>
          <p:nvPr>
            <p:ph type="title"/>
          </p:nvPr>
        </p:nvSpPr>
        <p:spPr/>
        <p:txBody>
          <a:bodyPr/>
          <a:lstStyle/>
          <a:p>
            <a:r>
              <a:rPr lang="en-US" dirty="0"/>
              <a:t>Revisit: Static Graph </a:t>
            </a:r>
            <a:r>
              <a:rPr lang="en-US" dirty="0" smtClean="0"/>
              <a:t>Analysis</a:t>
            </a:r>
            <a:endParaRPr lang="en-US" dirty="0"/>
          </a:p>
        </p:txBody>
      </p:sp>
      <p:sp>
        <p:nvSpPr>
          <p:cNvPr id="5" name="Slide Number Placeholder 4"/>
          <p:cNvSpPr>
            <a:spLocks noGrp="1"/>
          </p:cNvSpPr>
          <p:nvPr>
            <p:ph type="sldNum" sz="quarter" idx="12"/>
          </p:nvPr>
        </p:nvSpPr>
        <p:spPr/>
        <p:txBody>
          <a:bodyPr/>
          <a:lstStyle/>
          <a:p>
            <a:fld id="{C1D75715-7DCC-41CA-81CD-C8B49BA5601C}" type="slidenum">
              <a:rPr lang="en-US" smtClean="0"/>
              <a:t>7</a:t>
            </a:fld>
            <a:endParaRPr lang="en-US"/>
          </a:p>
        </p:txBody>
      </p:sp>
      <p:sp>
        <p:nvSpPr>
          <p:cNvPr id="6" name="Rounded Rectangle 5"/>
          <p:cNvSpPr/>
          <p:nvPr/>
        </p:nvSpPr>
        <p:spPr>
          <a:xfrm>
            <a:off x="1377471" y="2741189"/>
            <a:ext cx="549380" cy="556017"/>
          </a:xfrm>
          <a:prstGeom prst="roundRect">
            <a:avLst/>
          </a:prstGeom>
          <a:noFill/>
          <a:ln w="57150">
            <a:solidFill>
              <a:schemeClr val="accent2"/>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TextBox 17"/>
          <p:cNvSpPr txBox="1"/>
          <p:nvPr/>
        </p:nvSpPr>
        <p:spPr>
          <a:xfrm>
            <a:off x="1165934" y="3333326"/>
            <a:ext cx="2257294" cy="369332"/>
          </a:xfrm>
          <a:prstGeom prst="rect">
            <a:avLst/>
          </a:prstGeom>
          <a:noFill/>
        </p:spPr>
        <p:txBody>
          <a:bodyPr wrap="square" rtlCol="0">
            <a:spAutoFit/>
          </a:bodyPr>
          <a:lstStyle/>
          <a:p>
            <a:r>
              <a:rPr lang="en-US" b="1" dirty="0" smtClean="0">
                <a:solidFill>
                  <a:schemeClr val="accent2"/>
                </a:solidFill>
              </a:rPr>
              <a:t>Local computation</a:t>
            </a:r>
            <a:endParaRPr lang="en-US" b="1" dirty="0">
              <a:solidFill>
                <a:schemeClr val="accent2"/>
              </a:solidFill>
            </a:endParaRPr>
          </a:p>
        </p:txBody>
      </p:sp>
      <p:pic>
        <p:nvPicPr>
          <p:cNvPr id="7" name="Picture 6"/>
          <p:cNvPicPr>
            <a:picLocks noChangeAspect="1"/>
          </p:cNvPicPr>
          <p:nvPr/>
        </p:nvPicPr>
        <p:blipFill>
          <a:blip r:embed="rId8">
            <a:duotone>
              <a:schemeClr val="accent6">
                <a:shade val="45000"/>
                <a:satMod val="135000"/>
              </a:schemeClr>
              <a:prstClr val="white"/>
            </a:duotone>
          </a:blip>
          <a:stretch>
            <a:fillRect/>
          </a:stretch>
        </p:blipFill>
        <p:spPr>
          <a:xfrm>
            <a:off x="1677300" y="2629428"/>
            <a:ext cx="875869" cy="139700"/>
          </a:xfrm>
          <a:prstGeom prst="rect">
            <a:avLst/>
          </a:prstGeom>
        </p:spPr>
      </p:pic>
      <p:sp>
        <p:nvSpPr>
          <p:cNvPr id="20" name="TextBox 19"/>
          <p:cNvSpPr txBox="1"/>
          <p:nvPr/>
        </p:nvSpPr>
        <p:spPr>
          <a:xfrm>
            <a:off x="1183677" y="2180615"/>
            <a:ext cx="2257294" cy="369332"/>
          </a:xfrm>
          <a:prstGeom prst="rect">
            <a:avLst/>
          </a:prstGeom>
          <a:noFill/>
        </p:spPr>
        <p:txBody>
          <a:bodyPr wrap="square" rtlCol="0">
            <a:spAutoFit/>
          </a:bodyPr>
          <a:lstStyle/>
          <a:p>
            <a:r>
              <a:rPr lang="en-US" b="1" dirty="0" smtClean="0">
                <a:solidFill>
                  <a:schemeClr val="accent6"/>
                </a:solidFill>
              </a:rPr>
              <a:t>Data Propagation</a:t>
            </a:r>
            <a:endParaRPr lang="en-US" b="1" dirty="0">
              <a:solidFill>
                <a:schemeClr val="accent6"/>
              </a:solidFill>
            </a:endParaRPr>
          </a:p>
        </p:txBody>
      </p:sp>
      <p:sp>
        <p:nvSpPr>
          <p:cNvPr id="39" name="Right Arrow 38"/>
          <p:cNvSpPr/>
          <p:nvPr/>
        </p:nvSpPr>
        <p:spPr>
          <a:xfrm>
            <a:off x="1471955" y="4597001"/>
            <a:ext cx="2843961" cy="176936"/>
          </a:xfrm>
          <a:prstGeom prst="rightArrow">
            <a:avLst>
              <a:gd name="adj1" fmla="val 28467"/>
              <a:gd name="adj2" fmla="val 128058"/>
            </a:avLst>
          </a:prstGeom>
          <a:gradFill>
            <a:gsLst>
              <a:gs pos="0">
                <a:schemeClr val="bg1"/>
              </a:gs>
              <a:gs pos="0">
                <a:schemeClr val="accent2">
                  <a:satMod val="110000"/>
                  <a:lumMod val="100000"/>
                  <a:shade val="10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grpSp>
        <p:nvGrpSpPr>
          <p:cNvPr id="82" name="Group 81"/>
          <p:cNvGrpSpPr/>
          <p:nvPr/>
        </p:nvGrpSpPr>
        <p:grpSpPr>
          <a:xfrm>
            <a:off x="5846236" y="2590629"/>
            <a:ext cx="2487435" cy="2202924"/>
            <a:chOff x="4536273" y="692594"/>
            <a:chExt cx="2487435" cy="2202924"/>
          </a:xfrm>
        </p:grpSpPr>
        <p:sp>
          <p:nvSpPr>
            <p:cNvPr id="84" name="Oval 83"/>
            <p:cNvSpPr/>
            <p:nvPr/>
          </p:nvSpPr>
          <p:spPr>
            <a:xfrm>
              <a:off x="4948459" y="983025"/>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85" name="Straight Connector 84"/>
            <p:cNvCxnSpPr/>
            <p:nvPr/>
          </p:nvCxnSpPr>
          <p:spPr>
            <a:xfrm>
              <a:off x="5246393" y="1522537"/>
              <a:ext cx="56819" cy="688941"/>
            </a:xfrm>
            <a:prstGeom prst="line">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5052510" y="2187422"/>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88" name="Straight Connector 87"/>
            <p:cNvCxnSpPr>
              <a:stCxn id="93" idx="2"/>
              <a:endCxn id="84" idx="6"/>
            </p:cNvCxnSpPr>
            <p:nvPr/>
          </p:nvCxnSpPr>
          <p:spPr>
            <a:xfrm flipH="1">
              <a:off x="5497099" y="1091323"/>
              <a:ext cx="532657" cy="166022"/>
            </a:xfrm>
            <a:prstGeom prst="line">
              <a:avLst/>
            </a:prstGeom>
            <a:ln w="38100">
              <a:solidFill>
                <a:schemeClr val="accent6"/>
              </a:solidFill>
              <a:headEnd type="triangle"/>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endCxn id="84" idx="1"/>
            </p:cNvCxnSpPr>
            <p:nvPr/>
          </p:nvCxnSpPr>
          <p:spPr>
            <a:xfrm>
              <a:off x="4600468" y="775092"/>
              <a:ext cx="428337" cy="288279"/>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endCxn id="96" idx="2"/>
            </p:cNvCxnSpPr>
            <p:nvPr/>
          </p:nvCxnSpPr>
          <p:spPr>
            <a:xfrm>
              <a:off x="5601150" y="2492998"/>
              <a:ext cx="509441" cy="12820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endCxn id="87" idx="4"/>
            </p:cNvCxnSpPr>
            <p:nvPr/>
          </p:nvCxnSpPr>
          <p:spPr>
            <a:xfrm flipH="1" flipV="1">
              <a:off x="5326830" y="2736062"/>
              <a:ext cx="3539" cy="159456"/>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92" name="Rounded Rectangle 91"/>
            <p:cNvSpPr/>
            <p:nvPr/>
          </p:nvSpPr>
          <p:spPr>
            <a:xfrm>
              <a:off x="4536273" y="692594"/>
              <a:ext cx="2487435" cy="2202924"/>
            </a:xfrm>
            <a:prstGeom prst="roundRect">
              <a:avLst>
                <a:gd name="adj" fmla="val 10295"/>
              </a:avLst>
            </a:prstGeom>
            <a:noFill/>
            <a:ln w="38100">
              <a:solidFill>
                <a:srgbClr val="A6A6A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3" name="Oval 92"/>
            <p:cNvSpPr/>
            <p:nvPr/>
          </p:nvSpPr>
          <p:spPr>
            <a:xfrm>
              <a:off x="6029756" y="817003"/>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cxnSp>
          <p:nvCxnSpPr>
            <p:cNvPr id="94" name="Straight Connector 93"/>
            <p:cNvCxnSpPr>
              <a:endCxn id="93" idx="6"/>
            </p:cNvCxnSpPr>
            <p:nvPr/>
          </p:nvCxnSpPr>
          <p:spPr>
            <a:xfrm flipH="1" flipV="1">
              <a:off x="6578396" y="1091323"/>
              <a:ext cx="432114" cy="2574"/>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endCxn id="93" idx="0"/>
            </p:cNvCxnSpPr>
            <p:nvPr/>
          </p:nvCxnSpPr>
          <p:spPr>
            <a:xfrm flipH="1">
              <a:off x="6304076" y="709731"/>
              <a:ext cx="42378" cy="107272"/>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6110591" y="2346878"/>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97" name="Straight Connector 96"/>
            <p:cNvCxnSpPr>
              <a:stCxn id="96" idx="6"/>
            </p:cNvCxnSpPr>
            <p:nvPr/>
          </p:nvCxnSpPr>
          <p:spPr>
            <a:xfrm>
              <a:off x="6659231" y="2621198"/>
              <a:ext cx="277123" cy="239719"/>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grpSp>
      <p:cxnSp>
        <p:nvCxnSpPr>
          <p:cNvPr id="3" name="Straight Connector 2"/>
          <p:cNvCxnSpPr/>
          <p:nvPr/>
        </p:nvCxnSpPr>
        <p:spPr>
          <a:xfrm>
            <a:off x="5307496" y="1720355"/>
            <a:ext cx="0" cy="4730203"/>
          </a:xfrm>
          <a:prstGeom prst="line">
            <a:avLst/>
          </a:prstGeom>
        </p:spPr>
        <p:style>
          <a:lnRef idx="1">
            <a:schemeClr val="dk1"/>
          </a:lnRef>
          <a:fillRef idx="0">
            <a:schemeClr val="dk1"/>
          </a:fillRef>
          <a:effectRef idx="0">
            <a:schemeClr val="dk1"/>
          </a:effectRef>
          <a:fontRef idx="minor">
            <a:schemeClr val="tx1"/>
          </a:fontRef>
        </p:style>
      </p:cxnSp>
    </p:spTree>
    <p:custDataLst>
      <p:tags r:id="rId1"/>
    </p:custDataLst>
    <p:extLst>
      <p:ext uri="{BB962C8B-B14F-4D97-AF65-F5344CB8AC3E}">
        <p14:creationId xmlns:p14="http://schemas.microsoft.com/office/powerpoint/2010/main" val="2689679642"/>
      </p:ext>
    </p:extLst>
  </p:cSld>
  <p:clrMapOvr>
    <a:masterClrMapping/>
  </p:clrMapOvr>
  <mc:AlternateContent xmlns:mc="http://schemas.openxmlformats.org/markup-compatibility/2006">
    <mc:Choice xmlns:p14="http://schemas.microsoft.com/office/powerpoint/2010/main" Requires="p14">
      <p:transition p14:dur="0" advTm="52823"/>
    </mc:Choice>
    <mc:Fallback>
      <p:transition advTm="52823"/>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ontent Placeholder 31"/>
          <p:cNvSpPr>
            <a:spLocks noGrp="1"/>
          </p:cNvSpPr>
          <p:nvPr>
            <p:ph idx="1"/>
          </p:nvPr>
        </p:nvSpPr>
        <p:spPr>
          <a:xfrm>
            <a:off x="628650" y="1116419"/>
            <a:ext cx="7886700" cy="5060544"/>
          </a:xfrm>
          <a:solidFill>
            <a:schemeClr val="bg1"/>
          </a:solidFill>
        </p:spPr>
        <p:txBody>
          <a:bodyPr>
            <a:noAutofit/>
          </a:bodyPr>
          <a:lstStyle/>
          <a:p>
            <a:pPr marL="0" lvl="1" indent="0">
              <a:spcBef>
                <a:spcPts val="1000"/>
              </a:spcBef>
              <a:buNone/>
            </a:pPr>
            <a:r>
              <a:rPr lang="en-US" altLang="zh-CN" sz="2400" dirty="0"/>
              <a:t>Propagation based graph computation model</a:t>
            </a:r>
          </a:p>
        </p:txBody>
      </p:sp>
      <p:sp>
        <p:nvSpPr>
          <p:cNvPr id="34" name="Rounded Rectangle 33"/>
          <p:cNvSpPr/>
          <p:nvPr/>
        </p:nvSpPr>
        <p:spPr>
          <a:xfrm>
            <a:off x="793709" y="4371821"/>
            <a:ext cx="4010378" cy="1423850"/>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793709" y="2235448"/>
            <a:ext cx="3340736" cy="1423849"/>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0" name="TextBox 39"/>
          <p:cNvSpPr txBox="1"/>
          <p:nvPr/>
        </p:nvSpPr>
        <p:spPr>
          <a:xfrm>
            <a:off x="742475" y="1809745"/>
            <a:ext cx="1869650" cy="369332"/>
          </a:xfrm>
          <a:prstGeom prst="rect">
            <a:avLst/>
          </a:prstGeom>
          <a:noFill/>
        </p:spPr>
        <p:txBody>
          <a:bodyPr wrap="square" rtlCol="0">
            <a:spAutoFit/>
          </a:bodyPr>
          <a:lstStyle/>
          <a:p>
            <a:r>
              <a:rPr lang="en-US" b="1" dirty="0" smtClean="0">
                <a:solidFill>
                  <a:schemeClr val="bg1">
                    <a:lumMod val="50000"/>
                  </a:schemeClr>
                </a:solidFill>
              </a:rPr>
              <a:t>Vertex Data Array</a:t>
            </a:r>
            <a:endParaRPr lang="en-US" b="1" dirty="0">
              <a:solidFill>
                <a:schemeClr val="bg1">
                  <a:lumMod val="50000"/>
                </a:schemeClr>
              </a:solidFill>
            </a:endParaRPr>
          </a:p>
        </p:txBody>
      </p:sp>
      <p:sp>
        <p:nvSpPr>
          <p:cNvPr id="41" name="TextBox 40"/>
          <p:cNvSpPr txBox="1"/>
          <p:nvPr/>
        </p:nvSpPr>
        <p:spPr>
          <a:xfrm>
            <a:off x="793709" y="3957863"/>
            <a:ext cx="1427213" cy="369332"/>
          </a:xfrm>
          <a:prstGeom prst="rect">
            <a:avLst/>
          </a:prstGeom>
          <a:noFill/>
        </p:spPr>
        <p:txBody>
          <a:bodyPr wrap="square" rtlCol="0">
            <a:spAutoFit/>
          </a:bodyPr>
          <a:lstStyle/>
          <a:p>
            <a:r>
              <a:rPr lang="en-US" b="1" dirty="0" smtClean="0">
                <a:solidFill>
                  <a:schemeClr val="bg1">
                    <a:lumMod val="50000"/>
                  </a:schemeClr>
                </a:solidFill>
              </a:rPr>
              <a:t>Edge Array</a:t>
            </a:r>
            <a:endParaRPr lang="en-US" b="1" dirty="0">
              <a:solidFill>
                <a:schemeClr val="bg1">
                  <a:lumMod val="50000"/>
                </a:schemeClr>
              </a:solidFill>
            </a:endParaRPr>
          </a:p>
        </p:txBody>
      </p:sp>
      <p:pic>
        <p:nvPicPr>
          <p:cNvPr id="42" name="Picture 41"/>
          <p:cNvPicPr>
            <a:picLocks noChangeAspect="1"/>
          </p:cNvPicPr>
          <p:nvPr/>
        </p:nvPicPr>
        <p:blipFill>
          <a:blip r:embed="rId4"/>
          <a:stretch>
            <a:fillRect/>
          </a:stretch>
        </p:blipFill>
        <p:spPr>
          <a:xfrm>
            <a:off x="1003044" y="2745138"/>
            <a:ext cx="3008419" cy="622300"/>
          </a:xfrm>
          <a:prstGeom prst="rect">
            <a:avLst/>
          </a:prstGeom>
        </p:spPr>
      </p:pic>
      <p:pic>
        <p:nvPicPr>
          <p:cNvPr id="44" name="Picture 43"/>
          <p:cNvPicPr>
            <a:picLocks noChangeAspect="1"/>
          </p:cNvPicPr>
          <p:nvPr/>
        </p:nvPicPr>
        <p:blipFill>
          <a:blip r:embed="rId5">
            <a:duotone>
              <a:schemeClr val="bg2">
                <a:shade val="45000"/>
                <a:satMod val="135000"/>
              </a:schemeClr>
              <a:prstClr val="white"/>
            </a:duotone>
          </a:blip>
          <a:stretch>
            <a:fillRect/>
          </a:stretch>
        </p:blipFill>
        <p:spPr>
          <a:xfrm>
            <a:off x="1650799" y="2519061"/>
            <a:ext cx="1700963" cy="279400"/>
          </a:xfrm>
          <a:prstGeom prst="rect">
            <a:avLst/>
          </a:prstGeom>
        </p:spPr>
      </p:pic>
      <p:sp>
        <p:nvSpPr>
          <p:cNvPr id="53" name="TextBox 52"/>
          <p:cNvSpPr txBox="1"/>
          <p:nvPr/>
        </p:nvSpPr>
        <p:spPr>
          <a:xfrm>
            <a:off x="756553" y="4500803"/>
            <a:ext cx="676732" cy="369332"/>
          </a:xfrm>
          <a:prstGeom prst="rect">
            <a:avLst/>
          </a:prstGeom>
          <a:noFill/>
        </p:spPr>
        <p:txBody>
          <a:bodyPr wrap="square" rtlCol="0">
            <a:spAutoFit/>
          </a:bodyPr>
          <a:lstStyle/>
          <a:p>
            <a:r>
              <a:rPr lang="en-US" b="1" dirty="0" smtClean="0"/>
              <a:t>scan</a:t>
            </a:r>
            <a:endParaRPr lang="en-US" b="1" dirty="0"/>
          </a:p>
        </p:txBody>
      </p:sp>
      <p:pic>
        <p:nvPicPr>
          <p:cNvPr id="58" name="Picture 57"/>
          <p:cNvPicPr>
            <a:picLocks noChangeAspect="1"/>
          </p:cNvPicPr>
          <p:nvPr/>
        </p:nvPicPr>
        <p:blipFill>
          <a:blip r:embed="rId6"/>
          <a:stretch>
            <a:fillRect/>
          </a:stretch>
        </p:blipFill>
        <p:spPr>
          <a:xfrm>
            <a:off x="793709" y="4903191"/>
            <a:ext cx="2729157" cy="546100"/>
          </a:xfrm>
          <a:prstGeom prst="rect">
            <a:avLst/>
          </a:prstGeom>
        </p:spPr>
      </p:pic>
      <p:pic>
        <p:nvPicPr>
          <p:cNvPr id="59" name="Picture 58"/>
          <p:cNvPicPr>
            <a:picLocks noChangeAspect="1"/>
          </p:cNvPicPr>
          <p:nvPr/>
        </p:nvPicPr>
        <p:blipFill>
          <a:blip r:embed="rId7"/>
          <a:stretch>
            <a:fillRect/>
          </a:stretch>
        </p:blipFill>
        <p:spPr>
          <a:xfrm>
            <a:off x="3080985" y="4903191"/>
            <a:ext cx="1764432" cy="546100"/>
          </a:xfrm>
          <a:prstGeom prst="rect">
            <a:avLst/>
          </a:prstGeom>
        </p:spPr>
      </p:pic>
      <p:sp>
        <p:nvSpPr>
          <p:cNvPr id="14" name="Title 13"/>
          <p:cNvSpPr>
            <a:spLocks noGrp="1"/>
          </p:cNvSpPr>
          <p:nvPr>
            <p:ph type="title"/>
          </p:nvPr>
        </p:nvSpPr>
        <p:spPr/>
        <p:txBody>
          <a:bodyPr/>
          <a:lstStyle/>
          <a:p>
            <a:r>
              <a:rPr lang="en-US" dirty="0"/>
              <a:t>Revisit: Static Graph </a:t>
            </a:r>
            <a:r>
              <a:rPr lang="en-US" dirty="0" smtClean="0"/>
              <a:t>Analysis</a:t>
            </a:r>
            <a:endParaRPr lang="en-US" dirty="0"/>
          </a:p>
        </p:txBody>
      </p:sp>
      <p:sp>
        <p:nvSpPr>
          <p:cNvPr id="5" name="Slide Number Placeholder 4"/>
          <p:cNvSpPr>
            <a:spLocks noGrp="1"/>
          </p:cNvSpPr>
          <p:nvPr>
            <p:ph type="sldNum" sz="quarter" idx="12"/>
          </p:nvPr>
        </p:nvSpPr>
        <p:spPr/>
        <p:txBody>
          <a:bodyPr/>
          <a:lstStyle/>
          <a:p>
            <a:fld id="{C1D75715-7DCC-41CA-81CD-C8B49BA5601C}" type="slidenum">
              <a:rPr lang="en-US" smtClean="0"/>
              <a:t>8</a:t>
            </a:fld>
            <a:endParaRPr lang="en-US"/>
          </a:p>
        </p:txBody>
      </p:sp>
      <p:sp>
        <p:nvSpPr>
          <p:cNvPr id="6" name="Rounded Rectangle 5"/>
          <p:cNvSpPr/>
          <p:nvPr/>
        </p:nvSpPr>
        <p:spPr>
          <a:xfrm>
            <a:off x="1377471" y="2741189"/>
            <a:ext cx="549380" cy="556017"/>
          </a:xfrm>
          <a:prstGeom prst="roundRect">
            <a:avLst/>
          </a:prstGeom>
          <a:noFill/>
          <a:ln w="57150">
            <a:solidFill>
              <a:schemeClr val="accent2"/>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TextBox 17"/>
          <p:cNvSpPr txBox="1"/>
          <p:nvPr/>
        </p:nvSpPr>
        <p:spPr>
          <a:xfrm>
            <a:off x="1165934" y="3333326"/>
            <a:ext cx="2257294" cy="369332"/>
          </a:xfrm>
          <a:prstGeom prst="rect">
            <a:avLst/>
          </a:prstGeom>
          <a:noFill/>
        </p:spPr>
        <p:txBody>
          <a:bodyPr wrap="square" rtlCol="0">
            <a:spAutoFit/>
          </a:bodyPr>
          <a:lstStyle/>
          <a:p>
            <a:r>
              <a:rPr lang="en-US" b="1" dirty="0" smtClean="0">
                <a:solidFill>
                  <a:schemeClr val="accent2"/>
                </a:solidFill>
              </a:rPr>
              <a:t>Local computation</a:t>
            </a:r>
            <a:endParaRPr lang="en-US" b="1" dirty="0">
              <a:solidFill>
                <a:schemeClr val="accent2"/>
              </a:solidFill>
            </a:endParaRPr>
          </a:p>
        </p:txBody>
      </p:sp>
      <p:pic>
        <p:nvPicPr>
          <p:cNvPr id="7" name="Picture 6"/>
          <p:cNvPicPr>
            <a:picLocks noChangeAspect="1"/>
          </p:cNvPicPr>
          <p:nvPr/>
        </p:nvPicPr>
        <p:blipFill>
          <a:blip r:embed="rId8"/>
          <a:stretch>
            <a:fillRect/>
          </a:stretch>
        </p:blipFill>
        <p:spPr>
          <a:xfrm>
            <a:off x="1677300" y="2629428"/>
            <a:ext cx="875869" cy="139700"/>
          </a:xfrm>
          <a:prstGeom prst="rect">
            <a:avLst/>
          </a:prstGeom>
        </p:spPr>
      </p:pic>
      <p:sp>
        <p:nvSpPr>
          <p:cNvPr id="20" name="TextBox 19"/>
          <p:cNvSpPr txBox="1"/>
          <p:nvPr/>
        </p:nvSpPr>
        <p:spPr>
          <a:xfrm>
            <a:off x="1183677" y="2180615"/>
            <a:ext cx="2257294" cy="369332"/>
          </a:xfrm>
          <a:prstGeom prst="rect">
            <a:avLst/>
          </a:prstGeom>
          <a:noFill/>
        </p:spPr>
        <p:txBody>
          <a:bodyPr wrap="square" rtlCol="0">
            <a:spAutoFit/>
          </a:bodyPr>
          <a:lstStyle/>
          <a:p>
            <a:r>
              <a:rPr lang="en-US" b="1" dirty="0" smtClean="0">
                <a:solidFill>
                  <a:schemeClr val="accent6"/>
                </a:solidFill>
              </a:rPr>
              <a:t>Data Propagation</a:t>
            </a:r>
            <a:endParaRPr lang="en-US" b="1" dirty="0">
              <a:solidFill>
                <a:schemeClr val="accent6"/>
              </a:solidFill>
            </a:endParaRPr>
          </a:p>
        </p:txBody>
      </p:sp>
      <p:sp>
        <p:nvSpPr>
          <p:cNvPr id="15" name="Multiply 14"/>
          <p:cNvSpPr/>
          <p:nvPr/>
        </p:nvSpPr>
        <p:spPr>
          <a:xfrm>
            <a:off x="2435102" y="2712474"/>
            <a:ext cx="555465" cy="386839"/>
          </a:xfrm>
          <a:prstGeom prst="mathMultiply">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9" name="Right Arrow 38"/>
          <p:cNvSpPr/>
          <p:nvPr/>
        </p:nvSpPr>
        <p:spPr>
          <a:xfrm>
            <a:off x="1471955" y="4597001"/>
            <a:ext cx="2843961" cy="176936"/>
          </a:xfrm>
          <a:prstGeom prst="rightArrow">
            <a:avLst>
              <a:gd name="adj1" fmla="val 28467"/>
              <a:gd name="adj2" fmla="val 128058"/>
            </a:avLst>
          </a:prstGeom>
          <a:gradFill>
            <a:gsLst>
              <a:gs pos="0">
                <a:schemeClr val="bg1"/>
              </a:gs>
              <a:gs pos="0">
                <a:schemeClr val="accent2">
                  <a:satMod val="110000"/>
                  <a:lumMod val="100000"/>
                  <a:shade val="10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grpSp>
        <p:nvGrpSpPr>
          <p:cNvPr id="82" name="Group 81"/>
          <p:cNvGrpSpPr/>
          <p:nvPr/>
        </p:nvGrpSpPr>
        <p:grpSpPr>
          <a:xfrm>
            <a:off x="5846236" y="2590629"/>
            <a:ext cx="2487435" cy="2202924"/>
            <a:chOff x="4536273" y="692594"/>
            <a:chExt cx="2487435" cy="2202924"/>
          </a:xfrm>
        </p:grpSpPr>
        <p:sp>
          <p:nvSpPr>
            <p:cNvPr id="84" name="Oval 83"/>
            <p:cNvSpPr/>
            <p:nvPr/>
          </p:nvSpPr>
          <p:spPr>
            <a:xfrm>
              <a:off x="4948459" y="983025"/>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85" name="Straight Connector 84"/>
            <p:cNvCxnSpPr/>
            <p:nvPr/>
          </p:nvCxnSpPr>
          <p:spPr>
            <a:xfrm>
              <a:off x="5246393" y="1522537"/>
              <a:ext cx="56819" cy="688941"/>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5052510" y="2187422"/>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88" name="Straight Connector 87"/>
            <p:cNvCxnSpPr>
              <a:stCxn id="93" idx="2"/>
              <a:endCxn id="84" idx="6"/>
            </p:cNvCxnSpPr>
            <p:nvPr/>
          </p:nvCxnSpPr>
          <p:spPr>
            <a:xfrm flipH="1">
              <a:off x="5497099" y="1091323"/>
              <a:ext cx="532657" cy="166022"/>
            </a:xfrm>
            <a:prstGeom prst="line">
              <a:avLst/>
            </a:prstGeom>
            <a:ln w="38100">
              <a:solidFill>
                <a:srgbClr val="C00000"/>
              </a:solidFill>
              <a:headEnd type="triangle"/>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endCxn id="84" idx="1"/>
            </p:cNvCxnSpPr>
            <p:nvPr/>
          </p:nvCxnSpPr>
          <p:spPr>
            <a:xfrm>
              <a:off x="4600468" y="775092"/>
              <a:ext cx="428337" cy="288279"/>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endCxn id="96" idx="2"/>
            </p:cNvCxnSpPr>
            <p:nvPr/>
          </p:nvCxnSpPr>
          <p:spPr>
            <a:xfrm>
              <a:off x="5601150" y="2492998"/>
              <a:ext cx="509441" cy="12820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endCxn id="87" idx="4"/>
            </p:cNvCxnSpPr>
            <p:nvPr/>
          </p:nvCxnSpPr>
          <p:spPr>
            <a:xfrm flipH="1" flipV="1">
              <a:off x="5326830" y="2736062"/>
              <a:ext cx="3539" cy="159456"/>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92" name="Rounded Rectangle 91"/>
            <p:cNvSpPr/>
            <p:nvPr/>
          </p:nvSpPr>
          <p:spPr>
            <a:xfrm>
              <a:off x="4536273" y="692594"/>
              <a:ext cx="2487435" cy="2202924"/>
            </a:xfrm>
            <a:prstGeom prst="roundRect">
              <a:avLst>
                <a:gd name="adj" fmla="val 10295"/>
              </a:avLst>
            </a:prstGeom>
            <a:noFill/>
            <a:ln w="38100">
              <a:solidFill>
                <a:srgbClr val="A6A6A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3" name="Oval 92"/>
            <p:cNvSpPr/>
            <p:nvPr/>
          </p:nvSpPr>
          <p:spPr>
            <a:xfrm>
              <a:off x="6029756" y="817003"/>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cxnSp>
          <p:nvCxnSpPr>
            <p:cNvPr id="94" name="Straight Connector 93"/>
            <p:cNvCxnSpPr>
              <a:endCxn id="93" idx="6"/>
            </p:cNvCxnSpPr>
            <p:nvPr/>
          </p:nvCxnSpPr>
          <p:spPr>
            <a:xfrm flipH="1" flipV="1">
              <a:off x="6578396" y="1091323"/>
              <a:ext cx="432114" cy="2574"/>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endCxn id="93" idx="0"/>
            </p:cNvCxnSpPr>
            <p:nvPr/>
          </p:nvCxnSpPr>
          <p:spPr>
            <a:xfrm flipH="1">
              <a:off x="6304076" y="709731"/>
              <a:ext cx="42378" cy="107272"/>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6110591" y="2346878"/>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97" name="Straight Connector 96"/>
            <p:cNvCxnSpPr>
              <a:stCxn id="96" idx="6"/>
            </p:cNvCxnSpPr>
            <p:nvPr/>
          </p:nvCxnSpPr>
          <p:spPr>
            <a:xfrm>
              <a:off x="6659231" y="2621198"/>
              <a:ext cx="277123" cy="239719"/>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grpSp>
      <p:cxnSp>
        <p:nvCxnSpPr>
          <p:cNvPr id="3" name="Straight Connector 2"/>
          <p:cNvCxnSpPr/>
          <p:nvPr/>
        </p:nvCxnSpPr>
        <p:spPr>
          <a:xfrm>
            <a:off x="5307496" y="1720355"/>
            <a:ext cx="0" cy="4730203"/>
          </a:xfrm>
          <a:prstGeom prst="line">
            <a:avLst/>
          </a:prstGeom>
        </p:spPr>
        <p:style>
          <a:lnRef idx="1">
            <a:schemeClr val="dk1"/>
          </a:lnRef>
          <a:fillRef idx="0">
            <a:schemeClr val="dk1"/>
          </a:fillRef>
          <a:effectRef idx="0">
            <a:schemeClr val="dk1"/>
          </a:effectRef>
          <a:fontRef idx="minor">
            <a:schemeClr val="tx1"/>
          </a:fontRef>
        </p:style>
      </p:cxnSp>
      <p:sp>
        <p:nvSpPr>
          <p:cNvPr id="8" name="Rectangular Callout 7"/>
          <p:cNvSpPr/>
          <p:nvPr/>
        </p:nvSpPr>
        <p:spPr>
          <a:xfrm>
            <a:off x="3816626" y="1854156"/>
            <a:ext cx="1028791" cy="587826"/>
          </a:xfrm>
          <a:prstGeom prst="wedgeRectCallout">
            <a:avLst>
              <a:gd name="adj1" fmla="val -151256"/>
              <a:gd name="adj2" fmla="val 101491"/>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b="1" dirty="0" smtClean="0">
                <a:solidFill>
                  <a:srgbClr val="C00000"/>
                </a:solidFill>
              </a:rPr>
              <a:t>Cache Miss</a:t>
            </a:r>
            <a:endParaRPr lang="en-US" b="1" dirty="0">
              <a:solidFill>
                <a:srgbClr val="C00000"/>
              </a:solidFill>
            </a:endParaRPr>
          </a:p>
        </p:txBody>
      </p:sp>
    </p:spTree>
    <p:custDataLst>
      <p:tags r:id="rId1"/>
    </p:custDataLst>
    <p:extLst>
      <p:ext uri="{BB962C8B-B14F-4D97-AF65-F5344CB8AC3E}">
        <p14:creationId xmlns:p14="http://schemas.microsoft.com/office/powerpoint/2010/main" val="4199277637"/>
      </p:ext>
    </p:extLst>
  </p:cSld>
  <p:clrMapOvr>
    <a:masterClrMapping/>
  </p:clrMapOvr>
  <mc:AlternateContent xmlns:mc="http://schemas.openxmlformats.org/markup-compatibility/2006">
    <mc:Choice xmlns:p14="http://schemas.microsoft.com/office/powerpoint/2010/main" Requires="p14">
      <p:transition p14:dur="0" advTm="39476"/>
    </mc:Choice>
    <mc:Fallback>
      <p:transition advTm="39476"/>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37684"/>
            <a:ext cx="7886700" cy="5039279"/>
          </a:xfrm>
        </p:spPr>
        <p:txBody>
          <a:bodyPr>
            <a:normAutofit/>
          </a:bodyPr>
          <a:lstStyle/>
          <a:p>
            <a:pPr marL="0" indent="0">
              <a:buNone/>
            </a:pPr>
            <a:r>
              <a:rPr lang="en-US" altLang="zh-CN" dirty="0" smtClean="0"/>
              <a:t>In parallel: </a:t>
            </a:r>
            <a:r>
              <a:rPr lang="en-US" altLang="zh-CN" b="1" dirty="0" smtClean="0">
                <a:solidFill>
                  <a:schemeClr val="accent2"/>
                </a:solidFill>
              </a:rPr>
              <a:t>Partition</a:t>
            </a:r>
            <a:r>
              <a:rPr lang="en-US" altLang="zh-CN" dirty="0" smtClean="0"/>
              <a:t> graph &amp; computations among CPU cores</a:t>
            </a:r>
            <a:endParaRPr lang="en-US" altLang="zh-CN" sz="2000" dirty="0" smtClean="0"/>
          </a:p>
        </p:txBody>
      </p:sp>
      <p:sp>
        <p:nvSpPr>
          <p:cNvPr id="47" name="Rounded Rectangle 46"/>
          <p:cNvSpPr/>
          <p:nvPr/>
        </p:nvSpPr>
        <p:spPr>
          <a:xfrm>
            <a:off x="793709" y="4371821"/>
            <a:ext cx="4010378" cy="1423850"/>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1" name="Rounded Rectangle 50"/>
          <p:cNvSpPr/>
          <p:nvPr/>
        </p:nvSpPr>
        <p:spPr>
          <a:xfrm>
            <a:off x="793709" y="2235448"/>
            <a:ext cx="3340736" cy="1423849"/>
          </a:xfrm>
          <a:prstGeom prst="round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Title 8"/>
          <p:cNvSpPr>
            <a:spLocks noGrp="1"/>
          </p:cNvSpPr>
          <p:nvPr>
            <p:ph type="title"/>
          </p:nvPr>
        </p:nvSpPr>
        <p:spPr/>
        <p:txBody>
          <a:bodyPr/>
          <a:lstStyle/>
          <a:p>
            <a:r>
              <a:rPr lang="en-US" dirty="0"/>
              <a:t>Revisit: Static Graph Analysis</a:t>
            </a:r>
          </a:p>
        </p:txBody>
      </p:sp>
      <p:sp>
        <p:nvSpPr>
          <p:cNvPr id="5" name="Slide Number Placeholder 4"/>
          <p:cNvSpPr>
            <a:spLocks noGrp="1"/>
          </p:cNvSpPr>
          <p:nvPr>
            <p:ph type="sldNum" sz="quarter" idx="12"/>
          </p:nvPr>
        </p:nvSpPr>
        <p:spPr/>
        <p:txBody>
          <a:bodyPr/>
          <a:lstStyle/>
          <a:p>
            <a:fld id="{C1D75715-7DCC-41CA-81CD-C8B49BA5601C}" type="slidenum">
              <a:rPr lang="en-US" smtClean="0"/>
              <a:t>9</a:t>
            </a:fld>
            <a:endParaRPr lang="en-US"/>
          </a:p>
        </p:txBody>
      </p:sp>
      <p:pic>
        <p:nvPicPr>
          <p:cNvPr id="4" name="Picture 3"/>
          <p:cNvPicPr>
            <a:picLocks noChangeAspect="1"/>
          </p:cNvPicPr>
          <p:nvPr/>
        </p:nvPicPr>
        <p:blipFill>
          <a:blip r:embed="rId4"/>
          <a:stretch>
            <a:fillRect/>
          </a:stretch>
        </p:blipFill>
        <p:spPr>
          <a:xfrm>
            <a:off x="1003044" y="2745138"/>
            <a:ext cx="3008419" cy="622300"/>
          </a:xfrm>
          <a:prstGeom prst="rect">
            <a:avLst/>
          </a:prstGeom>
        </p:spPr>
      </p:pic>
      <p:pic>
        <p:nvPicPr>
          <p:cNvPr id="8" name="Picture 7"/>
          <p:cNvPicPr>
            <a:picLocks noChangeAspect="1"/>
          </p:cNvPicPr>
          <p:nvPr/>
        </p:nvPicPr>
        <p:blipFill>
          <a:blip r:embed="rId5"/>
          <a:stretch>
            <a:fillRect/>
          </a:stretch>
        </p:blipFill>
        <p:spPr>
          <a:xfrm>
            <a:off x="1650799" y="2519061"/>
            <a:ext cx="1700963" cy="279400"/>
          </a:xfrm>
          <a:prstGeom prst="rect">
            <a:avLst/>
          </a:prstGeom>
        </p:spPr>
      </p:pic>
      <p:sp>
        <p:nvSpPr>
          <p:cNvPr id="33" name="Multiply 32"/>
          <p:cNvSpPr/>
          <p:nvPr/>
        </p:nvSpPr>
        <p:spPr>
          <a:xfrm>
            <a:off x="3269431" y="2717301"/>
            <a:ext cx="555465" cy="386839"/>
          </a:xfrm>
          <a:prstGeom prst="mathMultiply">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pic>
        <p:nvPicPr>
          <p:cNvPr id="34" name="Picture 33"/>
          <p:cNvPicPr>
            <a:picLocks noChangeAspect="1"/>
          </p:cNvPicPr>
          <p:nvPr/>
        </p:nvPicPr>
        <p:blipFill>
          <a:blip r:embed="rId6"/>
          <a:stretch>
            <a:fillRect/>
          </a:stretch>
        </p:blipFill>
        <p:spPr>
          <a:xfrm>
            <a:off x="2303169" y="2240740"/>
            <a:ext cx="1269375" cy="368300"/>
          </a:xfrm>
          <a:prstGeom prst="rect">
            <a:avLst/>
          </a:prstGeom>
        </p:spPr>
      </p:pic>
      <p:pic>
        <p:nvPicPr>
          <p:cNvPr id="35" name="Picture 34"/>
          <p:cNvPicPr>
            <a:picLocks noChangeAspect="1"/>
          </p:cNvPicPr>
          <p:nvPr/>
        </p:nvPicPr>
        <p:blipFill>
          <a:blip r:embed="rId7"/>
          <a:stretch>
            <a:fillRect/>
          </a:stretch>
        </p:blipFill>
        <p:spPr>
          <a:xfrm>
            <a:off x="2923609" y="2235448"/>
            <a:ext cx="63469" cy="1485900"/>
          </a:xfrm>
          <a:prstGeom prst="rect">
            <a:avLst/>
          </a:prstGeom>
        </p:spPr>
      </p:pic>
      <p:sp>
        <p:nvSpPr>
          <p:cNvPr id="36" name="TextBox 35"/>
          <p:cNvSpPr txBox="1"/>
          <p:nvPr/>
        </p:nvSpPr>
        <p:spPr>
          <a:xfrm>
            <a:off x="756553" y="4500803"/>
            <a:ext cx="676732" cy="369332"/>
          </a:xfrm>
          <a:prstGeom prst="rect">
            <a:avLst/>
          </a:prstGeom>
          <a:noFill/>
        </p:spPr>
        <p:txBody>
          <a:bodyPr wrap="square" rtlCol="0">
            <a:spAutoFit/>
          </a:bodyPr>
          <a:lstStyle/>
          <a:p>
            <a:r>
              <a:rPr lang="en-US" b="1" dirty="0" smtClean="0"/>
              <a:t>scan</a:t>
            </a:r>
            <a:endParaRPr lang="en-US" b="1" dirty="0"/>
          </a:p>
        </p:txBody>
      </p:sp>
      <p:pic>
        <p:nvPicPr>
          <p:cNvPr id="40" name="Picture 39"/>
          <p:cNvPicPr>
            <a:picLocks noChangeAspect="1"/>
          </p:cNvPicPr>
          <p:nvPr/>
        </p:nvPicPr>
        <p:blipFill>
          <a:blip r:embed="rId8"/>
          <a:stretch>
            <a:fillRect/>
          </a:stretch>
        </p:blipFill>
        <p:spPr>
          <a:xfrm>
            <a:off x="2625401" y="4342527"/>
            <a:ext cx="1337921" cy="367030"/>
          </a:xfrm>
          <a:prstGeom prst="rect">
            <a:avLst/>
          </a:prstGeom>
        </p:spPr>
      </p:pic>
      <p:pic>
        <p:nvPicPr>
          <p:cNvPr id="41" name="Picture 40"/>
          <p:cNvPicPr>
            <a:picLocks noChangeAspect="1"/>
          </p:cNvPicPr>
          <p:nvPr/>
        </p:nvPicPr>
        <p:blipFill>
          <a:blip r:embed="rId9"/>
          <a:stretch>
            <a:fillRect/>
          </a:stretch>
        </p:blipFill>
        <p:spPr>
          <a:xfrm>
            <a:off x="3266683" y="4380347"/>
            <a:ext cx="63469" cy="1435100"/>
          </a:xfrm>
          <a:prstGeom prst="rect">
            <a:avLst/>
          </a:prstGeom>
        </p:spPr>
      </p:pic>
      <p:sp>
        <p:nvSpPr>
          <p:cNvPr id="42" name="Right Arrow 41"/>
          <p:cNvSpPr/>
          <p:nvPr/>
        </p:nvSpPr>
        <p:spPr>
          <a:xfrm>
            <a:off x="1364897" y="4599415"/>
            <a:ext cx="1765876" cy="176936"/>
          </a:xfrm>
          <a:prstGeom prst="rightArrow">
            <a:avLst>
              <a:gd name="adj1" fmla="val 28467"/>
              <a:gd name="adj2" fmla="val 128058"/>
            </a:avLst>
          </a:prstGeom>
          <a:gradFill>
            <a:gsLst>
              <a:gs pos="0">
                <a:schemeClr val="bg1"/>
              </a:gs>
              <a:gs pos="0">
                <a:schemeClr val="accent2">
                  <a:satMod val="110000"/>
                  <a:lumMod val="100000"/>
                  <a:shade val="10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44" name="Right Arrow 43"/>
          <p:cNvSpPr/>
          <p:nvPr/>
        </p:nvSpPr>
        <p:spPr>
          <a:xfrm>
            <a:off x="3477358" y="4599740"/>
            <a:ext cx="1326729" cy="176936"/>
          </a:xfrm>
          <a:prstGeom prst="rightArrow">
            <a:avLst>
              <a:gd name="adj1" fmla="val 28467"/>
              <a:gd name="adj2" fmla="val 128058"/>
            </a:avLst>
          </a:prstGeom>
          <a:gradFill>
            <a:gsLst>
              <a:gs pos="0">
                <a:schemeClr val="bg1"/>
              </a:gs>
              <a:gs pos="0">
                <a:schemeClr val="accent2">
                  <a:satMod val="110000"/>
                  <a:lumMod val="100000"/>
                  <a:shade val="10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pic>
        <p:nvPicPr>
          <p:cNvPr id="48" name="Picture 47"/>
          <p:cNvPicPr>
            <a:picLocks noChangeAspect="1"/>
          </p:cNvPicPr>
          <p:nvPr/>
        </p:nvPicPr>
        <p:blipFill>
          <a:blip r:embed="rId10"/>
          <a:stretch>
            <a:fillRect/>
          </a:stretch>
        </p:blipFill>
        <p:spPr>
          <a:xfrm>
            <a:off x="793709" y="4903191"/>
            <a:ext cx="2729157" cy="546100"/>
          </a:xfrm>
          <a:prstGeom prst="rect">
            <a:avLst/>
          </a:prstGeom>
        </p:spPr>
      </p:pic>
      <p:pic>
        <p:nvPicPr>
          <p:cNvPr id="50" name="Picture 49"/>
          <p:cNvPicPr>
            <a:picLocks noChangeAspect="1"/>
          </p:cNvPicPr>
          <p:nvPr/>
        </p:nvPicPr>
        <p:blipFill>
          <a:blip r:embed="rId11"/>
          <a:stretch>
            <a:fillRect/>
          </a:stretch>
        </p:blipFill>
        <p:spPr>
          <a:xfrm>
            <a:off x="3080985" y="4903191"/>
            <a:ext cx="1764432" cy="546100"/>
          </a:xfrm>
          <a:prstGeom prst="rect">
            <a:avLst/>
          </a:prstGeom>
        </p:spPr>
      </p:pic>
      <p:sp>
        <p:nvSpPr>
          <p:cNvPr id="78" name="Rectangle 77"/>
          <p:cNvSpPr/>
          <p:nvPr/>
        </p:nvSpPr>
        <p:spPr>
          <a:xfrm>
            <a:off x="7327126" y="3272456"/>
            <a:ext cx="1001572" cy="36326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mj-lt"/>
                <a:cs typeface="Times New Roman" pitchFamily="18" charset="0"/>
              </a:rPr>
              <a:t>Core 0</a:t>
            </a:r>
            <a:endParaRPr lang="en-US" b="1" dirty="0">
              <a:latin typeface="+mj-lt"/>
              <a:cs typeface="Times New Roman" pitchFamily="18" charset="0"/>
            </a:endParaRPr>
          </a:p>
        </p:txBody>
      </p:sp>
      <p:sp>
        <p:nvSpPr>
          <p:cNvPr id="79" name="Rectangle 78"/>
          <p:cNvSpPr/>
          <p:nvPr/>
        </p:nvSpPr>
        <p:spPr>
          <a:xfrm>
            <a:off x="7321653" y="3847197"/>
            <a:ext cx="1004068" cy="36326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mj-lt"/>
                <a:cs typeface="Times New Roman" pitchFamily="18" charset="0"/>
              </a:rPr>
              <a:t>Core </a:t>
            </a:r>
            <a:r>
              <a:rPr lang="en-US" b="1" dirty="0">
                <a:latin typeface="+mj-lt"/>
                <a:cs typeface="Times New Roman" pitchFamily="18" charset="0"/>
              </a:rPr>
              <a:t>1</a:t>
            </a:r>
          </a:p>
        </p:txBody>
      </p:sp>
      <p:grpSp>
        <p:nvGrpSpPr>
          <p:cNvPr id="80" name="Group 79"/>
          <p:cNvGrpSpPr/>
          <p:nvPr/>
        </p:nvGrpSpPr>
        <p:grpSpPr>
          <a:xfrm>
            <a:off x="5846236" y="2586669"/>
            <a:ext cx="2487435" cy="2202924"/>
            <a:chOff x="4536273" y="692594"/>
            <a:chExt cx="2487435" cy="2202924"/>
          </a:xfrm>
        </p:grpSpPr>
        <p:sp>
          <p:nvSpPr>
            <p:cNvPr id="81" name="Rounded Rectangle 80"/>
            <p:cNvSpPr/>
            <p:nvPr/>
          </p:nvSpPr>
          <p:spPr>
            <a:xfrm>
              <a:off x="4536273" y="692594"/>
              <a:ext cx="2487435" cy="1049054"/>
            </a:xfrm>
            <a:prstGeom prst="roundRect">
              <a:avLst/>
            </a:prstGeom>
            <a:solidFill>
              <a:schemeClr val="accent1">
                <a:alpha val="21000"/>
              </a:schemeClr>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cs typeface="Times New Roman" pitchFamily="18" charset="0"/>
              </a:endParaRPr>
            </a:p>
          </p:txBody>
        </p:sp>
        <p:sp>
          <p:nvSpPr>
            <p:cNvPr id="82" name="Oval 81"/>
            <p:cNvSpPr/>
            <p:nvPr/>
          </p:nvSpPr>
          <p:spPr>
            <a:xfrm>
              <a:off x="4948459" y="983025"/>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1</a:t>
              </a:r>
              <a:endParaRPr lang="en-US" b="1" baseline="-25000" dirty="0">
                <a:latin typeface="+mj-lt"/>
                <a:cs typeface="Times New Roman" pitchFamily="18" charset="0"/>
              </a:endParaRPr>
            </a:p>
          </p:txBody>
        </p:sp>
        <p:cxnSp>
          <p:nvCxnSpPr>
            <p:cNvPr id="83" name="Straight Connector 82"/>
            <p:cNvCxnSpPr/>
            <p:nvPr/>
          </p:nvCxnSpPr>
          <p:spPr>
            <a:xfrm>
              <a:off x="5246393" y="1522537"/>
              <a:ext cx="56819" cy="688941"/>
            </a:xfrm>
            <a:prstGeom prst="line">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84" name="Rounded Rectangle 83"/>
            <p:cNvSpPr/>
            <p:nvPr/>
          </p:nvSpPr>
          <p:spPr>
            <a:xfrm>
              <a:off x="4546608" y="1947067"/>
              <a:ext cx="2461200" cy="948451"/>
            </a:xfrm>
            <a:prstGeom prst="roundRect">
              <a:avLst/>
            </a:prstGeom>
            <a:solidFill>
              <a:schemeClr val="accent1">
                <a:alpha val="21000"/>
              </a:schemeClr>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cs typeface="Times New Roman" pitchFamily="18" charset="0"/>
              </a:endParaRPr>
            </a:p>
          </p:txBody>
        </p:sp>
        <p:sp>
          <p:nvSpPr>
            <p:cNvPr id="85" name="Oval 84"/>
            <p:cNvSpPr/>
            <p:nvPr/>
          </p:nvSpPr>
          <p:spPr>
            <a:xfrm>
              <a:off x="5052510" y="2187422"/>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3</a:t>
              </a:r>
              <a:endParaRPr lang="en-US" dirty="0">
                <a:latin typeface="+mj-lt"/>
                <a:cs typeface="Times New Roman" pitchFamily="18" charset="0"/>
              </a:endParaRPr>
            </a:p>
          </p:txBody>
        </p:sp>
        <p:cxnSp>
          <p:nvCxnSpPr>
            <p:cNvPr id="86" name="Straight Connector 85"/>
            <p:cNvCxnSpPr>
              <a:stCxn id="91" idx="2"/>
              <a:endCxn id="82" idx="6"/>
            </p:cNvCxnSpPr>
            <p:nvPr/>
          </p:nvCxnSpPr>
          <p:spPr>
            <a:xfrm flipH="1">
              <a:off x="5497099" y="1091323"/>
              <a:ext cx="532657" cy="166022"/>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endCxn id="82" idx="1"/>
            </p:cNvCxnSpPr>
            <p:nvPr/>
          </p:nvCxnSpPr>
          <p:spPr>
            <a:xfrm>
              <a:off x="4600468" y="775092"/>
              <a:ext cx="428337" cy="288279"/>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85" idx="6"/>
              <a:endCxn id="101" idx="2"/>
            </p:cNvCxnSpPr>
            <p:nvPr/>
          </p:nvCxnSpPr>
          <p:spPr>
            <a:xfrm>
              <a:off x="5601150" y="2461742"/>
              <a:ext cx="509441" cy="159456"/>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endCxn id="85" idx="4"/>
            </p:cNvCxnSpPr>
            <p:nvPr/>
          </p:nvCxnSpPr>
          <p:spPr>
            <a:xfrm flipH="1" flipV="1">
              <a:off x="5326830" y="2736062"/>
              <a:ext cx="3539" cy="159456"/>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90" name="Rounded Rectangle 89"/>
            <p:cNvSpPr/>
            <p:nvPr/>
          </p:nvSpPr>
          <p:spPr>
            <a:xfrm>
              <a:off x="4536273" y="692594"/>
              <a:ext cx="2487435" cy="2202924"/>
            </a:xfrm>
            <a:prstGeom prst="roundRect">
              <a:avLst>
                <a:gd name="adj" fmla="val 10295"/>
              </a:avLst>
            </a:prstGeom>
            <a:noFill/>
            <a:ln w="38100">
              <a:solidFill>
                <a:srgbClr val="A6A6A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1" name="Oval 90"/>
            <p:cNvSpPr/>
            <p:nvPr/>
          </p:nvSpPr>
          <p:spPr>
            <a:xfrm>
              <a:off x="6029756" y="817003"/>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mj-lt"/>
                  <a:cs typeface="Times New Roman" pitchFamily="18" charset="0"/>
                </a:rPr>
                <a:t>v</a:t>
              </a:r>
              <a:r>
                <a:rPr lang="en-US" b="1" baseline="-25000" dirty="0" smtClean="0">
                  <a:latin typeface="+mj-lt"/>
                  <a:cs typeface="Times New Roman" pitchFamily="18" charset="0"/>
                </a:rPr>
                <a:t>2</a:t>
              </a:r>
              <a:endParaRPr lang="en-US" b="1" baseline="-25000" dirty="0">
                <a:latin typeface="+mj-lt"/>
                <a:cs typeface="Times New Roman" pitchFamily="18" charset="0"/>
              </a:endParaRPr>
            </a:p>
          </p:txBody>
        </p:sp>
        <p:cxnSp>
          <p:nvCxnSpPr>
            <p:cNvPr id="92" name="Straight Connector 91"/>
            <p:cNvCxnSpPr>
              <a:endCxn id="91" idx="6"/>
            </p:cNvCxnSpPr>
            <p:nvPr/>
          </p:nvCxnSpPr>
          <p:spPr>
            <a:xfrm flipH="1" flipV="1">
              <a:off x="6578396" y="1091323"/>
              <a:ext cx="432114" cy="2574"/>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endCxn id="91" idx="0"/>
            </p:cNvCxnSpPr>
            <p:nvPr/>
          </p:nvCxnSpPr>
          <p:spPr>
            <a:xfrm flipH="1">
              <a:off x="6304076" y="709731"/>
              <a:ext cx="42378" cy="107272"/>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sp>
          <p:nvSpPr>
            <p:cNvPr id="101" name="Oval 100"/>
            <p:cNvSpPr/>
            <p:nvPr/>
          </p:nvSpPr>
          <p:spPr>
            <a:xfrm>
              <a:off x="6110591" y="2346878"/>
              <a:ext cx="548640" cy="548640"/>
            </a:xfrm>
            <a:prstGeom prst="ellipse">
              <a:avLst/>
            </a:prstGeom>
            <a:solidFill>
              <a:schemeClr val="tx1"/>
            </a:solid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cs typeface="Times New Roman" pitchFamily="18" charset="0"/>
                </a:rPr>
                <a:t>v</a:t>
              </a:r>
              <a:r>
                <a:rPr lang="en-US" baseline="-25000" dirty="0" smtClean="0">
                  <a:cs typeface="Times New Roman" pitchFamily="18" charset="0"/>
                </a:rPr>
                <a:t>5</a:t>
              </a:r>
              <a:endParaRPr lang="en-US" dirty="0">
                <a:latin typeface="+mj-lt"/>
                <a:cs typeface="Times New Roman" pitchFamily="18" charset="0"/>
              </a:endParaRPr>
            </a:p>
          </p:txBody>
        </p:sp>
        <p:cxnSp>
          <p:nvCxnSpPr>
            <p:cNvPr id="102" name="Straight Connector 101"/>
            <p:cNvCxnSpPr>
              <a:stCxn id="101" idx="6"/>
            </p:cNvCxnSpPr>
            <p:nvPr/>
          </p:nvCxnSpPr>
          <p:spPr>
            <a:xfrm>
              <a:off x="6659231" y="2621198"/>
              <a:ext cx="277123" cy="239719"/>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grpSp>
      <p:sp>
        <p:nvSpPr>
          <p:cNvPr id="95" name="Rounded Rectangle 94"/>
          <p:cNvSpPr/>
          <p:nvPr/>
        </p:nvSpPr>
        <p:spPr>
          <a:xfrm rot="21334423">
            <a:off x="6246782" y="2774974"/>
            <a:ext cx="675968" cy="1911658"/>
          </a:xfrm>
          <a:prstGeom prst="roundRect">
            <a:avLst/>
          </a:prstGeom>
          <a:noFill/>
          <a:ln w="38100">
            <a:solidFill>
              <a:schemeClr val="accent6"/>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6" name="TextBox 95"/>
          <p:cNvSpPr txBox="1"/>
          <p:nvPr/>
        </p:nvSpPr>
        <p:spPr>
          <a:xfrm>
            <a:off x="5869927" y="1837974"/>
            <a:ext cx="2556341" cy="400110"/>
          </a:xfrm>
          <a:prstGeom prst="rect">
            <a:avLst/>
          </a:prstGeom>
          <a:noFill/>
        </p:spPr>
        <p:txBody>
          <a:bodyPr wrap="square" rtlCol="0">
            <a:spAutoFit/>
          </a:bodyPr>
          <a:lstStyle/>
          <a:p>
            <a:r>
              <a:rPr lang="en-US" sz="2000" b="1" dirty="0" smtClean="0">
                <a:solidFill>
                  <a:schemeClr val="accent6"/>
                </a:solidFill>
              </a:rPr>
              <a:t>Cross-partition edge</a:t>
            </a:r>
            <a:endParaRPr lang="en-US" sz="2000" b="1" dirty="0">
              <a:solidFill>
                <a:schemeClr val="accent6"/>
              </a:solidFill>
            </a:endParaRPr>
          </a:p>
        </p:txBody>
      </p:sp>
      <p:sp>
        <p:nvSpPr>
          <p:cNvPr id="97" name="Rounded Rectangular Callout 96"/>
          <p:cNvSpPr/>
          <p:nvPr/>
        </p:nvSpPr>
        <p:spPr>
          <a:xfrm>
            <a:off x="5883589" y="1840238"/>
            <a:ext cx="2329857" cy="461947"/>
          </a:xfrm>
          <a:prstGeom prst="wedgeRoundRectCallout">
            <a:avLst>
              <a:gd name="adj1" fmla="val -23234"/>
              <a:gd name="adj2" fmla="val 139945"/>
              <a:gd name="adj3" fmla="val 16667"/>
            </a:avLst>
          </a:prstGeom>
          <a:noFill/>
          <a:ln w="19050">
            <a:solidFill>
              <a:schemeClr val="accent6"/>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4" name="TextBox 53"/>
          <p:cNvSpPr txBox="1"/>
          <p:nvPr/>
        </p:nvSpPr>
        <p:spPr>
          <a:xfrm>
            <a:off x="742475" y="1809745"/>
            <a:ext cx="1869650" cy="369332"/>
          </a:xfrm>
          <a:prstGeom prst="rect">
            <a:avLst/>
          </a:prstGeom>
          <a:noFill/>
        </p:spPr>
        <p:txBody>
          <a:bodyPr wrap="square" rtlCol="0">
            <a:spAutoFit/>
          </a:bodyPr>
          <a:lstStyle/>
          <a:p>
            <a:r>
              <a:rPr lang="en-US" b="1" dirty="0" smtClean="0">
                <a:solidFill>
                  <a:schemeClr val="bg1">
                    <a:lumMod val="50000"/>
                  </a:schemeClr>
                </a:solidFill>
              </a:rPr>
              <a:t>Vertex Data Array</a:t>
            </a:r>
            <a:endParaRPr lang="en-US" b="1" dirty="0">
              <a:solidFill>
                <a:schemeClr val="bg1">
                  <a:lumMod val="50000"/>
                </a:schemeClr>
              </a:solidFill>
            </a:endParaRPr>
          </a:p>
        </p:txBody>
      </p:sp>
      <p:sp>
        <p:nvSpPr>
          <p:cNvPr id="55" name="TextBox 54"/>
          <p:cNvSpPr txBox="1"/>
          <p:nvPr/>
        </p:nvSpPr>
        <p:spPr>
          <a:xfrm>
            <a:off x="793709" y="3957863"/>
            <a:ext cx="1427213" cy="369332"/>
          </a:xfrm>
          <a:prstGeom prst="rect">
            <a:avLst/>
          </a:prstGeom>
          <a:noFill/>
        </p:spPr>
        <p:txBody>
          <a:bodyPr wrap="square" rtlCol="0">
            <a:spAutoFit/>
          </a:bodyPr>
          <a:lstStyle/>
          <a:p>
            <a:r>
              <a:rPr lang="en-US" b="1" dirty="0" smtClean="0">
                <a:solidFill>
                  <a:schemeClr val="bg1">
                    <a:lumMod val="50000"/>
                  </a:schemeClr>
                </a:solidFill>
              </a:rPr>
              <a:t>Edge Array</a:t>
            </a:r>
            <a:endParaRPr lang="en-US" b="1" dirty="0">
              <a:solidFill>
                <a:schemeClr val="bg1">
                  <a:lumMod val="50000"/>
                </a:schemeClr>
              </a:solidFill>
            </a:endParaRPr>
          </a:p>
        </p:txBody>
      </p:sp>
      <p:pic>
        <p:nvPicPr>
          <p:cNvPr id="70" name="Picture 69"/>
          <p:cNvPicPr>
            <a:picLocks noChangeAspect="1"/>
          </p:cNvPicPr>
          <p:nvPr/>
        </p:nvPicPr>
        <p:blipFill>
          <a:blip r:embed="rId12">
            <a:duotone>
              <a:schemeClr val="bg2">
                <a:shade val="45000"/>
                <a:satMod val="135000"/>
              </a:schemeClr>
              <a:prstClr val="white"/>
            </a:duotone>
          </a:blip>
          <a:stretch>
            <a:fillRect/>
          </a:stretch>
        </p:blipFill>
        <p:spPr>
          <a:xfrm>
            <a:off x="1677300" y="2629428"/>
            <a:ext cx="875869" cy="139700"/>
          </a:xfrm>
          <a:prstGeom prst="rect">
            <a:avLst/>
          </a:prstGeom>
        </p:spPr>
      </p:pic>
      <p:cxnSp>
        <p:nvCxnSpPr>
          <p:cNvPr id="71" name="Straight Connector 70"/>
          <p:cNvCxnSpPr/>
          <p:nvPr/>
        </p:nvCxnSpPr>
        <p:spPr>
          <a:xfrm>
            <a:off x="5307496" y="1720355"/>
            <a:ext cx="0" cy="4730203"/>
          </a:xfrm>
          <a:prstGeom prst="line">
            <a:avLst/>
          </a:prstGeom>
        </p:spPr>
        <p:style>
          <a:lnRef idx="1">
            <a:schemeClr val="dk1"/>
          </a:lnRef>
          <a:fillRef idx="0">
            <a:schemeClr val="dk1"/>
          </a:fillRef>
          <a:effectRef idx="0">
            <a:schemeClr val="dk1"/>
          </a:effectRef>
          <a:fontRef idx="minor">
            <a:schemeClr val="tx1"/>
          </a:fontRef>
        </p:style>
      </p:cxnSp>
      <p:sp>
        <p:nvSpPr>
          <p:cNvPr id="72" name="Rectangular Callout 71"/>
          <p:cNvSpPr/>
          <p:nvPr/>
        </p:nvSpPr>
        <p:spPr>
          <a:xfrm>
            <a:off x="3714417" y="1867691"/>
            <a:ext cx="1567620" cy="505100"/>
          </a:xfrm>
          <a:prstGeom prst="wedgeRectCallout">
            <a:avLst>
              <a:gd name="adj1" fmla="val -59838"/>
              <a:gd name="adj2" fmla="val 125134"/>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b="1" dirty="0" smtClean="0">
                <a:solidFill>
                  <a:srgbClr val="6600CC"/>
                </a:solidFill>
              </a:rPr>
              <a:t>Inter-core Communication</a:t>
            </a:r>
            <a:endParaRPr lang="en-US" sz="1600" b="1" dirty="0">
              <a:solidFill>
                <a:srgbClr val="6600CC"/>
              </a:solidFill>
            </a:endParaRPr>
          </a:p>
        </p:txBody>
      </p:sp>
    </p:spTree>
    <p:custDataLst>
      <p:tags r:id="rId1"/>
    </p:custDataLst>
    <p:extLst>
      <p:ext uri="{BB962C8B-B14F-4D97-AF65-F5344CB8AC3E}">
        <p14:creationId xmlns:p14="http://schemas.microsoft.com/office/powerpoint/2010/main" val="1010395913"/>
      </p:ext>
    </p:extLst>
  </p:cSld>
  <p:clrMapOvr>
    <a:masterClrMapping/>
  </p:clrMapOvr>
  <mc:AlternateContent xmlns:mc="http://schemas.openxmlformats.org/markup-compatibility/2006">
    <mc:Choice xmlns:p14="http://schemas.microsoft.com/office/powerpoint/2010/main" Requires="p14">
      <p:transition p14:dur="0" advTm="44845"/>
    </mc:Choice>
    <mc:Fallback>
      <p:transition advTm="44845"/>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5|3.8|8.5|9.8"/>
</p:tagLst>
</file>

<file path=ppt/tags/tag10.xml><?xml version="1.0" encoding="utf-8"?>
<p:tagLst xmlns:a="http://schemas.openxmlformats.org/drawingml/2006/main" xmlns:r="http://schemas.openxmlformats.org/officeDocument/2006/relationships" xmlns:p="http://schemas.openxmlformats.org/presentationml/2006/main">
  <p:tag name="TIMING" val="|4.9|0.8|7.3|8.4"/>
</p:tagLst>
</file>

<file path=ppt/tags/tag11.xml><?xml version="1.0" encoding="utf-8"?>
<p:tagLst xmlns:a="http://schemas.openxmlformats.org/drawingml/2006/main" xmlns:r="http://schemas.openxmlformats.org/officeDocument/2006/relationships" xmlns:p="http://schemas.openxmlformats.org/presentationml/2006/main">
  <p:tag name="TIMING" val="|56.1"/>
</p:tagLst>
</file>

<file path=ppt/tags/tag12.xml><?xml version="1.0" encoding="utf-8"?>
<p:tagLst xmlns:a="http://schemas.openxmlformats.org/drawingml/2006/main" xmlns:r="http://schemas.openxmlformats.org/officeDocument/2006/relationships" xmlns:p="http://schemas.openxmlformats.org/presentationml/2006/main">
  <p:tag name="TIMING" val="|41.7"/>
</p:tagLst>
</file>

<file path=ppt/tags/tag13.xml><?xml version="1.0" encoding="utf-8"?>
<p:tagLst xmlns:a="http://schemas.openxmlformats.org/drawingml/2006/main" xmlns:r="http://schemas.openxmlformats.org/officeDocument/2006/relationships" xmlns:p="http://schemas.openxmlformats.org/presentationml/2006/main">
  <p:tag name="TIMING" val="|15|1.1"/>
</p:tagLst>
</file>

<file path=ppt/tags/tag14.xml><?xml version="1.0" encoding="utf-8"?>
<p:tagLst xmlns:a="http://schemas.openxmlformats.org/drawingml/2006/main" xmlns:r="http://schemas.openxmlformats.org/officeDocument/2006/relationships" xmlns:p="http://schemas.openxmlformats.org/presentationml/2006/main">
  <p:tag name="TIMING" val="|41.7"/>
</p:tagLst>
</file>

<file path=ppt/tags/tag15.xml><?xml version="1.0" encoding="utf-8"?>
<p:tagLst xmlns:a="http://schemas.openxmlformats.org/drawingml/2006/main" xmlns:r="http://schemas.openxmlformats.org/officeDocument/2006/relationships" xmlns:p="http://schemas.openxmlformats.org/presentationml/2006/main">
  <p:tag name="TIMING" val="|0.5|1|1.2|0.1"/>
</p:tagLst>
</file>

<file path=ppt/tags/tag16.xml><?xml version="1.0" encoding="utf-8"?>
<p:tagLst xmlns:a="http://schemas.openxmlformats.org/drawingml/2006/main" xmlns:r="http://schemas.openxmlformats.org/officeDocument/2006/relationships" xmlns:p="http://schemas.openxmlformats.org/presentationml/2006/main">
  <p:tag name="TIMING" val="|16.7|2.4|18.4|5.3"/>
</p:tagLst>
</file>

<file path=ppt/tags/tag17.xml><?xml version="1.0" encoding="utf-8"?>
<p:tagLst xmlns:a="http://schemas.openxmlformats.org/drawingml/2006/main" xmlns:r="http://schemas.openxmlformats.org/officeDocument/2006/relationships" xmlns:p="http://schemas.openxmlformats.org/presentationml/2006/main">
  <p:tag name="TIMING" val="|15|1.1"/>
</p:tagLst>
</file>

<file path=ppt/tags/tag18.xml><?xml version="1.0" encoding="utf-8"?>
<p:tagLst xmlns:a="http://schemas.openxmlformats.org/drawingml/2006/main" xmlns:r="http://schemas.openxmlformats.org/officeDocument/2006/relationships" xmlns:p="http://schemas.openxmlformats.org/presentationml/2006/main">
  <p:tag name="TIMING" val="|0.3"/>
</p:tagLst>
</file>

<file path=ppt/tags/tag19.xml><?xml version="1.0" encoding="utf-8"?>
<p:tagLst xmlns:a="http://schemas.openxmlformats.org/drawingml/2006/main" xmlns:r="http://schemas.openxmlformats.org/officeDocument/2006/relationships" xmlns:p="http://schemas.openxmlformats.org/presentationml/2006/main">
  <p:tag name="TIMING" val="|2|9.2|5.8|1.4|26.7|32.9|6|16"/>
</p:tagLst>
</file>

<file path=ppt/tags/tag2.xml><?xml version="1.0" encoding="utf-8"?>
<p:tagLst xmlns:a="http://schemas.openxmlformats.org/drawingml/2006/main" xmlns:r="http://schemas.openxmlformats.org/officeDocument/2006/relationships" xmlns:p="http://schemas.openxmlformats.org/presentationml/2006/main">
  <p:tag name="TIMING" val="|3.5|3.8|8.5|9.8"/>
</p:tagLst>
</file>

<file path=ppt/tags/tag3.xml><?xml version="1.0" encoding="utf-8"?>
<p:tagLst xmlns:a="http://schemas.openxmlformats.org/drawingml/2006/main" xmlns:r="http://schemas.openxmlformats.org/officeDocument/2006/relationships" xmlns:p="http://schemas.openxmlformats.org/presentationml/2006/main">
  <p:tag name="TIMING" val="|16.7|2.4|18.4|5.3"/>
</p:tagLst>
</file>

<file path=ppt/tags/tag4.xml><?xml version="1.0" encoding="utf-8"?>
<p:tagLst xmlns:a="http://schemas.openxmlformats.org/drawingml/2006/main" xmlns:r="http://schemas.openxmlformats.org/officeDocument/2006/relationships" xmlns:p="http://schemas.openxmlformats.org/presentationml/2006/main">
  <p:tag name="TIMING" val="|16.7|2.4|18.4|5.3"/>
</p:tagLst>
</file>

<file path=ppt/tags/tag5.xml><?xml version="1.0" encoding="utf-8"?>
<p:tagLst xmlns:a="http://schemas.openxmlformats.org/drawingml/2006/main" xmlns:r="http://schemas.openxmlformats.org/officeDocument/2006/relationships" xmlns:p="http://schemas.openxmlformats.org/presentationml/2006/main">
  <p:tag name="TIMING" val="|16.7|2.4|18.4|5.3"/>
</p:tagLst>
</file>

<file path=ppt/tags/tag6.xml><?xml version="1.0" encoding="utf-8"?>
<p:tagLst xmlns:a="http://schemas.openxmlformats.org/drawingml/2006/main" xmlns:r="http://schemas.openxmlformats.org/officeDocument/2006/relationships" xmlns:p="http://schemas.openxmlformats.org/presentationml/2006/main">
  <p:tag name="TIMING" val="|16.7|2.4|18.4|5.3"/>
</p:tagLst>
</file>

<file path=ppt/tags/tag7.xml><?xml version="1.0" encoding="utf-8"?>
<p:tagLst xmlns:a="http://schemas.openxmlformats.org/drawingml/2006/main" xmlns:r="http://schemas.openxmlformats.org/officeDocument/2006/relationships" xmlns:p="http://schemas.openxmlformats.org/presentationml/2006/main">
  <p:tag name="TIMING" val="|6.4|2.4|1.2|6|3.1|2.6|7.1|2.5|6.4|2.1|5.1|1|1.7"/>
</p:tagLst>
</file>

<file path=ppt/tags/tag8.xml><?xml version="1.0" encoding="utf-8"?>
<p:tagLst xmlns:a="http://schemas.openxmlformats.org/drawingml/2006/main" xmlns:r="http://schemas.openxmlformats.org/officeDocument/2006/relationships" xmlns:p="http://schemas.openxmlformats.org/presentationml/2006/main">
  <p:tag name="TIMING" val="|6.4|2.4|1.2|6|3.1|2.6|7.1|2.5|6.4|2.1|5.1|1|1.7"/>
</p:tagLst>
</file>

<file path=ppt/tags/tag9.xml><?xml version="1.0" encoding="utf-8"?>
<p:tagLst xmlns:a="http://schemas.openxmlformats.org/drawingml/2006/main" xmlns:r="http://schemas.openxmlformats.org/officeDocument/2006/relationships" xmlns:p="http://schemas.openxmlformats.org/presentationml/2006/main">
  <p:tag name="TIMING" val="|6.4|2.4|1.2|6|3.1|2.6|7.1|2.5|6.4|2.1|5.1|1|1.7"/>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59753</TotalTime>
  <Words>2174</Words>
  <Application>Microsoft Office PowerPoint</Application>
  <PresentationFormat>On-screen Show (4:3)</PresentationFormat>
  <Paragraphs>941</Paragraphs>
  <Slides>43</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宋体</vt:lpstr>
      <vt:lpstr>Arial</vt:lpstr>
      <vt:lpstr>Calibri</vt:lpstr>
      <vt:lpstr>Calibri Light</vt:lpstr>
      <vt:lpstr>Cambria Math</vt:lpstr>
      <vt:lpstr>Symbol</vt:lpstr>
      <vt:lpstr>Times New Roman</vt:lpstr>
      <vt:lpstr>Wingdings</vt:lpstr>
      <vt:lpstr>Office Theme</vt:lpstr>
      <vt:lpstr>Chronos: A Graph Engine for Temporal Graph Analysis</vt:lpstr>
      <vt:lpstr>Temporal Graphs</vt:lpstr>
      <vt:lpstr>Temporal Graphs</vt:lpstr>
      <vt:lpstr>Temporal Graph Analysis</vt:lpstr>
      <vt:lpstr>Temporal Graph Analysis</vt:lpstr>
      <vt:lpstr>Performance Issues</vt:lpstr>
      <vt:lpstr>Revisit: Static Graph Analysis</vt:lpstr>
      <vt:lpstr>Revisit: Static Graph Analysis</vt:lpstr>
      <vt:lpstr>Revisit: Static Graph Analysis</vt:lpstr>
      <vt:lpstr>Temporal Graph Analysis: Snapshot by Snapshot</vt:lpstr>
      <vt:lpstr>Observations</vt:lpstr>
      <vt:lpstr>Observations</vt:lpstr>
      <vt:lpstr>Idea</vt:lpstr>
      <vt:lpstr>Chronos: Data Layout</vt:lpstr>
      <vt:lpstr>Chronos: Propagation Scheduling</vt:lpstr>
      <vt:lpstr>Chronos: Propagation Scheduling</vt:lpstr>
      <vt:lpstr>Chronos: Propagation Scheduling</vt:lpstr>
      <vt:lpstr>LABS: The Key of Chronos</vt:lpstr>
      <vt:lpstr>Experimental Evaluation</vt:lpstr>
      <vt:lpstr>Chronos: Single-Thread Effectiveness</vt:lpstr>
      <vt:lpstr>Chronos: Single-Thread Effectiveness</vt:lpstr>
      <vt:lpstr>Chronos: Multi-Core Performance</vt:lpstr>
      <vt:lpstr>Chronos: Multi-Core Performance</vt:lpstr>
      <vt:lpstr>More in Paper:</vt:lpstr>
      <vt:lpstr>More in Paper:</vt:lpstr>
      <vt:lpstr>Conclusion</vt:lpstr>
      <vt:lpstr>Thank You!</vt:lpstr>
      <vt:lpstr>BACKUP</vt:lpstr>
      <vt:lpstr>Experiment Setup</vt:lpstr>
      <vt:lpstr>Temporal Distributions of Graphs</vt:lpstr>
      <vt:lpstr>On-disk Temporal Graph</vt:lpstr>
      <vt:lpstr>LABS: In-memory Design</vt:lpstr>
      <vt:lpstr>Temporal Graph Re-construction</vt:lpstr>
      <vt:lpstr>Chronos System Overview</vt:lpstr>
      <vt:lpstr>Greater Batch Size of LABS</vt:lpstr>
      <vt:lpstr>Compute Snapshot by Snapshot (another way)</vt:lpstr>
      <vt:lpstr>Parallelization -- Summary</vt:lpstr>
      <vt:lpstr>LABS Performance on Multi-Core</vt:lpstr>
      <vt:lpstr>LABS Performance on Cluster</vt:lpstr>
      <vt:lpstr>Reduced Lock Contentions</vt:lpstr>
      <vt:lpstr>LABS with Incremental Computation</vt:lpstr>
      <vt:lpstr>Gain of Incremental LABS</vt:lpstr>
      <vt:lpstr>Related work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TGraph</dc:title>
  <dc:creator>Youshan Miao (MSR Student-Person Consulting)</dc:creator>
  <cp:lastModifiedBy>Youshan Miao (MSR Student-Person Consulting)</cp:lastModifiedBy>
  <cp:revision>1306</cp:revision>
  <cp:lastPrinted>2014-04-04T08:10:02Z</cp:lastPrinted>
  <dcterms:created xsi:type="dcterms:W3CDTF">2013-12-27T08:25:57Z</dcterms:created>
  <dcterms:modified xsi:type="dcterms:W3CDTF">2014-04-11T16:12:55Z</dcterms:modified>
</cp:coreProperties>
</file>