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90" r:id="rId20"/>
    <p:sldId id="391" r:id="rId21"/>
    <p:sldId id="333" r:id="rId22"/>
    <p:sldId id="338" r:id="rId23"/>
    <p:sldId id="339" r:id="rId24"/>
    <p:sldId id="340" r:id="rId25"/>
    <p:sldId id="341" r:id="rId26"/>
    <p:sldId id="342" r:id="rId27"/>
    <p:sldId id="334" r:id="rId28"/>
    <p:sldId id="374" r:id="rId29"/>
    <p:sldId id="335" r:id="rId30"/>
    <p:sldId id="336" r:id="rId31"/>
    <p:sldId id="361" r:id="rId32"/>
    <p:sldId id="372" r:id="rId33"/>
    <p:sldId id="371" r:id="rId34"/>
    <p:sldId id="364" r:id="rId35"/>
    <p:sldId id="373" r:id="rId36"/>
    <p:sldId id="356" r:id="rId37"/>
    <p:sldId id="357" r:id="rId38"/>
    <p:sldId id="375" r:id="rId39"/>
    <p:sldId id="343" r:id="rId40"/>
    <p:sldId id="346" r:id="rId41"/>
    <p:sldId id="347" r:id="rId42"/>
    <p:sldId id="377" r:id="rId43"/>
    <p:sldId id="363" r:id="rId44"/>
    <p:sldId id="392" r:id="rId45"/>
    <p:sldId id="365" r:id="rId46"/>
    <p:sldId id="344" r:id="rId47"/>
    <p:sldId id="345" r:id="rId48"/>
    <p:sldId id="348" r:id="rId49"/>
    <p:sldId id="349" r:id="rId50"/>
    <p:sldId id="350" r:id="rId51"/>
    <p:sldId id="393" r:id="rId52"/>
    <p:sldId id="367" r:id="rId53"/>
    <p:sldId id="369" r:id="rId54"/>
    <p:sldId id="370" r:id="rId55"/>
    <p:sldId id="351" r:id="rId56"/>
    <p:sldId id="337" r:id="rId57"/>
    <p:sldId id="352" r:id="rId58"/>
    <p:sldId id="360" r:id="rId59"/>
    <p:sldId id="378" r:id="rId60"/>
    <p:sldId id="379" r:id="rId61"/>
    <p:sldId id="394" r:id="rId62"/>
    <p:sldId id="332" r:id="rId63"/>
    <p:sldId id="366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403" r:id="rId73"/>
    <p:sldId id="299" r:id="rId74"/>
    <p:sldId id="300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85" r:id="rId84"/>
    <p:sldId id="405" r:id="rId85"/>
    <p:sldId id="386" r:id="rId86"/>
    <p:sldId id="376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A02CF-B5D1-40BA-8FFC-135995D3522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4E4F-438F-408E-B189-A910E9A1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C0728-9E3F-414A-A1B5-2E89AC9DEEC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7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7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7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4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1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3C9E-C958-43FD-9899-275184A2BDD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7" Type="http://schemas.openxmlformats.org/officeDocument/2006/relationships/image" Target="../media/image92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6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9.tmp"/><Relationship Id="rId7" Type="http://schemas.openxmlformats.org/officeDocument/2006/relationships/image" Target="../media/image230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21.png"/><Relationship Id="rId10" Type="http://schemas.openxmlformats.org/officeDocument/2006/relationships/image" Target="../media/image39.png"/><Relationship Id="rId4" Type="http://schemas.openxmlformats.org/officeDocument/2006/relationships/image" Target="../media/image37.tmp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1.png"/><Relationship Id="rId4" Type="http://schemas.openxmlformats.org/officeDocument/2006/relationships/image" Target="../media/image4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1.png"/><Relationship Id="rId5" Type="http://schemas.openxmlformats.org/officeDocument/2006/relationships/image" Target="../media/image38.png"/><Relationship Id="rId4" Type="http://schemas.openxmlformats.org/officeDocument/2006/relationships/image" Target="../media/image4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50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410.png"/><Relationship Id="rId7" Type="http://schemas.openxmlformats.org/officeDocument/2006/relationships/image" Target="../media/image430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mp"/><Relationship Id="rId5" Type="http://schemas.openxmlformats.org/officeDocument/2006/relationships/image" Target="../media/image422.png"/><Relationship Id="rId10" Type="http://schemas.openxmlformats.org/officeDocument/2006/relationships/image" Target="../media/image65.jpeg"/><Relationship Id="rId4" Type="http://schemas.openxmlformats.org/officeDocument/2006/relationships/image" Target="../media/image38.tmp"/><Relationship Id="rId9" Type="http://schemas.openxmlformats.org/officeDocument/2006/relationships/image" Target="../media/image45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370.png"/><Relationship Id="rId7" Type="http://schemas.openxmlformats.org/officeDocument/2006/relationships/image" Target="../media/image411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Relationship Id="rId9" Type="http://schemas.openxmlformats.org/officeDocument/2006/relationships/image" Target="../media/image47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0.png"/><Relationship Id="rId4" Type="http://schemas.openxmlformats.org/officeDocument/2006/relationships/image" Target="../media/image7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Provable Non-convex Optimization for ML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Prateek Jain</a:t>
            </a:r>
          </a:p>
          <a:p>
            <a:r>
              <a:rPr lang="en-US" sz="4800" dirty="0" smtClean="0"/>
              <a:t>Microsoft Research India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289465" y="5949538"/>
            <a:ext cx="520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http://research.microsoft.com/en-us/people/prajain/</a:t>
            </a:r>
          </a:p>
        </p:txBody>
      </p:sp>
    </p:spTree>
    <p:extLst>
      <p:ext uri="{BB962C8B-B14F-4D97-AF65-F5344CB8AC3E}">
        <p14:creationId xmlns:p14="http://schemas.microsoft.com/office/powerpoint/2010/main" val="1132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0835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Linear classification/regression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Matrix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)≪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0835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0" y="1825624"/>
                <a:ext cx="6096000" cy="12255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825624"/>
                <a:ext cx="6096000" cy="12255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10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8153399" y="980661"/>
            <a:ext cx="3309731" cy="844963"/>
          </a:xfrm>
          <a:prstGeom prst="wedgeEllipseCallout">
            <a:avLst>
              <a:gd name="adj1" fmla="val -90451"/>
              <a:gd name="adj2" fmla="val 796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Fidelity Function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17974" y="3425106"/>
                <a:ext cx="45852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Comp. Complexity: NP-Hard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 smtClean="0"/>
                  <a:t>Non-convex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74" y="3425106"/>
                <a:ext cx="458525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390" t="-6410" r="-53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7974" y="5716120"/>
                <a:ext cx="45852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Comp. Complexity: NP-Hard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2800" dirty="0" smtClean="0"/>
                  <a:t> Non-convex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74" y="5716120"/>
                <a:ext cx="4585252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2390" t="-6410" r="-53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36" y="4579748"/>
            <a:ext cx="1082588" cy="9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Low-rank Tensor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𝑡𝑒𝑛𝑠𝑜𝑟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dirty="0" smtClean="0"/>
              </a:p>
              <a:p>
                <a:r>
                  <a:rPr lang="en-US" dirty="0" smtClean="0"/>
                  <a:t>Robust PCA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01842" y="1581372"/>
                <a:ext cx="52901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0" dirty="0" smtClean="0">
                    <a:latin typeface="Cambria Math" panose="02040503050406030204" pitchFamily="18" charset="0"/>
                  </a:rPr>
                  <a:t>Complexity: undecidable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𝑡𝑒𝑛𝑠𝑜𝑟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 smtClean="0"/>
                  <a:t>Non-convex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842" y="1581372"/>
                <a:ext cx="529015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2074" t="-6369" r="-149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20838" y="5091508"/>
                <a:ext cx="51711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Complexity: NP-Hard</a:t>
                </a:r>
                <a:endParaRPr lang="en-US" sz="2800" b="0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/>
                  <a:t> Non-convex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838" y="5091508"/>
                <a:ext cx="517116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123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21" y="3345575"/>
            <a:ext cx="1082588" cy="9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Linear classification/regression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Matrix </a:t>
                </a:r>
                <a:r>
                  <a:rPr lang="en-US" dirty="0"/>
                  <a:t>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208104" y="2372139"/>
            <a:ext cx="887896" cy="29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208104" y="5303285"/>
            <a:ext cx="887896" cy="337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94702" y="2251654"/>
                <a:ext cx="4743480" cy="532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02" y="2251654"/>
                <a:ext cx="4743480" cy="5325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75034" y="5205991"/>
                <a:ext cx="5180802" cy="532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034" y="5205991"/>
                <a:ext cx="5180802" cy="5325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1" y="3080390"/>
            <a:ext cx="1249896" cy="124989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194852" y="3557270"/>
            <a:ext cx="887896" cy="29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34" y="3080390"/>
            <a:ext cx="1463694" cy="12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304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Low-rank Tensor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𝑡𝑒𝑛𝑠𝑜𝑟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Robust PCA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30425"/>
                <a:ext cx="10515600" cy="4895850"/>
              </a:xfrm>
              <a:blipFill rotWithShape="0"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13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811618" y="2729949"/>
            <a:ext cx="781878" cy="212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5357192" y="5103371"/>
            <a:ext cx="397566" cy="205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31491" y="2568105"/>
                <a:ext cx="4284314" cy="532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m:rPr>
                                  <m:lit/>
                                </m:r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491" y="2568105"/>
                <a:ext cx="4284314" cy="5325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47288" y="5358406"/>
                <a:ext cx="8136395" cy="532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lit/>
                        </m:rPr>
                        <a:rPr lang="en-US" sz="28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288" y="5358406"/>
                <a:ext cx="8136395" cy="5325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0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Advantage: </a:t>
            </a:r>
          </a:p>
          <a:p>
            <a:pPr lvl="1"/>
            <a:r>
              <a:rPr lang="en-US" sz="2800" dirty="0" smtClean="0"/>
              <a:t>Convex optimization: Polynomial time</a:t>
            </a:r>
          </a:p>
          <a:p>
            <a:pPr lvl="1"/>
            <a:r>
              <a:rPr lang="en-US" sz="2800" dirty="0" smtClean="0"/>
              <a:t>Generic tools available for optimization</a:t>
            </a:r>
          </a:p>
          <a:p>
            <a:pPr lvl="1"/>
            <a:r>
              <a:rPr lang="en-US" sz="2800" dirty="0" smtClean="0"/>
              <a:t>Systematic analysis</a:t>
            </a:r>
          </a:p>
          <a:p>
            <a:endParaRPr lang="en-US" dirty="0" smtClean="0"/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sz="2800" dirty="0" smtClean="0"/>
              <a:t>Optimizes over a much bigger set</a:t>
            </a:r>
          </a:p>
          <a:p>
            <a:pPr lvl="1"/>
            <a:r>
              <a:rPr lang="en-US" sz="2800" dirty="0" smtClean="0"/>
              <a:t>Not scalable to large problems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tutorial’s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2574592"/>
            <a:ext cx="11012606" cy="3935389"/>
          </a:xfrm>
        </p:spPr>
        <p:txBody>
          <a:bodyPr>
            <a:normAutofit/>
          </a:bodyPr>
          <a:lstStyle/>
          <a:p>
            <a:r>
              <a:rPr lang="en-US" dirty="0" smtClean="0"/>
              <a:t>Advantage: scalability</a:t>
            </a:r>
          </a:p>
          <a:p>
            <a:r>
              <a:rPr lang="en-US" dirty="0" smtClean="0"/>
              <a:t>Disadvantage: optimization and its analysis is much harder</a:t>
            </a:r>
          </a:p>
          <a:p>
            <a:pPr lvl="1"/>
            <a:r>
              <a:rPr lang="en-US" dirty="0" smtClean="0"/>
              <a:t>Local minima problems</a:t>
            </a:r>
          </a:p>
          <a:p>
            <a:pPr lvl="1"/>
            <a:endParaRPr lang="en-US" dirty="0"/>
          </a:p>
          <a:p>
            <a:r>
              <a:rPr lang="en-US" dirty="0" smtClean="0"/>
              <a:t>Two approaches:</a:t>
            </a:r>
          </a:p>
          <a:p>
            <a:pPr lvl="1"/>
            <a:r>
              <a:rPr lang="en-US" dirty="0" smtClean="0"/>
              <a:t>Projected gradient descent</a:t>
            </a:r>
          </a:p>
          <a:p>
            <a:pPr lvl="1"/>
            <a:r>
              <a:rPr lang="en-US" dirty="0" smtClean="0"/>
              <a:t>Alternating minimization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83662" y="1655212"/>
            <a:ext cx="272767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Don’t Relax!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67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Projected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35" y="2882934"/>
            <a:ext cx="3124200" cy="1971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91740" y="5208104"/>
            <a:ext cx="152400" cy="14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11" idx="6"/>
          </p:cNvCxnSpPr>
          <p:nvPr/>
        </p:nvCxnSpPr>
        <p:spPr>
          <a:xfrm flipH="1">
            <a:off x="6164913" y="5332530"/>
            <a:ext cx="649145" cy="3219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12513" y="5581580"/>
            <a:ext cx="152400" cy="145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16</a:t>
            </a:fld>
            <a:endParaRPr lang="en-US"/>
          </a:p>
        </p:txBody>
      </p:sp>
      <p:sp>
        <p:nvSpPr>
          <p:cNvPr id="4" name="Explosion 2 3"/>
          <p:cNvSpPr/>
          <p:nvPr/>
        </p:nvSpPr>
        <p:spPr>
          <a:xfrm>
            <a:off x="4434631" y="5303918"/>
            <a:ext cx="1600200" cy="1170885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Projection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Sparse linear regression/classification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Low-rank Matrix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SVD (top-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singular components)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</a:t>
            </a:r>
            <a:r>
              <a:rPr lang="en-US" dirty="0" smtClean="0"/>
              <a:t>2: </a:t>
            </a:r>
            <a:r>
              <a:rPr lang="en-US" dirty="0"/>
              <a:t>Alternating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3643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lim>
                          </m:limLow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fNam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 smtClean="0"/>
              </a:p>
              <a:p>
                <a:r>
                  <a:rPr lang="en-US" dirty="0" smtClean="0"/>
                  <a:t>Alternating Minimization: </a:t>
                </a:r>
              </a:p>
              <a:p>
                <a:pPr lvl="1"/>
                <a:r>
                  <a:rPr lang="en-US" dirty="0" smtClean="0"/>
                  <a:t>Fix U, optimize for V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Fix V, optimize for U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	</a:t>
                </a:r>
                <a:endParaRPr lang="en-US" dirty="0"/>
              </a:p>
              <a:p>
                <a:r>
                  <a:rPr lang="en-US" dirty="0" smtClean="0"/>
                  <a:t>Generic technique</a:t>
                </a:r>
              </a:p>
              <a:p>
                <a:pPr lvl="1"/>
                <a:r>
                  <a:rPr lang="en-US" dirty="0" smtClean="0"/>
                  <a:t>If each individual problem is “easy”</a:t>
                </a:r>
              </a:p>
              <a:p>
                <a:pPr lvl="1"/>
                <a:r>
                  <a:rPr lang="en-US" dirty="0" smtClean="0"/>
                  <a:t>Generic technique, e.g., EM algorithms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36432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3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Several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Sparse regression </a:t>
            </a:r>
            <a:r>
              <a:rPr lang="en-US" dirty="0" smtClean="0">
                <a:solidFill>
                  <a:schemeClr val="accent1"/>
                </a:solidFill>
              </a:rPr>
              <a:t>[Jain et </a:t>
            </a:r>
            <a:r>
              <a:rPr lang="en-US" dirty="0">
                <a:solidFill>
                  <a:schemeClr val="accent1"/>
                </a:solidFill>
              </a:rPr>
              <a:t>al.</a:t>
            </a:r>
            <a:r>
              <a:rPr lang="en-US" dirty="0" smtClean="0">
                <a:solidFill>
                  <a:schemeClr val="accent1"/>
                </a:solidFill>
              </a:rPr>
              <a:t>’14, Garg and Khandekar’09]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err="1" smtClean="0"/>
              <a:t>Sparsity</a:t>
            </a:r>
            <a:endParaRPr lang="en-US" dirty="0" smtClean="0"/>
          </a:p>
          <a:p>
            <a:r>
              <a:rPr lang="en-US" dirty="0"/>
              <a:t>Robust Regression </a:t>
            </a:r>
            <a:r>
              <a:rPr lang="en-US" dirty="0">
                <a:solidFill>
                  <a:schemeClr val="accent1"/>
                </a:solidFill>
              </a:rPr>
              <a:t>[Bhatia et al.’15]</a:t>
            </a:r>
            <a:endParaRPr lang="en-US" dirty="0"/>
          </a:p>
          <a:p>
            <a:pPr lvl="1"/>
            <a:r>
              <a:rPr lang="en-US" dirty="0" err="1"/>
              <a:t>Sparsity+output</a:t>
            </a:r>
            <a:r>
              <a:rPr lang="en-US" dirty="0"/>
              <a:t> </a:t>
            </a:r>
            <a:r>
              <a:rPr lang="en-US" dirty="0" err="1" smtClean="0"/>
              <a:t>sparsity</a:t>
            </a:r>
            <a:endParaRPr lang="en-US" dirty="0" smtClean="0"/>
          </a:p>
          <a:p>
            <a:r>
              <a:rPr lang="en-US" dirty="0"/>
              <a:t>Dictionary Learning </a:t>
            </a:r>
            <a:r>
              <a:rPr lang="en-US" sz="2400" dirty="0">
                <a:solidFill>
                  <a:schemeClr val="accent1"/>
                </a:solidFill>
              </a:rPr>
              <a:t>[Agarwal et al.’14]</a:t>
            </a:r>
            <a:endParaRPr lang="en-US" sz="2400" dirty="0"/>
          </a:p>
          <a:p>
            <a:pPr lvl="1"/>
            <a:r>
              <a:rPr lang="en-US" dirty="0"/>
              <a:t>Matrix Factorization + </a:t>
            </a:r>
            <a:r>
              <a:rPr lang="en-US" dirty="0" err="1"/>
              <a:t>Sparsity</a:t>
            </a:r>
            <a:endParaRPr lang="en-US" dirty="0"/>
          </a:p>
          <a:p>
            <a:r>
              <a:rPr lang="en-US" dirty="0"/>
              <a:t>Phase Sensing </a:t>
            </a:r>
            <a:r>
              <a:rPr lang="en-US" sz="2400" dirty="0">
                <a:solidFill>
                  <a:schemeClr val="accent1"/>
                </a:solidFill>
              </a:rPr>
              <a:t>[Netrapalli et al.’13]</a:t>
            </a:r>
            <a:endParaRPr lang="en-US" sz="2400" dirty="0"/>
          </a:p>
          <a:p>
            <a:pPr lvl="1"/>
            <a:r>
              <a:rPr lang="en-US" dirty="0"/>
              <a:t>System of Quadratic Equations</a:t>
            </a:r>
          </a:p>
          <a:p>
            <a:r>
              <a:rPr lang="en-US" dirty="0" smtClean="0"/>
              <a:t>Vector-value Regression </a:t>
            </a:r>
            <a:r>
              <a:rPr lang="en-US" dirty="0" smtClean="0">
                <a:solidFill>
                  <a:schemeClr val="accent1"/>
                </a:solidFill>
              </a:rPr>
              <a:t>[Jain &amp; Tewari’15]</a:t>
            </a:r>
            <a:endParaRPr lang="en-US" dirty="0" smtClean="0"/>
          </a:p>
          <a:p>
            <a:pPr lvl="1"/>
            <a:r>
              <a:rPr lang="en-US" dirty="0" err="1" smtClean="0"/>
              <a:t>Sparsity+positive</a:t>
            </a:r>
            <a:r>
              <a:rPr lang="en-US" dirty="0" smtClean="0"/>
              <a:t> definite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9445"/>
            <a:ext cx="10515600" cy="4679467"/>
          </a:xfrm>
        </p:spPr>
        <p:txBody>
          <a:bodyPr/>
          <a:lstStyle/>
          <a:p>
            <a:r>
              <a:rPr lang="en-US" dirty="0" smtClean="0"/>
              <a:t>High-dimensional Machine Learning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many</a:t>
            </a:r>
            <a:r>
              <a:rPr lang="en-US" dirty="0" smtClean="0"/>
              <a:t> parameters</a:t>
            </a:r>
          </a:p>
          <a:p>
            <a:pPr lvl="1"/>
            <a:r>
              <a:rPr lang="en-US" dirty="0" smtClean="0"/>
              <a:t>Impose structural assumptions</a:t>
            </a:r>
          </a:p>
          <a:p>
            <a:r>
              <a:rPr lang="en-US" dirty="0" smtClean="0"/>
              <a:t>Requires solving non-convex optimization</a:t>
            </a:r>
          </a:p>
          <a:p>
            <a:pPr lvl="1"/>
            <a:r>
              <a:rPr lang="en-US" dirty="0" smtClean="0"/>
              <a:t>In general NP-hard</a:t>
            </a:r>
          </a:p>
          <a:p>
            <a:pPr lvl="1"/>
            <a:r>
              <a:rPr lang="en-US" dirty="0" smtClean="0"/>
              <a:t>No provable generic optimization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Low-rank </a:t>
                </a:r>
                <a:r>
                  <a:rPr lang="en-US" dirty="0"/>
                  <a:t>Matrix Regression </a:t>
                </a:r>
                <a:r>
                  <a:rPr lang="en-US" dirty="0">
                    <a:solidFill>
                      <a:schemeClr val="accent1"/>
                    </a:solidFill>
                  </a:rPr>
                  <a:t>[Jain et al.’10, Jain et al.’13]</a:t>
                </a:r>
              </a:p>
              <a:p>
                <a:pPr lvl="1"/>
                <a:r>
                  <a:rPr lang="en-US" dirty="0"/>
                  <a:t>Low-rank structure</a:t>
                </a:r>
              </a:p>
              <a:p>
                <a:r>
                  <a:rPr lang="en-US" dirty="0"/>
                  <a:t>Low-rank Matrix Completion </a:t>
                </a:r>
                <a:r>
                  <a:rPr lang="en-US" dirty="0">
                    <a:solidFill>
                      <a:schemeClr val="accent1"/>
                    </a:solidFill>
                  </a:rPr>
                  <a:t>[Jain &amp; Netrapalli’15, Jain et al.’13]</a:t>
                </a:r>
                <a:endParaRPr lang="en-US" dirty="0"/>
              </a:p>
              <a:p>
                <a:pPr lvl="1"/>
                <a:r>
                  <a:rPr lang="en-US" dirty="0"/>
                  <a:t>Low-rank </a:t>
                </a:r>
                <a:r>
                  <a:rPr lang="en-US" dirty="0" smtClean="0"/>
                  <a:t>structure</a:t>
                </a:r>
              </a:p>
              <a:p>
                <a:r>
                  <a:rPr lang="en-US" dirty="0" smtClean="0"/>
                  <a:t>Robust PCA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[Netrapalli et al.’14]</a:t>
                </a:r>
              </a:p>
              <a:p>
                <a:pPr lvl="1"/>
                <a:r>
                  <a:rPr lang="en-US" dirty="0" smtClean="0"/>
                  <a:t>Low-rank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 smtClean="0"/>
                  <a:t> Sparse Matrices </a:t>
                </a:r>
              </a:p>
              <a:p>
                <a:r>
                  <a:rPr lang="en-US" dirty="0"/>
                  <a:t>Tensor Completion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[Jain and Oh’14]</a:t>
                </a:r>
                <a:endParaRPr lang="en-US" sz="2400" dirty="0" smtClean="0"/>
              </a:p>
              <a:p>
                <a:pPr lvl="1"/>
                <a:r>
                  <a:rPr lang="en-US" dirty="0" smtClean="0"/>
                  <a:t>Low-tensor rank</a:t>
                </a:r>
              </a:p>
              <a:p>
                <a:r>
                  <a:rPr lang="en-US" dirty="0" smtClean="0"/>
                  <a:t>Low-rank matrix approximation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[Bhojanapalli et al.’15]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Low-rank structure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838200" y="5066896"/>
                <a:ext cx="10515600" cy="17389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But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sparse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non-zeros)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66896"/>
                <a:ext cx="10515600" cy="1738974"/>
              </a:xfrm>
              <a:prstGeom prst="rect">
                <a:avLst/>
              </a:prstGeom>
              <a:blipFill rotWithShape="0">
                <a:blip r:embed="rId2"/>
                <a:stretch>
                  <a:fillRect l="-1043" t="-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37931" y="1787369"/>
                <a:ext cx="1144993" cy="2215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 smtClean="0"/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931" y="1787369"/>
                <a:ext cx="1144993" cy="22152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862847" y="1967551"/>
            <a:ext cx="266991" cy="4361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07261" y="4099273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261" y="4099273"/>
                <a:ext cx="59830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242006" y="4006255"/>
                <a:ext cx="643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006" y="4006255"/>
                <a:ext cx="64383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968030" y="221587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6085" y="409927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385680" y="1967551"/>
            <a:ext cx="16804" cy="19459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67336" y="262886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33880" y="2057388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33880" y="2057388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53" t="-301639" r="-307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10251835" y="1970865"/>
            <a:ext cx="29" cy="43584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42006" y="216719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43993" y="4099273"/>
                <a:ext cx="5548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93" y="4099273"/>
                <a:ext cx="554831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Single Pixel Camera</a:t>
            </a:r>
            <a:endParaRPr lang="en-US" dirty="0"/>
          </a:p>
        </p:txBody>
      </p:sp>
      <p:pic>
        <p:nvPicPr>
          <p:cNvPr id="2050" name="Picture 2" descr="C:\Users\prajain\Documents\work\tab_talk\cs_im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12" y="1772816"/>
            <a:ext cx="75708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661249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For 1Megapixel image, 1Million measurements would be required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4112" y="63667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taken from </a:t>
            </a:r>
            <a:r>
              <a:rPr lang="en-US" dirty="0" err="1"/>
              <a:t>Baranuik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6776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0096" y="63667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taken from </a:t>
            </a:r>
            <a:r>
              <a:rPr lang="en-US" dirty="0" err="1"/>
              <a:t>Baranuik</a:t>
            </a:r>
            <a:r>
              <a:rPr lang="en-US" dirty="0"/>
              <a:t> et 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560" y="501317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Most images are </a:t>
            </a:r>
            <a:r>
              <a:rPr lang="en-US" sz="2400" b="1" i="1" dirty="0"/>
              <a:t>sparse</a:t>
            </a:r>
            <a:r>
              <a:rPr lang="en-US" sz="2400" dirty="0"/>
              <a:t> in wavelet transform space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Typically around 2.5% coefficients are significant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844824"/>
            <a:ext cx="27527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417037" y="30633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60" y="1542265"/>
            <a:ext cx="3704640" cy="320962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92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Multi-label Classification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7" y="1916832"/>
            <a:ext cx="3386666" cy="1905000"/>
          </a:xfrm>
        </p:spPr>
      </p:pic>
      <p:sp>
        <p:nvSpPr>
          <p:cNvPr id="5" name="Freeform 4"/>
          <p:cNvSpPr/>
          <p:nvPr/>
        </p:nvSpPr>
        <p:spPr>
          <a:xfrm>
            <a:off x="5073112" y="2355743"/>
            <a:ext cx="1131958" cy="1022889"/>
          </a:xfrm>
          <a:custGeom>
            <a:avLst/>
            <a:gdLst>
              <a:gd name="connsiteX0" fmla="*/ 232474 w 1131958"/>
              <a:gd name="connsiteY0" fmla="*/ 77492 h 1022889"/>
              <a:gd name="connsiteX1" fmla="*/ 139485 w 1131958"/>
              <a:gd name="connsiteY1" fmla="*/ 154983 h 1022889"/>
              <a:gd name="connsiteX2" fmla="*/ 77491 w 1131958"/>
              <a:gd name="connsiteY2" fmla="*/ 247973 h 1022889"/>
              <a:gd name="connsiteX3" fmla="*/ 30996 w 1131958"/>
              <a:gd name="connsiteY3" fmla="*/ 294468 h 1022889"/>
              <a:gd name="connsiteX4" fmla="*/ 0 w 1131958"/>
              <a:gd name="connsiteY4" fmla="*/ 402956 h 1022889"/>
              <a:gd name="connsiteX5" fmla="*/ 15498 w 1131958"/>
              <a:gd name="connsiteY5" fmla="*/ 681926 h 1022889"/>
              <a:gd name="connsiteX6" fmla="*/ 77491 w 1131958"/>
              <a:gd name="connsiteY6" fmla="*/ 743919 h 1022889"/>
              <a:gd name="connsiteX7" fmla="*/ 108488 w 1131958"/>
              <a:gd name="connsiteY7" fmla="*/ 790414 h 1022889"/>
              <a:gd name="connsiteX8" fmla="*/ 201478 w 1131958"/>
              <a:gd name="connsiteY8" fmla="*/ 852407 h 1022889"/>
              <a:gd name="connsiteX9" fmla="*/ 325464 w 1131958"/>
              <a:gd name="connsiteY9" fmla="*/ 929899 h 1022889"/>
              <a:gd name="connsiteX10" fmla="*/ 418454 w 1131958"/>
              <a:gd name="connsiteY10" fmla="*/ 960895 h 1022889"/>
              <a:gd name="connsiteX11" fmla="*/ 464949 w 1131958"/>
              <a:gd name="connsiteY11" fmla="*/ 991892 h 1022889"/>
              <a:gd name="connsiteX12" fmla="*/ 619932 w 1131958"/>
              <a:gd name="connsiteY12" fmla="*/ 1022889 h 1022889"/>
              <a:gd name="connsiteX13" fmla="*/ 759417 w 1131958"/>
              <a:gd name="connsiteY13" fmla="*/ 1007390 h 1022889"/>
              <a:gd name="connsiteX14" fmla="*/ 852407 w 1131958"/>
              <a:gd name="connsiteY14" fmla="*/ 976394 h 1022889"/>
              <a:gd name="connsiteX15" fmla="*/ 960895 w 1131958"/>
              <a:gd name="connsiteY15" fmla="*/ 883404 h 1022889"/>
              <a:gd name="connsiteX16" fmla="*/ 991891 w 1131958"/>
              <a:gd name="connsiteY16" fmla="*/ 821411 h 1022889"/>
              <a:gd name="connsiteX17" fmla="*/ 1038386 w 1131958"/>
              <a:gd name="connsiteY17" fmla="*/ 774916 h 1022889"/>
              <a:gd name="connsiteX18" fmla="*/ 1069383 w 1131958"/>
              <a:gd name="connsiteY18" fmla="*/ 728421 h 1022889"/>
              <a:gd name="connsiteX19" fmla="*/ 1100380 w 1131958"/>
              <a:gd name="connsiteY19" fmla="*/ 604434 h 1022889"/>
              <a:gd name="connsiteX20" fmla="*/ 1131376 w 1131958"/>
              <a:gd name="connsiteY20" fmla="*/ 433953 h 1022889"/>
              <a:gd name="connsiteX21" fmla="*/ 1115878 w 1131958"/>
              <a:gd name="connsiteY21" fmla="*/ 185980 h 1022889"/>
              <a:gd name="connsiteX22" fmla="*/ 1022888 w 1131958"/>
              <a:gd name="connsiteY22" fmla="*/ 123987 h 1022889"/>
              <a:gd name="connsiteX23" fmla="*/ 883403 w 1131958"/>
              <a:gd name="connsiteY23" fmla="*/ 77492 h 1022889"/>
              <a:gd name="connsiteX24" fmla="*/ 836908 w 1131958"/>
              <a:gd name="connsiteY24" fmla="*/ 61994 h 1022889"/>
              <a:gd name="connsiteX25" fmla="*/ 774915 w 1131958"/>
              <a:gd name="connsiteY25" fmla="*/ 46495 h 1022889"/>
              <a:gd name="connsiteX26" fmla="*/ 666427 w 1131958"/>
              <a:gd name="connsiteY26" fmla="*/ 15499 h 1022889"/>
              <a:gd name="connsiteX27" fmla="*/ 542441 w 1131958"/>
              <a:gd name="connsiteY27" fmla="*/ 0 h 1022889"/>
              <a:gd name="connsiteX28" fmla="*/ 309966 w 1131958"/>
              <a:gd name="connsiteY28" fmla="*/ 15499 h 1022889"/>
              <a:gd name="connsiteX29" fmla="*/ 232474 w 1131958"/>
              <a:gd name="connsiteY29" fmla="*/ 77492 h 102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31958" h="1022889">
                <a:moveTo>
                  <a:pt x="232474" y="77492"/>
                </a:moveTo>
                <a:cubicBezTo>
                  <a:pt x="204061" y="100739"/>
                  <a:pt x="166626" y="125128"/>
                  <a:pt x="139485" y="154983"/>
                </a:cubicBezTo>
                <a:cubicBezTo>
                  <a:pt x="114426" y="182548"/>
                  <a:pt x="103833" y="221631"/>
                  <a:pt x="77491" y="247973"/>
                </a:cubicBezTo>
                <a:lnTo>
                  <a:pt x="30996" y="294468"/>
                </a:lnTo>
                <a:cubicBezTo>
                  <a:pt x="23688" y="316393"/>
                  <a:pt x="0" y="383496"/>
                  <a:pt x="0" y="402956"/>
                </a:cubicBezTo>
                <a:cubicBezTo>
                  <a:pt x="0" y="496089"/>
                  <a:pt x="6668" y="589212"/>
                  <a:pt x="15498" y="681926"/>
                </a:cubicBezTo>
                <a:cubicBezTo>
                  <a:pt x="20918" y="738838"/>
                  <a:pt x="30742" y="728336"/>
                  <a:pt x="77491" y="743919"/>
                </a:cubicBezTo>
                <a:cubicBezTo>
                  <a:pt x="87823" y="759417"/>
                  <a:pt x="94470" y="778148"/>
                  <a:pt x="108488" y="790414"/>
                </a:cubicBezTo>
                <a:cubicBezTo>
                  <a:pt x="136524" y="814945"/>
                  <a:pt x="170481" y="831743"/>
                  <a:pt x="201478" y="852407"/>
                </a:cubicBezTo>
                <a:cubicBezTo>
                  <a:pt x="233408" y="873694"/>
                  <a:pt x="296088" y="916547"/>
                  <a:pt x="325464" y="929899"/>
                </a:cubicBezTo>
                <a:cubicBezTo>
                  <a:pt x="355209" y="943419"/>
                  <a:pt x="418454" y="960895"/>
                  <a:pt x="418454" y="960895"/>
                </a:cubicBezTo>
                <a:cubicBezTo>
                  <a:pt x="433952" y="971227"/>
                  <a:pt x="447828" y="984555"/>
                  <a:pt x="464949" y="991892"/>
                </a:cubicBezTo>
                <a:cubicBezTo>
                  <a:pt x="494371" y="1004501"/>
                  <a:pt x="598960" y="1019393"/>
                  <a:pt x="619932" y="1022889"/>
                </a:cubicBezTo>
                <a:cubicBezTo>
                  <a:pt x="666427" y="1017723"/>
                  <a:pt x="713544" y="1016565"/>
                  <a:pt x="759417" y="1007390"/>
                </a:cubicBezTo>
                <a:cubicBezTo>
                  <a:pt x="791456" y="1000982"/>
                  <a:pt x="852407" y="976394"/>
                  <a:pt x="852407" y="976394"/>
                </a:cubicBezTo>
                <a:cubicBezTo>
                  <a:pt x="884968" y="951973"/>
                  <a:pt x="935988" y="918274"/>
                  <a:pt x="960895" y="883404"/>
                </a:cubicBezTo>
                <a:cubicBezTo>
                  <a:pt x="974324" y="864604"/>
                  <a:pt x="978462" y="840211"/>
                  <a:pt x="991891" y="821411"/>
                </a:cubicBezTo>
                <a:cubicBezTo>
                  <a:pt x="1004631" y="803576"/>
                  <a:pt x="1024354" y="791754"/>
                  <a:pt x="1038386" y="774916"/>
                </a:cubicBezTo>
                <a:cubicBezTo>
                  <a:pt x="1050311" y="760607"/>
                  <a:pt x="1059051" y="743919"/>
                  <a:pt x="1069383" y="728421"/>
                </a:cubicBezTo>
                <a:cubicBezTo>
                  <a:pt x="1079715" y="687092"/>
                  <a:pt x="1092025" y="646208"/>
                  <a:pt x="1100380" y="604434"/>
                </a:cubicBezTo>
                <a:cubicBezTo>
                  <a:pt x="1122041" y="496129"/>
                  <a:pt x="1111548" y="552926"/>
                  <a:pt x="1131376" y="433953"/>
                </a:cubicBezTo>
                <a:cubicBezTo>
                  <a:pt x="1126210" y="351295"/>
                  <a:pt x="1143237" y="264149"/>
                  <a:pt x="1115878" y="185980"/>
                </a:cubicBezTo>
                <a:cubicBezTo>
                  <a:pt x="1103571" y="150818"/>
                  <a:pt x="1058230" y="135768"/>
                  <a:pt x="1022888" y="123987"/>
                </a:cubicBezTo>
                <a:lnTo>
                  <a:pt x="883403" y="77492"/>
                </a:lnTo>
                <a:cubicBezTo>
                  <a:pt x="867905" y="72326"/>
                  <a:pt x="852757" y="65956"/>
                  <a:pt x="836908" y="61994"/>
                </a:cubicBezTo>
                <a:cubicBezTo>
                  <a:pt x="816244" y="56828"/>
                  <a:pt x="795396" y="52347"/>
                  <a:pt x="774915" y="46495"/>
                </a:cubicBezTo>
                <a:cubicBezTo>
                  <a:pt x="723326" y="31755"/>
                  <a:pt x="724564" y="25189"/>
                  <a:pt x="666427" y="15499"/>
                </a:cubicBezTo>
                <a:cubicBezTo>
                  <a:pt x="625343" y="8652"/>
                  <a:pt x="583770" y="5166"/>
                  <a:pt x="542441" y="0"/>
                </a:cubicBezTo>
                <a:cubicBezTo>
                  <a:pt x="464949" y="5166"/>
                  <a:pt x="385518" y="-2490"/>
                  <a:pt x="309966" y="15499"/>
                </a:cubicBezTo>
                <a:cubicBezTo>
                  <a:pt x="273726" y="24128"/>
                  <a:pt x="260887" y="54245"/>
                  <a:pt x="232474" y="77492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46549" y="1968285"/>
            <a:ext cx="1999282" cy="1441342"/>
          </a:xfrm>
          <a:custGeom>
            <a:avLst/>
            <a:gdLst>
              <a:gd name="connsiteX0" fmla="*/ 294468 w 1999282"/>
              <a:gd name="connsiteY0" fmla="*/ 1379349 h 1441342"/>
              <a:gd name="connsiteX1" fmla="*/ 402956 w 1999282"/>
              <a:gd name="connsiteY1" fmla="*/ 1394847 h 1441342"/>
              <a:gd name="connsiteX2" fmla="*/ 449451 w 1999282"/>
              <a:gd name="connsiteY2" fmla="*/ 1410346 h 1441342"/>
              <a:gd name="connsiteX3" fmla="*/ 588936 w 1999282"/>
              <a:gd name="connsiteY3" fmla="*/ 1425844 h 1441342"/>
              <a:gd name="connsiteX4" fmla="*/ 697424 w 1999282"/>
              <a:gd name="connsiteY4" fmla="*/ 1441342 h 1441342"/>
              <a:gd name="connsiteX5" fmla="*/ 1441343 w 1999282"/>
              <a:gd name="connsiteY5" fmla="*/ 1425844 h 1441342"/>
              <a:gd name="connsiteX6" fmla="*/ 1549831 w 1999282"/>
              <a:gd name="connsiteY6" fmla="*/ 1394847 h 1441342"/>
              <a:gd name="connsiteX7" fmla="*/ 1782305 w 1999282"/>
              <a:gd name="connsiteY7" fmla="*/ 1301857 h 1441342"/>
              <a:gd name="connsiteX8" fmla="*/ 1921790 w 1999282"/>
              <a:gd name="connsiteY8" fmla="*/ 1239864 h 1441342"/>
              <a:gd name="connsiteX9" fmla="*/ 1952787 w 1999282"/>
              <a:gd name="connsiteY9" fmla="*/ 1177871 h 1441342"/>
              <a:gd name="connsiteX10" fmla="*/ 1999282 w 1999282"/>
              <a:gd name="connsiteY10" fmla="*/ 1022888 h 1441342"/>
              <a:gd name="connsiteX11" fmla="*/ 1968285 w 1999282"/>
              <a:gd name="connsiteY11" fmla="*/ 743918 h 1441342"/>
              <a:gd name="connsiteX12" fmla="*/ 1937288 w 1999282"/>
              <a:gd name="connsiteY12" fmla="*/ 681925 h 1441342"/>
              <a:gd name="connsiteX13" fmla="*/ 1875295 w 1999282"/>
              <a:gd name="connsiteY13" fmla="*/ 542440 h 1441342"/>
              <a:gd name="connsiteX14" fmla="*/ 1782305 w 1999282"/>
              <a:gd name="connsiteY14" fmla="*/ 418454 h 1441342"/>
              <a:gd name="connsiteX15" fmla="*/ 1658319 w 1999282"/>
              <a:gd name="connsiteY15" fmla="*/ 263471 h 1441342"/>
              <a:gd name="connsiteX16" fmla="*/ 1596326 w 1999282"/>
              <a:gd name="connsiteY16" fmla="*/ 232474 h 1441342"/>
              <a:gd name="connsiteX17" fmla="*/ 1549831 w 1999282"/>
              <a:gd name="connsiteY17" fmla="*/ 216976 h 1441342"/>
              <a:gd name="connsiteX18" fmla="*/ 1425844 w 1999282"/>
              <a:gd name="connsiteY18" fmla="*/ 154983 h 1441342"/>
              <a:gd name="connsiteX19" fmla="*/ 1379349 w 1999282"/>
              <a:gd name="connsiteY19" fmla="*/ 139484 h 1441342"/>
              <a:gd name="connsiteX20" fmla="*/ 1332854 w 1999282"/>
              <a:gd name="connsiteY20" fmla="*/ 108488 h 1441342"/>
              <a:gd name="connsiteX21" fmla="*/ 1162373 w 1999282"/>
              <a:gd name="connsiteY21" fmla="*/ 46495 h 1441342"/>
              <a:gd name="connsiteX22" fmla="*/ 1115878 w 1999282"/>
              <a:gd name="connsiteY22" fmla="*/ 30996 h 1441342"/>
              <a:gd name="connsiteX23" fmla="*/ 852407 w 1999282"/>
              <a:gd name="connsiteY23" fmla="*/ 0 h 1441342"/>
              <a:gd name="connsiteX24" fmla="*/ 433953 w 1999282"/>
              <a:gd name="connsiteY24" fmla="*/ 15498 h 1441342"/>
              <a:gd name="connsiteX25" fmla="*/ 371959 w 1999282"/>
              <a:gd name="connsiteY25" fmla="*/ 30996 h 1441342"/>
              <a:gd name="connsiteX26" fmla="*/ 294468 w 1999282"/>
              <a:gd name="connsiteY26" fmla="*/ 46495 h 1441342"/>
              <a:gd name="connsiteX27" fmla="*/ 247973 w 1999282"/>
              <a:gd name="connsiteY27" fmla="*/ 61993 h 1441342"/>
              <a:gd name="connsiteX28" fmla="*/ 92990 w 1999282"/>
              <a:gd name="connsiteY28" fmla="*/ 92990 h 1441342"/>
              <a:gd name="connsiteX29" fmla="*/ 46495 w 1999282"/>
              <a:gd name="connsiteY29" fmla="*/ 139484 h 1441342"/>
              <a:gd name="connsiteX30" fmla="*/ 30997 w 1999282"/>
              <a:gd name="connsiteY30" fmla="*/ 185979 h 1441342"/>
              <a:gd name="connsiteX31" fmla="*/ 0 w 1999282"/>
              <a:gd name="connsiteY31" fmla="*/ 294468 h 1441342"/>
              <a:gd name="connsiteX32" fmla="*/ 15498 w 1999282"/>
              <a:gd name="connsiteY32" fmla="*/ 526942 h 1441342"/>
              <a:gd name="connsiteX33" fmla="*/ 46495 w 1999282"/>
              <a:gd name="connsiteY33" fmla="*/ 619932 h 1441342"/>
              <a:gd name="connsiteX34" fmla="*/ 77492 w 1999282"/>
              <a:gd name="connsiteY34" fmla="*/ 728420 h 1441342"/>
              <a:gd name="connsiteX35" fmla="*/ 108488 w 1999282"/>
              <a:gd name="connsiteY35" fmla="*/ 790413 h 1441342"/>
              <a:gd name="connsiteX36" fmla="*/ 139485 w 1999282"/>
              <a:gd name="connsiteY36" fmla="*/ 883403 h 1441342"/>
              <a:gd name="connsiteX37" fmla="*/ 154983 w 1999282"/>
              <a:gd name="connsiteY37" fmla="*/ 929898 h 1441342"/>
              <a:gd name="connsiteX38" fmla="*/ 185980 w 1999282"/>
              <a:gd name="connsiteY38" fmla="*/ 976393 h 1441342"/>
              <a:gd name="connsiteX39" fmla="*/ 232475 w 1999282"/>
              <a:gd name="connsiteY39" fmla="*/ 1115878 h 1441342"/>
              <a:gd name="connsiteX40" fmla="*/ 247973 w 1999282"/>
              <a:gd name="connsiteY40" fmla="*/ 1162373 h 1441342"/>
              <a:gd name="connsiteX41" fmla="*/ 278970 w 1999282"/>
              <a:gd name="connsiteY41" fmla="*/ 1239864 h 1441342"/>
              <a:gd name="connsiteX42" fmla="*/ 309966 w 1999282"/>
              <a:gd name="connsiteY42" fmla="*/ 1332854 h 1441342"/>
              <a:gd name="connsiteX43" fmla="*/ 387458 w 1999282"/>
              <a:gd name="connsiteY43" fmla="*/ 1410346 h 1441342"/>
              <a:gd name="connsiteX44" fmla="*/ 402956 w 1999282"/>
              <a:gd name="connsiteY44" fmla="*/ 1410346 h 144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99282" h="1441342">
                <a:moveTo>
                  <a:pt x="294468" y="1379349"/>
                </a:moveTo>
                <a:cubicBezTo>
                  <a:pt x="330631" y="1384515"/>
                  <a:pt x="367136" y="1387683"/>
                  <a:pt x="402956" y="1394847"/>
                </a:cubicBezTo>
                <a:cubicBezTo>
                  <a:pt x="418975" y="1398051"/>
                  <a:pt x="433337" y="1407660"/>
                  <a:pt x="449451" y="1410346"/>
                </a:cubicBezTo>
                <a:cubicBezTo>
                  <a:pt x="495596" y="1418037"/>
                  <a:pt x="542516" y="1420042"/>
                  <a:pt x="588936" y="1425844"/>
                </a:cubicBezTo>
                <a:cubicBezTo>
                  <a:pt x="625184" y="1430375"/>
                  <a:pt x="661261" y="1436176"/>
                  <a:pt x="697424" y="1441342"/>
                </a:cubicBezTo>
                <a:cubicBezTo>
                  <a:pt x="945397" y="1436176"/>
                  <a:pt x="1193684" y="1439353"/>
                  <a:pt x="1441343" y="1425844"/>
                </a:cubicBezTo>
                <a:cubicBezTo>
                  <a:pt x="1478897" y="1423796"/>
                  <a:pt x="1513933" y="1406065"/>
                  <a:pt x="1549831" y="1394847"/>
                </a:cubicBezTo>
                <a:cubicBezTo>
                  <a:pt x="1776457" y="1324026"/>
                  <a:pt x="1607108" y="1379722"/>
                  <a:pt x="1782305" y="1301857"/>
                </a:cubicBezTo>
                <a:cubicBezTo>
                  <a:pt x="2020421" y="1196028"/>
                  <a:pt x="1477440" y="1462039"/>
                  <a:pt x="1921790" y="1239864"/>
                </a:cubicBezTo>
                <a:cubicBezTo>
                  <a:pt x="1932122" y="1219200"/>
                  <a:pt x="1944207" y="1199322"/>
                  <a:pt x="1952787" y="1177871"/>
                </a:cubicBezTo>
                <a:cubicBezTo>
                  <a:pt x="1977938" y="1114993"/>
                  <a:pt x="1984060" y="1083775"/>
                  <a:pt x="1999282" y="1022888"/>
                </a:cubicBezTo>
                <a:cubicBezTo>
                  <a:pt x="1996446" y="986016"/>
                  <a:pt x="1991250" y="812814"/>
                  <a:pt x="1968285" y="743918"/>
                </a:cubicBezTo>
                <a:cubicBezTo>
                  <a:pt x="1960979" y="722000"/>
                  <a:pt x="1946389" y="703160"/>
                  <a:pt x="1937288" y="681925"/>
                </a:cubicBezTo>
                <a:cubicBezTo>
                  <a:pt x="1902644" y="601090"/>
                  <a:pt x="1946463" y="653146"/>
                  <a:pt x="1875295" y="542440"/>
                </a:cubicBezTo>
                <a:cubicBezTo>
                  <a:pt x="1847359" y="498984"/>
                  <a:pt x="1805408" y="464661"/>
                  <a:pt x="1782305" y="418454"/>
                </a:cubicBezTo>
                <a:cubicBezTo>
                  <a:pt x="1750911" y="355665"/>
                  <a:pt x="1731205" y="299914"/>
                  <a:pt x="1658319" y="263471"/>
                </a:cubicBezTo>
                <a:cubicBezTo>
                  <a:pt x="1637655" y="253139"/>
                  <a:pt x="1617561" y="241575"/>
                  <a:pt x="1596326" y="232474"/>
                </a:cubicBezTo>
                <a:cubicBezTo>
                  <a:pt x="1581310" y="226039"/>
                  <a:pt x="1564703" y="223736"/>
                  <a:pt x="1549831" y="216976"/>
                </a:cubicBezTo>
                <a:cubicBezTo>
                  <a:pt x="1507765" y="197856"/>
                  <a:pt x="1469680" y="169596"/>
                  <a:pt x="1425844" y="154983"/>
                </a:cubicBezTo>
                <a:cubicBezTo>
                  <a:pt x="1410346" y="149817"/>
                  <a:pt x="1393961" y="146790"/>
                  <a:pt x="1379349" y="139484"/>
                </a:cubicBezTo>
                <a:cubicBezTo>
                  <a:pt x="1362689" y="131154"/>
                  <a:pt x="1349514" y="116818"/>
                  <a:pt x="1332854" y="108488"/>
                </a:cubicBezTo>
                <a:cubicBezTo>
                  <a:pt x="1289714" y="86918"/>
                  <a:pt x="1205784" y="60965"/>
                  <a:pt x="1162373" y="46495"/>
                </a:cubicBezTo>
                <a:cubicBezTo>
                  <a:pt x="1146875" y="41329"/>
                  <a:pt x="1131992" y="33682"/>
                  <a:pt x="1115878" y="30996"/>
                </a:cubicBezTo>
                <a:cubicBezTo>
                  <a:pt x="966603" y="6117"/>
                  <a:pt x="1054183" y="18343"/>
                  <a:pt x="852407" y="0"/>
                </a:cubicBezTo>
                <a:cubicBezTo>
                  <a:pt x="712922" y="5166"/>
                  <a:pt x="573244" y="6512"/>
                  <a:pt x="433953" y="15498"/>
                </a:cubicBezTo>
                <a:cubicBezTo>
                  <a:pt x="412697" y="16869"/>
                  <a:pt x="392752" y="26375"/>
                  <a:pt x="371959" y="30996"/>
                </a:cubicBezTo>
                <a:cubicBezTo>
                  <a:pt x="346244" y="36710"/>
                  <a:pt x="320023" y="40106"/>
                  <a:pt x="294468" y="46495"/>
                </a:cubicBezTo>
                <a:cubicBezTo>
                  <a:pt x="278619" y="50457"/>
                  <a:pt x="263921" y="58449"/>
                  <a:pt x="247973" y="61993"/>
                </a:cubicBezTo>
                <a:cubicBezTo>
                  <a:pt x="-93885" y="137960"/>
                  <a:pt x="339918" y="31255"/>
                  <a:pt x="92990" y="92990"/>
                </a:cubicBezTo>
                <a:cubicBezTo>
                  <a:pt x="77492" y="108488"/>
                  <a:pt x="58653" y="121247"/>
                  <a:pt x="46495" y="139484"/>
                </a:cubicBezTo>
                <a:cubicBezTo>
                  <a:pt x="37433" y="153077"/>
                  <a:pt x="35485" y="170271"/>
                  <a:pt x="30997" y="185979"/>
                </a:cubicBezTo>
                <a:cubicBezTo>
                  <a:pt x="-7924" y="322203"/>
                  <a:pt x="37159" y="182989"/>
                  <a:pt x="0" y="294468"/>
                </a:cubicBezTo>
                <a:cubicBezTo>
                  <a:pt x="5166" y="371959"/>
                  <a:pt x="4515" y="450059"/>
                  <a:pt x="15498" y="526942"/>
                </a:cubicBezTo>
                <a:cubicBezTo>
                  <a:pt x="20119" y="559287"/>
                  <a:pt x="38571" y="588234"/>
                  <a:pt x="46495" y="619932"/>
                </a:cubicBezTo>
                <a:cubicBezTo>
                  <a:pt x="54362" y="651399"/>
                  <a:pt x="64149" y="697286"/>
                  <a:pt x="77492" y="728420"/>
                </a:cubicBezTo>
                <a:cubicBezTo>
                  <a:pt x="86593" y="749655"/>
                  <a:pt x="99908" y="768962"/>
                  <a:pt x="108488" y="790413"/>
                </a:cubicBezTo>
                <a:cubicBezTo>
                  <a:pt x="120623" y="820749"/>
                  <a:pt x="129153" y="852406"/>
                  <a:pt x="139485" y="883403"/>
                </a:cubicBezTo>
                <a:cubicBezTo>
                  <a:pt x="144651" y="898901"/>
                  <a:pt x="145921" y="916305"/>
                  <a:pt x="154983" y="929898"/>
                </a:cubicBezTo>
                <a:lnTo>
                  <a:pt x="185980" y="976393"/>
                </a:lnTo>
                <a:lnTo>
                  <a:pt x="232475" y="1115878"/>
                </a:lnTo>
                <a:cubicBezTo>
                  <a:pt x="237641" y="1131376"/>
                  <a:pt x="241906" y="1147205"/>
                  <a:pt x="247973" y="1162373"/>
                </a:cubicBezTo>
                <a:cubicBezTo>
                  <a:pt x="258305" y="1188203"/>
                  <a:pt x="269463" y="1213719"/>
                  <a:pt x="278970" y="1239864"/>
                </a:cubicBezTo>
                <a:cubicBezTo>
                  <a:pt x="290136" y="1270570"/>
                  <a:pt x="291842" y="1305668"/>
                  <a:pt x="309966" y="1332854"/>
                </a:cubicBezTo>
                <a:cubicBezTo>
                  <a:pt x="340963" y="1379349"/>
                  <a:pt x="335797" y="1384515"/>
                  <a:pt x="387458" y="1410346"/>
                </a:cubicBezTo>
                <a:cubicBezTo>
                  <a:pt x="392079" y="1412656"/>
                  <a:pt x="397790" y="1410346"/>
                  <a:pt x="402956" y="14103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92665" y="2743201"/>
            <a:ext cx="544871" cy="612635"/>
          </a:xfrm>
          <a:custGeom>
            <a:avLst/>
            <a:gdLst>
              <a:gd name="connsiteX0" fmla="*/ 123987 w 544871"/>
              <a:gd name="connsiteY0" fmla="*/ 511444 h 612635"/>
              <a:gd name="connsiteX1" fmla="*/ 139485 w 544871"/>
              <a:gd name="connsiteY1" fmla="*/ 588936 h 612635"/>
              <a:gd name="connsiteX2" fmla="*/ 294468 w 544871"/>
              <a:gd name="connsiteY2" fmla="*/ 573437 h 612635"/>
              <a:gd name="connsiteX3" fmla="*/ 340963 w 544871"/>
              <a:gd name="connsiteY3" fmla="*/ 557939 h 612635"/>
              <a:gd name="connsiteX4" fmla="*/ 387458 w 544871"/>
              <a:gd name="connsiteY4" fmla="*/ 526942 h 612635"/>
              <a:gd name="connsiteX5" fmla="*/ 418455 w 544871"/>
              <a:gd name="connsiteY5" fmla="*/ 480447 h 612635"/>
              <a:gd name="connsiteX6" fmla="*/ 464950 w 544871"/>
              <a:gd name="connsiteY6" fmla="*/ 464949 h 612635"/>
              <a:gd name="connsiteX7" fmla="*/ 495946 w 544871"/>
              <a:gd name="connsiteY7" fmla="*/ 418454 h 612635"/>
              <a:gd name="connsiteX8" fmla="*/ 542441 w 544871"/>
              <a:gd name="connsiteY8" fmla="*/ 356461 h 612635"/>
              <a:gd name="connsiteX9" fmla="*/ 526943 w 544871"/>
              <a:gd name="connsiteY9" fmla="*/ 154983 h 612635"/>
              <a:gd name="connsiteX10" fmla="*/ 495946 w 544871"/>
              <a:gd name="connsiteY10" fmla="*/ 61993 h 612635"/>
              <a:gd name="connsiteX11" fmla="*/ 480448 w 544871"/>
              <a:gd name="connsiteY11" fmla="*/ 15498 h 612635"/>
              <a:gd name="connsiteX12" fmla="*/ 433953 w 544871"/>
              <a:gd name="connsiteY12" fmla="*/ 0 h 612635"/>
              <a:gd name="connsiteX13" fmla="*/ 278970 w 544871"/>
              <a:gd name="connsiteY13" fmla="*/ 15498 h 612635"/>
              <a:gd name="connsiteX14" fmla="*/ 185980 w 544871"/>
              <a:gd name="connsiteY14" fmla="*/ 30997 h 612635"/>
              <a:gd name="connsiteX15" fmla="*/ 92990 w 544871"/>
              <a:gd name="connsiteY15" fmla="*/ 139485 h 612635"/>
              <a:gd name="connsiteX16" fmla="*/ 46495 w 544871"/>
              <a:gd name="connsiteY16" fmla="*/ 263471 h 612635"/>
              <a:gd name="connsiteX17" fmla="*/ 0 w 544871"/>
              <a:gd name="connsiteY17" fmla="*/ 356461 h 612635"/>
              <a:gd name="connsiteX18" fmla="*/ 30997 w 544871"/>
              <a:gd name="connsiteY18" fmla="*/ 402956 h 612635"/>
              <a:gd name="connsiteX19" fmla="*/ 77492 w 544871"/>
              <a:gd name="connsiteY19" fmla="*/ 449451 h 612635"/>
              <a:gd name="connsiteX20" fmla="*/ 92990 w 544871"/>
              <a:gd name="connsiteY20" fmla="*/ 495946 h 612635"/>
              <a:gd name="connsiteX21" fmla="*/ 170482 w 544871"/>
              <a:gd name="connsiteY21" fmla="*/ 542441 h 61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4871" h="612635">
                <a:moveTo>
                  <a:pt x="123987" y="511444"/>
                </a:moveTo>
                <a:cubicBezTo>
                  <a:pt x="129153" y="537275"/>
                  <a:pt x="119485" y="571793"/>
                  <a:pt x="139485" y="588936"/>
                </a:cubicBezTo>
                <a:cubicBezTo>
                  <a:pt x="199895" y="640716"/>
                  <a:pt x="245077" y="594605"/>
                  <a:pt x="294468" y="573437"/>
                </a:cubicBezTo>
                <a:cubicBezTo>
                  <a:pt x="309484" y="567002"/>
                  <a:pt x="325465" y="563105"/>
                  <a:pt x="340963" y="557939"/>
                </a:cubicBezTo>
                <a:cubicBezTo>
                  <a:pt x="356461" y="547607"/>
                  <a:pt x="374287" y="540113"/>
                  <a:pt x="387458" y="526942"/>
                </a:cubicBezTo>
                <a:cubicBezTo>
                  <a:pt x="400629" y="513771"/>
                  <a:pt x="403910" y="492083"/>
                  <a:pt x="418455" y="480447"/>
                </a:cubicBezTo>
                <a:cubicBezTo>
                  <a:pt x="431212" y="470242"/>
                  <a:pt x="449452" y="470115"/>
                  <a:pt x="464950" y="464949"/>
                </a:cubicBezTo>
                <a:cubicBezTo>
                  <a:pt x="475282" y="449451"/>
                  <a:pt x="485120" y="433611"/>
                  <a:pt x="495946" y="418454"/>
                </a:cubicBezTo>
                <a:cubicBezTo>
                  <a:pt x="510960" y="397435"/>
                  <a:pt x="539423" y="382115"/>
                  <a:pt x="542441" y="356461"/>
                </a:cubicBezTo>
                <a:cubicBezTo>
                  <a:pt x="550311" y="289565"/>
                  <a:pt x="537448" y="221516"/>
                  <a:pt x="526943" y="154983"/>
                </a:cubicBezTo>
                <a:cubicBezTo>
                  <a:pt x="521847" y="122709"/>
                  <a:pt x="506278" y="92990"/>
                  <a:pt x="495946" y="61993"/>
                </a:cubicBezTo>
                <a:cubicBezTo>
                  <a:pt x="490780" y="46495"/>
                  <a:pt x="495946" y="20664"/>
                  <a:pt x="480448" y="15498"/>
                </a:cubicBezTo>
                <a:lnTo>
                  <a:pt x="433953" y="0"/>
                </a:lnTo>
                <a:cubicBezTo>
                  <a:pt x="382292" y="5166"/>
                  <a:pt x="330488" y="9058"/>
                  <a:pt x="278970" y="15498"/>
                </a:cubicBezTo>
                <a:cubicBezTo>
                  <a:pt x="247788" y="19396"/>
                  <a:pt x="214696" y="18234"/>
                  <a:pt x="185980" y="30997"/>
                </a:cubicBezTo>
                <a:cubicBezTo>
                  <a:pt x="161695" y="41790"/>
                  <a:pt x="104936" y="123558"/>
                  <a:pt x="92990" y="139485"/>
                </a:cubicBezTo>
                <a:cubicBezTo>
                  <a:pt x="64416" y="253781"/>
                  <a:pt x="95123" y="150007"/>
                  <a:pt x="46495" y="263471"/>
                </a:cubicBezTo>
                <a:cubicBezTo>
                  <a:pt x="7995" y="353305"/>
                  <a:pt x="59570" y="267107"/>
                  <a:pt x="0" y="356461"/>
                </a:cubicBezTo>
                <a:cubicBezTo>
                  <a:pt x="10332" y="371959"/>
                  <a:pt x="19072" y="388647"/>
                  <a:pt x="30997" y="402956"/>
                </a:cubicBezTo>
                <a:cubicBezTo>
                  <a:pt x="45029" y="419794"/>
                  <a:pt x="65334" y="431214"/>
                  <a:pt x="77492" y="449451"/>
                </a:cubicBezTo>
                <a:cubicBezTo>
                  <a:pt x="86554" y="463044"/>
                  <a:pt x="82785" y="483189"/>
                  <a:pt x="92990" y="495946"/>
                </a:cubicBezTo>
                <a:cubicBezTo>
                  <a:pt x="105456" y="511529"/>
                  <a:pt x="149890" y="532145"/>
                  <a:pt x="170482" y="54244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37682" y="3394129"/>
            <a:ext cx="466835" cy="325464"/>
          </a:xfrm>
          <a:custGeom>
            <a:avLst/>
            <a:gdLst>
              <a:gd name="connsiteX0" fmla="*/ 46495 w 466835"/>
              <a:gd name="connsiteY0" fmla="*/ 325464 h 325464"/>
              <a:gd name="connsiteX1" fmla="*/ 232475 w 466835"/>
              <a:gd name="connsiteY1" fmla="*/ 309966 h 325464"/>
              <a:gd name="connsiteX2" fmla="*/ 340963 w 466835"/>
              <a:gd name="connsiteY2" fmla="*/ 247973 h 325464"/>
              <a:gd name="connsiteX3" fmla="*/ 387458 w 466835"/>
              <a:gd name="connsiteY3" fmla="*/ 216976 h 325464"/>
              <a:gd name="connsiteX4" fmla="*/ 418455 w 466835"/>
              <a:gd name="connsiteY4" fmla="*/ 170481 h 325464"/>
              <a:gd name="connsiteX5" fmla="*/ 449451 w 466835"/>
              <a:gd name="connsiteY5" fmla="*/ 61993 h 325464"/>
              <a:gd name="connsiteX6" fmla="*/ 387458 w 466835"/>
              <a:gd name="connsiteY6" fmla="*/ 30996 h 325464"/>
              <a:gd name="connsiteX7" fmla="*/ 294468 w 466835"/>
              <a:gd name="connsiteY7" fmla="*/ 0 h 325464"/>
              <a:gd name="connsiteX8" fmla="*/ 108488 w 466835"/>
              <a:gd name="connsiteY8" fmla="*/ 30996 h 325464"/>
              <a:gd name="connsiteX9" fmla="*/ 15499 w 466835"/>
              <a:gd name="connsiteY9" fmla="*/ 61993 h 325464"/>
              <a:gd name="connsiteX10" fmla="*/ 0 w 466835"/>
              <a:gd name="connsiteY10" fmla="*/ 123986 h 325464"/>
              <a:gd name="connsiteX11" fmla="*/ 46495 w 466835"/>
              <a:gd name="connsiteY11" fmla="*/ 247973 h 325464"/>
              <a:gd name="connsiteX12" fmla="*/ 92990 w 466835"/>
              <a:gd name="connsiteY12" fmla="*/ 294468 h 325464"/>
              <a:gd name="connsiteX13" fmla="*/ 170482 w 466835"/>
              <a:gd name="connsiteY13" fmla="*/ 325464 h 3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6835" h="325464">
                <a:moveTo>
                  <a:pt x="46495" y="325464"/>
                </a:moveTo>
                <a:cubicBezTo>
                  <a:pt x="108488" y="320298"/>
                  <a:pt x="170812" y="318187"/>
                  <a:pt x="232475" y="309966"/>
                </a:cubicBezTo>
                <a:cubicBezTo>
                  <a:pt x="281952" y="303369"/>
                  <a:pt x="299932" y="277281"/>
                  <a:pt x="340963" y="247973"/>
                </a:cubicBezTo>
                <a:cubicBezTo>
                  <a:pt x="356120" y="237146"/>
                  <a:pt x="371960" y="227308"/>
                  <a:pt x="387458" y="216976"/>
                </a:cubicBezTo>
                <a:cubicBezTo>
                  <a:pt x="397790" y="201478"/>
                  <a:pt x="407628" y="185638"/>
                  <a:pt x="418455" y="170481"/>
                </a:cubicBezTo>
                <a:cubicBezTo>
                  <a:pt x="442006" y="137510"/>
                  <a:pt x="493829" y="106371"/>
                  <a:pt x="449451" y="61993"/>
                </a:cubicBezTo>
                <a:cubicBezTo>
                  <a:pt x="433114" y="45656"/>
                  <a:pt x="408909" y="39576"/>
                  <a:pt x="387458" y="30996"/>
                </a:cubicBezTo>
                <a:cubicBezTo>
                  <a:pt x="357122" y="18861"/>
                  <a:pt x="294468" y="0"/>
                  <a:pt x="294468" y="0"/>
                </a:cubicBezTo>
                <a:cubicBezTo>
                  <a:pt x="206564" y="10988"/>
                  <a:pt x="181627" y="9054"/>
                  <a:pt x="108488" y="30996"/>
                </a:cubicBezTo>
                <a:cubicBezTo>
                  <a:pt x="77193" y="40385"/>
                  <a:pt x="15499" y="61993"/>
                  <a:pt x="15499" y="61993"/>
                </a:cubicBezTo>
                <a:cubicBezTo>
                  <a:pt x="10333" y="82657"/>
                  <a:pt x="0" y="102686"/>
                  <a:pt x="0" y="123986"/>
                </a:cubicBezTo>
                <a:cubicBezTo>
                  <a:pt x="0" y="177409"/>
                  <a:pt x="14430" y="209494"/>
                  <a:pt x="46495" y="247973"/>
                </a:cubicBezTo>
                <a:cubicBezTo>
                  <a:pt x="60526" y="264811"/>
                  <a:pt x="73960" y="283594"/>
                  <a:pt x="92990" y="294468"/>
                </a:cubicBezTo>
                <a:cubicBezTo>
                  <a:pt x="213890" y="363553"/>
                  <a:pt x="122147" y="277132"/>
                  <a:pt x="170482" y="3254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0" y="3995679"/>
                <a:ext cx="9144000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Formulate as C 1-vs-all binary problems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30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, 1≤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s.t.</a:t>
                </a:r>
                <a:r>
                  <a:rPr lang="en-US" sz="3000" dirty="0"/>
                  <a:t> prediction is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30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000" b="1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3000" b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3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 err="1"/>
                  <a:t>Imagenet</a:t>
                </a:r>
                <a:r>
                  <a:rPr lang="en-US" sz="3000" dirty="0"/>
                  <a:t> has 20,000 categories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Problem: Train 20,000 SVM’s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Prediction time: O(20,000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3000" dirty="0"/>
                  <a:t> d)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5678"/>
                <a:ext cx="9144000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1333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0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Typically an image has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5−10</m:t>
                    </m:r>
                  </m:oMath>
                </a14:m>
                <a:r>
                  <a:rPr lang="en-US" dirty="0" smtClean="0"/>
                  <a:t> objects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94526" y="2259452"/>
            <a:ext cx="1402948" cy="4361120"/>
            <a:chOff x="16159" y="1518246"/>
            <a:chExt cx="1402948" cy="436112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67" y="1700808"/>
              <a:ext cx="628244" cy="417855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159" y="1518246"/>
              <a:ext cx="140294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 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4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Compressive Sensing of Labels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494713"/>
            <a:ext cx="3096344" cy="2448878"/>
          </a:xfrm>
          <a:prstGeom prst="rect">
            <a:avLst/>
          </a:prstGeom>
        </p:spPr>
      </p:pic>
      <p:pic>
        <p:nvPicPr>
          <p:cNvPr id="5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44" y="1448882"/>
            <a:ext cx="487733" cy="2580178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85" y="1718164"/>
            <a:ext cx="640219" cy="3151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31519" y="1425274"/>
            <a:ext cx="14029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 Label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04470" y="2647446"/>
                <a:ext cx="4582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470" y="2647445"/>
                <a:ext cx="458206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26690" y="2625569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689" y="2625568"/>
                <a:ext cx="633507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>
            <a:off x="7964564" y="2131552"/>
            <a:ext cx="720080" cy="27290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72732" y="3496054"/>
                <a:ext cx="4582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20000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732" y="3496054"/>
                <a:ext cx="458206" cy="523220"/>
              </a:xfrm>
              <a:prstGeom prst="rect">
                <a:avLst/>
              </a:prstGeom>
              <a:blipFill rotWithShape="0">
                <a:blip r:embed="rId7"/>
                <a:stretch>
                  <a:fillRect r="-1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 rot="10800000">
            <a:off x="3416065" y="2131551"/>
            <a:ext cx="370654" cy="1812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91773" y="2524661"/>
                <a:ext cx="4582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73" y="2524661"/>
                <a:ext cx="458206" cy="523220"/>
              </a:xfrm>
              <a:prstGeom prst="rect">
                <a:avLst/>
              </a:prstGeom>
              <a:blipFill rotWithShape="0">
                <a:blip r:embed="rId8"/>
                <a:stretch>
                  <a:fillRect r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82213" y="5015905"/>
                <a:ext cx="823744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Learn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400" dirty="0"/>
                  <a:t> classifiers/regression functions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Use Recovery algorithms to map back to label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Proposed by Hsu et al and then later pursued by several works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13" y="5015904"/>
                <a:ext cx="8237448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036" t="-4061" r="-29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31298" y="1375805"/>
                <a:ext cx="59580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98" y="1375805"/>
                <a:ext cx="595804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94578" y="1483259"/>
                <a:ext cx="64280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578" y="1483259"/>
                <a:ext cx="642804" cy="7078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7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5600" cy="1325563"/>
          </a:xfrm>
        </p:spPr>
        <p:txBody>
          <a:bodyPr/>
          <a:lstStyle/>
          <a:p>
            <a:r>
              <a:rPr lang="en-US" dirty="0" smtClean="0"/>
              <a:t>Sparse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number of non-</a:t>
                </a:r>
                <a:r>
                  <a:rPr lang="en-US" dirty="0" err="1" smtClean="0"/>
                  <a:t>zeros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NP-hard problem in general </a:t>
                </a:r>
                <a:r>
                  <a:rPr lang="en-US" dirty="0" smtClean="0">
                    <a:sym typeface="Wingdings" panose="05000000000000000000" pitchFamily="2" charset="2"/>
                  </a:rPr>
                  <a:t>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: non-convex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310062" y="2371725"/>
            <a:ext cx="3571875" cy="528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Non-convexity of Low-rank manifold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819516"/>
              </p:ext>
            </p:extLst>
          </p:nvPr>
        </p:nvGraphicFramePr>
        <p:xfrm>
          <a:off x="2817496" y="2127166"/>
          <a:ext cx="718506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185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541743"/>
              </p:ext>
            </p:extLst>
          </p:nvPr>
        </p:nvGraphicFramePr>
        <p:xfrm>
          <a:off x="4480129" y="2104032"/>
          <a:ext cx="718506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185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472263"/>
              </p:ext>
            </p:extLst>
          </p:nvPr>
        </p:nvGraphicFramePr>
        <p:xfrm>
          <a:off x="6038604" y="2104032"/>
          <a:ext cx="718506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185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0.5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0.5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39289" y="2430592"/>
            <a:ext cx="540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0.5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84897" y="2442949"/>
            <a:ext cx="818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  0.5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69097" y="2442949"/>
            <a:ext cx="33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047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35748" cy="491973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Relaxed Problem: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Known to promote </a:t>
                </a:r>
                <a:r>
                  <a:rPr lang="en-US" dirty="0" err="1" smtClean="0"/>
                  <a:t>sparsity</a:t>
                </a:r>
                <a:endParaRPr lang="en-US" dirty="0" smtClean="0"/>
              </a:p>
              <a:p>
                <a:r>
                  <a:rPr lang="en-US" dirty="0" smtClean="0"/>
                  <a:t>Pros: a) Principled approach, b) Captures correlations between features</a:t>
                </a:r>
                <a:endParaRPr lang="en-US" dirty="0"/>
              </a:p>
              <a:p>
                <a:r>
                  <a:rPr lang="en-US" dirty="0" smtClean="0"/>
                  <a:t>Cons: Slow to optimize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35748" cy="4919732"/>
              </a:xfrm>
              <a:blipFill rotWithShape="0">
                <a:blip r:embed="rId2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popular approach: convex relaxation</a:t>
            </a:r>
          </a:p>
          <a:p>
            <a:pPr lvl="1"/>
            <a:r>
              <a:rPr lang="en-US" dirty="0"/>
              <a:t>Solvable in poly-time</a:t>
            </a:r>
          </a:p>
          <a:p>
            <a:pPr lvl="1"/>
            <a:r>
              <a:rPr lang="en-US" dirty="0"/>
              <a:t>Guarantees under certain assumptions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Slow in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92" y="3222901"/>
            <a:ext cx="2271505" cy="34985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95985" y="3604592"/>
            <a:ext cx="3559041" cy="2052466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Practical Algorithms</a:t>
            </a:r>
          </a:p>
          <a:p>
            <a:pPr algn="ctr"/>
            <a:r>
              <a:rPr lang="en-US" dirty="0" smtClean="0"/>
              <a:t>For High-d ML Problems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112811" y="3430694"/>
            <a:ext cx="3559041" cy="2211492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Theoretically Provable Algorithms</a:t>
            </a:r>
          </a:p>
          <a:p>
            <a:pPr algn="ctr"/>
            <a:r>
              <a:rPr lang="en-US" dirty="0" smtClean="0"/>
              <a:t>For High-d ML Problems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75271" y="3648918"/>
            <a:ext cx="3559041" cy="2052466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Practical Algorithms</a:t>
            </a:r>
          </a:p>
          <a:p>
            <a:pPr algn="ctr"/>
            <a:r>
              <a:rPr lang="en-US" dirty="0" smtClean="0"/>
              <a:t>For High-d ML Problems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038242" y="3478915"/>
            <a:ext cx="3559041" cy="2211492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Theoretically Provable Algorithms</a:t>
            </a:r>
          </a:p>
          <a:p>
            <a:pPr algn="ctr"/>
            <a:r>
              <a:rPr lang="en-US" dirty="0" smtClean="0"/>
              <a:t>For High-d ML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: Projected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43780" y="6384787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35" y="2882934"/>
            <a:ext cx="3124200" cy="1971675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4479235" y="5208104"/>
            <a:ext cx="1762539" cy="132521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91740" y="5208104"/>
            <a:ext cx="152400" cy="14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11" idx="6"/>
          </p:cNvCxnSpPr>
          <p:nvPr/>
        </p:nvCxnSpPr>
        <p:spPr>
          <a:xfrm flipH="1">
            <a:off x="6164913" y="5332530"/>
            <a:ext cx="649145" cy="3219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12513" y="5581580"/>
            <a:ext cx="152400" cy="145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Projection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ball?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1665"/>
                <a:ext cx="10515600" cy="459529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1665"/>
                <a:ext cx="10515600" cy="459529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1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17"/>
            <a:ext cx="10515600" cy="1325563"/>
          </a:xfrm>
        </p:spPr>
        <p:txBody>
          <a:bodyPr/>
          <a:lstStyle/>
          <a:p>
            <a:r>
              <a:rPr lang="en-US" dirty="0" smtClean="0"/>
              <a:t>A Stronger Result?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3995" y="1133647"/>
                <a:ext cx="10515600" cy="94228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995" y="1133647"/>
                <a:ext cx="10515600" cy="94228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6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: Projected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43780" y="6384787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35" y="2882934"/>
            <a:ext cx="3124200" cy="1971675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4479235" y="5208104"/>
            <a:ext cx="1762539" cy="132521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91740" y="5208104"/>
            <a:ext cx="152400" cy="14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11" idx="6"/>
          </p:cNvCxnSpPr>
          <p:nvPr/>
        </p:nvCxnSpPr>
        <p:spPr>
          <a:xfrm flipH="1">
            <a:off x="6164913" y="5332530"/>
            <a:ext cx="649145" cy="3219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12513" y="5581580"/>
            <a:ext cx="152400" cy="145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Convex-projections vs Non-convex Projections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8790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non-convex </a:t>
                </a:r>
                <a:r>
                  <a:rPr lang="en-US" dirty="0"/>
                  <a:t>sets, we only have: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0-th order condition</a:t>
                </a:r>
              </a:p>
              <a:p>
                <a:r>
                  <a:rPr lang="en-US" dirty="0" smtClean="0"/>
                  <a:t>But, for projection onto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1-st order condition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0 order condition sufficient for convergence of </a:t>
                </a:r>
                <a:r>
                  <a:rPr lang="en-US" dirty="0" err="1" smtClean="0"/>
                  <a:t>Proj</a:t>
                </a:r>
                <a:r>
                  <a:rPr lang="en-US" dirty="0" smtClean="0"/>
                  <a:t>. Grad. Descent? </a:t>
                </a:r>
              </a:p>
              <a:p>
                <a:pPr lvl="1"/>
                <a:r>
                  <a:rPr lang="en-US" dirty="0" smtClean="0"/>
                  <a:t>In general,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But, for certain </a:t>
                </a:r>
                <a:r>
                  <a:rPr lang="en-US" i="1" dirty="0" smtClean="0"/>
                  <a:t>specially structured </a:t>
                </a:r>
                <a:r>
                  <a:rPr lang="en-US" dirty="0" smtClean="0"/>
                  <a:t>problems,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YES</a:t>
                </a:r>
                <a:r>
                  <a:rPr lang="en-US" dirty="0" smtClean="0"/>
                  <a:t>!!!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87909"/>
              </a:xfrm>
              <a:blipFill rotWithShape="0">
                <a:blip r:embed="rId2"/>
                <a:stretch>
                  <a:fillRect l="-1043" t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4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Convex-Projected Gradient Descent Proof?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convex set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m:rPr>
                          <m:lit/>
                        </m:rP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9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</a:t>
            </a:r>
            <a:r>
              <a:rPr lang="en-US" dirty="0" err="1" smtClean="0"/>
              <a:t>Isometry</a:t>
            </a:r>
            <a:r>
              <a:rPr lang="en-US" dirty="0" smtClean="0"/>
              <a:t> Property (RIP)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8787" y="1600794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 smtClean="0"/>
                  <a:t> satisfies RIP if, for all </a:t>
                </a:r>
                <a:r>
                  <a:rPr lang="en-US" b="1" dirty="0" smtClean="0"/>
                  <a:t>sparse </a:t>
                </a:r>
                <a:r>
                  <a:rPr lang="en-US" dirty="0" smtClean="0"/>
                  <a:t>vectors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acts as an </a:t>
                </a:r>
                <a:r>
                  <a:rPr lang="en-US" dirty="0" err="1" smtClean="0"/>
                  <a:t>Isometry</a:t>
                </a:r>
                <a:endParaRPr lang="en-US" dirty="0" smtClean="0"/>
              </a:p>
              <a:p>
                <a:r>
                  <a:rPr lang="en-US" dirty="0" smtClean="0"/>
                  <a:t>Formally: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-sparse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8787" y="1600794"/>
                <a:ext cx="8229600" cy="4525963"/>
              </a:xfrm>
              <a:blipFill rotWithShape="0">
                <a:blip r:embed="rId2"/>
                <a:stretch>
                  <a:fillRect l="-133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513466" y="4382342"/>
            <a:ext cx="2534040" cy="17601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9044" y="4941647"/>
            <a:ext cx="1400391" cy="54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5196543" y="4990564"/>
            <a:ext cx="1867187" cy="438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15227" y="4441992"/>
                <a:ext cx="555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227" y="4441992"/>
                <a:ext cx="55550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 rot="1200000">
            <a:off x="7442406" y="4438884"/>
            <a:ext cx="2534040" cy="17601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084998" y="4915940"/>
            <a:ext cx="1066964" cy="362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6537" y="4933392"/>
                <a:ext cx="666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537" y="4933392"/>
                <a:ext cx="66685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39049" y="5164225"/>
                <a:ext cx="666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49" y="5164225"/>
                <a:ext cx="66685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3467" y="3295670"/>
                <a:ext cx="77687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m:rPr>
                          <m:lit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𝐗𝐰</m:t>
                      </m:r>
                      <m:r>
                        <m:rPr>
                          <m:lit/>
                        </m:rPr>
                        <a:rPr lang="en-US" sz="32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≤(1+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m:rPr>
                          <m:lit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7" y="3295670"/>
                <a:ext cx="776879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6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 Large No. of Dimensions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4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03300" y="3246903"/>
            <a:ext cx="977029" cy="235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9325" y="1690689"/>
            <a:ext cx="555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(</a:t>
            </a:r>
            <a:endParaRPr lang="en-US" sz="20000" dirty="0"/>
          </a:p>
        </p:txBody>
      </p:sp>
      <p:sp>
        <p:nvSpPr>
          <p:cNvPr id="8" name="TextBox 7"/>
          <p:cNvSpPr txBox="1"/>
          <p:nvPr/>
        </p:nvSpPr>
        <p:spPr>
          <a:xfrm>
            <a:off x="1179935" y="2779793"/>
            <a:ext cx="2647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f</a:t>
            </a:r>
            <a:endParaRPr lang="en-US" sz="7000" dirty="0"/>
          </a:p>
        </p:txBody>
      </p:sp>
      <p:sp>
        <p:nvSpPr>
          <p:cNvPr id="9" name="TextBox 8"/>
          <p:cNvSpPr txBox="1"/>
          <p:nvPr/>
        </p:nvSpPr>
        <p:spPr>
          <a:xfrm>
            <a:off x="6659737" y="1690688"/>
            <a:ext cx="555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)</a:t>
            </a:r>
            <a:endParaRPr lang="en-US" sz="20000" dirty="0"/>
          </a:p>
        </p:txBody>
      </p:sp>
      <p:sp>
        <p:nvSpPr>
          <p:cNvPr id="10" name="TextBox 9"/>
          <p:cNvSpPr txBox="1"/>
          <p:nvPr/>
        </p:nvSpPr>
        <p:spPr>
          <a:xfrm>
            <a:off x="8610600" y="3133735"/>
            <a:ext cx="32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{Learning, Optimization}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4437418" y="4485005"/>
            <a:ext cx="272367" cy="751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09601" y="523656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850366" y="5237257"/>
          <a:ext cx="33681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622"/>
                <a:gridCol w="673622"/>
                <a:gridCol w="673622"/>
                <a:gridCol w="673622"/>
                <a:gridCol w="6736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4386469" y="1629687"/>
            <a:ext cx="397565" cy="824285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46299" y="6060712"/>
                <a:ext cx="61292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99" y="6060712"/>
                <a:ext cx="612925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53" y="2382230"/>
            <a:ext cx="4408876" cy="210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under RIP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ball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non-zeros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400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942881" y="6329017"/>
            <a:ext cx="490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Blumensath</a:t>
            </a:r>
            <a:r>
              <a:rPr lang="en-US" dirty="0" smtClean="0">
                <a:solidFill>
                  <a:schemeClr val="accent1"/>
                </a:solidFill>
              </a:rPr>
              <a:t> &amp; Davies’09, Garg &amp;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Khandekar’09]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Fully corrective version: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supp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supp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 Two stage algorithms: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8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High-dimensional problems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Need to impose structure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Sparsity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Projection easy!</a:t>
                </a:r>
              </a:p>
              <a:p>
                <a:pPr lvl="1"/>
                <a:r>
                  <a:rPr lang="en-US" dirty="0" smtClean="0"/>
                  <a:t>Projected Gradient works (if RIP is satisfied)</a:t>
                </a:r>
              </a:p>
              <a:p>
                <a:pPr lvl="1"/>
                <a:r>
                  <a:rPr lang="en-US" dirty="0" smtClean="0"/>
                  <a:t>Several variants exist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2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57" y="0"/>
            <a:ext cx="10515600" cy="1325563"/>
          </a:xfrm>
        </p:spPr>
        <p:txBody>
          <a:bodyPr/>
          <a:lstStyle/>
          <a:p>
            <a:r>
              <a:rPr lang="en-US" dirty="0" smtClean="0"/>
              <a:t>Which Matrices Satisfy RIP?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0476" y="2298117"/>
                <a:ext cx="8229600" cy="514116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Several ensembles of random matrices </a:t>
                </a:r>
              </a:p>
              <a:p>
                <a:pPr lvl="1"/>
                <a:r>
                  <a:rPr lang="en-US" dirty="0" smtClean="0"/>
                  <a:t>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0-mean distribution </a:t>
                </a:r>
              </a:p>
              <a:p>
                <a:pPr lvl="2"/>
                <a:r>
                  <a:rPr lang="en-US" dirty="0" smtClean="0"/>
                  <a:t>Bounded fourth moment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0476" y="2298117"/>
                <a:ext cx="8229600" cy="5141168"/>
              </a:xfrm>
              <a:blipFill rotWithShape="0">
                <a:blip r:embed="rId2"/>
                <a:stretch>
                  <a:fillRect l="-1333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56" y="4077072"/>
            <a:ext cx="2664296" cy="2107174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7407740" y="4676092"/>
            <a:ext cx="260132" cy="1508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89946" y="4868701"/>
                <a:ext cx="2146100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946" y="4868701"/>
                <a:ext cx="2146100" cy="7937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8740114" y="4890263"/>
            <a:ext cx="364680" cy="2587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42484" y="6087100"/>
                <a:ext cx="4351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484" y="6087099"/>
                <a:ext cx="43518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01052" y="3948046"/>
                <a:ext cx="64280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052" y="3948046"/>
                <a:ext cx="642804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30476" y="1317679"/>
                <a:ext cx="1119522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lit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𝐗𝐰</m:t>
                          </m:r>
                          <m:r>
                            <m:rPr>
                              <m:lit/>
                            </m:rP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lit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sz="32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m:rPr>
                          <m:lit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76" y="1317679"/>
                <a:ext cx="1119522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9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RIP Ensembles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Most </a:t>
                </a:r>
                <a:r>
                  <a:rPr lang="en-US" dirty="0"/>
                  <a:t>popular examples: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(0,1/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417638"/>
            <a:ext cx="2664296" cy="210717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5159896" y="2016658"/>
            <a:ext cx="260132" cy="1508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42102" y="2209267"/>
                <a:ext cx="2227854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02" y="2209267"/>
                <a:ext cx="2227854" cy="7935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16200000">
            <a:off x="6492270" y="2230829"/>
            <a:ext cx="364680" cy="2587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94640" y="3427666"/>
                <a:ext cx="4351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640" y="3427665"/>
                <a:ext cx="43518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72716" y="1269968"/>
                <a:ext cx="64280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716" y="1269968"/>
                <a:ext cx="642804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8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RIP for Gaussian Ensemble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satisfies RIP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sparsity</a:t>
                </a:r>
                <a:r>
                  <a:rPr lang="en-US" dirty="0" smtClean="0"/>
                  <a:t> with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2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dimensional vector</a:t>
                </a:r>
              </a:p>
              <a:p>
                <a:r>
                  <a:rPr lang="en-US" dirty="0" smtClean="0"/>
                  <a:t>No. of training samples: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bi-grams: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documents!</a:t>
                </a:r>
              </a:p>
              <a:p>
                <a:r>
                  <a:rPr lang="en-US" dirty="0" smtClean="0"/>
                  <a:t>Prediction and storage: O(d)</a:t>
                </a:r>
              </a:p>
              <a:p>
                <a:pPr lvl="1"/>
                <a:r>
                  <a:rPr lang="en-US" dirty="0" smtClean="0"/>
                  <a:t>Prediction time per 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 smtClean="0"/>
                  <a:t> secs</a:t>
                </a:r>
              </a:p>
              <a:p>
                <a:r>
                  <a:rPr lang="en-US" dirty="0" smtClean="0"/>
                  <a:t>Over-fitting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36440" y="6176963"/>
          <a:ext cx="10119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53483" y="6170254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34306" y="1646238"/>
                <a:ext cx="5613781" cy="158594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306" y="1646238"/>
                <a:ext cx="5613781" cy="15859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7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structures?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7596"/>
          </a:xfrm>
        </p:spPr>
        <p:txBody>
          <a:bodyPr/>
          <a:lstStyle/>
          <a:p>
            <a:r>
              <a:rPr lang="en-US" dirty="0" smtClean="0"/>
              <a:t>Group </a:t>
            </a:r>
            <a:r>
              <a:rPr lang="en-US" dirty="0" err="1" smtClean="0"/>
              <a:t>sparsity</a:t>
            </a:r>
            <a:endParaRPr lang="en-US" dirty="0" smtClean="0"/>
          </a:p>
          <a:p>
            <a:r>
              <a:rPr lang="en-US" dirty="0" smtClean="0"/>
              <a:t>Tree </a:t>
            </a:r>
            <a:r>
              <a:rPr lang="en-US" dirty="0" err="1" smtClean="0"/>
              <a:t>sparsity</a:t>
            </a:r>
            <a:endParaRPr lang="en-US" dirty="0" smtClean="0"/>
          </a:p>
          <a:p>
            <a:r>
              <a:rPr lang="en-US" dirty="0" smtClean="0"/>
              <a:t>Union of subspaces (</a:t>
            </a:r>
            <a:r>
              <a:rPr lang="en-US" dirty="0" err="1" smtClean="0"/>
              <a:t>polynomially</a:t>
            </a:r>
            <a:r>
              <a:rPr lang="en-US" dirty="0" smtClean="0"/>
              <a:t> many subspaces)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8098" y="4188941"/>
            <a:ext cx="927992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Projection easy for each one of these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Gaussian matrices satisfy RIP (because union of small no. of subspaces)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2" y="-92075"/>
            <a:ext cx="10515600" cy="1325563"/>
          </a:xfrm>
        </p:spPr>
        <p:txBody>
          <a:bodyPr/>
          <a:lstStyle/>
          <a:p>
            <a:r>
              <a:rPr lang="en-US" dirty="0" smtClean="0"/>
              <a:t>General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0361" y="1383955"/>
                <a:ext cx="11654481" cy="5324347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Any non-convex set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4000" i="1" dirty="0" smtClean="0">
                    <a:latin typeface="Cambria Math" panose="02040503050406030204" pitchFamily="18" charset="0"/>
                  </a:rPr>
                </a:br>
                <a:endParaRPr lang="en-US" sz="4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361" y="1383955"/>
                <a:ext cx="11654481" cy="5324347"/>
              </a:xfrm>
              <a:blipFill rotWithShape="0">
                <a:blip r:embed="rId2"/>
                <a:stretch>
                  <a:fillRect l="-941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0361" y="3603678"/>
                <a:ext cx="1119522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lit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𝐗𝐰</m:t>
                          </m:r>
                          <m:r>
                            <m:rPr>
                              <m:lit/>
                            </m:rP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lit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sz="32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m:rPr>
                          <m:lit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1" y="3603678"/>
                <a:ext cx="1119522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1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 RIP is not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Guarantees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sparse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func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43780" y="6384787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1028"/>
                <a:ext cx="10515600" cy="475593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10⋅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1028"/>
                <a:ext cx="10515600" cy="475593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1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5125"/>
            <a:ext cx="10802655" cy="1325563"/>
          </a:xfrm>
        </p:spPr>
        <p:txBody>
          <a:bodyPr/>
          <a:lstStyle/>
          <a:p>
            <a:r>
              <a:rPr lang="en-US" dirty="0" smtClean="0"/>
              <a:t>Another Example: Low-rank Matrix Completion</a:t>
            </a:r>
            <a:endParaRPr lang="en-US" dirty="0"/>
          </a:p>
        </p:txBody>
      </p:sp>
      <p:pic>
        <p:nvPicPr>
          <p:cNvPr id="4" name="Picture 2" descr="C:\Users\prajain\Documents\work\tab_talk\coll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7635"/>
            <a:ext cx="5472608" cy="41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53186" y="2723518"/>
                <a:ext cx="534003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Task</a:t>
                </a:r>
                <a:r>
                  <a:rPr lang="en-US" sz="2800" dirty="0"/>
                  <a:t>: Complete ratings </a:t>
                </a:r>
                <a:r>
                  <a:rPr lang="en-US" sz="2800" dirty="0" smtClean="0"/>
                  <a:t>matrix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800" dirty="0" smtClean="0"/>
                  <a:t>No. of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8001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800" dirty="0" smtClean="0"/>
              </a:p>
              <a:p>
                <a:pPr marL="8001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186" y="2723518"/>
                <a:ext cx="5340031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2055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Result for Any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satisfies RSC/RSS, i.e.,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IHT and several similar algorithm guarantee: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500" dirty="0" smtClean="0"/>
              </a:p>
              <a:p>
                <a:pPr marL="0" indent="0">
                  <a:buNone/>
                </a:pPr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steps</a:t>
                </a:r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||≤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505161" y="6336952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and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285461"/>
                <a:ext cx="6003234" cy="48694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sparse</a:t>
                </a:r>
              </a:p>
              <a:p>
                <a:r>
                  <a:rPr lang="en-US" dirty="0"/>
                  <a:t>Number of iterations: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𝜎𝜅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func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285461"/>
                <a:ext cx="6003234" cy="4869421"/>
              </a:xfrm>
              <a:blipFill rotWithShape="0">
                <a:blip r:embed="rId2"/>
                <a:stretch>
                  <a:fillRect l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505161" y="6336952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2448478"/>
            <a:ext cx="5777948" cy="265210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458817" y="2584174"/>
            <a:ext cx="1417984" cy="612648"/>
          </a:xfrm>
          <a:prstGeom prst="wedgeEllipseCallout">
            <a:avLst>
              <a:gd name="adj1" fmla="val 31341"/>
              <a:gd name="adj2" fmla="val 94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Convex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3021495" y="5439814"/>
            <a:ext cx="1974575" cy="612648"/>
          </a:xfrm>
          <a:prstGeom prst="wedgeEllipseCallout">
            <a:avLst>
              <a:gd name="adj1" fmla="val 20603"/>
              <a:gd name="adj2" fmla="val -181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Non-Convex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High-dimensional problems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Need to impose structure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Sparsity</a:t>
                </a:r>
                <a:endParaRPr lang="en-US" dirty="0"/>
              </a:p>
              <a:p>
                <a:pPr lvl="1"/>
                <a:r>
                  <a:rPr lang="en-US" dirty="0"/>
                  <a:t>Projection easy!</a:t>
                </a:r>
              </a:p>
              <a:p>
                <a:pPr lvl="1"/>
                <a:r>
                  <a:rPr lang="en-US" dirty="0"/>
                  <a:t>Projected Gradient works (if RIP is satisfied)</a:t>
                </a:r>
              </a:p>
              <a:p>
                <a:pPr lvl="1"/>
                <a:r>
                  <a:rPr lang="en-US" dirty="0"/>
                  <a:t>Several variants exist</a:t>
                </a:r>
              </a:p>
              <a:p>
                <a:r>
                  <a:rPr lang="en-US" dirty="0" smtClean="0"/>
                  <a:t>RIP/RSC style proof works for </a:t>
                </a:r>
                <a:r>
                  <a:rPr lang="en-US" dirty="0" err="1" smtClean="0"/>
                  <a:t>subgaussian</a:t>
                </a:r>
                <a:r>
                  <a:rPr lang="en-US" dirty="0" smtClean="0"/>
                  <a:t> data</a:t>
                </a:r>
              </a:p>
              <a:p>
                <a:r>
                  <a:rPr lang="en-US" dirty="0" smtClean="0"/>
                  <a:t>Other structures also allowed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1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312"/>
            <a:ext cx="10515600" cy="1325563"/>
          </a:xfrm>
        </p:spPr>
        <p:txBody>
          <a:bodyPr/>
          <a:lstStyle/>
          <a:p>
            <a:r>
              <a:rPr lang="en-US" dirty="0" smtClean="0"/>
              <a:t>Robust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33845" y="736837"/>
                <a:ext cx="1144993" cy="2215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 smtClean="0"/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45" y="736837"/>
                <a:ext cx="1144993" cy="22152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058761" y="917019"/>
            <a:ext cx="266991" cy="4361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03175" y="3048741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75" y="3048741"/>
                <a:ext cx="598305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37920" y="2955723"/>
                <a:ext cx="643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20" y="2955723"/>
                <a:ext cx="64383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22870" y="156962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999" y="304874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81594" y="917019"/>
            <a:ext cx="16804" cy="19459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63250" y="157832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29794" y="1006856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29794" y="1006856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3" t="-301639" r="-307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8447749" y="920333"/>
            <a:ext cx="29" cy="43584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37920" y="111666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9907" y="3048741"/>
                <a:ext cx="5548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07" y="3048741"/>
                <a:ext cx="554831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419808" y="162393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283033" y="1008725"/>
          <a:ext cx="283758" cy="1854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375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-60000" flipH="1">
            <a:off x="10722001" y="943528"/>
            <a:ext cx="44310" cy="19193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78668" y="166195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134838" y="2952059"/>
                <a:ext cx="547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838" y="2952059"/>
                <a:ext cx="547458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9419808" y="295205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2421" y="4967417"/>
                <a:ext cx="6267228" cy="1625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Typical b:</a:t>
                </a:r>
              </a:p>
              <a:p>
                <a:pPr marL="342900" indent="-342900">
                  <a:buAutoNum type="alphaLcParenR"/>
                </a:pPr>
                <a:r>
                  <a:rPr lang="en-US" sz="2800" dirty="0" smtClean="0"/>
                  <a:t>Deterministic error 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sz="2800" dirty="0" smtClean="0"/>
              </a:p>
              <a:p>
                <a:pPr marL="342900" indent="-342900">
                  <a:buAutoNum type="alphaLcParenR"/>
                </a:pPr>
                <a:r>
                  <a:rPr lang="en-US" sz="2800" dirty="0" smtClean="0"/>
                  <a:t>Gaussian error 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1" y="4967417"/>
                <a:ext cx="6267228" cy="1625701"/>
              </a:xfrm>
              <a:prstGeom prst="rect">
                <a:avLst/>
              </a:prstGeom>
              <a:blipFill rotWithShape="0">
                <a:blip r:embed="rId8"/>
                <a:stretch>
                  <a:fillRect l="-2043" t="-3745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22121" y="4127156"/>
                <a:ext cx="2826158" cy="64633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121" y="4127156"/>
                <a:ext cx="2826158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9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  <p:bldP spid="25" grpId="0"/>
      <p:bldP spid="26" grpId="0"/>
      <p:bldP spid="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Regression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to be a constant </a:t>
                </a:r>
                <a:endParaRPr lang="en-US" dirty="0"/>
              </a:p>
              <a:p>
                <a:r>
                  <a:rPr lang="en-US" dirty="0" smtClean="0"/>
                  <a:t>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can be unbounded!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can be arbitrarily large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Still we want: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5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={1, 2,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t=0, </a:t>
                </a:r>
                <a:r>
                  <a:rPr lang="en-US" dirty="0"/>
                  <a:t>1</a:t>
                </a:r>
                <a:r>
                  <a:rPr lang="en-US" dirty="0" smtClean="0"/>
                  <a:t>, ….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𝑇𝑜𝑝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Algorithm: was vaguely proposed by Legendre-1805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5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no. of training samples required</a:t>
            </a:r>
          </a:p>
          <a:p>
            <a:r>
              <a:rPr lang="en-US" dirty="0" smtClean="0"/>
              <a:t>Large training time</a:t>
            </a:r>
          </a:p>
          <a:p>
            <a:r>
              <a:rPr lang="en-US" dirty="0" smtClean="0"/>
              <a:t>Large storage and prediction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9" y="1934921"/>
            <a:ext cx="6012347" cy="382135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63" y="1961321"/>
            <a:ext cx="5970811" cy="37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223190"/>
            <a:ext cx="6135757" cy="38997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565"/>
            <a:ext cx="6262609" cy="39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99" y="1852129"/>
            <a:ext cx="6846202" cy="4351338"/>
          </a:xfrm>
        </p:spPr>
      </p:pic>
    </p:spTree>
    <p:extLst>
      <p:ext uri="{BB962C8B-B14F-4D97-AF65-F5344CB8AC3E}">
        <p14:creationId xmlns:p14="http://schemas.microsoft.com/office/powerpoint/2010/main" val="3219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One-bit Compressive Sensing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417638"/>
                <a:ext cx="8229600" cy="510770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Compressed Sensing: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lvl="1"/>
                <a:r>
                  <a:rPr lang="en-US" dirty="0" smtClean="0"/>
                  <a:t>Require to know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exactly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In practice, finite bit representation, some quantization required</a:t>
                </a:r>
                <a:endParaRPr lang="en-US" dirty="0"/>
              </a:p>
              <a:p>
                <a:r>
                  <a:rPr lang="en-US" dirty="0" smtClean="0"/>
                  <a:t>One-bit CS: extreme quantization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Easily implementable through comparators </a:t>
                </a:r>
                <a:endParaRPr lang="en-US" dirty="0"/>
              </a:p>
              <a:p>
                <a:r>
                  <a:rPr lang="en-US" dirty="0" smtClean="0"/>
                  <a:t>Results in two categories:</a:t>
                </a:r>
              </a:p>
              <a:p>
                <a:pPr lvl="1"/>
                <a:r>
                  <a:rPr lang="en-US" dirty="0" smtClean="0"/>
                  <a:t>Support Recovery [HB12, GNJN13]</a:t>
                </a:r>
              </a:p>
              <a:p>
                <a:pPr lvl="1"/>
                <a:r>
                  <a:rPr lang="en-US" dirty="0" smtClean="0"/>
                  <a:t>Approximate Recovery [PV12, GNJN13]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417638"/>
                <a:ext cx="8229600" cy="5107706"/>
              </a:xfrm>
              <a:blipFill rotWithShape="0">
                <a:blip r:embed="rId2"/>
                <a:stretch>
                  <a:fillRect l="-1333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6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Phase-Retrieval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Another extreme: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 smtClean="0"/>
                  <a:t>Useful in several imaging applications</a:t>
                </a:r>
              </a:p>
              <a:p>
                <a:pPr lvl="1"/>
                <a:r>
                  <a:rPr lang="en-US" dirty="0" smtClean="0"/>
                  <a:t>A field in itself</a:t>
                </a:r>
              </a:p>
              <a:p>
                <a:r>
                  <a:rPr lang="en-US" dirty="0" smtClean="0"/>
                  <a:t>Ideas from sparse-vector and low-rank matrix estimation [C12, NJS13]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7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7896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Dictionary Learning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13" y="1687505"/>
            <a:ext cx="619444" cy="4258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69903" y="3208586"/>
                <a:ext cx="378447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 smtClean="0"/>
                  <a:t>-dim, k-sparse</a:t>
                </a:r>
                <a:endParaRPr lang="en-US" sz="3200" dirty="0"/>
              </a:p>
              <a:p>
                <a:r>
                  <a:rPr lang="en-US" sz="3200" dirty="0" smtClean="0"/>
                  <a:t>vector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903" y="3208586"/>
                <a:ext cx="3784476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4026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03" y="1364219"/>
            <a:ext cx="4340367" cy="3432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95034" y="4704090"/>
                <a:ext cx="30243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i="1" smtClean="0">
                          <a:latin typeface="Cambria Math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 smtClean="0"/>
                  <a:t>     Dictionary 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34" y="4704090"/>
                <a:ext cx="3024337" cy="1200329"/>
              </a:xfrm>
              <a:prstGeom prst="rect">
                <a:avLst/>
              </a:prstGeom>
              <a:blipFill rotWithShape="0">
                <a:blip r:embed="rId5"/>
                <a:stretch>
                  <a:fillRect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49" y="1368590"/>
            <a:ext cx="648072" cy="342839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24891" y="3107307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891" y="3107307"/>
                <a:ext cx="633507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82324" y="4611575"/>
                <a:ext cx="3024337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200" dirty="0" smtClean="0"/>
                  <a:t>     Data Point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324" y="4611575"/>
                <a:ext cx="3024337" cy="1138773"/>
              </a:xfrm>
              <a:prstGeom prst="rect">
                <a:avLst/>
              </a:prstGeom>
              <a:blipFill rotWithShape="0">
                <a:blip r:embed="rId8"/>
                <a:stretch>
                  <a:fillRect b="-16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26535" y="2885420"/>
                <a:ext cx="6190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535" y="2885420"/>
                <a:ext cx="619079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75114" y="1343547"/>
            <a:ext cx="6531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" y="2452449"/>
            <a:ext cx="2472079" cy="13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Learning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86" y="1393705"/>
            <a:ext cx="3466688" cy="2741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3158" y="1181491"/>
            <a:ext cx="6531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4430" y="279001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30" y="2790011"/>
                <a:ext cx="633507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96944" y="2732634"/>
                <a:ext cx="6190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944" y="2732634"/>
                <a:ext cx="61907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0" name="Content Placeholder 149"/>
          <p:cNvGraphicFramePr>
            <a:graphicFrameLocks noGrp="1"/>
          </p:cNvGraphicFramePr>
          <p:nvPr>
            <p:ph idx="1"/>
            <p:extLst/>
          </p:nvPr>
        </p:nvGraphicFramePr>
        <p:xfrm>
          <a:off x="7806047" y="2197154"/>
          <a:ext cx="2082800" cy="2932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9329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1" name="Rectangle 150"/>
          <p:cNvSpPr/>
          <p:nvPr/>
        </p:nvSpPr>
        <p:spPr>
          <a:xfrm>
            <a:off x="7819365" y="4559056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819365" y="2795670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819364" y="3975761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8012679" y="2504023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012679" y="308731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8205994" y="4828865"/>
            <a:ext cx="213611" cy="2893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8226290" y="3666444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8226290" y="222233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435628" y="249214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8859189" y="4245571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8628943" y="3392752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8628943" y="3971879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8859189" y="308731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9262950" y="4559056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9069635" y="3666444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9276676" y="249214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9696111" y="3392752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9696110" y="4848454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9696109" y="308731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/>
          </p:nvPr>
        </p:nvGraphicFramePr>
        <p:xfrm>
          <a:off x="1038554" y="2197149"/>
          <a:ext cx="2096530" cy="1812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653"/>
                <a:gridCol w="209653"/>
                <a:gridCol w="209653"/>
                <a:gridCol w="209653"/>
                <a:gridCol w="209653"/>
                <a:gridCol w="209653"/>
                <a:gridCol w="209653"/>
                <a:gridCol w="209653"/>
                <a:gridCol w="209653"/>
                <a:gridCol w="209653"/>
              </a:tblGrid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5925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2" name="TextBox 171"/>
          <p:cNvSpPr txBox="1"/>
          <p:nvPr/>
        </p:nvSpPr>
        <p:spPr>
          <a:xfrm>
            <a:off x="1791672" y="1171264"/>
            <a:ext cx="6531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Y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8555411" y="1149476"/>
            <a:ext cx="6531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1838470" y="4151385"/>
                <a:ext cx="5202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470" y="4151385"/>
                <a:ext cx="52027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10087886" y="2960208"/>
                <a:ext cx="482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886" y="2960208"/>
                <a:ext cx="48224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07293" y="2751714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93" y="2751714"/>
                <a:ext cx="527901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/>
          <p:cNvCxnSpPr/>
          <p:nvPr/>
        </p:nvCxnSpPr>
        <p:spPr>
          <a:xfrm>
            <a:off x="916198" y="2248310"/>
            <a:ext cx="0" cy="17495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962783" y="4135486"/>
            <a:ext cx="22716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10114671" y="2181028"/>
            <a:ext cx="13521" cy="29372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1097280" y="5647240"/>
                <a:ext cx="83727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Overcomplete dictionaries: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Goal: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 smtClean="0"/>
                  <a:t>,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Using small number of samples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647240"/>
                <a:ext cx="8372711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94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69721" y="4234082"/>
                <a:ext cx="48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721" y="4234082"/>
                <a:ext cx="482248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4280940" y="4151385"/>
            <a:ext cx="3115996" cy="27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Generalization error bounds [VMB’11, MPR’12, MG’13, TRS’13]</a:t>
                </a:r>
              </a:p>
              <a:p>
                <a:pPr lvl="1"/>
                <a:r>
                  <a:rPr lang="en-US" dirty="0" smtClean="0"/>
                  <a:t>But assumes that the optimal solution is reached</a:t>
                </a:r>
              </a:p>
              <a:p>
                <a:pPr lvl="1"/>
                <a:r>
                  <a:rPr lang="en-US" dirty="0" smtClean="0"/>
                  <a:t>Do not cover exact recovery with finite many samples</a:t>
                </a:r>
              </a:p>
              <a:p>
                <a:r>
                  <a:rPr lang="en-US" dirty="0"/>
                  <a:t>Identifiability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[HS’11]</a:t>
                </a:r>
              </a:p>
              <a:p>
                <a:pPr lvl="1"/>
                <a:r>
                  <a:rPr lang="en-US" dirty="0"/>
                  <a:t>Require exponentially many </a:t>
                </a:r>
                <a:r>
                  <a:rPr lang="en-US" dirty="0" smtClean="0"/>
                  <a:t>samples</a:t>
                </a:r>
              </a:p>
              <a:p>
                <a:r>
                  <a:rPr lang="en-US" dirty="0" smtClean="0"/>
                  <a:t>Exact recovery [SWW’12]</a:t>
                </a:r>
              </a:p>
              <a:p>
                <a:pPr lvl="1"/>
                <a:r>
                  <a:rPr lang="en-US" dirty="0" smtClean="0"/>
                  <a:t>Restricted to square dictionary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practice, </a:t>
                </a:r>
                <a:r>
                  <a:rPr lang="en-US" dirty="0" err="1" smtClean="0"/>
                  <a:t>overcomplete</a:t>
                </a:r>
                <a:r>
                  <a:rPr lang="en-US" dirty="0" smtClean="0"/>
                  <a:t> dictionary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more useful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52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8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Generate dictionary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to be incoherent, i.e.,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Generate random samples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-sparse</a:t>
                </a:r>
              </a:p>
              <a:p>
                <a:r>
                  <a:rPr lang="en-US" dirty="0" smtClean="0"/>
                  <a:t>Generate observations: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𝐴𝑋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Typically practical algorithm: alternating minimization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Using </a:t>
                </a:r>
                <a:r>
                  <a:rPr lang="en-US" dirty="0" err="1" smtClean="0"/>
                  <a:t>clustering+SVD</a:t>
                </a:r>
                <a:r>
                  <a:rPr lang="en-US" dirty="0" smtClean="0"/>
                  <a:t> method of [AAN’13] or [AGM’13]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1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49"/>
                <a:ext cx="10515600" cy="4873625"/>
              </a:xfrm>
            </p:spPr>
            <p:txBody>
              <a:bodyPr/>
              <a:lstStyle/>
              <a:p>
                <a:r>
                  <a:rPr lang="en-US" dirty="0" smtClean="0"/>
                  <a:t>Restrict the parameter space</a:t>
                </a:r>
              </a:p>
              <a:p>
                <a:r>
                  <a:rPr lang="en-US" dirty="0" smtClean="0"/>
                  <a:t>Linear classification/regression: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sz="2800" dirty="0" smtClean="0"/>
                  <a:t>Restrict no. of zeros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/>
              </a:p>
              <a:p>
                <a:pPr marL="457200" lvl="1" indent="0">
                  <a:buNone/>
                </a:pPr>
                <a:endParaRPr lang="en-US" sz="2800" dirty="0" smtClean="0"/>
              </a:p>
              <a:p>
                <a:pPr lvl="1"/>
                <a:endParaRPr lang="en-US" sz="2800" dirty="0" smtClean="0"/>
              </a:p>
              <a:p>
                <a:pPr lvl="1"/>
                <a:r>
                  <a:rPr lang="en-US" sz="2800" dirty="0" smtClean="0"/>
                  <a:t>Say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2800" dirty="0" smtClean="0"/>
              </a:p>
              <a:p>
                <a:pPr lvl="1"/>
                <a:endParaRPr lang="en-US" sz="2800" dirty="0" smtClean="0"/>
              </a:p>
              <a:p>
                <a:pPr lvl="1"/>
                <a:r>
                  <a:rPr lang="en-US" sz="2800" dirty="0" smtClean="0"/>
                  <a:t>Need to learn 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parameters</a:t>
                </a:r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49"/>
                <a:ext cx="10515600" cy="4873625"/>
              </a:xfrm>
              <a:blipFill rotWithShape="0">
                <a:blip r:embed="rId2"/>
                <a:stretch>
                  <a:fillRect l="-1043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45636" y="354028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0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[AAJNT’13]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Assumptions: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incoherent (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err="1" smtClean="0"/>
                  <a:t>Sparsity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(better result by AGM’13)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steps of </a:t>
                </a:r>
                <a:r>
                  <a:rPr lang="en-US" dirty="0" err="1"/>
                  <a:t>AltMin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7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99754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Initialization step ensures that: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Lower bound on each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+ above bound: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recovered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exactly</a:t>
                </a:r>
              </a:p>
              <a:p>
                <a:pPr lvl="1"/>
                <a:r>
                  <a:rPr lang="en-US" dirty="0" smtClean="0"/>
                  <a:t>Robustness of compressive sensing!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can be expressed exactly as: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𝐸𝑟𝑟𝑜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randomness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997547"/>
              </a:xfrm>
              <a:blipFill rotWithShape="0">
                <a:blip r:embed="rId2"/>
                <a:stretch>
                  <a:fillRect l="-1278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8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2698"/>
            <a:ext cx="4819359" cy="24628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94" y="1636954"/>
            <a:ext cx="4998501" cy="2294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47" y="4234859"/>
            <a:ext cx="4996974" cy="2578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03969" y="4740625"/>
                <a:ext cx="47501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Emirically: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latin typeface="Cambria" panose="02040503050406030204" pitchFamily="18" charset="0"/>
                </a:endParaRPr>
              </a:p>
              <a:p>
                <a:r>
                  <a:rPr lang="en-US" sz="2400" dirty="0" smtClean="0">
                    <a:latin typeface="Cambria" panose="02040503050406030204" pitchFamily="18" charset="0"/>
                  </a:rPr>
                  <a:t>Known result: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969" y="4740625"/>
                <a:ext cx="475013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054" t="-588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1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high-dimensional structured problems</a:t>
            </a:r>
          </a:p>
          <a:p>
            <a:pPr lvl="1"/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Block </a:t>
            </a:r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Tree-based </a:t>
            </a:r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Error </a:t>
            </a:r>
            <a:r>
              <a:rPr lang="en-US" dirty="0" err="1" smtClean="0"/>
              <a:t>sparsity</a:t>
            </a:r>
            <a:endParaRPr lang="en-US" dirty="0"/>
          </a:p>
          <a:p>
            <a:r>
              <a:rPr lang="en-US" dirty="0" smtClean="0"/>
              <a:t>Iterative hard </a:t>
            </a:r>
            <a:r>
              <a:rPr lang="en-US" dirty="0" err="1" smtClean="0"/>
              <a:t>thresholding</a:t>
            </a:r>
            <a:r>
              <a:rPr lang="en-US" dirty="0" smtClean="0"/>
              <a:t> style method</a:t>
            </a:r>
          </a:p>
          <a:p>
            <a:pPr lvl="1"/>
            <a:r>
              <a:rPr lang="en-US" dirty="0" smtClean="0"/>
              <a:t>Practical/easy to implement</a:t>
            </a:r>
          </a:p>
          <a:p>
            <a:pPr lvl="1"/>
            <a:r>
              <a:rPr lang="en-US" dirty="0" smtClean="0"/>
              <a:t>Fast convergence</a:t>
            </a:r>
          </a:p>
          <a:p>
            <a:r>
              <a:rPr lang="en-US" dirty="0" smtClean="0"/>
              <a:t>RIP/RSC/</a:t>
            </a:r>
            <a:r>
              <a:rPr lang="en-US" dirty="0" err="1" smtClean="0"/>
              <a:t>subGaussian</a:t>
            </a:r>
            <a:r>
              <a:rPr lang="en-US" dirty="0" smtClean="0"/>
              <a:t> data: Provable guarantees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6333" y="6311900"/>
            <a:ext cx="520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http://research.microsoft.com/en-us/people/prajain/</a:t>
            </a:r>
          </a:p>
        </p:txBody>
      </p:sp>
    </p:spTree>
    <p:extLst>
      <p:ext uri="{BB962C8B-B14F-4D97-AF65-F5344CB8AC3E}">
        <p14:creationId xmlns:p14="http://schemas.microsoft.com/office/powerpoint/2010/main" val="1357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16640" y="824140"/>
            <a:ext cx="1783119" cy="439528"/>
            <a:chOff x="5116571" y="3300028"/>
            <a:chExt cx="1219613" cy="194961"/>
          </a:xfrm>
          <a:solidFill>
            <a:srgbClr val="17375E"/>
          </a:solidFill>
        </p:grpSpPr>
        <p:sp>
          <p:nvSpPr>
            <p:cNvPr id="5" name="Rectangle 4"/>
            <p:cNvSpPr/>
            <p:nvPr/>
          </p:nvSpPr>
          <p:spPr>
            <a:xfrm>
              <a:off x="5116571" y="3300028"/>
              <a:ext cx="1219613" cy="19496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116571" y="3300028"/>
              <a:ext cx="1219613" cy="1949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Kush Bhatia</a:t>
              </a:r>
              <a:endParaRPr lang="en-US" sz="2400" b="1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6616640" y="1263668"/>
            <a:ext cx="1783119" cy="163433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6409757" y="2898005"/>
            <a:ext cx="2196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Research Fellow</a:t>
            </a:r>
          </a:p>
          <a:p>
            <a:pPr algn="ctr"/>
            <a:r>
              <a:rPr lang="en-US" sz="2400" dirty="0" smtClean="0"/>
              <a:t>MSR, India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57259" y="824143"/>
            <a:ext cx="1890477" cy="2073864"/>
            <a:chOff x="6129999" y="2412227"/>
            <a:chExt cx="1219613" cy="1315552"/>
          </a:xfrm>
        </p:grpSpPr>
        <p:sp>
          <p:nvSpPr>
            <p:cNvPr id="15" name="Rectangle 14"/>
            <p:cNvSpPr/>
            <p:nvPr/>
          </p:nvSpPr>
          <p:spPr>
            <a:xfrm>
              <a:off x="6129999" y="2595573"/>
              <a:ext cx="1219613" cy="1132206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0" b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" name="Group 15"/>
            <p:cNvGrpSpPr/>
            <p:nvPr/>
          </p:nvGrpSpPr>
          <p:grpSpPr>
            <a:xfrm>
              <a:off x="6129999" y="2412227"/>
              <a:ext cx="1219613" cy="274627"/>
              <a:chOff x="1718102" y="1834653"/>
              <a:chExt cx="1219613" cy="274627"/>
            </a:xfrm>
            <a:solidFill>
              <a:srgbClr val="17375E"/>
            </a:solidFill>
          </p:grpSpPr>
          <p:sp>
            <p:nvSpPr>
              <p:cNvPr id="17" name="Rectangle 16"/>
              <p:cNvSpPr/>
              <p:nvPr/>
            </p:nvSpPr>
            <p:spPr>
              <a:xfrm>
                <a:off x="1718102" y="1914318"/>
                <a:ext cx="1219613" cy="194961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1718102" y="1834653"/>
                <a:ext cx="1219613" cy="27462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Purushottam Kar</a:t>
                </a:r>
                <a:endParaRPr lang="en-US" sz="2000" b="1" kern="1200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421481" y="2898005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PostDoc</a:t>
            </a:r>
            <a:endParaRPr lang="en-US" sz="2400" dirty="0" smtClean="0"/>
          </a:p>
          <a:p>
            <a:pPr algn="ctr"/>
            <a:r>
              <a:rPr lang="en-US" sz="2400" dirty="0" smtClean="0"/>
              <a:t>MSR, India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36208" y="3987378"/>
            <a:ext cx="1890477" cy="257817"/>
            <a:chOff x="2567719" y="4685738"/>
            <a:chExt cx="1219613" cy="194961"/>
          </a:xfrm>
          <a:solidFill>
            <a:srgbClr val="17375E"/>
          </a:solidFill>
        </p:grpSpPr>
        <p:sp>
          <p:nvSpPr>
            <p:cNvPr id="23" name="Rectangle 22"/>
            <p:cNvSpPr/>
            <p:nvPr/>
          </p:nvSpPr>
          <p:spPr>
            <a:xfrm>
              <a:off x="2567719" y="4685738"/>
              <a:ext cx="1219613" cy="19496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567719" y="4685738"/>
              <a:ext cx="1219613" cy="1949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Ambuj Tewari</a:t>
              </a:r>
              <a:endParaRPr lang="en-US" sz="2400" b="1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35587" y="5813947"/>
            <a:ext cx="2291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Asst. Prof. </a:t>
            </a:r>
          </a:p>
          <a:p>
            <a:pPr algn="ctr"/>
            <a:r>
              <a:rPr lang="en-US" sz="2400" dirty="0" err="1" smtClean="0"/>
              <a:t>Univ</a:t>
            </a:r>
            <a:r>
              <a:rPr lang="en-US" sz="2400" dirty="0" smtClean="0"/>
              <a:t> of Michigan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4" r="1" b="19043"/>
          <a:stretch/>
        </p:blipFill>
        <p:spPr>
          <a:xfrm>
            <a:off x="5047148" y="4244455"/>
            <a:ext cx="1681199" cy="15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Low-rank Structure</a:t>
            </a:r>
          </a:p>
          <a:p>
            <a:pPr lvl="1"/>
            <a:r>
              <a:rPr lang="en-US" dirty="0" smtClean="0"/>
              <a:t>Matrix Regression</a:t>
            </a:r>
          </a:p>
          <a:p>
            <a:pPr lvl="1"/>
            <a:r>
              <a:rPr lang="en-US" dirty="0" smtClean="0"/>
              <a:t>Matrix Completion</a:t>
            </a:r>
          </a:p>
          <a:p>
            <a:pPr lvl="1"/>
            <a:r>
              <a:rPr lang="en-US" dirty="0" smtClean="0"/>
              <a:t>Robust PCA</a:t>
            </a:r>
            <a:endParaRPr lang="en-US" dirty="0"/>
          </a:p>
          <a:p>
            <a:r>
              <a:rPr lang="en-US" dirty="0" smtClean="0"/>
              <a:t>Low-rank Tensor Structure</a:t>
            </a:r>
          </a:p>
          <a:p>
            <a:pPr lvl="1"/>
            <a:r>
              <a:rPr lang="en-US" dirty="0" smtClean="0"/>
              <a:t>Tensor 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Block-sparse Signals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Total no. of measurements: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Correlated signals: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Method--- Group norms: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Improvement in sample complexity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4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Structure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completion: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4793" y="2388061"/>
            <a:ext cx="7940443" cy="2972827"/>
            <a:chOff x="29898" y="1556792"/>
            <a:chExt cx="9294582" cy="3649989"/>
          </a:xfrm>
        </p:grpSpPr>
        <p:pic>
          <p:nvPicPr>
            <p:cNvPr id="6" name="Picture 2" descr="C:\Users\prajain\Documents\work\tab_talk\colla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8" y="1556792"/>
              <a:ext cx="3970296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898806" y="2148235"/>
              <a:ext cx="720080" cy="187220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44159" y="2148235"/>
              <a:ext cx="2880321" cy="71257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000194" y="2715017"/>
                  <a:ext cx="565385" cy="7696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≅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194" y="2715017"/>
                  <a:ext cx="565385" cy="76966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776988" y="2730396"/>
                  <a:ext cx="695494" cy="769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6988" y="2730396"/>
                  <a:ext cx="695494" cy="76966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036628" y="4437112"/>
                  <a:ext cx="841747" cy="769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628" y="4437112"/>
                  <a:ext cx="841747" cy="76966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53365" y="4437112"/>
                  <a:ext cx="690884" cy="769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365" y="4437112"/>
                  <a:ext cx="690884" cy="76966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421389" y="4437112"/>
                  <a:ext cx="949563" cy="769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1389" y="4437112"/>
                  <a:ext cx="949563" cy="76966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986956" y="4437112"/>
                  <a:ext cx="565385" cy="7696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≅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956" y="4437112"/>
                  <a:ext cx="565385" cy="76966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460070" y="4437112"/>
                  <a:ext cx="695495" cy="769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070" y="4437112"/>
                  <a:ext cx="695495" cy="76966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25486" y="4816182"/>
                <a:ext cx="4212692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W: </a:t>
                </a:r>
                <a:r>
                  <a:rPr lang="en-US" sz="2800" dirty="0"/>
                  <a:t>characterized by U, V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No. of variables: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486" y="4816182"/>
                <a:ext cx="4212692" cy="1815882"/>
              </a:xfrm>
              <a:prstGeom prst="rect">
                <a:avLst/>
              </a:prstGeom>
              <a:blipFill rotWithShape="0">
                <a:blip r:embed="rId10"/>
                <a:stretch>
                  <a:fillRect l="-2605" t="-3020" r="-188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463231" y="2479614"/>
            <a:ext cx="12526" cy="25678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02082" y="5699342"/>
            <a:ext cx="2765567" cy="247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97336" y="569934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36" y="5699342"/>
                <a:ext cx="47795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4804344" y="2620309"/>
            <a:ext cx="615171" cy="101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36111" y="2269223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11" y="2269223"/>
                <a:ext cx="35163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740864" y="2974601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864" y="2974601"/>
                <a:ext cx="351635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8728910" y="2869777"/>
            <a:ext cx="5977" cy="5803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7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1403</Words>
  <Application>Microsoft Office PowerPoint</Application>
  <PresentationFormat>Widescreen</PresentationFormat>
  <Paragraphs>680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Provable Non-convex Optimization for ML</vt:lpstr>
      <vt:lpstr>Overview</vt:lpstr>
      <vt:lpstr>Overview</vt:lpstr>
      <vt:lpstr>Learning in Large No. of Dimensions</vt:lpstr>
      <vt:lpstr>Linear Model</vt:lpstr>
      <vt:lpstr>Another Example: Low-rank Matrix Completion</vt:lpstr>
      <vt:lpstr>Key Issues</vt:lpstr>
      <vt:lpstr>Learning with Structure</vt:lpstr>
      <vt:lpstr>Learning with Structure contd…</vt:lpstr>
      <vt:lpstr>Learning with structure</vt:lpstr>
      <vt:lpstr>Other Examples</vt:lpstr>
      <vt:lpstr>Convex Relaxations</vt:lpstr>
      <vt:lpstr>Convex Relaxations Contd…</vt:lpstr>
      <vt:lpstr>Convex Relaxation</vt:lpstr>
      <vt:lpstr>This tutorial’s focus</vt:lpstr>
      <vt:lpstr>Approach 1: Projected Gradient Descent</vt:lpstr>
      <vt:lpstr>Efficient Projection</vt:lpstr>
      <vt:lpstr>Approach 2: Alternating Minimization</vt:lpstr>
      <vt:lpstr>Results for Several Problems</vt:lpstr>
      <vt:lpstr>Results Contd…</vt:lpstr>
      <vt:lpstr>Sparse Linear Regression</vt:lpstr>
      <vt:lpstr>Motivation: Single Pixel Camera</vt:lpstr>
      <vt:lpstr>Sparsity</vt:lpstr>
      <vt:lpstr>Motivation: Multi-label Classification</vt:lpstr>
      <vt:lpstr>Sparsity</vt:lpstr>
      <vt:lpstr>Compressive Sensing of Labels</vt:lpstr>
      <vt:lpstr>Sparse Linear Regression</vt:lpstr>
      <vt:lpstr>Non-convexity of Low-rank manifold</vt:lpstr>
      <vt:lpstr>Convex Relaxation</vt:lpstr>
      <vt:lpstr>Our Approach : Projected Gradient Descent</vt:lpstr>
      <vt:lpstr>Projection onto L_0 ball?</vt:lpstr>
      <vt:lpstr>Important Properties</vt:lpstr>
      <vt:lpstr>A Stronger Result?</vt:lpstr>
      <vt:lpstr>Our Approach : Projected Gradient Descent</vt:lpstr>
      <vt:lpstr>Convex-projections vs Non-convex Projections</vt:lpstr>
      <vt:lpstr>Convex-Projected Gradient Descent Proof?</vt:lpstr>
      <vt:lpstr>PowerPoint Presentation</vt:lpstr>
      <vt:lpstr>PowerPoint Presentation</vt:lpstr>
      <vt:lpstr>Restricted Isometry Property (RIP)</vt:lpstr>
      <vt:lpstr>Proof under RIP</vt:lpstr>
      <vt:lpstr>PowerPoint Presentation</vt:lpstr>
      <vt:lpstr>PowerPoint Presentation</vt:lpstr>
      <vt:lpstr>Variations</vt:lpstr>
      <vt:lpstr>PowerPoint Presentation</vt:lpstr>
      <vt:lpstr>Summary so far…</vt:lpstr>
      <vt:lpstr>Which Matrices Satisfy RIP?</vt:lpstr>
      <vt:lpstr>Popular RIP Ensembles</vt:lpstr>
      <vt:lpstr>Proof of RIP for Gaussian Ensemble</vt:lpstr>
      <vt:lpstr>PowerPoint Presentation</vt:lpstr>
      <vt:lpstr>PowerPoint Presentation</vt:lpstr>
      <vt:lpstr>PowerPoint Presentation</vt:lpstr>
      <vt:lpstr>Other structures?</vt:lpstr>
      <vt:lpstr>General Result</vt:lpstr>
      <vt:lpstr>Proof?</vt:lpstr>
      <vt:lpstr>But what if RIP is not possible?</vt:lpstr>
      <vt:lpstr>Statistical Guarantees</vt:lpstr>
      <vt:lpstr>Proof?</vt:lpstr>
      <vt:lpstr>Proof?</vt:lpstr>
      <vt:lpstr>PowerPoint Presentation</vt:lpstr>
      <vt:lpstr>PowerPoint Presentation</vt:lpstr>
      <vt:lpstr>General Result for Any Function</vt:lpstr>
      <vt:lpstr>Theory and Practice</vt:lpstr>
      <vt:lpstr>Summary so far…</vt:lpstr>
      <vt:lpstr>Robust Regression</vt:lpstr>
      <vt:lpstr>Robust Regression </vt:lpstr>
      <vt:lpstr>RR Algorithm</vt:lpstr>
      <vt:lpstr>Result</vt:lpstr>
      <vt:lpstr>Proof?</vt:lpstr>
      <vt:lpstr>Proof?</vt:lpstr>
      <vt:lpstr>Empirical Results</vt:lpstr>
      <vt:lpstr>Empirical Results</vt:lpstr>
      <vt:lpstr>Empirical Results</vt:lpstr>
      <vt:lpstr>One-bit Compressive Sensing</vt:lpstr>
      <vt:lpstr>Phase-Retrieval</vt:lpstr>
      <vt:lpstr>Dictionary Learning</vt:lpstr>
      <vt:lpstr>Dictionary Learning</vt:lpstr>
      <vt:lpstr>Existing Results</vt:lpstr>
      <vt:lpstr>Generating Model</vt:lpstr>
      <vt:lpstr>Algorithm</vt:lpstr>
      <vt:lpstr>Results [AAJNT’13]</vt:lpstr>
      <vt:lpstr>Proof Sketch</vt:lpstr>
      <vt:lpstr>Simulations</vt:lpstr>
      <vt:lpstr>Summary</vt:lpstr>
      <vt:lpstr>PowerPoint Presentation</vt:lpstr>
      <vt:lpstr>Next Lecture</vt:lpstr>
      <vt:lpstr>Block-sparse Signals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Provable Non-convex Optimization for ML</dc:title>
  <dc:creator>Prateek Jain</dc:creator>
  <cp:lastModifiedBy>Prateek Jain</cp:lastModifiedBy>
  <cp:revision>52</cp:revision>
  <dcterms:created xsi:type="dcterms:W3CDTF">2015-06-08T16:57:08Z</dcterms:created>
  <dcterms:modified xsi:type="dcterms:W3CDTF">2015-06-10T06:22:45Z</dcterms:modified>
</cp:coreProperties>
</file>