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38"/>
  </p:notesMasterIdLst>
  <p:sldIdLst>
    <p:sldId id="256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91" r:id="rId13"/>
    <p:sldId id="266" r:id="rId14"/>
    <p:sldId id="268" r:id="rId15"/>
    <p:sldId id="269" r:id="rId16"/>
    <p:sldId id="270" r:id="rId17"/>
    <p:sldId id="275" r:id="rId18"/>
    <p:sldId id="273" r:id="rId19"/>
    <p:sldId id="274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93" r:id="rId28"/>
    <p:sldId id="284" r:id="rId29"/>
    <p:sldId id="285" r:id="rId30"/>
    <p:sldId id="286" r:id="rId31"/>
    <p:sldId id="288" r:id="rId32"/>
    <p:sldId id="289" r:id="rId33"/>
    <p:sldId id="295" r:id="rId34"/>
    <p:sldId id="292" r:id="rId35"/>
    <p:sldId id="294" r:id="rId36"/>
    <p:sldId id="28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6" autoAdjust="0"/>
    <p:restoredTop sz="88830" autoAdjust="0"/>
  </p:normalViewPr>
  <p:slideViewPr>
    <p:cSldViewPr snapToGrid="0">
      <p:cViewPr varScale="1">
        <p:scale>
          <a:sx n="79" d="100"/>
          <a:sy n="79" d="100"/>
        </p:scale>
        <p:origin x="75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FEE1B-CFE5-40D1-92BB-D3B2F45D10E2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D9A9B-879A-477A-A43A-4B07E0595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</a:t>
            </a:r>
            <a:r>
              <a:rPr lang="en-US" baseline="0" dirty="0" smtClean="0"/>
              <a:t> explain where all of this begun.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9A9B-879A-477A-A43A-4B07E05958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7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</a:t>
            </a:r>
            <a:r>
              <a:rPr lang="en-US" baseline="0" dirty="0" smtClean="0"/>
              <a:t> a C# programmer, then you can write contracts and statically check them within Visual Studio.</a:t>
            </a:r>
          </a:p>
          <a:p>
            <a:r>
              <a:rPr lang="en-US" baseline="0" dirty="0" smtClean="0"/>
              <a:t>Clousot/cccheck is a static verification based on abstract interpretation which checks contracts validity and absence of runtime errors at compile time.</a:t>
            </a:r>
          </a:p>
          <a:p>
            <a:r>
              <a:rPr lang="en-US" baseline="0" dirty="0" smtClean="0"/>
              <a:t>It is widely used inside and outside the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9A9B-879A-477A-A43A-4B07E05958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4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what</a:t>
            </a:r>
            <a:r>
              <a:rPr lang="en-US" baseline="0" dirty="0" smtClean="0"/>
              <a:t> is the problem? Take your program or library, run cccheck and you get many, many warnings!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9A9B-879A-477A-A43A-4B07E0595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5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do?</a:t>
            </a:r>
          </a:p>
          <a:p>
            <a:r>
              <a:rPr lang="en-US" dirty="0" smtClean="0"/>
              <a:t>One</a:t>
            </a:r>
            <a:r>
              <a:rPr lang="en-US" baseline="0" dirty="0" smtClean="0"/>
              <a:t> may say, the problem is that you are using abstract interpretation, use SMT or model checking instead. This is false.</a:t>
            </a:r>
          </a:p>
          <a:p>
            <a:r>
              <a:rPr lang="en-US" baseline="0" dirty="0" smtClean="0"/>
              <a:t>The analysis, in practice is precise enough. The problem is another one. The problem is that the static analysis lacks information on external libraries, on the </a:t>
            </a:r>
            <a:r>
              <a:rPr lang="en-US" baseline="0" dirty="0" err="1" smtClean="0"/>
              <a:t>environemental</a:t>
            </a:r>
            <a:r>
              <a:rPr lang="en-US" baseline="0" dirty="0" smtClean="0"/>
              <a:t> assumptions made by the programmer and on the surrounding physical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9A9B-879A-477A-A43A-4B07E05958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9A9B-879A-477A-A43A-4B07E05958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6/13/2014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6/13/2014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Verification Modulo Versions</a:t>
            </a:r>
            <a:br>
              <a:rPr lang="en-US" sz="7200" dirty="0" smtClean="0"/>
            </a:br>
            <a:r>
              <a:rPr lang="en-US" sz="4800" dirty="0"/>
              <a:t>T</a:t>
            </a:r>
            <a:r>
              <a:rPr lang="en-US" sz="4800" dirty="0" smtClean="0"/>
              <a:t>owards usable verification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u="sng" dirty="0" smtClean="0"/>
              <a:t>F. Logozzo</a:t>
            </a:r>
            <a:r>
              <a:rPr lang="en-US" sz="2400" dirty="0" smtClean="0"/>
              <a:t>, S. K. Lahiri, Microsoft Research, Redmond</a:t>
            </a:r>
          </a:p>
          <a:p>
            <a:r>
              <a:rPr lang="en-US" sz="2400" dirty="0" smtClean="0"/>
              <a:t>M. Fahndrich, now at Google</a:t>
            </a:r>
          </a:p>
          <a:p>
            <a:r>
              <a:rPr lang="en-US" sz="2400" dirty="0" smtClean="0"/>
              <a:t>S. Blackshear, Univ. Colorado, Boulder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81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2"/>
    </mc:Choice>
    <mc:Fallback xmlns="">
      <p:transition spd="slow" advTm="102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Verification Modulo Versions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3"/>
    </mc:Choice>
    <mc:Fallback xmlns="">
      <p:transition spd="slow" advTm="144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64" y="4064620"/>
            <a:ext cx="2435340" cy="2435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VMV: Verification modulo versions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583" y="2556281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</a:t>
            </a:r>
          </a:p>
          <a:p>
            <a:pPr algn="ctr"/>
            <a:r>
              <a:rPr lang="en-US" sz="2000" dirty="0" smtClean="0"/>
              <a:t>Base version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7" y="4644993"/>
            <a:ext cx="1073509" cy="10735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63211" y="2548939"/>
            <a:ext cx="1865233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P’</a:t>
            </a:r>
          </a:p>
          <a:p>
            <a:pPr algn="ctr"/>
            <a:r>
              <a:rPr lang="en-US" sz="2000" dirty="0" smtClean="0"/>
              <a:t>New version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46851" y="3552848"/>
            <a:ext cx="1531151" cy="12936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02775" y="2556281"/>
            <a:ext cx="1849656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P’+C</a:t>
            </a:r>
          </a:p>
          <a:p>
            <a:pPr algn="ctr"/>
            <a:r>
              <a:rPr lang="en-US" sz="2000" dirty="0" smtClean="0"/>
              <a:t>Instrumented</a:t>
            </a:r>
            <a:endParaRPr lang="en-US" sz="2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34" y="2258014"/>
            <a:ext cx="1397685" cy="125776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8443529" y="2517565"/>
            <a:ext cx="1453614" cy="426466"/>
            <a:chOff x="8465003" y="2576583"/>
            <a:chExt cx="1453614" cy="42646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8465003" y="3003049"/>
              <a:ext cx="145361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465003" y="2576583"/>
              <a:ext cx="893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Analyze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38802" y="2548939"/>
            <a:ext cx="1453614" cy="426466"/>
            <a:chOff x="8465003" y="2576583"/>
            <a:chExt cx="1453614" cy="426466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465003" y="3003049"/>
              <a:ext cx="145361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465003" y="2576583"/>
              <a:ext cx="1213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Instrument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6659" y="3421901"/>
            <a:ext cx="3224839" cy="1555501"/>
            <a:chOff x="846659" y="3421901"/>
            <a:chExt cx="3224839" cy="155550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065437" y="3421901"/>
              <a:ext cx="3006061" cy="155550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44497">
              <a:off x="846659" y="4150016"/>
              <a:ext cx="2892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Extract semantic conditions C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 rot="1644497">
              <a:off x="2407444" y="3879954"/>
              <a:ext cx="893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Analyze</a:t>
              </a:r>
              <a:endParaRPr lang="en-US" dirty="0"/>
            </a:p>
          </p:txBody>
        </p:sp>
      </p:grpSp>
      <p:sp>
        <p:nvSpPr>
          <p:cNvPr id="6" name="Cloud 5"/>
          <p:cNvSpPr/>
          <p:nvPr/>
        </p:nvSpPr>
        <p:spPr>
          <a:xfrm>
            <a:off x="6642458" y="4003101"/>
            <a:ext cx="4745061" cy="1815590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Analyzer is a black box</a:t>
            </a:r>
          </a:p>
          <a:p>
            <a:pPr algn="ctr"/>
            <a:r>
              <a:rPr lang="en-US" sz="2000" dirty="0" smtClean="0"/>
              <a:t>Reduce alarms up to 70%</a:t>
            </a:r>
          </a:p>
          <a:p>
            <a:pPr algn="ctr"/>
            <a:r>
              <a:rPr lang="en-US" sz="2000" dirty="0" smtClean="0"/>
              <a:t>With semantic guarantees!!!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04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61"/>
    </mc:Choice>
    <mc:Fallback xmlns="">
      <p:transition spd="slow" advTm="4376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072" y="3373365"/>
            <a:ext cx="32280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///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 temperature in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Kelvin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double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CurrTemperature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In Celsius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ReadTemperature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 = c + 273.15;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(k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0);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k;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162821" y="2038895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Base version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VMV(S): Finding regressions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771108" y="2935682"/>
            <a:ext cx="1442213" cy="1598481"/>
            <a:chOff x="4874426" y="4133463"/>
            <a:chExt cx="1442213" cy="15984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426" y="4133463"/>
              <a:ext cx="1442213" cy="159848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55" y="4580395"/>
              <a:ext cx="635734" cy="70461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071795" y="3624114"/>
            <a:ext cx="3053751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ReadTemperature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00" dirty="0"/>
              <a:t>≥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273.15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20356432">
            <a:off x="3155546" y="4291440"/>
            <a:ext cx="14536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53810" y="3971647"/>
            <a:ext cx="1631545" cy="4766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Callout 16"/>
          <p:cNvSpPr/>
          <p:nvPr/>
        </p:nvSpPr>
        <p:spPr>
          <a:xfrm>
            <a:off x="2801986" y="5091875"/>
            <a:ext cx="2284363" cy="1061616"/>
          </a:xfrm>
          <a:prstGeom prst="wedgeEllipseCallout">
            <a:avLst>
              <a:gd name="adj1" fmla="val -59052"/>
              <a:gd name="adj2" fmla="val -649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Correct </a:t>
            </a:r>
          </a:p>
          <a:p>
            <a:pPr algn="ctr"/>
            <a:r>
              <a:rPr lang="en-US" dirty="0" smtClean="0"/>
              <a:t>⇔ 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/>
              <a:t>≥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-273.15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80459" y="2054951"/>
            <a:ext cx="213509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/>
              <a:t>Instrumented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/>
              <a:t>n</a:t>
            </a:r>
            <a:r>
              <a:rPr lang="en-US" sz="2000" dirty="0" smtClean="0"/>
              <a:t>ew version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53151" y="3373365"/>
            <a:ext cx="322807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///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 temperature in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Kelvin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double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CurrTemperature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In Celsius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ReadTemperature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.Assume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(c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-273.15);</a:t>
            </a:r>
            <a:endParaRPr lang="en-US" sz="1200" dirty="0" smtClean="0">
              <a:solidFill>
                <a:schemeClr val="tx2">
                  <a:lumMod val="50000"/>
                  <a:lumOff val="50000"/>
                </a:scheme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1200" dirty="0" smtClean="0">
              <a:solidFill>
                <a:schemeClr val="tx2">
                  <a:lumMod val="50000"/>
                  <a:lumOff val="50000"/>
                </a:scheme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 = c + 273.0;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(k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0);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k;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24" name="Oval Callout 23"/>
          <p:cNvSpPr/>
          <p:nvPr/>
        </p:nvSpPr>
        <p:spPr>
          <a:xfrm>
            <a:off x="8621721" y="5558958"/>
            <a:ext cx="2822012" cy="893135"/>
          </a:xfrm>
          <a:prstGeom prst="wedgeEllipseCallout">
            <a:avLst>
              <a:gd name="adj1" fmla="val -19488"/>
              <a:gd name="adj2" fmla="val -853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 regression!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1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59"/>
    </mc:Choice>
    <mc:Fallback xmlns="">
      <p:transition spd="slow" advTm="66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072" y="3373365"/>
            <a:ext cx="32280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///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 temperature in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Kelvin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double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CurrTemperature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In Celsius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ReadTemperature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 = c + 273.15;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(k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0);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k;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162821" y="2038895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Base version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VMV(N): Relative proofs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771108" y="2935682"/>
            <a:ext cx="1442213" cy="1598481"/>
            <a:chOff x="4874426" y="4133463"/>
            <a:chExt cx="1442213" cy="15984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426" y="4133463"/>
              <a:ext cx="1442213" cy="159848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55" y="4580395"/>
              <a:ext cx="635734" cy="704618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/>
          <p:nvPr/>
        </p:nvCxnSpPr>
        <p:spPr>
          <a:xfrm rot="20356432">
            <a:off x="3155546" y="4291440"/>
            <a:ext cx="14536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53810" y="3971647"/>
            <a:ext cx="1726648" cy="4635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Callout 16"/>
          <p:cNvSpPr/>
          <p:nvPr/>
        </p:nvSpPr>
        <p:spPr>
          <a:xfrm>
            <a:off x="2801986" y="5091875"/>
            <a:ext cx="2222643" cy="1061616"/>
          </a:xfrm>
          <a:prstGeom prst="wedgeEllipseCallout">
            <a:avLst>
              <a:gd name="adj1" fmla="val -59052"/>
              <a:gd name="adj2" fmla="val -649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Correct </a:t>
            </a:r>
          </a:p>
          <a:p>
            <a:pPr algn="ctr"/>
            <a:r>
              <a:rPr lang="en-US" dirty="0" smtClean="0"/>
              <a:t>⇔ 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/>
              <a:t>≥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-273.15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80459" y="2054951"/>
            <a:ext cx="213509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/>
              <a:t>Instrumented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/>
              <a:t>n</a:t>
            </a:r>
            <a:r>
              <a:rPr lang="en-US" sz="2000" dirty="0" smtClean="0"/>
              <a:t>ew version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41407" y="3373365"/>
            <a:ext cx="39536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///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 temperature in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Kelvin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double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CurrTemperature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In Celsius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ReadTemperature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.Assume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(c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-273.15);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1200" dirty="0" smtClean="0">
              <a:solidFill>
                <a:schemeClr val="tx2">
                  <a:lumMod val="50000"/>
                  <a:lumOff val="50000"/>
                </a:schemeClr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c + 273.15;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 </a:t>
            </a:r>
            <a:r>
              <a:rPr lang="en-US" sz="1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round =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Math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.Round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(k,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2);</a:t>
            </a:r>
          </a:p>
          <a:p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4:</a:t>
            </a:r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(round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0);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5: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round;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18" name="Oval Callout 17"/>
          <p:cNvSpPr/>
          <p:nvPr/>
        </p:nvSpPr>
        <p:spPr>
          <a:xfrm>
            <a:off x="9005776" y="5738245"/>
            <a:ext cx="2424223" cy="893135"/>
          </a:xfrm>
          <a:prstGeom prst="wedgeEllipseCallout">
            <a:avLst>
              <a:gd name="adj1" fmla="val -19488"/>
              <a:gd name="adj2" fmla="val -8538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Relative correctness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71795" y="3624114"/>
            <a:ext cx="3053751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ReadTemperature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200" dirty="0"/>
              <a:t>≥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273.15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2"/>
    </mc:Choice>
    <mc:Fallback xmlns="">
      <p:transition spd="slow" advTm="22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64" y="4064620"/>
            <a:ext cx="2435340" cy="2435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583" y="2556281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</a:t>
            </a:r>
          </a:p>
          <a:p>
            <a:pPr algn="ctr"/>
            <a:r>
              <a:rPr lang="en-US" sz="2000" dirty="0" smtClean="0"/>
              <a:t>Base version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7" y="4644993"/>
            <a:ext cx="1073509" cy="10735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63211" y="2548939"/>
            <a:ext cx="1865233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P’</a:t>
            </a:r>
          </a:p>
          <a:p>
            <a:pPr algn="ctr"/>
            <a:r>
              <a:rPr lang="en-US" sz="2000" dirty="0" smtClean="0"/>
              <a:t>New version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46851" y="3552848"/>
            <a:ext cx="1531151" cy="12936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02775" y="2556281"/>
            <a:ext cx="1849656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P’+C</a:t>
            </a:r>
          </a:p>
          <a:p>
            <a:pPr algn="ctr"/>
            <a:r>
              <a:rPr lang="en-US" sz="2000" dirty="0" smtClean="0"/>
              <a:t>Instrumented</a:t>
            </a:r>
            <a:endParaRPr lang="en-US" sz="2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34" y="2258014"/>
            <a:ext cx="1397685" cy="125776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8443529" y="2517565"/>
            <a:ext cx="1453614" cy="426466"/>
            <a:chOff x="8465003" y="2576583"/>
            <a:chExt cx="1453614" cy="42646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8465003" y="3003049"/>
              <a:ext cx="145361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465003" y="2576583"/>
              <a:ext cx="893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Analyze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38802" y="2548939"/>
            <a:ext cx="1453614" cy="426466"/>
            <a:chOff x="8465003" y="2576583"/>
            <a:chExt cx="1453614" cy="426466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465003" y="3003049"/>
              <a:ext cx="145361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465003" y="2576583"/>
              <a:ext cx="1213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Instrument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6659" y="3421901"/>
            <a:ext cx="3224839" cy="1555501"/>
            <a:chOff x="846659" y="3421901"/>
            <a:chExt cx="3224839" cy="155550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065437" y="3421901"/>
              <a:ext cx="3006061" cy="155550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44497">
              <a:off x="846659" y="4150016"/>
              <a:ext cx="2892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Extract semantic conditions C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 rot="1644497">
              <a:off x="2407444" y="3879954"/>
              <a:ext cx="893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Analyze</a:t>
              </a:r>
              <a:endParaRPr lang="en-US" dirty="0"/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604726" y="5049989"/>
            <a:ext cx="2424223" cy="893135"/>
          </a:xfrm>
          <a:prstGeom prst="wedgeEllipseCallout">
            <a:avLst>
              <a:gd name="adj1" fmla="val 27661"/>
              <a:gd name="adj2" fmla="val -7756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What conditions?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5180304" y="1174410"/>
            <a:ext cx="2424223" cy="893135"/>
          </a:xfrm>
          <a:prstGeom prst="wedgeEllipseCallout">
            <a:avLst>
              <a:gd name="adj1" fmla="val 34471"/>
              <a:gd name="adj2" fmla="val 980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How do we inject them?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8519283" y="4062298"/>
            <a:ext cx="2424223" cy="893135"/>
          </a:xfrm>
          <a:prstGeom prst="wedgeEllipseCallout">
            <a:avLst>
              <a:gd name="adj1" fmla="val 26613"/>
              <a:gd name="adj2" fmla="val -9746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What guarantees?</a:t>
            </a:r>
          </a:p>
        </p:txBody>
      </p:sp>
    </p:spTree>
    <p:extLst>
      <p:ext uri="{BB962C8B-B14F-4D97-AF65-F5344CB8AC3E}">
        <p14:creationId xmlns:p14="http://schemas.microsoft.com/office/powerpoint/2010/main" val="26544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33"/>
    </mc:Choice>
    <mc:Fallback xmlns="">
      <p:transition spd="slow" advTm="2893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Verification Modulo Versions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"/>
    </mc:Choice>
    <mc:Fallback xmlns="">
      <p:transition spd="slow" advTm="435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Q1. What conditions?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Critical</a:t>
            </a:r>
            <a:r>
              <a:rPr lang="en-US" dirty="0" smtClean="0"/>
              <a:t> to distinguish between </a:t>
            </a:r>
            <a:r>
              <a:rPr lang="en-US" u="sng" dirty="0" smtClean="0">
                <a:solidFill>
                  <a:srgbClr val="FF0000"/>
                </a:solidFill>
              </a:rPr>
              <a:t>sufficient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FF0000"/>
                </a:solidFill>
              </a:rPr>
              <a:t>necessary</a:t>
            </a:r>
            <a:r>
              <a:rPr lang="en-US" dirty="0" smtClean="0"/>
              <a:t> conditions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sufficient condition S</a:t>
            </a:r>
            <a:r>
              <a:rPr lang="en-US" dirty="0" smtClean="0"/>
              <a:t> implies the program correctness</a:t>
            </a:r>
          </a:p>
          <a:p>
            <a:pPr lvl="1"/>
            <a:r>
              <a:rPr lang="en-US" dirty="0" smtClean="0"/>
              <a:t>S ⟹ “program has no bad runs”</a:t>
            </a:r>
          </a:p>
          <a:p>
            <a:pPr lvl="1"/>
            <a:r>
              <a:rPr lang="en-US" dirty="0" smtClean="0"/>
              <a:t>S can be </a:t>
            </a:r>
            <a:r>
              <a:rPr lang="en-US" dirty="0" smtClean="0">
                <a:solidFill>
                  <a:srgbClr val="FF0000"/>
                </a:solidFill>
              </a:rPr>
              <a:t>under</a:t>
            </a:r>
            <a:r>
              <a:rPr lang="en-US" dirty="0" smtClean="0"/>
              <a:t>-approximated</a:t>
            </a:r>
          </a:p>
          <a:p>
            <a:pPr lvl="2"/>
            <a:r>
              <a:rPr lang="en-US" dirty="0" smtClean="0"/>
              <a:t>At worst false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necessary condition N </a:t>
            </a:r>
            <a:r>
              <a:rPr lang="en-US" dirty="0"/>
              <a:t>holds in all correct runs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If R is a good program run, then R ⟹ N</a:t>
            </a:r>
          </a:p>
          <a:p>
            <a:pPr lvl="1"/>
            <a:r>
              <a:rPr lang="en-US" dirty="0" smtClean="0"/>
              <a:t>N can be </a:t>
            </a:r>
            <a:r>
              <a:rPr lang="en-US" dirty="0" smtClean="0">
                <a:solidFill>
                  <a:srgbClr val="FF0000"/>
                </a:solidFill>
              </a:rPr>
              <a:t>over</a:t>
            </a:r>
            <a:r>
              <a:rPr lang="en-US" dirty="0" smtClean="0"/>
              <a:t>-approximated</a:t>
            </a:r>
          </a:p>
          <a:p>
            <a:pPr lvl="2"/>
            <a:r>
              <a:rPr lang="en-US" dirty="0" smtClean="0"/>
              <a:t>At </a:t>
            </a:r>
            <a:r>
              <a:rPr lang="en-US" dirty="0"/>
              <a:t>worst </a:t>
            </a:r>
            <a:r>
              <a:rPr lang="en-US" dirty="0" smtClean="0"/>
              <a:t>true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99"/>
    </mc:Choice>
    <mc:Fallback xmlns="">
      <p:transition spd="slow" advTm="8169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Sufficient vs. Necessary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224" y="1933992"/>
            <a:ext cx="36734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ret, x;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 =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 = ret + 1;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 =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 = ret - 1;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100);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Cloud 5"/>
          <p:cNvSpPr/>
          <p:nvPr/>
        </p:nvSpPr>
        <p:spPr>
          <a:xfrm>
            <a:off x="5231231" y="4115807"/>
            <a:ext cx="3548910" cy="1501358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Weakest Sufficient for API </a:t>
            </a:r>
          </a:p>
          <a:p>
            <a:pPr algn="ctr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99 </a:t>
            </a:r>
            <a:r>
              <a:rPr lang="en-US" sz="1600" dirty="0"/>
              <a:t>∧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ret &gt;101</a:t>
            </a:r>
          </a:p>
          <a:p>
            <a:pPr algn="ctr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ret &gt; 101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921250" y="2157731"/>
            <a:ext cx="3763641" cy="1501358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Strongest Necessary for API 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et &gt; 99 ∨ ret &gt;101</a:t>
            </a:r>
          </a:p>
          <a:p>
            <a:pPr algn="ctr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ret &gt; 99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9083645" y="3973351"/>
            <a:ext cx="2424223" cy="893135"/>
          </a:xfrm>
          <a:prstGeom prst="wedgeEllipseCallout">
            <a:avLst>
              <a:gd name="adj1" fmla="val -89426"/>
              <a:gd name="adj2" fmla="val 3121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Removes all bad runs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9083645" y="2052917"/>
            <a:ext cx="2424223" cy="893135"/>
          </a:xfrm>
          <a:prstGeom prst="wedgeEllipseCallout">
            <a:avLst>
              <a:gd name="adj1" fmla="val -89426"/>
              <a:gd name="adj2" fmla="val 3121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Property of good runs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2725786" y="3391752"/>
            <a:ext cx="1604914" cy="400875"/>
          </a:xfrm>
          <a:prstGeom prst="wedgeEllipseCallout">
            <a:avLst>
              <a:gd name="adj1" fmla="val -59052"/>
              <a:gd name="adj2" fmla="val -649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 &gt; 99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725786" y="4666048"/>
            <a:ext cx="1801763" cy="400875"/>
          </a:xfrm>
          <a:prstGeom prst="wedgeEllipseCallout">
            <a:avLst>
              <a:gd name="adj1" fmla="val -59052"/>
              <a:gd name="adj2" fmla="val -649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 &gt; 101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5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48"/>
    </mc:Choice>
    <mc:Fallback xmlns="">
      <p:transition spd="slow" advTm="147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Q2: Matching and injection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7224" y="1933992"/>
            <a:ext cx="36734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ret, x;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 =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 = ret + 1;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 =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 = ret - 1;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100);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361699" y="2003048"/>
            <a:ext cx="347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x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(…);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22550" y="2946400"/>
            <a:ext cx="2882900" cy="3746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22550" y="3072816"/>
            <a:ext cx="2981926" cy="1499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loud 11"/>
          <p:cNvSpPr/>
          <p:nvPr/>
        </p:nvSpPr>
        <p:spPr>
          <a:xfrm>
            <a:off x="3033275" y="1999906"/>
            <a:ext cx="2063750" cy="99930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Match method calls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61699" y="3840694"/>
            <a:ext cx="6610280" cy="2617034"/>
          </a:xfrm>
        </p:spPr>
        <p:txBody>
          <a:bodyPr>
            <a:normAutofit/>
          </a:bodyPr>
          <a:lstStyle/>
          <a:p>
            <a:r>
              <a:rPr lang="en-US" dirty="0" smtClean="0"/>
              <a:t>Other matching solutions: </a:t>
            </a:r>
          </a:p>
          <a:p>
            <a:pPr lvl="1"/>
            <a:r>
              <a:rPr lang="en-US" dirty="0" smtClean="0"/>
              <a:t>Program points,  </a:t>
            </a:r>
            <a:r>
              <a:rPr lang="en-US" dirty="0"/>
              <a:t>Sequences </a:t>
            </a:r>
            <a:r>
              <a:rPr lang="en-US" dirty="0" smtClean="0"/>
              <a:t>of method calls, …</a:t>
            </a:r>
          </a:p>
          <a:p>
            <a:pPr lvl="1"/>
            <a:r>
              <a:rPr lang="en-US" dirty="0" smtClean="0"/>
              <a:t>See paper</a:t>
            </a:r>
          </a:p>
          <a:p>
            <a:r>
              <a:rPr lang="en-US" dirty="0" smtClean="0"/>
              <a:t>In general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More refined</a:t>
            </a:r>
            <a:r>
              <a:rPr lang="en-US" dirty="0" smtClean="0"/>
              <a:t> matching ⟹ </a:t>
            </a:r>
            <a:r>
              <a:rPr lang="en-US" dirty="0" smtClean="0">
                <a:solidFill>
                  <a:srgbClr val="FF0000"/>
                </a:solidFill>
              </a:rPr>
              <a:t>more precision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More refined</a:t>
            </a:r>
            <a:r>
              <a:rPr lang="en-US" dirty="0" smtClean="0"/>
              <a:t> matching ⟹ </a:t>
            </a:r>
            <a:r>
              <a:rPr lang="en-US" dirty="0" smtClean="0">
                <a:solidFill>
                  <a:srgbClr val="FF0000"/>
                </a:solidFill>
              </a:rPr>
              <a:t>more brittle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43"/>
    </mc:Choice>
    <mc:Fallback xmlns="">
      <p:transition spd="slow" advTm="7394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Q3: What semantic guarantees for P’?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</a:t>
            </a:r>
            <a:r>
              <a:rPr lang="en-US" u="sng" dirty="0" smtClean="0">
                <a:solidFill>
                  <a:srgbClr val="FF0000"/>
                </a:solidFill>
              </a:rPr>
              <a:t>sufficient</a:t>
            </a:r>
            <a:r>
              <a:rPr lang="en-US" dirty="0" smtClean="0">
                <a:solidFill>
                  <a:srgbClr val="FF0000"/>
                </a:solidFill>
              </a:rPr>
              <a:t> conditions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Short VMV(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Theorem: </a:t>
            </a:r>
            <a:r>
              <a:rPr lang="en-US" u="sng" dirty="0" smtClean="0">
                <a:solidFill>
                  <a:srgbClr val="FF0000"/>
                </a:solidFill>
              </a:rPr>
              <a:t>All warnings in P’+ S are new alarms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 was sufficient to shut off all alarms in 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Each new alarm in P’+S is either </a:t>
            </a:r>
          </a:p>
          <a:p>
            <a:pPr lvl="2"/>
            <a:r>
              <a:rPr lang="en-US" i="0" dirty="0" smtClean="0">
                <a:solidFill>
                  <a:schemeClr val="tx1"/>
                </a:solidFill>
              </a:rPr>
              <a:t>1. in new code or </a:t>
            </a:r>
          </a:p>
          <a:p>
            <a:pPr lvl="2"/>
            <a:r>
              <a:rPr lang="en-US" i="0" dirty="0" smtClean="0">
                <a:solidFill>
                  <a:schemeClr val="tx1"/>
                </a:solidFill>
              </a:rPr>
              <a:t>2. S is not strong enough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Nothing can be said on the “verified” assertions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E.g., S can be too strong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VMV(S) useful for </a:t>
            </a:r>
            <a:r>
              <a:rPr lang="en-US" dirty="0" smtClean="0">
                <a:solidFill>
                  <a:srgbClr val="FF0000"/>
                </a:solidFill>
              </a:rPr>
              <a:t>bug finding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64"/>
    </mc:Choice>
    <mc:Fallback xmlns="">
      <p:transition spd="slow" advTm="7606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Background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8"/>
    </mc:Choice>
    <mc:Fallback xmlns="">
      <p:transition spd="slow" advTm="55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VMV(S)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224" y="1933992"/>
            <a:ext cx="36734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ret, x;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 =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 = ret + 1;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 =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 = ret - 1;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100);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472949" y="1933992"/>
            <a:ext cx="347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x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SomeAPI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.Assume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&gt; 101);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&gt; 105);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6585878" y="3092450"/>
            <a:ext cx="3199471" cy="450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8006228" y="4547116"/>
            <a:ext cx="2617321" cy="693806"/>
          </a:xfrm>
          <a:prstGeom prst="wedgeEllipseCallout">
            <a:avLst>
              <a:gd name="adj1" fmla="val -54846"/>
              <a:gd name="adj2" fmla="val -1301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Regression: </a:t>
            </a:r>
          </a:p>
          <a:p>
            <a:pPr algn="ctr"/>
            <a:r>
              <a:rPr lang="en-US" dirty="0" smtClean="0"/>
              <a:t>Ask more to API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2629863" y="3450275"/>
            <a:ext cx="3130858" cy="99930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Recall</a:t>
            </a:r>
            <a:r>
              <a:rPr lang="en-US" sz="1600" dirty="0" smtClean="0"/>
              <a:t> Suff. condition:</a:t>
            </a:r>
          </a:p>
          <a:p>
            <a:pPr algn="ctr"/>
            <a:r>
              <a:rPr lang="en-US" sz="1600" dirty="0" smtClean="0"/>
              <a:t>Result(API) &gt; 101</a:t>
            </a:r>
          </a:p>
        </p:txBody>
      </p:sp>
    </p:spTree>
    <p:extLst>
      <p:ext uri="{BB962C8B-B14F-4D97-AF65-F5344CB8AC3E}">
        <p14:creationId xmlns:p14="http://schemas.microsoft.com/office/powerpoint/2010/main" val="17901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87"/>
    </mc:Choice>
    <mc:Fallback xmlns="">
      <p:transition spd="slow" advTm="3548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Q3: What semantic guarantees for P’?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</a:t>
            </a:r>
            <a:r>
              <a:rPr lang="en-US" u="sng" dirty="0" smtClean="0">
                <a:solidFill>
                  <a:srgbClr val="FF0000"/>
                </a:solidFill>
              </a:rPr>
              <a:t>necessary</a:t>
            </a:r>
            <a:r>
              <a:rPr lang="en-US" dirty="0" smtClean="0">
                <a:solidFill>
                  <a:srgbClr val="FF0000"/>
                </a:solidFill>
              </a:rPr>
              <a:t> conditions</a:t>
            </a:r>
          </a:p>
          <a:p>
            <a:pPr lvl="1"/>
            <a:r>
              <a:rPr lang="en-US" dirty="0" smtClean="0"/>
              <a:t>Short VMV(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Theorem: </a:t>
            </a:r>
            <a:r>
              <a:rPr lang="en-US" u="sng" dirty="0" smtClean="0">
                <a:solidFill>
                  <a:srgbClr val="FF0000"/>
                </a:solidFill>
              </a:rPr>
              <a:t>All proven assertions in P’+ N are correct w.r.t. P</a:t>
            </a:r>
          </a:p>
          <a:p>
            <a:pPr lvl="1"/>
            <a:r>
              <a:rPr lang="en-US" dirty="0" smtClean="0"/>
              <a:t>N holds in all good runs of P</a:t>
            </a:r>
          </a:p>
          <a:p>
            <a:pPr lvl="1"/>
            <a:r>
              <a:rPr lang="en-US" dirty="0" smtClean="0"/>
              <a:t>Each proven assertion in P’+ N is either </a:t>
            </a:r>
          </a:p>
          <a:p>
            <a:pPr lvl="2"/>
            <a:r>
              <a:rPr lang="en-US" i="0" dirty="0" smtClean="0"/>
              <a:t>1. because of an assume from N, or</a:t>
            </a:r>
          </a:p>
          <a:p>
            <a:pPr lvl="2"/>
            <a:r>
              <a:rPr lang="en-US" i="0" dirty="0" smtClean="0"/>
              <a:t>2. absolute, i.e., without assumptions from P</a:t>
            </a:r>
          </a:p>
          <a:p>
            <a:r>
              <a:rPr lang="en-US" dirty="0" smtClean="0"/>
              <a:t>Alarms may be new or old ones</a:t>
            </a:r>
          </a:p>
          <a:p>
            <a:pPr lvl="1"/>
            <a:r>
              <a:rPr lang="en-US" i="0" dirty="0" smtClean="0"/>
              <a:t>E.g. N can be too weak</a:t>
            </a:r>
          </a:p>
          <a:p>
            <a:r>
              <a:rPr lang="en-US" dirty="0" smtClean="0"/>
              <a:t>VMV(N) is useful for </a:t>
            </a:r>
            <a:r>
              <a:rPr lang="en-US" dirty="0" smtClean="0">
                <a:solidFill>
                  <a:srgbClr val="FF0000"/>
                </a:solidFill>
              </a:rPr>
              <a:t>relative verification</a:t>
            </a:r>
            <a:endParaRPr lang="en-US" i="0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08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7"/>
    </mc:Choice>
    <mc:Fallback xmlns="">
      <p:transition spd="slow" advTm="6476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VMV(N)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224" y="1933992"/>
            <a:ext cx="36734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ret, x;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 =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 = ret + 1;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 =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API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 = ret - 1;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100);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472949" y="1933992"/>
            <a:ext cx="347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x;</a:t>
            </a: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x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SomeAPI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.Assume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&gt; 99);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 &gt; 0);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6585878" y="3092450"/>
            <a:ext cx="3199471" cy="450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7523628" y="4870966"/>
            <a:ext cx="3423771" cy="1040884"/>
          </a:xfrm>
          <a:prstGeom prst="wedgeEllipseCallout">
            <a:avLst>
              <a:gd name="adj1" fmla="val -44274"/>
              <a:gd name="adj2" fmla="val -13933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Relative verification:</a:t>
            </a:r>
          </a:p>
          <a:p>
            <a:pPr algn="ctr"/>
            <a:r>
              <a:rPr lang="en-US" dirty="0" smtClean="0"/>
              <a:t>Holds for good runs of P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2715924" y="3498684"/>
            <a:ext cx="3130858" cy="99930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Recall</a:t>
            </a:r>
            <a:r>
              <a:rPr lang="en-US" sz="1600" dirty="0" smtClean="0"/>
              <a:t> </a:t>
            </a:r>
            <a:r>
              <a:rPr lang="en-US" sz="1600" dirty="0" err="1" smtClean="0"/>
              <a:t>Nec</a:t>
            </a:r>
            <a:r>
              <a:rPr lang="en-US" sz="1600" dirty="0" smtClean="0"/>
              <a:t>. condition:</a:t>
            </a:r>
          </a:p>
          <a:p>
            <a:pPr algn="ctr"/>
            <a:r>
              <a:rPr lang="en-US" sz="1600" dirty="0" smtClean="0"/>
              <a:t>Result(API) &gt; 99</a:t>
            </a:r>
          </a:p>
        </p:txBody>
      </p:sp>
    </p:spTree>
    <p:extLst>
      <p:ext uri="{BB962C8B-B14F-4D97-AF65-F5344CB8AC3E}">
        <p14:creationId xmlns:p14="http://schemas.microsoft.com/office/powerpoint/2010/main" val="2573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04"/>
    </mc:Choice>
    <mc:Fallback xmlns="">
      <p:transition spd="slow" advTm="2520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Experiments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8"/>
    </mc:Choice>
    <mc:Fallback xmlns="">
      <p:transition spd="slow" advTm="396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64" y="4064620"/>
            <a:ext cx="2435340" cy="2435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583" y="2556281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</a:t>
            </a:r>
          </a:p>
          <a:p>
            <a:pPr algn="ctr"/>
            <a:r>
              <a:rPr lang="en-US" sz="2000" dirty="0" smtClean="0"/>
              <a:t>Base version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7" y="4644993"/>
            <a:ext cx="1073509" cy="10735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63211" y="2548939"/>
            <a:ext cx="1865233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P’</a:t>
            </a:r>
          </a:p>
          <a:p>
            <a:pPr algn="ctr"/>
            <a:r>
              <a:rPr lang="en-US" sz="2000" dirty="0" smtClean="0"/>
              <a:t>New version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46851" y="3552848"/>
            <a:ext cx="1531151" cy="12936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02775" y="2556281"/>
            <a:ext cx="1849656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P’+N</a:t>
            </a:r>
          </a:p>
          <a:p>
            <a:pPr algn="ctr"/>
            <a:r>
              <a:rPr lang="en-US" sz="2000" dirty="0" smtClean="0"/>
              <a:t>Instrumented</a:t>
            </a:r>
            <a:endParaRPr lang="en-US" sz="2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34" y="2258014"/>
            <a:ext cx="1397685" cy="125776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8443529" y="2517565"/>
            <a:ext cx="1453614" cy="426466"/>
            <a:chOff x="8465003" y="2576583"/>
            <a:chExt cx="1453614" cy="42646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8465003" y="3003049"/>
              <a:ext cx="145361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465003" y="2576583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cccheck.exe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38802" y="2548939"/>
            <a:ext cx="1453614" cy="426466"/>
            <a:chOff x="8465003" y="2576583"/>
            <a:chExt cx="1453614" cy="426466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465003" y="3003049"/>
              <a:ext cx="145361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465003" y="2576583"/>
              <a:ext cx="1213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Instrument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9636" y="3493736"/>
            <a:ext cx="3285849" cy="1555501"/>
            <a:chOff x="785649" y="3421901"/>
            <a:chExt cx="3285849" cy="155550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065437" y="3421901"/>
              <a:ext cx="3006061" cy="155550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44497">
              <a:off x="785649" y="4150016"/>
              <a:ext cx="301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Extract necessary conditions </a:t>
              </a:r>
              <a:r>
                <a:rPr lang="en-US" dirty="0"/>
                <a:t>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644497">
              <a:off x="1987966" y="3751087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cccheck.exe</a:t>
              </a:r>
              <a:endParaRPr lang="en-US" dirty="0"/>
            </a:p>
          </p:txBody>
        </p:sp>
      </p:grpSp>
      <p:sp>
        <p:nvSpPr>
          <p:cNvPr id="23" name="Oval Callout 22"/>
          <p:cNvSpPr/>
          <p:nvPr/>
        </p:nvSpPr>
        <p:spPr>
          <a:xfrm>
            <a:off x="7140319" y="921220"/>
            <a:ext cx="2424223" cy="893135"/>
          </a:xfrm>
          <a:prstGeom prst="wedgeEllipseCallout">
            <a:avLst>
              <a:gd name="adj1" fmla="val -40968"/>
              <a:gd name="adj2" fmla="val 11414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 method calls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6711685" y="3618052"/>
            <a:ext cx="3344318" cy="893135"/>
          </a:xfrm>
          <a:prstGeom prst="wedgeEllipseCallout">
            <a:avLst>
              <a:gd name="adj1" fmla="val 43575"/>
              <a:gd name="adj2" fmla="val -8829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Necessary </a:t>
            </a:r>
          </a:p>
          <a:p>
            <a:pPr algn="ctr"/>
            <a:r>
              <a:rPr lang="en-US" dirty="0" smtClean="0"/>
              <a:t>⟹ relative verification</a:t>
            </a:r>
          </a:p>
        </p:txBody>
      </p:sp>
      <p:sp>
        <p:nvSpPr>
          <p:cNvPr id="28" name="Oval 27"/>
          <p:cNvSpPr/>
          <p:nvPr/>
        </p:nvSpPr>
        <p:spPr>
          <a:xfrm rot="1541820">
            <a:off x="588184" y="3745777"/>
            <a:ext cx="3804064" cy="105528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318738" y="2443231"/>
            <a:ext cx="1432918" cy="58074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7532" y="5072171"/>
            <a:ext cx="5553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Cccheck.exe checks </a:t>
            </a:r>
            <a:r>
              <a:rPr lang="en-US" dirty="0" smtClean="0">
                <a:solidFill>
                  <a:srgbClr val="FF0000"/>
                </a:solidFill>
              </a:rPr>
              <a:t>safety properties</a:t>
            </a:r>
          </a:p>
          <a:p>
            <a:r>
              <a:rPr lang="en-US" dirty="0"/>
              <a:t>	</a:t>
            </a:r>
            <a:r>
              <a:rPr lang="en-US" dirty="0" smtClean="0"/>
              <a:t>Contracts and runtime exceptions</a:t>
            </a:r>
          </a:p>
          <a:p>
            <a:r>
              <a:rPr lang="en-US" dirty="0"/>
              <a:t>	</a:t>
            </a:r>
            <a:r>
              <a:rPr lang="en-US" dirty="0" smtClean="0"/>
              <a:t>	null-pointers</a:t>
            </a:r>
            <a:r>
              <a:rPr lang="en-US" dirty="0"/>
              <a:t>, division by zero, buffer overruns, </a:t>
            </a:r>
            <a:r>
              <a:rPr lang="en-US" dirty="0" smtClean="0"/>
              <a:t>		arithmetic </a:t>
            </a:r>
            <a:r>
              <a:rPr lang="en-US" dirty="0"/>
              <a:t>overflow, </a:t>
            </a:r>
            <a:r>
              <a:rPr lang="en-US" dirty="0" err="1"/>
              <a:t>enums</a:t>
            </a:r>
            <a:r>
              <a:rPr lang="en-US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3036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5"/>
    </mc:Choice>
    <mc:Fallback xmlns="">
      <p:transition spd="slow" advTm="3481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Azure ActorFX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3397250"/>
            <a:ext cx="10753725" cy="2380615"/>
          </a:xfrm>
        </p:spPr>
        <p:txBody>
          <a:bodyPr>
            <a:noAutofit/>
          </a:bodyPr>
          <a:lstStyle/>
          <a:p>
            <a:r>
              <a:rPr lang="en-US" dirty="0" smtClean="0"/>
              <a:t>Three months between P and P’</a:t>
            </a:r>
          </a:p>
          <a:p>
            <a:r>
              <a:rPr lang="en-US" dirty="0"/>
              <a:t>VMV(N) dramatically reduces the number of alarms (roughly by 70%)</a:t>
            </a:r>
          </a:p>
          <a:p>
            <a:pPr lvl="1"/>
            <a:r>
              <a:rPr lang="en-US" dirty="0" smtClean="0"/>
              <a:t>Eliminated </a:t>
            </a:r>
            <a:r>
              <a:rPr lang="en-US" dirty="0"/>
              <a:t>great majority of the warnings from external </a:t>
            </a:r>
            <a:r>
              <a:rPr lang="en-US" dirty="0">
                <a:solidFill>
                  <a:srgbClr val="FF0000"/>
                </a:solidFill>
              </a:rPr>
              <a:t>non-annotated</a:t>
            </a:r>
            <a:r>
              <a:rPr lang="en-US" dirty="0"/>
              <a:t> API</a:t>
            </a:r>
          </a:p>
          <a:p>
            <a:r>
              <a:rPr lang="en-US" dirty="0" smtClean="0"/>
              <a:t>Added </a:t>
            </a:r>
            <a:r>
              <a:rPr lang="en-US" dirty="0"/>
              <a:t>annotations to </a:t>
            </a:r>
            <a:r>
              <a:rPr lang="en-US" dirty="0" smtClean="0"/>
              <a:t>P’+ N to </a:t>
            </a:r>
            <a:r>
              <a:rPr lang="en-US" dirty="0"/>
              <a:t>go to</a:t>
            </a:r>
            <a:r>
              <a:rPr lang="en-US" dirty="0">
                <a:solidFill>
                  <a:srgbClr val="FF0000"/>
                </a:solidFill>
              </a:rPr>
              <a:t> 0 </a:t>
            </a:r>
            <a:r>
              <a:rPr lang="en-US" dirty="0" smtClean="0"/>
              <a:t>warnings, i.e., </a:t>
            </a:r>
            <a:r>
              <a:rPr lang="en-US" u="sng" dirty="0" smtClean="0">
                <a:solidFill>
                  <a:srgbClr val="FF0000"/>
                </a:solidFill>
              </a:rPr>
              <a:t>relative correct</a:t>
            </a:r>
            <a:endParaRPr lang="en-US" u="sng" dirty="0"/>
          </a:p>
          <a:p>
            <a:pPr lvl="1"/>
            <a:r>
              <a:rPr lang="en-US" dirty="0"/>
              <a:t>Less than 3 hours </a:t>
            </a:r>
            <a:r>
              <a:rPr lang="en-US" dirty="0" smtClean="0"/>
              <a:t>overall</a:t>
            </a:r>
          </a:p>
          <a:p>
            <a:pPr lvl="1"/>
            <a:r>
              <a:rPr lang="en-US" dirty="0" smtClean="0"/>
              <a:t>Found bugs, reported to the developers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" y="1963866"/>
            <a:ext cx="10753725" cy="1239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3449" y="2290050"/>
            <a:ext cx="709886" cy="78058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0128" y="2290050"/>
            <a:ext cx="709886" cy="78058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21428" y="2290050"/>
            <a:ext cx="1206572" cy="78058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11"/>
    </mc:Choice>
    <mc:Fallback xmlns="">
      <p:transition spd="slow" advTm="19041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"/>
    </mc:Choice>
    <mc:Fallback xmlns="">
      <p:transition spd="slow" advTm="137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the paper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3272394"/>
            <a:ext cx="3589696" cy="2507772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04121" y="2319970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Greek letters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82" y="3277569"/>
            <a:ext cx="4235781" cy="250259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508574" y="2319970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Numbers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06627" y="2315093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cenarios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818675" y="3272394"/>
            <a:ext cx="3235866" cy="2459041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Abstraction</a:t>
            </a:r>
            <a:r>
              <a:rPr lang="en-US" sz="1600" dirty="0" smtClean="0"/>
              <a:t> of necessary/sufficient</a:t>
            </a:r>
          </a:p>
          <a:p>
            <a:r>
              <a:rPr lang="en-US" sz="1600" dirty="0" smtClean="0"/>
              <a:t>Role of </a:t>
            </a:r>
            <a:r>
              <a:rPr lang="en-US" sz="1600" dirty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mprecision</a:t>
            </a:r>
            <a:r>
              <a:rPr lang="en-US" sz="1600" dirty="0" smtClean="0"/>
              <a:t> in the analyzer</a:t>
            </a:r>
          </a:p>
          <a:p>
            <a:pPr lvl="1"/>
            <a:r>
              <a:rPr lang="en-US" sz="1600" dirty="0" smtClean="0"/>
              <a:t>Abstract regressions in VMV(S)</a:t>
            </a:r>
          </a:p>
          <a:p>
            <a:r>
              <a:rPr lang="en-US" sz="1600" dirty="0" smtClean="0"/>
              <a:t>Impact of </a:t>
            </a:r>
            <a:r>
              <a:rPr lang="en-US" sz="1600" dirty="0">
                <a:solidFill>
                  <a:srgbClr val="FF0000"/>
                </a:solidFill>
              </a:rPr>
              <a:t>n</a:t>
            </a:r>
            <a:r>
              <a:rPr lang="en-US" sz="1600" dirty="0" smtClean="0">
                <a:solidFill>
                  <a:srgbClr val="FF0000"/>
                </a:solidFill>
              </a:rPr>
              <a:t>on-monotonic </a:t>
            </a:r>
            <a:r>
              <a:rPr lang="en-US" sz="1600" dirty="0" smtClean="0"/>
              <a:t>analyzers</a:t>
            </a:r>
          </a:p>
          <a:p>
            <a:pPr lvl="1"/>
            <a:r>
              <a:rPr lang="en-US" sz="1600" dirty="0" smtClean="0"/>
              <a:t>i.e., all tools out there…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Self application</a:t>
            </a:r>
            <a:endParaRPr lang="en-US" sz="1600" dirty="0"/>
          </a:p>
          <a:p>
            <a:pPr lvl="1"/>
            <a:r>
              <a:rPr lang="en-US" sz="1600" dirty="0" smtClean="0"/>
              <a:t>Analyze P+N</a:t>
            </a:r>
          </a:p>
          <a:p>
            <a:r>
              <a:rPr lang="en-US" sz="1600" dirty="0" smtClean="0"/>
              <a:t>Related work</a:t>
            </a:r>
          </a:p>
          <a:p>
            <a:r>
              <a:rPr lang="en-US" sz="1600" dirty="0" smtClean="0"/>
              <a:t>… 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992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54"/>
    </mc:Choice>
    <mc:Fallback xmlns="">
      <p:transition spd="slow" advTm="2865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64" y="4064620"/>
            <a:ext cx="2435340" cy="2435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583" y="2556281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</a:t>
            </a:r>
          </a:p>
          <a:p>
            <a:pPr algn="ctr"/>
            <a:r>
              <a:rPr lang="en-US" sz="2000" dirty="0" smtClean="0"/>
              <a:t>Base version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7" y="4644993"/>
            <a:ext cx="1073509" cy="10735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63211" y="2548939"/>
            <a:ext cx="1865233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P’</a:t>
            </a:r>
          </a:p>
          <a:p>
            <a:pPr algn="ctr"/>
            <a:r>
              <a:rPr lang="en-US" sz="2000" dirty="0" smtClean="0"/>
              <a:t>New version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46851" y="3552848"/>
            <a:ext cx="1531151" cy="12936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02775" y="2556281"/>
            <a:ext cx="1849656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P’+C</a:t>
            </a:r>
          </a:p>
          <a:p>
            <a:pPr algn="ctr"/>
            <a:r>
              <a:rPr lang="en-US" sz="2000" dirty="0" smtClean="0"/>
              <a:t>Instrumented</a:t>
            </a:r>
            <a:endParaRPr lang="en-US" sz="2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34" y="2258014"/>
            <a:ext cx="1397685" cy="125776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8443529" y="2517565"/>
            <a:ext cx="1453614" cy="426466"/>
            <a:chOff x="8465003" y="2576583"/>
            <a:chExt cx="1453614" cy="42646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8465003" y="3003049"/>
              <a:ext cx="145361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465003" y="2576583"/>
              <a:ext cx="893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Analyze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38802" y="2548939"/>
            <a:ext cx="1453614" cy="426466"/>
            <a:chOff x="8465003" y="2576583"/>
            <a:chExt cx="1453614" cy="426466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465003" y="3003049"/>
              <a:ext cx="145361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465003" y="2576583"/>
              <a:ext cx="1213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Instrument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6659" y="3421901"/>
            <a:ext cx="3224839" cy="1555501"/>
            <a:chOff x="846659" y="3421901"/>
            <a:chExt cx="3224839" cy="155550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065437" y="3421901"/>
              <a:ext cx="3006061" cy="155550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44497">
              <a:off x="846659" y="4150016"/>
              <a:ext cx="2892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Extract semantic conditions C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 rot="1644497">
              <a:off x="2407444" y="3879954"/>
              <a:ext cx="893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Analyze</a:t>
              </a:r>
              <a:endParaRPr lang="en-US" dirty="0"/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604726" y="5049989"/>
            <a:ext cx="2424223" cy="893135"/>
          </a:xfrm>
          <a:prstGeom prst="wedgeEllipseCallout">
            <a:avLst>
              <a:gd name="adj1" fmla="val 27661"/>
              <a:gd name="adj2" fmla="val -7756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Sufficient or Necessary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5180304" y="1174410"/>
            <a:ext cx="2424223" cy="893135"/>
          </a:xfrm>
          <a:prstGeom prst="wedgeEllipseCallout">
            <a:avLst>
              <a:gd name="adj1" fmla="val 34471"/>
              <a:gd name="adj2" fmla="val 980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Match method calls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7464506" y="3730332"/>
            <a:ext cx="2851365" cy="893135"/>
          </a:xfrm>
          <a:prstGeom prst="wedgeEllipseCallout">
            <a:avLst>
              <a:gd name="adj1" fmla="val 39608"/>
              <a:gd name="adj2" fmla="val -10349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Sufficient </a:t>
            </a:r>
          </a:p>
          <a:p>
            <a:pPr algn="ctr"/>
            <a:r>
              <a:rPr lang="en-US" dirty="0" smtClean="0"/>
              <a:t>⟹ bug finding 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8443529" y="4851432"/>
            <a:ext cx="3344318" cy="893135"/>
          </a:xfrm>
          <a:prstGeom prst="wedgeEllipseCallout">
            <a:avLst>
              <a:gd name="adj1" fmla="val 20325"/>
              <a:gd name="adj2" fmla="val -18579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Necessary </a:t>
            </a:r>
          </a:p>
          <a:p>
            <a:pPr algn="ctr"/>
            <a:r>
              <a:rPr lang="en-US" dirty="0" smtClean="0"/>
              <a:t>⟹ relative verification</a:t>
            </a:r>
          </a:p>
        </p:txBody>
      </p:sp>
    </p:spTree>
    <p:extLst>
      <p:ext uri="{BB962C8B-B14F-4D97-AF65-F5344CB8AC3E}">
        <p14:creationId xmlns:p14="http://schemas.microsoft.com/office/powerpoint/2010/main" val="40166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19"/>
    </mc:Choice>
    <mc:Fallback xmlns="">
      <p:transition spd="slow" advTm="2171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5" y="97629"/>
            <a:ext cx="11881898" cy="658423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517572" y="2209800"/>
            <a:ext cx="4297244" cy="921991"/>
          </a:xfrm>
          <a:prstGeom prst="wedgeEllipseCallout">
            <a:avLst>
              <a:gd name="adj1" fmla="val -50659"/>
              <a:gd name="adj2" fmla="val 6250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Compile-time verification</a:t>
            </a:r>
          </a:p>
          <a:p>
            <a:pPr algn="ctr"/>
            <a:r>
              <a:rPr lang="en-US" dirty="0" smtClean="0"/>
              <a:t>100% Abstract interpretation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3644551" y="5185226"/>
            <a:ext cx="2424223" cy="893135"/>
          </a:xfrm>
          <a:prstGeom prst="wedgeEllipseCallout">
            <a:avLst>
              <a:gd name="adj1" fmla="val -50659"/>
              <a:gd name="adj2" fmla="val 625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Failed precondition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917398" y="475665"/>
            <a:ext cx="3050074" cy="893135"/>
          </a:xfrm>
          <a:prstGeom prst="wedgeEllipseCallout">
            <a:avLst>
              <a:gd name="adj1" fmla="val -44341"/>
              <a:gd name="adj2" fmla="val 604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CodeContracts  in</a:t>
            </a:r>
            <a:r>
              <a:rPr lang="en-US" dirty="0"/>
              <a:t> </a:t>
            </a:r>
            <a:r>
              <a:rPr lang="en-US" dirty="0" smtClean="0"/>
              <a:t>VS</a:t>
            </a:r>
          </a:p>
        </p:txBody>
      </p:sp>
      <p:sp>
        <p:nvSpPr>
          <p:cNvPr id="8" name="Cloud 7"/>
          <p:cNvSpPr/>
          <p:nvPr/>
        </p:nvSpPr>
        <p:spPr>
          <a:xfrm>
            <a:off x="6796683" y="4669957"/>
            <a:ext cx="4615030" cy="1545386"/>
          </a:xfrm>
          <a:prstGeom prst="clou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Used internally at MSFT</a:t>
            </a:r>
          </a:p>
          <a:p>
            <a:pPr algn="ctr"/>
            <a:r>
              <a:rPr lang="en-US" dirty="0" smtClean="0"/>
              <a:t>&gt; 120K external  downloads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1"/>
    </mc:Choice>
    <mc:Fallback xmlns="">
      <p:transition spd="slow" advTm="3411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syntactic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starting point: Syntactic baseline in cccheck.exe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Suppresses too much</a:t>
            </a:r>
          </a:p>
          <a:p>
            <a:pPr lvl="1"/>
            <a:r>
              <a:rPr lang="en-US" dirty="0" smtClean="0"/>
              <a:t>No semantic guarantee</a:t>
            </a:r>
          </a:p>
          <a:p>
            <a:r>
              <a:rPr lang="en-US" dirty="0" smtClean="0"/>
              <a:t>VMV addresses those problems</a:t>
            </a:r>
          </a:p>
          <a:p>
            <a:r>
              <a:rPr lang="en-US" dirty="0" smtClean="0"/>
              <a:t>In practice: Both options available to users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Industrial tools: </a:t>
            </a:r>
            <a:r>
              <a:rPr lang="en-US" i="1" dirty="0" smtClean="0"/>
              <a:t>Coverity</a:t>
            </a:r>
            <a:r>
              <a:rPr lang="en-US" dirty="0" smtClean="0"/>
              <a:t>, </a:t>
            </a:r>
            <a:r>
              <a:rPr lang="en-US" i="1" dirty="0" err="1" smtClean="0"/>
              <a:t>Polyspace</a:t>
            </a:r>
            <a:r>
              <a:rPr lang="en-US" dirty="0" smtClean="0"/>
              <a:t>, </a:t>
            </a:r>
            <a:r>
              <a:rPr lang="en-US" i="1" dirty="0" smtClean="0"/>
              <a:t>Abductor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They: </a:t>
            </a:r>
            <a:r>
              <a:rPr lang="en-US" dirty="0" smtClean="0">
                <a:solidFill>
                  <a:srgbClr val="FF0000"/>
                </a:solidFill>
              </a:rPr>
              <a:t>Tool-specific</a:t>
            </a:r>
            <a:r>
              <a:rPr lang="en-US" dirty="0" smtClean="0"/>
              <a:t> syntactic matching and/or hashing</a:t>
            </a:r>
          </a:p>
          <a:p>
            <a:pPr lvl="1"/>
            <a:r>
              <a:rPr lang="en-US" dirty="0" smtClean="0"/>
              <a:t>VMV: General, rigorous framework, semantic-based</a:t>
            </a:r>
          </a:p>
          <a:p>
            <a:r>
              <a:rPr lang="en-US" dirty="0" smtClean="0"/>
              <a:t>Differential Assertion Checking [Lahiri et al. FSE’13]</a:t>
            </a:r>
          </a:p>
          <a:p>
            <a:pPr lvl="1"/>
            <a:r>
              <a:rPr lang="en-US" dirty="0" smtClean="0"/>
              <a:t>They: Construct and analyze product program</a:t>
            </a:r>
          </a:p>
          <a:p>
            <a:pPr lvl="1"/>
            <a:r>
              <a:rPr lang="en-US" dirty="0" smtClean="0"/>
              <a:t>VMV: </a:t>
            </a:r>
            <a:r>
              <a:rPr lang="en-US" dirty="0" smtClean="0">
                <a:solidFill>
                  <a:srgbClr val="FF0000"/>
                </a:solidFill>
              </a:rPr>
              <a:t>Framework</a:t>
            </a:r>
            <a:r>
              <a:rPr lang="en-US" dirty="0" smtClean="0"/>
              <a:t> for augmenting any static analysis, lightweight(</a:t>
            </a:r>
            <a:r>
              <a:rPr lang="en-US" dirty="0" err="1" smtClean="0"/>
              <a:t>pre+post</a:t>
            </a:r>
            <a:r>
              <a:rPr lang="en-US" dirty="0" smtClean="0"/>
              <a:t> processing)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Differential symbolic execution methods [Person et al. FSE’08, Ramos et al. CAV’11]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They: Special analyzers for finding differences, no semantic relative guarantees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Enhanced Diff tools: Smart strategies to find syntactic changes among versions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Orthogonal</a:t>
            </a:r>
            <a:r>
              <a:rPr lang="en-US" dirty="0"/>
              <a:t> to our work, can only enhance VMV</a:t>
            </a:r>
          </a:p>
          <a:p>
            <a:r>
              <a:rPr lang="en-US" dirty="0"/>
              <a:t>Annotation inference: </a:t>
            </a:r>
          </a:p>
          <a:p>
            <a:pPr lvl="1"/>
            <a:r>
              <a:rPr lang="en-US" dirty="0"/>
              <a:t>Our framework is </a:t>
            </a:r>
            <a:r>
              <a:rPr lang="en-US" dirty="0">
                <a:solidFill>
                  <a:srgbClr val="FF0000"/>
                </a:solidFill>
              </a:rPr>
              <a:t>independent of the inference technique</a:t>
            </a:r>
          </a:p>
          <a:p>
            <a:pPr lvl="1"/>
            <a:r>
              <a:rPr lang="en-US" dirty="0"/>
              <a:t>We consider both sufficient and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Implemented </a:t>
            </a:r>
            <a:r>
              <a:rPr lang="en-US" dirty="0" smtClean="0">
                <a:solidFill>
                  <a:srgbClr val="FF0000"/>
                </a:solidFill>
              </a:rPr>
              <a:t>VMV(N)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Clousot/cccheck</a:t>
            </a:r>
          </a:p>
          <a:p>
            <a:pPr lvl="1"/>
            <a:r>
              <a:rPr lang="en-US" dirty="0" smtClean="0"/>
              <a:t>Developed for 7+ years at Microsoft Research</a:t>
            </a:r>
          </a:p>
          <a:p>
            <a:pPr lvl="1"/>
            <a:r>
              <a:rPr lang="en-US" dirty="0" smtClean="0"/>
              <a:t>Used by .NET programmers, free download, VS integration</a:t>
            </a:r>
          </a:p>
          <a:p>
            <a:pPr lvl="2"/>
            <a:r>
              <a:rPr lang="en-US" dirty="0" smtClean="0"/>
              <a:t>Internal and external adoption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Abstract interpretation</a:t>
            </a:r>
            <a:r>
              <a:rPr lang="en-US" dirty="0" smtClean="0"/>
              <a:t>-based</a:t>
            </a:r>
          </a:p>
          <a:p>
            <a:pPr lvl="1"/>
            <a:r>
              <a:rPr lang="en-US" dirty="0" smtClean="0"/>
              <a:t>Analyze program to infer invariants at each program point</a:t>
            </a:r>
          </a:p>
          <a:p>
            <a:pPr lvl="1"/>
            <a:r>
              <a:rPr lang="en-US" dirty="0" smtClean="0"/>
              <a:t>Use invariants to discharge proof obligations</a:t>
            </a:r>
          </a:p>
          <a:p>
            <a:pPr lvl="2"/>
            <a:r>
              <a:rPr lang="en-US" dirty="0" smtClean="0"/>
              <a:t>Contracts, null-pointers, division by zero, buffer overruns, arithmetic overflow, </a:t>
            </a:r>
            <a:r>
              <a:rPr lang="en-US" dirty="0" err="1" smtClean="0"/>
              <a:t>enums</a:t>
            </a:r>
            <a:r>
              <a:rPr lang="en-US" dirty="0" smtClean="0"/>
              <a:t> ….</a:t>
            </a:r>
          </a:p>
          <a:p>
            <a:pPr lvl="1"/>
            <a:r>
              <a:rPr lang="en-US" dirty="0" smtClean="0"/>
              <a:t>Infer </a:t>
            </a:r>
            <a:r>
              <a:rPr lang="en-US" dirty="0" smtClean="0">
                <a:solidFill>
                  <a:srgbClr val="FF0000"/>
                </a:solidFill>
              </a:rPr>
              <a:t>necessary</a:t>
            </a:r>
            <a:r>
              <a:rPr lang="en-US" dirty="0" smtClean="0"/>
              <a:t> conditions</a:t>
            </a:r>
          </a:p>
          <a:p>
            <a:r>
              <a:rPr lang="en-US" dirty="0" smtClean="0"/>
              <a:t>Run on very large code bases</a:t>
            </a:r>
          </a:p>
          <a:p>
            <a:pPr lvl="1"/>
            <a:r>
              <a:rPr lang="en-US" dirty="0" smtClean="0"/>
              <a:t>Internal and open source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3"/>
    </mc:Choice>
    <mc:Fallback xmlns="">
      <p:transition spd="slow" advTm="3064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1220"/>
            <a:ext cx="11849100" cy="682532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795142" y="2473929"/>
            <a:ext cx="2608190" cy="1047301"/>
          </a:xfrm>
          <a:prstGeom prst="wedgeEllipseCallout">
            <a:avLst>
              <a:gd name="adj1" fmla="val 80533"/>
              <a:gd name="adj2" fmla="val 831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 many warnings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9"/>
    </mc:Choice>
    <mc:Fallback xmlns="">
      <p:transition spd="slow" advTm="108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many warnings: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False myth:</a:t>
            </a:r>
            <a:r>
              <a:rPr lang="en-US" dirty="0" smtClean="0"/>
              <a:t> Analysis too imprecise, let’s improve the analysis</a:t>
            </a:r>
          </a:p>
          <a:p>
            <a:pPr lvl="1"/>
            <a:r>
              <a:rPr lang="en-US" dirty="0" smtClean="0"/>
              <a:t>In practice, the </a:t>
            </a:r>
            <a:r>
              <a:rPr lang="en-US" dirty="0" smtClean="0">
                <a:solidFill>
                  <a:srgbClr val="FF0000"/>
                </a:solidFill>
              </a:rPr>
              <a:t>analysis is precise enough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It lacks information on external libraries, environment, physical world 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Academic solution</a:t>
            </a:r>
            <a:r>
              <a:rPr lang="en-US" dirty="0" smtClean="0"/>
              <a:t>: Address each warning </a:t>
            </a:r>
          </a:p>
          <a:p>
            <a:pPr lvl="1"/>
            <a:r>
              <a:rPr lang="en-US" dirty="0" smtClean="0"/>
              <a:t>Add assumes, out-of-bands contracts …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Practice:</a:t>
            </a:r>
            <a:r>
              <a:rPr lang="en-US" dirty="0" smtClean="0"/>
              <a:t> No one is going to do it</a:t>
            </a:r>
          </a:p>
          <a:p>
            <a:pPr lvl="1"/>
            <a:r>
              <a:rPr lang="en-US" dirty="0" smtClean="0"/>
              <a:t>Too expensive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Pragmatic:</a:t>
            </a:r>
            <a:r>
              <a:rPr lang="en-US" dirty="0" smtClean="0"/>
              <a:t> Syntactic baseline</a:t>
            </a:r>
          </a:p>
          <a:p>
            <a:pPr lvl="1"/>
            <a:r>
              <a:rPr lang="en-US" dirty="0" smtClean="0"/>
              <a:t>Unsound and unreliable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25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03"/>
    </mc:Choice>
    <mc:Fallback xmlns="">
      <p:transition spd="slow" advTm="6510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072" y="3373365"/>
            <a:ext cx="32280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///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 temperature in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Kelvin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double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CurrTemperature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In Celsius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ReadTemperature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 = c + 273.15;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(k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0);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k;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6" name="Oval Callout 5"/>
          <p:cNvSpPr/>
          <p:nvPr/>
        </p:nvSpPr>
        <p:spPr>
          <a:xfrm>
            <a:off x="1764951" y="5220008"/>
            <a:ext cx="2424223" cy="893135"/>
          </a:xfrm>
          <a:prstGeom prst="wedgeEllipseCallout">
            <a:avLst>
              <a:gd name="adj1" fmla="val -19488"/>
              <a:gd name="adj2" fmla="val -8538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Valid, but can’t prove assertion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2821" y="2038895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Base version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baseline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771108" y="2935682"/>
            <a:ext cx="1442213" cy="1598481"/>
            <a:chOff x="4874426" y="4133463"/>
            <a:chExt cx="1442213" cy="15984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426" y="4133463"/>
              <a:ext cx="1442213" cy="159848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55" y="4580395"/>
              <a:ext cx="635734" cy="70461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4523628" y="3649609"/>
            <a:ext cx="2214309" cy="26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“mask assertion at line 3”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20356432">
            <a:off x="3155546" y="4291440"/>
            <a:ext cx="14536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41407" y="3373365"/>
            <a:ext cx="32280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///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 temperature in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Kelvin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double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CurrTemperature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In Celsius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ReadTemperature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c + 273.15;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0);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19" name="Oval Callout 18"/>
          <p:cNvSpPr/>
          <p:nvPr/>
        </p:nvSpPr>
        <p:spPr>
          <a:xfrm>
            <a:off x="8751786" y="5288180"/>
            <a:ext cx="2424223" cy="893135"/>
          </a:xfrm>
          <a:prstGeom prst="wedgeEllipseCallout">
            <a:avLst>
              <a:gd name="adj1" fmla="val -19488"/>
              <a:gd name="adj2" fmla="val -8538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Masked: </a:t>
            </a:r>
          </a:p>
          <a:p>
            <a:pPr algn="ctr"/>
            <a:r>
              <a:rPr lang="en-US" dirty="0" smtClean="0"/>
              <a:t>No alarm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040959" y="2022802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New version</a:t>
            </a:r>
          </a:p>
          <a:p>
            <a:pPr algn="ctr"/>
            <a:r>
              <a:rPr lang="en-US" sz="2000" dirty="0" smtClean="0"/>
              <a:t>(k Renamed)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475909">
            <a:off x="6187850" y="4274185"/>
            <a:ext cx="14536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350250" y="4305438"/>
            <a:ext cx="469900" cy="2432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385300" y="4675198"/>
            <a:ext cx="469900" cy="24322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8585200" y="262755"/>
            <a:ext cx="3100352" cy="1545386"/>
          </a:xfrm>
          <a:prstGeom prst="clou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Disclaimer: </a:t>
            </a:r>
          </a:p>
          <a:p>
            <a:pPr algn="ctr"/>
            <a:r>
              <a:rPr lang="en-US" dirty="0" smtClean="0"/>
              <a:t>over-simplified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01"/>
    </mc:Choice>
    <mc:Fallback xmlns="">
      <p:transition spd="slow" advTm="671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baseline: Fail to spot regression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6072" y="3373365"/>
            <a:ext cx="32280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///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 temperature in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Kelvin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double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CurrTemperature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In Celsius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ReadTemperature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 = c + 273.15;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(k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0);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k;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225774" y="2151614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Base version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71108" y="2935682"/>
            <a:ext cx="1442213" cy="1598481"/>
            <a:chOff x="4874426" y="4133463"/>
            <a:chExt cx="1442213" cy="15984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426" y="4133463"/>
              <a:ext cx="1442213" cy="15984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55" y="4580395"/>
              <a:ext cx="635734" cy="70461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523628" y="3649609"/>
            <a:ext cx="2214309" cy="26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“mask assertion at line 3”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20356432">
            <a:off x="3155546" y="4291440"/>
            <a:ext cx="14536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183659" y="2145497"/>
            <a:ext cx="213509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New version</a:t>
            </a:r>
          </a:p>
          <a:p>
            <a:pPr algn="ctr"/>
            <a:r>
              <a:rPr lang="en-US" sz="2000" dirty="0" smtClean="0"/>
              <a:t>(wrong constant)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475909">
            <a:off x="6187850" y="4274185"/>
            <a:ext cx="14536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53151" y="3373365"/>
            <a:ext cx="32280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///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 temperature in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Kelvin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double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CurrTemperature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In Celsius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ReadTemperature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 = c + 273.0;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(k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0);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k;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8960881" y="4313583"/>
            <a:ext cx="721753" cy="2432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Callout 21"/>
          <p:cNvSpPr/>
          <p:nvPr/>
        </p:nvSpPr>
        <p:spPr>
          <a:xfrm>
            <a:off x="8709588" y="5220008"/>
            <a:ext cx="2424223" cy="893135"/>
          </a:xfrm>
          <a:prstGeom prst="wedgeEllipseCallout">
            <a:avLst>
              <a:gd name="adj1" fmla="val -19488"/>
              <a:gd name="adj2" fmla="val -853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Masked regression!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5"/>
    </mc:Choice>
    <mc:Fallback xmlns="">
      <p:transition spd="slow" advTm="3137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baseline: Resurrect alarm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6072" y="3373365"/>
            <a:ext cx="32280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///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 temperature in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Kelvin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double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CurrTemperature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In Celsius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ReadTemperature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 = c + 273.15;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(k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0);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k;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162821" y="2038895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Base version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71108" y="2935682"/>
            <a:ext cx="1442213" cy="1598481"/>
            <a:chOff x="4874426" y="4133463"/>
            <a:chExt cx="1442213" cy="15984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426" y="4133463"/>
              <a:ext cx="1442213" cy="15984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55" y="4580395"/>
              <a:ext cx="635734" cy="70461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523628" y="3649609"/>
            <a:ext cx="2214309" cy="26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“mask assertion at line 3”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20356432">
            <a:off x="3155546" y="4291440"/>
            <a:ext cx="14536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41407" y="3373365"/>
            <a:ext cx="395369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///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 temperature in </a:t>
            </a:r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Kelvin</a:t>
            </a:r>
            <a:r>
              <a:rPr lang="en-US" sz="1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</a:p>
          <a:p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double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CurrTemperature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// In Celsius</a:t>
            </a: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 =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ReadTemperature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c + 273.15;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 </a:t>
            </a:r>
            <a:r>
              <a:rPr lang="en-US" sz="1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round =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Math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.Round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(k,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2);</a:t>
            </a:r>
          </a:p>
          <a:p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4:</a:t>
            </a:r>
            <a:r>
              <a:rPr lang="en-US" sz="12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Contract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.Assert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(round 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&gt;= 0);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5: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round;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200" dirty="0"/>
          </a:p>
        </p:txBody>
      </p:sp>
      <p:sp>
        <p:nvSpPr>
          <p:cNvPr id="13" name="Oval Callout 12"/>
          <p:cNvSpPr/>
          <p:nvPr/>
        </p:nvSpPr>
        <p:spPr>
          <a:xfrm>
            <a:off x="9005776" y="5585845"/>
            <a:ext cx="2424223" cy="893135"/>
          </a:xfrm>
          <a:prstGeom prst="wedgeEllipseCallout">
            <a:avLst>
              <a:gd name="adj1" fmla="val -19488"/>
              <a:gd name="adj2" fmla="val -853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Alarm Resurrected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40959" y="2022802"/>
            <a:ext cx="1814241" cy="790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New version</a:t>
            </a:r>
          </a:p>
          <a:p>
            <a:pPr algn="ctr"/>
            <a:r>
              <a:rPr lang="en-US" sz="2000" dirty="0" smtClean="0"/>
              <a:t>(value rounded)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475909">
            <a:off x="6187850" y="4274185"/>
            <a:ext cx="14536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948079" y="4576724"/>
            <a:ext cx="1695450" cy="40723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19"/>
    </mc:Choice>
    <mc:Fallback xmlns="">
      <p:transition spd="slow" advTm="355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man?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course, we can refine the former syntactic baseline technique</a:t>
            </a:r>
          </a:p>
          <a:p>
            <a:pPr lvl="1"/>
            <a:r>
              <a:rPr lang="en-US" dirty="0" smtClean="0"/>
              <a:t>Add the assertion name, have a window instead of line number…</a:t>
            </a:r>
          </a:p>
          <a:p>
            <a:r>
              <a:rPr lang="en-US" dirty="0" smtClean="0"/>
              <a:t>However, they are always brittle, and </a:t>
            </a:r>
            <a:r>
              <a:rPr lang="en-US" u="sng" dirty="0" smtClean="0">
                <a:solidFill>
                  <a:srgbClr val="FF0000"/>
                </a:solidFill>
              </a:rPr>
              <a:t>provide no guarantee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Suppress too little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Is the alarm resurrected from the old one?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Suppress </a:t>
            </a:r>
            <a:r>
              <a:rPr lang="en-US" dirty="0" smtClean="0">
                <a:solidFill>
                  <a:srgbClr val="FF0000"/>
                </a:solidFill>
              </a:rPr>
              <a:t>too much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Is the masked alarm a new alarm?</a:t>
            </a:r>
            <a:endParaRPr lang="en-US" dirty="0"/>
          </a:p>
          <a:p>
            <a:pPr marL="91440" lvl="1" indent="-91440">
              <a:spcBef>
                <a:spcPts val="1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83"/>
    </mc:Choice>
    <mc:Fallback xmlns="">
      <p:transition spd="slow" advTm="3218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14.6|17.9|41.7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333E62D6A10468C2031752F2C00BE" ma:contentTypeVersion="1" ma:contentTypeDescription="Create a new document." ma:contentTypeScope="" ma:versionID="e31975404e3ee9045c3d6e0e7f023b97">
  <xsd:schema xmlns:xsd="http://www.w3.org/2001/XMLSchema" xmlns:xs="http://www.w3.org/2001/XMLSchema" xmlns:p="http://schemas.microsoft.com/office/2006/metadata/properties" xmlns:ns3="7e677753-2510-44b2-8a4a-887099f3bc1d" targetNamespace="http://schemas.microsoft.com/office/2006/metadata/properties" ma:root="true" ma:fieldsID="3a940a6131d94477716f87d8245c9c04" ns3:_="">
    <xsd:import namespace="7e677753-2510-44b2-8a4a-887099f3bc1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77753-2510-44b2-8a4a-887099f3bc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C7C306-2604-4BC7-8390-20C94EE4768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e677753-2510-44b2-8a4a-887099f3bc1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BA2C8B-7ABE-4A7E-8558-4CE7CCB86C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18959B-9962-42FE-9444-557C7983E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77753-2510-44b2-8a4a-887099f3b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6111</TotalTime>
  <Words>2082</Words>
  <Application>Microsoft Office PowerPoint</Application>
  <PresentationFormat>Widescreen</PresentationFormat>
  <Paragraphs>473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Consolas</vt:lpstr>
      <vt:lpstr>Metropolitan</vt:lpstr>
      <vt:lpstr>Verification Modulo Versions Towards usable verification</vt:lpstr>
      <vt:lpstr>Background</vt:lpstr>
      <vt:lpstr>PowerPoint Presentation</vt:lpstr>
      <vt:lpstr>PowerPoint Presentation</vt:lpstr>
      <vt:lpstr>Too many warnings: Now what?</vt:lpstr>
      <vt:lpstr>Syntactic baseline</vt:lpstr>
      <vt:lpstr>Syntactic baseline: Fail to spot regression</vt:lpstr>
      <vt:lpstr>Syntactic baseline: Resurrect alarm</vt:lpstr>
      <vt:lpstr>Straw man? </vt:lpstr>
      <vt:lpstr>Verification Modulo Versions</vt:lpstr>
      <vt:lpstr>VMV: Verification modulo versions</vt:lpstr>
      <vt:lpstr>VMV(S): Finding regressions</vt:lpstr>
      <vt:lpstr>VMV(N): Relative proofs</vt:lpstr>
      <vt:lpstr>Questions</vt:lpstr>
      <vt:lpstr>Verification Modulo Versions</vt:lpstr>
      <vt:lpstr>Q1. What conditions?</vt:lpstr>
      <vt:lpstr>Example: Sufficient vs. Necessary</vt:lpstr>
      <vt:lpstr>Q2: Matching and injection</vt:lpstr>
      <vt:lpstr>Q3: What semantic guarantees for P’?</vt:lpstr>
      <vt:lpstr>Example of VMV(S)</vt:lpstr>
      <vt:lpstr>Q3: What semantic guarantees for P’?</vt:lpstr>
      <vt:lpstr>Example of VMV(N)</vt:lpstr>
      <vt:lpstr>Experiments</vt:lpstr>
      <vt:lpstr>Experimental setting</vt:lpstr>
      <vt:lpstr>Windows Azure ActorFX framework</vt:lpstr>
      <vt:lpstr>Conclusions</vt:lpstr>
      <vt:lpstr>More in the paper</vt:lpstr>
      <vt:lpstr>Conclusions</vt:lpstr>
      <vt:lpstr>Backup slides</vt:lpstr>
      <vt:lpstr>Comparison with syntactic baseline</vt:lpstr>
      <vt:lpstr>Related work</vt:lpstr>
      <vt:lpstr>Related work</vt:lpstr>
      <vt:lpstr>Experimental setting</vt:lpstr>
    </vt:vector>
  </TitlesOfParts>
  <Company>Microsoft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Logozzo</dc:creator>
  <cp:lastModifiedBy>Francesco Logozzo</cp:lastModifiedBy>
  <cp:revision>86</cp:revision>
  <dcterms:created xsi:type="dcterms:W3CDTF">2014-06-04T20:28:07Z</dcterms:created>
  <dcterms:modified xsi:type="dcterms:W3CDTF">2014-06-13T19:28:53Z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0x0101007D4333E62D6A10468C2031752F2C00BE</vt:lpwstr>
  </property>
</Properties>
</file>