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5" r:id="rId6"/>
    <p:sldId id="257" r:id="rId7"/>
    <p:sldId id="283" r:id="rId8"/>
    <p:sldId id="290" r:id="rId9"/>
    <p:sldId id="291" r:id="rId10"/>
    <p:sldId id="319" r:id="rId11"/>
    <p:sldId id="292" r:id="rId12"/>
    <p:sldId id="311" r:id="rId13"/>
    <p:sldId id="312" r:id="rId14"/>
    <p:sldId id="267" r:id="rId15"/>
    <p:sldId id="277" r:id="rId16"/>
    <p:sldId id="293" r:id="rId17"/>
    <p:sldId id="294" r:id="rId18"/>
    <p:sldId id="280" r:id="rId19"/>
    <p:sldId id="281" r:id="rId20"/>
    <p:sldId id="279" r:id="rId21"/>
    <p:sldId id="286" r:id="rId22"/>
    <p:sldId id="287" r:id="rId23"/>
    <p:sldId id="320" r:id="rId24"/>
    <p:sldId id="315" r:id="rId25"/>
    <p:sldId id="285" r:id="rId26"/>
    <p:sldId id="321" r:id="rId27"/>
    <p:sldId id="297" r:id="rId28"/>
    <p:sldId id="309" r:id="rId29"/>
    <p:sldId id="299" r:id="rId30"/>
    <p:sldId id="308" r:id="rId31"/>
    <p:sldId id="302" r:id="rId32"/>
    <p:sldId id="317" r:id="rId33"/>
    <p:sldId id="318" r:id="rId34"/>
    <p:sldId id="301" r:id="rId35"/>
    <p:sldId id="303" r:id="rId36"/>
    <p:sldId id="305" r:id="rId37"/>
    <p:sldId id="306" r:id="rId38"/>
    <p:sldId id="316" r:id="rId39"/>
    <p:sldId id="307" r:id="rId40"/>
    <p:sldId id="260" r:id="rId41"/>
    <p:sldId id="32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3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5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2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1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0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6AF3-921E-48B3-959E-354EFBDB8B7D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277F-E0BE-4B43-9161-CB747889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37710"/>
          </a:xfrm>
        </p:spPr>
        <p:txBody>
          <a:bodyPr/>
          <a:lstStyle/>
          <a:p>
            <a:r>
              <a:rPr lang="en-US" dirty="0" smtClean="0"/>
              <a:t>It’s Alive!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60073"/>
            <a:ext cx="6858000" cy="2597727"/>
          </a:xfrm>
        </p:spPr>
        <p:txBody>
          <a:bodyPr/>
          <a:lstStyle/>
          <a:p>
            <a:r>
              <a:rPr lang="en-US" b="1" dirty="0"/>
              <a:t>Continuous Feedback in UI Programming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56358" y="4197783"/>
            <a:ext cx="22269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Sebastian Burckhardt</a:t>
            </a:r>
          </a:p>
          <a:p>
            <a:r>
              <a:rPr lang="en-US" dirty="0" smtClean="0"/>
              <a:t>Manuel Fahndrich</a:t>
            </a:r>
          </a:p>
          <a:p>
            <a:r>
              <a:rPr lang="en-US" dirty="0" smtClean="0"/>
              <a:t>Peli de Halleux</a:t>
            </a:r>
          </a:p>
          <a:p>
            <a:r>
              <a:rPr lang="en-US" dirty="0" smtClean="0"/>
              <a:t>Sean McDirmid</a:t>
            </a:r>
          </a:p>
          <a:p>
            <a:r>
              <a:rPr lang="en-US" dirty="0" smtClean="0"/>
              <a:t>Michal Moskal</a:t>
            </a:r>
          </a:p>
          <a:p>
            <a:r>
              <a:rPr lang="en-US" dirty="0" smtClean="0"/>
              <a:t>Nikolai Tillmann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Microsoft </a:t>
            </a:r>
            <a:r>
              <a:rPr lang="en-US" dirty="0" smtClean="0">
                <a:solidFill>
                  <a:schemeClr val="tx2"/>
                </a:solidFill>
              </a:rPr>
              <a:t>Research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5224" y="4197783"/>
            <a:ext cx="2365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Jun Kato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The University of Tokyo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1031" y="351396"/>
            <a:ext cx="8146381" cy="9941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Widen the Scope.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5203" y="1819565"/>
            <a:ext cx="3802209" cy="3432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Question 2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</a:t>
            </a:r>
            <a:r>
              <a:rPr lang="en-US" sz="2800" dirty="0">
                <a:solidFill>
                  <a:schemeClr val="tx1"/>
                </a:solidFill>
              </a:rPr>
              <a:t>to do live programming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032" y="1819564"/>
            <a:ext cx="3906889" cy="34325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Question 1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</a:t>
            </a:r>
            <a:r>
              <a:rPr lang="en-US" sz="2800" dirty="0">
                <a:solidFill>
                  <a:schemeClr val="tx1"/>
                </a:solidFill>
              </a:rPr>
              <a:t>to program </a:t>
            </a:r>
            <a:r>
              <a:rPr lang="en-US" sz="2800" dirty="0" smtClean="0">
                <a:solidFill>
                  <a:schemeClr val="tx1"/>
                </a:solidFill>
              </a:rPr>
              <a:t>event-driven apps with GUIs?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11583" y="3767596"/>
            <a:ext cx="1809731" cy="14039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Replay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5331" y="3767596"/>
            <a:ext cx="1809731" cy="14039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Retained </a:t>
            </a:r>
            <a:r>
              <a:rPr lang="en-US" sz="2800" dirty="0" smtClean="0">
                <a:solidFill>
                  <a:schemeClr val="tx1"/>
                </a:solidFill>
              </a:rPr>
              <a:t>Model-View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79358" y="3767596"/>
            <a:ext cx="1809731" cy="1403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Stateless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Model-View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89497" y="3767596"/>
            <a:ext cx="1809731" cy="1403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11583" y="3767596"/>
            <a:ext cx="1809731" cy="140392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3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1031" y="351396"/>
            <a:ext cx="8146381" cy="9941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Widen the Scope.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5203" y="1819565"/>
            <a:ext cx="3802209" cy="3432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Question 2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</a:t>
            </a:r>
            <a:r>
              <a:rPr lang="en-US" sz="2800" dirty="0">
                <a:solidFill>
                  <a:schemeClr val="tx1"/>
                </a:solidFill>
              </a:rPr>
              <a:t>to do live programming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032" y="1819564"/>
            <a:ext cx="3906889" cy="34325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Question 1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</a:t>
            </a:r>
            <a:r>
              <a:rPr lang="en-US" sz="2800" dirty="0">
                <a:solidFill>
                  <a:schemeClr val="tx1"/>
                </a:solidFill>
              </a:rPr>
              <a:t>to program </a:t>
            </a:r>
            <a:r>
              <a:rPr lang="en-US" sz="2800" dirty="0" smtClean="0">
                <a:solidFill>
                  <a:schemeClr val="tx1"/>
                </a:solidFill>
              </a:rPr>
              <a:t>event-driven apps with GUIs?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11583" y="3767596"/>
            <a:ext cx="1809731" cy="14039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Replay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5331" y="3767596"/>
            <a:ext cx="1809731" cy="14039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Retained </a:t>
            </a:r>
            <a:r>
              <a:rPr lang="en-US" sz="2800" dirty="0" smtClean="0">
                <a:solidFill>
                  <a:schemeClr val="tx1"/>
                </a:solidFill>
              </a:rPr>
              <a:t>Model-View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66836" y="4781056"/>
            <a:ext cx="268760" cy="1147755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89497" y="3767596"/>
            <a:ext cx="1809731" cy="1403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Model-View Based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42522" y="5449180"/>
            <a:ext cx="268760" cy="62696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79358" y="3767596"/>
            <a:ext cx="1809731" cy="1403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Stateless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Model-View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66836" y="5778943"/>
            <a:ext cx="3444446" cy="299736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6528937" y="5171523"/>
            <a:ext cx="905955" cy="393001"/>
          </a:xfrm>
          <a:prstGeom prst="triangle">
            <a:avLst>
              <a:gd name="adj" fmla="val 5103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11583" y="3784965"/>
            <a:ext cx="1809731" cy="140392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3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 1</a:t>
            </a:r>
            <a:r>
              <a:rPr lang="en-US" dirty="0" smtClean="0"/>
              <a:t>: How to program GUIs?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1420304"/>
          </a:xfrm>
        </p:spPr>
        <p:txBody>
          <a:bodyPr>
            <a:normAutofit/>
          </a:bodyPr>
          <a:lstStyle/>
          <a:p>
            <a:r>
              <a:rPr lang="en-US" dirty="0" smtClean="0"/>
              <a:t>Model-View-Controller:</a:t>
            </a:r>
            <a:br>
              <a:rPr lang="en-US" dirty="0" smtClean="0"/>
            </a:br>
            <a:r>
              <a:rPr lang="en-US" dirty="0" smtClean="0"/>
              <a:t>Well established pattern for interactive applications</a:t>
            </a:r>
          </a:p>
          <a:p>
            <a:r>
              <a:rPr lang="en-US" dirty="0" smtClean="0"/>
              <a:t>Many variations exist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4290" y="5288340"/>
            <a:ext cx="5066147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Model</a:t>
            </a:r>
          </a:p>
          <a:p>
            <a:r>
              <a:rPr lang="en-US" sz="2400" dirty="0" smtClean="0"/>
              <a:t>Data definitions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4290" y="3473506"/>
            <a:ext cx="1787237" cy="83099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View</a:t>
            </a:r>
          </a:p>
          <a:p>
            <a:r>
              <a:rPr lang="en-US" sz="2400" dirty="0" smtClean="0"/>
              <a:t>UI Elements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49964" y="3473504"/>
            <a:ext cx="2027670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Controller</a:t>
            </a:r>
          </a:p>
          <a:p>
            <a:r>
              <a:rPr lang="en-US" sz="2400" dirty="0" smtClean="0"/>
              <a:t>Event handlers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8833" y="4304501"/>
            <a:ext cx="9237" cy="98383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65074" y="4611754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565074" y="4304501"/>
            <a:ext cx="6926" cy="984961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83637" y="4634838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8" idx="3"/>
            <a:endCxn id="9" idx="1"/>
          </p:cNvCxnSpPr>
          <p:nvPr/>
        </p:nvCxnSpPr>
        <p:spPr>
          <a:xfrm flipV="1">
            <a:off x="2521527" y="3889003"/>
            <a:ext cx="1228437" cy="1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11494" y="3470638"/>
            <a:ext cx="8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 1</a:t>
            </a:r>
            <a:r>
              <a:rPr lang="en-US" dirty="0" smtClean="0"/>
              <a:t>: How to program GUIs?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634836"/>
            <a:ext cx="8118186" cy="2521528"/>
          </a:xfrm>
        </p:spPr>
        <p:txBody>
          <a:bodyPr>
            <a:normAutofit/>
          </a:bodyPr>
          <a:lstStyle/>
          <a:p>
            <a:r>
              <a:rPr lang="en-US" dirty="0" smtClean="0"/>
              <a:t>Model-View-Controller:</a:t>
            </a:r>
            <a:br>
              <a:rPr lang="en-US" dirty="0" smtClean="0"/>
            </a:br>
            <a:r>
              <a:rPr lang="en-US" dirty="0" smtClean="0"/>
              <a:t>Well established pattern for interactive applications</a:t>
            </a:r>
          </a:p>
          <a:p>
            <a:r>
              <a:rPr lang="en-US" dirty="0" smtClean="0"/>
              <a:t>Many variations exist. We eliminate controller and put event handlers into the view.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91305" y="5120362"/>
            <a:ext cx="4244113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Model</a:t>
            </a:r>
          </a:p>
          <a:p>
            <a:r>
              <a:rPr lang="en-US" sz="2400" dirty="0" smtClean="0"/>
              <a:t>Data definitions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1305" y="3703235"/>
            <a:ext cx="4244113" cy="120032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View</a:t>
            </a:r>
          </a:p>
          <a:p>
            <a:r>
              <a:rPr lang="en-US" sz="2400" dirty="0" smtClean="0"/>
              <a:t>UI Elements</a:t>
            </a:r>
          </a:p>
          <a:p>
            <a:r>
              <a:rPr lang="en-US" sz="2400" dirty="0" smtClean="0"/>
              <a:t>Event Handlers</a:t>
            </a:r>
          </a:p>
        </p:txBody>
      </p:sp>
    </p:spTree>
    <p:extLst>
      <p:ext uri="{BB962C8B-B14F-4D97-AF65-F5344CB8AC3E}">
        <p14:creationId xmlns:p14="http://schemas.microsoft.com/office/powerpoint/2010/main" val="34523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 1</a:t>
            </a:r>
            <a:r>
              <a:rPr lang="en-US" dirty="0" smtClean="0"/>
              <a:t>: How to program GUIs?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634836"/>
            <a:ext cx="8118186" cy="2521528"/>
          </a:xfrm>
        </p:spPr>
        <p:txBody>
          <a:bodyPr>
            <a:normAutofit/>
          </a:bodyPr>
          <a:lstStyle/>
          <a:p>
            <a:r>
              <a:rPr lang="en-US" dirty="0" smtClean="0"/>
              <a:t>Model-View-Controller:</a:t>
            </a:r>
            <a:br>
              <a:rPr lang="en-US" dirty="0" smtClean="0"/>
            </a:br>
            <a:r>
              <a:rPr lang="en-US" dirty="0" smtClean="0"/>
              <a:t>Well established pattern for interactive applications</a:t>
            </a:r>
          </a:p>
          <a:p>
            <a:r>
              <a:rPr lang="en-US" dirty="0" smtClean="0"/>
              <a:t>Many variations exist. We eliminate controller and put event handlers into the view.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91305" y="5120362"/>
            <a:ext cx="4244113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Model</a:t>
            </a:r>
          </a:p>
          <a:p>
            <a:r>
              <a:rPr lang="en-US" sz="2400" dirty="0" smtClean="0"/>
              <a:t>Data definitions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1305" y="3703235"/>
            <a:ext cx="4244113" cy="120032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View</a:t>
            </a:r>
          </a:p>
          <a:p>
            <a:r>
              <a:rPr lang="en-US" sz="2400" dirty="0" smtClean="0"/>
              <a:t>UI Elements</a:t>
            </a:r>
          </a:p>
          <a:p>
            <a:r>
              <a:rPr lang="en-US" sz="2400" dirty="0" smtClean="0"/>
              <a:t>Event Handlers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717310" y="4005979"/>
            <a:ext cx="3029526" cy="22287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Key question: How to define and maintain correspondence between view and model?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9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3136" y="729673"/>
            <a:ext cx="4133919" cy="3232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62545" y="249488"/>
            <a:ext cx="5357091" cy="1708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program GUIs?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6436" y="805103"/>
            <a:ext cx="2504437" cy="10603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Retained </a:t>
            </a:r>
            <a:r>
              <a:rPr lang="en-US" sz="2100" dirty="0" smtClean="0">
                <a:solidFill>
                  <a:schemeClr val="tx1"/>
                </a:solidFill>
              </a:rPr>
              <a:t>View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40811" y="4461163"/>
            <a:ext cx="8755405" cy="24931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Model</a:t>
            </a:r>
            <a:r>
              <a:rPr lang="en-US" dirty="0"/>
              <a:t>: Data </a:t>
            </a:r>
            <a:r>
              <a:rPr lang="en-US" dirty="0" smtClean="0"/>
              <a:t>definitions that define the model</a:t>
            </a:r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View-Construction</a:t>
            </a:r>
            <a:r>
              <a:rPr lang="en-US" dirty="0">
                <a:solidFill>
                  <a:srgbClr val="7030A0"/>
                </a:solidFill>
              </a:rPr>
              <a:t>: </a:t>
            </a:r>
            <a:r>
              <a:rPr lang="en-US" dirty="0"/>
              <a:t>Code that defines </a:t>
            </a:r>
            <a:r>
              <a:rPr lang="en-US" dirty="0" smtClean="0"/>
              <a:t>how to construct the view for a given model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View-Update: </a:t>
            </a:r>
            <a:r>
              <a:rPr lang="en-US" dirty="0"/>
              <a:t>Code that defines </a:t>
            </a:r>
            <a:r>
              <a:rPr lang="en-US" dirty="0" smtClean="0"/>
              <a:t>how to update the view in reaction to model changes</a:t>
            </a:r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163136" y="2288791"/>
            <a:ext cx="4133919" cy="1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Program =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Model </a:t>
            </a:r>
            <a:r>
              <a:rPr lang="en-US" dirty="0" smtClean="0"/>
              <a:t>+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7030A0"/>
                </a:solidFill>
              </a:rPr>
              <a:t>View-Construction </a:t>
            </a: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7030A0"/>
                </a:solidFill>
              </a:rPr>
              <a:t>View-Update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3136" y="729673"/>
            <a:ext cx="4133919" cy="3232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62545" y="249488"/>
            <a:ext cx="5357091" cy="1708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program GUIs?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6436" y="805103"/>
            <a:ext cx="2504437" cy="10603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Retained </a:t>
            </a:r>
            <a:r>
              <a:rPr lang="en-US" sz="2100" dirty="0" smtClean="0">
                <a:solidFill>
                  <a:schemeClr val="tx1"/>
                </a:solidFill>
              </a:rPr>
              <a:t>View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40811" y="4461163"/>
            <a:ext cx="8755405" cy="24931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Model</a:t>
            </a:r>
            <a:r>
              <a:rPr lang="en-US" dirty="0"/>
              <a:t>: Data </a:t>
            </a:r>
            <a:r>
              <a:rPr lang="en-US" dirty="0" smtClean="0"/>
              <a:t>definitions that define the model</a:t>
            </a:r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View-Construction</a:t>
            </a:r>
            <a:r>
              <a:rPr lang="en-US" dirty="0">
                <a:solidFill>
                  <a:srgbClr val="7030A0"/>
                </a:solidFill>
              </a:rPr>
              <a:t>: </a:t>
            </a:r>
            <a:r>
              <a:rPr lang="en-US" dirty="0"/>
              <a:t>Code that defines </a:t>
            </a:r>
            <a:r>
              <a:rPr lang="en-US" dirty="0" smtClean="0"/>
              <a:t>how to construct the view for a given model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View-Update: </a:t>
            </a:r>
            <a:r>
              <a:rPr lang="en-US" dirty="0"/>
              <a:t>Code that defines </a:t>
            </a:r>
            <a:r>
              <a:rPr lang="en-US" dirty="0" smtClean="0"/>
              <a:t>how to update the view in reaction to model changes</a:t>
            </a:r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163136" y="2288791"/>
            <a:ext cx="4133919" cy="1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Program =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Model </a:t>
            </a:r>
            <a:r>
              <a:rPr lang="en-US" dirty="0" smtClean="0"/>
              <a:t>+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7030A0"/>
                </a:solidFill>
              </a:rPr>
              <a:t>View-Construction </a:t>
            </a: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7030A0"/>
                </a:solidFill>
              </a:rPr>
              <a:t>View-Update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63136" y="3001819"/>
            <a:ext cx="3586828" cy="103601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22255" y="3316229"/>
            <a:ext cx="5394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Redundant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78400" y="5750580"/>
            <a:ext cx="3834650" cy="6832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02762" y="6410092"/>
            <a:ext cx="5394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Error prone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3136" y="729673"/>
            <a:ext cx="4133919" cy="3232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62545" y="249488"/>
            <a:ext cx="5357091" cy="1708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program GUIs?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6436" y="805103"/>
            <a:ext cx="2504437" cy="10603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Retained </a:t>
            </a:r>
            <a:r>
              <a:rPr lang="en-US" sz="2100" dirty="0" smtClean="0">
                <a:solidFill>
                  <a:schemeClr val="tx1"/>
                </a:solidFill>
              </a:rPr>
              <a:t>View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1735" y="805104"/>
            <a:ext cx="2569830" cy="10603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Stateless View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40811" y="4461163"/>
            <a:ext cx="8755405" cy="24931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Model</a:t>
            </a:r>
            <a:r>
              <a:rPr lang="en-US" dirty="0"/>
              <a:t>: Data </a:t>
            </a:r>
            <a:r>
              <a:rPr lang="en-US" dirty="0" smtClean="0"/>
              <a:t>definitions that define the model</a:t>
            </a:r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View-Construction</a:t>
            </a:r>
            <a:r>
              <a:rPr lang="en-US" dirty="0">
                <a:solidFill>
                  <a:srgbClr val="7030A0"/>
                </a:solidFill>
              </a:rPr>
              <a:t>: </a:t>
            </a:r>
            <a:r>
              <a:rPr lang="en-US" dirty="0"/>
              <a:t>Code that defines </a:t>
            </a:r>
            <a:r>
              <a:rPr lang="en-US" dirty="0" smtClean="0"/>
              <a:t>how to construct the view for a given model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163136" y="2288791"/>
            <a:ext cx="4133919" cy="1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Program = </a:t>
            </a:r>
            <a:br>
              <a:rPr lang="en-US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   Model + </a:t>
            </a:r>
            <a:br>
              <a:rPr lang="en-US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   View-Construction +</a:t>
            </a:r>
            <a:br>
              <a:rPr lang="en-US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   View-Update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97055" y="729672"/>
            <a:ext cx="4133919" cy="3232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9"/>
          <p:cNvSpPr txBox="1">
            <a:spLocks/>
          </p:cNvSpPr>
          <p:nvPr/>
        </p:nvSpPr>
        <p:spPr>
          <a:xfrm>
            <a:off x="4297055" y="2288791"/>
            <a:ext cx="4133919" cy="174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Program =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Model </a:t>
            </a:r>
            <a:r>
              <a:rPr lang="en-US" dirty="0" smtClean="0"/>
              <a:t>+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7030A0"/>
                </a:solidFill>
              </a:rPr>
              <a:t>View-Construction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47581" y="5596950"/>
            <a:ext cx="3744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Update is simple: throw away old view, build new one.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200572"/>
            <a:ext cx="7886700" cy="1325563"/>
          </a:xfrm>
        </p:spPr>
        <p:txBody>
          <a:bodyPr/>
          <a:lstStyle/>
          <a:p>
            <a:r>
              <a:rPr lang="en-US" dirty="0" smtClean="0"/>
              <a:t>Example.    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649931" y="1411206"/>
            <a:ext cx="30849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Very simple app:</a:t>
            </a:r>
          </a:p>
          <a:p>
            <a:r>
              <a:rPr lang="en-US" dirty="0" smtClean="0"/>
              <a:t>list </a:t>
            </a:r>
            <a:r>
              <a:rPr lang="en-US" dirty="0" smtClean="0"/>
              <a:t>of strings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User can add </a:t>
            </a:r>
            <a:r>
              <a:rPr lang="en-US" dirty="0" smtClean="0"/>
              <a:t>entries by hitting </a:t>
            </a:r>
            <a:r>
              <a:rPr lang="en-US" dirty="0" smtClean="0"/>
              <a:t>the “add” button.</a:t>
            </a:r>
            <a:endParaRPr lang="en-US" dirty="0"/>
          </a:p>
        </p:txBody>
      </p:sp>
      <p:sp>
        <p:nvSpPr>
          <p:cNvPr id="14" name="Content Placeholder 9"/>
          <p:cNvSpPr txBox="1">
            <a:spLocks/>
          </p:cNvSpPr>
          <p:nvPr/>
        </p:nvSpPr>
        <p:spPr>
          <a:xfrm>
            <a:off x="35270" y="3194384"/>
            <a:ext cx="3860800" cy="1749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Program =  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Model </a:t>
            </a:r>
            <a:r>
              <a:rPr lang="en-US" dirty="0" smtClean="0"/>
              <a:t>+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View-Construction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" y="1456678"/>
            <a:ext cx="3678382" cy="1295306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77758" t="12725" r="1731" b="75548"/>
          <a:stretch/>
        </p:blipFill>
        <p:spPr>
          <a:xfrm>
            <a:off x="2270994" y="1557038"/>
            <a:ext cx="1306945" cy="10991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1733" t="12725" r="56812" b="75548"/>
          <a:stretch/>
        </p:blipFill>
        <p:spPr>
          <a:xfrm>
            <a:off x="304805" y="1557038"/>
            <a:ext cx="2641600" cy="109912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2604654" y="2140252"/>
            <a:ext cx="0" cy="2309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9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" y="1456678"/>
            <a:ext cx="3678382" cy="1295306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77758" t="12725" r="1731" b="75548"/>
          <a:stretch/>
        </p:blipFill>
        <p:spPr>
          <a:xfrm>
            <a:off x="2270994" y="1557038"/>
            <a:ext cx="1306945" cy="109912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89812" y="5034748"/>
            <a:ext cx="3333533" cy="17724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200572"/>
            <a:ext cx="7886700" cy="1325563"/>
          </a:xfrm>
        </p:spPr>
        <p:txBody>
          <a:bodyPr/>
          <a:lstStyle/>
          <a:p>
            <a:r>
              <a:rPr lang="en-US" dirty="0" smtClean="0"/>
              <a:t>Example     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331464" y="5217397"/>
            <a:ext cx="3268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data</a:t>
            </a:r>
            <a:r>
              <a:rPr lang="en-US" dirty="0" smtClean="0"/>
              <a:t> entries: </a:t>
            </a:r>
            <a:r>
              <a:rPr lang="en-US" dirty="0"/>
              <a:t>String </a:t>
            </a:r>
            <a:r>
              <a:rPr lang="en-US" dirty="0" smtClean="0"/>
              <a:t>Collection</a:t>
            </a:r>
          </a:p>
          <a:p>
            <a:endParaRPr lang="en-US" dirty="0"/>
          </a:p>
          <a:p>
            <a:r>
              <a:rPr lang="en-US" b="1" dirty="0"/>
              <a:t>data</a:t>
            </a:r>
            <a:r>
              <a:rPr lang="en-US" dirty="0"/>
              <a:t> field : String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0836" y="4665416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Model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1733" t="12725" r="56812" b="75548"/>
          <a:stretch/>
        </p:blipFill>
        <p:spPr>
          <a:xfrm>
            <a:off x="304805" y="1557038"/>
            <a:ext cx="2641600" cy="1099127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2604654" y="2140252"/>
            <a:ext cx="0" cy="2309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89218" y="49317"/>
            <a:ext cx="5253182" cy="6740307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4470400" y="4931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View-Construction Example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4946078" y="2128662"/>
            <a:ext cx="3014310" cy="1846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</a:t>
            </a:r>
          </a:p>
          <a:p>
            <a:pPr algn="ctr"/>
            <a:r>
              <a:rPr lang="en-US" dirty="0"/>
              <a:t>v</a:t>
            </a:r>
            <a:r>
              <a:rPr lang="en-US" dirty="0" smtClean="0"/>
              <a:t>iew construction code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951178" y="990868"/>
            <a:ext cx="3022672" cy="107053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ntries = [ “entry1”, “entry2” 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field = “entry3”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08318" y="3975658"/>
            <a:ext cx="4509655" cy="194832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21382" y="599157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Model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39336" y="5919983"/>
            <a:ext cx="2951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View =</a:t>
            </a:r>
            <a:r>
              <a:rPr lang="en-US" dirty="0" smtClean="0"/>
              <a:t> Tree, decorated with</a:t>
            </a:r>
            <a:br>
              <a:rPr lang="en-US" dirty="0" smtClean="0"/>
            </a:br>
            <a:r>
              <a:rPr lang="en-US" dirty="0" smtClean="0"/>
              <a:t>attributes and event handlers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524070" y="4146086"/>
            <a:ext cx="1686176" cy="314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Vert. stack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4852555" y="4502843"/>
            <a:ext cx="1226127" cy="314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Hor. stack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6722919" y="4502843"/>
            <a:ext cx="1059872" cy="314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Hor.stack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4625661" y="4861637"/>
            <a:ext cx="789295" cy="8186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label</a:t>
            </a:r>
          </a:p>
          <a:p>
            <a:pPr algn="ctr"/>
            <a:r>
              <a:rPr lang="en-US" sz="1600" dirty="0" smtClean="0"/>
              <a:t>entry1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438734" y="4856785"/>
            <a:ext cx="746134" cy="823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</a:t>
            </a:r>
            <a:r>
              <a:rPr lang="en-US" sz="1600" dirty="0" smtClean="0"/>
              <a:t>abel</a:t>
            </a:r>
          </a:p>
          <a:p>
            <a:pPr algn="ctr"/>
            <a:r>
              <a:rPr lang="en-US" sz="1600" dirty="0" smtClean="0"/>
              <a:t>entry2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6295703" y="4861637"/>
            <a:ext cx="993652" cy="80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</a:t>
            </a:r>
            <a:r>
              <a:rPr lang="en-US" sz="1600" dirty="0" smtClean="0"/>
              <a:t>dd button</a:t>
            </a:r>
          </a:p>
          <a:p>
            <a:pPr algn="ctr"/>
            <a:r>
              <a:rPr lang="en-US" sz="1600" dirty="0" smtClean="0"/>
              <a:t>+handler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7340798" y="4861637"/>
            <a:ext cx="868020" cy="80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</a:t>
            </a:r>
            <a:r>
              <a:rPr lang="en-US" sz="1600" dirty="0" smtClean="0"/>
              <a:t>nput</a:t>
            </a:r>
            <a:br>
              <a:rPr lang="en-US" sz="1600" dirty="0" smtClean="0"/>
            </a:br>
            <a:r>
              <a:rPr lang="en-US" sz="1600" dirty="0" smtClean="0"/>
              <a:t>field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89812" y="1557039"/>
            <a:ext cx="3388127" cy="44152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89811" y="2029465"/>
            <a:ext cx="3388127" cy="537090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40034" y="1677389"/>
            <a:ext cx="606419" cy="260751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70139" y="1682233"/>
            <a:ext cx="664609" cy="260751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5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25" y="545478"/>
            <a:ext cx="7886700" cy="1325563"/>
          </a:xfrm>
        </p:spPr>
        <p:txBody>
          <a:bodyPr/>
          <a:lstStyle/>
          <a:p>
            <a:r>
              <a:rPr lang="en-US" sz="4000" dirty="0" smtClean="0"/>
              <a:t>Live Programming : Archer Analogy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smtClean="0"/>
              <a:t>[Hancock</a:t>
            </a:r>
            <a:r>
              <a:rPr lang="en-US" sz="1800" dirty="0"/>
              <a:t>, 2003]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926" y="2407754"/>
            <a:ext cx="4053026" cy="1729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Archer: </a:t>
            </a:r>
            <a:br>
              <a:rPr lang="en-US" sz="2400" dirty="0" smtClean="0"/>
            </a:br>
            <a:r>
              <a:rPr lang="en-US" sz="2400" dirty="0" smtClean="0"/>
              <a:t>aim, shoot, inspect, repeat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3496" y="2560628"/>
            <a:ext cx="1331138" cy="1141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0"/>
          <a:stretch/>
        </p:blipFill>
        <p:spPr>
          <a:xfrm flipH="1">
            <a:off x="4891400" y="4137163"/>
            <a:ext cx="1086984" cy="1200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55" t="45135" r="79919" b="31883"/>
          <a:stretch/>
        </p:blipFill>
        <p:spPr>
          <a:xfrm rot="20152148" flipH="1">
            <a:off x="5956912" y="4599333"/>
            <a:ext cx="335447" cy="2758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298" y="3052898"/>
            <a:ext cx="698831" cy="513665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501926" y="4324133"/>
            <a:ext cx="4602186" cy="15498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Hose: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aim </a:t>
            </a:r>
            <a:r>
              <a:rPr lang="en-US" sz="2400" dirty="0"/>
              <a:t>&amp; watch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510" y="4487824"/>
            <a:ext cx="698831" cy="51366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991061" y="4233742"/>
            <a:ext cx="524289" cy="440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Freeform 11"/>
          <p:cNvSpPr/>
          <p:nvPr/>
        </p:nvSpPr>
        <p:spPr>
          <a:xfrm>
            <a:off x="6216928" y="4233742"/>
            <a:ext cx="2470661" cy="510915"/>
          </a:xfrm>
          <a:custGeom>
            <a:avLst/>
            <a:gdLst>
              <a:gd name="connsiteX0" fmla="*/ 0 w 3294215"/>
              <a:gd name="connsiteY0" fmla="*/ 566968 h 681220"/>
              <a:gd name="connsiteX1" fmla="*/ 1520687 w 3294215"/>
              <a:gd name="connsiteY1" fmla="*/ 437 h 681220"/>
              <a:gd name="connsiteX2" fmla="*/ 3180522 w 3294215"/>
              <a:gd name="connsiteY2" fmla="*/ 646481 h 681220"/>
              <a:gd name="connsiteX3" fmla="*/ 3120887 w 3294215"/>
              <a:gd name="connsiteY3" fmla="*/ 656420 h 68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4215" h="681220">
                <a:moveTo>
                  <a:pt x="0" y="566968"/>
                </a:moveTo>
                <a:cubicBezTo>
                  <a:pt x="495300" y="277076"/>
                  <a:pt x="990600" y="-12815"/>
                  <a:pt x="1520687" y="437"/>
                </a:cubicBezTo>
                <a:cubicBezTo>
                  <a:pt x="2050774" y="13689"/>
                  <a:pt x="2913822" y="537150"/>
                  <a:pt x="3180522" y="646481"/>
                </a:cubicBezTo>
                <a:cubicBezTo>
                  <a:pt x="3447222" y="755812"/>
                  <a:pt x="3167270" y="563655"/>
                  <a:pt x="3120887" y="656420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3920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to write view construction code?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56283" y="4212567"/>
            <a:ext cx="79837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Host language for our prototype</a:t>
            </a:r>
            <a:r>
              <a:rPr lang="en-US" sz="2400" dirty="0" smtClean="0"/>
              <a:t>: TouchDevelop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Host language in the p</a:t>
            </a:r>
            <a:r>
              <a:rPr lang="en-US" sz="2400" dirty="0" smtClean="0">
                <a:solidFill>
                  <a:srgbClr val="00B050"/>
                </a:solidFill>
              </a:rPr>
              <a:t>aper</a:t>
            </a:r>
            <a:r>
              <a:rPr lang="en-US" sz="2400" dirty="0" smtClean="0"/>
              <a:t>: lambda-calculus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6283" y="1645815"/>
            <a:ext cx="7441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Many frameworks </a:t>
            </a:r>
            <a:r>
              <a:rPr lang="en-US" sz="2400" dirty="0" smtClean="0"/>
              <a:t>are </a:t>
            </a:r>
            <a:r>
              <a:rPr lang="en-US" sz="2400" dirty="0" smtClean="0">
                <a:solidFill>
                  <a:srgbClr val="FF0000"/>
                </a:solidFill>
              </a:rPr>
              <a:t>hybrids</a:t>
            </a:r>
            <a:r>
              <a:rPr lang="en-US" sz="2400" dirty="0" smtClean="0"/>
              <a:t> between a general-purpose language and a declarative language </a:t>
            </a:r>
            <a:r>
              <a:rPr lang="en-US" sz="2400" dirty="0" smtClean="0"/>
              <a:t>(e.g. C# + XML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7030A0"/>
                </a:solidFill>
              </a:rPr>
              <a:t>We would prefer</a:t>
            </a:r>
            <a:r>
              <a:rPr lang="en-US" sz="2400" dirty="0" smtClean="0"/>
              <a:t>: stay within </a:t>
            </a:r>
            <a:r>
              <a:rPr lang="en-US" sz="2400" dirty="0" smtClean="0">
                <a:solidFill>
                  <a:srgbClr val="FF0000"/>
                </a:solidFill>
              </a:rPr>
              <a:t>single host </a:t>
            </a:r>
            <a:r>
              <a:rPr lang="en-US" sz="2400" dirty="0" smtClean="0">
                <a:solidFill>
                  <a:srgbClr val="FF0000"/>
                </a:solidFill>
              </a:rPr>
              <a:t>language</a:t>
            </a:r>
            <a:r>
              <a:rPr lang="en-US" sz="2400" dirty="0" smtClean="0"/>
              <a:t>, but make code </a:t>
            </a:r>
            <a:r>
              <a:rPr lang="en-US" sz="2400" i="1" dirty="0" smtClean="0"/>
              <a:t>look</a:t>
            </a:r>
            <a:r>
              <a:rPr lang="en-US" sz="2400" dirty="0" smtClean="0"/>
              <a:t> as declarative as possible.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975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extend host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2198255"/>
            <a:ext cx="8090478" cy="4451926"/>
          </a:xfrm>
        </p:spPr>
        <p:txBody>
          <a:bodyPr>
            <a:normAutofit/>
          </a:bodyPr>
          <a:lstStyle/>
          <a:p>
            <a:r>
              <a:rPr lang="en-US" dirty="0" smtClean="0"/>
              <a:t>Special construct: nested “boxed” statements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boxed {</a:t>
            </a:r>
            <a:br>
              <a:rPr lang="en-US" dirty="0" smtClean="0"/>
            </a:br>
            <a:r>
              <a:rPr lang="en-US" dirty="0" smtClean="0"/>
              <a:t>     	       …. </a:t>
            </a:r>
            <a:r>
              <a:rPr lang="en-US" sz="2200" dirty="0"/>
              <a:t>n</a:t>
            </a:r>
            <a:r>
              <a:rPr lang="en-US" sz="2200" dirty="0" smtClean="0"/>
              <a:t>ested code here</a:t>
            </a:r>
            <a:r>
              <a:rPr lang="en-US" dirty="0" smtClean="0"/>
              <a:t>….</a:t>
            </a:r>
            <a:br>
              <a:rPr lang="en-US" dirty="0" smtClean="0"/>
            </a:br>
            <a:r>
              <a:rPr lang="en-US" dirty="0" smtClean="0"/>
              <a:t>	}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executing, creates box tree implicitly</a:t>
            </a:r>
          </a:p>
          <a:p>
            <a:r>
              <a:rPr lang="en-US" dirty="0" smtClean="0"/>
              <a:t>view </a:t>
            </a:r>
            <a:r>
              <a:rPr lang="en-US" dirty="0"/>
              <a:t>structure is implied by program structure, no need for programmer to manipulate collections!</a:t>
            </a:r>
          </a:p>
          <a:p>
            <a:r>
              <a:rPr lang="en-US" dirty="0" smtClean="0"/>
              <a:t>Code looks similar to declarative code.</a:t>
            </a:r>
          </a:p>
        </p:txBody>
      </p:sp>
    </p:spTree>
    <p:extLst>
      <p:ext uri="{BB962C8B-B14F-4D97-AF65-F5344CB8AC3E}">
        <p14:creationId xmlns:p14="http://schemas.microsoft.com/office/powerpoint/2010/main" val="27132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9812" y="5034748"/>
            <a:ext cx="3333533" cy="177244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200572"/>
            <a:ext cx="7886700" cy="1325563"/>
          </a:xfrm>
        </p:spPr>
        <p:txBody>
          <a:bodyPr/>
          <a:lstStyle/>
          <a:p>
            <a:r>
              <a:rPr lang="en-US" dirty="0" smtClean="0"/>
              <a:t>Code Example.     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331464" y="5217397"/>
            <a:ext cx="3268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data</a:t>
            </a:r>
            <a:r>
              <a:rPr lang="en-US" dirty="0" smtClean="0"/>
              <a:t> entries: </a:t>
            </a:r>
            <a:r>
              <a:rPr lang="en-US" dirty="0"/>
              <a:t>String </a:t>
            </a:r>
            <a:r>
              <a:rPr lang="en-US" dirty="0" smtClean="0"/>
              <a:t>Collection</a:t>
            </a:r>
          </a:p>
          <a:p>
            <a:endParaRPr lang="en-US" dirty="0"/>
          </a:p>
          <a:p>
            <a:r>
              <a:rPr lang="en-US" b="1" dirty="0"/>
              <a:t>data</a:t>
            </a:r>
            <a:r>
              <a:rPr lang="en-US" dirty="0"/>
              <a:t> field : String</a:t>
            </a:r>
            <a:br>
              <a:rPr lang="en-US" dirty="0"/>
            </a:b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789218" y="49317"/>
            <a:ext cx="5253182" cy="6740307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isplay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</a:t>
            </a:r>
            <a:r>
              <a:rPr lang="en-US" b="1" dirty="0" smtClean="0"/>
              <a:t>boxed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 box → use horizontal layout</a:t>
            </a:r>
            <a:br>
              <a:rPr lang="en-US" dirty="0"/>
            </a:br>
            <a:r>
              <a:rPr lang="en-US" dirty="0"/>
              <a:t>          </a:t>
            </a:r>
            <a:r>
              <a:rPr lang="en-US" b="1" dirty="0"/>
              <a:t>for each</a:t>
            </a:r>
            <a:r>
              <a:rPr lang="en-US" dirty="0"/>
              <a:t> s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dirty="0" smtClean="0"/>
              <a:t>entries </a:t>
            </a:r>
            <a:r>
              <a:rPr lang="en-US" b="1" dirty="0" smtClean="0"/>
              <a:t>do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      </a:t>
            </a:r>
            <a:r>
              <a:rPr lang="en-US" b="1" dirty="0" smtClean="0"/>
              <a:t>boxed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        </a:t>
            </a:r>
            <a:r>
              <a:rPr lang="en-US" dirty="0"/>
              <a:t> </a:t>
            </a:r>
            <a:r>
              <a:rPr lang="en-US" dirty="0" err="1" smtClean="0"/>
              <a:t>labelstyle</a:t>
            </a:r>
            <a:r>
              <a:rPr lang="en-US" dirty="0" smtClean="0"/>
              <a:t>()</a:t>
            </a:r>
            <a:br>
              <a:rPr lang="en-US" dirty="0" smtClean="0"/>
            </a:br>
            <a:r>
              <a:rPr lang="en-US" dirty="0" smtClean="0"/>
              <a:t>                    s → post</a:t>
            </a:r>
            <a:br>
              <a:rPr lang="en-US" dirty="0" smtClean="0"/>
            </a:br>
            <a:r>
              <a:rPr lang="en-US" dirty="0" smtClean="0"/>
              <a:t>     </a:t>
            </a:r>
            <a:r>
              <a:rPr lang="en-US" b="1" dirty="0" smtClean="0"/>
              <a:t>boxed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</a:t>
            </a:r>
            <a:r>
              <a:rPr lang="en-US" b="1" dirty="0" smtClean="0"/>
              <a:t>box</a:t>
            </a:r>
            <a:r>
              <a:rPr lang="en-US" dirty="0" smtClean="0"/>
              <a:t> → use horizontal layout</a:t>
            </a:r>
            <a:br>
              <a:rPr lang="en-US" dirty="0" smtClean="0"/>
            </a:br>
            <a:r>
              <a:rPr lang="en-US" dirty="0" smtClean="0"/>
              <a:t>          </a:t>
            </a:r>
            <a:r>
              <a:rPr lang="en-US" b="1" dirty="0" smtClean="0"/>
              <a:t>boxed</a:t>
            </a:r>
          </a:p>
          <a:p>
            <a:r>
              <a:rPr lang="en-US" b="1" dirty="0" smtClean="0"/>
              <a:t>               </a:t>
            </a:r>
            <a:r>
              <a:rPr lang="en-US" dirty="0" err="1" smtClean="0"/>
              <a:t>buttonstyle</a:t>
            </a:r>
            <a:r>
              <a:rPr lang="en-US" dirty="0"/>
              <a:t>()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    "add" → post to wall</a:t>
            </a:r>
            <a:br>
              <a:rPr lang="en-US" dirty="0" smtClean="0"/>
            </a:br>
            <a:r>
              <a:rPr lang="en-US" dirty="0" smtClean="0"/>
              <a:t>               on tapped(() =&gt; entries → add(field))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 </a:t>
            </a:r>
            <a:r>
              <a:rPr lang="en-US" b="1" dirty="0" smtClean="0"/>
              <a:t>boxed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       </a:t>
            </a:r>
            <a:r>
              <a:rPr lang="en-US" dirty="0" err="1" smtClean="0"/>
              <a:t>inputstyle</a:t>
            </a:r>
            <a:r>
              <a:rPr lang="en-US" dirty="0"/>
              <a:t>()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box</a:t>
            </a:r>
            <a:r>
              <a:rPr lang="en-US" dirty="0"/>
              <a:t> → </a:t>
            </a:r>
            <a:r>
              <a:rPr lang="en-US" dirty="0" smtClean="0"/>
              <a:t>edit(</a:t>
            </a:r>
            <a:r>
              <a:rPr lang="en-US" dirty="0"/>
              <a:t> </a:t>
            </a:r>
            <a:r>
              <a:rPr lang="en-US" dirty="0" smtClean="0"/>
              <a:t>field, (x) =&gt; field := x)</a:t>
            </a:r>
          </a:p>
          <a:p>
            <a:endParaRPr lang="en-US" dirty="0"/>
          </a:p>
          <a:p>
            <a:r>
              <a:rPr lang="en-US" b="1" dirty="0"/>
              <a:t>function </a:t>
            </a:r>
            <a:r>
              <a:rPr lang="en-US" dirty="0" err="1"/>
              <a:t>buttonstyle</a:t>
            </a:r>
            <a:r>
              <a:rPr lang="en-US" dirty="0"/>
              <a:t>()</a:t>
            </a:r>
            <a:br>
              <a:rPr lang="en-US" dirty="0"/>
            </a:br>
            <a:r>
              <a:rPr lang="en-US" dirty="0"/>
              <a:t>     </a:t>
            </a:r>
            <a:r>
              <a:rPr lang="en-US" b="1" dirty="0"/>
              <a:t>box</a:t>
            </a:r>
            <a:r>
              <a:rPr lang="en-US" dirty="0"/>
              <a:t> → set border(colors → foreground, 0.1)</a:t>
            </a:r>
            <a:br>
              <a:rPr lang="en-US" dirty="0"/>
            </a:br>
            <a:r>
              <a:rPr lang="en-US" dirty="0"/>
              <a:t>     </a:t>
            </a:r>
            <a:r>
              <a:rPr lang="en-US" b="1" dirty="0"/>
              <a:t>box</a:t>
            </a:r>
            <a:r>
              <a:rPr lang="en-US" dirty="0"/>
              <a:t> → set margins(0.5, 0.5, 0.5, 0.5)</a:t>
            </a:r>
            <a:br>
              <a:rPr lang="en-US" dirty="0"/>
            </a:br>
            <a:r>
              <a:rPr lang="en-US" dirty="0"/>
              <a:t>     </a:t>
            </a:r>
            <a:r>
              <a:rPr lang="en-US" b="1" dirty="0"/>
              <a:t>box</a:t>
            </a:r>
            <a:r>
              <a:rPr lang="en-US" dirty="0"/>
              <a:t> → set padding(0.2, 0.2, 0.2, 0.2)</a:t>
            </a:r>
            <a:br>
              <a:rPr lang="en-US" dirty="0"/>
            </a:br>
            <a:r>
              <a:rPr lang="en-US" dirty="0"/>
              <a:t>     </a:t>
            </a:r>
            <a:r>
              <a:rPr lang="en-US" b="1" dirty="0"/>
              <a:t>box</a:t>
            </a:r>
            <a:r>
              <a:rPr lang="en-US" dirty="0"/>
              <a:t> → set background(colors → orange)</a:t>
            </a:r>
            <a:br>
              <a:rPr lang="en-US" dirty="0"/>
            </a:br>
            <a:r>
              <a:rPr lang="en-US" dirty="0"/>
              <a:t>     </a:t>
            </a:r>
            <a:r>
              <a:rPr lang="en-US" b="1" dirty="0"/>
              <a:t>box</a:t>
            </a:r>
            <a:r>
              <a:rPr lang="en-US" dirty="0"/>
              <a:t> → set width(10)      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70400" y="4931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View-Construction Code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10836" y="4665416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Model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" y="1456678"/>
            <a:ext cx="3678382" cy="1295306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77758" t="12725" r="1731" b="75548"/>
          <a:stretch/>
        </p:blipFill>
        <p:spPr>
          <a:xfrm>
            <a:off x="2270994" y="1557038"/>
            <a:ext cx="1306945" cy="109912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/>
          <a:srcRect l="1733" t="12725" r="56812" b="75548"/>
          <a:stretch/>
        </p:blipFill>
        <p:spPr>
          <a:xfrm>
            <a:off x="304805" y="1557038"/>
            <a:ext cx="2641600" cy="1099127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2604654" y="2140252"/>
            <a:ext cx="0" cy="2309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6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need for separate language or special collection classes.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9961" y="2392362"/>
            <a:ext cx="7684077" cy="4351338"/>
          </a:xfrm>
        </p:spPr>
        <p:txBody>
          <a:bodyPr/>
          <a:lstStyle/>
          <a:p>
            <a:r>
              <a:rPr lang="en-US" dirty="0" smtClean="0"/>
              <a:t>Adapt layout to various conditions – </a:t>
            </a:r>
            <a:r>
              <a:rPr lang="en-US" dirty="0" smtClean="0">
                <a:solidFill>
                  <a:srgbClr val="00B050"/>
                </a:solidFill>
              </a:rPr>
              <a:t>use a standard conditional</a:t>
            </a:r>
            <a:endParaRPr lang="en-US" dirty="0"/>
          </a:p>
          <a:p>
            <a:r>
              <a:rPr lang="en-US" dirty="0" smtClean="0"/>
              <a:t>Repeated elements  - </a:t>
            </a:r>
            <a:r>
              <a:rPr lang="en-US" dirty="0" smtClean="0">
                <a:solidFill>
                  <a:srgbClr val="00B050"/>
                </a:solidFill>
              </a:rPr>
              <a:t>use standard loops</a:t>
            </a:r>
            <a:endParaRPr lang="en-US" dirty="0"/>
          </a:p>
          <a:p>
            <a:r>
              <a:rPr lang="en-US" dirty="0" smtClean="0"/>
              <a:t>Keep your code organized – </a:t>
            </a:r>
            <a:r>
              <a:rPr lang="en-US" dirty="0" smtClean="0">
                <a:solidFill>
                  <a:srgbClr val="00B050"/>
                </a:solidFill>
              </a:rPr>
              <a:t>use functional abstraction</a:t>
            </a:r>
          </a:p>
          <a:p>
            <a:r>
              <a:rPr lang="en-US" dirty="0" smtClean="0"/>
              <a:t>Provide widget collection – </a:t>
            </a:r>
            <a:r>
              <a:rPr lang="en-US" dirty="0" smtClean="0">
                <a:solidFill>
                  <a:srgbClr val="00B050"/>
                </a:solidFill>
              </a:rPr>
              <a:t>write a library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User interface element = just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80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Question 1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How to do live programming?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2262909"/>
            <a:ext cx="7886700" cy="3158836"/>
          </a:xfrm>
        </p:spPr>
        <p:txBody>
          <a:bodyPr>
            <a:normAutofit/>
          </a:bodyPr>
          <a:lstStyle/>
          <a:p>
            <a:r>
              <a:rPr lang="en-US" dirty="0" smtClean="0"/>
              <a:t>This is now much easier to get a grasp 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Question 1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How to do live programming?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50323" y="3596358"/>
            <a:ext cx="772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on </a:t>
            </a:r>
            <a:r>
              <a:rPr lang="en-US" sz="2800" dirty="0">
                <a:solidFill>
                  <a:srgbClr val="FF0000"/>
                </a:solidFill>
              </a:rPr>
              <a:t>code changes</a:t>
            </a:r>
            <a:r>
              <a:rPr lang="en-US" sz="2800" dirty="0"/>
              <a:t>, migrate </a:t>
            </a:r>
            <a:r>
              <a:rPr lang="en-US" sz="2800" dirty="0" smtClean="0"/>
              <a:t>model, build fresh view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28650" y="2601832"/>
            <a:ext cx="20198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alibri Light" panose="020F0302020204030204"/>
              </a:rPr>
              <a:t>Answer: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614" y="849531"/>
            <a:ext cx="7886700" cy="1325563"/>
          </a:xfrm>
        </p:spPr>
        <p:txBody>
          <a:bodyPr/>
          <a:lstStyle/>
          <a:p>
            <a:r>
              <a:rPr lang="en-US" dirty="0" smtClean="0"/>
              <a:t>Does Model Migration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7997" y="2079625"/>
            <a:ext cx="6307859" cy="4778375"/>
          </a:xfrm>
        </p:spPr>
        <p:txBody>
          <a:bodyPr>
            <a:normAutofit/>
          </a:bodyPr>
          <a:lstStyle/>
          <a:p>
            <a:r>
              <a:rPr lang="en-US" dirty="0" smtClean="0"/>
              <a:t>Currently, we do something very simple</a:t>
            </a:r>
          </a:p>
          <a:p>
            <a:pPr lvl="1"/>
            <a:r>
              <a:rPr lang="en-US" dirty="0" smtClean="0"/>
              <a:t>Variables whose types have changed are removed from </a:t>
            </a:r>
            <a:r>
              <a:rPr lang="en-US" dirty="0" smtClean="0"/>
              <a:t>model</a:t>
            </a:r>
            <a:endParaRPr lang="en-US" dirty="0"/>
          </a:p>
          <a:p>
            <a:r>
              <a:rPr lang="en-US" dirty="0" smtClean="0"/>
              <a:t>Experience: behaves reasonably in practice w.r.t to typical changes and user expectations</a:t>
            </a:r>
            <a:endParaRPr lang="en-US" dirty="0"/>
          </a:p>
          <a:p>
            <a:r>
              <a:rPr lang="en-US" dirty="0" smtClean="0"/>
              <a:t>More interesting solutions conceivable </a:t>
            </a:r>
            <a:r>
              <a:rPr lang="en-US" dirty="0" smtClean="0"/>
              <a:t>for </a:t>
            </a:r>
            <a:r>
              <a:rPr lang="en-US" dirty="0" smtClean="0"/>
              <a:t>structured data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(cf. schema evolution, </a:t>
            </a:r>
            <a:r>
              <a:rPr lang="en-US" dirty="0" smtClean="0"/>
              <a:t>dynamic </a:t>
            </a:r>
            <a:r>
              <a:rPr lang="en-US" dirty="0" smtClean="0"/>
              <a:t>code updating)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6945"/>
            <a:ext cx="772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on </a:t>
            </a:r>
            <a:r>
              <a:rPr lang="en-US" sz="2400" dirty="0"/>
              <a:t>code changes, </a:t>
            </a:r>
            <a:r>
              <a:rPr lang="en-US" sz="2400" dirty="0">
                <a:solidFill>
                  <a:srgbClr val="FF0000"/>
                </a:solidFill>
              </a:rPr>
              <a:t>migrate </a:t>
            </a:r>
            <a:r>
              <a:rPr lang="en-US" sz="2400" dirty="0" smtClean="0">
                <a:solidFill>
                  <a:srgbClr val="FF0000"/>
                </a:solidFill>
              </a:rPr>
              <a:t>model</a:t>
            </a:r>
            <a:r>
              <a:rPr lang="en-US" sz="2400" dirty="0" smtClean="0"/>
              <a:t>, build fresh 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9049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6331"/>
            <a:ext cx="7886700" cy="1325563"/>
          </a:xfrm>
        </p:spPr>
        <p:txBody>
          <a:bodyPr/>
          <a:lstStyle/>
          <a:p>
            <a:r>
              <a:rPr lang="en-US" dirty="0" smtClean="0"/>
              <a:t>Valid Concern: Speed?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8062768" cy="4351338"/>
          </a:xfrm>
        </p:spPr>
        <p:txBody>
          <a:bodyPr/>
          <a:lstStyle/>
          <a:p>
            <a:r>
              <a:rPr lang="en-US" dirty="0" smtClean="0"/>
              <a:t>Isn’t it too slow to reconstruct the view from scratch every time?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22" y="3117273"/>
            <a:ext cx="8450695" cy="3740727"/>
          </a:xfrm>
        </p:spPr>
        <p:txBody>
          <a:bodyPr/>
          <a:lstStyle/>
          <a:p>
            <a:r>
              <a:rPr lang="en-US" dirty="0" smtClean="0"/>
              <a:t>In our experience (Browser-based, </a:t>
            </a:r>
            <a:r>
              <a:rPr lang="en-US" dirty="0" err="1" smtClean="0"/>
              <a:t>Javascript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Re-executing the compiled display code is no problem for our apps (never more than 1000 objects on screen)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However</a:t>
            </a:r>
            <a:r>
              <a:rPr lang="en-US" dirty="0" smtClean="0"/>
              <a:t>, recreating the DOM tree from scratch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too slow </a:t>
            </a:r>
            <a:r>
              <a:rPr lang="en-US" dirty="0" smtClean="0"/>
              <a:t>(browser takes too much time) and has other issues (e.g. lose focus while typing in a textbox when it is replaced)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Fix: </a:t>
            </a:r>
            <a:r>
              <a:rPr lang="en-US" dirty="0" smtClean="0"/>
              <a:t>We implemented optimization that modifies the DOM tree incrementally when </a:t>
            </a:r>
            <a:r>
              <a:rPr lang="en-US" dirty="0" err="1" smtClean="0"/>
              <a:t>reexecuting</a:t>
            </a:r>
            <a:r>
              <a:rPr lang="en-US" dirty="0" smtClean="0"/>
              <a:t> the display code.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6945"/>
            <a:ext cx="772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on </a:t>
            </a:r>
            <a:r>
              <a:rPr lang="en-US" sz="2400" dirty="0"/>
              <a:t>code changes, migrate </a:t>
            </a:r>
            <a:r>
              <a:rPr lang="en-US" sz="2400" dirty="0" smtClean="0"/>
              <a:t>model, </a:t>
            </a:r>
            <a:r>
              <a:rPr lang="en-US" sz="2400" dirty="0" smtClean="0">
                <a:solidFill>
                  <a:srgbClr val="FF0000"/>
                </a:solidFill>
              </a:rPr>
              <a:t>build fresh view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08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214" y="623744"/>
            <a:ext cx="7886700" cy="1325563"/>
          </a:xfrm>
        </p:spPr>
        <p:txBody>
          <a:bodyPr/>
          <a:lstStyle/>
          <a:p>
            <a:r>
              <a:rPr lang="en-US" dirty="0" smtClean="0"/>
              <a:t>Yes, but what does all this mean, exactly?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48897"/>
            <a:ext cx="7954241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Paper contains a careful formalization of these concepts!</a:t>
            </a:r>
          </a:p>
          <a:p>
            <a:r>
              <a:rPr lang="en-US" dirty="0" smtClean="0"/>
              <a:t>Lambda calculus + UI primitives (boxes)</a:t>
            </a:r>
          </a:p>
          <a:p>
            <a:r>
              <a:rPr lang="en-US" dirty="0" smtClean="0"/>
              <a:t>Operational semantics</a:t>
            </a:r>
          </a:p>
          <a:p>
            <a:r>
              <a:rPr lang="en-US" dirty="0" smtClean="0"/>
              <a:t>System model for event-handling with page stack, UI, and code change events</a:t>
            </a:r>
          </a:p>
          <a:p>
            <a:r>
              <a:rPr lang="en-US" dirty="0" smtClean="0"/>
              <a:t>Type and Effect System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210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572" y="580148"/>
            <a:ext cx="7122428" cy="445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8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926" y="2407754"/>
            <a:ext cx="4932294" cy="1729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Archer: </a:t>
            </a:r>
            <a:br>
              <a:rPr lang="en-US" sz="2400" dirty="0" smtClean="0"/>
            </a:br>
            <a:r>
              <a:rPr lang="en-US" sz="2400" dirty="0" smtClean="0"/>
              <a:t>aim, shoot, inspect, repeat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edit, compile, test, repeat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3496" y="2560628"/>
            <a:ext cx="1331138" cy="1141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0"/>
          <a:stretch/>
        </p:blipFill>
        <p:spPr>
          <a:xfrm flipH="1">
            <a:off x="4891400" y="4137163"/>
            <a:ext cx="1086984" cy="1200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55" t="45135" r="79919" b="31883"/>
          <a:stretch/>
        </p:blipFill>
        <p:spPr>
          <a:xfrm rot="20152148" flipH="1">
            <a:off x="5956912" y="4599333"/>
            <a:ext cx="335447" cy="2758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298" y="3052898"/>
            <a:ext cx="698831" cy="513665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501925" y="4324133"/>
            <a:ext cx="4818219" cy="18272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Hose: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aim </a:t>
            </a:r>
            <a:r>
              <a:rPr lang="en-US" sz="2400" dirty="0"/>
              <a:t>&amp; watch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edit </a:t>
            </a:r>
            <a:r>
              <a:rPr lang="en-US" sz="2400" dirty="0">
                <a:solidFill>
                  <a:srgbClr val="FF0000"/>
                </a:solidFill>
              </a:rPr>
              <a:t>&amp; watch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510" y="4487824"/>
            <a:ext cx="698831" cy="51366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991061" y="4233742"/>
            <a:ext cx="524289" cy="440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Freeform 11"/>
          <p:cNvSpPr/>
          <p:nvPr/>
        </p:nvSpPr>
        <p:spPr>
          <a:xfrm>
            <a:off x="6216928" y="4233742"/>
            <a:ext cx="2470661" cy="510915"/>
          </a:xfrm>
          <a:custGeom>
            <a:avLst/>
            <a:gdLst>
              <a:gd name="connsiteX0" fmla="*/ 0 w 3294215"/>
              <a:gd name="connsiteY0" fmla="*/ 566968 h 681220"/>
              <a:gd name="connsiteX1" fmla="*/ 1520687 w 3294215"/>
              <a:gd name="connsiteY1" fmla="*/ 437 h 681220"/>
              <a:gd name="connsiteX2" fmla="*/ 3180522 w 3294215"/>
              <a:gd name="connsiteY2" fmla="*/ 646481 h 681220"/>
              <a:gd name="connsiteX3" fmla="*/ 3120887 w 3294215"/>
              <a:gd name="connsiteY3" fmla="*/ 656420 h 68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4215" h="681220">
                <a:moveTo>
                  <a:pt x="0" y="566968"/>
                </a:moveTo>
                <a:cubicBezTo>
                  <a:pt x="495300" y="277076"/>
                  <a:pt x="990600" y="-12815"/>
                  <a:pt x="1520687" y="437"/>
                </a:cubicBezTo>
                <a:cubicBezTo>
                  <a:pt x="2050774" y="13689"/>
                  <a:pt x="2913822" y="537150"/>
                  <a:pt x="3180522" y="646481"/>
                </a:cubicBezTo>
                <a:cubicBezTo>
                  <a:pt x="3447222" y="755812"/>
                  <a:pt x="3167270" y="563655"/>
                  <a:pt x="3120887" y="656420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7225" y="545478"/>
            <a:ext cx="7886700" cy="1325563"/>
          </a:xfrm>
        </p:spPr>
        <p:txBody>
          <a:bodyPr/>
          <a:lstStyle/>
          <a:p>
            <a:r>
              <a:rPr lang="en-US" sz="4000" dirty="0" smtClean="0"/>
              <a:t>Live Programming : Archer Analogy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smtClean="0"/>
              <a:t>[Hancock</a:t>
            </a:r>
            <a:r>
              <a:rPr lang="en-US" sz="1800" dirty="0"/>
              <a:t>, 2003]</a:t>
            </a:r>
          </a:p>
        </p:txBody>
      </p:sp>
    </p:spTree>
    <p:extLst>
      <p:ext uri="{BB962C8B-B14F-4D97-AF65-F5344CB8AC3E}">
        <p14:creationId xmlns:p14="http://schemas.microsoft.com/office/powerpoint/2010/main" val="16986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572" y="580148"/>
            <a:ext cx="7122428" cy="44594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63981"/>
            <a:ext cx="9144000" cy="602674"/>
          </a:xfrm>
          <a:prstGeom prst="rect">
            <a:avLst/>
          </a:prstGeom>
          <a:solidFill>
            <a:srgbClr val="7030A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Read/Write Model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366655"/>
            <a:ext cx="9144000" cy="665018"/>
          </a:xfrm>
          <a:prstGeom prst="rect">
            <a:avLst/>
          </a:prstGeom>
          <a:solidFill>
            <a:srgbClr val="7030A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Navigation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031672"/>
            <a:ext cx="9144000" cy="924791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View Construction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69390"/>
            <a:ext cx="9144000" cy="1694589"/>
          </a:xfrm>
          <a:prstGeom prst="rect">
            <a:avLst/>
          </a:prstGeom>
          <a:solidFill>
            <a:schemeClr val="tx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Pure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63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05" y="261217"/>
            <a:ext cx="2280805" cy="1657638"/>
          </a:xfrm>
        </p:spPr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1893"/>
          <a:stretch/>
        </p:blipFill>
        <p:spPr>
          <a:xfrm>
            <a:off x="2702641" y="0"/>
            <a:ext cx="67117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56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631" y="328180"/>
            <a:ext cx="2280805" cy="165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Execution</a:t>
            </a:r>
            <a:br>
              <a:rPr lang="en-US" dirty="0" smtClean="0"/>
            </a:br>
            <a:r>
              <a:rPr lang="en-US" dirty="0" smtClean="0"/>
              <a:t>Steps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704" y="168157"/>
            <a:ext cx="5596291" cy="628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572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7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execution modes</a:t>
            </a:r>
            <a:br>
              <a:rPr lang="en-US" dirty="0" smtClean="0"/>
            </a:br>
            <a:r>
              <a:rPr lang="en-US" dirty="0" smtClean="0"/>
              <a:t>with different allowed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8" y="1967740"/>
            <a:ext cx="375862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Event </a:t>
            </a:r>
            <a:r>
              <a:rPr lang="en-US" dirty="0" smtClean="0">
                <a:solidFill>
                  <a:srgbClr val="FF0000"/>
                </a:solidFill>
              </a:rPr>
              <a:t>handler execution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Can </a:t>
            </a:r>
            <a:r>
              <a:rPr lang="en-US" dirty="0"/>
              <a:t>mutate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Can push/pop pages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2547" y="4392612"/>
            <a:ext cx="3758623" cy="2675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Display code execution</a:t>
            </a:r>
          </a:p>
          <a:p>
            <a:r>
              <a:rPr lang="en-US" dirty="0" smtClean="0"/>
              <a:t>Can set box attributes</a:t>
            </a:r>
          </a:p>
          <a:p>
            <a:r>
              <a:rPr lang="en-US" dirty="0" smtClean="0"/>
              <a:t>Can create boxes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910" y="1622422"/>
            <a:ext cx="4849090" cy="21511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269" y="4152645"/>
            <a:ext cx="5291731" cy="22842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-83127" y="1514764"/>
            <a:ext cx="9393382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-124691" y="4001688"/>
            <a:ext cx="9393382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52269" y="1530346"/>
            <a:ext cx="5291731" cy="2471342"/>
          </a:xfrm>
          <a:prstGeom prst="rect">
            <a:avLst/>
          </a:prstGeom>
          <a:solidFill>
            <a:srgbClr val="7030A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2268" y="4008034"/>
            <a:ext cx="5291731" cy="2849966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35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72" y="188480"/>
            <a:ext cx="2525146" cy="2865472"/>
          </a:xfrm>
        </p:spPr>
        <p:txBody>
          <a:bodyPr>
            <a:normAutofit/>
          </a:bodyPr>
          <a:lstStyle/>
          <a:p>
            <a:r>
              <a:rPr lang="en-US" dirty="0" smtClean="0"/>
              <a:t>System Model</a:t>
            </a:r>
            <a:br>
              <a:rPr lang="en-US" dirty="0" smtClean="0"/>
            </a:br>
            <a:r>
              <a:rPr lang="en-US" dirty="0" err="1" smtClean="0"/>
              <a:t>Visuali-zation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924" r="14042" b="66013"/>
          <a:stretch/>
        </p:blipFill>
        <p:spPr>
          <a:xfrm>
            <a:off x="2595382" y="114301"/>
            <a:ext cx="6403144" cy="2856319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3" name="Rectangle 2"/>
          <p:cNvSpPr/>
          <p:nvPr/>
        </p:nvSpPr>
        <p:spPr>
          <a:xfrm>
            <a:off x="4835234" y="4727864"/>
            <a:ext cx="1939637" cy="766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Render</a:t>
            </a:r>
          </a:p>
          <a:p>
            <a:pPr algn="ctr"/>
            <a:r>
              <a:rPr lang="en-US" dirty="0" smtClean="0"/>
              <a:t>(C,</a:t>
            </a:r>
            <a:r>
              <a:rPr lang="en-US" u="sng" dirty="0" smtClean="0"/>
              <a:t>-</a:t>
            </a:r>
            <a:r>
              <a:rPr lang="en-US" dirty="0" smtClean="0"/>
              <a:t>,S,P(</a:t>
            </a:r>
            <a:r>
              <a:rPr lang="en-US" dirty="0" err="1" smtClean="0"/>
              <a:t>p,v</a:t>
            </a:r>
            <a:r>
              <a:rPr lang="en-US" dirty="0" smtClean="0"/>
              <a:t>),ɛ)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44885" y="5965534"/>
            <a:ext cx="1939637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Ready</a:t>
            </a:r>
          </a:p>
          <a:p>
            <a:pPr algn="ctr"/>
            <a:r>
              <a:rPr lang="en-US" dirty="0" smtClean="0"/>
              <a:t>(C,B,S,P(</a:t>
            </a:r>
            <a:r>
              <a:rPr lang="en-US" dirty="0" err="1" smtClean="0"/>
              <a:t>p,v</a:t>
            </a:r>
            <a:r>
              <a:rPr lang="en-US" dirty="0" smtClean="0"/>
              <a:t>),ɛ)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3379354"/>
            <a:ext cx="1939637" cy="766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</a:t>
            </a:r>
          </a:p>
          <a:p>
            <a:pPr algn="ctr"/>
            <a:r>
              <a:rPr lang="en-US" dirty="0" smtClean="0"/>
              <a:t>(C,-,</a:t>
            </a:r>
            <a:r>
              <a:rPr lang="en-US" dirty="0" err="1" smtClean="0"/>
              <a:t>ɛ,ɛ,ɛ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76052" y="3961245"/>
            <a:ext cx="1939637" cy="766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Active</a:t>
            </a:r>
          </a:p>
          <a:p>
            <a:pPr algn="ctr"/>
            <a:r>
              <a:rPr lang="en-US" dirty="0" smtClean="0"/>
              <a:t>(C,</a:t>
            </a:r>
            <a:r>
              <a:rPr lang="en-US" u="sng" dirty="0" smtClean="0"/>
              <a:t>-</a:t>
            </a:r>
            <a:r>
              <a:rPr lang="en-US" dirty="0" smtClean="0"/>
              <a:t>,S,P(</a:t>
            </a:r>
            <a:r>
              <a:rPr lang="en-US" dirty="0" err="1" smtClean="0"/>
              <a:t>p,v</a:t>
            </a:r>
            <a:r>
              <a:rPr lang="en-US" dirty="0" smtClean="0"/>
              <a:t>),Q)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4315689" y="4358405"/>
            <a:ext cx="4611103" cy="1712194"/>
          </a:xfrm>
          <a:custGeom>
            <a:avLst/>
            <a:gdLst>
              <a:gd name="connsiteX0" fmla="*/ 3445163 w 3445163"/>
              <a:gd name="connsiteY0" fmla="*/ 1736436 h 1736436"/>
              <a:gd name="connsiteX1" fmla="*/ 3435927 w 3445163"/>
              <a:gd name="connsiteY1" fmla="*/ 1477818 h 1736436"/>
              <a:gd name="connsiteX2" fmla="*/ 3426690 w 3445163"/>
              <a:gd name="connsiteY2" fmla="*/ 1440873 h 1736436"/>
              <a:gd name="connsiteX3" fmla="*/ 3408218 w 3445163"/>
              <a:gd name="connsiteY3" fmla="*/ 1274618 h 1736436"/>
              <a:gd name="connsiteX4" fmla="*/ 3380509 w 3445163"/>
              <a:gd name="connsiteY4" fmla="*/ 1145309 h 1736436"/>
              <a:gd name="connsiteX5" fmla="*/ 3371272 w 3445163"/>
              <a:gd name="connsiteY5" fmla="*/ 1089891 h 1736436"/>
              <a:gd name="connsiteX6" fmla="*/ 3362036 w 3445163"/>
              <a:gd name="connsiteY6" fmla="*/ 729673 h 1736436"/>
              <a:gd name="connsiteX7" fmla="*/ 3352800 w 3445163"/>
              <a:gd name="connsiteY7" fmla="*/ 674255 h 1736436"/>
              <a:gd name="connsiteX8" fmla="*/ 3343563 w 3445163"/>
              <a:gd name="connsiteY8" fmla="*/ 517236 h 1736436"/>
              <a:gd name="connsiteX9" fmla="*/ 3325090 w 3445163"/>
              <a:gd name="connsiteY9" fmla="*/ 434109 h 1736436"/>
              <a:gd name="connsiteX10" fmla="*/ 3315854 w 3445163"/>
              <a:gd name="connsiteY10" fmla="*/ 397164 h 1736436"/>
              <a:gd name="connsiteX11" fmla="*/ 3306618 w 3445163"/>
              <a:gd name="connsiteY11" fmla="*/ 369455 h 1736436"/>
              <a:gd name="connsiteX12" fmla="*/ 3278909 w 3445163"/>
              <a:gd name="connsiteY12" fmla="*/ 304800 h 1736436"/>
              <a:gd name="connsiteX13" fmla="*/ 3260436 w 3445163"/>
              <a:gd name="connsiteY13" fmla="*/ 267855 h 1736436"/>
              <a:gd name="connsiteX14" fmla="*/ 3223490 w 3445163"/>
              <a:gd name="connsiteY14" fmla="*/ 240146 h 1736436"/>
              <a:gd name="connsiteX15" fmla="*/ 3158836 w 3445163"/>
              <a:gd name="connsiteY15" fmla="*/ 203200 h 1736436"/>
              <a:gd name="connsiteX16" fmla="*/ 3112654 w 3445163"/>
              <a:gd name="connsiteY16" fmla="*/ 184727 h 1736436"/>
              <a:gd name="connsiteX17" fmla="*/ 3075709 w 3445163"/>
              <a:gd name="connsiteY17" fmla="*/ 166255 h 1736436"/>
              <a:gd name="connsiteX18" fmla="*/ 3020290 w 3445163"/>
              <a:gd name="connsiteY18" fmla="*/ 157018 h 1736436"/>
              <a:gd name="connsiteX19" fmla="*/ 2992581 w 3445163"/>
              <a:gd name="connsiteY19" fmla="*/ 147782 h 1736436"/>
              <a:gd name="connsiteX20" fmla="*/ 2937163 w 3445163"/>
              <a:gd name="connsiteY20" fmla="*/ 138546 h 1736436"/>
              <a:gd name="connsiteX21" fmla="*/ 2872509 w 3445163"/>
              <a:gd name="connsiteY21" fmla="*/ 120073 h 1736436"/>
              <a:gd name="connsiteX22" fmla="*/ 2798618 w 3445163"/>
              <a:gd name="connsiteY22" fmla="*/ 110836 h 1736436"/>
              <a:gd name="connsiteX23" fmla="*/ 2770909 w 3445163"/>
              <a:gd name="connsiteY23" fmla="*/ 101600 h 1736436"/>
              <a:gd name="connsiteX24" fmla="*/ 2586181 w 3445163"/>
              <a:gd name="connsiteY24" fmla="*/ 83127 h 1736436"/>
              <a:gd name="connsiteX25" fmla="*/ 2503054 w 3445163"/>
              <a:gd name="connsiteY25" fmla="*/ 73891 h 1736436"/>
              <a:gd name="connsiteX26" fmla="*/ 2364509 w 3445163"/>
              <a:gd name="connsiteY26" fmla="*/ 55418 h 1736436"/>
              <a:gd name="connsiteX27" fmla="*/ 2281381 w 3445163"/>
              <a:gd name="connsiteY27" fmla="*/ 36946 h 1736436"/>
              <a:gd name="connsiteX28" fmla="*/ 2207490 w 3445163"/>
              <a:gd name="connsiteY28" fmla="*/ 27709 h 1736436"/>
              <a:gd name="connsiteX29" fmla="*/ 2170545 w 3445163"/>
              <a:gd name="connsiteY29" fmla="*/ 18473 h 1736436"/>
              <a:gd name="connsiteX30" fmla="*/ 1939636 w 3445163"/>
              <a:gd name="connsiteY30" fmla="*/ 0 h 1736436"/>
              <a:gd name="connsiteX31" fmla="*/ 1773381 w 3445163"/>
              <a:gd name="connsiteY31" fmla="*/ 9236 h 1736436"/>
              <a:gd name="connsiteX32" fmla="*/ 1671781 w 3445163"/>
              <a:gd name="connsiteY32" fmla="*/ 27709 h 1736436"/>
              <a:gd name="connsiteX33" fmla="*/ 1579418 w 3445163"/>
              <a:gd name="connsiteY33" fmla="*/ 36946 h 1736436"/>
              <a:gd name="connsiteX34" fmla="*/ 812800 w 3445163"/>
              <a:gd name="connsiteY34" fmla="*/ 55418 h 1736436"/>
              <a:gd name="connsiteX35" fmla="*/ 646545 w 3445163"/>
              <a:gd name="connsiteY35" fmla="*/ 73891 h 1736436"/>
              <a:gd name="connsiteX36" fmla="*/ 498763 w 3445163"/>
              <a:gd name="connsiteY36" fmla="*/ 92364 h 1736436"/>
              <a:gd name="connsiteX37" fmla="*/ 101600 w 3445163"/>
              <a:gd name="connsiteY37" fmla="*/ 83127 h 1736436"/>
              <a:gd name="connsiteX38" fmla="*/ 73890 w 3445163"/>
              <a:gd name="connsiteY38" fmla="*/ 73891 h 1736436"/>
              <a:gd name="connsiteX39" fmla="*/ 0 w 3445163"/>
              <a:gd name="connsiteY39" fmla="*/ 64655 h 173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445163" h="1736436">
                <a:moveTo>
                  <a:pt x="3445163" y="1736436"/>
                </a:moveTo>
                <a:cubicBezTo>
                  <a:pt x="3442084" y="1650230"/>
                  <a:pt x="3441308" y="1563911"/>
                  <a:pt x="3435927" y="1477818"/>
                </a:cubicBezTo>
                <a:cubicBezTo>
                  <a:pt x="3435135" y="1465149"/>
                  <a:pt x="3428485" y="1453439"/>
                  <a:pt x="3426690" y="1440873"/>
                </a:cubicBezTo>
                <a:cubicBezTo>
                  <a:pt x="3412459" y="1341259"/>
                  <a:pt x="3423317" y="1365214"/>
                  <a:pt x="3408218" y="1274618"/>
                </a:cubicBezTo>
                <a:cubicBezTo>
                  <a:pt x="3366555" y="1024642"/>
                  <a:pt x="3405729" y="1271407"/>
                  <a:pt x="3380509" y="1145309"/>
                </a:cubicBezTo>
                <a:cubicBezTo>
                  <a:pt x="3376836" y="1126945"/>
                  <a:pt x="3374351" y="1108364"/>
                  <a:pt x="3371272" y="1089891"/>
                </a:cubicBezTo>
                <a:cubicBezTo>
                  <a:pt x="3368193" y="969818"/>
                  <a:pt x="3367369" y="849667"/>
                  <a:pt x="3362036" y="729673"/>
                </a:cubicBezTo>
                <a:cubicBezTo>
                  <a:pt x="3361205" y="710964"/>
                  <a:pt x="3354422" y="692912"/>
                  <a:pt x="3352800" y="674255"/>
                </a:cubicBezTo>
                <a:cubicBezTo>
                  <a:pt x="3348258" y="622022"/>
                  <a:pt x="3348105" y="569469"/>
                  <a:pt x="3343563" y="517236"/>
                </a:cubicBezTo>
                <a:cubicBezTo>
                  <a:pt x="3338353" y="457324"/>
                  <a:pt x="3337324" y="476928"/>
                  <a:pt x="3325090" y="434109"/>
                </a:cubicBezTo>
                <a:cubicBezTo>
                  <a:pt x="3321603" y="421903"/>
                  <a:pt x="3319341" y="409370"/>
                  <a:pt x="3315854" y="397164"/>
                </a:cubicBezTo>
                <a:cubicBezTo>
                  <a:pt x="3313179" y="387803"/>
                  <a:pt x="3309293" y="378816"/>
                  <a:pt x="3306618" y="369455"/>
                </a:cubicBezTo>
                <a:cubicBezTo>
                  <a:pt x="3287114" y="301192"/>
                  <a:pt x="3311046" y="361040"/>
                  <a:pt x="3278909" y="304800"/>
                </a:cubicBezTo>
                <a:cubicBezTo>
                  <a:pt x="3272078" y="292845"/>
                  <a:pt x="3269397" y="278309"/>
                  <a:pt x="3260436" y="267855"/>
                </a:cubicBezTo>
                <a:cubicBezTo>
                  <a:pt x="3250418" y="256167"/>
                  <a:pt x="3236017" y="249094"/>
                  <a:pt x="3223490" y="240146"/>
                </a:cubicBezTo>
                <a:cubicBezTo>
                  <a:pt x="3199016" y="222665"/>
                  <a:pt x="3187488" y="215934"/>
                  <a:pt x="3158836" y="203200"/>
                </a:cubicBezTo>
                <a:cubicBezTo>
                  <a:pt x="3143685" y="196466"/>
                  <a:pt x="3127805" y="191461"/>
                  <a:pt x="3112654" y="184727"/>
                </a:cubicBezTo>
                <a:cubicBezTo>
                  <a:pt x="3100072" y="179135"/>
                  <a:pt x="3088897" y="170211"/>
                  <a:pt x="3075709" y="166255"/>
                </a:cubicBezTo>
                <a:cubicBezTo>
                  <a:pt x="3057771" y="160874"/>
                  <a:pt x="3038572" y="161081"/>
                  <a:pt x="3020290" y="157018"/>
                </a:cubicBezTo>
                <a:cubicBezTo>
                  <a:pt x="3010786" y="154906"/>
                  <a:pt x="3002085" y="149894"/>
                  <a:pt x="2992581" y="147782"/>
                </a:cubicBezTo>
                <a:cubicBezTo>
                  <a:pt x="2974299" y="143720"/>
                  <a:pt x="2955636" y="141625"/>
                  <a:pt x="2937163" y="138546"/>
                </a:cubicBezTo>
                <a:cubicBezTo>
                  <a:pt x="2915197" y="131224"/>
                  <a:pt x="2895710" y="123940"/>
                  <a:pt x="2872509" y="120073"/>
                </a:cubicBezTo>
                <a:cubicBezTo>
                  <a:pt x="2848025" y="115992"/>
                  <a:pt x="2823248" y="113915"/>
                  <a:pt x="2798618" y="110836"/>
                </a:cubicBezTo>
                <a:cubicBezTo>
                  <a:pt x="2789382" y="107757"/>
                  <a:pt x="2780456" y="103509"/>
                  <a:pt x="2770909" y="101600"/>
                </a:cubicBezTo>
                <a:cubicBezTo>
                  <a:pt x="2711345" y="89688"/>
                  <a:pt x="2645299" y="88501"/>
                  <a:pt x="2586181" y="83127"/>
                </a:cubicBezTo>
                <a:cubicBezTo>
                  <a:pt x="2558416" y="80603"/>
                  <a:pt x="2530763" y="76970"/>
                  <a:pt x="2503054" y="73891"/>
                </a:cubicBezTo>
                <a:cubicBezTo>
                  <a:pt x="2421488" y="53500"/>
                  <a:pt x="2509906" y="73593"/>
                  <a:pt x="2364509" y="55418"/>
                </a:cubicBezTo>
                <a:cubicBezTo>
                  <a:pt x="2282371" y="45151"/>
                  <a:pt x="2352566" y="48810"/>
                  <a:pt x="2281381" y="36946"/>
                </a:cubicBezTo>
                <a:cubicBezTo>
                  <a:pt x="2256897" y="32865"/>
                  <a:pt x="2231974" y="31790"/>
                  <a:pt x="2207490" y="27709"/>
                </a:cubicBezTo>
                <a:cubicBezTo>
                  <a:pt x="2194969" y="25622"/>
                  <a:pt x="2183111" y="20268"/>
                  <a:pt x="2170545" y="18473"/>
                </a:cubicBezTo>
                <a:cubicBezTo>
                  <a:pt x="2109974" y="9820"/>
                  <a:pt x="1992605" y="3531"/>
                  <a:pt x="1939636" y="0"/>
                </a:cubicBezTo>
                <a:cubicBezTo>
                  <a:pt x="1884218" y="3079"/>
                  <a:pt x="1828708" y="4810"/>
                  <a:pt x="1773381" y="9236"/>
                </a:cubicBezTo>
                <a:cubicBezTo>
                  <a:pt x="1603679" y="22812"/>
                  <a:pt x="1783773" y="11710"/>
                  <a:pt x="1671781" y="27709"/>
                </a:cubicBezTo>
                <a:cubicBezTo>
                  <a:pt x="1641151" y="32085"/>
                  <a:pt x="1610343" y="35948"/>
                  <a:pt x="1579418" y="36946"/>
                </a:cubicBezTo>
                <a:lnTo>
                  <a:pt x="812800" y="55418"/>
                </a:lnTo>
                <a:cubicBezTo>
                  <a:pt x="757382" y="61576"/>
                  <a:pt x="701744" y="66006"/>
                  <a:pt x="646545" y="73891"/>
                </a:cubicBezTo>
                <a:cubicBezTo>
                  <a:pt x="554291" y="87070"/>
                  <a:pt x="603527" y="80723"/>
                  <a:pt x="498763" y="92364"/>
                </a:cubicBezTo>
                <a:cubicBezTo>
                  <a:pt x="366375" y="89285"/>
                  <a:pt x="233898" y="88879"/>
                  <a:pt x="101600" y="83127"/>
                </a:cubicBezTo>
                <a:cubicBezTo>
                  <a:pt x="91873" y="82704"/>
                  <a:pt x="83252" y="76566"/>
                  <a:pt x="73890" y="73891"/>
                </a:cubicBezTo>
                <a:cubicBezTo>
                  <a:pt x="31108" y="61668"/>
                  <a:pt x="43711" y="64655"/>
                  <a:pt x="0" y="64655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887867" y="3712074"/>
            <a:ext cx="209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taps button or hits back button</a:t>
            </a:r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3491345" y="4746339"/>
            <a:ext cx="1320800" cy="480291"/>
          </a:xfrm>
          <a:custGeom>
            <a:avLst/>
            <a:gdLst>
              <a:gd name="connsiteX0" fmla="*/ 0 w 1320800"/>
              <a:gd name="connsiteY0" fmla="*/ 0 h 480291"/>
              <a:gd name="connsiteX1" fmla="*/ 489528 w 1320800"/>
              <a:gd name="connsiteY1" fmla="*/ 471054 h 480291"/>
              <a:gd name="connsiteX2" fmla="*/ 517237 w 1320800"/>
              <a:gd name="connsiteY2" fmla="*/ 480291 h 480291"/>
              <a:gd name="connsiteX3" fmla="*/ 775855 w 1320800"/>
              <a:gd name="connsiteY3" fmla="*/ 471054 h 480291"/>
              <a:gd name="connsiteX4" fmla="*/ 849746 w 1320800"/>
              <a:gd name="connsiteY4" fmla="*/ 461818 h 480291"/>
              <a:gd name="connsiteX5" fmla="*/ 942110 w 1320800"/>
              <a:gd name="connsiteY5" fmla="*/ 452582 h 480291"/>
              <a:gd name="connsiteX6" fmla="*/ 969819 w 1320800"/>
              <a:gd name="connsiteY6" fmla="*/ 443345 h 480291"/>
              <a:gd name="connsiteX7" fmla="*/ 1006764 w 1320800"/>
              <a:gd name="connsiteY7" fmla="*/ 434109 h 480291"/>
              <a:gd name="connsiteX8" fmla="*/ 1089891 w 1320800"/>
              <a:gd name="connsiteY8" fmla="*/ 424873 h 480291"/>
              <a:gd name="connsiteX9" fmla="*/ 1320800 w 1320800"/>
              <a:gd name="connsiteY9" fmla="*/ 415636 h 480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0800" h="480291">
                <a:moveTo>
                  <a:pt x="0" y="0"/>
                </a:moveTo>
                <a:cubicBezTo>
                  <a:pt x="163176" y="157018"/>
                  <a:pt x="323584" y="316964"/>
                  <a:pt x="489528" y="471054"/>
                </a:cubicBezTo>
                <a:cubicBezTo>
                  <a:pt x="496662" y="477679"/>
                  <a:pt x="507501" y="480291"/>
                  <a:pt x="517237" y="480291"/>
                </a:cubicBezTo>
                <a:cubicBezTo>
                  <a:pt x="603498" y="480291"/>
                  <a:pt x="689649" y="474133"/>
                  <a:pt x="775855" y="471054"/>
                </a:cubicBezTo>
                <a:lnTo>
                  <a:pt x="849746" y="461818"/>
                </a:lnTo>
                <a:cubicBezTo>
                  <a:pt x="880498" y="458401"/>
                  <a:pt x="911528" y="457287"/>
                  <a:pt x="942110" y="452582"/>
                </a:cubicBezTo>
                <a:cubicBezTo>
                  <a:pt x="951733" y="451102"/>
                  <a:pt x="960458" y="446020"/>
                  <a:pt x="969819" y="443345"/>
                </a:cubicBezTo>
                <a:cubicBezTo>
                  <a:pt x="982025" y="439858"/>
                  <a:pt x="994218" y="436039"/>
                  <a:pt x="1006764" y="434109"/>
                </a:cubicBezTo>
                <a:cubicBezTo>
                  <a:pt x="1034319" y="429870"/>
                  <a:pt x="1062182" y="427952"/>
                  <a:pt x="1089891" y="424873"/>
                </a:cubicBezTo>
                <a:cubicBezTo>
                  <a:pt x="1181857" y="394215"/>
                  <a:pt x="1107864" y="415636"/>
                  <a:pt x="1320800" y="415636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368973" y="5439271"/>
            <a:ext cx="2096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Handle events in queue until queue empty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833069" y="5890732"/>
            <a:ext cx="209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view from model</a:t>
            </a:r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1108652" y="4118259"/>
            <a:ext cx="1320800" cy="480291"/>
          </a:xfrm>
          <a:custGeom>
            <a:avLst/>
            <a:gdLst>
              <a:gd name="connsiteX0" fmla="*/ 0 w 1320800"/>
              <a:gd name="connsiteY0" fmla="*/ 0 h 480291"/>
              <a:gd name="connsiteX1" fmla="*/ 489528 w 1320800"/>
              <a:gd name="connsiteY1" fmla="*/ 471054 h 480291"/>
              <a:gd name="connsiteX2" fmla="*/ 517237 w 1320800"/>
              <a:gd name="connsiteY2" fmla="*/ 480291 h 480291"/>
              <a:gd name="connsiteX3" fmla="*/ 775855 w 1320800"/>
              <a:gd name="connsiteY3" fmla="*/ 471054 h 480291"/>
              <a:gd name="connsiteX4" fmla="*/ 849746 w 1320800"/>
              <a:gd name="connsiteY4" fmla="*/ 461818 h 480291"/>
              <a:gd name="connsiteX5" fmla="*/ 942110 w 1320800"/>
              <a:gd name="connsiteY5" fmla="*/ 452582 h 480291"/>
              <a:gd name="connsiteX6" fmla="*/ 969819 w 1320800"/>
              <a:gd name="connsiteY6" fmla="*/ 443345 h 480291"/>
              <a:gd name="connsiteX7" fmla="*/ 1006764 w 1320800"/>
              <a:gd name="connsiteY7" fmla="*/ 434109 h 480291"/>
              <a:gd name="connsiteX8" fmla="*/ 1089891 w 1320800"/>
              <a:gd name="connsiteY8" fmla="*/ 424873 h 480291"/>
              <a:gd name="connsiteX9" fmla="*/ 1320800 w 1320800"/>
              <a:gd name="connsiteY9" fmla="*/ 415636 h 480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0800" h="480291">
                <a:moveTo>
                  <a:pt x="0" y="0"/>
                </a:moveTo>
                <a:cubicBezTo>
                  <a:pt x="163176" y="157018"/>
                  <a:pt x="323584" y="316964"/>
                  <a:pt x="489528" y="471054"/>
                </a:cubicBezTo>
                <a:cubicBezTo>
                  <a:pt x="496662" y="477679"/>
                  <a:pt x="507501" y="480291"/>
                  <a:pt x="517237" y="480291"/>
                </a:cubicBezTo>
                <a:cubicBezTo>
                  <a:pt x="603498" y="480291"/>
                  <a:pt x="689649" y="474133"/>
                  <a:pt x="775855" y="471054"/>
                </a:cubicBezTo>
                <a:lnTo>
                  <a:pt x="849746" y="461818"/>
                </a:lnTo>
                <a:cubicBezTo>
                  <a:pt x="880498" y="458401"/>
                  <a:pt x="911528" y="457287"/>
                  <a:pt x="942110" y="452582"/>
                </a:cubicBezTo>
                <a:cubicBezTo>
                  <a:pt x="951733" y="451102"/>
                  <a:pt x="960458" y="446020"/>
                  <a:pt x="969819" y="443345"/>
                </a:cubicBezTo>
                <a:cubicBezTo>
                  <a:pt x="982025" y="439858"/>
                  <a:pt x="994218" y="436039"/>
                  <a:pt x="1006764" y="434109"/>
                </a:cubicBezTo>
                <a:cubicBezTo>
                  <a:pt x="1034319" y="429870"/>
                  <a:pt x="1062182" y="427952"/>
                  <a:pt x="1089891" y="424873"/>
                </a:cubicBezTo>
                <a:cubicBezTo>
                  <a:pt x="1181857" y="394215"/>
                  <a:pt x="1107864" y="415636"/>
                  <a:pt x="1320800" y="415636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-1021" y="4367746"/>
            <a:ext cx="209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Push start page</a:t>
            </a:r>
            <a:endParaRPr lang="en-US" dirty="0"/>
          </a:p>
        </p:txBody>
      </p:sp>
      <p:sp>
        <p:nvSpPr>
          <p:cNvPr id="46" name="Freeform 45"/>
          <p:cNvSpPr/>
          <p:nvPr/>
        </p:nvSpPr>
        <p:spPr>
          <a:xfrm>
            <a:off x="2475345" y="4755575"/>
            <a:ext cx="692728" cy="600364"/>
          </a:xfrm>
          <a:custGeom>
            <a:avLst/>
            <a:gdLst>
              <a:gd name="connsiteX0" fmla="*/ 277091 w 692728"/>
              <a:gd name="connsiteY0" fmla="*/ 0 h 600364"/>
              <a:gd name="connsiteX1" fmla="*/ 221673 w 692728"/>
              <a:gd name="connsiteY1" fmla="*/ 27709 h 600364"/>
              <a:gd name="connsiteX2" fmla="*/ 184728 w 692728"/>
              <a:gd name="connsiteY2" fmla="*/ 55418 h 600364"/>
              <a:gd name="connsiteX3" fmla="*/ 73891 w 692728"/>
              <a:gd name="connsiteY3" fmla="*/ 129309 h 600364"/>
              <a:gd name="connsiteX4" fmla="*/ 55419 w 692728"/>
              <a:gd name="connsiteY4" fmla="*/ 166255 h 600364"/>
              <a:gd name="connsiteX5" fmla="*/ 9237 w 692728"/>
              <a:gd name="connsiteY5" fmla="*/ 240146 h 600364"/>
              <a:gd name="connsiteX6" fmla="*/ 0 w 692728"/>
              <a:gd name="connsiteY6" fmla="*/ 304800 h 600364"/>
              <a:gd name="connsiteX7" fmla="*/ 9237 w 692728"/>
              <a:gd name="connsiteY7" fmla="*/ 452582 h 600364"/>
              <a:gd name="connsiteX8" fmla="*/ 27710 w 692728"/>
              <a:gd name="connsiteY8" fmla="*/ 517237 h 600364"/>
              <a:gd name="connsiteX9" fmla="*/ 55419 w 692728"/>
              <a:gd name="connsiteY9" fmla="*/ 544946 h 600364"/>
              <a:gd name="connsiteX10" fmla="*/ 110837 w 692728"/>
              <a:gd name="connsiteY10" fmla="*/ 581891 h 600364"/>
              <a:gd name="connsiteX11" fmla="*/ 295564 w 692728"/>
              <a:gd name="connsiteY11" fmla="*/ 600364 h 600364"/>
              <a:gd name="connsiteX12" fmla="*/ 461819 w 692728"/>
              <a:gd name="connsiteY12" fmla="*/ 591127 h 600364"/>
              <a:gd name="connsiteX13" fmla="*/ 517237 w 692728"/>
              <a:gd name="connsiteY13" fmla="*/ 563418 h 600364"/>
              <a:gd name="connsiteX14" fmla="*/ 544946 w 692728"/>
              <a:gd name="connsiteY14" fmla="*/ 554182 h 600364"/>
              <a:gd name="connsiteX15" fmla="*/ 572655 w 692728"/>
              <a:gd name="connsiteY15" fmla="*/ 535709 h 600364"/>
              <a:gd name="connsiteX16" fmla="*/ 600364 w 692728"/>
              <a:gd name="connsiteY16" fmla="*/ 498764 h 600364"/>
              <a:gd name="connsiteX17" fmla="*/ 618837 w 692728"/>
              <a:gd name="connsiteY17" fmla="*/ 471055 h 600364"/>
              <a:gd name="connsiteX18" fmla="*/ 646546 w 692728"/>
              <a:gd name="connsiteY18" fmla="*/ 452582 h 600364"/>
              <a:gd name="connsiteX19" fmla="*/ 655782 w 692728"/>
              <a:gd name="connsiteY19" fmla="*/ 424873 h 600364"/>
              <a:gd name="connsiteX20" fmla="*/ 674255 w 692728"/>
              <a:gd name="connsiteY20" fmla="*/ 387927 h 600364"/>
              <a:gd name="connsiteX21" fmla="*/ 692728 w 692728"/>
              <a:gd name="connsiteY21" fmla="*/ 286327 h 600364"/>
              <a:gd name="connsiteX22" fmla="*/ 674255 w 692728"/>
              <a:gd name="connsiteY22" fmla="*/ 110837 h 600364"/>
              <a:gd name="connsiteX23" fmla="*/ 665019 w 692728"/>
              <a:gd name="connsiteY23" fmla="*/ 83127 h 600364"/>
              <a:gd name="connsiteX24" fmla="*/ 618837 w 692728"/>
              <a:gd name="connsiteY24" fmla="*/ 27709 h 600364"/>
              <a:gd name="connsiteX25" fmla="*/ 609600 w 692728"/>
              <a:gd name="connsiteY25" fmla="*/ 9237 h 60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92728" h="600364">
                <a:moveTo>
                  <a:pt x="277091" y="0"/>
                </a:moveTo>
                <a:cubicBezTo>
                  <a:pt x="258618" y="9236"/>
                  <a:pt x="239383" y="17083"/>
                  <a:pt x="221673" y="27709"/>
                </a:cubicBezTo>
                <a:cubicBezTo>
                  <a:pt x="208473" y="35629"/>
                  <a:pt x="198025" y="47661"/>
                  <a:pt x="184728" y="55418"/>
                </a:cubicBezTo>
                <a:cubicBezTo>
                  <a:pt x="77364" y="118047"/>
                  <a:pt x="141627" y="61575"/>
                  <a:pt x="73891" y="129309"/>
                </a:cubicBezTo>
                <a:cubicBezTo>
                  <a:pt x="67734" y="141624"/>
                  <a:pt x="62716" y="154579"/>
                  <a:pt x="55419" y="166255"/>
                </a:cubicBezTo>
                <a:cubicBezTo>
                  <a:pt x="-4537" y="262187"/>
                  <a:pt x="56048" y="146523"/>
                  <a:pt x="9237" y="240146"/>
                </a:cubicBezTo>
                <a:cubicBezTo>
                  <a:pt x="6158" y="261697"/>
                  <a:pt x="0" y="283030"/>
                  <a:pt x="0" y="304800"/>
                </a:cubicBezTo>
                <a:cubicBezTo>
                  <a:pt x="0" y="354157"/>
                  <a:pt x="4326" y="403470"/>
                  <a:pt x="9237" y="452582"/>
                </a:cubicBezTo>
                <a:cubicBezTo>
                  <a:pt x="9600" y="456207"/>
                  <a:pt x="23076" y="510286"/>
                  <a:pt x="27710" y="517237"/>
                </a:cubicBezTo>
                <a:cubicBezTo>
                  <a:pt x="34956" y="528105"/>
                  <a:pt x="45108" y="536927"/>
                  <a:pt x="55419" y="544946"/>
                </a:cubicBezTo>
                <a:cubicBezTo>
                  <a:pt x="72944" y="558576"/>
                  <a:pt x="88938" y="578241"/>
                  <a:pt x="110837" y="581891"/>
                </a:cubicBezTo>
                <a:cubicBezTo>
                  <a:pt x="208880" y="598231"/>
                  <a:pt x="147575" y="589793"/>
                  <a:pt x="295564" y="600364"/>
                </a:cubicBezTo>
                <a:cubicBezTo>
                  <a:pt x="350982" y="597285"/>
                  <a:pt x="406565" y="596389"/>
                  <a:pt x="461819" y="591127"/>
                </a:cubicBezTo>
                <a:cubicBezTo>
                  <a:pt x="490499" y="588396"/>
                  <a:pt x="492327" y="575873"/>
                  <a:pt x="517237" y="563418"/>
                </a:cubicBezTo>
                <a:cubicBezTo>
                  <a:pt x="525945" y="559064"/>
                  <a:pt x="535710" y="557261"/>
                  <a:pt x="544946" y="554182"/>
                </a:cubicBezTo>
                <a:cubicBezTo>
                  <a:pt x="554182" y="548024"/>
                  <a:pt x="564806" y="543558"/>
                  <a:pt x="572655" y="535709"/>
                </a:cubicBezTo>
                <a:cubicBezTo>
                  <a:pt x="583540" y="524824"/>
                  <a:pt x="591416" y="511290"/>
                  <a:pt x="600364" y="498764"/>
                </a:cubicBezTo>
                <a:cubicBezTo>
                  <a:pt x="606816" y="489731"/>
                  <a:pt x="610988" y="478904"/>
                  <a:pt x="618837" y="471055"/>
                </a:cubicBezTo>
                <a:cubicBezTo>
                  <a:pt x="626686" y="463206"/>
                  <a:pt x="637310" y="458740"/>
                  <a:pt x="646546" y="452582"/>
                </a:cubicBezTo>
                <a:cubicBezTo>
                  <a:pt x="649625" y="443346"/>
                  <a:pt x="651947" y="433822"/>
                  <a:pt x="655782" y="424873"/>
                </a:cubicBezTo>
                <a:cubicBezTo>
                  <a:pt x="661206" y="412217"/>
                  <a:pt x="669420" y="400819"/>
                  <a:pt x="674255" y="387927"/>
                </a:cubicBezTo>
                <a:cubicBezTo>
                  <a:pt x="684304" y="361130"/>
                  <a:pt x="689357" y="309922"/>
                  <a:pt x="692728" y="286327"/>
                </a:cubicBezTo>
                <a:cubicBezTo>
                  <a:pt x="687248" y="209611"/>
                  <a:pt x="690194" y="174597"/>
                  <a:pt x="674255" y="110837"/>
                </a:cubicBezTo>
                <a:cubicBezTo>
                  <a:pt x="671894" y="101391"/>
                  <a:pt x="669373" y="91835"/>
                  <a:pt x="665019" y="83127"/>
                </a:cubicBezTo>
                <a:cubicBezTo>
                  <a:pt x="646376" y="45841"/>
                  <a:pt x="646069" y="61748"/>
                  <a:pt x="618837" y="27709"/>
                </a:cubicBezTo>
                <a:cubicBezTo>
                  <a:pt x="614536" y="22333"/>
                  <a:pt x="612679" y="15394"/>
                  <a:pt x="609600" y="9237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87867" y="4977303"/>
            <a:ext cx="209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 changes code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795655" y="5320148"/>
            <a:ext cx="987136" cy="644236"/>
          </a:xfrm>
          <a:custGeom>
            <a:avLst/>
            <a:gdLst>
              <a:gd name="connsiteX0" fmla="*/ 987136 w 987136"/>
              <a:gd name="connsiteY0" fmla="*/ 644236 h 644236"/>
              <a:gd name="connsiteX1" fmla="*/ 935181 w 987136"/>
              <a:gd name="connsiteY1" fmla="*/ 509154 h 644236"/>
              <a:gd name="connsiteX2" fmla="*/ 872836 w 987136"/>
              <a:gd name="connsiteY2" fmla="*/ 446809 h 644236"/>
              <a:gd name="connsiteX3" fmla="*/ 800100 w 987136"/>
              <a:gd name="connsiteY3" fmla="*/ 363682 h 644236"/>
              <a:gd name="connsiteX4" fmla="*/ 737754 w 987136"/>
              <a:gd name="connsiteY4" fmla="*/ 311727 h 644236"/>
              <a:gd name="connsiteX5" fmla="*/ 675409 w 987136"/>
              <a:gd name="connsiteY5" fmla="*/ 249382 h 644236"/>
              <a:gd name="connsiteX6" fmla="*/ 623454 w 987136"/>
              <a:gd name="connsiteY6" fmla="*/ 207818 h 644236"/>
              <a:gd name="connsiteX7" fmla="*/ 581890 w 987136"/>
              <a:gd name="connsiteY7" fmla="*/ 155864 h 644236"/>
              <a:gd name="connsiteX8" fmla="*/ 561109 w 987136"/>
              <a:gd name="connsiteY8" fmla="*/ 114300 h 644236"/>
              <a:gd name="connsiteX9" fmla="*/ 498763 w 987136"/>
              <a:gd name="connsiteY9" fmla="*/ 72736 h 644236"/>
              <a:gd name="connsiteX10" fmla="*/ 426027 w 987136"/>
              <a:gd name="connsiteY10" fmla="*/ 31173 h 644236"/>
              <a:gd name="connsiteX11" fmla="*/ 363681 w 987136"/>
              <a:gd name="connsiteY11" fmla="*/ 0 h 644236"/>
              <a:gd name="connsiteX12" fmla="*/ 103909 w 987136"/>
              <a:gd name="connsiteY12" fmla="*/ 10391 h 644236"/>
              <a:gd name="connsiteX13" fmla="*/ 62345 w 987136"/>
              <a:gd name="connsiteY13" fmla="*/ 20782 h 644236"/>
              <a:gd name="connsiteX14" fmla="*/ 0 w 987136"/>
              <a:gd name="connsiteY14" fmla="*/ 41564 h 64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7136" h="644236">
                <a:moveTo>
                  <a:pt x="987136" y="644236"/>
                </a:moveTo>
                <a:cubicBezTo>
                  <a:pt x="974146" y="598771"/>
                  <a:pt x="964569" y="548338"/>
                  <a:pt x="935181" y="509154"/>
                </a:cubicBezTo>
                <a:cubicBezTo>
                  <a:pt x="917547" y="485642"/>
                  <a:pt x="892834" y="468346"/>
                  <a:pt x="872836" y="446809"/>
                </a:cubicBezTo>
                <a:cubicBezTo>
                  <a:pt x="847783" y="419828"/>
                  <a:pt x="826135" y="389717"/>
                  <a:pt x="800100" y="363682"/>
                </a:cubicBezTo>
                <a:cubicBezTo>
                  <a:pt x="780971" y="344553"/>
                  <a:pt x="757696" y="330007"/>
                  <a:pt x="737754" y="311727"/>
                </a:cubicBezTo>
                <a:cubicBezTo>
                  <a:pt x="716089" y="291868"/>
                  <a:pt x="697156" y="269152"/>
                  <a:pt x="675409" y="249382"/>
                </a:cubicBezTo>
                <a:cubicBezTo>
                  <a:pt x="658998" y="234463"/>
                  <a:pt x="639137" y="223500"/>
                  <a:pt x="623454" y="207818"/>
                </a:cubicBezTo>
                <a:cubicBezTo>
                  <a:pt x="607772" y="192136"/>
                  <a:pt x="594192" y="174317"/>
                  <a:pt x="581890" y="155864"/>
                </a:cubicBezTo>
                <a:cubicBezTo>
                  <a:pt x="573298" y="142976"/>
                  <a:pt x="572062" y="125253"/>
                  <a:pt x="561109" y="114300"/>
                </a:cubicBezTo>
                <a:cubicBezTo>
                  <a:pt x="543448" y="96639"/>
                  <a:pt x="519545" y="86591"/>
                  <a:pt x="498763" y="72736"/>
                </a:cubicBezTo>
                <a:cubicBezTo>
                  <a:pt x="422814" y="22103"/>
                  <a:pt x="518311" y="83906"/>
                  <a:pt x="426027" y="31173"/>
                </a:cubicBezTo>
                <a:cubicBezTo>
                  <a:pt x="369624" y="-1057"/>
                  <a:pt x="420836" y="19052"/>
                  <a:pt x="363681" y="0"/>
                </a:cubicBezTo>
                <a:cubicBezTo>
                  <a:pt x="277090" y="3464"/>
                  <a:pt x="190364" y="4429"/>
                  <a:pt x="103909" y="10391"/>
                </a:cubicBezTo>
                <a:cubicBezTo>
                  <a:pt x="89662" y="11374"/>
                  <a:pt x="76024" y="16678"/>
                  <a:pt x="62345" y="20782"/>
                </a:cubicBezTo>
                <a:cubicBezTo>
                  <a:pt x="41363" y="27077"/>
                  <a:pt x="0" y="41564"/>
                  <a:pt x="0" y="41564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82895" y="5466769"/>
            <a:ext cx="1932794" cy="1089048"/>
          </a:xfrm>
          <a:prstGeom prst="rect">
            <a:avLst/>
          </a:prstGeom>
          <a:solidFill>
            <a:srgbClr val="7030A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46046" y="5863942"/>
            <a:ext cx="1939637" cy="673121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078682" y="5527964"/>
            <a:ext cx="955963" cy="540700"/>
          </a:xfrm>
          <a:custGeom>
            <a:avLst/>
            <a:gdLst>
              <a:gd name="connsiteX0" fmla="*/ 0 w 955963"/>
              <a:gd name="connsiteY0" fmla="*/ 0 h 540700"/>
              <a:gd name="connsiteX1" fmla="*/ 51954 w 955963"/>
              <a:gd name="connsiteY1" fmla="*/ 124691 h 540700"/>
              <a:gd name="connsiteX2" fmla="*/ 62345 w 955963"/>
              <a:gd name="connsiteY2" fmla="*/ 166254 h 540700"/>
              <a:gd name="connsiteX3" fmla="*/ 124691 w 955963"/>
              <a:gd name="connsiteY3" fmla="*/ 187036 h 540700"/>
              <a:gd name="connsiteX4" fmla="*/ 446809 w 955963"/>
              <a:gd name="connsiteY4" fmla="*/ 207818 h 540700"/>
              <a:gd name="connsiteX5" fmla="*/ 581891 w 955963"/>
              <a:gd name="connsiteY5" fmla="*/ 228600 h 540700"/>
              <a:gd name="connsiteX6" fmla="*/ 613063 w 955963"/>
              <a:gd name="connsiteY6" fmla="*/ 238991 h 540700"/>
              <a:gd name="connsiteX7" fmla="*/ 675409 w 955963"/>
              <a:gd name="connsiteY7" fmla="*/ 290945 h 540700"/>
              <a:gd name="connsiteX8" fmla="*/ 737754 w 955963"/>
              <a:gd name="connsiteY8" fmla="*/ 342900 h 540700"/>
              <a:gd name="connsiteX9" fmla="*/ 800100 w 955963"/>
              <a:gd name="connsiteY9" fmla="*/ 374072 h 540700"/>
              <a:gd name="connsiteX10" fmla="*/ 852054 w 955963"/>
              <a:gd name="connsiteY10" fmla="*/ 436418 h 540700"/>
              <a:gd name="connsiteX11" fmla="*/ 893618 w 955963"/>
              <a:gd name="connsiteY11" fmla="*/ 498763 h 540700"/>
              <a:gd name="connsiteX12" fmla="*/ 945573 w 955963"/>
              <a:gd name="connsiteY12" fmla="*/ 540327 h 540700"/>
              <a:gd name="connsiteX13" fmla="*/ 955963 w 955963"/>
              <a:gd name="connsiteY13" fmla="*/ 540327 h 54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55963" h="540700">
                <a:moveTo>
                  <a:pt x="0" y="0"/>
                </a:moveTo>
                <a:cubicBezTo>
                  <a:pt x="52052" y="182179"/>
                  <a:pt x="-12792" y="-20990"/>
                  <a:pt x="51954" y="124691"/>
                </a:cubicBezTo>
                <a:cubicBezTo>
                  <a:pt x="57754" y="137741"/>
                  <a:pt x="51502" y="156960"/>
                  <a:pt x="62345" y="166254"/>
                </a:cubicBezTo>
                <a:cubicBezTo>
                  <a:pt x="78978" y="180510"/>
                  <a:pt x="102954" y="184319"/>
                  <a:pt x="124691" y="187036"/>
                </a:cubicBezTo>
                <a:cubicBezTo>
                  <a:pt x="286941" y="207318"/>
                  <a:pt x="179920" y="196214"/>
                  <a:pt x="446809" y="207818"/>
                </a:cubicBezTo>
                <a:cubicBezTo>
                  <a:pt x="497282" y="214127"/>
                  <a:pt x="534290" y="216700"/>
                  <a:pt x="581891" y="228600"/>
                </a:cubicBezTo>
                <a:cubicBezTo>
                  <a:pt x="592517" y="231256"/>
                  <a:pt x="602672" y="235527"/>
                  <a:pt x="613063" y="238991"/>
                </a:cubicBezTo>
                <a:cubicBezTo>
                  <a:pt x="704144" y="330069"/>
                  <a:pt x="588601" y="218605"/>
                  <a:pt x="675409" y="290945"/>
                </a:cubicBezTo>
                <a:cubicBezTo>
                  <a:pt x="709878" y="319669"/>
                  <a:pt x="699059" y="323552"/>
                  <a:pt x="737754" y="342900"/>
                </a:cubicBezTo>
                <a:cubicBezTo>
                  <a:pt x="823807" y="385927"/>
                  <a:pt x="710749" y="314508"/>
                  <a:pt x="800100" y="374072"/>
                </a:cubicBezTo>
                <a:cubicBezTo>
                  <a:pt x="874358" y="485459"/>
                  <a:pt x="758719" y="316416"/>
                  <a:pt x="852054" y="436418"/>
                </a:cubicBezTo>
                <a:cubicBezTo>
                  <a:pt x="867388" y="456133"/>
                  <a:pt x="879763" y="477981"/>
                  <a:pt x="893618" y="498763"/>
                </a:cubicBezTo>
                <a:cubicBezTo>
                  <a:pt x="917206" y="534145"/>
                  <a:pt x="905420" y="530289"/>
                  <a:pt x="945573" y="540327"/>
                </a:cubicBezTo>
                <a:cubicBezTo>
                  <a:pt x="948933" y="541167"/>
                  <a:pt x="952500" y="540327"/>
                  <a:pt x="955963" y="540327"/>
                </a:cubicBezTo>
              </a:path>
            </a:pathLst>
          </a:custGeom>
          <a:noFill/>
          <a:ln w="381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40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&amp; Effect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Judgments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 </a:t>
            </a:r>
          </a:p>
          <a:p>
            <a:endParaRPr lang="en-US" sz="3200" dirty="0"/>
          </a:p>
          <a:p>
            <a:r>
              <a:rPr lang="en-US" sz="3200" dirty="0"/>
              <a:t>Allows us to tell what kind of function we are looking at</a:t>
            </a:r>
          </a:p>
          <a:p>
            <a:r>
              <a:rPr lang="en-US" sz="3200" dirty="0" smtClean="0"/>
              <a:t>Lets us ensure that {event handlers, display code} only have the allowed side-effects for the given mode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521" y="1760250"/>
            <a:ext cx="2040915" cy="5637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66412"/>
          <a:stretch/>
        </p:blipFill>
        <p:spPr>
          <a:xfrm>
            <a:off x="2706094" y="2516716"/>
            <a:ext cx="3258287" cy="663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3468" t="-21439"/>
          <a:stretch/>
        </p:blipFill>
        <p:spPr>
          <a:xfrm>
            <a:off x="6286499" y="2550005"/>
            <a:ext cx="2815937" cy="55150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80954" y="1701080"/>
            <a:ext cx="2317173" cy="62292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65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89211"/>
          </a:xfrm>
        </p:spPr>
        <p:txBody>
          <a:bodyPr>
            <a:normAutofit/>
          </a:bodyPr>
          <a:lstStyle/>
          <a:p>
            <a:r>
              <a:rPr lang="en-US" dirty="0" smtClean="0"/>
              <a:t>Type/Effect system is sometimes too restrictive.</a:t>
            </a:r>
            <a:br>
              <a:rPr lang="en-US" dirty="0" smtClean="0"/>
            </a:br>
            <a:r>
              <a:rPr lang="en-US" dirty="0" smtClean="0"/>
              <a:t>For example, does not allow this in display code: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	 </a:t>
            </a:r>
            <a:r>
              <a:rPr lang="en-US" dirty="0" err="1" smtClean="0"/>
              <a:t>var</a:t>
            </a:r>
            <a:r>
              <a:rPr lang="en-US" dirty="0" smtClean="0"/>
              <a:t> x = new object();   </a:t>
            </a:r>
            <a:r>
              <a:rPr lang="en-US" dirty="0" err="1" smtClean="0"/>
              <a:t>x.field</a:t>
            </a:r>
            <a:r>
              <a:rPr lang="en-US" dirty="0" smtClean="0"/>
              <a:t> := value;</a:t>
            </a:r>
          </a:p>
          <a:p>
            <a:endParaRPr lang="en-US" dirty="0"/>
          </a:p>
          <a:p>
            <a:r>
              <a:rPr lang="en-US" dirty="0" smtClean="0"/>
              <a:t>More useful in practice: runtime checks that allow allocating fresh objects in a display heap, and allow mutation of the display heap</a:t>
            </a:r>
          </a:p>
        </p:txBody>
      </p:sp>
    </p:spTree>
    <p:extLst>
      <p:ext uri="{BB962C8B-B14F-4D97-AF65-F5344CB8AC3E}">
        <p14:creationId xmlns:p14="http://schemas.microsoft.com/office/powerpoint/2010/main" val="16855157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08" y="344912"/>
            <a:ext cx="7886700" cy="994172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95" y="1626960"/>
            <a:ext cx="5254666" cy="5231040"/>
          </a:xfrm>
        </p:spPr>
        <p:txBody>
          <a:bodyPr>
            <a:normAutofit/>
          </a:bodyPr>
          <a:lstStyle/>
          <a:p>
            <a:r>
              <a:rPr lang="en-US" sz="2400" dirty="0"/>
              <a:t>Programming </a:t>
            </a:r>
            <a:r>
              <a:rPr lang="en-US" sz="2400" dirty="0" smtClean="0"/>
              <a:t>Model</a:t>
            </a:r>
          </a:p>
          <a:p>
            <a:pPr lvl="1"/>
            <a:r>
              <a:rPr lang="en-US" dirty="0" smtClean="0"/>
              <a:t>Support </a:t>
            </a:r>
            <a:r>
              <a:rPr lang="en-US" dirty="0" smtClean="0">
                <a:solidFill>
                  <a:srgbClr val="FF0000"/>
                </a:solidFill>
              </a:rPr>
              <a:t>succinct programming of apps with GUIs </a:t>
            </a:r>
            <a:r>
              <a:rPr lang="en-US" dirty="0" smtClean="0"/>
              <a:t>(graphical user interfaces)</a:t>
            </a:r>
          </a:p>
          <a:p>
            <a:pPr lvl="1"/>
            <a:r>
              <a:rPr lang="en-US" dirty="0" smtClean="0"/>
              <a:t>Support </a:t>
            </a:r>
            <a:r>
              <a:rPr lang="en-US" dirty="0" smtClean="0">
                <a:solidFill>
                  <a:srgbClr val="FF0000"/>
                </a:solidFill>
              </a:rPr>
              <a:t>live editing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Precise reactive semantics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(user events, </a:t>
            </a:r>
            <a:r>
              <a:rPr lang="en-US" dirty="0" smtClean="0"/>
              <a:t>code </a:t>
            </a:r>
            <a:r>
              <a:rPr lang="en-US" dirty="0"/>
              <a:t>changes)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sz="2400" dirty="0" smtClean="0"/>
              <a:t>Implementation </a:t>
            </a:r>
            <a:endParaRPr lang="en-US" sz="2400" dirty="0"/>
          </a:p>
          <a:p>
            <a:pPr lvl="1"/>
            <a:r>
              <a:rPr lang="en-US" dirty="0"/>
              <a:t>Embed into </a:t>
            </a:r>
            <a:r>
              <a:rPr lang="en-US" dirty="0" err="1"/>
              <a:t>TouchDevelop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(language, runtime, IDE)</a:t>
            </a:r>
          </a:p>
          <a:p>
            <a:pPr lvl="1"/>
            <a:r>
              <a:rPr lang="en-US" dirty="0"/>
              <a:t>Enforce correct use of feature</a:t>
            </a:r>
            <a:br>
              <a:rPr lang="en-US" dirty="0"/>
            </a:br>
            <a:r>
              <a:rPr lang="en-US" dirty="0"/>
              <a:t>(separation of model and view)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57450" y="344912"/>
            <a:ext cx="3438268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Contributions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0541" y="1607768"/>
            <a:ext cx="3289987" cy="741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/>
              <a:t>Live-View Approach</a:t>
            </a:r>
          </a:p>
        </p:txBody>
      </p:sp>
      <p:sp>
        <p:nvSpPr>
          <p:cNvPr id="6" name="Rectangle 5"/>
          <p:cNvSpPr/>
          <p:nvPr/>
        </p:nvSpPr>
        <p:spPr>
          <a:xfrm>
            <a:off x="5557450" y="4996873"/>
            <a:ext cx="3302347" cy="1446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Feature is </a:t>
            </a:r>
            <a:r>
              <a:rPr lang="en-US" sz="2800" dirty="0" smtClean="0">
                <a:solidFill>
                  <a:srgbClr val="FFFF00"/>
                </a:solidFill>
              </a:rPr>
              <a:t>public</a:t>
            </a:r>
            <a:endParaRPr lang="en-US" sz="2800" dirty="0">
              <a:solidFill>
                <a:srgbClr val="FFFF00"/>
              </a:solidFill>
            </a:endParaRPr>
          </a:p>
          <a:p>
            <a:pPr algn="ctr"/>
            <a:r>
              <a:rPr lang="en-US" sz="2800" dirty="0"/>
              <a:t>Runs on all devices</a:t>
            </a:r>
          </a:p>
          <a:p>
            <a:pPr algn="ctr"/>
            <a:r>
              <a:rPr lang="en-US" sz="2800" dirty="0" smtClean="0">
                <a:solidFill>
                  <a:srgbClr val="FFC000"/>
                </a:solidFill>
              </a:rPr>
              <a:t>touchdevelop.com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3630" y="2404181"/>
            <a:ext cx="3296167" cy="588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/>
              <a:t>Formal System Model</a:t>
            </a:r>
          </a:p>
        </p:txBody>
      </p:sp>
      <p:sp>
        <p:nvSpPr>
          <p:cNvPr id="8" name="Rectangle 7"/>
          <p:cNvSpPr/>
          <p:nvPr/>
        </p:nvSpPr>
        <p:spPr>
          <a:xfrm>
            <a:off x="5557450" y="3067310"/>
            <a:ext cx="3289987" cy="636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/>
              <a:t>Static Type/Effect System</a:t>
            </a:r>
          </a:p>
        </p:txBody>
      </p:sp>
      <p:sp>
        <p:nvSpPr>
          <p:cNvPr id="9" name="Rectangle 8"/>
          <p:cNvSpPr/>
          <p:nvPr/>
        </p:nvSpPr>
        <p:spPr>
          <a:xfrm>
            <a:off x="5566719" y="3778510"/>
            <a:ext cx="3289987" cy="741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/>
              <a:t>Language Integration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661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266" y="1648876"/>
            <a:ext cx="7886700" cy="30997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Quick Demo: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Live Programming?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is TouchDevelop?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8764"/>
            <a:ext cx="8330623" cy="16163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How to do live programming?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0440" y="2115137"/>
            <a:ext cx="8432223" cy="4033982"/>
          </a:xfrm>
        </p:spPr>
        <p:txBody>
          <a:bodyPr>
            <a:normAutofit/>
          </a:bodyPr>
          <a:lstStyle/>
          <a:p>
            <a:r>
              <a:rPr lang="en-US" dirty="0" smtClean="0"/>
              <a:t>Target: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Event-driven apps with graphical user interfaces (GUI’s)</a:t>
            </a:r>
          </a:p>
          <a:p>
            <a:pPr lvl="1"/>
            <a:r>
              <a:rPr lang="en-US" dirty="0" smtClean="0"/>
              <a:t>User input events (tap button, edit text, ..)</a:t>
            </a:r>
          </a:p>
          <a:p>
            <a:pPr lvl="1"/>
            <a:r>
              <a:rPr lang="en-US" dirty="0" smtClean="0"/>
              <a:t>I/O events (e.g. asynchronous web requests)</a:t>
            </a:r>
          </a:p>
          <a:p>
            <a:pPr lvl="1"/>
            <a:endParaRPr lang="en-US" dirty="0"/>
          </a:p>
          <a:p>
            <a:r>
              <a:rPr lang="en-US" dirty="0" smtClean="0"/>
              <a:t>We can think of code editing as an </a:t>
            </a:r>
            <a:r>
              <a:rPr lang="en-US" dirty="0" smtClean="0"/>
              <a:t>event</a:t>
            </a:r>
            <a:br>
              <a:rPr lang="en-US" dirty="0" smtClean="0"/>
            </a:br>
            <a:r>
              <a:rPr lang="en-US" dirty="0" smtClean="0"/>
              <a:t>(replace old program with a new one)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should we do </a:t>
            </a:r>
            <a:r>
              <a:rPr lang="en-US" dirty="0" smtClean="0"/>
              <a:t>in this situation?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42" y="515705"/>
            <a:ext cx="4193135" cy="1991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code changes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just replay execution from beginning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4678" y="417547"/>
            <a:ext cx="3310067" cy="1742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do live programming?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4453" y="1245451"/>
            <a:ext cx="1575487" cy="8896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Replay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9600" y="1245451"/>
            <a:ext cx="1575487" cy="889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?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4678" y="417547"/>
            <a:ext cx="3310067" cy="1742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do live programming?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4453" y="1245451"/>
            <a:ext cx="1575487" cy="8896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Replay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9600" y="1245451"/>
            <a:ext cx="1575487" cy="889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?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5442" y="3228405"/>
            <a:ext cx="8838557" cy="3338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Inputs?</a:t>
            </a:r>
          </a:p>
          <a:p>
            <a:pPr lvl="1"/>
            <a:r>
              <a:rPr lang="en-US" dirty="0" smtClean="0"/>
              <a:t>Must record or repeat user inputs and I/O</a:t>
            </a:r>
          </a:p>
          <a:p>
            <a:r>
              <a:rPr lang="en-US" dirty="0" smtClean="0"/>
              <a:t>Divergence?</a:t>
            </a:r>
          </a:p>
          <a:p>
            <a:pPr lvl="1"/>
            <a:r>
              <a:rPr lang="en-US" dirty="0" smtClean="0"/>
              <a:t>Recorded events may no longer make sense after code change</a:t>
            </a:r>
          </a:p>
          <a:p>
            <a:r>
              <a:rPr lang="en-US" dirty="0" smtClean="0"/>
              <a:t>Side effects?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Replaying external side effects can have surprising consequences</a:t>
            </a:r>
            <a:endParaRPr lang="en-US" dirty="0" smtClean="0"/>
          </a:p>
          <a:p>
            <a:r>
              <a:rPr lang="en-US" dirty="0" smtClean="0"/>
              <a:t>Performance?</a:t>
            </a:r>
          </a:p>
          <a:p>
            <a:pPr marL="685800" lvl="3">
              <a:spcBef>
                <a:spcPts val="1000"/>
              </a:spcBef>
            </a:pPr>
            <a:r>
              <a:rPr lang="en-US" sz="2400" dirty="0" smtClean="0"/>
              <a:t>Apps with GUIs can run for a long time, replay not efficient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99896" y="2667852"/>
            <a:ext cx="8844103" cy="667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5442" y="515705"/>
            <a:ext cx="4193135" cy="19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on code changes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just replay execution from beginning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4678" y="417547"/>
            <a:ext cx="3310067" cy="1742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How to do live programming?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4453" y="1245451"/>
            <a:ext cx="1575487" cy="8896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Replay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069600" y="1245451"/>
            <a:ext cx="1575487" cy="889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?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5442" y="3228405"/>
            <a:ext cx="8838557" cy="3338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Inputs?</a:t>
            </a:r>
          </a:p>
          <a:p>
            <a:pPr lvl="1"/>
            <a:r>
              <a:rPr lang="en-US" dirty="0" smtClean="0"/>
              <a:t>Must record or repeat user inputs and I/O</a:t>
            </a:r>
          </a:p>
          <a:p>
            <a:r>
              <a:rPr lang="en-US" dirty="0" smtClean="0"/>
              <a:t>Divergence?</a:t>
            </a:r>
          </a:p>
          <a:p>
            <a:pPr lvl="1"/>
            <a:r>
              <a:rPr lang="en-US" dirty="0" smtClean="0"/>
              <a:t>Recorded events may no longer make sense after code change</a:t>
            </a:r>
          </a:p>
          <a:p>
            <a:r>
              <a:rPr lang="en-US" dirty="0" smtClean="0"/>
              <a:t>Side effects?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Replaying external side effects can have surprising consequences</a:t>
            </a:r>
            <a:endParaRPr lang="en-US" dirty="0" smtClean="0"/>
          </a:p>
          <a:p>
            <a:r>
              <a:rPr lang="en-US" dirty="0" smtClean="0"/>
              <a:t>Performance?</a:t>
            </a:r>
          </a:p>
          <a:p>
            <a:pPr marL="685800" lvl="3">
              <a:spcBef>
                <a:spcPts val="1000"/>
              </a:spcBef>
            </a:pPr>
            <a:r>
              <a:rPr lang="en-US" sz="2400" dirty="0" smtClean="0"/>
              <a:t>Apps with GUIs can run for a long time, replay not efficient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99896" y="2667852"/>
            <a:ext cx="8844103" cy="667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Replay is difficult. Worse: it does not always make sense.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5442" y="515705"/>
            <a:ext cx="4193135" cy="19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on code changes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just replay execution from beginning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1031" y="351396"/>
            <a:ext cx="8146381" cy="9941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Widen the Scope.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5203" y="1819565"/>
            <a:ext cx="3802209" cy="3432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Question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</a:t>
            </a:r>
            <a:r>
              <a:rPr lang="en-US" sz="2800" dirty="0">
                <a:solidFill>
                  <a:schemeClr val="tx1"/>
                </a:solidFill>
              </a:rPr>
              <a:t>to do live programming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032" y="1819564"/>
            <a:ext cx="3906889" cy="34325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11583" y="3767596"/>
            <a:ext cx="1809731" cy="14039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Replay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Based</a:t>
            </a:r>
          </a:p>
        </p:txBody>
      </p:sp>
      <p:sp>
        <p:nvSpPr>
          <p:cNvPr id="9" name="Rectangle 8"/>
          <p:cNvSpPr/>
          <p:nvPr/>
        </p:nvSpPr>
        <p:spPr>
          <a:xfrm>
            <a:off x="6689497" y="3767596"/>
            <a:ext cx="1809731" cy="1403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11583" y="3767596"/>
            <a:ext cx="1809731" cy="140392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0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1B88BA269C5D45916B00B20C2810C7" ma:contentTypeVersion="0" ma:contentTypeDescription="Create a new document." ma:contentTypeScope="" ma:versionID="4d7418129d4cd55278139782a404d7c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a7ae3ddfe2a75e85433f7db055416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6881DE-1FED-4897-B00B-D6FD78C74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4B3B84-F14C-4D4F-997F-8103C73F17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601670-BCD3-4AB8-913B-89AF295688C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2842</TotalTime>
  <Words>1086</Words>
  <Application>Microsoft Office PowerPoint</Application>
  <PresentationFormat>On-screen Show (4:3)</PresentationFormat>
  <Paragraphs>297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It’s Alive!</vt:lpstr>
      <vt:lpstr>Live Programming : Archer Analogy [Hancock, 2003]</vt:lpstr>
      <vt:lpstr>Live Programming : Archer Analogy [Hancock, 2003]</vt:lpstr>
      <vt:lpstr>Quick Demo:  What is Live Programming?  What is TouchDevelop? </vt:lpstr>
      <vt:lpstr>Question:  How to do live programming? </vt:lpstr>
      <vt:lpstr>PowerPoint Presentation</vt:lpstr>
      <vt:lpstr>PowerPoint Presentation</vt:lpstr>
      <vt:lpstr>PowerPoint Presentation</vt:lpstr>
      <vt:lpstr>Widen the Scope.</vt:lpstr>
      <vt:lpstr>Widen the Scope.</vt:lpstr>
      <vt:lpstr>Widen the Scope.</vt:lpstr>
      <vt:lpstr>Question 1: How to program GUIs? </vt:lpstr>
      <vt:lpstr>Question 1: How to program GUIs? </vt:lpstr>
      <vt:lpstr>Question 1: How to program GUIs? </vt:lpstr>
      <vt:lpstr>PowerPoint Presentation</vt:lpstr>
      <vt:lpstr>PowerPoint Presentation</vt:lpstr>
      <vt:lpstr>PowerPoint Presentation</vt:lpstr>
      <vt:lpstr>Example.     </vt:lpstr>
      <vt:lpstr>Example     </vt:lpstr>
      <vt:lpstr>How to write view construction code?</vt:lpstr>
      <vt:lpstr>Idea: extend host language</vt:lpstr>
      <vt:lpstr>Code Example.     </vt:lpstr>
      <vt:lpstr>No need for separate language or special collection classes.</vt:lpstr>
      <vt:lpstr>Question 1:  How to do live programming? </vt:lpstr>
      <vt:lpstr>Question 1:  How to do live programming? </vt:lpstr>
      <vt:lpstr>Does Model Migration Work?</vt:lpstr>
      <vt:lpstr>Valid Concern: Speed?</vt:lpstr>
      <vt:lpstr>Yes, but what does all this mean, exactly?</vt:lpstr>
      <vt:lpstr>PowerPoint Presentation</vt:lpstr>
      <vt:lpstr>PowerPoint Presentation</vt:lpstr>
      <vt:lpstr>System Model</vt:lpstr>
      <vt:lpstr>System Execution Steps</vt:lpstr>
      <vt:lpstr>Two execution modes with different allowed side effects</vt:lpstr>
      <vt:lpstr>System Model Visuali-zation</vt:lpstr>
      <vt:lpstr>Type &amp; Effect System</vt:lpstr>
      <vt:lpstr>Practical Experience</vt:lpstr>
      <vt:lpstr>Goals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Burckhardt</dc:creator>
  <cp:lastModifiedBy>Sebastian Burckhardt</cp:lastModifiedBy>
  <cp:revision>90</cp:revision>
  <dcterms:created xsi:type="dcterms:W3CDTF">2013-06-10T16:42:55Z</dcterms:created>
  <dcterms:modified xsi:type="dcterms:W3CDTF">2013-06-17T20:18:13Z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0x010100EA1B88BA269C5D45916B00B20C2810C7</vt:lpwstr>
  </property>
</Properties>
</file>