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40" r:id="rId3"/>
    <p:sldId id="260" r:id="rId4"/>
    <p:sldId id="261" r:id="rId5"/>
    <p:sldId id="266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74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75" r:id="rId41"/>
    <p:sldId id="365" r:id="rId42"/>
    <p:sldId id="369" r:id="rId43"/>
    <p:sldId id="370" r:id="rId44"/>
    <p:sldId id="371" r:id="rId45"/>
    <p:sldId id="372" r:id="rId46"/>
    <p:sldId id="366" r:id="rId47"/>
    <p:sldId id="367" r:id="rId48"/>
    <p:sldId id="368" r:id="rId49"/>
    <p:sldId id="373" r:id="rId50"/>
    <p:sldId id="322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1"/>
    <a:srgbClr val="FFFFC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44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ckrumm\Documents\Windows%20Vista%20PC%20Copy\Documents\Projects\MSMLS\Papers\Destination%20Prediction\SAE%202006\Results%20&amp;%20Figures\prediction_evaluation_timechange_final_train20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ckrumm\Documents\Projects\MSMLS\PreRouteMarkovExperiments\ComputedFiles\Final%2001\bottom100_self_in1-10_out1-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Median Error of Destination Prediction</a:t>
            </a:r>
          </a:p>
        </c:rich>
      </c:tx>
      <c:layout>
        <c:manualLayout>
          <c:xMode val="edge"/>
          <c:yMode val="edge"/>
          <c:x val="0.1767812303930347"/>
          <c:y val="3.278697272821872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58860125922614"/>
          <c:y val="0.17213160682314832"/>
          <c:w val="0.79683479968203708"/>
          <c:h val="0.6448104636549683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69696"/>
                </a:solidFill>
                <a:prstDash val="solid"/>
              </a:ln>
            </c:spPr>
            <c:trendlineType val="exp"/>
            <c:dispRSqr val="0"/>
            <c:dispEq val="0"/>
          </c:trendline>
          <c:xVal>
            <c:numRef>
              <c:f>prediction_evaluation_timechang!$A$25517:$A$25562</c:f>
              <c:numCache>
                <c:formatCode>General</c:formatCode>
                <c:ptCount val="46"/>
                <c:pt idx="0">
                  <c:v>0.05</c:v>
                </c:pt>
                <c:pt idx="1">
                  <c:v>5.5555555555555601E-2</c:v>
                </c:pt>
                <c:pt idx="2">
                  <c:v>6.25E-2</c:v>
                </c:pt>
                <c:pt idx="3">
                  <c:v>7.1428571428571397E-2</c:v>
                </c:pt>
                <c:pt idx="4">
                  <c:v>8.3333333333333301E-2</c:v>
                </c:pt>
                <c:pt idx="5">
                  <c:v>0.1</c:v>
                </c:pt>
                <c:pt idx="6">
                  <c:v>0.125</c:v>
                </c:pt>
                <c:pt idx="7">
                  <c:v>0.15</c:v>
                </c:pt>
                <c:pt idx="8">
                  <c:v>0.16666666666666699</c:v>
                </c:pt>
                <c:pt idx="9">
                  <c:v>0.1875</c:v>
                </c:pt>
                <c:pt idx="10">
                  <c:v>0.214285714285714</c:v>
                </c:pt>
                <c:pt idx="11">
                  <c:v>0.25</c:v>
                </c:pt>
                <c:pt idx="12">
                  <c:v>0.27777777777777801</c:v>
                </c:pt>
                <c:pt idx="13">
                  <c:v>0.3</c:v>
                </c:pt>
                <c:pt idx="14">
                  <c:v>0.3125</c:v>
                </c:pt>
                <c:pt idx="15">
                  <c:v>0.35</c:v>
                </c:pt>
                <c:pt idx="16">
                  <c:v>0.35714285714285698</c:v>
                </c:pt>
                <c:pt idx="17">
                  <c:v>0.375</c:v>
                </c:pt>
                <c:pt idx="18">
                  <c:v>0.38888888888888901</c:v>
                </c:pt>
                <c:pt idx="19">
                  <c:v>0.41666666666666702</c:v>
                </c:pt>
                <c:pt idx="20">
                  <c:v>0.4375</c:v>
                </c:pt>
                <c:pt idx="21">
                  <c:v>0.45</c:v>
                </c:pt>
                <c:pt idx="22">
                  <c:v>0.5</c:v>
                </c:pt>
                <c:pt idx="23">
                  <c:v>0.55000000000000004</c:v>
                </c:pt>
                <c:pt idx="24">
                  <c:v>0.5625</c:v>
                </c:pt>
                <c:pt idx="25">
                  <c:v>0.58333333333333304</c:v>
                </c:pt>
                <c:pt idx="26">
                  <c:v>0.61111111111111105</c:v>
                </c:pt>
                <c:pt idx="27">
                  <c:v>0.625</c:v>
                </c:pt>
                <c:pt idx="28">
                  <c:v>0.64285714285714302</c:v>
                </c:pt>
                <c:pt idx="29">
                  <c:v>0.65</c:v>
                </c:pt>
                <c:pt idx="30">
                  <c:v>0.6875</c:v>
                </c:pt>
                <c:pt idx="31">
                  <c:v>0.7</c:v>
                </c:pt>
                <c:pt idx="32">
                  <c:v>0.72222222222222199</c:v>
                </c:pt>
                <c:pt idx="33">
                  <c:v>0.75</c:v>
                </c:pt>
                <c:pt idx="34">
                  <c:v>0.75</c:v>
                </c:pt>
                <c:pt idx="35">
                  <c:v>0.78571428571428603</c:v>
                </c:pt>
                <c:pt idx="36">
                  <c:v>0.8125</c:v>
                </c:pt>
                <c:pt idx="37">
                  <c:v>0.83333333333333304</c:v>
                </c:pt>
                <c:pt idx="38">
                  <c:v>0.85</c:v>
                </c:pt>
                <c:pt idx="39">
                  <c:v>0.875</c:v>
                </c:pt>
                <c:pt idx="40">
                  <c:v>0.9</c:v>
                </c:pt>
                <c:pt idx="41">
                  <c:v>0.91666666666666696</c:v>
                </c:pt>
                <c:pt idx="42">
                  <c:v>0.92857142857142805</c:v>
                </c:pt>
                <c:pt idx="43">
                  <c:v>0.9375</c:v>
                </c:pt>
                <c:pt idx="44">
                  <c:v>0.94444444444444398</c:v>
                </c:pt>
                <c:pt idx="45">
                  <c:v>0.95</c:v>
                </c:pt>
              </c:numCache>
            </c:numRef>
          </c:xVal>
          <c:yVal>
            <c:numRef>
              <c:f>prediction_evaluation_timechang!$F$25517:$F$25562</c:f>
              <c:numCache>
                <c:formatCode>General</c:formatCode>
                <c:ptCount val="46"/>
                <c:pt idx="0">
                  <c:v>27.0359976776652</c:v>
                </c:pt>
                <c:pt idx="1">
                  <c:v>27.217513183605799</c:v>
                </c:pt>
                <c:pt idx="2">
                  <c:v>27.189862212734702</c:v>
                </c:pt>
                <c:pt idx="3">
                  <c:v>27.608747931751498</c:v>
                </c:pt>
                <c:pt idx="4">
                  <c:v>26.4352619139101</c:v>
                </c:pt>
                <c:pt idx="5">
                  <c:v>23.413727454561499</c:v>
                </c:pt>
                <c:pt idx="6">
                  <c:v>25.843746659379899</c:v>
                </c:pt>
                <c:pt idx="7">
                  <c:v>21.9955478532213</c:v>
                </c:pt>
                <c:pt idx="8">
                  <c:v>24.547555499071699</c:v>
                </c:pt>
                <c:pt idx="9">
                  <c:v>19.703870723216603</c:v>
                </c:pt>
                <c:pt idx="10">
                  <c:v>14.8828700992183</c:v>
                </c:pt>
                <c:pt idx="11">
                  <c:v>21.9955478532213</c:v>
                </c:pt>
                <c:pt idx="12">
                  <c:v>10.781525636446801</c:v>
                </c:pt>
                <c:pt idx="13">
                  <c:v>13.670570154710401</c:v>
                </c:pt>
                <c:pt idx="14">
                  <c:v>10.767126647434099</c:v>
                </c:pt>
                <c:pt idx="15">
                  <c:v>6.40936732034013</c:v>
                </c:pt>
                <c:pt idx="16">
                  <c:v>8.1590032237707408</c:v>
                </c:pt>
                <c:pt idx="17">
                  <c:v>21.105819065369602</c:v>
                </c:pt>
                <c:pt idx="18">
                  <c:v>6.7079724364981805</c:v>
                </c:pt>
                <c:pt idx="19">
                  <c:v>8.0689564383158299</c:v>
                </c:pt>
                <c:pt idx="20">
                  <c:v>6.7068158427718698</c:v>
                </c:pt>
                <c:pt idx="21">
                  <c:v>5.0000000000001297</c:v>
                </c:pt>
                <c:pt idx="22">
                  <c:v>10.054161314667699</c:v>
                </c:pt>
                <c:pt idx="23">
                  <c:v>4.2450167956484703</c:v>
                </c:pt>
                <c:pt idx="24">
                  <c:v>5.0012751723634805</c:v>
                </c:pt>
                <c:pt idx="25">
                  <c:v>5.3843643449890095</c:v>
                </c:pt>
                <c:pt idx="26">
                  <c:v>2.8291583095374397</c:v>
                </c:pt>
                <c:pt idx="27">
                  <c:v>15.8721499701113</c:v>
                </c:pt>
                <c:pt idx="28">
                  <c:v>5.00172324476556</c:v>
                </c:pt>
                <c:pt idx="29">
                  <c:v>3.0046508125917297</c:v>
                </c:pt>
                <c:pt idx="30">
                  <c:v>3.3031102347419603</c:v>
                </c:pt>
                <c:pt idx="31">
                  <c:v>5.3849726723468905</c:v>
                </c:pt>
                <c:pt idx="32">
                  <c:v>3.00361780975487</c:v>
                </c:pt>
                <c:pt idx="33">
                  <c:v>3.0041343482259801</c:v>
                </c:pt>
                <c:pt idx="34">
                  <c:v>8.0034457418803306</c:v>
                </c:pt>
                <c:pt idx="35">
                  <c:v>3.9993104129647299</c:v>
                </c:pt>
                <c:pt idx="36">
                  <c:v>3.0800347388283598</c:v>
                </c:pt>
                <c:pt idx="37">
                  <c:v>6.7086659546120098</c:v>
                </c:pt>
                <c:pt idx="38">
                  <c:v>2.2368386934464501</c:v>
                </c:pt>
                <c:pt idx="39">
                  <c:v>6.08837074217689</c:v>
                </c:pt>
                <c:pt idx="40">
                  <c:v>3.1644843781532299</c:v>
                </c:pt>
                <c:pt idx="41">
                  <c:v>3.0828250689235399</c:v>
                </c:pt>
                <c:pt idx="42">
                  <c:v>3.1623048996049303</c:v>
                </c:pt>
                <c:pt idx="43">
                  <c:v>2.1182630325835801</c:v>
                </c:pt>
                <c:pt idx="44">
                  <c:v>2.2362221235737403</c:v>
                </c:pt>
                <c:pt idx="45">
                  <c:v>2.23545128581413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24-4F8D-9782-65FB5F9C2B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710592"/>
        <c:axId val="92711168"/>
      </c:scatterChart>
      <c:valAx>
        <c:axId val="92710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 of Trip Completed</a:t>
                </a:r>
              </a:p>
            </c:rich>
          </c:tx>
          <c:layout>
            <c:manualLayout>
              <c:xMode val="edge"/>
              <c:yMode val="edge"/>
              <c:x val="0.35620098661283112"/>
              <c:y val="0.901641750026015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92711168"/>
        <c:crosses val="autoZero"/>
        <c:crossBetween val="midCat"/>
        <c:majorUnit val="0.1"/>
      </c:valAx>
      <c:valAx>
        <c:axId val="9271116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Error (km)</a:t>
                </a:r>
              </a:p>
            </c:rich>
          </c:tx>
          <c:layout>
            <c:manualLayout>
              <c:xMode val="edge"/>
              <c:yMode val="edge"/>
              <c:x val="3.4300835747902256E-2"/>
              <c:y val="0.4098371591027341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92710592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/>
              <a:t>Prediction Accuracy vs. Road Segments Predicted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483552055993023"/>
          <c:y val="0.15788203557888628"/>
          <c:w val="0.8444214785651819"/>
          <c:h val="0.69174358413531645"/>
        </c:manualLayout>
      </c:layout>
      <c:scatterChart>
        <c:scatterStyle val="lineMarker"/>
        <c:varyColors val="0"/>
        <c:ser>
          <c:idx val="0"/>
          <c:order val="0"/>
          <c:tx>
            <c:v>Experimental Result</c:v>
          </c:tx>
          <c:xVal>
            <c:numRef>
              <c:f>'bottom100_self_in1-10_out1-10'!$L$3:$L$12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'bottom100_self_in1-10_out1-10'!$W$3:$W$12</c:f>
              <c:numCache>
                <c:formatCode>General</c:formatCode>
                <c:ptCount val="10"/>
                <c:pt idx="0">
                  <c:v>0.90181354378412759</c:v>
                </c:pt>
                <c:pt idx="1">
                  <c:v>0.82292804368776162</c:v>
                </c:pt>
                <c:pt idx="2">
                  <c:v>0.75863604348987734</c:v>
                </c:pt>
                <c:pt idx="3">
                  <c:v>0.70410238400535707</c:v>
                </c:pt>
                <c:pt idx="4">
                  <c:v>0.6579212001318846</c:v>
                </c:pt>
                <c:pt idx="5">
                  <c:v>0.61706375615599662</c:v>
                </c:pt>
                <c:pt idx="6">
                  <c:v>0.58207387867230098</c:v>
                </c:pt>
                <c:pt idx="7">
                  <c:v>0.55058344294988804</c:v>
                </c:pt>
                <c:pt idx="8">
                  <c:v>0.52346644709757051</c:v>
                </c:pt>
                <c:pt idx="9">
                  <c:v>0.49832184207102898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C8-4DEE-A0F6-80A2E4ECFE37}"/>
            </c:ext>
          </c:extLst>
        </c:ser>
        <c:ser>
          <c:idx val="1"/>
          <c:order val="1"/>
          <c:tx>
            <c:v>Random Guess (direction known)</c:v>
          </c:tx>
          <c:xVal>
            <c:numRef>
              <c:f>'bottom100_self_in1-10_out1-10'!$L$29:$L$38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'bottom100_self_in1-10_out1-10'!$N$29:$N$38</c:f>
              <c:numCache>
                <c:formatCode>General</c:formatCode>
                <c:ptCount val="10"/>
                <c:pt idx="0">
                  <c:v>0.49462195953369698</c:v>
                </c:pt>
                <c:pt idx="1">
                  <c:v>0.24465088285295436</c:v>
                </c:pt>
                <c:pt idx="2">
                  <c:v>0.12100969907837715</c:v>
                </c:pt>
                <c:pt idx="3">
                  <c:v>5.9854054480729918E-2</c:v>
                </c:pt>
                <c:pt idx="4">
                  <c:v>2.9605129713295292E-2</c:v>
                </c:pt>
                <c:pt idx="5">
                  <c:v>1.4643347271039392E-2</c:v>
                </c:pt>
                <c:pt idx="6">
                  <c:v>7.2429211213339249E-3</c:v>
                </c:pt>
                <c:pt idx="7">
                  <c:v>3.5825078377821891E-3</c:v>
                </c:pt>
                <c:pt idx="8">
                  <c:v>1.7719870467686543E-3</c:v>
                </c:pt>
                <c:pt idx="9">
                  <c:v>8.7646370534104074E-4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C8-4DEE-A0F6-80A2E4ECFE37}"/>
            </c:ext>
          </c:extLst>
        </c:ser>
        <c:ser>
          <c:idx val="2"/>
          <c:order val="2"/>
          <c:tx>
            <c:v>Random Guess (direction unknown)</c:v>
          </c:tx>
          <c:xVal>
            <c:numRef>
              <c:f>'bottom100_self_in1-10_out1-10'!$L$29:$L$38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'bottom100_self_in1-10_out1-10'!$M$29:$M$38</c:f>
              <c:numCache>
                <c:formatCode>General</c:formatCode>
                <c:ptCount val="10"/>
                <c:pt idx="0">
                  <c:v>0.24731097976684849</c:v>
                </c:pt>
                <c:pt idx="1">
                  <c:v>6.1162720713238611E-2</c:v>
                </c:pt>
                <c:pt idx="2">
                  <c:v>1.5126212384797144E-2</c:v>
                </c:pt>
                <c:pt idx="3">
                  <c:v>3.7408784050456212E-3</c:v>
                </c:pt>
                <c:pt idx="4">
                  <c:v>9.2516030354047884E-4</c:v>
                </c:pt>
                <c:pt idx="5">
                  <c:v>2.2880230110999106E-4</c:v>
                </c:pt>
                <c:pt idx="6">
                  <c:v>5.6585321260421329E-5</c:v>
                </c:pt>
                <c:pt idx="7">
                  <c:v>1.3994171241336708E-5</c:v>
                </c:pt>
                <c:pt idx="8">
                  <c:v>3.4609122007200318E-6</c:v>
                </c:pt>
                <c:pt idx="9">
                  <c:v>8.5592158724711116E-7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AC8-4DEE-A0F6-80A2E4ECFE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873728"/>
        <c:axId val="87874304"/>
      </c:scatterChart>
      <c:valAx>
        <c:axId val="87873728"/>
        <c:scaling>
          <c:orientation val="minMax"/>
          <c:max val="10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Road Segments Predicted into Future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7874304"/>
        <c:crosses val="autoZero"/>
        <c:crossBetween val="midCat"/>
        <c:majorUnit val="1"/>
      </c:valAx>
      <c:valAx>
        <c:axId val="878743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Prediction Accuracy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78737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7097792745786345"/>
          <c:y val="0.52321092035626626"/>
          <c:w val="0.52701399825021766"/>
          <c:h val="0.17200572264532504"/>
        </c:manualLayout>
      </c:layout>
      <c:overlay val="0"/>
      <c:spPr>
        <a:solidFill>
          <a:schemeClr val="bg1">
            <a:lumMod val="85000"/>
          </a:schemeClr>
        </a:solidFill>
        <a:ln>
          <a:solidFill>
            <a:srgbClr val="CEB966"/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10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6AEF7-FA5A-4785-9DAA-3BF5EC30DEFE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195-AEC3-4106-82AB-CE28FBF01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3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19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0A99B-E10C-4DF0-B84D-1956AAEE61F9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0BFB5-D718-4093-82EE-2E893C97F79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5.emf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08.emf"/><Relationship Id="rId4" Type="http://schemas.openxmlformats.org/officeDocument/2006/relationships/image" Target="../media/image106.emf"/><Relationship Id="rId9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hyperlink" Target="http://makeitmesa.files.wordpress.com/2009/06/delivery-car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/>
              <a:t>Chapter 7</a:t>
            </a:r>
            <a:br>
              <a:rPr lang="en-US"/>
            </a:br>
            <a:r>
              <a:rPr lang="en-US"/>
              <a:t>Trajectory </a:t>
            </a:r>
            <a:r>
              <a:rPr lang="en-US" dirty="0"/>
              <a:t>Analysis for Driving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Krumm</a:t>
            </a:r>
          </a:p>
          <a:p>
            <a:r>
              <a:rPr lang="en-US" dirty="0"/>
              <a:t>Microsoft Research</a:t>
            </a:r>
          </a:p>
          <a:p>
            <a:r>
              <a:rPr lang="en-US" dirty="0"/>
              <a:t>Redmond, WA  USA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506253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590800"/>
            <a:ext cx="53548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Specialized Gaussian Mixture Model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Equal lane widths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Equal GPS noise in each 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Complexity penalty sensitive to expected lane width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New EM algorithm for fitting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029200"/>
            <a:ext cx="43329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Advantages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Faster to fit model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Better at counting lanes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More consistent results from lane to lane</a:t>
            </a:r>
          </a:p>
        </p:txBody>
      </p:sp>
      <p:pic>
        <p:nvPicPr>
          <p:cNvPr id="7" name="Picture 2" descr="C:\Users\James\Documents\Documents\my papers\GIS 2010\figures\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0101" y="1960382"/>
            <a:ext cx="2874389" cy="260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87" y="4879521"/>
            <a:ext cx="887944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16" y="4876800"/>
            <a:ext cx="898695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96" y="4876800"/>
            <a:ext cx="874726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99787" y="5808294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8745" y="5788391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81746" y="5782007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43766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jckrumm\Documents\Windows Vista PC Copy\Documents\Interns\Interns 2009\Alireza Fathi\Alireza Files\t-alif\Desktop\Papers\Reports\ACMGIS09\images\intersection closeu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360613"/>
            <a:ext cx="3668712" cy="38877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Intersections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04800" y="3352800"/>
          <a:ext cx="1843087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6" name="Visio" r:id="rId4" imgW="1843787" imgH="1843932" progId="Visio.Drawing.11">
                  <p:embed/>
                </p:oleObj>
              </mc:Choice>
              <mc:Fallback>
                <p:oleObj name="Visio" r:id="rId4" imgW="1843787" imgH="184393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352800"/>
                        <a:ext cx="1843087" cy="184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2590800" y="3352800"/>
          <a:ext cx="2444750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7" name="Visio" r:id="rId6" imgW="2444071" imgH="1843932" progId="Visio.Drawing.11">
                  <p:embed/>
                </p:oleObj>
              </mc:Choice>
              <mc:Fallback>
                <p:oleObj name="Visio" r:id="rId6" imgW="2444071" imgH="184393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352800"/>
                        <a:ext cx="2444750" cy="184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5231" y="5257800"/>
            <a:ext cx="176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Shape descriptor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0800" y="5257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Increment bins where GPS trace intersects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6549964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With Alireza Fathi, Georgia Tech</a:t>
            </a:r>
          </a:p>
        </p:txBody>
      </p:sp>
    </p:spTree>
    <p:extLst>
      <p:ext uri="{BB962C8B-B14F-4D97-AF65-F5344CB8AC3E}">
        <p14:creationId xmlns:p14="http://schemas.microsoft.com/office/powerpoint/2010/main" val="455654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Detected Intersections</a:t>
            </a:r>
          </a:p>
        </p:txBody>
      </p:sp>
      <p:pic>
        <p:nvPicPr>
          <p:cNvPr id="3" name="Picture 3" descr="C:\Users\jckrumm\Documents\TechFest\TechFest 2010\icp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1300" y="1905000"/>
            <a:ext cx="2190750" cy="1943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97758" y="3962400"/>
            <a:ext cx="215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detector</a:t>
            </a:r>
          </a:p>
        </p:txBody>
      </p:sp>
      <p:pic>
        <p:nvPicPr>
          <p:cNvPr id="5" name="Picture 2" descr="C:\Users\jckrumm\Documents\TechFest\TechFest 2010\resultN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916668"/>
            <a:ext cx="3212440" cy="207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62600" y="4050268"/>
            <a:ext cx="327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Detected intersections and roads</a:t>
            </a:r>
          </a:p>
        </p:txBody>
      </p:sp>
      <p:pic>
        <p:nvPicPr>
          <p:cNvPr id="7" name="Picture 2" descr="C:\Users\jckrumm\Documents\Projects\Maps from GPS\Maps from GPS with Alireza\Paper for GIScience\Figures\ROC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9275" y="4495800"/>
            <a:ext cx="2143125" cy="1714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23179" y="6183868"/>
            <a:ext cx="115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 curve</a:t>
            </a:r>
          </a:p>
        </p:txBody>
      </p:sp>
      <p:pic>
        <p:nvPicPr>
          <p:cNvPr id="9" name="Picture 4" descr="C:\Users\jckrumm\Documents\Projects\MSMLS2\DrawTraces\ComputedFiles\traces_whitebg - cropped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905000"/>
            <a:ext cx="2286000" cy="3456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62000" y="5486400"/>
            <a:ext cx="102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data</a:t>
            </a:r>
          </a:p>
        </p:txBody>
      </p:sp>
    </p:spTree>
    <p:extLst>
      <p:ext uri="{BB962C8B-B14F-4D97-AF65-F5344CB8AC3E}">
        <p14:creationId xmlns:p14="http://schemas.microsoft.com/office/powerpoint/2010/main" val="3928829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GPS to Routable Road Map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907268"/>
            <a:ext cx="2057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907268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907268"/>
            <a:ext cx="2209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33600" y="1905000"/>
            <a:ext cx="496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Refine noisy GPS data into a routable road network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4812268"/>
            <a:ext cx="12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 raw </a:t>
            </a:r>
            <a:r>
              <a:rPr lang="en-US" dirty="0" err="1"/>
              <a:t>gps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4812268"/>
            <a:ext cx="18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 clarified traces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4812268"/>
            <a:ext cx="2212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(3) merged into roads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6549964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With Lili Cao, UC Santa Barbara</a:t>
            </a:r>
          </a:p>
        </p:txBody>
      </p:sp>
    </p:spTree>
    <p:extLst>
      <p:ext uri="{BB962C8B-B14F-4D97-AF65-F5344CB8AC3E}">
        <p14:creationId xmlns:p14="http://schemas.microsoft.com/office/powerpoint/2010/main" val="2286905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Routable Road Map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6157913" cy="545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0" y="20574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 (Lili Cao)</a:t>
            </a:r>
          </a:p>
        </p:txBody>
      </p:sp>
    </p:spTree>
    <p:extLst>
      <p:ext uri="{BB962C8B-B14F-4D97-AF65-F5344CB8AC3E}">
        <p14:creationId xmlns:p14="http://schemas.microsoft.com/office/powerpoint/2010/main" val="1002577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362200"/>
            <a:ext cx="153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Lane structure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30556"/>
            <a:ext cx="1951038" cy="166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3886200"/>
            <a:ext cx="215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detector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495019"/>
            <a:ext cx="1697038" cy="154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800" y="5715000"/>
            <a:ext cx="197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Routable road map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2" y="5096256"/>
            <a:ext cx="1814513" cy="160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1800" y="3124200"/>
            <a:ext cx="19986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Road names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1-way vs. 2-way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Turn restrictions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Traffic controls</a:t>
            </a:r>
          </a:p>
        </p:txBody>
      </p:sp>
    </p:spTree>
    <p:extLst>
      <p:ext uri="{BB962C8B-B14F-4D97-AF65-F5344CB8AC3E}">
        <p14:creationId xmlns:p14="http://schemas.microsoft.com/office/powerpoint/2010/main" val="3855324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Joke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3394364"/>
            <a:ext cx="5266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one about the prisoners telling jokes</a:t>
            </a:r>
          </a:p>
        </p:txBody>
      </p:sp>
    </p:spTree>
    <p:extLst>
      <p:ext uri="{BB962C8B-B14F-4D97-AF65-F5344CB8AC3E}">
        <p14:creationId xmlns:p14="http://schemas.microsoft.com/office/powerpoint/2010/main" val="2123468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(2) Map Matching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032090"/>
            <a:ext cx="3276600" cy="375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47800" y="3045031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Given noisy measurements (1), (2), and (3), what roads were actually driven?</a:t>
            </a:r>
          </a:p>
        </p:txBody>
      </p:sp>
    </p:spTree>
    <p:extLst>
      <p:ext uri="{BB962C8B-B14F-4D97-AF65-F5344CB8AC3E}">
        <p14:creationId xmlns:p14="http://schemas.microsoft.com/office/powerpoint/2010/main" val="1283870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Obvious Solution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02472"/>
            <a:ext cx="4216803" cy="451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11766"/>
            <a:ext cx="4216803" cy="451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19400" y="6019800"/>
            <a:ext cx="6230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Snap each measured point to nearest road segment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Fill in gaps with route planner</a:t>
            </a:r>
          </a:p>
        </p:txBody>
      </p:sp>
    </p:spTree>
    <p:extLst>
      <p:ext uri="{BB962C8B-B14F-4D97-AF65-F5344CB8AC3E}">
        <p14:creationId xmlns:p14="http://schemas.microsoft.com/office/powerpoint/2010/main" val="320505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Obvious Solution Fails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232445"/>
              </p:ext>
            </p:extLst>
          </p:nvPr>
        </p:nvGraphicFramePr>
        <p:xfrm>
          <a:off x="152400" y="1524000"/>
          <a:ext cx="4114800" cy="1600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2" name="Visio" r:id="rId3" imgW="4708569" imgH="1832313" progId="Visio.Drawing.11">
                  <p:embed/>
                </p:oleObj>
              </mc:Choice>
              <mc:Fallback>
                <p:oleObj name="Visio" r:id="rId3" imgW="4708569" imgH="183231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1524000"/>
                        <a:ext cx="4114800" cy="1600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109305"/>
              </p:ext>
            </p:extLst>
          </p:nvPr>
        </p:nvGraphicFramePr>
        <p:xfrm>
          <a:off x="228600" y="3657600"/>
          <a:ext cx="3626613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3" name="Visio" r:id="rId5" imgW="4822793" imgH="3628687" progId="Visio.Drawing.11">
                  <p:embed/>
                </p:oleObj>
              </mc:Choice>
              <mc:Fallback>
                <p:oleObj name="Visio" r:id="rId5" imgW="4822793" imgH="362868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3657600"/>
                        <a:ext cx="3626613" cy="272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444257"/>
              </p:ext>
            </p:extLst>
          </p:nvPr>
        </p:nvGraphicFramePr>
        <p:xfrm>
          <a:off x="5181600" y="1219200"/>
          <a:ext cx="3573463" cy="2232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4" name="Visio" r:id="rId7" imgW="4708569" imgH="2941266" progId="Visio.Drawing.11">
                  <p:embed/>
                </p:oleObj>
              </mc:Choice>
              <mc:Fallback>
                <p:oleObj name="Visio" r:id="rId7" imgW="4708569" imgH="294126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81600" y="1219200"/>
                        <a:ext cx="3573463" cy="2232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0200" y="3332356"/>
            <a:ext cx="13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 road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00" y="3332356"/>
            <a:ext cx="109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Spur road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7800" y="6248400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Overpass</a:t>
            </a:r>
          </a:p>
        </p:txBody>
      </p:sp>
      <p:pic>
        <p:nvPicPr>
          <p:cNvPr id="11" name="Picture 3" descr="C:\Users\jckrumm\Documents\My Documents XP 2006\Projects\MS MLS\MapMatching\Computed Files\Map Gallery\Cross Road Distraction\ejkrumm1621-1629 explain for presentation (crossover problem).BM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91000" y="3886200"/>
            <a:ext cx="2402840" cy="2402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74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Trajectory</a:t>
            </a:r>
          </a:p>
        </p:txBody>
      </p:sp>
      <p:pic>
        <p:nvPicPr>
          <p:cNvPr id="5" name="Picture 2" descr="D:\jckrumm\Documents\Papers\2011\GPS Trajectories - book chapter\Driving Chapter\Figures\trajectory home to U Villag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3999" cy="382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jckrumm\Documents\Papers\2011\GPS Trajectories - book chapter\Driving Chapter\Figures\trajectory home to U Village closeup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9808"/>
            <a:ext cx="2362200" cy="2241728"/>
          </a:xfrm>
          <a:prstGeom prst="rect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615" y="3624944"/>
            <a:ext cx="457200" cy="457200"/>
          </a:xfrm>
          <a:prstGeom prst="rect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9615" y="1529808"/>
            <a:ext cx="1572985" cy="2095138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36815" y="3771536"/>
            <a:ext cx="3477985" cy="310608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4800" y="6019800"/>
            <a:ext cx="864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DateTimeUTC</a:t>
            </a:r>
            <a:r>
              <a:rPr lang="en-US" dirty="0"/>
              <a:t>, latitude, longitude) = (5 November 2011 01:12:45, 47.64730</a:t>
            </a:r>
            <a:r>
              <a:rPr lang="en-US" baseline="30000" dirty="0"/>
              <a:t>o</a:t>
            </a:r>
            <a:r>
              <a:rPr lang="en-US" dirty="0"/>
              <a:t>, -122.30454</a:t>
            </a:r>
            <a:r>
              <a:rPr lang="en-US" baseline="30000" dirty="0"/>
              <a:t>o</a:t>
            </a:r>
            <a:r>
              <a:rPr lang="en-US" dirty="0"/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2035096" y="1947744"/>
            <a:ext cx="76200" cy="76200"/>
          </a:xfrm>
          <a:prstGeom prst="ellipse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endCxn id="4" idx="5"/>
          </p:cNvCxnSpPr>
          <p:nvPr/>
        </p:nvCxnSpPr>
        <p:spPr>
          <a:xfrm flipH="1" flipV="1">
            <a:off x="2100137" y="2012785"/>
            <a:ext cx="3310063" cy="3965220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058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Solution</a:t>
            </a:r>
          </a:p>
        </p:txBody>
      </p:sp>
      <p:pic>
        <p:nvPicPr>
          <p:cNvPr id="4" name="Picture 4" descr="ajbrush0907-09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8456" y="1278629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/>
        </p:nvGrpSpPr>
        <p:grpSpPr>
          <a:xfrm>
            <a:off x="758283" y="1884512"/>
            <a:ext cx="2849137" cy="2442117"/>
            <a:chOff x="758283" y="2514600"/>
            <a:chExt cx="2849137" cy="2442117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1828800" y="2514600"/>
              <a:ext cx="152400" cy="6858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1581150" y="3200400"/>
              <a:ext cx="247650" cy="53711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562100" y="3737517"/>
              <a:ext cx="19050" cy="14868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522141" y="3886200"/>
              <a:ext cx="39959" cy="63004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1438507" y="4516244"/>
              <a:ext cx="83634" cy="31223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215483" y="4828478"/>
              <a:ext cx="223024" cy="12823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936702" y="4892597"/>
              <a:ext cx="278781" cy="6412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758283" y="4672361"/>
              <a:ext cx="178419" cy="22023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58283" y="4516244"/>
              <a:ext cx="0" cy="15611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758283" y="4259766"/>
              <a:ext cx="89209" cy="25647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847492" y="4125951"/>
              <a:ext cx="301084" cy="13381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148576" y="4125951"/>
              <a:ext cx="832624" cy="390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981200" y="4516244"/>
              <a:ext cx="683941" cy="15611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2665141" y="4555273"/>
              <a:ext cx="942279" cy="11708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572678" y="4618419"/>
            <a:ext cx="3034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does this curve match?</a:t>
            </a:r>
          </a:p>
        </p:txBody>
      </p:sp>
      <p:pic>
        <p:nvPicPr>
          <p:cNvPr id="28674" name="Picture 2" descr="http://www1.pictures.zimbio.com/fp/Hugh%20Jackman%20Daughter%20Ava%20Out%20Walking%20Their%20X8p2O1cmaXH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31" y="5497550"/>
            <a:ext cx="1370978" cy="99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376853" y="5993779"/>
            <a:ext cx="174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Fréchet</a:t>
            </a:r>
            <a:r>
              <a:rPr lang="en-US" dirty="0"/>
              <a:t> distance</a:t>
            </a:r>
          </a:p>
        </p:txBody>
      </p:sp>
      <p:sp>
        <p:nvSpPr>
          <p:cNvPr id="39" name="Freeform 38"/>
          <p:cNvSpPr/>
          <p:nvPr/>
        </p:nvSpPr>
        <p:spPr>
          <a:xfrm>
            <a:off x="5631366" y="5538079"/>
            <a:ext cx="2286000" cy="873209"/>
          </a:xfrm>
          <a:custGeom>
            <a:avLst/>
            <a:gdLst>
              <a:gd name="connsiteX0" fmla="*/ 0 w 2286000"/>
              <a:gd name="connsiteY0" fmla="*/ 43106 h 873209"/>
              <a:gd name="connsiteX1" fmla="*/ 479502 w 2286000"/>
              <a:gd name="connsiteY1" fmla="*/ 31955 h 873209"/>
              <a:gd name="connsiteX2" fmla="*/ 1048214 w 2286000"/>
              <a:gd name="connsiteY2" fmla="*/ 399945 h 873209"/>
              <a:gd name="connsiteX3" fmla="*/ 1522141 w 2286000"/>
              <a:gd name="connsiteY3" fmla="*/ 834843 h 873209"/>
              <a:gd name="connsiteX4" fmla="*/ 2286000 w 2286000"/>
              <a:gd name="connsiteY4" fmla="*/ 823692 h 87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873209">
                <a:moveTo>
                  <a:pt x="0" y="43106"/>
                </a:moveTo>
                <a:cubicBezTo>
                  <a:pt x="152400" y="7794"/>
                  <a:pt x="304800" y="-27518"/>
                  <a:pt x="479502" y="31955"/>
                </a:cubicBezTo>
                <a:cubicBezTo>
                  <a:pt x="654204" y="91428"/>
                  <a:pt x="874441" y="266130"/>
                  <a:pt x="1048214" y="399945"/>
                </a:cubicBezTo>
                <a:cubicBezTo>
                  <a:pt x="1221987" y="533760"/>
                  <a:pt x="1315843" y="764219"/>
                  <a:pt x="1522141" y="834843"/>
                </a:cubicBezTo>
                <a:cubicBezTo>
                  <a:pt x="1728439" y="905467"/>
                  <a:pt x="2007219" y="864579"/>
                  <a:pt x="2286000" y="823692"/>
                </a:cubicBezTo>
              </a:path>
            </a:pathLst>
          </a:cu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5720576" y="5516106"/>
            <a:ext cx="2174487" cy="997923"/>
          </a:xfrm>
          <a:custGeom>
            <a:avLst/>
            <a:gdLst>
              <a:gd name="connsiteX0" fmla="*/ 0 w 2174487"/>
              <a:gd name="connsiteY0" fmla="*/ 143138 h 997923"/>
              <a:gd name="connsiteX1" fmla="*/ 691375 w 2174487"/>
              <a:gd name="connsiteY1" fmla="*/ 14899 h 997923"/>
              <a:gd name="connsiteX2" fmla="*/ 1092819 w 2174487"/>
              <a:gd name="connsiteY2" fmla="*/ 449796 h 997923"/>
              <a:gd name="connsiteX3" fmla="*/ 1221058 w 2174487"/>
              <a:gd name="connsiteY3" fmla="*/ 873543 h 997923"/>
              <a:gd name="connsiteX4" fmla="*/ 1706136 w 2174487"/>
              <a:gd name="connsiteY4" fmla="*/ 990631 h 997923"/>
              <a:gd name="connsiteX5" fmla="*/ 2174487 w 2174487"/>
              <a:gd name="connsiteY5" fmla="*/ 706274 h 99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4487" h="997923">
                <a:moveTo>
                  <a:pt x="0" y="143138"/>
                </a:moveTo>
                <a:cubicBezTo>
                  <a:pt x="254619" y="53463"/>
                  <a:pt x="509239" y="-36211"/>
                  <a:pt x="691375" y="14899"/>
                </a:cubicBezTo>
                <a:cubicBezTo>
                  <a:pt x="873512" y="66009"/>
                  <a:pt x="1004539" y="306689"/>
                  <a:pt x="1092819" y="449796"/>
                </a:cubicBezTo>
                <a:cubicBezTo>
                  <a:pt x="1181099" y="592903"/>
                  <a:pt x="1118839" y="783404"/>
                  <a:pt x="1221058" y="873543"/>
                </a:cubicBezTo>
                <a:cubicBezTo>
                  <a:pt x="1323277" y="963682"/>
                  <a:pt x="1547231" y="1018509"/>
                  <a:pt x="1706136" y="990631"/>
                </a:cubicBezTo>
                <a:cubicBezTo>
                  <a:pt x="1865041" y="962753"/>
                  <a:pt x="2019764" y="834513"/>
                  <a:pt x="2174487" y="70627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350620" y="5586761"/>
            <a:ext cx="167268" cy="117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765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Solution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" y="1990719"/>
            <a:ext cx="79152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38707" y="6110197"/>
            <a:ext cx="383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 ③ match to point A or point B?</a:t>
            </a:r>
          </a:p>
        </p:txBody>
      </p:sp>
    </p:spTree>
    <p:extLst>
      <p:ext uri="{BB962C8B-B14F-4D97-AF65-F5344CB8AC3E}">
        <p14:creationId xmlns:p14="http://schemas.microsoft.com/office/powerpoint/2010/main" val="25543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Timing, Too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" y="1990719"/>
            <a:ext cx="79152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8241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Tradeoff Distance and Time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3107" y="1384438"/>
            <a:ext cx="4734499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771053"/>
            <a:ext cx="4032504" cy="193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770414"/>
            <a:ext cx="4033838" cy="193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1647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Markov Model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28600" y="2133600"/>
          <a:ext cx="40386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4" name="Visio" r:id="rId3" imgW="3046633" imgH="2644918" progId="Visio.Drawing.11">
                  <p:embed/>
                </p:oleObj>
              </mc:Choice>
              <mc:Fallback>
                <p:oleObj name="Visio" r:id="rId3" imgW="3046633" imgH="264491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4038600" cy="35067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4648200" y="2133600"/>
          <a:ext cx="4267200" cy="331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5" name="Visio" r:id="rId5" imgW="3010976" imgH="2337938" progId="Visio.Drawing.11">
                  <p:embed/>
                </p:oleObj>
              </mc:Choice>
              <mc:Fallback>
                <p:oleObj name="Visio" r:id="rId5" imgW="3010976" imgH="233793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33600"/>
                        <a:ext cx="4267200" cy="33131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76400" y="1524000"/>
            <a:ext cx="563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Optimize tradeoff between spatial and temporal errors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62200" y="5943600"/>
            <a:ext cx="437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Spatial errors </a:t>
            </a:r>
            <a:r>
              <a:rPr lang="en-US" dirty="0">
                <a:latin typeface="Arial" charset="0"/>
                <a:cs typeface="Arial" charset="0"/>
              </a:rPr>
              <a:t>→ observation probabilities</a:t>
            </a:r>
          </a:p>
          <a:p>
            <a:r>
              <a:rPr lang="en-US" dirty="0">
                <a:latin typeface="Arial" charset="0"/>
                <a:cs typeface="Arial" charset="0"/>
              </a:rPr>
              <a:t>Temporal errors </a:t>
            </a:r>
            <a:r>
              <a:rPr lang="en-US" dirty="0">
                <a:latin typeface="Arial" charset="0"/>
              </a:rPr>
              <a:t>→ transition probabilities</a:t>
            </a:r>
          </a:p>
        </p:txBody>
      </p:sp>
    </p:spTree>
    <p:extLst>
      <p:ext uri="{BB962C8B-B14F-4D97-AF65-F5344CB8AC3E}">
        <p14:creationId xmlns:p14="http://schemas.microsoft.com/office/powerpoint/2010/main" val="987908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GPS Problems</a:t>
            </a:r>
          </a:p>
        </p:txBody>
      </p:sp>
      <p:pic>
        <p:nvPicPr>
          <p:cNvPr id="57347" name="Picture 3" descr="a-tewill8404-84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207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ejkrumm0082-00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ejkrumm3130-31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 descr="ejkrumm2379-2381 between route important but must be careful with match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 descr="ejkrumm5557-555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 descr="alecw0125-01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8914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Crossover Distractions</a:t>
            </a:r>
          </a:p>
        </p:txBody>
      </p:sp>
      <p:pic>
        <p:nvPicPr>
          <p:cNvPr id="56323" name="Picture 3" descr="ejkrumm3086-3088 cross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ajbrush2886-2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 descr="ajbrush0397-04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 descr="ajbrush0575-057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0401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 descr="adame2654-26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0401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8" descr="adame4599-46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40401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2078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Parallel Road Distractions</a:t>
            </a:r>
          </a:p>
        </p:txBody>
      </p:sp>
      <p:pic>
        <p:nvPicPr>
          <p:cNvPr id="58371" name="Picture 3" descr="a-tewill3214-32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a-tewill5161-51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a-tewill5179-51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12207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a-tewill8543-85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7" descr="ejkrumm1223-12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8" descr="a-tewill2888-29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0080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Spur Distractions</a:t>
            </a:r>
          </a:p>
        </p:txBody>
      </p:sp>
      <p:pic>
        <p:nvPicPr>
          <p:cNvPr id="59395" name="Picture 3" descr="ajbrush0506-05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ajbrush2042-20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ajbrush2123-21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a-tewill3291-329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988" y="4038600"/>
            <a:ext cx="2741612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a-tewill8476-847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ejkrumm2110-21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40401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0987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Spaghetti Cut</a:t>
            </a:r>
          </a:p>
        </p:txBody>
      </p:sp>
      <p:pic>
        <p:nvPicPr>
          <p:cNvPr id="60419" name="Picture 3" descr="adame4044-40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207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ajbrush0122-01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207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a-tewill7805-78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12207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 descr="ajbrush1637-16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0401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7" descr="ajbrush2980-29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0401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8" descr="a-tewill5114-51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40401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54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Data</a:t>
            </a:r>
          </a:p>
        </p:txBody>
      </p:sp>
      <p:pic>
        <p:nvPicPr>
          <p:cNvPr id="3" name="Picture 2" descr="C:\users\jckrumm\Documents\Projects Managed\Hybrid Efficiency\Cool Map Pictures\14507 downtown seattle black overlay3 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3" y="-76200"/>
            <a:ext cx="9218857" cy="7010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934200" y="6248400"/>
            <a:ext cx="2068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Jon Froehlich – U. Washington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457200"/>
            <a:ext cx="2287293" cy="923330"/>
          </a:xfrm>
          <a:prstGeom prst="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 w="31750"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6 years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700 vehicles/people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155 million GPS points</a:t>
            </a:r>
          </a:p>
        </p:txBody>
      </p:sp>
    </p:spTree>
    <p:extLst>
      <p:ext uri="{BB962C8B-B14F-4D97-AF65-F5344CB8AC3E}">
        <p14:creationId xmlns:p14="http://schemas.microsoft.com/office/powerpoint/2010/main" val="862304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Spaghetti Bypass</a:t>
            </a:r>
          </a:p>
        </p:txBody>
      </p:sp>
      <p:pic>
        <p:nvPicPr>
          <p:cNvPr id="61443" name="Picture 3" descr="ajbrush0602-06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ajbrush0744-07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ajbrush2911-29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 descr="a-tewill5922-59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7" descr="ejkrumm1180-118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8" descr="ejkrumm2330-23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7205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Spaghetti Loop</a:t>
            </a:r>
          </a:p>
        </p:txBody>
      </p:sp>
      <p:pic>
        <p:nvPicPr>
          <p:cNvPr id="62467" name="Picture 3" descr="adame3311-33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ajbrush0907-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a-tewill6992-7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12192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 descr="ejkrumm1003-10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0401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 descr="a-tewill6302-63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040188"/>
            <a:ext cx="27416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8" descr="a-tewill8055-808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4038600"/>
            <a:ext cx="27416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5258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(3) Location Prediction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2520077"/>
            <a:ext cx="24837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Gas prices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Traffic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Flow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Accidents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 Road construction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Points of interest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Available parking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Advertising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Mobile search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629" y="2215277"/>
            <a:ext cx="133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Applications</a:t>
            </a:r>
          </a:p>
        </p:txBody>
      </p:sp>
      <p:pic>
        <p:nvPicPr>
          <p:cNvPr id="24578" name="Picture 2" descr="http://www.enterprisemobilitymatters.com/.a/6a00e008d27b938834010536b7a1d2970c-8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700" y="2057400"/>
            <a:ext cx="2477499" cy="31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71" y="2057400"/>
            <a:ext cx="294239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 descr="C:\Program Files (x86)\Microsoft Office\MEDIA\CAGCAT10\j0212957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41" y="3598418"/>
            <a:ext cx="682625" cy="4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89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Driving</a:t>
            </a:r>
          </a:p>
        </p:txBody>
      </p:sp>
      <p:pic>
        <p:nvPicPr>
          <p:cNvPr id="3" name="Picture 4" descr="probability_map_cropped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371601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robability_map_cropped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13716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robability_map_cropped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716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21825" y="327660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6825" y="327660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1825" y="327660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(3)</a:t>
            </a:r>
          </a:p>
        </p:txBody>
      </p:sp>
      <p:sp>
        <p:nvSpPr>
          <p:cNvPr id="9" name="Rectangle 8"/>
          <p:cNvSpPr/>
          <p:nvPr/>
        </p:nvSpPr>
        <p:spPr>
          <a:xfrm>
            <a:off x="2598089" y="4267200"/>
            <a:ext cx="304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98089" y="4572000"/>
            <a:ext cx="304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98089" y="4876800"/>
            <a:ext cx="304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10178" y="4876800"/>
            <a:ext cx="304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915621" y="57633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7" name="Oval 16"/>
          <p:cNvSpPr/>
          <p:nvPr/>
        </p:nvSpPr>
        <p:spPr>
          <a:xfrm>
            <a:off x="2714044" y="4395747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10729" y="4683984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715366" y="4992101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027457" y="4997392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17" idx="4"/>
            <a:endCxn id="18" idx="0"/>
          </p:cNvCxnSpPr>
          <p:nvPr/>
        </p:nvCxnSpPr>
        <p:spPr>
          <a:xfrm flipH="1">
            <a:off x="2748829" y="4471947"/>
            <a:ext cx="3315" cy="212037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4"/>
            <a:endCxn id="19" idx="0"/>
          </p:cNvCxnSpPr>
          <p:nvPr/>
        </p:nvCxnSpPr>
        <p:spPr>
          <a:xfrm>
            <a:off x="2748829" y="4760184"/>
            <a:ext cx="4637" cy="231917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6"/>
            <a:endCxn id="20" idx="2"/>
          </p:cNvCxnSpPr>
          <p:nvPr/>
        </p:nvCxnSpPr>
        <p:spPr>
          <a:xfrm>
            <a:off x="2791566" y="5030201"/>
            <a:ext cx="235891" cy="5291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207689" y="4876800"/>
            <a:ext cx="304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505200" y="4876800"/>
            <a:ext cx="304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21989" y="4994746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16521" y="49921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20" idx="6"/>
            <a:endCxn id="31" idx="2"/>
          </p:cNvCxnSpPr>
          <p:nvPr/>
        </p:nvCxnSpPr>
        <p:spPr>
          <a:xfrm flipV="1">
            <a:off x="3103657" y="5032846"/>
            <a:ext cx="218332" cy="264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6"/>
            <a:endCxn id="32" idx="2"/>
          </p:cNvCxnSpPr>
          <p:nvPr/>
        </p:nvCxnSpPr>
        <p:spPr>
          <a:xfrm flipV="1">
            <a:off x="3398189" y="5030200"/>
            <a:ext cx="218332" cy="2646"/>
          </a:xfrm>
          <a:prstGeom prst="straightConnector1">
            <a:avLst/>
          </a:prstGeom>
          <a:ln w="19050">
            <a:solidFill>
              <a:schemeClr val="tx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901705" y="5791200"/>
            <a:ext cx="3048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12271" y="4012049"/>
            <a:ext cx="1676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p=0.63 that a cell-to-cell transition will decrease time to destination (from observing GPS trips)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1762125" cy="117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894138" y="6172200"/>
            <a:ext cx="274466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p = (</a:t>
            </a:r>
            <a:r>
              <a:rPr lang="en-US" sz="1600" dirty="0">
                <a:solidFill>
                  <a:srgbClr val="FFFF00"/>
                </a:solidFill>
              </a:rPr>
              <a:t>.63</a:t>
            </a:r>
            <a:r>
              <a:rPr lang="en-US" sz="1600" dirty="0"/>
              <a:t>)(</a:t>
            </a:r>
            <a:r>
              <a:rPr lang="en-US" sz="1600" dirty="0">
                <a:solidFill>
                  <a:srgbClr val="92D050"/>
                </a:solidFill>
              </a:rPr>
              <a:t>.63</a:t>
            </a:r>
            <a:r>
              <a:rPr lang="en-US" sz="1600" dirty="0"/>
              <a:t>)(</a:t>
            </a:r>
            <a:r>
              <a:rPr lang="en-US" sz="1600" dirty="0">
                <a:solidFill>
                  <a:srgbClr val="00B0F0"/>
                </a:solidFill>
              </a:rPr>
              <a:t>.63</a:t>
            </a:r>
            <a:r>
              <a:rPr lang="en-US" sz="1600" dirty="0"/>
              <a:t>)(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1-.63</a:t>
            </a:r>
            <a:r>
              <a:rPr lang="en-US" sz="1600" dirty="0"/>
              <a:t>)(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1-.63</a:t>
            </a:r>
            <a:r>
              <a:rPr lang="en-US" sz="1600" dirty="0"/>
              <a:t>)</a:t>
            </a:r>
          </a:p>
        </p:txBody>
      </p:sp>
      <p:graphicFrame>
        <p:nvGraphicFramePr>
          <p:cNvPr id="45" name="Chart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922183"/>
              </p:ext>
            </p:extLst>
          </p:nvPr>
        </p:nvGraphicFramePr>
        <p:xfrm>
          <a:off x="4800600" y="3951659"/>
          <a:ext cx="4257675" cy="189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61440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Resolution Prediction</a:t>
            </a:r>
          </a:p>
        </p:txBody>
      </p:sp>
      <p:pic>
        <p:nvPicPr>
          <p:cNvPr id="20482" name="Picture 2" descr="D:\jckrumm\Documents\Presentations\2011\Ford (Jim Buczkowski, Henry Ford Technical Fellow)\partial prediction result (map_0059_prediction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61" y="1272491"/>
            <a:ext cx="4934639" cy="536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1" y="22860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 intersection is a candidate destination with a computed probability</a:t>
            </a:r>
          </a:p>
        </p:txBody>
      </p:sp>
    </p:spTree>
    <p:extLst>
      <p:ext uri="{BB962C8B-B14F-4D97-AF65-F5344CB8AC3E}">
        <p14:creationId xmlns:p14="http://schemas.microsoft.com/office/powerpoint/2010/main" val="3994808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Driving</a:t>
            </a:r>
          </a:p>
        </p:txBody>
      </p:sp>
      <p:pic>
        <p:nvPicPr>
          <p:cNvPr id="4" name="Redmond to Edmond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Redmond to Edmond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Destination Clues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230240"/>
              </p:ext>
            </p:extLst>
          </p:nvPr>
        </p:nvGraphicFramePr>
        <p:xfrm>
          <a:off x="304800" y="1371600"/>
          <a:ext cx="2938461" cy="1877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0" name="Chart" r:id="rId3" imgW="5724434" imgH="3657600" progId="Excel.Chart.8">
                  <p:embed followColorScheme="full"/>
                </p:oleObj>
              </mc:Choice>
              <mc:Fallback>
                <p:oleObj name="Chart" r:id="rId3" imgW="5724434" imgH="3657600" progId="Excel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371600"/>
                        <a:ext cx="2938461" cy="1877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 descr="Seatt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1981200" cy="1433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0400" y="2667000"/>
            <a:ext cx="1496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 Geological Survey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3429000"/>
            <a:ext cx="148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Cover</a:t>
            </a:r>
          </a:p>
        </p:txBody>
      </p:sp>
      <p:pic>
        <p:nvPicPr>
          <p:cNvPr id="8" name="Picture 4" descr="ellen destinat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1"/>
            <a:ext cx="2372940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200" y="3613666"/>
            <a:ext cx="237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Personal Destinations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234519"/>
              </p:ext>
            </p:extLst>
          </p:nvPr>
        </p:nvGraphicFramePr>
        <p:xfrm>
          <a:off x="342900" y="4038600"/>
          <a:ext cx="3771900" cy="1960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1" name="Chart" r:id="rId7" imgW="4105275" imgH="2133600" progId="Excel.Chart.8">
                  <p:embed/>
                </p:oleObj>
              </mc:Choice>
              <mc:Fallback>
                <p:oleObj name="Chart" r:id="rId7" imgW="4105275" imgH="21336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4038600"/>
                        <a:ext cx="3771900" cy="1960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05797" y="5955268"/>
            <a:ext cx="237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Trip Time Distribution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338504"/>
              </p:ext>
            </p:extLst>
          </p:nvPr>
        </p:nvGraphicFramePr>
        <p:xfrm>
          <a:off x="4563687" y="4016249"/>
          <a:ext cx="431864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2" name="Chart" r:id="rId9" imgW="5886450" imgH="3219501" progId="Excel.Chart.8">
                  <p:embed/>
                </p:oleObj>
              </mc:Choice>
              <mc:Fallback>
                <p:oleObj name="Chart" r:id="rId9" imgW="5886450" imgH="321950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3687" y="4016249"/>
                        <a:ext cx="431864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90446" y="6324600"/>
            <a:ext cx="424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Result: 2 km median error after ½ of trip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" y="6549964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With Eric Horvitz, Microsoft Research</a:t>
            </a:r>
          </a:p>
        </p:txBody>
      </p:sp>
    </p:spTree>
    <p:extLst>
      <p:ext uri="{BB962C8B-B14F-4D97-AF65-F5344CB8AC3E}">
        <p14:creationId xmlns:p14="http://schemas.microsoft.com/office/powerpoint/2010/main" val="1576070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Prediction</a:t>
            </a:r>
          </a:p>
        </p:txBody>
      </p:sp>
      <p:pic>
        <p:nvPicPr>
          <p:cNvPr id="3" name="Picture 2" descr="http://www.ouradio.org/images/uploads/redarrowdirections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410200"/>
            <a:ext cx="114504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5105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www.cnn.com/US/9606/12/simpson.cast/freeway.l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4540382"/>
            <a:ext cx="205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 turns with Markov model</a:t>
            </a:r>
          </a:p>
        </p:txBody>
      </p:sp>
    </p:spTree>
    <p:extLst>
      <p:ext uri="{BB962C8B-B14F-4D97-AF65-F5344CB8AC3E}">
        <p14:creationId xmlns:p14="http://schemas.microsoft.com/office/powerpoint/2010/main" val="256040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M-Ahead Prediction Accuracy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295400"/>
          <a:ext cx="6324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6781800" y="34290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/>
              <a:t>Each road segment is 237.5 meters (0.15 miles)</a:t>
            </a:r>
          </a:p>
        </p:txBody>
      </p:sp>
      <p:pic>
        <p:nvPicPr>
          <p:cNvPr id="14341" name="Picture 4" descr="http://petulina.euweb.cz/obrazky/8/dice_on_a_ro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419600"/>
            <a:ext cx="11588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084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Sequence for Route</a:t>
            </a:r>
          </a:p>
        </p:txBody>
      </p:sp>
      <p:pic>
        <p:nvPicPr>
          <p:cNvPr id="4" name="predictions041 home from airp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384897"/>
            <a:ext cx="650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String together sequence of turn predictions to predict whole route</a:t>
            </a:r>
          </a:p>
        </p:txBody>
      </p:sp>
    </p:spTree>
    <p:extLst>
      <p:ext uri="{BB962C8B-B14F-4D97-AF65-F5344CB8AC3E}">
        <p14:creationId xmlns:p14="http://schemas.microsoft.com/office/powerpoint/2010/main" val="426745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Data Sources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16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2893"/>
            <a:ext cx="160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465493"/>
            <a:ext cx="1766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Garmin </a:t>
            </a:r>
            <a:r>
              <a:rPr lang="en-US" sz="1400" dirty="0" err="1"/>
              <a:t>Geko</a:t>
            </a:r>
            <a:r>
              <a:rPr lang="en-US" sz="1400" dirty="0"/>
              <a:t> 201</a:t>
            </a:r>
          </a:p>
          <a:p>
            <a:r>
              <a:rPr lang="en-US" sz="1400" dirty="0"/>
              <a:t>~ $120 each</a:t>
            </a:r>
          </a:p>
          <a:p>
            <a:r>
              <a:rPr lang="en-US" sz="1400" dirty="0"/>
              <a:t>10,000 point memory</a:t>
            </a:r>
          </a:p>
          <a:p>
            <a:r>
              <a:rPr lang="en-US" sz="1400" dirty="0"/>
              <a:t>55 units</a:t>
            </a:r>
          </a:p>
        </p:txBody>
      </p:sp>
      <p:pic>
        <p:nvPicPr>
          <p:cNvPr id="1030" name="Picture 6" descr="http://www.gpsdgps.com/product/img_gpsdgps/rbt-2300_0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84343"/>
            <a:ext cx="1687651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6117" y="3465493"/>
            <a:ext cx="1857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RoyalTek</a:t>
            </a:r>
            <a:r>
              <a:rPr lang="en-US" sz="1400" dirty="0"/>
              <a:t> RBT-2300</a:t>
            </a:r>
          </a:p>
          <a:p>
            <a:r>
              <a:rPr lang="en-US" sz="1400" dirty="0"/>
              <a:t>~ $55 each</a:t>
            </a:r>
          </a:p>
          <a:p>
            <a:r>
              <a:rPr lang="en-US" sz="1400" dirty="0"/>
              <a:t>400,000 point memory</a:t>
            </a:r>
          </a:p>
          <a:p>
            <a:r>
              <a:rPr lang="en-US" sz="1400" dirty="0"/>
              <a:t>300 units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49964"/>
            <a:ext cx="2907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With Eric Horvitz, Microsoft Research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4007394"/>
            <a:ext cx="1828800" cy="137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D:\jckrumm\Documents\Windows Vista PC Copy\Documents\Interns\Interns 2009\Alireza Fathi\Alireza Files\t-alif\Desktop\Papers\Reports\ACMGIS09\images\KingCoun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191000"/>
            <a:ext cx="1785938" cy="1188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940507" y="5418297"/>
            <a:ext cx="1676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252 </a:t>
            </a:r>
            <a:r>
              <a:rPr lang="en-US" sz="1400" dirty="0" err="1"/>
              <a:t>Paratransit</a:t>
            </a:r>
            <a:r>
              <a:rPr lang="en-US" sz="1400" dirty="0"/>
              <a:t> Vans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75925" y="5432470"/>
            <a:ext cx="1745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99 Microsoft Shuttles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9543" y="3350785"/>
            <a:ext cx="1620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64“Regular” People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5389" y="3288361"/>
            <a:ext cx="1849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317 “Regular” Vehicles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903815"/>
            <a:ext cx="1268489" cy="1448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://www.zercustoms.com/news/images/Miscellaneous/Unique-custom-cars-RM-Auction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99" y="2131446"/>
            <a:ext cx="2215067" cy="1185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40569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Joke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3408219"/>
            <a:ext cx="4855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one about the picture of the wife</a:t>
            </a:r>
          </a:p>
        </p:txBody>
      </p:sp>
    </p:spTree>
    <p:extLst>
      <p:ext uri="{BB962C8B-B14F-4D97-AF65-F5344CB8AC3E}">
        <p14:creationId xmlns:p14="http://schemas.microsoft.com/office/powerpoint/2010/main" val="4160835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(4) Learning Routes</a:t>
            </a:r>
          </a:p>
        </p:txBody>
      </p:sp>
      <p:pic>
        <p:nvPicPr>
          <p:cNvPr id="5" name="Picture 4" descr="a-de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r="17021"/>
          <a:stretch>
            <a:fillRect/>
          </a:stretch>
        </p:blipFill>
        <p:spPr bwMode="auto">
          <a:xfrm>
            <a:off x="2819400" y="1676400"/>
            <a:ext cx="3538537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843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T-Drive: Learn from Taxis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345998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Jing Yuan, Yu Zheng, </a:t>
            </a:r>
            <a:r>
              <a:rPr lang="en-US" sz="1200" dirty="0" err="1"/>
              <a:t>Chengyang</a:t>
            </a:r>
            <a:r>
              <a:rPr lang="en-US" sz="1200" dirty="0"/>
              <a:t> Zhang, </a:t>
            </a:r>
            <a:r>
              <a:rPr lang="en-US" sz="1200" dirty="0" err="1"/>
              <a:t>Wenlei</a:t>
            </a:r>
            <a:r>
              <a:rPr lang="en-US" sz="1200" dirty="0"/>
              <a:t> Xie, Xing Xie, and Yan Huang, T-Drive: Driving Directions Based on Taxi Trajectories, in ACM SIGSPATIAL GIS 2010, Association for Computing Machinery, Inc., 1 November 2010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3200"/>
            <a:ext cx="332983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29803" y="5105400"/>
            <a:ext cx="3213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Taxi trajectories in Beijing, China</a:t>
            </a:r>
          </a:p>
          <a:p>
            <a:r>
              <a:rPr lang="en-US" dirty="0"/>
              <a:t>3 months and 33,000 taxis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1601" y="1447800"/>
            <a:ext cx="602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time-dependent routes similar to what taxi drivers choose</a:t>
            </a:r>
          </a:p>
        </p:txBody>
      </p:sp>
    </p:spTree>
    <p:extLst>
      <p:ext uri="{BB962C8B-B14F-4D97-AF65-F5344CB8AC3E}">
        <p14:creationId xmlns:p14="http://schemas.microsoft.com/office/powerpoint/2010/main" val="115526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T-Drive Processing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521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324194"/>
            <a:ext cx="2057401" cy="95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332419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Special map matching for GPS points spaced 2-5 minutes apart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51317"/>
            <a:ext cx="2057400" cy="13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3200" y="4324102"/>
            <a:ext cx="437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(B) Landmark roads frequented by taxis are nodes in new road network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4952526"/>
            <a:ext cx="437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 Taxi traces connect landmark roads to form new graph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5715000"/>
            <a:ext cx="2057401" cy="83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81300" y="5728568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(D) Cluster drive times over time to find how drive time varies over day</a:t>
            </a:r>
          </a:p>
        </p:txBody>
      </p:sp>
    </p:spTree>
    <p:extLst>
      <p:ext uri="{BB962C8B-B14F-4D97-AF65-F5344CB8AC3E}">
        <p14:creationId xmlns:p14="http://schemas.microsoft.com/office/powerpoint/2010/main" val="1414213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T-Drive Results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464301" cy="305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2209800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Gives accurate drive times (30 drivers)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60% of T-Drive routes were faster than routes given based on routers with constant speed assumption and even with real-time traffic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With real drivers, 81% of T-Drive routes faster than Google, saved 11.9% of driving time on average</a:t>
            </a:r>
          </a:p>
        </p:txBody>
      </p:sp>
    </p:spTree>
    <p:extLst>
      <p:ext uri="{BB962C8B-B14F-4D97-AF65-F5344CB8AC3E}">
        <p14:creationId xmlns:p14="http://schemas.microsoft.com/office/powerpoint/2010/main" val="2705331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Trip Router with Individual Preferences (TRIP)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1673225"/>
            <a:ext cx="4191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ea typeface="MS PGothic" pitchFamily="34" charset="-128"/>
              </a:rPr>
              <a:t>Percentage of trips in our data for which the driver’s actual route matched the…</a:t>
            </a:r>
          </a:p>
          <a:p>
            <a:pPr eaLnBrk="0" hangingPunct="0"/>
            <a:endParaRPr lang="en-US" sz="1600" dirty="0">
              <a:ea typeface="MS PGothic" pitchFamily="34" charset="-128"/>
            </a:endParaRPr>
          </a:p>
          <a:p>
            <a:pPr eaLnBrk="0" hangingPunct="0"/>
            <a:r>
              <a:rPr lang="en-US" sz="1600" dirty="0">
                <a:ea typeface="MS PGothic" pitchFamily="34" charset="-128"/>
              </a:rPr>
              <a:t>Shortest route: 27%</a:t>
            </a:r>
          </a:p>
          <a:p>
            <a:pPr eaLnBrk="0" hangingPunct="0"/>
            <a:r>
              <a:rPr lang="en-US" sz="1600" dirty="0">
                <a:ea typeface="MS PGothic" pitchFamily="34" charset="-128"/>
              </a:rPr>
              <a:t>Fastest route: 31%</a:t>
            </a:r>
          </a:p>
          <a:p>
            <a:pPr eaLnBrk="0" hangingPunct="0"/>
            <a:r>
              <a:rPr lang="en-US" sz="1600" dirty="0">
                <a:ea typeface="MS PGothic" pitchFamily="34" charset="-128"/>
              </a:rPr>
              <a:t>MapPoint route: 39%</a:t>
            </a:r>
          </a:p>
          <a:p>
            <a:pPr eaLnBrk="0" hangingPunct="0"/>
            <a:r>
              <a:rPr lang="en-US" sz="1600" dirty="0">
                <a:ea typeface="MS PGothic" pitchFamily="34" charset="-128"/>
              </a:rPr>
              <a:t>Neither shortest nor fastest: 60%</a:t>
            </a:r>
          </a:p>
        </p:txBody>
      </p:sp>
      <p:pic>
        <p:nvPicPr>
          <p:cNvPr id="5" name="Picture 4" descr="a-de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r="17021"/>
          <a:stretch>
            <a:fillRect/>
          </a:stretch>
        </p:blipFill>
        <p:spPr bwMode="auto">
          <a:xfrm>
            <a:off x="5072063" y="1676400"/>
            <a:ext cx="3538537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9450" y="4479925"/>
            <a:ext cx="1736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7B1800"/>
                </a:solidFill>
                <a:latin typeface="Arial Black" pitchFamily="34" charset="0"/>
                <a:ea typeface="MS PGothic" pitchFamily="34" charset="-128"/>
              </a:rPr>
              <a:t>Empirically</a:t>
            </a:r>
          </a:p>
          <a:p>
            <a:pPr algn="ctr" eaLnBrk="0" hangingPunct="0"/>
            <a:r>
              <a:rPr lang="en-US" sz="2000">
                <a:solidFill>
                  <a:srgbClr val="7B1800"/>
                </a:solidFill>
                <a:latin typeface="Arial Black" pitchFamily="34" charset="0"/>
                <a:ea typeface="MS PGothic" pitchFamily="34" charset="-128"/>
              </a:rPr>
              <a:t>fastest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54075" y="5394325"/>
            <a:ext cx="1385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A6"/>
                </a:solidFill>
                <a:latin typeface="Arial Black" pitchFamily="34" charset="0"/>
                <a:ea typeface="MS PGothic" pitchFamily="34" charset="-128"/>
              </a:rPr>
              <a:t>Shortest</a:t>
            </a:r>
          </a:p>
          <a:p>
            <a:pPr algn="ctr" eaLnBrk="0" hangingPunct="0"/>
            <a:r>
              <a:rPr lang="en-US" sz="2000">
                <a:solidFill>
                  <a:srgbClr val="0000A6"/>
                </a:solidFill>
                <a:latin typeface="Arial Black" pitchFamily="34" charset="0"/>
                <a:ea typeface="MS PGothic" pitchFamily="34" charset="-128"/>
              </a:rPr>
              <a:t>distance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508250" y="4479925"/>
            <a:ext cx="1484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9B16E0"/>
                </a:solidFill>
                <a:latin typeface="Arial Black" pitchFamily="34" charset="0"/>
                <a:ea typeface="MS PGothic" pitchFamily="34" charset="-128"/>
              </a:rPr>
              <a:t>MapPoint</a:t>
            </a:r>
          </a:p>
          <a:p>
            <a:pPr algn="ctr" eaLnBrk="0" hangingPunct="0"/>
            <a:r>
              <a:rPr lang="en-US" sz="2000">
                <a:solidFill>
                  <a:srgbClr val="9B16E0"/>
                </a:solidFill>
                <a:latin typeface="Arial Black" pitchFamily="34" charset="0"/>
                <a:ea typeface="MS PGothic" pitchFamily="34" charset="-128"/>
              </a:rPr>
              <a:t>plan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627313" y="5394325"/>
            <a:ext cx="1244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6200"/>
                </a:solidFill>
                <a:latin typeface="Arial Black" pitchFamily="34" charset="0"/>
                <a:ea typeface="MS PGothic" pitchFamily="34" charset="-128"/>
              </a:rPr>
              <a:t>Driver’s</a:t>
            </a:r>
          </a:p>
          <a:p>
            <a:pPr algn="ctr" eaLnBrk="0" hangingPunct="0"/>
            <a:r>
              <a:rPr lang="en-US" sz="2000">
                <a:solidFill>
                  <a:srgbClr val="006200"/>
                </a:solidFill>
                <a:latin typeface="Arial Black" pitchFamily="34" charset="0"/>
                <a:ea typeface="MS PGothic" pitchFamily="34" charset="-128"/>
              </a:rPr>
              <a:t>route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27050" y="3946525"/>
            <a:ext cx="4273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Arial Black" pitchFamily="34" charset="0"/>
              </a:rPr>
              <a:t>Four routes from A to B, all different: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" y="6549964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With Julie Letchner, U. Washington (now Microsoft) and Eric Horvitz, Microsoft Research</a:t>
            </a:r>
          </a:p>
        </p:txBody>
      </p:sp>
    </p:spTree>
    <p:extLst>
      <p:ext uri="{BB962C8B-B14F-4D97-AF65-F5344CB8AC3E}">
        <p14:creationId xmlns:p14="http://schemas.microsoft.com/office/powerpoint/2010/main" val="1329110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Personalized Routes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828800"/>
            <a:ext cx="3899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routes: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Sensitive to traffic speeds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Prefer previously driven roads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More often the route actually driven</a:t>
            </a:r>
          </a:p>
        </p:txBody>
      </p:sp>
      <p:pic>
        <p:nvPicPr>
          <p:cNvPr id="5" name="Picture 8" descr="ScenicPrefer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14" y="2209800"/>
            <a:ext cx="3962400" cy="41148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061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Personalized Routes Next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4" y="1371600"/>
            <a:ext cx="3405188" cy="191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3733800"/>
            <a:ext cx="6786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Minimize: cost = </a:t>
            </a:r>
            <a:r>
              <a:rPr lang="el-GR" dirty="0"/>
              <a:t>α</a:t>
            </a:r>
            <a:r>
              <a:rPr lang="en-US" baseline="-25000" dirty="0"/>
              <a:t>1</a:t>
            </a:r>
            <a:r>
              <a:rPr lang="en-US" dirty="0"/>
              <a:t>(driving time) + </a:t>
            </a:r>
            <a:r>
              <a:rPr lang="el-GR" dirty="0"/>
              <a:t>α</a:t>
            </a:r>
            <a:r>
              <a:rPr lang="en-US" baseline="-25000" dirty="0"/>
              <a:t>2</a:t>
            </a:r>
            <a:r>
              <a:rPr lang="en-US" dirty="0"/>
              <a:t>(# of left turns) + </a:t>
            </a:r>
            <a:r>
              <a:rPr lang="el-GR" dirty="0"/>
              <a:t>α</a:t>
            </a:r>
            <a:r>
              <a:rPr lang="en-US" baseline="-25000" dirty="0"/>
              <a:t>3</a:t>
            </a:r>
            <a:r>
              <a:rPr lang="en-US" dirty="0"/>
              <a:t>(complexity) +</a:t>
            </a:r>
          </a:p>
          <a:p>
            <a:r>
              <a:rPr lang="el-GR" dirty="0"/>
              <a:t>α</a:t>
            </a:r>
            <a:r>
              <a:rPr lang="en-US" baseline="-25000" dirty="0"/>
              <a:t>4</a:t>
            </a:r>
            <a:r>
              <a:rPr lang="en-US" dirty="0"/>
              <a:t>(scenery) + </a:t>
            </a:r>
            <a:r>
              <a:rPr lang="el-GR" dirty="0"/>
              <a:t>α</a:t>
            </a:r>
            <a:r>
              <a:rPr lang="en-US" baseline="-25000" dirty="0"/>
              <a:t>5</a:t>
            </a:r>
            <a:r>
              <a:rPr lang="en-US" dirty="0"/>
              <a:t>(# of traffic lights) +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5029200"/>
            <a:ext cx="387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Infer </a:t>
            </a:r>
            <a:r>
              <a:rPr lang="el-GR" dirty="0"/>
              <a:t>α</a:t>
            </a:r>
            <a:r>
              <a:rPr lang="en-US" baseline="-25000" dirty="0"/>
              <a:t>i</a:t>
            </a:r>
            <a:r>
              <a:rPr lang="en-US" dirty="0"/>
              <a:t> from multiple trip observations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1676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Drivers have many criteria for choosing a route</a:t>
            </a:r>
          </a:p>
        </p:txBody>
      </p:sp>
    </p:spTree>
    <p:extLst>
      <p:ext uri="{BB962C8B-B14F-4D97-AF65-F5344CB8AC3E}">
        <p14:creationId xmlns:p14="http://schemas.microsoft.com/office/powerpoint/2010/main" val="3191144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Risk Death With</a:t>
            </a:r>
            <a:br>
              <a:rPr lang="en-US" dirty="0"/>
            </a:br>
            <a:r>
              <a:rPr lang="en-US" dirty="0"/>
              <a:t>a Competing Product?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13843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685" y="4736068"/>
            <a:ext cx="347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2001-2006 highway traffic fatalities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371850" cy="39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425721" y="5638440"/>
            <a:ext cx="2883607" cy="1118923"/>
            <a:chOff x="956037" y="5739077"/>
            <a:chExt cx="2883607" cy="111892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295400" y="6096000"/>
              <a:ext cx="228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81400" y="5970814"/>
              <a:ext cx="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00843" y="5976256"/>
              <a:ext cx="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905000" y="6121702"/>
              <a:ext cx="0" cy="228600"/>
            </a:xfrm>
            <a:prstGeom prst="line">
              <a:avLst/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524000" y="5739077"/>
              <a:ext cx="1903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lgerian" pitchFamily="82" charset="0"/>
                </a:rPr>
                <a:t>Probability of Death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56037" y="6236002"/>
              <a:ext cx="647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0.001%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08729" y="6219125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100%</a:t>
              </a:r>
            </a:p>
          </p:txBody>
        </p:sp>
        <p:pic>
          <p:nvPicPr>
            <p:cNvPr id="22532" name="Picture 4" descr="C:\Users\jckrumm\AppData\Local\Microsoft\Windows\Temporary Internet Files\Content.IE5\MED8MUTJ\MC900364682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273" y="6405600"/>
              <a:ext cx="431826" cy="4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Arrow Connector 17"/>
          <p:cNvCxnSpPr/>
          <p:nvPr/>
        </p:nvCxnSpPr>
        <p:spPr>
          <a:xfrm>
            <a:off x="1981200" y="6531163"/>
            <a:ext cx="1752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133599" y="5410200"/>
            <a:ext cx="1" cy="12631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09800" y="6565612"/>
            <a:ext cx="1327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lgerian" pitchFamily="82" charset="0"/>
              </a:rPr>
              <a:t>Probability of Death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1520615" y="5851420"/>
            <a:ext cx="740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Trip time</a:t>
            </a:r>
          </a:p>
        </p:txBody>
      </p:sp>
      <p:sp>
        <p:nvSpPr>
          <p:cNvPr id="24" name="Freeform 23"/>
          <p:cNvSpPr/>
          <p:nvPr/>
        </p:nvSpPr>
        <p:spPr>
          <a:xfrm>
            <a:off x="2269671" y="5529943"/>
            <a:ext cx="1213758" cy="734786"/>
          </a:xfrm>
          <a:custGeom>
            <a:avLst/>
            <a:gdLst>
              <a:gd name="connsiteX0" fmla="*/ 0 w 1213758"/>
              <a:gd name="connsiteY0" fmla="*/ 0 h 734786"/>
              <a:gd name="connsiteX1" fmla="*/ 97972 w 1213758"/>
              <a:gd name="connsiteY1" fmla="*/ 375557 h 734786"/>
              <a:gd name="connsiteX2" fmla="*/ 364672 w 1213758"/>
              <a:gd name="connsiteY2" fmla="*/ 593271 h 734786"/>
              <a:gd name="connsiteX3" fmla="*/ 625929 w 1213758"/>
              <a:gd name="connsiteY3" fmla="*/ 696686 h 734786"/>
              <a:gd name="connsiteX4" fmla="*/ 985158 w 1213758"/>
              <a:gd name="connsiteY4" fmla="*/ 718457 h 734786"/>
              <a:gd name="connsiteX5" fmla="*/ 1213758 w 1213758"/>
              <a:gd name="connsiteY5" fmla="*/ 734786 h 73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3758" h="734786">
                <a:moveTo>
                  <a:pt x="0" y="0"/>
                </a:moveTo>
                <a:cubicBezTo>
                  <a:pt x="18596" y="138339"/>
                  <a:pt x="37193" y="276679"/>
                  <a:pt x="97972" y="375557"/>
                </a:cubicBezTo>
                <a:cubicBezTo>
                  <a:pt x="158751" y="474435"/>
                  <a:pt x="276679" y="539750"/>
                  <a:pt x="364672" y="593271"/>
                </a:cubicBezTo>
                <a:cubicBezTo>
                  <a:pt x="452665" y="646792"/>
                  <a:pt x="522515" y="675822"/>
                  <a:pt x="625929" y="696686"/>
                </a:cubicBezTo>
                <a:cubicBezTo>
                  <a:pt x="729343" y="717550"/>
                  <a:pt x="985158" y="718457"/>
                  <a:pt x="985158" y="718457"/>
                </a:cubicBezTo>
                <a:lnTo>
                  <a:pt x="1213758" y="734786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494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4038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(3) Destination Prediction – Where are you going?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517" y="1256443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Making Road Maps from Trajectories – How can we infer a road map from GPS data?</a:t>
            </a:r>
          </a:p>
        </p:txBody>
      </p:sp>
      <p:pic>
        <p:nvPicPr>
          <p:cNvPr id="6146" name="Picture 2" descr="http://capreform.eu/wp-content/uploads/2010/03/crystal_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02" y="3972636"/>
            <a:ext cx="845722" cy="980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image.4wdandsportutility.com/f/10100843/0808_4wdweb_06_z+road_warning_sign+crazy_directi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02" y="1180243"/>
            <a:ext cx="952180" cy="1181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4402" y="2514600"/>
            <a:ext cx="937652" cy="1075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75785" y="26670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(2) Map Matching – Find roads corresponding to GPS trajectory.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0029" y="5562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(4) Learning Routes – Suggest better routes.</a:t>
            </a:r>
          </a:p>
        </p:txBody>
      </p:sp>
      <p:pic>
        <p:nvPicPr>
          <p:cNvPr id="26626" name="Picture 2" descr="http://www.funnypictures.com/pictures/funny-car-accident-po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02" y="5334000"/>
            <a:ext cx="1166575" cy="874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920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4038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(3) Destination Prediction – Where are you going?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517" y="1256443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Making Road Maps from Trajectories – How can we infer a road map from GPS data?</a:t>
            </a:r>
          </a:p>
        </p:txBody>
      </p:sp>
      <p:pic>
        <p:nvPicPr>
          <p:cNvPr id="6146" name="Picture 2" descr="http://capreform.eu/wp-content/uploads/2010/03/crystal_b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02" y="3972636"/>
            <a:ext cx="845722" cy="980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image.4wdandsportutility.com/f/10100843/0808_4wdweb_06_z+road_warning_sign+crazy_directi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02" y="1180243"/>
            <a:ext cx="952180" cy="1181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4402" y="2514600"/>
            <a:ext cx="937652" cy="1075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75785" y="26670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(2) Map Matching – Find roads corresponding to GPS trajectory.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0029" y="5562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(4) Learning Routes – Suggest better routes.</a:t>
            </a:r>
          </a:p>
        </p:txBody>
      </p:sp>
      <p:pic>
        <p:nvPicPr>
          <p:cNvPr id="26626" name="Picture 2" descr="http://www.funnypictures.com/pictures/funny-car-accident-po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02" y="5334000"/>
            <a:ext cx="1166575" cy="874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309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961548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(1) Making Road Maps from Trajectories</a:t>
            </a:r>
          </a:p>
        </p:txBody>
      </p:sp>
      <p:pic>
        <p:nvPicPr>
          <p:cNvPr id="3" name="Picture 2" descr="D:\jckrumm\Documents\Presentations\2010\Intersections from GPS for GIScience 2010\raw gp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28" y="1219200"/>
            <a:ext cx="4572000" cy="4572000"/>
          </a:xfrm>
          <a:prstGeom prst="rect">
            <a:avLst/>
          </a:prstGeom>
          <a:noFill/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4572000" y="1219200"/>
            <a:ext cx="4572000" cy="4572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24064" y="1219200"/>
            <a:ext cx="4572000" cy="457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72128" y="5943600"/>
            <a:ext cx="162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Raw GPS traces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594360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Road map</a:t>
            </a:r>
          </a:p>
        </p:txBody>
      </p:sp>
      <p:pic>
        <p:nvPicPr>
          <p:cNvPr id="8" name="Picture 5" descr="Hey Mesa - Pizza Fusion delivers!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5715000"/>
            <a:ext cx="1438275" cy="957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876800" y="63246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Crowdsource</a:t>
            </a:r>
            <a:r>
              <a:rPr lang="en-US" sz="1200" dirty="0"/>
              <a:t> GPS traces from everyday vehicles</a:t>
            </a:r>
          </a:p>
        </p:txBody>
      </p:sp>
    </p:spTree>
    <p:extLst>
      <p:ext uri="{BB962C8B-B14F-4D97-AF65-F5344CB8AC3E}">
        <p14:creationId xmlns:p14="http://schemas.microsoft.com/office/powerpoint/2010/main" val="4220588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This?</a:t>
            </a:r>
          </a:p>
        </p:txBody>
      </p:sp>
      <p:pic>
        <p:nvPicPr>
          <p:cNvPr id="3" name="Picture 8" descr="http://demo.tagora.fr/navteq/minisite/NL/images/bg_menu_contenu_page2.jpg"/>
          <p:cNvPicPr>
            <a:picLocks noChangeAspect="1" noChangeArrowheads="1"/>
          </p:cNvPicPr>
          <p:nvPr/>
        </p:nvPicPr>
        <p:blipFill>
          <a:blip r:embed="rId2" cstate="print"/>
          <a:srcRect l="5412" r="8000"/>
          <a:stretch>
            <a:fillRect/>
          </a:stretch>
        </p:blipFill>
        <p:spPr bwMode="auto">
          <a:xfrm>
            <a:off x="304800" y="2069068"/>
            <a:ext cx="36576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10" descr="slideshow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4360803"/>
            <a:ext cx="3276600" cy="2127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98390" y="6488668"/>
            <a:ext cx="107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Tele Atlas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4829" y="3974068"/>
            <a:ext cx="85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Navteq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5527" y="1519535"/>
            <a:ext cx="2076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 Expensive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8367" y="1519535"/>
            <a:ext cx="1935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Roads Change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9091" y="6172200"/>
            <a:ext cx="179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29 October 2009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438400"/>
            <a:ext cx="3799049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457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Lane Structure</a:t>
            </a:r>
          </a:p>
        </p:txBody>
      </p:sp>
      <p:pic>
        <p:nvPicPr>
          <p:cNvPr id="3076" name="Picture 4" descr="C:\Users\James\Documents\Documents\my papers\GIS 2010\figures\int_1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33" y="1371600"/>
            <a:ext cx="4966667" cy="4959524"/>
          </a:xfrm>
          <a:prstGeom prst="rect">
            <a:avLst/>
          </a:prstGeom>
          <a:noFill/>
        </p:spPr>
      </p:pic>
      <p:pic>
        <p:nvPicPr>
          <p:cNvPr id="3077" name="Picture 5" descr="C:\Users\James\Documents\Documents\my papers\GIS 2010\figures\int_1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24000"/>
            <a:ext cx="1828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638800" y="4312384"/>
            <a:ext cx="297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 lanes on the left and 2 lanes on the right</a:t>
            </a:r>
          </a:p>
          <a:p>
            <a:pPr marL="274320" indent="-274320">
              <a:buFont typeface="Arial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 clear cluster can be observed due to GPS noise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800" y="45720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colored by separate trips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505200" y="2301240"/>
            <a:ext cx="1188720" cy="36576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21" y="1524000"/>
            <a:ext cx="197073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" y="6549964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With </a:t>
            </a:r>
            <a:r>
              <a:rPr lang="en-US" sz="1400" dirty="0" err="1"/>
              <a:t>Yihua</a:t>
            </a:r>
            <a:r>
              <a:rPr lang="en-US" sz="1400" dirty="0"/>
              <a:t> Chen, University of Washington (now at Google)</a:t>
            </a:r>
          </a:p>
        </p:txBody>
      </p:sp>
    </p:spTree>
    <p:extLst>
      <p:ext uri="{BB962C8B-B14F-4D97-AF65-F5344CB8AC3E}">
        <p14:creationId xmlns:p14="http://schemas.microsoft.com/office/powerpoint/2010/main" val="218940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Gaussian Mixture Model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000" y="1600200"/>
            <a:ext cx="2320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and locate lanes</a:t>
            </a:r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2136775" y="2203450"/>
            <a:ext cx="3554413" cy="1333500"/>
          </a:xfrm>
          <a:custGeom>
            <a:avLst/>
            <a:gdLst/>
            <a:ahLst/>
            <a:cxnLst>
              <a:cxn ang="0">
                <a:pos x="3528" y="0"/>
              </a:cxn>
              <a:cxn ang="0">
                <a:pos x="0" y="0"/>
              </a:cxn>
              <a:cxn ang="0">
                <a:pos x="0" y="2519"/>
              </a:cxn>
              <a:cxn ang="0">
                <a:pos x="6718" y="2519"/>
              </a:cxn>
              <a:cxn ang="0">
                <a:pos x="6718" y="841"/>
              </a:cxn>
              <a:cxn ang="0">
                <a:pos x="3947" y="841"/>
              </a:cxn>
              <a:cxn ang="0">
                <a:pos x="3528" y="0"/>
              </a:cxn>
            </a:cxnLst>
            <a:rect l="0" t="0" r="r" b="b"/>
            <a:pathLst>
              <a:path w="6718" h="2519">
                <a:moveTo>
                  <a:pt x="3528" y="0"/>
                </a:moveTo>
                <a:lnTo>
                  <a:pt x="0" y="0"/>
                </a:lnTo>
                <a:lnTo>
                  <a:pt x="0" y="2519"/>
                </a:lnTo>
                <a:lnTo>
                  <a:pt x="6718" y="2519"/>
                </a:lnTo>
                <a:lnTo>
                  <a:pt x="6718" y="841"/>
                </a:lnTo>
                <a:lnTo>
                  <a:pt x="3947" y="841"/>
                </a:lnTo>
                <a:lnTo>
                  <a:pt x="3528" y="0"/>
                </a:lnTo>
                <a:close/>
              </a:path>
            </a:pathLst>
          </a:custGeom>
          <a:solidFill>
            <a:srgbClr val="A6A6A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2136775" y="2203450"/>
            <a:ext cx="3554413" cy="1333500"/>
          </a:xfrm>
          <a:custGeom>
            <a:avLst/>
            <a:gdLst/>
            <a:ahLst/>
            <a:cxnLst>
              <a:cxn ang="0">
                <a:pos x="3528" y="0"/>
              </a:cxn>
              <a:cxn ang="0">
                <a:pos x="0" y="0"/>
              </a:cxn>
              <a:cxn ang="0">
                <a:pos x="0" y="2519"/>
              </a:cxn>
              <a:cxn ang="0">
                <a:pos x="6718" y="2519"/>
              </a:cxn>
              <a:cxn ang="0">
                <a:pos x="6718" y="841"/>
              </a:cxn>
              <a:cxn ang="0">
                <a:pos x="3947" y="841"/>
              </a:cxn>
              <a:cxn ang="0">
                <a:pos x="3528" y="0"/>
              </a:cxn>
            </a:cxnLst>
            <a:rect l="0" t="0" r="r" b="b"/>
            <a:pathLst>
              <a:path w="6718" h="2519">
                <a:moveTo>
                  <a:pt x="3528" y="0"/>
                </a:moveTo>
                <a:lnTo>
                  <a:pt x="0" y="0"/>
                </a:lnTo>
                <a:lnTo>
                  <a:pt x="0" y="2519"/>
                </a:lnTo>
                <a:lnTo>
                  <a:pt x="6718" y="2519"/>
                </a:lnTo>
                <a:lnTo>
                  <a:pt x="6718" y="841"/>
                </a:lnTo>
                <a:lnTo>
                  <a:pt x="3947" y="841"/>
                </a:lnTo>
                <a:lnTo>
                  <a:pt x="3528" y="0"/>
                </a:lnTo>
                <a:close/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" name="Freeform 7"/>
          <p:cNvSpPr>
            <a:spLocks noEditPoints="1"/>
          </p:cNvSpPr>
          <p:nvPr/>
        </p:nvSpPr>
        <p:spPr bwMode="auto">
          <a:xfrm>
            <a:off x="2120900" y="3076575"/>
            <a:ext cx="3587750" cy="31750"/>
          </a:xfrm>
          <a:custGeom>
            <a:avLst/>
            <a:gdLst/>
            <a:ahLst/>
            <a:cxnLst>
              <a:cxn ang="0">
                <a:pos x="6302" y="51"/>
              </a:cxn>
              <a:cxn ang="0">
                <a:pos x="6302" y="9"/>
              </a:cxn>
              <a:cxn ang="0">
                <a:pos x="6758" y="2"/>
              </a:cxn>
              <a:cxn ang="0">
                <a:pos x="6775" y="42"/>
              </a:cxn>
              <a:cxn ang="0">
                <a:pos x="6747" y="59"/>
              </a:cxn>
              <a:cxn ang="0">
                <a:pos x="5577" y="51"/>
              </a:cxn>
              <a:cxn ang="0">
                <a:pos x="5577" y="9"/>
              </a:cxn>
              <a:cxn ang="0">
                <a:pos x="6034" y="2"/>
              </a:cxn>
              <a:cxn ang="0">
                <a:pos x="6049" y="42"/>
              </a:cxn>
              <a:cxn ang="0">
                <a:pos x="6022" y="59"/>
              </a:cxn>
              <a:cxn ang="0">
                <a:pos x="4853" y="51"/>
              </a:cxn>
              <a:cxn ang="0">
                <a:pos x="4853" y="9"/>
              </a:cxn>
              <a:cxn ang="0">
                <a:pos x="5309" y="2"/>
              </a:cxn>
              <a:cxn ang="0">
                <a:pos x="5325" y="42"/>
              </a:cxn>
              <a:cxn ang="0">
                <a:pos x="5297" y="59"/>
              </a:cxn>
              <a:cxn ang="0">
                <a:pos x="4127" y="51"/>
              </a:cxn>
              <a:cxn ang="0">
                <a:pos x="4127" y="9"/>
              </a:cxn>
              <a:cxn ang="0">
                <a:pos x="4583" y="2"/>
              </a:cxn>
              <a:cxn ang="0">
                <a:pos x="4599" y="42"/>
              </a:cxn>
              <a:cxn ang="0">
                <a:pos x="4571" y="59"/>
              </a:cxn>
              <a:cxn ang="0">
                <a:pos x="3403" y="51"/>
              </a:cxn>
              <a:cxn ang="0">
                <a:pos x="3403" y="9"/>
              </a:cxn>
              <a:cxn ang="0">
                <a:pos x="3859" y="2"/>
              </a:cxn>
              <a:cxn ang="0">
                <a:pos x="3874" y="42"/>
              </a:cxn>
              <a:cxn ang="0">
                <a:pos x="3847" y="59"/>
              </a:cxn>
              <a:cxn ang="0">
                <a:pos x="2677" y="51"/>
              </a:cxn>
              <a:cxn ang="0">
                <a:pos x="2677" y="9"/>
              </a:cxn>
              <a:cxn ang="0">
                <a:pos x="3133" y="2"/>
              </a:cxn>
              <a:cxn ang="0">
                <a:pos x="3150" y="42"/>
              </a:cxn>
              <a:cxn ang="0">
                <a:pos x="3121" y="59"/>
              </a:cxn>
              <a:cxn ang="0">
                <a:pos x="1952" y="51"/>
              </a:cxn>
              <a:cxn ang="0">
                <a:pos x="1952" y="9"/>
              </a:cxn>
              <a:cxn ang="0">
                <a:pos x="2408" y="2"/>
              </a:cxn>
              <a:cxn ang="0">
                <a:pos x="2424" y="42"/>
              </a:cxn>
              <a:cxn ang="0">
                <a:pos x="2396" y="59"/>
              </a:cxn>
              <a:cxn ang="0">
                <a:pos x="1227" y="51"/>
              </a:cxn>
              <a:cxn ang="0">
                <a:pos x="1227" y="9"/>
              </a:cxn>
              <a:cxn ang="0">
                <a:pos x="1684" y="2"/>
              </a:cxn>
              <a:cxn ang="0">
                <a:pos x="1698" y="42"/>
              </a:cxn>
              <a:cxn ang="0">
                <a:pos x="1672" y="59"/>
              </a:cxn>
              <a:cxn ang="0">
                <a:pos x="502" y="51"/>
              </a:cxn>
              <a:cxn ang="0">
                <a:pos x="502" y="9"/>
              </a:cxn>
              <a:cxn ang="0">
                <a:pos x="958" y="2"/>
              </a:cxn>
              <a:cxn ang="0">
                <a:pos x="974" y="42"/>
              </a:cxn>
              <a:cxn ang="0">
                <a:pos x="946" y="59"/>
              </a:cxn>
              <a:cxn ang="0">
                <a:pos x="9" y="51"/>
              </a:cxn>
              <a:cxn ang="0">
                <a:pos x="9" y="9"/>
              </a:cxn>
              <a:cxn ang="0">
                <a:pos x="232" y="2"/>
              </a:cxn>
              <a:cxn ang="0">
                <a:pos x="249" y="42"/>
              </a:cxn>
              <a:cxn ang="0">
                <a:pos x="220" y="59"/>
              </a:cxn>
            </a:cxnLst>
            <a:rect l="0" t="0" r="r" b="b"/>
            <a:pathLst>
              <a:path w="6778" h="59">
                <a:moveTo>
                  <a:pt x="6747" y="59"/>
                </a:moveTo>
                <a:lnTo>
                  <a:pt x="6325" y="59"/>
                </a:lnTo>
                <a:lnTo>
                  <a:pt x="6313" y="58"/>
                </a:lnTo>
                <a:lnTo>
                  <a:pt x="6302" y="51"/>
                </a:lnTo>
                <a:lnTo>
                  <a:pt x="6296" y="42"/>
                </a:lnTo>
                <a:lnTo>
                  <a:pt x="6293" y="30"/>
                </a:lnTo>
                <a:lnTo>
                  <a:pt x="6296" y="18"/>
                </a:lnTo>
                <a:lnTo>
                  <a:pt x="6302" y="9"/>
                </a:lnTo>
                <a:lnTo>
                  <a:pt x="6313" y="2"/>
                </a:lnTo>
                <a:lnTo>
                  <a:pt x="6325" y="0"/>
                </a:lnTo>
                <a:lnTo>
                  <a:pt x="6747" y="0"/>
                </a:lnTo>
                <a:lnTo>
                  <a:pt x="6758" y="2"/>
                </a:lnTo>
                <a:lnTo>
                  <a:pt x="6769" y="9"/>
                </a:lnTo>
                <a:lnTo>
                  <a:pt x="6775" y="18"/>
                </a:lnTo>
                <a:lnTo>
                  <a:pt x="6778" y="30"/>
                </a:lnTo>
                <a:lnTo>
                  <a:pt x="6775" y="42"/>
                </a:lnTo>
                <a:lnTo>
                  <a:pt x="6769" y="51"/>
                </a:lnTo>
                <a:lnTo>
                  <a:pt x="6758" y="58"/>
                </a:lnTo>
                <a:lnTo>
                  <a:pt x="6747" y="59"/>
                </a:lnTo>
                <a:lnTo>
                  <a:pt x="6747" y="59"/>
                </a:lnTo>
                <a:close/>
                <a:moveTo>
                  <a:pt x="6022" y="59"/>
                </a:moveTo>
                <a:lnTo>
                  <a:pt x="5599" y="59"/>
                </a:lnTo>
                <a:lnTo>
                  <a:pt x="5587" y="58"/>
                </a:lnTo>
                <a:lnTo>
                  <a:pt x="5577" y="51"/>
                </a:lnTo>
                <a:lnTo>
                  <a:pt x="5571" y="42"/>
                </a:lnTo>
                <a:lnTo>
                  <a:pt x="5568" y="30"/>
                </a:lnTo>
                <a:lnTo>
                  <a:pt x="5571" y="18"/>
                </a:lnTo>
                <a:lnTo>
                  <a:pt x="5577" y="9"/>
                </a:lnTo>
                <a:lnTo>
                  <a:pt x="5587" y="2"/>
                </a:lnTo>
                <a:lnTo>
                  <a:pt x="5599" y="0"/>
                </a:lnTo>
                <a:lnTo>
                  <a:pt x="6022" y="0"/>
                </a:lnTo>
                <a:lnTo>
                  <a:pt x="6034" y="2"/>
                </a:lnTo>
                <a:lnTo>
                  <a:pt x="6043" y="9"/>
                </a:lnTo>
                <a:lnTo>
                  <a:pt x="6049" y="18"/>
                </a:lnTo>
                <a:lnTo>
                  <a:pt x="6052" y="30"/>
                </a:lnTo>
                <a:lnTo>
                  <a:pt x="6049" y="42"/>
                </a:lnTo>
                <a:lnTo>
                  <a:pt x="6043" y="51"/>
                </a:lnTo>
                <a:lnTo>
                  <a:pt x="6034" y="58"/>
                </a:lnTo>
                <a:lnTo>
                  <a:pt x="6022" y="59"/>
                </a:lnTo>
                <a:lnTo>
                  <a:pt x="6022" y="59"/>
                </a:lnTo>
                <a:close/>
                <a:moveTo>
                  <a:pt x="5297" y="59"/>
                </a:moveTo>
                <a:lnTo>
                  <a:pt x="4873" y="59"/>
                </a:lnTo>
                <a:lnTo>
                  <a:pt x="4861" y="58"/>
                </a:lnTo>
                <a:lnTo>
                  <a:pt x="4853" y="51"/>
                </a:lnTo>
                <a:lnTo>
                  <a:pt x="4845" y="42"/>
                </a:lnTo>
                <a:lnTo>
                  <a:pt x="4844" y="30"/>
                </a:lnTo>
                <a:lnTo>
                  <a:pt x="4845" y="18"/>
                </a:lnTo>
                <a:lnTo>
                  <a:pt x="4853" y="9"/>
                </a:lnTo>
                <a:lnTo>
                  <a:pt x="4861" y="2"/>
                </a:lnTo>
                <a:lnTo>
                  <a:pt x="4873" y="0"/>
                </a:lnTo>
                <a:lnTo>
                  <a:pt x="5297" y="0"/>
                </a:lnTo>
                <a:lnTo>
                  <a:pt x="5309" y="2"/>
                </a:lnTo>
                <a:lnTo>
                  <a:pt x="5318" y="9"/>
                </a:lnTo>
                <a:lnTo>
                  <a:pt x="5325" y="18"/>
                </a:lnTo>
                <a:lnTo>
                  <a:pt x="5326" y="30"/>
                </a:lnTo>
                <a:lnTo>
                  <a:pt x="5325" y="42"/>
                </a:lnTo>
                <a:lnTo>
                  <a:pt x="5318" y="51"/>
                </a:lnTo>
                <a:lnTo>
                  <a:pt x="5309" y="58"/>
                </a:lnTo>
                <a:lnTo>
                  <a:pt x="5297" y="59"/>
                </a:lnTo>
                <a:lnTo>
                  <a:pt x="5297" y="59"/>
                </a:lnTo>
                <a:close/>
                <a:moveTo>
                  <a:pt x="4571" y="59"/>
                </a:moveTo>
                <a:lnTo>
                  <a:pt x="4149" y="59"/>
                </a:lnTo>
                <a:lnTo>
                  <a:pt x="4137" y="58"/>
                </a:lnTo>
                <a:lnTo>
                  <a:pt x="4127" y="51"/>
                </a:lnTo>
                <a:lnTo>
                  <a:pt x="4121" y="42"/>
                </a:lnTo>
                <a:lnTo>
                  <a:pt x="4118" y="30"/>
                </a:lnTo>
                <a:lnTo>
                  <a:pt x="4121" y="18"/>
                </a:lnTo>
                <a:lnTo>
                  <a:pt x="4127" y="9"/>
                </a:lnTo>
                <a:lnTo>
                  <a:pt x="4137" y="2"/>
                </a:lnTo>
                <a:lnTo>
                  <a:pt x="4149" y="0"/>
                </a:lnTo>
                <a:lnTo>
                  <a:pt x="4571" y="0"/>
                </a:lnTo>
                <a:lnTo>
                  <a:pt x="4583" y="2"/>
                </a:lnTo>
                <a:lnTo>
                  <a:pt x="4593" y="9"/>
                </a:lnTo>
                <a:lnTo>
                  <a:pt x="4599" y="18"/>
                </a:lnTo>
                <a:lnTo>
                  <a:pt x="4602" y="30"/>
                </a:lnTo>
                <a:lnTo>
                  <a:pt x="4599" y="42"/>
                </a:lnTo>
                <a:lnTo>
                  <a:pt x="4593" y="51"/>
                </a:lnTo>
                <a:lnTo>
                  <a:pt x="4583" y="58"/>
                </a:lnTo>
                <a:lnTo>
                  <a:pt x="4571" y="59"/>
                </a:lnTo>
                <a:lnTo>
                  <a:pt x="4571" y="59"/>
                </a:lnTo>
                <a:close/>
                <a:moveTo>
                  <a:pt x="3847" y="59"/>
                </a:moveTo>
                <a:lnTo>
                  <a:pt x="3424" y="59"/>
                </a:lnTo>
                <a:lnTo>
                  <a:pt x="3412" y="58"/>
                </a:lnTo>
                <a:lnTo>
                  <a:pt x="3403" y="51"/>
                </a:lnTo>
                <a:lnTo>
                  <a:pt x="3395" y="42"/>
                </a:lnTo>
                <a:lnTo>
                  <a:pt x="3394" y="30"/>
                </a:lnTo>
                <a:lnTo>
                  <a:pt x="3395" y="18"/>
                </a:lnTo>
                <a:lnTo>
                  <a:pt x="3403" y="9"/>
                </a:lnTo>
                <a:lnTo>
                  <a:pt x="3412" y="2"/>
                </a:lnTo>
                <a:lnTo>
                  <a:pt x="3424" y="0"/>
                </a:lnTo>
                <a:lnTo>
                  <a:pt x="3847" y="0"/>
                </a:lnTo>
                <a:lnTo>
                  <a:pt x="3859" y="2"/>
                </a:lnTo>
                <a:lnTo>
                  <a:pt x="3868" y="9"/>
                </a:lnTo>
                <a:lnTo>
                  <a:pt x="3874" y="18"/>
                </a:lnTo>
                <a:lnTo>
                  <a:pt x="3877" y="30"/>
                </a:lnTo>
                <a:lnTo>
                  <a:pt x="3874" y="42"/>
                </a:lnTo>
                <a:lnTo>
                  <a:pt x="3868" y="51"/>
                </a:lnTo>
                <a:lnTo>
                  <a:pt x="3859" y="58"/>
                </a:lnTo>
                <a:lnTo>
                  <a:pt x="3847" y="59"/>
                </a:lnTo>
                <a:lnTo>
                  <a:pt x="3847" y="59"/>
                </a:lnTo>
                <a:close/>
                <a:moveTo>
                  <a:pt x="3121" y="59"/>
                </a:moveTo>
                <a:lnTo>
                  <a:pt x="2698" y="59"/>
                </a:lnTo>
                <a:lnTo>
                  <a:pt x="2686" y="58"/>
                </a:lnTo>
                <a:lnTo>
                  <a:pt x="2677" y="51"/>
                </a:lnTo>
                <a:lnTo>
                  <a:pt x="2670" y="42"/>
                </a:lnTo>
                <a:lnTo>
                  <a:pt x="2668" y="30"/>
                </a:lnTo>
                <a:lnTo>
                  <a:pt x="2670" y="18"/>
                </a:lnTo>
                <a:lnTo>
                  <a:pt x="2677" y="9"/>
                </a:lnTo>
                <a:lnTo>
                  <a:pt x="2686" y="2"/>
                </a:lnTo>
                <a:lnTo>
                  <a:pt x="2698" y="0"/>
                </a:lnTo>
                <a:lnTo>
                  <a:pt x="3121" y="0"/>
                </a:lnTo>
                <a:lnTo>
                  <a:pt x="3133" y="2"/>
                </a:lnTo>
                <a:lnTo>
                  <a:pt x="3142" y="9"/>
                </a:lnTo>
                <a:lnTo>
                  <a:pt x="3150" y="18"/>
                </a:lnTo>
                <a:lnTo>
                  <a:pt x="3151" y="30"/>
                </a:lnTo>
                <a:lnTo>
                  <a:pt x="3150" y="42"/>
                </a:lnTo>
                <a:lnTo>
                  <a:pt x="3142" y="51"/>
                </a:lnTo>
                <a:lnTo>
                  <a:pt x="3133" y="58"/>
                </a:lnTo>
                <a:lnTo>
                  <a:pt x="3121" y="59"/>
                </a:lnTo>
                <a:lnTo>
                  <a:pt x="3121" y="59"/>
                </a:lnTo>
                <a:close/>
                <a:moveTo>
                  <a:pt x="2396" y="59"/>
                </a:moveTo>
                <a:lnTo>
                  <a:pt x="1974" y="59"/>
                </a:lnTo>
                <a:lnTo>
                  <a:pt x="1962" y="58"/>
                </a:lnTo>
                <a:lnTo>
                  <a:pt x="1952" y="51"/>
                </a:lnTo>
                <a:lnTo>
                  <a:pt x="1946" y="42"/>
                </a:lnTo>
                <a:lnTo>
                  <a:pt x="1943" y="30"/>
                </a:lnTo>
                <a:lnTo>
                  <a:pt x="1946" y="18"/>
                </a:lnTo>
                <a:lnTo>
                  <a:pt x="1952" y="9"/>
                </a:lnTo>
                <a:lnTo>
                  <a:pt x="1962" y="2"/>
                </a:lnTo>
                <a:lnTo>
                  <a:pt x="1974" y="0"/>
                </a:lnTo>
                <a:lnTo>
                  <a:pt x="2396" y="0"/>
                </a:lnTo>
                <a:lnTo>
                  <a:pt x="2408" y="2"/>
                </a:lnTo>
                <a:lnTo>
                  <a:pt x="2418" y="9"/>
                </a:lnTo>
                <a:lnTo>
                  <a:pt x="2424" y="18"/>
                </a:lnTo>
                <a:lnTo>
                  <a:pt x="2427" y="30"/>
                </a:lnTo>
                <a:lnTo>
                  <a:pt x="2424" y="42"/>
                </a:lnTo>
                <a:lnTo>
                  <a:pt x="2418" y="51"/>
                </a:lnTo>
                <a:lnTo>
                  <a:pt x="2408" y="58"/>
                </a:lnTo>
                <a:lnTo>
                  <a:pt x="2396" y="59"/>
                </a:lnTo>
                <a:lnTo>
                  <a:pt x="2396" y="59"/>
                </a:lnTo>
                <a:close/>
                <a:moveTo>
                  <a:pt x="1672" y="59"/>
                </a:moveTo>
                <a:lnTo>
                  <a:pt x="1248" y="59"/>
                </a:lnTo>
                <a:lnTo>
                  <a:pt x="1236" y="58"/>
                </a:lnTo>
                <a:lnTo>
                  <a:pt x="1227" y="51"/>
                </a:lnTo>
                <a:lnTo>
                  <a:pt x="1220" y="42"/>
                </a:lnTo>
                <a:lnTo>
                  <a:pt x="1219" y="30"/>
                </a:lnTo>
                <a:lnTo>
                  <a:pt x="1220" y="18"/>
                </a:lnTo>
                <a:lnTo>
                  <a:pt x="1227" y="9"/>
                </a:lnTo>
                <a:lnTo>
                  <a:pt x="1236" y="2"/>
                </a:lnTo>
                <a:lnTo>
                  <a:pt x="1248" y="0"/>
                </a:lnTo>
                <a:lnTo>
                  <a:pt x="1672" y="0"/>
                </a:lnTo>
                <a:lnTo>
                  <a:pt x="1684" y="2"/>
                </a:lnTo>
                <a:lnTo>
                  <a:pt x="1692" y="9"/>
                </a:lnTo>
                <a:lnTo>
                  <a:pt x="1698" y="18"/>
                </a:lnTo>
                <a:lnTo>
                  <a:pt x="1701" y="30"/>
                </a:lnTo>
                <a:lnTo>
                  <a:pt x="1698" y="42"/>
                </a:lnTo>
                <a:lnTo>
                  <a:pt x="1692" y="51"/>
                </a:lnTo>
                <a:lnTo>
                  <a:pt x="1684" y="58"/>
                </a:lnTo>
                <a:lnTo>
                  <a:pt x="1672" y="59"/>
                </a:lnTo>
                <a:lnTo>
                  <a:pt x="1672" y="59"/>
                </a:lnTo>
                <a:close/>
                <a:moveTo>
                  <a:pt x="946" y="59"/>
                </a:moveTo>
                <a:lnTo>
                  <a:pt x="523" y="59"/>
                </a:lnTo>
                <a:lnTo>
                  <a:pt x="511" y="58"/>
                </a:lnTo>
                <a:lnTo>
                  <a:pt x="502" y="51"/>
                </a:lnTo>
                <a:lnTo>
                  <a:pt x="496" y="42"/>
                </a:lnTo>
                <a:lnTo>
                  <a:pt x="493" y="30"/>
                </a:lnTo>
                <a:lnTo>
                  <a:pt x="496" y="18"/>
                </a:lnTo>
                <a:lnTo>
                  <a:pt x="502" y="9"/>
                </a:lnTo>
                <a:lnTo>
                  <a:pt x="511" y="2"/>
                </a:lnTo>
                <a:lnTo>
                  <a:pt x="523" y="0"/>
                </a:lnTo>
                <a:lnTo>
                  <a:pt x="946" y="0"/>
                </a:lnTo>
                <a:lnTo>
                  <a:pt x="958" y="2"/>
                </a:lnTo>
                <a:lnTo>
                  <a:pt x="967" y="9"/>
                </a:lnTo>
                <a:lnTo>
                  <a:pt x="974" y="18"/>
                </a:lnTo>
                <a:lnTo>
                  <a:pt x="976" y="30"/>
                </a:lnTo>
                <a:lnTo>
                  <a:pt x="974" y="42"/>
                </a:lnTo>
                <a:lnTo>
                  <a:pt x="967" y="51"/>
                </a:lnTo>
                <a:lnTo>
                  <a:pt x="958" y="58"/>
                </a:lnTo>
                <a:lnTo>
                  <a:pt x="946" y="59"/>
                </a:lnTo>
                <a:lnTo>
                  <a:pt x="946" y="59"/>
                </a:lnTo>
                <a:close/>
                <a:moveTo>
                  <a:pt x="220" y="59"/>
                </a:moveTo>
                <a:lnTo>
                  <a:pt x="29" y="59"/>
                </a:lnTo>
                <a:lnTo>
                  <a:pt x="18" y="58"/>
                </a:lnTo>
                <a:lnTo>
                  <a:pt x="9" y="51"/>
                </a:lnTo>
                <a:lnTo>
                  <a:pt x="1" y="42"/>
                </a:lnTo>
                <a:lnTo>
                  <a:pt x="0" y="30"/>
                </a:lnTo>
                <a:lnTo>
                  <a:pt x="1" y="18"/>
                </a:lnTo>
                <a:lnTo>
                  <a:pt x="9" y="9"/>
                </a:lnTo>
                <a:lnTo>
                  <a:pt x="18" y="2"/>
                </a:lnTo>
                <a:lnTo>
                  <a:pt x="29" y="0"/>
                </a:lnTo>
                <a:lnTo>
                  <a:pt x="220" y="0"/>
                </a:lnTo>
                <a:lnTo>
                  <a:pt x="232" y="2"/>
                </a:lnTo>
                <a:lnTo>
                  <a:pt x="243" y="9"/>
                </a:lnTo>
                <a:lnTo>
                  <a:pt x="249" y="18"/>
                </a:lnTo>
                <a:lnTo>
                  <a:pt x="252" y="30"/>
                </a:lnTo>
                <a:lnTo>
                  <a:pt x="249" y="42"/>
                </a:lnTo>
                <a:lnTo>
                  <a:pt x="243" y="51"/>
                </a:lnTo>
                <a:lnTo>
                  <a:pt x="232" y="58"/>
                </a:lnTo>
                <a:lnTo>
                  <a:pt x="220" y="59"/>
                </a:lnTo>
                <a:lnTo>
                  <a:pt x="220" y="59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" name="Freeform 8"/>
          <p:cNvSpPr>
            <a:spLocks noEditPoints="1"/>
          </p:cNvSpPr>
          <p:nvPr/>
        </p:nvSpPr>
        <p:spPr bwMode="auto">
          <a:xfrm>
            <a:off x="2120900" y="2632075"/>
            <a:ext cx="1587500" cy="31750"/>
          </a:xfrm>
          <a:custGeom>
            <a:avLst/>
            <a:gdLst/>
            <a:ahLst/>
            <a:cxnLst>
              <a:cxn ang="0">
                <a:pos x="453" y="0"/>
              </a:cxn>
              <a:cxn ang="0">
                <a:pos x="474" y="9"/>
              </a:cxn>
              <a:cxn ang="0">
                <a:pos x="483" y="29"/>
              </a:cxn>
              <a:cxn ang="0">
                <a:pos x="474" y="52"/>
              </a:cxn>
              <a:cxn ang="0">
                <a:pos x="453" y="60"/>
              </a:cxn>
              <a:cxn ang="0">
                <a:pos x="18" y="58"/>
              </a:cxn>
              <a:cxn ang="0">
                <a:pos x="1" y="41"/>
              </a:cxn>
              <a:cxn ang="0">
                <a:pos x="1" y="19"/>
              </a:cxn>
              <a:cxn ang="0">
                <a:pos x="18" y="3"/>
              </a:cxn>
              <a:cxn ang="0">
                <a:pos x="29" y="0"/>
              </a:cxn>
              <a:cxn ang="0">
                <a:pos x="1177" y="0"/>
              </a:cxn>
              <a:cxn ang="0">
                <a:pos x="1199" y="9"/>
              </a:cxn>
              <a:cxn ang="0">
                <a:pos x="1208" y="29"/>
              </a:cxn>
              <a:cxn ang="0">
                <a:pos x="1199" y="52"/>
              </a:cxn>
              <a:cxn ang="0">
                <a:pos x="1177" y="60"/>
              </a:cxn>
              <a:cxn ang="0">
                <a:pos x="743" y="58"/>
              </a:cxn>
              <a:cxn ang="0">
                <a:pos x="727" y="41"/>
              </a:cxn>
              <a:cxn ang="0">
                <a:pos x="727" y="19"/>
              </a:cxn>
              <a:cxn ang="0">
                <a:pos x="743" y="3"/>
              </a:cxn>
              <a:cxn ang="0">
                <a:pos x="755" y="0"/>
              </a:cxn>
              <a:cxn ang="0">
                <a:pos x="1903" y="0"/>
              </a:cxn>
              <a:cxn ang="0">
                <a:pos x="1925" y="9"/>
              </a:cxn>
              <a:cxn ang="0">
                <a:pos x="1932" y="29"/>
              </a:cxn>
              <a:cxn ang="0">
                <a:pos x="1925" y="52"/>
              </a:cxn>
              <a:cxn ang="0">
                <a:pos x="1903" y="60"/>
              </a:cxn>
              <a:cxn ang="0">
                <a:pos x="1469" y="58"/>
              </a:cxn>
              <a:cxn ang="0">
                <a:pos x="1453" y="41"/>
              </a:cxn>
              <a:cxn ang="0">
                <a:pos x="1453" y="19"/>
              </a:cxn>
              <a:cxn ang="0">
                <a:pos x="1469" y="3"/>
              </a:cxn>
              <a:cxn ang="0">
                <a:pos x="1479" y="0"/>
              </a:cxn>
              <a:cxn ang="0">
                <a:pos x="2628" y="0"/>
              </a:cxn>
              <a:cxn ang="0">
                <a:pos x="2649" y="9"/>
              </a:cxn>
              <a:cxn ang="0">
                <a:pos x="2658" y="29"/>
              </a:cxn>
              <a:cxn ang="0">
                <a:pos x="2649" y="52"/>
              </a:cxn>
              <a:cxn ang="0">
                <a:pos x="2628" y="60"/>
              </a:cxn>
              <a:cxn ang="0">
                <a:pos x="2193" y="58"/>
              </a:cxn>
              <a:cxn ang="0">
                <a:pos x="2177" y="41"/>
              </a:cxn>
              <a:cxn ang="0">
                <a:pos x="2177" y="19"/>
              </a:cxn>
              <a:cxn ang="0">
                <a:pos x="2193" y="3"/>
              </a:cxn>
              <a:cxn ang="0">
                <a:pos x="2205" y="0"/>
              </a:cxn>
              <a:cxn ang="0">
                <a:pos x="2969" y="0"/>
              </a:cxn>
              <a:cxn ang="0">
                <a:pos x="2990" y="9"/>
              </a:cxn>
              <a:cxn ang="0">
                <a:pos x="2999" y="29"/>
              </a:cxn>
              <a:cxn ang="0">
                <a:pos x="2990" y="52"/>
              </a:cxn>
              <a:cxn ang="0">
                <a:pos x="2969" y="60"/>
              </a:cxn>
              <a:cxn ang="0">
                <a:pos x="2919" y="58"/>
              </a:cxn>
              <a:cxn ang="0">
                <a:pos x="2902" y="41"/>
              </a:cxn>
              <a:cxn ang="0">
                <a:pos x="2902" y="19"/>
              </a:cxn>
              <a:cxn ang="0">
                <a:pos x="2919" y="3"/>
              </a:cxn>
              <a:cxn ang="0">
                <a:pos x="2930" y="0"/>
              </a:cxn>
            </a:cxnLst>
            <a:rect l="0" t="0" r="r" b="b"/>
            <a:pathLst>
              <a:path w="2999" h="60">
                <a:moveTo>
                  <a:pt x="29" y="0"/>
                </a:moveTo>
                <a:lnTo>
                  <a:pt x="453" y="0"/>
                </a:lnTo>
                <a:lnTo>
                  <a:pt x="465" y="3"/>
                </a:lnTo>
                <a:lnTo>
                  <a:pt x="474" y="9"/>
                </a:lnTo>
                <a:lnTo>
                  <a:pt x="480" y="19"/>
                </a:lnTo>
                <a:lnTo>
                  <a:pt x="483" y="29"/>
                </a:lnTo>
                <a:lnTo>
                  <a:pt x="480" y="41"/>
                </a:lnTo>
                <a:lnTo>
                  <a:pt x="474" y="52"/>
                </a:lnTo>
                <a:lnTo>
                  <a:pt x="465" y="58"/>
                </a:lnTo>
                <a:lnTo>
                  <a:pt x="453" y="60"/>
                </a:lnTo>
                <a:lnTo>
                  <a:pt x="29" y="60"/>
                </a:lnTo>
                <a:lnTo>
                  <a:pt x="18" y="58"/>
                </a:lnTo>
                <a:lnTo>
                  <a:pt x="9" y="52"/>
                </a:lnTo>
                <a:lnTo>
                  <a:pt x="1" y="41"/>
                </a:lnTo>
                <a:lnTo>
                  <a:pt x="0" y="29"/>
                </a:lnTo>
                <a:lnTo>
                  <a:pt x="1" y="19"/>
                </a:lnTo>
                <a:lnTo>
                  <a:pt x="9" y="9"/>
                </a:lnTo>
                <a:lnTo>
                  <a:pt x="18" y="3"/>
                </a:lnTo>
                <a:lnTo>
                  <a:pt x="29" y="0"/>
                </a:lnTo>
                <a:lnTo>
                  <a:pt x="29" y="0"/>
                </a:lnTo>
                <a:close/>
                <a:moveTo>
                  <a:pt x="755" y="0"/>
                </a:moveTo>
                <a:lnTo>
                  <a:pt x="1177" y="0"/>
                </a:lnTo>
                <a:lnTo>
                  <a:pt x="1189" y="3"/>
                </a:lnTo>
                <a:lnTo>
                  <a:pt x="1199" y="9"/>
                </a:lnTo>
                <a:lnTo>
                  <a:pt x="1205" y="19"/>
                </a:lnTo>
                <a:lnTo>
                  <a:pt x="1208" y="29"/>
                </a:lnTo>
                <a:lnTo>
                  <a:pt x="1205" y="41"/>
                </a:lnTo>
                <a:lnTo>
                  <a:pt x="1199" y="52"/>
                </a:lnTo>
                <a:lnTo>
                  <a:pt x="1189" y="58"/>
                </a:lnTo>
                <a:lnTo>
                  <a:pt x="1177" y="60"/>
                </a:lnTo>
                <a:lnTo>
                  <a:pt x="755" y="60"/>
                </a:lnTo>
                <a:lnTo>
                  <a:pt x="743" y="58"/>
                </a:lnTo>
                <a:lnTo>
                  <a:pt x="733" y="52"/>
                </a:lnTo>
                <a:lnTo>
                  <a:pt x="727" y="41"/>
                </a:lnTo>
                <a:lnTo>
                  <a:pt x="724" y="29"/>
                </a:lnTo>
                <a:lnTo>
                  <a:pt x="727" y="19"/>
                </a:lnTo>
                <a:lnTo>
                  <a:pt x="733" y="9"/>
                </a:lnTo>
                <a:lnTo>
                  <a:pt x="743" y="3"/>
                </a:lnTo>
                <a:lnTo>
                  <a:pt x="755" y="0"/>
                </a:lnTo>
                <a:lnTo>
                  <a:pt x="755" y="0"/>
                </a:lnTo>
                <a:close/>
                <a:moveTo>
                  <a:pt x="1479" y="0"/>
                </a:moveTo>
                <a:lnTo>
                  <a:pt x="1903" y="0"/>
                </a:lnTo>
                <a:lnTo>
                  <a:pt x="1915" y="3"/>
                </a:lnTo>
                <a:lnTo>
                  <a:pt x="1925" y="9"/>
                </a:lnTo>
                <a:lnTo>
                  <a:pt x="1931" y="19"/>
                </a:lnTo>
                <a:lnTo>
                  <a:pt x="1932" y="29"/>
                </a:lnTo>
                <a:lnTo>
                  <a:pt x="1931" y="41"/>
                </a:lnTo>
                <a:lnTo>
                  <a:pt x="1925" y="52"/>
                </a:lnTo>
                <a:lnTo>
                  <a:pt x="1915" y="58"/>
                </a:lnTo>
                <a:lnTo>
                  <a:pt x="1903" y="60"/>
                </a:lnTo>
                <a:lnTo>
                  <a:pt x="1479" y="60"/>
                </a:lnTo>
                <a:lnTo>
                  <a:pt x="1469" y="58"/>
                </a:lnTo>
                <a:lnTo>
                  <a:pt x="1458" y="52"/>
                </a:lnTo>
                <a:lnTo>
                  <a:pt x="1453" y="41"/>
                </a:lnTo>
                <a:lnTo>
                  <a:pt x="1450" y="29"/>
                </a:lnTo>
                <a:lnTo>
                  <a:pt x="1453" y="19"/>
                </a:lnTo>
                <a:lnTo>
                  <a:pt x="1458" y="9"/>
                </a:lnTo>
                <a:lnTo>
                  <a:pt x="1469" y="3"/>
                </a:lnTo>
                <a:lnTo>
                  <a:pt x="1479" y="0"/>
                </a:lnTo>
                <a:lnTo>
                  <a:pt x="1479" y="0"/>
                </a:lnTo>
                <a:close/>
                <a:moveTo>
                  <a:pt x="2205" y="0"/>
                </a:moveTo>
                <a:lnTo>
                  <a:pt x="2628" y="0"/>
                </a:lnTo>
                <a:lnTo>
                  <a:pt x="2640" y="3"/>
                </a:lnTo>
                <a:lnTo>
                  <a:pt x="2649" y="9"/>
                </a:lnTo>
                <a:lnTo>
                  <a:pt x="2655" y="19"/>
                </a:lnTo>
                <a:lnTo>
                  <a:pt x="2658" y="29"/>
                </a:lnTo>
                <a:lnTo>
                  <a:pt x="2655" y="41"/>
                </a:lnTo>
                <a:lnTo>
                  <a:pt x="2649" y="52"/>
                </a:lnTo>
                <a:lnTo>
                  <a:pt x="2640" y="58"/>
                </a:lnTo>
                <a:lnTo>
                  <a:pt x="2628" y="60"/>
                </a:lnTo>
                <a:lnTo>
                  <a:pt x="2205" y="60"/>
                </a:lnTo>
                <a:lnTo>
                  <a:pt x="2193" y="58"/>
                </a:lnTo>
                <a:lnTo>
                  <a:pt x="2184" y="52"/>
                </a:lnTo>
                <a:lnTo>
                  <a:pt x="2177" y="41"/>
                </a:lnTo>
                <a:lnTo>
                  <a:pt x="2175" y="29"/>
                </a:lnTo>
                <a:lnTo>
                  <a:pt x="2177" y="19"/>
                </a:lnTo>
                <a:lnTo>
                  <a:pt x="2184" y="9"/>
                </a:lnTo>
                <a:lnTo>
                  <a:pt x="2193" y="3"/>
                </a:lnTo>
                <a:lnTo>
                  <a:pt x="2205" y="0"/>
                </a:lnTo>
                <a:lnTo>
                  <a:pt x="2205" y="0"/>
                </a:lnTo>
                <a:close/>
                <a:moveTo>
                  <a:pt x="2930" y="0"/>
                </a:moveTo>
                <a:lnTo>
                  <a:pt x="2969" y="0"/>
                </a:lnTo>
                <a:lnTo>
                  <a:pt x="2981" y="3"/>
                </a:lnTo>
                <a:lnTo>
                  <a:pt x="2990" y="9"/>
                </a:lnTo>
                <a:lnTo>
                  <a:pt x="2996" y="19"/>
                </a:lnTo>
                <a:lnTo>
                  <a:pt x="2999" y="29"/>
                </a:lnTo>
                <a:lnTo>
                  <a:pt x="2996" y="41"/>
                </a:lnTo>
                <a:lnTo>
                  <a:pt x="2990" y="52"/>
                </a:lnTo>
                <a:lnTo>
                  <a:pt x="2981" y="58"/>
                </a:lnTo>
                <a:lnTo>
                  <a:pt x="2969" y="60"/>
                </a:lnTo>
                <a:lnTo>
                  <a:pt x="2930" y="60"/>
                </a:lnTo>
                <a:lnTo>
                  <a:pt x="2919" y="58"/>
                </a:lnTo>
                <a:lnTo>
                  <a:pt x="2908" y="52"/>
                </a:lnTo>
                <a:lnTo>
                  <a:pt x="2902" y="41"/>
                </a:lnTo>
                <a:lnTo>
                  <a:pt x="2899" y="29"/>
                </a:lnTo>
                <a:lnTo>
                  <a:pt x="2902" y="19"/>
                </a:lnTo>
                <a:lnTo>
                  <a:pt x="2908" y="9"/>
                </a:lnTo>
                <a:lnTo>
                  <a:pt x="2919" y="3"/>
                </a:lnTo>
                <a:lnTo>
                  <a:pt x="2930" y="0"/>
                </a:lnTo>
                <a:lnTo>
                  <a:pt x="2930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2433638" y="3048000"/>
            <a:ext cx="192088" cy="550863"/>
          </a:xfrm>
          <a:custGeom>
            <a:avLst/>
            <a:gdLst/>
            <a:ahLst/>
            <a:cxnLst>
              <a:cxn ang="0">
                <a:pos x="362" y="0"/>
              </a:cxn>
              <a:cxn ang="0">
                <a:pos x="361" y="10"/>
              </a:cxn>
              <a:cxn ang="0">
                <a:pos x="358" y="21"/>
              </a:cxn>
              <a:cxn ang="0">
                <a:pos x="354" y="31"/>
              </a:cxn>
              <a:cxn ang="0">
                <a:pos x="346" y="43"/>
              </a:cxn>
              <a:cxn ang="0">
                <a:pos x="339" y="56"/>
              </a:cxn>
              <a:cxn ang="0">
                <a:pos x="328" y="68"/>
              </a:cxn>
              <a:cxn ang="0">
                <a:pos x="305" y="96"/>
              </a:cxn>
              <a:cxn ang="0">
                <a:pos x="278" y="124"/>
              </a:cxn>
              <a:cxn ang="0">
                <a:pos x="247" y="155"/>
              </a:cxn>
              <a:cxn ang="0">
                <a:pos x="214" y="188"/>
              </a:cxn>
              <a:cxn ang="0">
                <a:pos x="180" y="222"/>
              </a:cxn>
              <a:cxn ang="0">
                <a:pos x="146" y="256"/>
              </a:cxn>
              <a:cxn ang="0">
                <a:pos x="114" y="293"/>
              </a:cxn>
              <a:cxn ang="0">
                <a:pos x="83" y="330"/>
              </a:cxn>
              <a:cxn ang="0">
                <a:pos x="54" y="367"/>
              </a:cxn>
              <a:cxn ang="0">
                <a:pos x="32" y="405"/>
              </a:cxn>
              <a:cxn ang="0">
                <a:pos x="22" y="425"/>
              </a:cxn>
              <a:cxn ang="0">
                <a:pos x="14" y="444"/>
              </a:cxn>
              <a:cxn ang="0">
                <a:pos x="7" y="463"/>
              </a:cxn>
              <a:cxn ang="0">
                <a:pos x="3" y="484"/>
              </a:cxn>
              <a:cxn ang="0">
                <a:pos x="0" y="503"/>
              </a:cxn>
              <a:cxn ang="0">
                <a:pos x="0" y="522"/>
              </a:cxn>
              <a:cxn ang="0">
                <a:pos x="0" y="542"/>
              </a:cxn>
              <a:cxn ang="0">
                <a:pos x="4" y="561"/>
              </a:cxn>
              <a:cxn ang="0">
                <a:pos x="9" y="580"/>
              </a:cxn>
              <a:cxn ang="0">
                <a:pos x="14" y="601"/>
              </a:cxn>
              <a:cxn ang="0">
                <a:pos x="23" y="620"/>
              </a:cxn>
              <a:cxn ang="0">
                <a:pos x="34" y="638"/>
              </a:cxn>
              <a:cxn ang="0">
                <a:pos x="56" y="676"/>
              </a:cxn>
              <a:cxn ang="0">
                <a:pos x="84" y="713"/>
              </a:cxn>
              <a:cxn ang="0">
                <a:pos x="115" y="750"/>
              </a:cxn>
              <a:cxn ang="0">
                <a:pos x="148" y="786"/>
              </a:cxn>
              <a:cxn ang="0">
                <a:pos x="182" y="821"/>
              </a:cxn>
              <a:cxn ang="0">
                <a:pos x="214" y="854"/>
              </a:cxn>
              <a:cxn ang="0">
                <a:pos x="248" y="886"/>
              </a:cxn>
              <a:cxn ang="0">
                <a:pos x="278" y="917"/>
              </a:cxn>
              <a:cxn ang="0">
                <a:pos x="306" y="945"/>
              </a:cxn>
              <a:cxn ang="0">
                <a:pos x="328" y="972"/>
              </a:cxn>
              <a:cxn ang="0">
                <a:pos x="339" y="985"/>
              </a:cxn>
              <a:cxn ang="0">
                <a:pos x="346" y="997"/>
              </a:cxn>
              <a:cxn ang="0">
                <a:pos x="354" y="1009"/>
              </a:cxn>
              <a:cxn ang="0">
                <a:pos x="358" y="1021"/>
              </a:cxn>
              <a:cxn ang="0">
                <a:pos x="361" y="1031"/>
              </a:cxn>
              <a:cxn ang="0">
                <a:pos x="362" y="1042"/>
              </a:cxn>
            </a:cxnLst>
            <a:rect l="0" t="0" r="r" b="b"/>
            <a:pathLst>
              <a:path w="362" h="1042">
                <a:moveTo>
                  <a:pt x="362" y="0"/>
                </a:moveTo>
                <a:lnTo>
                  <a:pt x="361" y="10"/>
                </a:lnTo>
                <a:lnTo>
                  <a:pt x="358" y="21"/>
                </a:lnTo>
                <a:lnTo>
                  <a:pt x="354" y="31"/>
                </a:lnTo>
                <a:lnTo>
                  <a:pt x="346" y="43"/>
                </a:lnTo>
                <a:lnTo>
                  <a:pt x="339" y="56"/>
                </a:lnTo>
                <a:lnTo>
                  <a:pt x="328" y="68"/>
                </a:lnTo>
                <a:lnTo>
                  <a:pt x="305" y="96"/>
                </a:lnTo>
                <a:lnTo>
                  <a:pt x="278" y="124"/>
                </a:lnTo>
                <a:lnTo>
                  <a:pt x="247" y="155"/>
                </a:lnTo>
                <a:lnTo>
                  <a:pt x="214" y="188"/>
                </a:lnTo>
                <a:lnTo>
                  <a:pt x="180" y="222"/>
                </a:lnTo>
                <a:lnTo>
                  <a:pt x="146" y="256"/>
                </a:lnTo>
                <a:lnTo>
                  <a:pt x="114" y="293"/>
                </a:lnTo>
                <a:lnTo>
                  <a:pt x="83" y="330"/>
                </a:lnTo>
                <a:lnTo>
                  <a:pt x="54" y="367"/>
                </a:lnTo>
                <a:lnTo>
                  <a:pt x="32" y="405"/>
                </a:lnTo>
                <a:lnTo>
                  <a:pt x="22" y="425"/>
                </a:lnTo>
                <a:lnTo>
                  <a:pt x="14" y="444"/>
                </a:lnTo>
                <a:lnTo>
                  <a:pt x="7" y="463"/>
                </a:lnTo>
                <a:lnTo>
                  <a:pt x="3" y="484"/>
                </a:lnTo>
                <a:lnTo>
                  <a:pt x="0" y="503"/>
                </a:lnTo>
                <a:lnTo>
                  <a:pt x="0" y="522"/>
                </a:lnTo>
                <a:lnTo>
                  <a:pt x="0" y="542"/>
                </a:lnTo>
                <a:lnTo>
                  <a:pt x="4" y="561"/>
                </a:lnTo>
                <a:lnTo>
                  <a:pt x="9" y="580"/>
                </a:lnTo>
                <a:lnTo>
                  <a:pt x="14" y="601"/>
                </a:lnTo>
                <a:lnTo>
                  <a:pt x="23" y="620"/>
                </a:lnTo>
                <a:lnTo>
                  <a:pt x="34" y="638"/>
                </a:lnTo>
                <a:lnTo>
                  <a:pt x="56" y="676"/>
                </a:lnTo>
                <a:lnTo>
                  <a:pt x="84" y="713"/>
                </a:lnTo>
                <a:lnTo>
                  <a:pt x="115" y="750"/>
                </a:lnTo>
                <a:lnTo>
                  <a:pt x="148" y="786"/>
                </a:lnTo>
                <a:lnTo>
                  <a:pt x="182" y="821"/>
                </a:lnTo>
                <a:lnTo>
                  <a:pt x="214" y="854"/>
                </a:lnTo>
                <a:lnTo>
                  <a:pt x="248" y="886"/>
                </a:lnTo>
                <a:lnTo>
                  <a:pt x="278" y="917"/>
                </a:lnTo>
                <a:lnTo>
                  <a:pt x="306" y="945"/>
                </a:lnTo>
                <a:lnTo>
                  <a:pt x="328" y="972"/>
                </a:lnTo>
                <a:lnTo>
                  <a:pt x="339" y="985"/>
                </a:lnTo>
                <a:lnTo>
                  <a:pt x="346" y="997"/>
                </a:lnTo>
                <a:lnTo>
                  <a:pt x="354" y="1009"/>
                </a:lnTo>
                <a:lnTo>
                  <a:pt x="358" y="1021"/>
                </a:lnTo>
                <a:lnTo>
                  <a:pt x="361" y="1031"/>
                </a:lnTo>
                <a:lnTo>
                  <a:pt x="362" y="1042"/>
                </a:lnTo>
              </a:path>
            </a:pathLst>
          </a:custGeom>
          <a:noFill/>
          <a:ln w="1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2433638" y="2595562"/>
            <a:ext cx="192088" cy="550863"/>
          </a:xfrm>
          <a:custGeom>
            <a:avLst/>
            <a:gdLst/>
            <a:ahLst/>
            <a:cxnLst>
              <a:cxn ang="0">
                <a:pos x="362" y="0"/>
              </a:cxn>
              <a:cxn ang="0">
                <a:pos x="361" y="10"/>
              </a:cxn>
              <a:cxn ang="0">
                <a:pos x="358" y="21"/>
              </a:cxn>
              <a:cxn ang="0">
                <a:pos x="354" y="32"/>
              </a:cxn>
              <a:cxn ang="0">
                <a:pos x="346" y="44"/>
              </a:cxn>
              <a:cxn ang="0">
                <a:pos x="339" y="56"/>
              </a:cxn>
              <a:cxn ang="0">
                <a:pos x="328" y="69"/>
              </a:cxn>
              <a:cxn ang="0">
                <a:pos x="305" y="96"/>
              </a:cxn>
              <a:cxn ang="0">
                <a:pos x="278" y="126"/>
              </a:cxn>
              <a:cxn ang="0">
                <a:pos x="247" y="155"/>
              </a:cxn>
              <a:cxn ang="0">
                <a:pos x="214" y="188"/>
              </a:cxn>
              <a:cxn ang="0">
                <a:pos x="180" y="222"/>
              </a:cxn>
              <a:cxn ang="0">
                <a:pos x="146" y="257"/>
              </a:cxn>
              <a:cxn ang="0">
                <a:pos x="114" y="293"/>
              </a:cxn>
              <a:cxn ang="0">
                <a:pos x="83" y="330"/>
              </a:cxn>
              <a:cxn ang="0">
                <a:pos x="54" y="367"/>
              </a:cxn>
              <a:cxn ang="0">
                <a:pos x="32" y="405"/>
              </a:cxn>
              <a:cxn ang="0">
                <a:pos x="22" y="424"/>
              </a:cxn>
              <a:cxn ang="0">
                <a:pos x="14" y="444"/>
              </a:cxn>
              <a:cxn ang="0">
                <a:pos x="7" y="464"/>
              </a:cxn>
              <a:cxn ang="0">
                <a:pos x="3" y="484"/>
              </a:cxn>
              <a:cxn ang="0">
                <a:pos x="0" y="503"/>
              </a:cxn>
              <a:cxn ang="0">
                <a:pos x="0" y="522"/>
              </a:cxn>
              <a:cxn ang="0">
                <a:pos x="0" y="541"/>
              </a:cxn>
              <a:cxn ang="0">
                <a:pos x="3" y="562"/>
              </a:cxn>
              <a:cxn ang="0">
                <a:pos x="9" y="581"/>
              </a:cxn>
              <a:cxn ang="0">
                <a:pos x="14" y="601"/>
              </a:cxn>
              <a:cxn ang="0">
                <a:pos x="23" y="620"/>
              </a:cxn>
              <a:cxn ang="0">
                <a:pos x="34" y="639"/>
              </a:cxn>
              <a:cxn ang="0">
                <a:pos x="56" y="676"/>
              </a:cxn>
              <a:cxn ang="0">
                <a:pos x="84" y="714"/>
              </a:cxn>
              <a:cxn ang="0">
                <a:pos x="115" y="750"/>
              </a:cxn>
              <a:cxn ang="0">
                <a:pos x="148" y="785"/>
              </a:cxn>
              <a:cxn ang="0">
                <a:pos x="182" y="821"/>
              </a:cxn>
              <a:cxn ang="0">
                <a:pos x="214" y="854"/>
              </a:cxn>
              <a:cxn ang="0">
                <a:pos x="247" y="886"/>
              </a:cxn>
              <a:cxn ang="0">
                <a:pos x="278" y="917"/>
              </a:cxn>
              <a:cxn ang="0">
                <a:pos x="306" y="945"/>
              </a:cxn>
              <a:cxn ang="0">
                <a:pos x="328" y="973"/>
              </a:cxn>
              <a:cxn ang="0">
                <a:pos x="339" y="985"/>
              </a:cxn>
              <a:cxn ang="0">
                <a:pos x="346" y="999"/>
              </a:cxn>
              <a:cxn ang="0">
                <a:pos x="354" y="1010"/>
              </a:cxn>
              <a:cxn ang="0">
                <a:pos x="358" y="1021"/>
              </a:cxn>
              <a:cxn ang="0">
                <a:pos x="361" y="1031"/>
              </a:cxn>
              <a:cxn ang="0">
                <a:pos x="362" y="1041"/>
              </a:cxn>
            </a:cxnLst>
            <a:rect l="0" t="0" r="r" b="b"/>
            <a:pathLst>
              <a:path w="362" h="1041">
                <a:moveTo>
                  <a:pt x="362" y="0"/>
                </a:moveTo>
                <a:lnTo>
                  <a:pt x="361" y="10"/>
                </a:lnTo>
                <a:lnTo>
                  <a:pt x="358" y="21"/>
                </a:lnTo>
                <a:lnTo>
                  <a:pt x="354" y="32"/>
                </a:lnTo>
                <a:lnTo>
                  <a:pt x="346" y="44"/>
                </a:lnTo>
                <a:lnTo>
                  <a:pt x="339" y="56"/>
                </a:lnTo>
                <a:lnTo>
                  <a:pt x="328" y="69"/>
                </a:lnTo>
                <a:lnTo>
                  <a:pt x="305" y="96"/>
                </a:lnTo>
                <a:lnTo>
                  <a:pt x="278" y="126"/>
                </a:lnTo>
                <a:lnTo>
                  <a:pt x="247" y="155"/>
                </a:lnTo>
                <a:lnTo>
                  <a:pt x="214" y="188"/>
                </a:lnTo>
                <a:lnTo>
                  <a:pt x="180" y="222"/>
                </a:lnTo>
                <a:lnTo>
                  <a:pt x="146" y="257"/>
                </a:lnTo>
                <a:lnTo>
                  <a:pt x="114" y="293"/>
                </a:lnTo>
                <a:lnTo>
                  <a:pt x="83" y="330"/>
                </a:lnTo>
                <a:lnTo>
                  <a:pt x="54" y="367"/>
                </a:lnTo>
                <a:lnTo>
                  <a:pt x="32" y="405"/>
                </a:lnTo>
                <a:lnTo>
                  <a:pt x="22" y="424"/>
                </a:lnTo>
                <a:lnTo>
                  <a:pt x="14" y="444"/>
                </a:lnTo>
                <a:lnTo>
                  <a:pt x="7" y="464"/>
                </a:lnTo>
                <a:lnTo>
                  <a:pt x="3" y="484"/>
                </a:lnTo>
                <a:lnTo>
                  <a:pt x="0" y="503"/>
                </a:lnTo>
                <a:lnTo>
                  <a:pt x="0" y="522"/>
                </a:lnTo>
                <a:lnTo>
                  <a:pt x="0" y="541"/>
                </a:lnTo>
                <a:lnTo>
                  <a:pt x="3" y="562"/>
                </a:lnTo>
                <a:lnTo>
                  <a:pt x="9" y="581"/>
                </a:lnTo>
                <a:lnTo>
                  <a:pt x="14" y="601"/>
                </a:lnTo>
                <a:lnTo>
                  <a:pt x="23" y="620"/>
                </a:lnTo>
                <a:lnTo>
                  <a:pt x="34" y="639"/>
                </a:lnTo>
                <a:lnTo>
                  <a:pt x="56" y="676"/>
                </a:lnTo>
                <a:lnTo>
                  <a:pt x="84" y="714"/>
                </a:lnTo>
                <a:lnTo>
                  <a:pt x="115" y="750"/>
                </a:lnTo>
                <a:lnTo>
                  <a:pt x="148" y="785"/>
                </a:lnTo>
                <a:lnTo>
                  <a:pt x="182" y="821"/>
                </a:lnTo>
                <a:lnTo>
                  <a:pt x="214" y="854"/>
                </a:lnTo>
                <a:lnTo>
                  <a:pt x="247" y="886"/>
                </a:lnTo>
                <a:lnTo>
                  <a:pt x="278" y="917"/>
                </a:lnTo>
                <a:lnTo>
                  <a:pt x="306" y="945"/>
                </a:lnTo>
                <a:lnTo>
                  <a:pt x="328" y="973"/>
                </a:lnTo>
                <a:lnTo>
                  <a:pt x="339" y="985"/>
                </a:lnTo>
                <a:lnTo>
                  <a:pt x="346" y="999"/>
                </a:lnTo>
                <a:lnTo>
                  <a:pt x="354" y="1010"/>
                </a:lnTo>
                <a:lnTo>
                  <a:pt x="358" y="1021"/>
                </a:lnTo>
                <a:lnTo>
                  <a:pt x="361" y="1031"/>
                </a:lnTo>
                <a:lnTo>
                  <a:pt x="362" y="1041"/>
                </a:lnTo>
              </a:path>
            </a:pathLst>
          </a:custGeom>
          <a:noFill/>
          <a:ln w="1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78088" y="2151062"/>
            <a:ext cx="147638" cy="550863"/>
          </a:xfrm>
          <a:custGeom>
            <a:avLst/>
            <a:gdLst/>
            <a:ahLst/>
            <a:cxnLst>
              <a:cxn ang="0">
                <a:pos x="279" y="0"/>
              </a:cxn>
              <a:cxn ang="0">
                <a:pos x="278" y="10"/>
              </a:cxn>
              <a:cxn ang="0">
                <a:pos x="277" y="21"/>
              </a:cxn>
              <a:cxn ang="0">
                <a:pos x="268" y="43"/>
              </a:cxn>
              <a:cxn ang="0">
                <a:pos x="253" y="68"/>
              </a:cxn>
              <a:cxn ang="0">
                <a:pos x="235" y="96"/>
              </a:cxn>
              <a:cxn ang="0">
                <a:pos x="214" y="124"/>
              </a:cxn>
              <a:cxn ang="0">
                <a:pos x="191" y="155"/>
              </a:cxn>
              <a:cxn ang="0">
                <a:pos x="165" y="188"/>
              </a:cxn>
              <a:cxn ang="0">
                <a:pos x="139" y="222"/>
              </a:cxn>
              <a:cxn ang="0">
                <a:pos x="114" y="256"/>
              </a:cxn>
              <a:cxn ang="0">
                <a:pos x="87" y="293"/>
              </a:cxn>
              <a:cxn ang="0">
                <a:pos x="65" y="330"/>
              </a:cxn>
              <a:cxn ang="0">
                <a:pos x="43" y="367"/>
              </a:cxn>
              <a:cxn ang="0">
                <a:pos x="25" y="405"/>
              </a:cxn>
              <a:cxn ang="0">
                <a:pos x="11" y="444"/>
              </a:cxn>
              <a:cxn ang="0">
                <a:pos x="3" y="482"/>
              </a:cxn>
              <a:cxn ang="0">
                <a:pos x="1" y="503"/>
              </a:cxn>
              <a:cxn ang="0">
                <a:pos x="0" y="522"/>
              </a:cxn>
              <a:cxn ang="0">
                <a:pos x="1" y="541"/>
              </a:cxn>
              <a:cxn ang="0">
                <a:pos x="3" y="561"/>
              </a:cxn>
              <a:cxn ang="0">
                <a:pos x="13" y="599"/>
              </a:cxn>
              <a:cxn ang="0">
                <a:pos x="26" y="638"/>
              </a:cxn>
              <a:cxn ang="0">
                <a:pos x="44" y="676"/>
              </a:cxn>
              <a:cxn ang="0">
                <a:pos x="65" y="713"/>
              </a:cxn>
              <a:cxn ang="0">
                <a:pos x="88" y="750"/>
              </a:cxn>
              <a:cxn ang="0">
                <a:pos x="114" y="786"/>
              </a:cxn>
              <a:cxn ang="0">
                <a:pos x="140" y="820"/>
              </a:cxn>
              <a:cxn ang="0">
                <a:pos x="165" y="854"/>
              </a:cxn>
              <a:cxn ang="0">
                <a:pos x="191" y="886"/>
              </a:cxn>
              <a:cxn ang="0">
                <a:pos x="214" y="916"/>
              </a:cxn>
              <a:cxn ang="0">
                <a:pos x="235" y="945"/>
              </a:cxn>
              <a:cxn ang="0">
                <a:pos x="253" y="972"/>
              </a:cxn>
              <a:cxn ang="0">
                <a:pos x="268" y="997"/>
              </a:cxn>
              <a:cxn ang="0">
                <a:pos x="277" y="1021"/>
              </a:cxn>
              <a:cxn ang="0">
                <a:pos x="278" y="1031"/>
              </a:cxn>
              <a:cxn ang="0">
                <a:pos x="279" y="1042"/>
              </a:cxn>
            </a:cxnLst>
            <a:rect l="0" t="0" r="r" b="b"/>
            <a:pathLst>
              <a:path w="279" h="1042">
                <a:moveTo>
                  <a:pt x="279" y="0"/>
                </a:moveTo>
                <a:lnTo>
                  <a:pt x="278" y="10"/>
                </a:lnTo>
                <a:lnTo>
                  <a:pt x="277" y="21"/>
                </a:lnTo>
                <a:lnTo>
                  <a:pt x="268" y="43"/>
                </a:lnTo>
                <a:lnTo>
                  <a:pt x="253" y="68"/>
                </a:lnTo>
                <a:lnTo>
                  <a:pt x="235" y="96"/>
                </a:lnTo>
                <a:lnTo>
                  <a:pt x="214" y="124"/>
                </a:lnTo>
                <a:lnTo>
                  <a:pt x="191" y="155"/>
                </a:lnTo>
                <a:lnTo>
                  <a:pt x="165" y="188"/>
                </a:lnTo>
                <a:lnTo>
                  <a:pt x="139" y="222"/>
                </a:lnTo>
                <a:lnTo>
                  <a:pt x="114" y="256"/>
                </a:lnTo>
                <a:lnTo>
                  <a:pt x="87" y="293"/>
                </a:lnTo>
                <a:lnTo>
                  <a:pt x="65" y="330"/>
                </a:lnTo>
                <a:lnTo>
                  <a:pt x="43" y="367"/>
                </a:lnTo>
                <a:lnTo>
                  <a:pt x="25" y="405"/>
                </a:lnTo>
                <a:lnTo>
                  <a:pt x="11" y="444"/>
                </a:lnTo>
                <a:lnTo>
                  <a:pt x="3" y="482"/>
                </a:lnTo>
                <a:lnTo>
                  <a:pt x="1" y="503"/>
                </a:lnTo>
                <a:lnTo>
                  <a:pt x="0" y="522"/>
                </a:lnTo>
                <a:lnTo>
                  <a:pt x="1" y="541"/>
                </a:lnTo>
                <a:lnTo>
                  <a:pt x="3" y="561"/>
                </a:lnTo>
                <a:lnTo>
                  <a:pt x="13" y="599"/>
                </a:lnTo>
                <a:lnTo>
                  <a:pt x="26" y="638"/>
                </a:lnTo>
                <a:lnTo>
                  <a:pt x="44" y="676"/>
                </a:lnTo>
                <a:lnTo>
                  <a:pt x="65" y="713"/>
                </a:lnTo>
                <a:lnTo>
                  <a:pt x="88" y="750"/>
                </a:lnTo>
                <a:lnTo>
                  <a:pt x="114" y="786"/>
                </a:lnTo>
                <a:lnTo>
                  <a:pt x="140" y="820"/>
                </a:lnTo>
                <a:lnTo>
                  <a:pt x="165" y="854"/>
                </a:lnTo>
                <a:lnTo>
                  <a:pt x="191" y="886"/>
                </a:lnTo>
                <a:lnTo>
                  <a:pt x="214" y="916"/>
                </a:lnTo>
                <a:lnTo>
                  <a:pt x="235" y="945"/>
                </a:lnTo>
                <a:lnTo>
                  <a:pt x="253" y="972"/>
                </a:lnTo>
                <a:lnTo>
                  <a:pt x="268" y="997"/>
                </a:lnTo>
                <a:lnTo>
                  <a:pt x="277" y="1021"/>
                </a:lnTo>
                <a:lnTo>
                  <a:pt x="278" y="1031"/>
                </a:lnTo>
                <a:lnTo>
                  <a:pt x="279" y="1042"/>
                </a:lnTo>
              </a:path>
            </a:pathLst>
          </a:custGeom>
          <a:noFill/>
          <a:ln w="1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V="1">
            <a:off x="2647950" y="2062162"/>
            <a:ext cx="1588" cy="1697038"/>
          </a:xfrm>
          <a:prstGeom prst="line">
            <a:avLst/>
          </a:prstGeom>
          <a:noFill/>
          <a:ln w="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2619375" y="1981200"/>
            <a:ext cx="57150" cy="889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55" y="0"/>
              </a:cxn>
              <a:cxn ang="0">
                <a:pos x="110" y="166"/>
              </a:cxn>
              <a:cxn ang="0">
                <a:pos x="0" y="166"/>
              </a:cxn>
            </a:cxnLst>
            <a:rect l="0" t="0" r="r" b="b"/>
            <a:pathLst>
              <a:path w="110" h="166">
                <a:moveTo>
                  <a:pt x="0" y="166"/>
                </a:moveTo>
                <a:lnTo>
                  <a:pt x="55" y="0"/>
                </a:lnTo>
                <a:lnTo>
                  <a:pt x="110" y="166"/>
                </a:lnTo>
                <a:lnTo>
                  <a:pt x="0" y="16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2292350" y="3286125"/>
            <a:ext cx="2820988" cy="128588"/>
          </a:xfrm>
          <a:custGeom>
            <a:avLst/>
            <a:gdLst/>
            <a:ahLst/>
            <a:cxnLst>
              <a:cxn ang="0">
                <a:pos x="5331" y="181"/>
              </a:cxn>
              <a:cxn ang="0">
                <a:pos x="5271" y="197"/>
              </a:cxn>
              <a:cxn ang="0">
                <a:pos x="5210" y="210"/>
              </a:cxn>
              <a:cxn ang="0">
                <a:pos x="5148" y="222"/>
              </a:cxn>
              <a:cxn ang="0">
                <a:pos x="5084" y="231"/>
              </a:cxn>
              <a:cxn ang="0">
                <a:pos x="5019" y="237"/>
              </a:cxn>
              <a:cxn ang="0">
                <a:pos x="4954" y="241"/>
              </a:cxn>
              <a:cxn ang="0">
                <a:pos x="4888" y="243"/>
              </a:cxn>
              <a:cxn ang="0">
                <a:pos x="4822" y="243"/>
              </a:cxn>
              <a:cxn ang="0">
                <a:pos x="4755" y="241"/>
              </a:cxn>
              <a:cxn ang="0">
                <a:pos x="4687" y="239"/>
              </a:cxn>
              <a:cxn ang="0">
                <a:pos x="4552" y="230"/>
              </a:cxn>
              <a:cxn ang="0">
                <a:pos x="4416" y="216"/>
              </a:cxn>
              <a:cxn ang="0">
                <a:pos x="4281" y="202"/>
              </a:cxn>
              <a:cxn ang="0">
                <a:pos x="4070" y="175"/>
              </a:cxn>
              <a:cxn ang="0">
                <a:pos x="3861" y="148"/>
              </a:cxn>
              <a:cxn ang="0">
                <a:pos x="3652" y="120"/>
              </a:cxn>
              <a:cxn ang="0">
                <a:pos x="3446" y="94"/>
              </a:cxn>
              <a:cxn ang="0">
                <a:pos x="3239" y="70"/>
              </a:cxn>
              <a:cxn ang="0">
                <a:pos x="3030" y="46"/>
              </a:cxn>
              <a:cxn ang="0">
                <a:pos x="2818" y="27"/>
              </a:cxn>
              <a:cxn ang="0">
                <a:pos x="2602" y="12"/>
              </a:cxn>
              <a:cxn ang="0">
                <a:pos x="2472" y="6"/>
              </a:cxn>
              <a:cxn ang="0">
                <a:pos x="2340" y="2"/>
              </a:cxn>
              <a:cxn ang="0">
                <a:pos x="2208" y="0"/>
              </a:cxn>
              <a:cxn ang="0">
                <a:pos x="2075" y="0"/>
              </a:cxn>
              <a:cxn ang="0">
                <a:pos x="1943" y="3"/>
              </a:cxn>
              <a:cxn ang="0">
                <a:pos x="1811" y="11"/>
              </a:cxn>
              <a:cxn ang="0">
                <a:pos x="1681" y="20"/>
              </a:cxn>
              <a:cxn ang="0">
                <a:pos x="1554" y="33"/>
              </a:cxn>
              <a:cxn ang="0">
                <a:pos x="1453" y="48"/>
              </a:cxn>
              <a:cxn ang="0">
                <a:pos x="1354" y="62"/>
              </a:cxn>
              <a:cxn ang="0">
                <a:pos x="1158" y="98"/>
              </a:cxn>
              <a:cxn ang="0">
                <a:pos x="966" y="133"/>
              </a:cxn>
              <a:cxn ang="0">
                <a:pos x="871" y="150"/>
              </a:cxn>
              <a:cxn ang="0">
                <a:pos x="776" y="166"/>
              </a:cxn>
              <a:cxn ang="0">
                <a:pos x="681" y="181"/>
              </a:cxn>
              <a:cxn ang="0">
                <a:pos x="585" y="191"/>
              </a:cxn>
              <a:cxn ang="0">
                <a:pos x="490" y="200"/>
              </a:cxn>
              <a:cxn ang="0">
                <a:pos x="394" y="206"/>
              </a:cxn>
              <a:cxn ang="0">
                <a:pos x="296" y="206"/>
              </a:cxn>
              <a:cxn ang="0">
                <a:pos x="199" y="203"/>
              </a:cxn>
              <a:cxn ang="0">
                <a:pos x="99" y="194"/>
              </a:cxn>
              <a:cxn ang="0">
                <a:pos x="50" y="188"/>
              </a:cxn>
              <a:cxn ang="0">
                <a:pos x="0" y="181"/>
              </a:cxn>
            </a:cxnLst>
            <a:rect l="0" t="0" r="r" b="b"/>
            <a:pathLst>
              <a:path w="5331" h="243">
                <a:moveTo>
                  <a:pt x="5331" y="181"/>
                </a:moveTo>
                <a:lnTo>
                  <a:pt x="5271" y="197"/>
                </a:lnTo>
                <a:lnTo>
                  <a:pt x="5210" y="210"/>
                </a:lnTo>
                <a:lnTo>
                  <a:pt x="5148" y="222"/>
                </a:lnTo>
                <a:lnTo>
                  <a:pt x="5084" y="231"/>
                </a:lnTo>
                <a:lnTo>
                  <a:pt x="5019" y="237"/>
                </a:lnTo>
                <a:lnTo>
                  <a:pt x="4954" y="241"/>
                </a:lnTo>
                <a:lnTo>
                  <a:pt x="4888" y="243"/>
                </a:lnTo>
                <a:lnTo>
                  <a:pt x="4822" y="243"/>
                </a:lnTo>
                <a:lnTo>
                  <a:pt x="4755" y="241"/>
                </a:lnTo>
                <a:lnTo>
                  <a:pt x="4687" y="239"/>
                </a:lnTo>
                <a:lnTo>
                  <a:pt x="4552" y="230"/>
                </a:lnTo>
                <a:lnTo>
                  <a:pt x="4416" y="216"/>
                </a:lnTo>
                <a:lnTo>
                  <a:pt x="4281" y="202"/>
                </a:lnTo>
                <a:lnTo>
                  <a:pt x="4070" y="175"/>
                </a:lnTo>
                <a:lnTo>
                  <a:pt x="3861" y="148"/>
                </a:lnTo>
                <a:lnTo>
                  <a:pt x="3652" y="120"/>
                </a:lnTo>
                <a:lnTo>
                  <a:pt x="3446" y="94"/>
                </a:lnTo>
                <a:lnTo>
                  <a:pt x="3239" y="70"/>
                </a:lnTo>
                <a:lnTo>
                  <a:pt x="3030" y="46"/>
                </a:lnTo>
                <a:lnTo>
                  <a:pt x="2818" y="27"/>
                </a:lnTo>
                <a:lnTo>
                  <a:pt x="2602" y="12"/>
                </a:lnTo>
                <a:lnTo>
                  <a:pt x="2472" y="6"/>
                </a:lnTo>
                <a:lnTo>
                  <a:pt x="2340" y="2"/>
                </a:lnTo>
                <a:lnTo>
                  <a:pt x="2208" y="0"/>
                </a:lnTo>
                <a:lnTo>
                  <a:pt x="2075" y="0"/>
                </a:lnTo>
                <a:lnTo>
                  <a:pt x="1943" y="3"/>
                </a:lnTo>
                <a:lnTo>
                  <a:pt x="1811" y="11"/>
                </a:lnTo>
                <a:lnTo>
                  <a:pt x="1681" y="20"/>
                </a:lnTo>
                <a:lnTo>
                  <a:pt x="1554" y="33"/>
                </a:lnTo>
                <a:lnTo>
                  <a:pt x="1453" y="48"/>
                </a:lnTo>
                <a:lnTo>
                  <a:pt x="1354" y="62"/>
                </a:lnTo>
                <a:lnTo>
                  <a:pt x="1158" y="98"/>
                </a:lnTo>
                <a:lnTo>
                  <a:pt x="966" y="133"/>
                </a:lnTo>
                <a:lnTo>
                  <a:pt x="871" y="150"/>
                </a:lnTo>
                <a:lnTo>
                  <a:pt x="776" y="166"/>
                </a:lnTo>
                <a:lnTo>
                  <a:pt x="681" y="181"/>
                </a:lnTo>
                <a:lnTo>
                  <a:pt x="585" y="191"/>
                </a:lnTo>
                <a:lnTo>
                  <a:pt x="490" y="200"/>
                </a:lnTo>
                <a:lnTo>
                  <a:pt x="394" y="206"/>
                </a:lnTo>
                <a:lnTo>
                  <a:pt x="296" y="206"/>
                </a:lnTo>
                <a:lnTo>
                  <a:pt x="199" y="203"/>
                </a:lnTo>
                <a:lnTo>
                  <a:pt x="99" y="194"/>
                </a:lnTo>
                <a:lnTo>
                  <a:pt x="50" y="188"/>
                </a:lnTo>
                <a:lnTo>
                  <a:pt x="0" y="181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2292350" y="3363912"/>
            <a:ext cx="25400" cy="42863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0" y="34"/>
              </a:cxn>
              <a:cxn ang="0">
                <a:pos x="34" y="80"/>
              </a:cxn>
            </a:cxnLst>
            <a:rect l="0" t="0" r="r" b="b"/>
            <a:pathLst>
              <a:path w="47" h="80">
                <a:moveTo>
                  <a:pt x="47" y="0"/>
                </a:moveTo>
                <a:lnTo>
                  <a:pt x="0" y="34"/>
                </a:lnTo>
                <a:lnTo>
                  <a:pt x="34" y="80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2314575" y="2841625"/>
            <a:ext cx="2820988" cy="128588"/>
          </a:xfrm>
          <a:custGeom>
            <a:avLst/>
            <a:gdLst/>
            <a:ahLst/>
            <a:cxnLst>
              <a:cxn ang="0">
                <a:pos x="5331" y="180"/>
              </a:cxn>
              <a:cxn ang="0">
                <a:pos x="5271" y="198"/>
              </a:cxn>
              <a:cxn ang="0">
                <a:pos x="5209" y="211"/>
              </a:cxn>
              <a:cxn ang="0">
                <a:pos x="5147" y="223"/>
              </a:cxn>
              <a:cxn ang="0">
                <a:pos x="5083" y="231"/>
              </a:cxn>
              <a:cxn ang="0">
                <a:pos x="5020" y="238"/>
              </a:cxn>
              <a:cxn ang="0">
                <a:pos x="4955" y="241"/>
              </a:cxn>
              <a:cxn ang="0">
                <a:pos x="4888" y="244"/>
              </a:cxn>
              <a:cxn ang="0">
                <a:pos x="4821" y="244"/>
              </a:cxn>
              <a:cxn ang="0">
                <a:pos x="4755" y="243"/>
              </a:cxn>
              <a:cxn ang="0">
                <a:pos x="4687" y="240"/>
              </a:cxn>
              <a:cxn ang="0">
                <a:pos x="4552" y="231"/>
              </a:cxn>
              <a:cxn ang="0">
                <a:pos x="4417" y="217"/>
              </a:cxn>
              <a:cxn ang="0">
                <a:pos x="4282" y="203"/>
              </a:cxn>
              <a:cxn ang="0">
                <a:pos x="4069" y="176"/>
              </a:cxn>
              <a:cxn ang="0">
                <a:pos x="3860" y="149"/>
              </a:cxn>
              <a:cxn ang="0">
                <a:pos x="3653" y="121"/>
              </a:cxn>
              <a:cxn ang="0">
                <a:pos x="3446" y="95"/>
              </a:cxn>
              <a:cxn ang="0">
                <a:pos x="3238" y="69"/>
              </a:cxn>
              <a:cxn ang="0">
                <a:pos x="3029" y="47"/>
              </a:cxn>
              <a:cxn ang="0">
                <a:pos x="2818" y="28"/>
              </a:cxn>
              <a:cxn ang="0">
                <a:pos x="2603" y="13"/>
              </a:cxn>
              <a:cxn ang="0">
                <a:pos x="2473" y="6"/>
              </a:cxn>
              <a:cxn ang="0">
                <a:pos x="2341" y="1"/>
              </a:cxn>
              <a:cxn ang="0">
                <a:pos x="2208" y="0"/>
              </a:cxn>
              <a:cxn ang="0">
                <a:pos x="2076" y="0"/>
              </a:cxn>
              <a:cxn ang="0">
                <a:pos x="1942" y="4"/>
              </a:cxn>
              <a:cxn ang="0">
                <a:pos x="1812" y="10"/>
              </a:cxn>
              <a:cxn ang="0">
                <a:pos x="1682" y="21"/>
              </a:cxn>
              <a:cxn ang="0">
                <a:pos x="1553" y="34"/>
              </a:cxn>
              <a:cxn ang="0">
                <a:pos x="1452" y="47"/>
              </a:cxn>
              <a:cxn ang="0">
                <a:pos x="1353" y="64"/>
              </a:cxn>
              <a:cxn ang="0">
                <a:pos x="1158" y="98"/>
              </a:cxn>
              <a:cxn ang="0">
                <a:pos x="967" y="133"/>
              </a:cxn>
              <a:cxn ang="0">
                <a:pos x="870" y="151"/>
              </a:cxn>
              <a:cxn ang="0">
                <a:pos x="776" y="167"/>
              </a:cxn>
              <a:cxn ang="0">
                <a:pos x="681" y="180"/>
              </a:cxn>
              <a:cxn ang="0">
                <a:pos x="585" y="192"/>
              </a:cxn>
              <a:cxn ang="0">
                <a:pos x="490" y="201"/>
              </a:cxn>
              <a:cxn ang="0">
                <a:pos x="394" y="206"/>
              </a:cxn>
              <a:cxn ang="0">
                <a:pos x="296" y="207"/>
              </a:cxn>
              <a:cxn ang="0">
                <a:pos x="198" y="204"/>
              </a:cxn>
              <a:cxn ang="0">
                <a:pos x="100" y="195"/>
              </a:cxn>
              <a:cxn ang="0">
                <a:pos x="50" y="189"/>
              </a:cxn>
              <a:cxn ang="0">
                <a:pos x="0" y="180"/>
              </a:cxn>
            </a:cxnLst>
            <a:rect l="0" t="0" r="r" b="b"/>
            <a:pathLst>
              <a:path w="5331" h="244">
                <a:moveTo>
                  <a:pt x="5331" y="180"/>
                </a:moveTo>
                <a:lnTo>
                  <a:pt x="5271" y="198"/>
                </a:lnTo>
                <a:lnTo>
                  <a:pt x="5209" y="211"/>
                </a:lnTo>
                <a:lnTo>
                  <a:pt x="5147" y="223"/>
                </a:lnTo>
                <a:lnTo>
                  <a:pt x="5083" y="231"/>
                </a:lnTo>
                <a:lnTo>
                  <a:pt x="5020" y="238"/>
                </a:lnTo>
                <a:lnTo>
                  <a:pt x="4955" y="241"/>
                </a:lnTo>
                <a:lnTo>
                  <a:pt x="4888" y="244"/>
                </a:lnTo>
                <a:lnTo>
                  <a:pt x="4821" y="244"/>
                </a:lnTo>
                <a:lnTo>
                  <a:pt x="4755" y="243"/>
                </a:lnTo>
                <a:lnTo>
                  <a:pt x="4687" y="240"/>
                </a:lnTo>
                <a:lnTo>
                  <a:pt x="4552" y="231"/>
                </a:lnTo>
                <a:lnTo>
                  <a:pt x="4417" y="217"/>
                </a:lnTo>
                <a:lnTo>
                  <a:pt x="4282" y="203"/>
                </a:lnTo>
                <a:lnTo>
                  <a:pt x="4069" y="176"/>
                </a:lnTo>
                <a:lnTo>
                  <a:pt x="3860" y="149"/>
                </a:lnTo>
                <a:lnTo>
                  <a:pt x="3653" y="121"/>
                </a:lnTo>
                <a:lnTo>
                  <a:pt x="3446" y="95"/>
                </a:lnTo>
                <a:lnTo>
                  <a:pt x="3238" y="69"/>
                </a:lnTo>
                <a:lnTo>
                  <a:pt x="3029" y="47"/>
                </a:lnTo>
                <a:lnTo>
                  <a:pt x="2818" y="28"/>
                </a:lnTo>
                <a:lnTo>
                  <a:pt x="2603" y="13"/>
                </a:lnTo>
                <a:lnTo>
                  <a:pt x="2473" y="6"/>
                </a:lnTo>
                <a:lnTo>
                  <a:pt x="2341" y="1"/>
                </a:lnTo>
                <a:lnTo>
                  <a:pt x="2208" y="0"/>
                </a:lnTo>
                <a:lnTo>
                  <a:pt x="2076" y="0"/>
                </a:lnTo>
                <a:lnTo>
                  <a:pt x="1942" y="4"/>
                </a:lnTo>
                <a:lnTo>
                  <a:pt x="1812" y="10"/>
                </a:lnTo>
                <a:lnTo>
                  <a:pt x="1682" y="21"/>
                </a:lnTo>
                <a:lnTo>
                  <a:pt x="1553" y="34"/>
                </a:lnTo>
                <a:lnTo>
                  <a:pt x="1452" y="47"/>
                </a:lnTo>
                <a:lnTo>
                  <a:pt x="1353" y="64"/>
                </a:lnTo>
                <a:lnTo>
                  <a:pt x="1158" y="98"/>
                </a:lnTo>
                <a:lnTo>
                  <a:pt x="967" y="133"/>
                </a:lnTo>
                <a:lnTo>
                  <a:pt x="870" y="151"/>
                </a:lnTo>
                <a:lnTo>
                  <a:pt x="776" y="167"/>
                </a:lnTo>
                <a:lnTo>
                  <a:pt x="681" y="180"/>
                </a:lnTo>
                <a:lnTo>
                  <a:pt x="585" y="192"/>
                </a:lnTo>
                <a:lnTo>
                  <a:pt x="490" y="201"/>
                </a:lnTo>
                <a:lnTo>
                  <a:pt x="394" y="206"/>
                </a:lnTo>
                <a:lnTo>
                  <a:pt x="296" y="207"/>
                </a:lnTo>
                <a:lnTo>
                  <a:pt x="198" y="204"/>
                </a:lnTo>
                <a:lnTo>
                  <a:pt x="100" y="195"/>
                </a:lnTo>
                <a:lnTo>
                  <a:pt x="50" y="189"/>
                </a:lnTo>
                <a:lnTo>
                  <a:pt x="0" y="180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2314575" y="2919412"/>
            <a:ext cx="25400" cy="42863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0" y="32"/>
              </a:cxn>
              <a:cxn ang="0">
                <a:pos x="32" y="80"/>
              </a:cxn>
            </a:cxnLst>
            <a:rect l="0" t="0" r="r" b="b"/>
            <a:pathLst>
              <a:path w="47" h="80">
                <a:moveTo>
                  <a:pt x="47" y="0"/>
                </a:moveTo>
                <a:lnTo>
                  <a:pt x="0" y="32"/>
                </a:lnTo>
                <a:lnTo>
                  <a:pt x="32" y="80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2381250" y="2774950"/>
            <a:ext cx="2820988" cy="128588"/>
          </a:xfrm>
          <a:custGeom>
            <a:avLst/>
            <a:gdLst/>
            <a:ahLst/>
            <a:cxnLst>
              <a:cxn ang="0">
                <a:pos x="5332" y="181"/>
              </a:cxn>
              <a:cxn ang="0">
                <a:pos x="5272" y="198"/>
              </a:cxn>
              <a:cxn ang="0">
                <a:pos x="5210" y="212"/>
              </a:cxn>
              <a:cxn ang="0">
                <a:pos x="5148" y="224"/>
              </a:cxn>
              <a:cxn ang="0">
                <a:pos x="5084" y="231"/>
              </a:cxn>
              <a:cxn ang="0">
                <a:pos x="5021" y="238"/>
              </a:cxn>
              <a:cxn ang="0">
                <a:pos x="4955" y="241"/>
              </a:cxn>
              <a:cxn ang="0">
                <a:pos x="4889" y="244"/>
              </a:cxn>
              <a:cxn ang="0">
                <a:pos x="4822" y="244"/>
              </a:cxn>
              <a:cxn ang="0">
                <a:pos x="4756" y="243"/>
              </a:cxn>
              <a:cxn ang="0">
                <a:pos x="4687" y="240"/>
              </a:cxn>
              <a:cxn ang="0">
                <a:pos x="4553" y="229"/>
              </a:cxn>
              <a:cxn ang="0">
                <a:pos x="4418" y="218"/>
              </a:cxn>
              <a:cxn ang="0">
                <a:pos x="4283" y="201"/>
              </a:cxn>
              <a:cxn ang="0">
                <a:pos x="4070" y="176"/>
              </a:cxn>
              <a:cxn ang="0">
                <a:pos x="3861" y="148"/>
              </a:cxn>
              <a:cxn ang="0">
                <a:pos x="3654" y="121"/>
              </a:cxn>
              <a:cxn ang="0">
                <a:pos x="3446" y="95"/>
              </a:cxn>
              <a:cxn ang="0">
                <a:pos x="3239" y="70"/>
              </a:cxn>
              <a:cxn ang="0">
                <a:pos x="3030" y="47"/>
              </a:cxn>
              <a:cxn ang="0">
                <a:pos x="2819" y="28"/>
              </a:cxn>
              <a:cxn ang="0">
                <a:pos x="2604" y="13"/>
              </a:cxn>
              <a:cxn ang="0">
                <a:pos x="2474" y="6"/>
              </a:cxn>
              <a:cxn ang="0">
                <a:pos x="2342" y="2"/>
              </a:cxn>
              <a:cxn ang="0">
                <a:pos x="2208" y="0"/>
              </a:cxn>
              <a:cxn ang="0">
                <a:pos x="2077" y="0"/>
              </a:cxn>
              <a:cxn ang="0">
                <a:pos x="1943" y="5"/>
              </a:cxn>
              <a:cxn ang="0">
                <a:pos x="1813" y="10"/>
              </a:cxn>
              <a:cxn ang="0">
                <a:pos x="1683" y="21"/>
              </a:cxn>
              <a:cxn ang="0">
                <a:pos x="1554" y="34"/>
              </a:cxn>
              <a:cxn ang="0">
                <a:pos x="1453" y="47"/>
              </a:cxn>
              <a:cxn ang="0">
                <a:pos x="1354" y="64"/>
              </a:cxn>
              <a:cxn ang="0">
                <a:pos x="1158" y="98"/>
              </a:cxn>
              <a:cxn ang="0">
                <a:pos x="967" y="133"/>
              </a:cxn>
              <a:cxn ang="0">
                <a:pos x="871" y="151"/>
              </a:cxn>
              <a:cxn ang="0">
                <a:pos x="776" y="167"/>
              </a:cxn>
              <a:cxn ang="0">
                <a:pos x="682" y="181"/>
              </a:cxn>
              <a:cxn ang="0">
                <a:pos x="587" y="192"/>
              </a:cxn>
              <a:cxn ang="0">
                <a:pos x="491" y="201"/>
              </a:cxn>
              <a:cxn ang="0">
                <a:pos x="394" y="206"/>
              </a:cxn>
              <a:cxn ang="0">
                <a:pos x="298" y="207"/>
              </a:cxn>
              <a:cxn ang="0">
                <a:pos x="200" y="204"/>
              </a:cxn>
              <a:cxn ang="0">
                <a:pos x="101" y="195"/>
              </a:cxn>
              <a:cxn ang="0">
                <a:pos x="51" y="190"/>
              </a:cxn>
              <a:cxn ang="0">
                <a:pos x="0" y="181"/>
              </a:cxn>
            </a:cxnLst>
            <a:rect l="0" t="0" r="r" b="b"/>
            <a:pathLst>
              <a:path w="5332" h="244">
                <a:moveTo>
                  <a:pt x="5332" y="181"/>
                </a:moveTo>
                <a:lnTo>
                  <a:pt x="5272" y="198"/>
                </a:lnTo>
                <a:lnTo>
                  <a:pt x="5210" y="212"/>
                </a:lnTo>
                <a:lnTo>
                  <a:pt x="5148" y="224"/>
                </a:lnTo>
                <a:lnTo>
                  <a:pt x="5084" y="231"/>
                </a:lnTo>
                <a:lnTo>
                  <a:pt x="5021" y="238"/>
                </a:lnTo>
                <a:lnTo>
                  <a:pt x="4955" y="241"/>
                </a:lnTo>
                <a:lnTo>
                  <a:pt x="4889" y="244"/>
                </a:lnTo>
                <a:lnTo>
                  <a:pt x="4822" y="244"/>
                </a:lnTo>
                <a:lnTo>
                  <a:pt x="4756" y="243"/>
                </a:lnTo>
                <a:lnTo>
                  <a:pt x="4687" y="240"/>
                </a:lnTo>
                <a:lnTo>
                  <a:pt x="4553" y="229"/>
                </a:lnTo>
                <a:lnTo>
                  <a:pt x="4418" y="218"/>
                </a:lnTo>
                <a:lnTo>
                  <a:pt x="4283" y="201"/>
                </a:lnTo>
                <a:lnTo>
                  <a:pt x="4070" y="176"/>
                </a:lnTo>
                <a:lnTo>
                  <a:pt x="3861" y="148"/>
                </a:lnTo>
                <a:lnTo>
                  <a:pt x="3654" y="121"/>
                </a:lnTo>
                <a:lnTo>
                  <a:pt x="3446" y="95"/>
                </a:lnTo>
                <a:lnTo>
                  <a:pt x="3239" y="70"/>
                </a:lnTo>
                <a:lnTo>
                  <a:pt x="3030" y="47"/>
                </a:lnTo>
                <a:lnTo>
                  <a:pt x="2819" y="28"/>
                </a:lnTo>
                <a:lnTo>
                  <a:pt x="2604" y="13"/>
                </a:lnTo>
                <a:lnTo>
                  <a:pt x="2474" y="6"/>
                </a:lnTo>
                <a:lnTo>
                  <a:pt x="2342" y="2"/>
                </a:lnTo>
                <a:lnTo>
                  <a:pt x="2208" y="0"/>
                </a:lnTo>
                <a:lnTo>
                  <a:pt x="2077" y="0"/>
                </a:lnTo>
                <a:lnTo>
                  <a:pt x="1943" y="5"/>
                </a:lnTo>
                <a:lnTo>
                  <a:pt x="1813" y="10"/>
                </a:lnTo>
                <a:lnTo>
                  <a:pt x="1683" y="21"/>
                </a:lnTo>
                <a:lnTo>
                  <a:pt x="1554" y="34"/>
                </a:lnTo>
                <a:lnTo>
                  <a:pt x="1453" y="47"/>
                </a:lnTo>
                <a:lnTo>
                  <a:pt x="1354" y="64"/>
                </a:lnTo>
                <a:lnTo>
                  <a:pt x="1158" y="98"/>
                </a:lnTo>
                <a:lnTo>
                  <a:pt x="967" y="133"/>
                </a:lnTo>
                <a:lnTo>
                  <a:pt x="871" y="151"/>
                </a:lnTo>
                <a:lnTo>
                  <a:pt x="776" y="167"/>
                </a:lnTo>
                <a:lnTo>
                  <a:pt x="682" y="181"/>
                </a:lnTo>
                <a:lnTo>
                  <a:pt x="587" y="192"/>
                </a:lnTo>
                <a:lnTo>
                  <a:pt x="491" y="201"/>
                </a:lnTo>
                <a:lnTo>
                  <a:pt x="394" y="206"/>
                </a:lnTo>
                <a:lnTo>
                  <a:pt x="298" y="207"/>
                </a:lnTo>
                <a:lnTo>
                  <a:pt x="200" y="204"/>
                </a:lnTo>
                <a:lnTo>
                  <a:pt x="101" y="195"/>
                </a:lnTo>
                <a:lnTo>
                  <a:pt x="51" y="190"/>
                </a:lnTo>
                <a:lnTo>
                  <a:pt x="0" y="181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2381250" y="2852737"/>
            <a:ext cx="25400" cy="42863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34"/>
              </a:cxn>
              <a:cxn ang="0">
                <a:pos x="33" y="81"/>
              </a:cxn>
            </a:cxnLst>
            <a:rect l="0" t="0" r="r" b="b"/>
            <a:pathLst>
              <a:path w="48" h="81">
                <a:moveTo>
                  <a:pt x="48" y="0"/>
                </a:moveTo>
                <a:lnTo>
                  <a:pt x="0" y="34"/>
                </a:lnTo>
                <a:lnTo>
                  <a:pt x="33" y="81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2536825" y="3219450"/>
            <a:ext cx="2820988" cy="128588"/>
          </a:xfrm>
          <a:custGeom>
            <a:avLst/>
            <a:gdLst/>
            <a:ahLst/>
            <a:cxnLst>
              <a:cxn ang="0">
                <a:pos x="5332" y="182"/>
              </a:cxn>
              <a:cxn ang="0">
                <a:pos x="5272" y="198"/>
              </a:cxn>
              <a:cxn ang="0">
                <a:pos x="5211" y="212"/>
              </a:cxn>
              <a:cxn ang="0">
                <a:pos x="5149" y="223"/>
              </a:cxn>
              <a:cxn ang="0">
                <a:pos x="5085" y="232"/>
              </a:cxn>
              <a:cxn ang="0">
                <a:pos x="5020" y="238"/>
              </a:cxn>
              <a:cxn ang="0">
                <a:pos x="4955" y="243"/>
              </a:cxn>
              <a:cxn ang="0">
                <a:pos x="4889" y="244"/>
              </a:cxn>
              <a:cxn ang="0">
                <a:pos x="4823" y="244"/>
              </a:cxn>
              <a:cxn ang="0">
                <a:pos x="4755" y="243"/>
              </a:cxn>
              <a:cxn ang="0">
                <a:pos x="4688" y="240"/>
              </a:cxn>
              <a:cxn ang="0">
                <a:pos x="4553" y="231"/>
              </a:cxn>
              <a:cxn ang="0">
                <a:pos x="4417" y="218"/>
              </a:cxn>
              <a:cxn ang="0">
                <a:pos x="4282" y="203"/>
              </a:cxn>
              <a:cxn ang="0">
                <a:pos x="4071" y="176"/>
              </a:cxn>
              <a:cxn ang="0">
                <a:pos x="3860" y="149"/>
              </a:cxn>
              <a:cxn ang="0">
                <a:pos x="3653" y="121"/>
              </a:cxn>
              <a:cxn ang="0">
                <a:pos x="3447" y="95"/>
              </a:cxn>
              <a:cxn ang="0">
                <a:pos x="3240" y="71"/>
              </a:cxn>
              <a:cxn ang="0">
                <a:pos x="3031" y="47"/>
              </a:cxn>
              <a:cxn ang="0">
                <a:pos x="2819" y="28"/>
              </a:cxn>
              <a:cxn ang="0">
                <a:pos x="2603" y="13"/>
              </a:cxn>
              <a:cxn ang="0">
                <a:pos x="2473" y="7"/>
              </a:cxn>
              <a:cxn ang="0">
                <a:pos x="2341" y="3"/>
              </a:cxn>
              <a:cxn ang="0">
                <a:pos x="2209" y="0"/>
              </a:cxn>
              <a:cxn ang="0">
                <a:pos x="2076" y="2"/>
              </a:cxn>
              <a:cxn ang="0">
                <a:pos x="1944" y="4"/>
              </a:cxn>
              <a:cxn ang="0">
                <a:pos x="1812" y="10"/>
              </a:cxn>
              <a:cxn ang="0">
                <a:pos x="1682" y="21"/>
              </a:cxn>
              <a:cxn ang="0">
                <a:pos x="1553" y="34"/>
              </a:cxn>
              <a:cxn ang="0">
                <a:pos x="1454" y="49"/>
              </a:cxn>
              <a:cxn ang="0">
                <a:pos x="1355" y="64"/>
              </a:cxn>
              <a:cxn ang="0">
                <a:pos x="1159" y="98"/>
              </a:cxn>
              <a:cxn ang="0">
                <a:pos x="967" y="135"/>
              </a:cxn>
              <a:cxn ang="0">
                <a:pos x="872" y="151"/>
              </a:cxn>
              <a:cxn ang="0">
                <a:pos x="777" y="167"/>
              </a:cxn>
              <a:cxn ang="0">
                <a:pos x="681" y="182"/>
              </a:cxn>
              <a:cxn ang="0">
                <a:pos x="586" y="192"/>
              </a:cxn>
              <a:cxn ang="0">
                <a:pos x="490" y="201"/>
              </a:cxn>
              <a:cxn ang="0">
                <a:pos x="394" y="207"/>
              </a:cxn>
              <a:cxn ang="0">
                <a:pos x="297" y="207"/>
              </a:cxn>
              <a:cxn ang="0">
                <a:pos x="200" y="204"/>
              </a:cxn>
              <a:cxn ang="0">
                <a:pos x="100" y="195"/>
              </a:cxn>
              <a:cxn ang="0">
                <a:pos x="50" y="189"/>
              </a:cxn>
              <a:cxn ang="0">
                <a:pos x="0" y="182"/>
              </a:cxn>
            </a:cxnLst>
            <a:rect l="0" t="0" r="r" b="b"/>
            <a:pathLst>
              <a:path w="5332" h="244">
                <a:moveTo>
                  <a:pt x="5332" y="182"/>
                </a:moveTo>
                <a:lnTo>
                  <a:pt x="5272" y="198"/>
                </a:lnTo>
                <a:lnTo>
                  <a:pt x="5211" y="212"/>
                </a:lnTo>
                <a:lnTo>
                  <a:pt x="5149" y="223"/>
                </a:lnTo>
                <a:lnTo>
                  <a:pt x="5085" y="232"/>
                </a:lnTo>
                <a:lnTo>
                  <a:pt x="5020" y="238"/>
                </a:lnTo>
                <a:lnTo>
                  <a:pt x="4955" y="243"/>
                </a:lnTo>
                <a:lnTo>
                  <a:pt x="4889" y="244"/>
                </a:lnTo>
                <a:lnTo>
                  <a:pt x="4823" y="244"/>
                </a:lnTo>
                <a:lnTo>
                  <a:pt x="4755" y="243"/>
                </a:lnTo>
                <a:lnTo>
                  <a:pt x="4688" y="240"/>
                </a:lnTo>
                <a:lnTo>
                  <a:pt x="4553" y="231"/>
                </a:lnTo>
                <a:lnTo>
                  <a:pt x="4417" y="218"/>
                </a:lnTo>
                <a:lnTo>
                  <a:pt x="4282" y="203"/>
                </a:lnTo>
                <a:lnTo>
                  <a:pt x="4071" y="176"/>
                </a:lnTo>
                <a:lnTo>
                  <a:pt x="3860" y="149"/>
                </a:lnTo>
                <a:lnTo>
                  <a:pt x="3653" y="121"/>
                </a:lnTo>
                <a:lnTo>
                  <a:pt x="3447" y="95"/>
                </a:lnTo>
                <a:lnTo>
                  <a:pt x="3240" y="71"/>
                </a:lnTo>
                <a:lnTo>
                  <a:pt x="3031" y="47"/>
                </a:lnTo>
                <a:lnTo>
                  <a:pt x="2819" y="28"/>
                </a:lnTo>
                <a:lnTo>
                  <a:pt x="2603" y="13"/>
                </a:lnTo>
                <a:lnTo>
                  <a:pt x="2473" y="7"/>
                </a:lnTo>
                <a:lnTo>
                  <a:pt x="2341" y="3"/>
                </a:lnTo>
                <a:lnTo>
                  <a:pt x="2209" y="0"/>
                </a:lnTo>
                <a:lnTo>
                  <a:pt x="2076" y="2"/>
                </a:lnTo>
                <a:lnTo>
                  <a:pt x="1944" y="4"/>
                </a:lnTo>
                <a:lnTo>
                  <a:pt x="1812" y="10"/>
                </a:lnTo>
                <a:lnTo>
                  <a:pt x="1682" y="21"/>
                </a:lnTo>
                <a:lnTo>
                  <a:pt x="1553" y="34"/>
                </a:lnTo>
                <a:lnTo>
                  <a:pt x="1454" y="49"/>
                </a:lnTo>
                <a:lnTo>
                  <a:pt x="1355" y="64"/>
                </a:lnTo>
                <a:lnTo>
                  <a:pt x="1159" y="98"/>
                </a:lnTo>
                <a:lnTo>
                  <a:pt x="967" y="135"/>
                </a:lnTo>
                <a:lnTo>
                  <a:pt x="872" y="151"/>
                </a:lnTo>
                <a:lnTo>
                  <a:pt x="777" y="167"/>
                </a:lnTo>
                <a:lnTo>
                  <a:pt x="681" y="182"/>
                </a:lnTo>
                <a:lnTo>
                  <a:pt x="586" y="192"/>
                </a:lnTo>
                <a:lnTo>
                  <a:pt x="490" y="201"/>
                </a:lnTo>
                <a:lnTo>
                  <a:pt x="394" y="207"/>
                </a:lnTo>
                <a:lnTo>
                  <a:pt x="297" y="207"/>
                </a:lnTo>
                <a:lnTo>
                  <a:pt x="200" y="204"/>
                </a:lnTo>
                <a:lnTo>
                  <a:pt x="100" y="195"/>
                </a:lnTo>
                <a:lnTo>
                  <a:pt x="50" y="189"/>
                </a:lnTo>
                <a:lnTo>
                  <a:pt x="0" y="182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2536825" y="3297237"/>
            <a:ext cx="25400" cy="42863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0" y="33"/>
              </a:cxn>
              <a:cxn ang="0">
                <a:pos x="34" y="80"/>
              </a:cxn>
            </a:cxnLst>
            <a:rect l="0" t="0" r="r" b="b"/>
            <a:pathLst>
              <a:path w="47" h="80">
                <a:moveTo>
                  <a:pt x="47" y="0"/>
                </a:moveTo>
                <a:lnTo>
                  <a:pt x="0" y="33"/>
                </a:lnTo>
                <a:lnTo>
                  <a:pt x="34" y="80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2381250" y="3359150"/>
            <a:ext cx="2820988" cy="66675"/>
          </a:xfrm>
          <a:custGeom>
            <a:avLst/>
            <a:gdLst/>
            <a:ahLst/>
            <a:cxnLst>
              <a:cxn ang="0">
                <a:pos x="5332" y="126"/>
              </a:cxn>
              <a:cxn ang="0">
                <a:pos x="5170" y="102"/>
              </a:cxn>
              <a:cxn ang="0">
                <a:pos x="5006" y="81"/>
              </a:cxn>
              <a:cxn ang="0">
                <a:pos x="4841" y="64"/>
              </a:cxn>
              <a:cxn ang="0">
                <a:pos x="4676" y="47"/>
              </a:cxn>
              <a:cxn ang="0">
                <a:pos x="4510" y="34"/>
              </a:cxn>
              <a:cxn ang="0">
                <a:pos x="4342" y="24"/>
              </a:cxn>
              <a:cxn ang="0">
                <a:pos x="4175" y="15"/>
              </a:cxn>
              <a:cxn ang="0">
                <a:pos x="4006" y="9"/>
              </a:cxn>
              <a:cxn ang="0">
                <a:pos x="3837" y="4"/>
              </a:cxn>
              <a:cxn ang="0">
                <a:pos x="3667" y="1"/>
              </a:cxn>
              <a:cxn ang="0">
                <a:pos x="3498" y="0"/>
              </a:cxn>
              <a:cxn ang="0">
                <a:pos x="3328" y="0"/>
              </a:cxn>
              <a:cxn ang="0">
                <a:pos x="2987" y="6"/>
              </a:cxn>
              <a:cxn ang="0">
                <a:pos x="2647" y="15"/>
              </a:cxn>
              <a:cxn ang="0">
                <a:pos x="2306" y="28"/>
              </a:cxn>
              <a:cxn ang="0">
                <a:pos x="1967" y="44"/>
              </a:cxn>
              <a:cxn ang="0">
                <a:pos x="1631" y="61"/>
              </a:cxn>
              <a:cxn ang="0">
                <a:pos x="1296" y="77"/>
              </a:cxn>
              <a:cxn ang="0">
                <a:pos x="966" y="93"/>
              </a:cxn>
              <a:cxn ang="0">
                <a:pos x="639" y="108"/>
              </a:cxn>
              <a:cxn ang="0">
                <a:pos x="317" y="120"/>
              </a:cxn>
              <a:cxn ang="0">
                <a:pos x="157" y="123"/>
              </a:cxn>
              <a:cxn ang="0">
                <a:pos x="0" y="126"/>
              </a:cxn>
            </a:cxnLst>
            <a:rect l="0" t="0" r="r" b="b"/>
            <a:pathLst>
              <a:path w="5332" h="126">
                <a:moveTo>
                  <a:pt x="5332" y="126"/>
                </a:moveTo>
                <a:lnTo>
                  <a:pt x="5170" y="102"/>
                </a:lnTo>
                <a:lnTo>
                  <a:pt x="5006" y="81"/>
                </a:lnTo>
                <a:lnTo>
                  <a:pt x="4841" y="64"/>
                </a:lnTo>
                <a:lnTo>
                  <a:pt x="4676" y="47"/>
                </a:lnTo>
                <a:lnTo>
                  <a:pt x="4510" y="34"/>
                </a:lnTo>
                <a:lnTo>
                  <a:pt x="4342" y="24"/>
                </a:lnTo>
                <a:lnTo>
                  <a:pt x="4175" y="15"/>
                </a:lnTo>
                <a:lnTo>
                  <a:pt x="4006" y="9"/>
                </a:lnTo>
                <a:lnTo>
                  <a:pt x="3837" y="4"/>
                </a:lnTo>
                <a:lnTo>
                  <a:pt x="3667" y="1"/>
                </a:lnTo>
                <a:lnTo>
                  <a:pt x="3498" y="0"/>
                </a:lnTo>
                <a:lnTo>
                  <a:pt x="3328" y="0"/>
                </a:lnTo>
                <a:lnTo>
                  <a:pt x="2987" y="6"/>
                </a:lnTo>
                <a:lnTo>
                  <a:pt x="2647" y="15"/>
                </a:lnTo>
                <a:lnTo>
                  <a:pt x="2306" y="28"/>
                </a:lnTo>
                <a:lnTo>
                  <a:pt x="1967" y="44"/>
                </a:lnTo>
                <a:lnTo>
                  <a:pt x="1631" y="61"/>
                </a:lnTo>
                <a:lnTo>
                  <a:pt x="1296" y="77"/>
                </a:lnTo>
                <a:lnTo>
                  <a:pt x="966" y="93"/>
                </a:lnTo>
                <a:lnTo>
                  <a:pt x="639" y="108"/>
                </a:lnTo>
                <a:lnTo>
                  <a:pt x="317" y="120"/>
                </a:lnTo>
                <a:lnTo>
                  <a:pt x="157" y="123"/>
                </a:lnTo>
                <a:lnTo>
                  <a:pt x="0" y="126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2381250" y="3403600"/>
            <a:ext cx="22225" cy="42863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0" y="42"/>
              </a:cxn>
              <a:cxn ang="0">
                <a:pos x="42" y="82"/>
              </a:cxn>
            </a:cxnLst>
            <a:rect l="0" t="0" r="r" b="b"/>
            <a:pathLst>
              <a:path w="42" h="82">
                <a:moveTo>
                  <a:pt x="40" y="0"/>
                </a:moveTo>
                <a:lnTo>
                  <a:pt x="0" y="42"/>
                </a:lnTo>
                <a:lnTo>
                  <a:pt x="42" y="82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2314575" y="2914650"/>
            <a:ext cx="2820988" cy="66675"/>
          </a:xfrm>
          <a:custGeom>
            <a:avLst/>
            <a:gdLst/>
            <a:ahLst/>
            <a:cxnLst>
              <a:cxn ang="0">
                <a:pos x="5331" y="126"/>
              </a:cxn>
              <a:cxn ang="0">
                <a:pos x="5169" y="102"/>
              </a:cxn>
              <a:cxn ang="0">
                <a:pos x="5005" y="81"/>
              </a:cxn>
              <a:cxn ang="0">
                <a:pos x="4841" y="62"/>
              </a:cxn>
              <a:cxn ang="0">
                <a:pos x="4675" y="47"/>
              </a:cxn>
              <a:cxn ang="0">
                <a:pos x="4509" y="34"/>
              </a:cxn>
              <a:cxn ang="0">
                <a:pos x="4341" y="24"/>
              </a:cxn>
              <a:cxn ang="0">
                <a:pos x="4174" y="15"/>
              </a:cxn>
              <a:cxn ang="0">
                <a:pos x="4005" y="7"/>
              </a:cxn>
              <a:cxn ang="0">
                <a:pos x="3836" y="3"/>
              </a:cxn>
              <a:cxn ang="0">
                <a:pos x="3666" y="0"/>
              </a:cxn>
              <a:cxn ang="0">
                <a:pos x="3497" y="0"/>
              </a:cxn>
              <a:cxn ang="0">
                <a:pos x="3327" y="0"/>
              </a:cxn>
              <a:cxn ang="0">
                <a:pos x="2986" y="4"/>
              </a:cxn>
              <a:cxn ang="0">
                <a:pos x="2644" y="15"/>
              </a:cxn>
              <a:cxn ang="0">
                <a:pos x="2305" y="28"/>
              </a:cxn>
              <a:cxn ang="0">
                <a:pos x="1966" y="43"/>
              </a:cxn>
              <a:cxn ang="0">
                <a:pos x="1629" y="61"/>
              </a:cxn>
              <a:cxn ang="0">
                <a:pos x="1295" y="77"/>
              </a:cxn>
              <a:cxn ang="0">
                <a:pos x="964" y="93"/>
              </a:cxn>
              <a:cxn ang="0">
                <a:pos x="638" y="108"/>
              </a:cxn>
              <a:cxn ang="0">
                <a:pos x="316" y="118"/>
              </a:cxn>
              <a:cxn ang="0">
                <a:pos x="157" y="123"/>
              </a:cxn>
              <a:cxn ang="0">
                <a:pos x="0" y="126"/>
              </a:cxn>
            </a:cxnLst>
            <a:rect l="0" t="0" r="r" b="b"/>
            <a:pathLst>
              <a:path w="5331" h="126">
                <a:moveTo>
                  <a:pt x="5331" y="126"/>
                </a:moveTo>
                <a:lnTo>
                  <a:pt x="5169" y="102"/>
                </a:lnTo>
                <a:lnTo>
                  <a:pt x="5005" y="81"/>
                </a:lnTo>
                <a:lnTo>
                  <a:pt x="4841" y="62"/>
                </a:lnTo>
                <a:lnTo>
                  <a:pt x="4675" y="47"/>
                </a:lnTo>
                <a:lnTo>
                  <a:pt x="4509" y="34"/>
                </a:lnTo>
                <a:lnTo>
                  <a:pt x="4341" y="24"/>
                </a:lnTo>
                <a:lnTo>
                  <a:pt x="4174" y="15"/>
                </a:lnTo>
                <a:lnTo>
                  <a:pt x="4005" y="7"/>
                </a:lnTo>
                <a:lnTo>
                  <a:pt x="3836" y="3"/>
                </a:lnTo>
                <a:lnTo>
                  <a:pt x="3666" y="0"/>
                </a:lnTo>
                <a:lnTo>
                  <a:pt x="3497" y="0"/>
                </a:lnTo>
                <a:lnTo>
                  <a:pt x="3327" y="0"/>
                </a:lnTo>
                <a:lnTo>
                  <a:pt x="2986" y="4"/>
                </a:lnTo>
                <a:lnTo>
                  <a:pt x="2644" y="15"/>
                </a:lnTo>
                <a:lnTo>
                  <a:pt x="2305" y="28"/>
                </a:lnTo>
                <a:lnTo>
                  <a:pt x="1966" y="43"/>
                </a:lnTo>
                <a:lnTo>
                  <a:pt x="1629" y="61"/>
                </a:lnTo>
                <a:lnTo>
                  <a:pt x="1295" y="77"/>
                </a:lnTo>
                <a:lnTo>
                  <a:pt x="964" y="93"/>
                </a:lnTo>
                <a:lnTo>
                  <a:pt x="638" y="108"/>
                </a:lnTo>
                <a:lnTo>
                  <a:pt x="316" y="118"/>
                </a:lnTo>
                <a:lnTo>
                  <a:pt x="157" y="123"/>
                </a:lnTo>
                <a:lnTo>
                  <a:pt x="0" y="126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2314575" y="2959100"/>
            <a:ext cx="22225" cy="44450"/>
          </a:xfrm>
          <a:custGeom>
            <a:avLst/>
            <a:gdLst/>
            <a:ahLst/>
            <a:cxnLst>
              <a:cxn ang="0">
                <a:pos x="40" y="0"/>
              </a:cxn>
              <a:cxn ang="0">
                <a:pos x="0" y="42"/>
              </a:cxn>
              <a:cxn ang="0">
                <a:pos x="41" y="82"/>
              </a:cxn>
            </a:cxnLst>
            <a:rect l="0" t="0" r="r" b="b"/>
            <a:pathLst>
              <a:path w="41" h="82">
                <a:moveTo>
                  <a:pt x="40" y="0"/>
                </a:moveTo>
                <a:lnTo>
                  <a:pt x="0" y="42"/>
                </a:lnTo>
                <a:lnTo>
                  <a:pt x="41" y="82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2359025" y="3136900"/>
            <a:ext cx="2820988" cy="177800"/>
          </a:xfrm>
          <a:custGeom>
            <a:avLst/>
            <a:gdLst/>
            <a:ahLst/>
            <a:cxnLst>
              <a:cxn ang="0">
                <a:pos x="5331" y="0"/>
              </a:cxn>
              <a:cxn ang="0">
                <a:pos x="5044" y="9"/>
              </a:cxn>
              <a:cxn ang="0">
                <a:pos x="4757" y="15"/>
              </a:cxn>
              <a:cxn ang="0">
                <a:pos x="4466" y="19"/>
              </a:cxn>
              <a:cxn ang="0">
                <a:pos x="4178" y="24"/>
              </a:cxn>
              <a:cxn ang="0">
                <a:pos x="3887" y="31"/>
              </a:cxn>
              <a:cxn ang="0">
                <a:pos x="3597" y="43"/>
              </a:cxn>
              <a:cxn ang="0">
                <a:pos x="3453" y="50"/>
              </a:cxn>
              <a:cxn ang="0">
                <a:pos x="3310" y="59"/>
              </a:cxn>
              <a:cxn ang="0">
                <a:pos x="3166" y="70"/>
              </a:cxn>
              <a:cxn ang="0">
                <a:pos x="3022" y="83"/>
              </a:cxn>
              <a:cxn ang="0">
                <a:pos x="2895" y="98"/>
              </a:cxn>
              <a:cxn ang="0">
                <a:pos x="2769" y="113"/>
              </a:cxn>
              <a:cxn ang="0">
                <a:pos x="2642" y="130"/>
              </a:cxn>
              <a:cxn ang="0">
                <a:pos x="2516" y="148"/>
              </a:cxn>
              <a:cxn ang="0">
                <a:pos x="2266" y="188"/>
              </a:cxn>
              <a:cxn ang="0">
                <a:pos x="2014" y="231"/>
              </a:cxn>
              <a:cxn ang="0">
                <a:pos x="1810" y="267"/>
              </a:cxn>
              <a:cxn ang="0">
                <a:pos x="1706" y="284"/>
              </a:cxn>
              <a:cxn ang="0">
                <a:pos x="1602" y="299"/>
              </a:cxn>
              <a:cxn ang="0">
                <a:pos x="1499" y="312"/>
              </a:cxn>
              <a:cxn ang="0">
                <a:pos x="1395" y="324"/>
              </a:cxn>
              <a:cxn ang="0">
                <a:pos x="1290" y="332"/>
              </a:cxn>
              <a:cxn ang="0">
                <a:pos x="1183" y="336"/>
              </a:cxn>
              <a:cxn ang="0">
                <a:pos x="1105" y="336"/>
              </a:cxn>
              <a:cxn ang="0">
                <a:pos x="1025" y="335"/>
              </a:cxn>
              <a:cxn ang="0">
                <a:pos x="945" y="330"/>
              </a:cxn>
              <a:cxn ang="0">
                <a:pos x="865" y="324"/>
              </a:cxn>
              <a:cxn ang="0">
                <a:pos x="708" y="309"/>
              </a:cxn>
              <a:cxn ang="0">
                <a:pos x="552" y="290"/>
              </a:cxn>
              <a:cxn ang="0">
                <a:pos x="477" y="280"/>
              </a:cxn>
              <a:cxn ang="0">
                <a:pos x="403" y="269"/>
              </a:cxn>
              <a:cxn ang="0">
                <a:pos x="330" y="258"/>
              </a:cxn>
              <a:cxn ang="0">
                <a:pos x="259" y="247"/>
              </a:cxn>
              <a:cxn ang="0">
                <a:pos x="191" y="237"/>
              </a:cxn>
              <a:cxn ang="0">
                <a:pos x="124" y="227"/>
              </a:cxn>
              <a:cxn ang="0">
                <a:pos x="61" y="218"/>
              </a:cxn>
              <a:cxn ang="0">
                <a:pos x="0" y="210"/>
              </a:cxn>
            </a:cxnLst>
            <a:rect l="0" t="0" r="r" b="b"/>
            <a:pathLst>
              <a:path w="5331" h="336">
                <a:moveTo>
                  <a:pt x="5331" y="0"/>
                </a:moveTo>
                <a:lnTo>
                  <a:pt x="5044" y="9"/>
                </a:lnTo>
                <a:lnTo>
                  <a:pt x="4757" y="15"/>
                </a:lnTo>
                <a:lnTo>
                  <a:pt x="4466" y="19"/>
                </a:lnTo>
                <a:lnTo>
                  <a:pt x="4178" y="24"/>
                </a:lnTo>
                <a:lnTo>
                  <a:pt x="3887" y="31"/>
                </a:lnTo>
                <a:lnTo>
                  <a:pt x="3597" y="43"/>
                </a:lnTo>
                <a:lnTo>
                  <a:pt x="3453" y="50"/>
                </a:lnTo>
                <a:lnTo>
                  <a:pt x="3310" y="59"/>
                </a:lnTo>
                <a:lnTo>
                  <a:pt x="3166" y="70"/>
                </a:lnTo>
                <a:lnTo>
                  <a:pt x="3022" y="83"/>
                </a:lnTo>
                <a:lnTo>
                  <a:pt x="2895" y="98"/>
                </a:lnTo>
                <a:lnTo>
                  <a:pt x="2769" y="113"/>
                </a:lnTo>
                <a:lnTo>
                  <a:pt x="2642" y="130"/>
                </a:lnTo>
                <a:lnTo>
                  <a:pt x="2516" y="148"/>
                </a:lnTo>
                <a:lnTo>
                  <a:pt x="2266" y="188"/>
                </a:lnTo>
                <a:lnTo>
                  <a:pt x="2014" y="231"/>
                </a:lnTo>
                <a:lnTo>
                  <a:pt x="1810" y="267"/>
                </a:lnTo>
                <a:lnTo>
                  <a:pt x="1706" y="284"/>
                </a:lnTo>
                <a:lnTo>
                  <a:pt x="1602" y="299"/>
                </a:lnTo>
                <a:lnTo>
                  <a:pt x="1499" y="312"/>
                </a:lnTo>
                <a:lnTo>
                  <a:pt x="1395" y="324"/>
                </a:lnTo>
                <a:lnTo>
                  <a:pt x="1290" y="332"/>
                </a:lnTo>
                <a:lnTo>
                  <a:pt x="1183" y="336"/>
                </a:lnTo>
                <a:lnTo>
                  <a:pt x="1105" y="336"/>
                </a:lnTo>
                <a:lnTo>
                  <a:pt x="1025" y="335"/>
                </a:lnTo>
                <a:lnTo>
                  <a:pt x="945" y="330"/>
                </a:lnTo>
                <a:lnTo>
                  <a:pt x="865" y="324"/>
                </a:lnTo>
                <a:lnTo>
                  <a:pt x="708" y="309"/>
                </a:lnTo>
                <a:lnTo>
                  <a:pt x="552" y="290"/>
                </a:lnTo>
                <a:lnTo>
                  <a:pt x="477" y="280"/>
                </a:lnTo>
                <a:lnTo>
                  <a:pt x="403" y="269"/>
                </a:lnTo>
                <a:lnTo>
                  <a:pt x="330" y="258"/>
                </a:lnTo>
                <a:lnTo>
                  <a:pt x="259" y="247"/>
                </a:lnTo>
                <a:lnTo>
                  <a:pt x="191" y="237"/>
                </a:lnTo>
                <a:lnTo>
                  <a:pt x="124" y="227"/>
                </a:lnTo>
                <a:lnTo>
                  <a:pt x="61" y="218"/>
                </a:lnTo>
                <a:lnTo>
                  <a:pt x="0" y="210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2359025" y="3228975"/>
            <a:ext cx="23813" cy="42863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0" y="36"/>
              </a:cxn>
              <a:cxn ang="0">
                <a:pos x="34" y="82"/>
              </a:cxn>
            </a:cxnLst>
            <a:rect l="0" t="0" r="r" b="b"/>
            <a:pathLst>
              <a:path w="44" h="82">
                <a:moveTo>
                  <a:pt x="44" y="0"/>
                </a:moveTo>
                <a:lnTo>
                  <a:pt x="0" y="36"/>
                </a:lnTo>
                <a:lnTo>
                  <a:pt x="34" y="82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2314575" y="2716212"/>
            <a:ext cx="2820988" cy="177800"/>
          </a:xfrm>
          <a:custGeom>
            <a:avLst/>
            <a:gdLst/>
            <a:ahLst/>
            <a:cxnLst>
              <a:cxn ang="0">
                <a:pos x="5331" y="0"/>
              </a:cxn>
              <a:cxn ang="0">
                <a:pos x="5045" y="9"/>
              </a:cxn>
              <a:cxn ang="0">
                <a:pos x="4756" y="14"/>
              </a:cxn>
              <a:cxn ang="0">
                <a:pos x="4467" y="19"/>
              </a:cxn>
              <a:cxn ang="0">
                <a:pos x="4177" y="23"/>
              </a:cxn>
              <a:cxn ang="0">
                <a:pos x="3887" y="31"/>
              </a:cxn>
              <a:cxn ang="0">
                <a:pos x="3598" y="43"/>
              </a:cxn>
              <a:cxn ang="0">
                <a:pos x="3453" y="50"/>
              </a:cxn>
              <a:cxn ang="0">
                <a:pos x="3309" y="59"/>
              </a:cxn>
              <a:cxn ang="0">
                <a:pos x="3166" y="69"/>
              </a:cxn>
              <a:cxn ang="0">
                <a:pos x="3022" y="83"/>
              </a:cxn>
              <a:cxn ang="0">
                <a:pos x="2895" y="97"/>
              </a:cxn>
              <a:cxn ang="0">
                <a:pos x="2769" y="112"/>
              </a:cxn>
              <a:cxn ang="0">
                <a:pos x="2643" y="130"/>
              </a:cxn>
              <a:cxn ang="0">
                <a:pos x="2517" y="148"/>
              </a:cxn>
              <a:cxn ang="0">
                <a:pos x="2265" y="188"/>
              </a:cxn>
              <a:cxn ang="0">
                <a:pos x="2015" y="230"/>
              </a:cxn>
              <a:cxn ang="0">
                <a:pos x="1809" y="266"/>
              </a:cxn>
              <a:cxn ang="0">
                <a:pos x="1706" y="284"/>
              </a:cxn>
              <a:cxn ang="0">
                <a:pos x="1603" y="299"/>
              </a:cxn>
              <a:cxn ang="0">
                <a:pos x="1498" y="312"/>
              </a:cxn>
              <a:cxn ang="0">
                <a:pos x="1395" y="324"/>
              </a:cxn>
              <a:cxn ang="0">
                <a:pos x="1289" y="331"/>
              </a:cxn>
              <a:cxn ang="0">
                <a:pos x="1183" y="336"/>
              </a:cxn>
              <a:cxn ang="0">
                <a:pos x="1104" y="336"/>
              </a:cxn>
              <a:cxn ang="0">
                <a:pos x="1024" y="334"/>
              </a:cxn>
              <a:cxn ang="0">
                <a:pos x="944" y="330"/>
              </a:cxn>
              <a:cxn ang="0">
                <a:pos x="866" y="324"/>
              </a:cxn>
              <a:cxn ang="0">
                <a:pos x="707" y="309"/>
              </a:cxn>
              <a:cxn ang="0">
                <a:pos x="553" y="290"/>
              </a:cxn>
              <a:cxn ang="0">
                <a:pos x="476" y="279"/>
              </a:cxn>
              <a:cxn ang="0">
                <a:pos x="402" y="269"/>
              </a:cxn>
              <a:cxn ang="0">
                <a:pos x="330" y="257"/>
              </a:cxn>
              <a:cxn ang="0">
                <a:pos x="259" y="247"/>
              </a:cxn>
              <a:cxn ang="0">
                <a:pos x="191" y="236"/>
              </a:cxn>
              <a:cxn ang="0">
                <a:pos x="124" y="226"/>
              </a:cxn>
              <a:cxn ang="0">
                <a:pos x="60" y="217"/>
              </a:cxn>
              <a:cxn ang="0">
                <a:pos x="0" y="210"/>
              </a:cxn>
            </a:cxnLst>
            <a:rect l="0" t="0" r="r" b="b"/>
            <a:pathLst>
              <a:path w="5331" h="336">
                <a:moveTo>
                  <a:pt x="5331" y="0"/>
                </a:moveTo>
                <a:lnTo>
                  <a:pt x="5045" y="9"/>
                </a:lnTo>
                <a:lnTo>
                  <a:pt x="4756" y="14"/>
                </a:lnTo>
                <a:lnTo>
                  <a:pt x="4467" y="19"/>
                </a:lnTo>
                <a:lnTo>
                  <a:pt x="4177" y="23"/>
                </a:lnTo>
                <a:lnTo>
                  <a:pt x="3887" y="31"/>
                </a:lnTo>
                <a:lnTo>
                  <a:pt x="3598" y="43"/>
                </a:lnTo>
                <a:lnTo>
                  <a:pt x="3453" y="50"/>
                </a:lnTo>
                <a:lnTo>
                  <a:pt x="3309" y="59"/>
                </a:lnTo>
                <a:lnTo>
                  <a:pt x="3166" y="69"/>
                </a:lnTo>
                <a:lnTo>
                  <a:pt x="3022" y="83"/>
                </a:lnTo>
                <a:lnTo>
                  <a:pt x="2895" y="97"/>
                </a:lnTo>
                <a:lnTo>
                  <a:pt x="2769" y="112"/>
                </a:lnTo>
                <a:lnTo>
                  <a:pt x="2643" y="130"/>
                </a:lnTo>
                <a:lnTo>
                  <a:pt x="2517" y="148"/>
                </a:lnTo>
                <a:lnTo>
                  <a:pt x="2265" y="188"/>
                </a:lnTo>
                <a:lnTo>
                  <a:pt x="2015" y="230"/>
                </a:lnTo>
                <a:lnTo>
                  <a:pt x="1809" y="266"/>
                </a:lnTo>
                <a:lnTo>
                  <a:pt x="1706" y="284"/>
                </a:lnTo>
                <a:lnTo>
                  <a:pt x="1603" y="299"/>
                </a:lnTo>
                <a:lnTo>
                  <a:pt x="1498" y="312"/>
                </a:lnTo>
                <a:lnTo>
                  <a:pt x="1395" y="324"/>
                </a:lnTo>
                <a:lnTo>
                  <a:pt x="1289" y="331"/>
                </a:lnTo>
                <a:lnTo>
                  <a:pt x="1183" y="336"/>
                </a:lnTo>
                <a:lnTo>
                  <a:pt x="1104" y="336"/>
                </a:lnTo>
                <a:lnTo>
                  <a:pt x="1024" y="334"/>
                </a:lnTo>
                <a:lnTo>
                  <a:pt x="944" y="330"/>
                </a:lnTo>
                <a:lnTo>
                  <a:pt x="866" y="324"/>
                </a:lnTo>
                <a:lnTo>
                  <a:pt x="707" y="309"/>
                </a:lnTo>
                <a:lnTo>
                  <a:pt x="553" y="290"/>
                </a:lnTo>
                <a:lnTo>
                  <a:pt x="476" y="279"/>
                </a:lnTo>
                <a:lnTo>
                  <a:pt x="402" y="269"/>
                </a:lnTo>
                <a:lnTo>
                  <a:pt x="330" y="257"/>
                </a:lnTo>
                <a:lnTo>
                  <a:pt x="259" y="247"/>
                </a:lnTo>
                <a:lnTo>
                  <a:pt x="191" y="236"/>
                </a:lnTo>
                <a:lnTo>
                  <a:pt x="124" y="226"/>
                </a:lnTo>
                <a:lnTo>
                  <a:pt x="60" y="217"/>
                </a:lnTo>
                <a:lnTo>
                  <a:pt x="0" y="210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2314575" y="2806700"/>
            <a:ext cx="25400" cy="42863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0" y="35"/>
              </a:cxn>
              <a:cxn ang="0">
                <a:pos x="35" y="81"/>
              </a:cxn>
            </a:cxnLst>
            <a:rect l="0" t="0" r="r" b="b"/>
            <a:pathLst>
              <a:path w="46" h="81">
                <a:moveTo>
                  <a:pt x="46" y="0"/>
                </a:moveTo>
                <a:lnTo>
                  <a:pt x="0" y="35"/>
                </a:lnTo>
                <a:lnTo>
                  <a:pt x="35" y="81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2403475" y="2439987"/>
            <a:ext cx="2732088" cy="390525"/>
          </a:xfrm>
          <a:custGeom>
            <a:avLst/>
            <a:gdLst/>
            <a:ahLst/>
            <a:cxnLst>
              <a:cxn ang="0">
                <a:pos x="5164" y="687"/>
              </a:cxn>
              <a:cxn ang="0">
                <a:pos x="5112" y="684"/>
              </a:cxn>
              <a:cxn ang="0">
                <a:pos x="5057" y="682"/>
              </a:cxn>
              <a:cxn ang="0">
                <a:pos x="4999" y="681"/>
              </a:cxn>
              <a:cxn ang="0">
                <a:pos x="4940" y="682"/>
              </a:cxn>
              <a:cxn ang="0">
                <a:pos x="4881" y="684"/>
              </a:cxn>
              <a:cxn ang="0">
                <a:pos x="4819" y="687"/>
              </a:cxn>
              <a:cxn ang="0">
                <a:pos x="4690" y="694"/>
              </a:cxn>
              <a:cxn ang="0">
                <a:pos x="4558" y="703"/>
              </a:cxn>
              <a:cxn ang="0">
                <a:pos x="4423" y="713"/>
              </a:cxn>
              <a:cxn ang="0">
                <a:pos x="4287" y="722"/>
              </a:cxn>
              <a:cxn ang="0">
                <a:pos x="4151" y="730"/>
              </a:cxn>
              <a:cxn ang="0">
                <a:pos x="4015" y="736"/>
              </a:cxn>
              <a:cxn ang="0">
                <a:pos x="3880" y="736"/>
              </a:cxn>
              <a:cxn ang="0">
                <a:pos x="3815" y="734"/>
              </a:cxn>
              <a:cxn ang="0">
                <a:pos x="3749" y="730"/>
              </a:cxn>
              <a:cxn ang="0">
                <a:pos x="3686" y="725"/>
              </a:cxn>
              <a:cxn ang="0">
                <a:pos x="3624" y="718"/>
              </a:cxn>
              <a:cxn ang="0">
                <a:pos x="3563" y="711"/>
              </a:cxn>
              <a:cxn ang="0">
                <a:pos x="3504" y="699"/>
              </a:cxn>
              <a:cxn ang="0">
                <a:pos x="3446" y="687"/>
              </a:cxn>
              <a:cxn ang="0">
                <a:pos x="3391" y="671"/>
              </a:cxn>
              <a:cxn ang="0">
                <a:pos x="3338" y="653"/>
              </a:cxn>
              <a:cxn ang="0">
                <a:pos x="3286" y="632"/>
              </a:cxn>
              <a:cxn ang="0">
                <a:pos x="3237" y="608"/>
              </a:cxn>
              <a:cxn ang="0">
                <a:pos x="3191" y="582"/>
              </a:cxn>
              <a:cxn ang="0">
                <a:pos x="3135" y="543"/>
              </a:cxn>
              <a:cxn ang="0">
                <a:pos x="3082" y="500"/>
              </a:cxn>
              <a:cxn ang="0">
                <a:pos x="3031" y="455"/>
              </a:cxn>
              <a:cxn ang="0">
                <a:pos x="2982" y="409"/>
              </a:cxn>
              <a:cxn ang="0">
                <a:pos x="2932" y="364"/>
              </a:cxn>
              <a:cxn ang="0">
                <a:pos x="2882" y="320"/>
              </a:cxn>
              <a:cxn ang="0">
                <a:pos x="2828" y="281"/>
              </a:cxn>
              <a:cxn ang="0">
                <a:pos x="2800" y="264"/>
              </a:cxn>
              <a:cxn ang="0">
                <a:pos x="2771" y="246"/>
              </a:cxn>
              <a:cxn ang="0">
                <a:pos x="2734" y="228"/>
              </a:cxn>
              <a:cxn ang="0">
                <a:pos x="2694" y="212"/>
              </a:cxn>
              <a:cxn ang="0">
                <a:pos x="2652" y="197"/>
              </a:cxn>
              <a:cxn ang="0">
                <a:pos x="2609" y="184"/>
              </a:cxn>
              <a:cxn ang="0">
                <a:pos x="2523" y="162"/>
              </a:cxn>
              <a:cxn ang="0">
                <a:pos x="2436" y="141"/>
              </a:cxn>
              <a:cxn ang="0">
                <a:pos x="2322" y="113"/>
              </a:cxn>
              <a:cxn ang="0">
                <a:pos x="2208" y="85"/>
              </a:cxn>
              <a:cxn ang="0">
                <a:pos x="2092" y="60"/>
              </a:cxn>
              <a:cxn ang="0">
                <a:pos x="2035" y="48"/>
              </a:cxn>
              <a:cxn ang="0">
                <a:pos x="1974" y="36"/>
              </a:cxn>
              <a:cxn ang="0">
                <a:pos x="1858" y="21"/>
              </a:cxn>
              <a:cxn ang="0">
                <a:pos x="1740" y="9"/>
              </a:cxn>
              <a:cxn ang="0">
                <a:pos x="1617" y="3"/>
              </a:cxn>
              <a:cxn ang="0">
                <a:pos x="1491" y="0"/>
              </a:cxn>
              <a:cxn ang="0">
                <a:pos x="1362" y="0"/>
              </a:cxn>
              <a:cxn ang="0">
                <a:pos x="1232" y="5"/>
              </a:cxn>
              <a:cxn ang="0">
                <a:pos x="1102" y="11"/>
              </a:cxn>
              <a:cxn ang="0">
                <a:pos x="971" y="18"/>
              </a:cxn>
              <a:cxn ang="0">
                <a:pos x="841" y="27"/>
              </a:cxn>
              <a:cxn ang="0">
                <a:pos x="711" y="37"/>
              </a:cxn>
              <a:cxn ang="0">
                <a:pos x="583" y="49"/>
              </a:cxn>
              <a:cxn ang="0">
                <a:pos x="459" y="61"/>
              </a:cxn>
              <a:cxn ang="0">
                <a:pos x="338" y="71"/>
              </a:cxn>
              <a:cxn ang="0">
                <a:pos x="221" y="82"/>
              </a:cxn>
              <a:cxn ang="0">
                <a:pos x="108" y="92"/>
              </a:cxn>
              <a:cxn ang="0">
                <a:pos x="53" y="95"/>
              </a:cxn>
              <a:cxn ang="0">
                <a:pos x="0" y="99"/>
              </a:cxn>
            </a:cxnLst>
            <a:rect l="0" t="0" r="r" b="b"/>
            <a:pathLst>
              <a:path w="5164" h="736">
                <a:moveTo>
                  <a:pt x="5164" y="687"/>
                </a:moveTo>
                <a:lnTo>
                  <a:pt x="5112" y="684"/>
                </a:lnTo>
                <a:lnTo>
                  <a:pt x="5057" y="682"/>
                </a:lnTo>
                <a:lnTo>
                  <a:pt x="4999" y="681"/>
                </a:lnTo>
                <a:lnTo>
                  <a:pt x="4940" y="682"/>
                </a:lnTo>
                <a:lnTo>
                  <a:pt x="4881" y="684"/>
                </a:lnTo>
                <a:lnTo>
                  <a:pt x="4819" y="687"/>
                </a:lnTo>
                <a:lnTo>
                  <a:pt x="4690" y="694"/>
                </a:lnTo>
                <a:lnTo>
                  <a:pt x="4558" y="703"/>
                </a:lnTo>
                <a:lnTo>
                  <a:pt x="4423" y="713"/>
                </a:lnTo>
                <a:lnTo>
                  <a:pt x="4287" y="722"/>
                </a:lnTo>
                <a:lnTo>
                  <a:pt x="4151" y="730"/>
                </a:lnTo>
                <a:lnTo>
                  <a:pt x="4015" y="736"/>
                </a:lnTo>
                <a:lnTo>
                  <a:pt x="3880" y="736"/>
                </a:lnTo>
                <a:lnTo>
                  <a:pt x="3815" y="734"/>
                </a:lnTo>
                <a:lnTo>
                  <a:pt x="3749" y="730"/>
                </a:lnTo>
                <a:lnTo>
                  <a:pt x="3686" y="725"/>
                </a:lnTo>
                <a:lnTo>
                  <a:pt x="3624" y="718"/>
                </a:lnTo>
                <a:lnTo>
                  <a:pt x="3563" y="711"/>
                </a:lnTo>
                <a:lnTo>
                  <a:pt x="3504" y="699"/>
                </a:lnTo>
                <a:lnTo>
                  <a:pt x="3446" y="687"/>
                </a:lnTo>
                <a:lnTo>
                  <a:pt x="3391" y="671"/>
                </a:lnTo>
                <a:lnTo>
                  <a:pt x="3338" y="653"/>
                </a:lnTo>
                <a:lnTo>
                  <a:pt x="3286" y="632"/>
                </a:lnTo>
                <a:lnTo>
                  <a:pt x="3237" y="608"/>
                </a:lnTo>
                <a:lnTo>
                  <a:pt x="3191" y="582"/>
                </a:lnTo>
                <a:lnTo>
                  <a:pt x="3135" y="543"/>
                </a:lnTo>
                <a:lnTo>
                  <a:pt x="3082" y="500"/>
                </a:lnTo>
                <a:lnTo>
                  <a:pt x="3031" y="455"/>
                </a:lnTo>
                <a:lnTo>
                  <a:pt x="2982" y="409"/>
                </a:lnTo>
                <a:lnTo>
                  <a:pt x="2932" y="364"/>
                </a:lnTo>
                <a:lnTo>
                  <a:pt x="2882" y="320"/>
                </a:lnTo>
                <a:lnTo>
                  <a:pt x="2828" y="281"/>
                </a:lnTo>
                <a:lnTo>
                  <a:pt x="2800" y="264"/>
                </a:lnTo>
                <a:lnTo>
                  <a:pt x="2771" y="246"/>
                </a:lnTo>
                <a:lnTo>
                  <a:pt x="2734" y="228"/>
                </a:lnTo>
                <a:lnTo>
                  <a:pt x="2694" y="212"/>
                </a:lnTo>
                <a:lnTo>
                  <a:pt x="2652" y="197"/>
                </a:lnTo>
                <a:lnTo>
                  <a:pt x="2609" y="184"/>
                </a:lnTo>
                <a:lnTo>
                  <a:pt x="2523" y="162"/>
                </a:lnTo>
                <a:lnTo>
                  <a:pt x="2436" y="141"/>
                </a:lnTo>
                <a:lnTo>
                  <a:pt x="2322" y="113"/>
                </a:lnTo>
                <a:lnTo>
                  <a:pt x="2208" y="85"/>
                </a:lnTo>
                <a:lnTo>
                  <a:pt x="2092" y="60"/>
                </a:lnTo>
                <a:lnTo>
                  <a:pt x="2035" y="48"/>
                </a:lnTo>
                <a:lnTo>
                  <a:pt x="1974" y="36"/>
                </a:lnTo>
                <a:lnTo>
                  <a:pt x="1858" y="21"/>
                </a:lnTo>
                <a:lnTo>
                  <a:pt x="1740" y="9"/>
                </a:lnTo>
                <a:lnTo>
                  <a:pt x="1617" y="3"/>
                </a:lnTo>
                <a:lnTo>
                  <a:pt x="1491" y="0"/>
                </a:lnTo>
                <a:lnTo>
                  <a:pt x="1362" y="0"/>
                </a:lnTo>
                <a:lnTo>
                  <a:pt x="1232" y="5"/>
                </a:lnTo>
                <a:lnTo>
                  <a:pt x="1102" y="11"/>
                </a:lnTo>
                <a:lnTo>
                  <a:pt x="971" y="18"/>
                </a:lnTo>
                <a:lnTo>
                  <a:pt x="841" y="27"/>
                </a:lnTo>
                <a:lnTo>
                  <a:pt x="711" y="37"/>
                </a:lnTo>
                <a:lnTo>
                  <a:pt x="583" y="49"/>
                </a:lnTo>
                <a:lnTo>
                  <a:pt x="459" y="61"/>
                </a:lnTo>
                <a:lnTo>
                  <a:pt x="338" y="71"/>
                </a:lnTo>
                <a:lnTo>
                  <a:pt x="221" y="82"/>
                </a:lnTo>
                <a:lnTo>
                  <a:pt x="108" y="92"/>
                </a:lnTo>
                <a:lnTo>
                  <a:pt x="53" y="95"/>
                </a:lnTo>
                <a:lnTo>
                  <a:pt x="0" y="99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2403475" y="2470150"/>
            <a:ext cx="23813" cy="42863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0" y="44"/>
              </a:cxn>
              <a:cxn ang="0">
                <a:pos x="44" y="83"/>
              </a:cxn>
            </a:cxnLst>
            <a:rect l="0" t="0" r="r" b="b"/>
            <a:pathLst>
              <a:path w="44" h="83">
                <a:moveTo>
                  <a:pt x="38" y="0"/>
                </a:moveTo>
                <a:lnTo>
                  <a:pt x="0" y="44"/>
                </a:lnTo>
                <a:lnTo>
                  <a:pt x="44" y="83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2479675" y="2506662"/>
            <a:ext cx="2733675" cy="388938"/>
          </a:xfrm>
          <a:custGeom>
            <a:avLst/>
            <a:gdLst/>
            <a:ahLst/>
            <a:cxnLst>
              <a:cxn ang="0">
                <a:pos x="5164" y="687"/>
              </a:cxn>
              <a:cxn ang="0">
                <a:pos x="5110" y="684"/>
              </a:cxn>
              <a:cxn ang="0">
                <a:pos x="5056" y="682"/>
              </a:cxn>
              <a:cxn ang="0">
                <a:pos x="4999" y="682"/>
              </a:cxn>
              <a:cxn ang="0">
                <a:pos x="4940" y="682"/>
              </a:cxn>
              <a:cxn ang="0">
                <a:pos x="4879" y="684"/>
              </a:cxn>
              <a:cxn ang="0">
                <a:pos x="4817" y="687"/>
              </a:cxn>
              <a:cxn ang="0">
                <a:pos x="4690" y="694"/>
              </a:cxn>
              <a:cxn ang="0">
                <a:pos x="4558" y="703"/>
              </a:cxn>
              <a:cxn ang="0">
                <a:pos x="4423" y="713"/>
              </a:cxn>
              <a:cxn ang="0">
                <a:pos x="4287" y="722"/>
              </a:cxn>
              <a:cxn ang="0">
                <a:pos x="4149" y="731"/>
              </a:cxn>
              <a:cxn ang="0">
                <a:pos x="4013" y="735"/>
              </a:cxn>
              <a:cxn ang="0">
                <a:pos x="3880" y="735"/>
              </a:cxn>
              <a:cxn ang="0">
                <a:pos x="3813" y="734"/>
              </a:cxn>
              <a:cxn ang="0">
                <a:pos x="3750" y="731"/>
              </a:cxn>
              <a:cxn ang="0">
                <a:pos x="3686" y="725"/>
              </a:cxn>
              <a:cxn ang="0">
                <a:pos x="3624" y="719"/>
              </a:cxn>
              <a:cxn ang="0">
                <a:pos x="3562" y="710"/>
              </a:cxn>
              <a:cxn ang="0">
                <a:pos x="3502" y="700"/>
              </a:cxn>
              <a:cxn ang="0">
                <a:pos x="3446" y="687"/>
              </a:cxn>
              <a:cxn ang="0">
                <a:pos x="3390" y="670"/>
              </a:cxn>
              <a:cxn ang="0">
                <a:pos x="3336" y="653"/>
              </a:cxn>
              <a:cxn ang="0">
                <a:pos x="3286" y="632"/>
              </a:cxn>
              <a:cxn ang="0">
                <a:pos x="3237" y="608"/>
              </a:cxn>
              <a:cxn ang="0">
                <a:pos x="3190" y="582"/>
              </a:cxn>
              <a:cxn ang="0">
                <a:pos x="3134" y="543"/>
              </a:cxn>
              <a:cxn ang="0">
                <a:pos x="3082" y="500"/>
              </a:cxn>
              <a:cxn ang="0">
                <a:pos x="3030" y="454"/>
              </a:cxn>
              <a:cxn ang="0">
                <a:pos x="2981" y="408"/>
              </a:cxn>
              <a:cxn ang="0">
                <a:pos x="2931" y="364"/>
              </a:cxn>
              <a:cxn ang="0">
                <a:pos x="2880" y="320"/>
              </a:cxn>
              <a:cxn ang="0">
                <a:pos x="2827" y="281"/>
              </a:cxn>
              <a:cxn ang="0">
                <a:pos x="2799" y="263"/>
              </a:cxn>
              <a:cxn ang="0">
                <a:pos x="2771" y="246"/>
              </a:cxn>
              <a:cxn ang="0">
                <a:pos x="2732" y="228"/>
              </a:cxn>
              <a:cxn ang="0">
                <a:pos x="2692" y="212"/>
              </a:cxn>
              <a:cxn ang="0">
                <a:pos x="2651" y="197"/>
              </a:cxn>
              <a:cxn ang="0">
                <a:pos x="2609" y="185"/>
              </a:cxn>
              <a:cxn ang="0">
                <a:pos x="2522" y="161"/>
              </a:cxn>
              <a:cxn ang="0">
                <a:pos x="2435" y="141"/>
              </a:cxn>
              <a:cxn ang="0">
                <a:pos x="2321" y="113"/>
              </a:cxn>
              <a:cxn ang="0">
                <a:pos x="2208" y="84"/>
              </a:cxn>
              <a:cxn ang="0">
                <a:pos x="2093" y="59"/>
              </a:cxn>
              <a:cxn ang="0">
                <a:pos x="2033" y="47"/>
              </a:cxn>
              <a:cxn ang="0">
                <a:pos x="1973" y="37"/>
              </a:cxn>
              <a:cxn ang="0">
                <a:pos x="1859" y="21"/>
              </a:cxn>
              <a:cxn ang="0">
                <a:pos x="1739" y="10"/>
              </a:cxn>
              <a:cxn ang="0">
                <a:pos x="1616" y="3"/>
              </a:cxn>
              <a:cxn ang="0">
                <a:pos x="1490" y="0"/>
              </a:cxn>
              <a:cxn ang="0">
                <a:pos x="1362" y="2"/>
              </a:cxn>
              <a:cxn ang="0">
                <a:pos x="1232" y="5"/>
              </a:cxn>
              <a:cxn ang="0">
                <a:pos x="1100" y="10"/>
              </a:cxn>
              <a:cxn ang="0">
                <a:pos x="970" y="18"/>
              </a:cxn>
              <a:cxn ang="0">
                <a:pos x="840" y="28"/>
              </a:cxn>
              <a:cxn ang="0">
                <a:pos x="711" y="39"/>
              </a:cxn>
              <a:cxn ang="0">
                <a:pos x="584" y="49"/>
              </a:cxn>
              <a:cxn ang="0">
                <a:pos x="458" y="61"/>
              </a:cxn>
              <a:cxn ang="0">
                <a:pos x="336" y="71"/>
              </a:cxn>
              <a:cxn ang="0">
                <a:pos x="219" y="83"/>
              </a:cxn>
              <a:cxn ang="0">
                <a:pos x="107" y="92"/>
              </a:cxn>
              <a:cxn ang="0">
                <a:pos x="53" y="96"/>
              </a:cxn>
              <a:cxn ang="0">
                <a:pos x="0" y="99"/>
              </a:cxn>
            </a:cxnLst>
            <a:rect l="0" t="0" r="r" b="b"/>
            <a:pathLst>
              <a:path w="5164" h="735">
                <a:moveTo>
                  <a:pt x="5164" y="687"/>
                </a:moveTo>
                <a:lnTo>
                  <a:pt x="5110" y="684"/>
                </a:lnTo>
                <a:lnTo>
                  <a:pt x="5056" y="682"/>
                </a:lnTo>
                <a:lnTo>
                  <a:pt x="4999" y="682"/>
                </a:lnTo>
                <a:lnTo>
                  <a:pt x="4940" y="682"/>
                </a:lnTo>
                <a:lnTo>
                  <a:pt x="4879" y="684"/>
                </a:lnTo>
                <a:lnTo>
                  <a:pt x="4817" y="687"/>
                </a:lnTo>
                <a:lnTo>
                  <a:pt x="4690" y="694"/>
                </a:lnTo>
                <a:lnTo>
                  <a:pt x="4558" y="703"/>
                </a:lnTo>
                <a:lnTo>
                  <a:pt x="4423" y="713"/>
                </a:lnTo>
                <a:lnTo>
                  <a:pt x="4287" y="722"/>
                </a:lnTo>
                <a:lnTo>
                  <a:pt x="4149" y="731"/>
                </a:lnTo>
                <a:lnTo>
                  <a:pt x="4013" y="735"/>
                </a:lnTo>
                <a:lnTo>
                  <a:pt x="3880" y="735"/>
                </a:lnTo>
                <a:lnTo>
                  <a:pt x="3813" y="734"/>
                </a:lnTo>
                <a:lnTo>
                  <a:pt x="3750" y="731"/>
                </a:lnTo>
                <a:lnTo>
                  <a:pt x="3686" y="725"/>
                </a:lnTo>
                <a:lnTo>
                  <a:pt x="3624" y="719"/>
                </a:lnTo>
                <a:lnTo>
                  <a:pt x="3562" y="710"/>
                </a:lnTo>
                <a:lnTo>
                  <a:pt x="3502" y="700"/>
                </a:lnTo>
                <a:lnTo>
                  <a:pt x="3446" y="687"/>
                </a:lnTo>
                <a:lnTo>
                  <a:pt x="3390" y="670"/>
                </a:lnTo>
                <a:lnTo>
                  <a:pt x="3336" y="653"/>
                </a:lnTo>
                <a:lnTo>
                  <a:pt x="3286" y="632"/>
                </a:lnTo>
                <a:lnTo>
                  <a:pt x="3237" y="608"/>
                </a:lnTo>
                <a:lnTo>
                  <a:pt x="3190" y="582"/>
                </a:lnTo>
                <a:lnTo>
                  <a:pt x="3134" y="543"/>
                </a:lnTo>
                <a:lnTo>
                  <a:pt x="3082" y="500"/>
                </a:lnTo>
                <a:lnTo>
                  <a:pt x="3030" y="454"/>
                </a:lnTo>
                <a:lnTo>
                  <a:pt x="2981" y="408"/>
                </a:lnTo>
                <a:lnTo>
                  <a:pt x="2931" y="364"/>
                </a:lnTo>
                <a:lnTo>
                  <a:pt x="2880" y="320"/>
                </a:lnTo>
                <a:lnTo>
                  <a:pt x="2827" y="281"/>
                </a:lnTo>
                <a:lnTo>
                  <a:pt x="2799" y="263"/>
                </a:lnTo>
                <a:lnTo>
                  <a:pt x="2771" y="246"/>
                </a:lnTo>
                <a:lnTo>
                  <a:pt x="2732" y="228"/>
                </a:lnTo>
                <a:lnTo>
                  <a:pt x="2692" y="212"/>
                </a:lnTo>
                <a:lnTo>
                  <a:pt x="2651" y="197"/>
                </a:lnTo>
                <a:lnTo>
                  <a:pt x="2609" y="185"/>
                </a:lnTo>
                <a:lnTo>
                  <a:pt x="2522" y="161"/>
                </a:lnTo>
                <a:lnTo>
                  <a:pt x="2435" y="141"/>
                </a:lnTo>
                <a:lnTo>
                  <a:pt x="2321" y="113"/>
                </a:lnTo>
                <a:lnTo>
                  <a:pt x="2208" y="84"/>
                </a:lnTo>
                <a:lnTo>
                  <a:pt x="2093" y="59"/>
                </a:lnTo>
                <a:lnTo>
                  <a:pt x="2033" y="47"/>
                </a:lnTo>
                <a:lnTo>
                  <a:pt x="1973" y="37"/>
                </a:lnTo>
                <a:lnTo>
                  <a:pt x="1859" y="21"/>
                </a:lnTo>
                <a:lnTo>
                  <a:pt x="1739" y="10"/>
                </a:lnTo>
                <a:lnTo>
                  <a:pt x="1616" y="3"/>
                </a:lnTo>
                <a:lnTo>
                  <a:pt x="1490" y="0"/>
                </a:lnTo>
                <a:lnTo>
                  <a:pt x="1362" y="2"/>
                </a:lnTo>
                <a:lnTo>
                  <a:pt x="1232" y="5"/>
                </a:lnTo>
                <a:lnTo>
                  <a:pt x="1100" y="10"/>
                </a:lnTo>
                <a:lnTo>
                  <a:pt x="970" y="18"/>
                </a:lnTo>
                <a:lnTo>
                  <a:pt x="840" y="28"/>
                </a:lnTo>
                <a:lnTo>
                  <a:pt x="711" y="39"/>
                </a:lnTo>
                <a:lnTo>
                  <a:pt x="584" y="49"/>
                </a:lnTo>
                <a:lnTo>
                  <a:pt x="458" y="61"/>
                </a:lnTo>
                <a:lnTo>
                  <a:pt x="336" y="71"/>
                </a:lnTo>
                <a:lnTo>
                  <a:pt x="219" y="83"/>
                </a:lnTo>
                <a:lnTo>
                  <a:pt x="107" y="92"/>
                </a:lnTo>
                <a:lnTo>
                  <a:pt x="53" y="96"/>
                </a:lnTo>
                <a:lnTo>
                  <a:pt x="0" y="99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2479675" y="2536825"/>
            <a:ext cx="23813" cy="42863"/>
          </a:xfrm>
          <a:custGeom>
            <a:avLst/>
            <a:gdLst/>
            <a:ahLst/>
            <a:cxnLst>
              <a:cxn ang="0">
                <a:pos x="37" y="0"/>
              </a:cxn>
              <a:cxn ang="0">
                <a:pos x="0" y="43"/>
              </a:cxn>
              <a:cxn ang="0">
                <a:pos x="43" y="82"/>
              </a:cxn>
            </a:cxnLst>
            <a:rect l="0" t="0" r="r" b="b"/>
            <a:pathLst>
              <a:path w="43" h="82">
                <a:moveTo>
                  <a:pt x="37" y="0"/>
                </a:moveTo>
                <a:lnTo>
                  <a:pt x="0" y="43"/>
                </a:lnTo>
                <a:lnTo>
                  <a:pt x="43" y="82"/>
                </a:lnTo>
              </a:path>
            </a:pathLst>
          </a:custGeom>
          <a:noFill/>
          <a:ln w="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4411663" y="2298700"/>
            <a:ext cx="108843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noisy GPS traces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57" name="Rectangle 37"/>
          <p:cNvSpPr>
            <a:spLocks noChangeArrowheads="1"/>
          </p:cNvSpPr>
          <p:nvPr/>
        </p:nvSpPr>
        <p:spPr bwMode="auto">
          <a:xfrm>
            <a:off x="2667000" y="3998912"/>
            <a:ext cx="149720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sampling cross sections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58" name="Rectangle 38"/>
          <p:cNvSpPr>
            <a:spLocks noChangeArrowheads="1"/>
          </p:cNvSpPr>
          <p:nvPr/>
        </p:nvSpPr>
        <p:spPr bwMode="auto">
          <a:xfrm>
            <a:off x="228600" y="2827337"/>
            <a:ext cx="109645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Gaussian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mixture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V="1">
            <a:off x="1371600" y="2446334"/>
            <a:ext cx="990600" cy="457202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5" name="Line 45"/>
          <p:cNvSpPr>
            <a:spLocks noChangeShapeType="1"/>
          </p:cNvSpPr>
          <p:nvPr/>
        </p:nvSpPr>
        <p:spPr bwMode="auto">
          <a:xfrm flipV="1">
            <a:off x="3194050" y="2062162"/>
            <a:ext cx="1588" cy="1697038"/>
          </a:xfrm>
          <a:prstGeom prst="line">
            <a:avLst/>
          </a:prstGeom>
          <a:noFill/>
          <a:ln w="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6" name="Freeform 46"/>
          <p:cNvSpPr>
            <a:spLocks/>
          </p:cNvSpPr>
          <p:nvPr/>
        </p:nvSpPr>
        <p:spPr bwMode="auto">
          <a:xfrm>
            <a:off x="3163888" y="1981200"/>
            <a:ext cx="58738" cy="889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55" y="0"/>
              </a:cxn>
              <a:cxn ang="0">
                <a:pos x="109" y="166"/>
              </a:cxn>
              <a:cxn ang="0">
                <a:pos x="0" y="166"/>
              </a:cxn>
            </a:cxnLst>
            <a:rect l="0" t="0" r="r" b="b"/>
            <a:pathLst>
              <a:path w="109" h="166">
                <a:moveTo>
                  <a:pt x="0" y="166"/>
                </a:moveTo>
                <a:lnTo>
                  <a:pt x="55" y="0"/>
                </a:lnTo>
                <a:lnTo>
                  <a:pt x="109" y="166"/>
                </a:lnTo>
                <a:lnTo>
                  <a:pt x="0" y="16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7" name="Line 47"/>
          <p:cNvSpPr>
            <a:spLocks noChangeShapeType="1"/>
          </p:cNvSpPr>
          <p:nvPr/>
        </p:nvSpPr>
        <p:spPr bwMode="auto">
          <a:xfrm flipV="1">
            <a:off x="3811588" y="2062162"/>
            <a:ext cx="1588" cy="1697038"/>
          </a:xfrm>
          <a:prstGeom prst="line">
            <a:avLst/>
          </a:prstGeom>
          <a:noFill/>
          <a:ln w="6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8" name="Freeform 48"/>
          <p:cNvSpPr>
            <a:spLocks/>
          </p:cNvSpPr>
          <p:nvPr/>
        </p:nvSpPr>
        <p:spPr bwMode="auto">
          <a:xfrm>
            <a:off x="3781425" y="1981200"/>
            <a:ext cx="58738" cy="889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57" y="0"/>
              </a:cxn>
              <a:cxn ang="0">
                <a:pos x="111" y="166"/>
              </a:cxn>
              <a:cxn ang="0">
                <a:pos x="0" y="166"/>
              </a:cxn>
            </a:cxnLst>
            <a:rect l="0" t="0" r="r" b="b"/>
            <a:pathLst>
              <a:path w="111" h="166">
                <a:moveTo>
                  <a:pt x="0" y="166"/>
                </a:moveTo>
                <a:lnTo>
                  <a:pt x="57" y="0"/>
                </a:lnTo>
                <a:lnTo>
                  <a:pt x="111" y="166"/>
                </a:lnTo>
                <a:lnTo>
                  <a:pt x="0" y="16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9" name="Line 49"/>
          <p:cNvSpPr>
            <a:spLocks noChangeShapeType="1"/>
          </p:cNvSpPr>
          <p:nvPr/>
        </p:nvSpPr>
        <p:spPr bwMode="auto">
          <a:xfrm flipH="1" flipV="1">
            <a:off x="3319463" y="3675062"/>
            <a:ext cx="249238" cy="171450"/>
          </a:xfrm>
          <a:prstGeom prst="line">
            <a:avLst/>
          </a:prstGeom>
          <a:noFill/>
          <a:ln w="1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0" name="Freeform 50"/>
          <p:cNvSpPr>
            <a:spLocks/>
          </p:cNvSpPr>
          <p:nvPr/>
        </p:nvSpPr>
        <p:spPr bwMode="auto">
          <a:xfrm>
            <a:off x="3236913" y="3617912"/>
            <a:ext cx="111125" cy="92075"/>
          </a:xfrm>
          <a:custGeom>
            <a:avLst/>
            <a:gdLst/>
            <a:ahLst/>
            <a:cxnLst>
              <a:cxn ang="0">
                <a:pos x="132" y="175"/>
              </a:cxn>
              <a:cxn ang="0">
                <a:pos x="0" y="0"/>
              </a:cxn>
              <a:cxn ang="0">
                <a:pos x="210" y="61"/>
              </a:cxn>
              <a:cxn ang="0">
                <a:pos x="132" y="175"/>
              </a:cxn>
            </a:cxnLst>
            <a:rect l="0" t="0" r="r" b="b"/>
            <a:pathLst>
              <a:path w="210" h="175">
                <a:moveTo>
                  <a:pt x="132" y="175"/>
                </a:moveTo>
                <a:lnTo>
                  <a:pt x="0" y="0"/>
                </a:lnTo>
                <a:lnTo>
                  <a:pt x="210" y="61"/>
                </a:lnTo>
                <a:lnTo>
                  <a:pt x="132" y="17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1" name="Line 51"/>
          <p:cNvSpPr>
            <a:spLocks noChangeShapeType="1"/>
          </p:cNvSpPr>
          <p:nvPr/>
        </p:nvSpPr>
        <p:spPr bwMode="auto">
          <a:xfrm flipH="1" flipV="1">
            <a:off x="3930650" y="3675062"/>
            <a:ext cx="250825" cy="171450"/>
          </a:xfrm>
          <a:prstGeom prst="line">
            <a:avLst/>
          </a:prstGeom>
          <a:noFill/>
          <a:ln w="1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2" name="Freeform 52"/>
          <p:cNvSpPr>
            <a:spLocks/>
          </p:cNvSpPr>
          <p:nvPr/>
        </p:nvSpPr>
        <p:spPr bwMode="auto">
          <a:xfrm>
            <a:off x="3848100" y="3617912"/>
            <a:ext cx="111125" cy="92075"/>
          </a:xfrm>
          <a:custGeom>
            <a:avLst/>
            <a:gdLst/>
            <a:ahLst/>
            <a:cxnLst>
              <a:cxn ang="0">
                <a:pos x="132" y="175"/>
              </a:cxn>
              <a:cxn ang="0">
                <a:pos x="0" y="0"/>
              </a:cxn>
              <a:cxn ang="0">
                <a:pos x="212" y="61"/>
              </a:cxn>
              <a:cxn ang="0">
                <a:pos x="132" y="175"/>
              </a:cxn>
            </a:cxnLst>
            <a:rect l="0" t="0" r="r" b="b"/>
            <a:pathLst>
              <a:path w="212" h="175">
                <a:moveTo>
                  <a:pt x="132" y="175"/>
                </a:moveTo>
                <a:lnTo>
                  <a:pt x="0" y="0"/>
                </a:lnTo>
                <a:lnTo>
                  <a:pt x="212" y="61"/>
                </a:lnTo>
                <a:lnTo>
                  <a:pt x="132" y="17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3" name="Line 53"/>
          <p:cNvSpPr>
            <a:spLocks noChangeShapeType="1"/>
          </p:cNvSpPr>
          <p:nvPr/>
        </p:nvSpPr>
        <p:spPr bwMode="auto">
          <a:xfrm flipH="1" flipV="1">
            <a:off x="2801938" y="3675062"/>
            <a:ext cx="250825" cy="171450"/>
          </a:xfrm>
          <a:prstGeom prst="line">
            <a:avLst/>
          </a:prstGeom>
          <a:noFill/>
          <a:ln w="1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4" name="Freeform 54"/>
          <p:cNvSpPr>
            <a:spLocks/>
          </p:cNvSpPr>
          <p:nvPr/>
        </p:nvSpPr>
        <p:spPr bwMode="auto">
          <a:xfrm>
            <a:off x="2719388" y="3617912"/>
            <a:ext cx="111125" cy="92075"/>
          </a:xfrm>
          <a:custGeom>
            <a:avLst/>
            <a:gdLst/>
            <a:ahLst/>
            <a:cxnLst>
              <a:cxn ang="0">
                <a:pos x="132" y="175"/>
              </a:cxn>
              <a:cxn ang="0">
                <a:pos x="0" y="0"/>
              </a:cxn>
              <a:cxn ang="0">
                <a:pos x="210" y="61"/>
              </a:cxn>
              <a:cxn ang="0">
                <a:pos x="132" y="175"/>
              </a:cxn>
            </a:cxnLst>
            <a:rect l="0" t="0" r="r" b="b"/>
            <a:pathLst>
              <a:path w="210" h="175">
                <a:moveTo>
                  <a:pt x="132" y="175"/>
                </a:moveTo>
                <a:lnTo>
                  <a:pt x="0" y="0"/>
                </a:lnTo>
                <a:lnTo>
                  <a:pt x="210" y="61"/>
                </a:lnTo>
                <a:lnTo>
                  <a:pt x="132" y="17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39"/>
          <p:cNvSpPr>
            <a:spLocks noChangeShapeType="1"/>
          </p:cNvSpPr>
          <p:nvPr/>
        </p:nvSpPr>
        <p:spPr bwMode="auto">
          <a:xfrm flipV="1">
            <a:off x="1371600" y="2827336"/>
            <a:ext cx="1066800" cy="76201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39"/>
          <p:cNvSpPr>
            <a:spLocks noChangeShapeType="1"/>
          </p:cNvSpPr>
          <p:nvPr/>
        </p:nvSpPr>
        <p:spPr bwMode="auto">
          <a:xfrm>
            <a:off x="1371600" y="2903537"/>
            <a:ext cx="1066800" cy="304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39"/>
          <p:cNvSpPr>
            <a:spLocks noChangeShapeType="1"/>
          </p:cNvSpPr>
          <p:nvPr/>
        </p:nvSpPr>
        <p:spPr bwMode="auto">
          <a:xfrm flipH="1">
            <a:off x="4648200" y="2522537"/>
            <a:ext cx="228600" cy="304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39"/>
          <p:cNvSpPr>
            <a:spLocks noChangeShapeType="1"/>
          </p:cNvSpPr>
          <p:nvPr/>
        </p:nvSpPr>
        <p:spPr bwMode="auto">
          <a:xfrm flipH="1" flipV="1">
            <a:off x="2667000" y="3617912"/>
            <a:ext cx="457200" cy="304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39"/>
          <p:cNvSpPr>
            <a:spLocks noChangeShapeType="1"/>
          </p:cNvSpPr>
          <p:nvPr/>
        </p:nvSpPr>
        <p:spPr bwMode="auto">
          <a:xfrm flipV="1">
            <a:off x="3124200" y="3617912"/>
            <a:ext cx="685800" cy="304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39"/>
          <p:cNvSpPr>
            <a:spLocks noChangeShapeType="1"/>
          </p:cNvSpPr>
          <p:nvPr/>
        </p:nvSpPr>
        <p:spPr bwMode="auto">
          <a:xfrm flipV="1">
            <a:off x="3124200" y="3617912"/>
            <a:ext cx="76200" cy="304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" name="Content Placeholder 9" descr="density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5882" y="3922712"/>
            <a:ext cx="3289007" cy="2814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4860" y="5426137"/>
            <a:ext cx="177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2-lane road</a:t>
            </a:r>
          </a:p>
        </p:txBody>
      </p:sp>
    </p:spTree>
    <p:extLst>
      <p:ext uri="{BB962C8B-B14F-4D97-AF65-F5344CB8AC3E}">
        <p14:creationId xmlns:p14="http://schemas.microsoft.com/office/powerpoint/2010/main" val="217829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30994</TotalTime>
  <Words>1110</Words>
  <Application>Microsoft Office PowerPoint</Application>
  <PresentationFormat>On-screen Show (4:3)</PresentationFormat>
  <Paragraphs>216</Paragraphs>
  <Slides>50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MS PGothic</vt:lpstr>
      <vt:lpstr>Algerian</vt:lpstr>
      <vt:lpstr>Arial</vt:lpstr>
      <vt:lpstr>Arial Black</vt:lpstr>
      <vt:lpstr>Calibri</vt:lpstr>
      <vt:lpstr>Office Theme</vt:lpstr>
      <vt:lpstr>Visio</vt:lpstr>
      <vt:lpstr>Chart</vt:lpstr>
      <vt:lpstr>Chapter 7 Trajectory Analysis for Driving</vt:lpstr>
      <vt:lpstr>Driving Trajectory</vt:lpstr>
      <vt:lpstr>GPS Data</vt:lpstr>
      <vt:lpstr>GPS Data Sources</vt:lpstr>
      <vt:lpstr>Outline</vt:lpstr>
      <vt:lpstr>(1) Making Road Maps from Trajectories</vt:lpstr>
      <vt:lpstr>Why Do This?</vt:lpstr>
      <vt:lpstr>Find Lane Structure</vt:lpstr>
      <vt:lpstr>Gaussian Mixture Model</vt:lpstr>
      <vt:lpstr>Gaussian Mixture Model</vt:lpstr>
      <vt:lpstr>Find Intersections</vt:lpstr>
      <vt:lpstr>Detected Intersections</vt:lpstr>
      <vt:lpstr>From GPS to Routable Road Map</vt:lpstr>
      <vt:lpstr>Routable Road Map</vt:lpstr>
      <vt:lpstr>Map Summary</vt:lpstr>
      <vt:lpstr>Joke</vt:lpstr>
      <vt:lpstr>(2) Map Matching</vt:lpstr>
      <vt:lpstr>The Obvious Solution</vt:lpstr>
      <vt:lpstr>Obvious Solution Fails</vt:lpstr>
      <vt:lpstr>Geometric Solution</vt:lpstr>
      <vt:lpstr>Probabilistic Solution</vt:lpstr>
      <vt:lpstr>Look at Timing, Too</vt:lpstr>
      <vt:lpstr>Tradeoff Distance and Time</vt:lpstr>
      <vt:lpstr>Hidden Markov Model</vt:lpstr>
      <vt:lpstr>GPS Problems</vt:lpstr>
      <vt:lpstr>Crossover Distractions</vt:lpstr>
      <vt:lpstr>Parallel Road Distractions</vt:lpstr>
      <vt:lpstr>Spur Distractions</vt:lpstr>
      <vt:lpstr>Spaghetti Cut</vt:lpstr>
      <vt:lpstr>Spaghetti Bypass</vt:lpstr>
      <vt:lpstr>Spaghetti Loop</vt:lpstr>
      <vt:lpstr>(3) Location Prediction</vt:lpstr>
      <vt:lpstr>Efficient Driving</vt:lpstr>
      <vt:lpstr>High Resolution Prediction</vt:lpstr>
      <vt:lpstr>Efficient Driving</vt:lpstr>
      <vt:lpstr>Other Destination Clues</vt:lpstr>
      <vt:lpstr>Route Prediction</vt:lpstr>
      <vt:lpstr>M-Ahead Prediction Accuracy</vt:lpstr>
      <vt:lpstr>Prediction Sequence for Route</vt:lpstr>
      <vt:lpstr>Joke</vt:lpstr>
      <vt:lpstr>(4) Learning Routes</vt:lpstr>
      <vt:lpstr>T-Drive: Learn from Taxis</vt:lpstr>
      <vt:lpstr>T-Drive Processing</vt:lpstr>
      <vt:lpstr>T-Drive Results</vt:lpstr>
      <vt:lpstr>Trip Router with Individual Preferences (TRIP)</vt:lpstr>
      <vt:lpstr>Personalized Routes</vt:lpstr>
      <vt:lpstr>Personalized Routes Next</vt:lpstr>
      <vt:lpstr>Why Risk Death With a Competing Product?</vt:lpstr>
      <vt:lpstr>Summary</vt:lpstr>
      <vt:lpstr>End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Krumm</dc:creator>
  <cp:lastModifiedBy>Clare Scallon</cp:lastModifiedBy>
  <cp:revision>204</cp:revision>
  <dcterms:created xsi:type="dcterms:W3CDTF">2010-09-01T19:59:03Z</dcterms:created>
  <dcterms:modified xsi:type="dcterms:W3CDTF">2016-06-09T22:48:38Z</dcterms:modified>
</cp:coreProperties>
</file>