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2" r:id="rId3"/>
    <p:sldId id="284" r:id="rId4"/>
    <p:sldId id="273" r:id="rId5"/>
    <p:sldId id="274" r:id="rId6"/>
    <p:sldId id="275" r:id="rId7"/>
    <p:sldId id="276" r:id="rId8"/>
    <p:sldId id="285" r:id="rId9"/>
    <p:sldId id="277" r:id="rId10"/>
    <p:sldId id="278" r:id="rId11"/>
    <p:sldId id="283" r:id="rId12"/>
    <p:sldId id="279" r:id="rId13"/>
    <p:sldId id="280"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714" autoAdjust="0"/>
  </p:normalViewPr>
  <p:slideViewPr>
    <p:cSldViewPr>
      <p:cViewPr varScale="1">
        <p:scale>
          <a:sx n="54" d="100"/>
          <a:sy n="54" d="100"/>
        </p:scale>
        <p:origin x="1440" y="6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468342-6B3C-4BBB-A638-3B4A4C45990B}" type="datetimeFigureOut">
              <a:rPr lang="en-AU" smtClean="0"/>
              <a:pPr/>
              <a:t>9/06/2016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37EF47-FAD8-49EE-8CB8-065FFEEF97B7}" type="slidenum">
              <a:rPr lang="en-AU" smtClean="0"/>
              <a:pPr/>
              <a:t>‹#›</a:t>
            </a:fld>
            <a:endParaRPr lang="en-AU"/>
          </a:p>
        </p:txBody>
      </p:sp>
    </p:spTree>
    <p:extLst>
      <p:ext uri="{BB962C8B-B14F-4D97-AF65-F5344CB8AC3E}">
        <p14:creationId xmlns:p14="http://schemas.microsoft.com/office/powerpoint/2010/main" val="345609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t>This chapter</a:t>
            </a:r>
            <a:r>
              <a:rPr lang="en-US" baseline="0" dirty="0"/>
              <a:t> covers four topics. Due to the time reason, we will briefly look through Trajectory query classification and Trajectory data index. </a:t>
            </a:r>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3D R-tree</a:t>
            </a:r>
            <a:r>
              <a:rPr lang="en-AU" baseline="0" dirty="0"/>
              <a:t> may have significant overlap between non-leaf nodes. When processing query, this may lead to visit much more irrelevant nodes. To overcome this problem,</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aseline="0"/>
              <a:t>To </a:t>
            </a:r>
            <a:r>
              <a:rPr lang="en-AU" baseline="0" dirty="0"/>
              <a:t>cope with the non-leaf node overlap problem in </a:t>
            </a:r>
            <a:r>
              <a:rPr lang="en-AU" baseline="0"/>
              <a:t>3D R-tree, a</a:t>
            </a:r>
            <a:r>
              <a:rPr lang="en-AU"/>
              <a:t>nother</a:t>
            </a:r>
            <a:r>
              <a:rPr lang="en-AU" baseline="0"/>
              <a:t> </a:t>
            </a:r>
            <a:r>
              <a:rPr lang="en-AU" baseline="0" dirty="0"/>
              <a:t>way is to use grid based index.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baseline="0" dirty="0"/>
              <a:t>In trajectory query, </a:t>
            </a:r>
            <a:r>
              <a:rPr lang="en-US" dirty="0"/>
              <a:t>spatiotemporal</a:t>
            </a:r>
            <a:r>
              <a:rPr lang="en-US" baseline="0" dirty="0"/>
              <a:t> relationships between spatial objects are evaluated against the specified predicate. </a:t>
            </a:r>
            <a:r>
              <a:rPr lang="en-US" dirty="0"/>
              <a:t>In this chapter,</a:t>
            </a:r>
            <a:r>
              <a:rPr lang="en-US" baseline="0" dirty="0"/>
              <a:t> we classify three types of trajectory queries according to the spatial data types involved. They are point related trajectory query, simply P-query, region related trajectory query, R-query and trajectory related trajectory query - T-query. I will later explain the reason why we class in this way. Before that, let us see what are these queries first.     </a:t>
            </a:r>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t>T is a trajectory, a sequence of sampling</a:t>
            </a:r>
            <a:r>
              <a:rPr lang="en-US" baseline="0" dirty="0"/>
              <a:t> points </a:t>
            </a:r>
            <a:r>
              <a:rPr lang="en-US" dirty="0"/>
              <a:t>when the </a:t>
            </a:r>
            <a:r>
              <a:rPr lang="en-US" baseline="0" dirty="0"/>
              <a:t>object is moving. Each small vertical line segment marks a sampling point. From many points on interests, such as gas stations, we want to a</a:t>
            </a:r>
            <a:r>
              <a:rPr lang="en-US" dirty="0"/>
              <a:t>sk</a:t>
            </a:r>
            <a:r>
              <a:rPr lang="en-US" baseline="0" dirty="0"/>
              <a:t> for the ones close to this trajectory during a time interval. P1 is closer to this trajectory from time stamp a to c and p2 is closer to this trajectory from time stamp c to b. The closeness is measured by distance. The distance can be </a:t>
            </a:r>
            <a:r>
              <a:rPr lang="en-US" baseline="0" dirty="0" err="1"/>
              <a:t>Lp</a:t>
            </a:r>
            <a:r>
              <a:rPr lang="en-US" baseline="0" dirty="0"/>
              <a:t>-norm, such as Euclidean distance - L2-norm, or network distance in road network. In this query, we asks for some points from many according to the spatiotemporal relationship against the trajectory. </a:t>
            </a:r>
          </a:p>
          <a:p>
            <a:endParaRPr lang="en-US" baseline="0" dirty="0"/>
          </a:p>
          <a:p>
            <a:r>
              <a:rPr lang="en-US" baseline="0" dirty="0"/>
              <a:t>Let’s look at another situation. Give a number of points, we are interested to find from many trajectories the one which best links these points. The best link can be measured by the aggregated value of distances from each points to the trajectory.  In this situation, we are looking for trajectory according a distance measure against a number of specified points.  </a:t>
            </a:r>
          </a:p>
          <a:p>
            <a:r>
              <a:rPr lang="en-US" baseline="0" dirty="0"/>
              <a:t>  </a:t>
            </a:r>
          </a:p>
          <a:p>
            <a:endParaRPr lang="en-US" baseline="0" dirty="0"/>
          </a:p>
          <a:p>
            <a:r>
              <a:rPr lang="en-US" baseline="0" dirty="0"/>
              <a:t>     </a:t>
            </a:r>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t>Now, let look at the trajectory</a:t>
            </a:r>
            <a:r>
              <a:rPr lang="en-US" baseline="0" dirty="0"/>
              <a:t> queries related to regions. </a:t>
            </a:r>
          </a:p>
          <a:p>
            <a:endParaRPr lang="en-US" baseline="0" dirty="0"/>
          </a:p>
          <a:p>
            <a:r>
              <a:rPr lang="en-US" baseline="0" dirty="0"/>
              <a:t>These are a set of trajectories. We want to find the ones which pass through a specified region in a given time interval. In this situation, trajectories are returned against a specified region. </a:t>
            </a:r>
          </a:p>
          <a:p>
            <a:endParaRPr lang="en-US" baseline="0" dirty="0"/>
          </a:p>
          <a:p>
            <a:r>
              <a:rPr lang="en-US" baseline="0" dirty="0"/>
              <a:t>In other situation, we may want to find the regions where trajectories frequently pass.  </a:t>
            </a:r>
          </a:p>
          <a:p>
            <a:endParaRPr lang="en-US" baseline="0" dirty="0"/>
          </a:p>
          <a:p>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t>The last trajectory</a:t>
            </a:r>
            <a:r>
              <a:rPr lang="en-US" baseline="0" dirty="0"/>
              <a:t> query type is related to other trajectories. The similarity between trajectories are measured to decide whether they should be clustered for the purpose such as traffic flow pattern identification, predicate the future location of moving object. </a:t>
            </a:r>
          </a:p>
          <a:p>
            <a:endParaRPr lang="en-US" baseline="0" dirty="0"/>
          </a:p>
          <a:p>
            <a:r>
              <a:rPr lang="en-US" baseline="0" dirty="0"/>
              <a:t>There are several similarity measure between trajectories have been proposed.  </a:t>
            </a:r>
          </a:p>
          <a:p>
            <a:endParaRPr lang="en-US" baseline="0" dirty="0"/>
          </a:p>
          <a:p>
            <a:r>
              <a:rPr lang="en-US" baseline="0" dirty="0"/>
              <a:t>The simplest measure is called closest pair distance. It is the distance between the closest points from two different trajectories. This measure of course is not accurate in many situations. The second measure is called Sum of Pair Distance. The sampling points from two trajectories are matched if they are at the same timestamp. The distances between matching sampling points are measured and their sum is used as the similarity between the two trajectories. This measure is better than the closest pair distance but if two moving objects exact follow the same path but in different moving speed or having different starting time. The Sum of Pair Distance between them can be very large. To overcome this situation, the distance measure called Dynamic Time Warp can be used. </a:t>
            </a:r>
          </a:p>
          <a:p>
            <a:r>
              <a:rPr lang="en-US" baseline="0" dirty="0"/>
              <a:t> </a:t>
            </a:r>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t>In the Dynamic Time Warp,</a:t>
            </a:r>
            <a:r>
              <a:rPr lang="en-US" baseline="0" dirty="0"/>
              <a:t> the sampling points in two trajectories are not required to match at the same timestamps. For example, t3 can match t1 in order to find the minimum sum of distances as the measure of two trajectories.</a:t>
            </a:r>
          </a:p>
          <a:p>
            <a:endParaRPr lang="en-US" baseline="0" dirty="0"/>
          </a:p>
          <a:p>
            <a:r>
              <a:rPr lang="en-US" baseline="0" dirty="0"/>
              <a:t>In many situations, outlier may exist in trajectory data due to the reason such as data collection errors. Even though Dynamic Time Warp is used, two very far sampling points may lead to very large distance measure even though these two trajectories are quite similar for all other matched sampling points. In this situation, longest common subsequence can be used. In LCSS, if the distance between two matching sampling points is over a threshold, it is not included in the similarity measure.      </a:t>
            </a:r>
            <a:endParaRPr lang="en-US" dirty="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If</a:t>
            </a:r>
            <a:r>
              <a:rPr lang="en-AU" baseline="0" dirty="0"/>
              <a:t> you are familiar with trajectory queries, you may ask w</a:t>
            </a:r>
            <a:r>
              <a:rPr lang="en-AU" dirty="0"/>
              <a:t>hy</a:t>
            </a:r>
            <a:r>
              <a:rPr lang="en-AU" baseline="0" dirty="0"/>
              <a:t> p-trajectory, r-trajectory and t-trajectory? In existing work, the trajectories are usually classified as coordinate-based query and trajectory-based query. In coordinate-based query, there are window query, …, nearest neighbour query, …, approximate query,  … In trajectory-based query, there are topological query, navigation query, … </a:t>
            </a:r>
          </a:p>
          <a:p>
            <a:endParaRPr lang="en-AU" baseline="0" dirty="0"/>
          </a:p>
          <a:p>
            <a:r>
              <a:rPr lang="en-AU" baseline="0" dirty="0"/>
              <a:t>These types have a good cover of the existing trajectory queries. However, we notice the query classification develops by itself. For example, the approximate query comes later than others. We also feel it is not easy to fit some new trajectory query into existing types, such as Reverse Nearest Neighbour query. We may need to add more new query types in.</a:t>
            </a:r>
          </a:p>
          <a:p>
            <a:endParaRPr lang="en-AU" baseline="0" dirty="0"/>
          </a:p>
          <a:p>
            <a:r>
              <a:rPr lang="en-AU" baseline="0" dirty="0"/>
              <a:t>So, we decide to provide a more general and stable framework for trajectory query classification. This is motivation of the P-query, R-query and T-query.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8</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The straightforward way</a:t>
            </a:r>
            <a:r>
              <a:rPr lang="en-AU" baseline="0" dirty="0"/>
              <a:t> to index trajectory data is to augment temporal dimension to the traditional spatial index</a:t>
            </a:r>
          </a:p>
          <a:p>
            <a:endParaRPr lang="en-AU" baseline="0" dirty="0"/>
          </a:p>
          <a:p>
            <a:r>
              <a:rPr lang="en-AU" baseline="0" dirty="0"/>
              <a:t>Along with the time, when a piece of recently collected trajectory data is coming, that is, M line segment, it is inserted into 3D R-tree according to its position in the 3D space.  As a result, in many cases when we need to retrieve a long trajectory, we have to visit many different paths in 3D R-tree. </a:t>
            </a:r>
          </a:p>
          <a:p>
            <a:endParaRPr lang="en-AU" baseline="0" dirty="0"/>
          </a:p>
          <a:p>
            <a:r>
              <a:rPr lang="en-AU" baseline="0" dirty="0"/>
              <a:t>To avoid this situation, ST-R-tree and TB-tree have been proposed.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In ST R-tree, when</a:t>
            </a:r>
            <a:r>
              <a:rPr lang="en-AU" baseline="0" dirty="0"/>
              <a:t> a piece of new trajectory data is coming, it is inserted to the leaf node containing the predecessor. If no space available to accommodate the new data, the leaf node split. If no place to accommodate the new node, this piece of new trajectory data is inserted to the ST R-tree according to its position in the 3D space only. This method partially preserve the trajectory. </a:t>
            </a:r>
          </a:p>
          <a:p>
            <a:endParaRPr lang="en-AU" baseline="0" dirty="0"/>
          </a:p>
          <a:p>
            <a:r>
              <a:rPr lang="en-AU" baseline="0" dirty="0"/>
              <a:t>In TB-tree, </a:t>
            </a:r>
            <a:r>
              <a:rPr lang="en-AU" dirty="0"/>
              <a:t>when</a:t>
            </a:r>
            <a:r>
              <a:rPr lang="en-AU" baseline="0" dirty="0"/>
              <a:t> a piece of new trajectory data is coming, it is inserted to the leaf node containing the predecessor. If no space available to accommodate the new data, the leaf node is created. A linked is set up between leaf nodes containing the segments of the same trajectory.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D9C21CC6-B29F-4620-B2D8-852695E4D10F}" type="datetime1">
              <a:rPr lang="en-AU" smtClean="0"/>
              <a:pPr/>
              <a:t>9/06/2016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18519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D3449F9-08A6-4672-9F2F-8CCF13469FBE}" type="datetime1">
              <a:rPr lang="en-AU" smtClean="0"/>
              <a:pPr/>
              <a:t>9/06/2016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80161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032ABBB-4C17-4A54-926A-57B28C67D54C}" type="datetime1">
              <a:rPr lang="en-AU" smtClean="0"/>
              <a:pPr/>
              <a:t>9/06/2016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06481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AFA857A-A1D6-4C38-A3AF-652BFAE0E61E}" type="datetime1">
              <a:rPr lang="en-AU" smtClean="0"/>
              <a:pPr/>
              <a:t>9/06/2016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158691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62EAD-02D2-4541-9A04-B91F90CE3A47}" type="datetime1">
              <a:rPr lang="en-AU" smtClean="0"/>
              <a:pPr/>
              <a:t>9/06/2016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741130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610D4B6F-9E78-4497-892D-C17B25B9F64D}" type="datetime1">
              <a:rPr lang="en-AU" smtClean="0"/>
              <a:pPr/>
              <a:t>9/06/2016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328594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4F615FFC-FA27-40F1-AB43-E58195CC95CD}" type="datetime1">
              <a:rPr lang="en-AU" smtClean="0"/>
              <a:pPr/>
              <a:t>9/06/2016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464495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1AACB519-7EDF-44ED-BAE4-BE2CFE3D75DA}" type="datetime1">
              <a:rPr lang="en-AU" smtClean="0"/>
              <a:pPr/>
              <a:t>9/06/2016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04634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3F60E-BF6E-4F85-AFA2-562122E1E326}" type="datetime1">
              <a:rPr lang="en-AU" smtClean="0"/>
              <a:pPr/>
              <a:t>9/06/2016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329274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D96A41-632D-4D8F-BA62-12DE7C2901F9}" type="datetime1">
              <a:rPr lang="en-AU" smtClean="0"/>
              <a:pPr/>
              <a:t>9/06/2016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255300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29751-E4BC-42E8-967A-A9BC1394FDE9}" type="datetime1">
              <a:rPr lang="en-AU" smtClean="0"/>
              <a:pPr/>
              <a:t>9/06/2016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val="1271746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49ED4-F754-49C3-9A87-0B2669E11CC7}" type="datetime1">
              <a:rPr lang="en-AU" smtClean="0"/>
              <a:pPr/>
              <a:t>9/06/2016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FF5DA-73F7-494E-93A6-669EA0485DB9}" type="slidenum">
              <a:rPr lang="en-AU" smtClean="0"/>
              <a:pPr/>
              <a:t>‹#›</a:t>
            </a:fld>
            <a:endParaRPr lang="en-AU"/>
          </a:p>
        </p:txBody>
      </p:sp>
    </p:spTree>
    <p:extLst>
      <p:ext uri="{BB962C8B-B14F-4D97-AF65-F5344CB8AC3E}">
        <p14:creationId xmlns:p14="http://schemas.microsoft.com/office/powerpoint/2010/main" val="2527633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10" Type="http://schemas.openxmlformats.org/officeDocument/2006/relationships/image" Target="../media/image4.wmf"/><Relationship Id="rId4" Type="http://schemas.openxmlformats.org/officeDocument/2006/relationships/image" Target="../media/image1.png"/><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sz="3600" b="1" dirty="0"/>
              <a:t>Chapter Two</a:t>
            </a:r>
            <a:br>
              <a:rPr lang="en-AU" b="1" dirty="0"/>
            </a:br>
            <a:r>
              <a:rPr lang="en-AU" b="1" dirty="0"/>
              <a:t>Trajectory Indexing and Retrieval</a:t>
            </a:r>
          </a:p>
        </p:txBody>
      </p:sp>
      <p:sp>
        <p:nvSpPr>
          <p:cNvPr id="3" name="Subtitle 2"/>
          <p:cNvSpPr>
            <a:spLocks noGrp="1"/>
          </p:cNvSpPr>
          <p:nvPr>
            <p:ph type="subTitle" idx="1"/>
          </p:nvPr>
        </p:nvSpPr>
        <p:spPr>
          <a:xfrm>
            <a:off x="1371600" y="5013176"/>
            <a:ext cx="6400800" cy="625624"/>
          </a:xfrm>
        </p:spPr>
        <p:txBody>
          <a:bodyPr>
            <a:normAutofit/>
          </a:bodyPr>
          <a:lstStyle/>
          <a:p>
            <a:r>
              <a:rPr lang="en-AU" sz="2000" dirty="0" err="1"/>
              <a:t>Ke</a:t>
            </a:r>
            <a:r>
              <a:rPr lang="en-AU" sz="2000" dirty="0"/>
              <a:t> Deng, </a:t>
            </a:r>
            <a:r>
              <a:rPr lang="en-AU" sz="2000" dirty="0" err="1"/>
              <a:t>Kexin</a:t>
            </a:r>
            <a:r>
              <a:rPr lang="en-AU" sz="2000" dirty="0"/>
              <a:t> </a:t>
            </a:r>
            <a:r>
              <a:rPr lang="en-AU" sz="2000" dirty="0" err="1"/>
              <a:t>Xie</a:t>
            </a:r>
            <a:r>
              <a:rPr lang="en-AU" sz="2000" dirty="0"/>
              <a:t>, Kevin </a:t>
            </a:r>
            <a:r>
              <a:rPr lang="en-AU" sz="2000" dirty="0" err="1"/>
              <a:t>Zheng</a:t>
            </a:r>
            <a:r>
              <a:rPr lang="en-AU" sz="2000" dirty="0"/>
              <a:t> and </a:t>
            </a:r>
            <a:r>
              <a:rPr lang="en-AU" sz="2000" dirty="0" err="1"/>
              <a:t>Xiaofang</a:t>
            </a:r>
            <a:r>
              <a:rPr lang="en-AU" sz="2000" dirty="0"/>
              <a:t> Zhou</a:t>
            </a:r>
          </a:p>
        </p:txBody>
      </p:sp>
      <p:sp>
        <p:nvSpPr>
          <p:cNvPr id="4" name="Rectangle 3"/>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6" name="Date Placeholder 5"/>
          <p:cNvSpPr>
            <a:spLocks noGrp="1"/>
          </p:cNvSpPr>
          <p:nvPr>
            <p:ph type="dt" sz="half" idx="10"/>
          </p:nvPr>
        </p:nvSpPr>
        <p:spPr/>
        <p:txBody>
          <a:bodyPr/>
          <a:lstStyle/>
          <a:p>
            <a:fld id="{D78A12E6-2C2C-4DBD-A785-0E23B4530908}" type="datetime1">
              <a:rPr lang="en-AU" smtClean="0"/>
              <a:pPr/>
              <a:t>9/06/2016</a:t>
            </a:fld>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1</a:t>
            </a:fld>
            <a:endParaRPr lang="en-AU"/>
          </a:p>
        </p:txBody>
      </p:sp>
    </p:spTree>
    <p:extLst>
      <p:ext uri="{BB962C8B-B14F-4D97-AF65-F5344CB8AC3E}">
        <p14:creationId xmlns:p14="http://schemas.microsoft.com/office/powerpoint/2010/main" val="3955124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a:t>Trajectory Data Index</a:t>
            </a:r>
          </a:p>
        </p:txBody>
      </p:sp>
      <p:sp>
        <p:nvSpPr>
          <p:cNvPr id="3" name="Content Placeholder 2"/>
          <p:cNvSpPr>
            <a:spLocks noGrp="1"/>
          </p:cNvSpPr>
          <p:nvPr>
            <p:ph idx="1"/>
          </p:nvPr>
        </p:nvSpPr>
        <p:spPr/>
        <p:txBody>
          <a:bodyPr>
            <a:normAutofit/>
          </a:bodyPr>
          <a:lstStyle/>
          <a:p>
            <a:r>
              <a:rPr lang="en-AU" sz="2800" dirty="0"/>
              <a:t>Augmented R-tree</a:t>
            </a:r>
          </a:p>
          <a:p>
            <a:pPr lvl="1"/>
            <a:r>
              <a:rPr lang="en-AU" sz="2000" dirty="0"/>
              <a:t>3D R-tree</a:t>
            </a:r>
          </a:p>
          <a:p>
            <a:pPr lvl="1"/>
            <a:endParaRPr lang="en-AU" sz="2000" dirty="0"/>
          </a:p>
          <a:p>
            <a:pPr lvl="1"/>
            <a:endParaRPr lang="en-AU" sz="2000" dirty="0"/>
          </a:p>
          <a:p>
            <a:pPr lvl="1"/>
            <a:endParaRPr lang="en-AU" sz="2000" dirty="0"/>
          </a:p>
          <a:p>
            <a:pPr lvl="2"/>
            <a:endParaRPr lang="en-AU" sz="1600" dirty="0"/>
          </a:p>
          <a:p>
            <a:pPr lvl="1"/>
            <a:endParaRPr lang="en-AU" sz="2000" dirty="0"/>
          </a:p>
          <a:p>
            <a:pPr lvl="1"/>
            <a:endParaRPr lang="en-AU" sz="20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10</a:t>
            </a:fld>
            <a:endParaRPr lang="en-AU"/>
          </a:p>
        </p:txBody>
      </p:sp>
      <p:cxnSp>
        <p:nvCxnSpPr>
          <p:cNvPr id="44" name="Straight Arrow Connector 43"/>
          <p:cNvCxnSpPr/>
          <p:nvPr/>
        </p:nvCxnSpPr>
        <p:spPr>
          <a:xfrm>
            <a:off x="2140277" y="5877272"/>
            <a:ext cx="531204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2212285" y="5070489"/>
            <a:ext cx="1279595" cy="1022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2483768" y="2852936"/>
            <a:ext cx="8384" cy="3320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308304" y="5877272"/>
            <a:ext cx="487507" cy="307777"/>
          </a:xfrm>
          <a:prstGeom prst="rect">
            <a:avLst/>
          </a:prstGeom>
          <a:noFill/>
        </p:spPr>
        <p:txBody>
          <a:bodyPr wrap="square" rtlCol="0">
            <a:spAutoFit/>
          </a:bodyPr>
          <a:lstStyle/>
          <a:p>
            <a:r>
              <a:rPr lang="en-AU" sz="1400" dirty="0"/>
              <a:t>x</a:t>
            </a:r>
          </a:p>
        </p:txBody>
      </p:sp>
      <p:sp>
        <p:nvSpPr>
          <p:cNvPr id="51" name="TextBox 50"/>
          <p:cNvSpPr txBox="1"/>
          <p:nvPr/>
        </p:nvSpPr>
        <p:spPr>
          <a:xfrm>
            <a:off x="1907704" y="2852936"/>
            <a:ext cx="576064" cy="307777"/>
          </a:xfrm>
          <a:prstGeom prst="rect">
            <a:avLst/>
          </a:prstGeom>
          <a:noFill/>
        </p:spPr>
        <p:txBody>
          <a:bodyPr wrap="square" rtlCol="0">
            <a:spAutoFit/>
          </a:bodyPr>
          <a:lstStyle/>
          <a:p>
            <a:r>
              <a:rPr lang="en-AU" sz="1400" dirty="0"/>
              <a:t>Time</a:t>
            </a:r>
          </a:p>
        </p:txBody>
      </p:sp>
      <p:cxnSp>
        <p:nvCxnSpPr>
          <p:cNvPr id="191" name="Straight Connector 190"/>
          <p:cNvCxnSpPr/>
          <p:nvPr/>
        </p:nvCxnSpPr>
        <p:spPr>
          <a:xfrm flipV="1">
            <a:off x="3635896" y="2852936"/>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4644008" y="2852936"/>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436096" y="2852936"/>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6444208" y="285293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436096" y="4941168"/>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3635896" y="3573016"/>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5436096" y="357301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3635896" y="357301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635896" y="5661248"/>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4644008" y="4941168"/>
            <a:ext cx="1800200"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3635896" y="4941168"/>
            <a:ext cx="1008112" cy="72008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644008" y="2852936"/>
            <a:ext cx="0" cy="2088232"/>
          </a:xfrm>
          <a:prstGeom prst="line">
            <a:avLst/>
          </a:prstGeom>
          <a:ln>
            <a:prstDash val="solid"/>
          </a:ln>
        </p:spPr>
        <p:style>
          <a:lnRef idx="1">
            <a:schemeClr val="accent1"/>
          </a:lnRef>
          <a:fillRef idx="0">
            <a:schemeClr val="accent1"/>
          </a:fillRef>
          <a:effectRef idx="0">
            <a:schemeClr val="accent1"/>
          </a:effectRef>
          <a:fontRef idx="minor">
            <a:schemeClr val="tx1"/>
          </a:fontRef>
        </p:style>
      </p:cxnSp>
      <p:sp>
        <p:nvSpPr>
          <p:cNvPr id="208" name="TextBox 207"/>
          <p:cNvSpPr txBox="1"/>
          <p:nvPr/>
        </p:nvSpPr>
        <p:spPr>
          <a:xfrm>
            <a:off x="3131840" y="4869160"/>
            <a:ext cx="487507" cy="307777"/>
          </a:xfrm>
          <a:prstGeom prst="rect">
            <a:avLst/>
          </a:prstGeom>
          <a:noFill/>
        </p:spPr>
        <p:txBody>
          <a:bodyPr wrap="square" rtlCol="0">
            <a:spAutoFit/>
          </a:bodyPr>
          <a:lstStyle/>
          <a:p>
            <a:r>
              <a:rPr lang="en-AU" sz="1400" dirty="0"/>
              <a:t>y</a:t>
            </a:r>
          </a:p>
        </p:txBody>
      </p:sp>
      <p:cxnSp>
        <p:nvCxnSpPr>
          <p:cNvPr id="210" name="Straight Connector 209"/>
          <p:cNvCxnSpPr/>
          <p:nvPr/>
        </p:nvCxnSpPr>
        <p:spPr>
          <a:xfrm flipV="1">
            <a:off x="3635896" y="4797152"/>
            <a:ext cx="144016"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3790990" y="4797152"/>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3912850" y="4797152"/>
            <a:ext cx="155094"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a:off x="4067944" y="4797152"/>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35896" y="4911626"/>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a:off x="3635896" y="4911626"/>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3635896" y="5661248"/>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3790990" y="5552792"/>
            <a:ext cx="276954"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3785627" y="4772769"/>
            <a:ext cx="0" cy="797421"/>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4081656" y="3861048"/>
            <a:ext cx="490344" cy="346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4573404" y="3861048"/>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V="1">
            <a:off x="5088364" y="3861048"/>
            <a:ext cx="491748" cy="346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5580112" y="3850580"/>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5088364" y="4437112"/>
            <a:ext cx="491748" cy="356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4081656" y="4207316"/>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5088364" y="4207316"/>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4081656" y="4207316"/>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a:off x="4081656" y="4793848"/>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4572000" y="4437112"/>
            <a:ext cx="1006708"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4081656" y="4437112"/>
            <a:ext cx="490344" cy="356736"/>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H="1">
            <a:off x="4572000" y="3861048"/>
            <a:ext cx="1404" cy="576064"/>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flipV="1">
            <a:off x="5580112" y="2852936"/>
            <a:ext cx="300985" cy="214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6444208" y="2852936"/>
            <a:ext cx="3009" cy="731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flipV="1">
            <a:off x="6135949" y="3584095"/>
            <a:ext cx="311268" cy="276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5580112" y="3075026"/>
            <a:ext cx="5558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6135949" y="306896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a:off x="5580112" y="306896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a:off x="5580112" y="3861048"/>
            <a:ext cx="5558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a:off x="5891380" y="3584095"/>
            <a:ext cx="555837"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5580112" y="3584095"/>
            <a:ext cx="311268" cy="276953"/>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V="1">
            <a:off x="3635896" y="4797152"/>
            <a:ext cx="432048" cy="86409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V="1">
            <a:off x="4067944" y="3861048"/>
            <a:ext cx="1512168" cy="936104"/>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p:nvPr/>
        </p:nvCxnSpPr>
        <p:spPr>
          <a:xfrm flipV="1">
            <a:off x="3914403" y="5547712"/>
            <a:ext cx="155094"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3912850" y="4911626"/>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2" name="Straight Connector 281"/>
          <p:cNvCxnSpPr/>
          <p:nvPr/>
        </p:nvCxnSpPr>
        <p:spPr>
          <a:xfrm flipV="1">
            <a:off x="5580112" y="2852936"/>
            <a:ext cx="864096" cy="100811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8" name="Straight Connector 327"/>
          <p:cNvCxnSpPr/>
          <p:nvPr/>
        </p:nvCxnSpPr>
        <p:spPr>
          <a:xfrm>
            <a:off x="5884907" y="2852936"/>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580112" y="4293096"/>
            <a:ext cx="0" cy="100811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4069849" y="5301208"/>
            <a:ext cx="1510263" cy="24840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5580112" y="4941168"/>
            <a:ext cx="864096" cy="36004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635896" y="5556855"/>
            <a:ext cx="432048" cy="10439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90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a:t>Trajectory Data Index</a:t>
            </a:r>
          </a:p>
        </p:txBody>
      </p:sp>
      <p:sp>
        <p:nvSpPr>
          <p:cNvPr id="3" name="Content Placeholder 2"/>
          <p:cNvSpPr>
            <a:spLocks noGrp="1"/>
          </p:cNvSpPr>
          <p:nvPr>
            <p:ph idx="1"/>
          </p:nvPr>
        </p:nvSpPr>
        <p:spPr/>
        <p:txBody>
          <a:bodyPr>
            <a:normAutofit/>
          </a:bodyPr>
          <a:lstStyle/>
          <a:p>
            <a:r>
              <a:rPr lang="en-AU" sz="2800" dirty="0"/>
              <a:t>Augmented 3D R-tree</a:t>
            </a:r>
          </a:p>
          <a:p>
            <a:pPr lvl="2">
              <a:buNone/>
            </a:pPr>
            <a:endParaRPr lang="en-AU" sz="16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11</a:t>
            </a:fld>
            <a:endParaRPr lang="en-AU"/>
          </a:p>
        </p:txBody>
      </p:sp>
      <p:pic>
        <p:nvPicPr>
          <p:cNvPr id="20483" name="Picture 3" descr="D:\dengke\2011\book chapter\chapter two\fig\tbtree.png"/>
          <p:cNvPicPr>
            <a:picLocks noChangeAspect="1" noChangeArrowheads="1"/>
          </p:cNvPicPr>
          <p:nvPr/>
        </p:nvPicPr>
        <p:blipFill>
          <a:blip r:embed="rId4" cstate="print"/>
          <a:srcRect/>
          <a:stretch>
            <a:fillRect/>
          </a:stretch>
        </p:blipFill>
        <p:spPr bwMode="auto">
          <a:xfrm>
            <a:off x="4644008" y="2636912"/>
            <a:ext cx="4399596" cy="2634233"/>
          </a:xfrm>
          <a:prstGeom prst="rect">
            <a:avLst/>
          </a:prstGeom>
          <a:noFill/>
        </p:spPr>
      </p:pic>
      <p:sp>
        <p:nvSpPr>
          <p:cNvPr id="10" name="Rectangle 9"/>
          <p:cNvSpPr/>
          <p:nvPr/>
        </p:nvSpPr>
        <p:spPr>
          <a:xfrm>
            <a:off x="4860032" y="5373216"/>
            <a:ext cx="3949799" cy="400110"/>
          </a:xfrm>
          <a:prstGeom prst="rect">
            <a:avLst/>
          </a:prstGeom>
        </p:spPr>
        <p:txBody>
          <a:bodyPr wrap="none">
            <a:spAutoFit/>
          </a:bodyPr>
          <a:lstStyle/>
          <a:p>
            <a:pPr lvl="1"/>
            <a:r>
              <a:rPr lang="en-AU" sz="2000" dirty="0"/>
              <a:t>TB-tree (Trajectory Bundle tree)</a:t>
            </a:r>
          </a:p>
        </p:txBody>
      </p:sp>
      <p:pic>
        <p:nvPicPr>
          <p:cNvPr id="20484" name="Picture 4" descr="D:\dengke\2011\book chapter\chapter two\fig\str_insertion.png"/>
          <p:cNvPicPr>
            <a:picLocks noChangeAspect="1" noChangeArrowheads="1"/>
          </p:cNvPicPr>
          <p:nvPr/>
        </p:nvPicPr>
        <p:blipFill>
          <a:blip r:embed="rId5" cstate="print"/>
          <a:srcRect/>
          <a:stretch>
            <a:fillRect/>
          </a:stretch>
        </p:blipFill>
        <p:spPr bwMode="auto">
          <a:xfrm>
            <a:off x="161925" y="2708920"/>
            <a:ext cx="4410075" cy="2211958"/>
          </a:xfrm>
          <a:prstGeom prst="rect">
            <a:avLst/>
          </a:prstGeom>
          <a:noFill/>
        </p:spPr>
      </p:pic>
      <p:sp>
        <p:nvSpPr>
          <p:cNvPr id="12" name="Rectangle 11"/>
          <p:cNvSpPr/>
          <p:nvPr/>
        </p:nvSpPr>
        <p:spPr>
          <a:xfrm>
            <a:off x="107504" y="5373216"/>
            <a:ext cx="4188519" cy="400110"/>
          </a:xfrm>
          <a:prstGeom prst="rect">
            <a:avLst/>
          </a:prstGeom>
        </p:spPr>
        <p:txBody>
          <a:bodyPr wrap="none">
            <a:spAutoFit/>
          </a:bodyPr>
          <a:lstStyle/>
          <a:p>
            <a:pPr lvl="1"/>
            <a:r>
              <a:rPr lang="en-AU" sz="2000" dirty="0"/>
              <a:t>STR-tree (Spatial-Temporal R-tree)</a:t>
            </a:r>
          </a:p>
        </p:txBody>
      </p:sp>
      <p:sp>
        <p:nvSpPr>
          <p:cNvPr id="13" name="Rectangle 12"/>
          <p:cNvSpPr/>
          <p:nvPr/>
        </p:nvSpPr>
        <p:spPr>
          <a:xfrm>
            <a:off x="179512" y="5949280"/>
            <a:ext cx="8964488" cy="276999"/>
          </a:xfrm>
          <a:prstGeom prst="rect">
            <a:avLst/>
          </a:prstGeom>
        </p:spPr>
        <p:txBody>
          <a:bodyPr wrap="square">
            <a:spAutoFit/>
          </a:bodyPr>
          <a:lstStyle/>
          <a:p>
            <a:r>
              <a:rPr lang="en-AU" sz="1200" dirty="0">
                <a:solidFill>
                  <a:schemeClr val="bg1">
                    <a:lumMod val="50000"/>
                  </a:schemeClr>
                </a:solidFill>
              </a:rPr>
              <a:t>[</a:t>
            </a:r>
            <a:r>
              <a:rPr lang="en-AU" sz="1200" dirty="0" err="1">
                <a:solidFill>
                  <a:schemeClr val="bg1">
                    <a:lumMod val="50000"/>
                  </a:schemeClr>
                </a:solidFill>
              </a:rPr>
              <a:t>Pfoster</a:t>
            </a:r>
            <a:r>
              <a:rPr lang="en-AU" sz="1200" dirty="0">
                <a:solidFill>
                  <a:schemeClr val="bg1">
                    <a:lumMod val="50000"/>
                  </a:schemeClr>
                </a:solidFill>
              </a:rPr>
              <a:t> 2000] Dieter </a:t>
            </a:r>
            <a:r>
              <a:rPr lang="en-AU" sz="1200" dirty="0" err="1">
                <a:solidFill>
                  <a:schemeClr val="bg1">
                    <a:lumMod val="50000"/>
                  </a:schemeClr>
                </a:solidFill>
              </a:rPr>
              <a:t>Pfoster</a:t>
            </a:r>
            <a:r>
              <a:rPr lang="en-AU" sz="1200" dirty="0">
                <a:solidFill>
                  <a:schemeClr val="bg1">
                    <a:lumMod val="50000"/>
                  </a:schemeClr>
                </a:solidFill>
              </a:rPr>
              <a:t>, Christian S. Jensen, </a:t>
            </a:r>
            <a:r>
              <a:rPr lang="en-AU" sz="1200" dirty="0" err="1">
                <a:solidFill>
                  <a:schemeClr val="bg1">
                    <a:lumMod val="50000"/>
                  </a:schemeClr>
                </a:solidFill>
              </a:rPr>
              <a:t>Yannis</a:t>
            </a:r>
            <a:r>
              <a:rPr lang="en-AU" sz="1200" dirty="0">
                <a:solidFill>
                  <a:schemeClr val="bg1">
                    <a:lumMod val="50000"/>
                  </a:schemeClr>
                </a:solidFill>
              </a:rPr>
              <a:t> T., Novel approaches to the indexing of moving object trajectories. VLDB, 2000</a:t>
            </a:r>
          </a:p>
        </p:txBody>
      </p:sp>
    </p:spTree>
    <p:extLst>
      <p:ext uri="{BB962C8B-B14F-4D97-AF65-F5344CB8AC3E}">
        <p14:creationId xmlns:p14="http://schemas.microsoft.com/office/powerpoint/2010/main" val="250590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2000"/>
                                        <p:tgtEl>
                                          <p:spTgt spid="2048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a:t>Trajectory Data Index</a:t>
            </a:r>
          </a:p>
        </p:txBody>
      </p:sp>
      <p:sp>
        <p:nvSpPr>
          <p:cNvPr id="3" name="Content Placeholder 2"/>
          <p:cNvSpPr>
            <a:spLocks noGrp="1"/>
          </p:cNvSpPr>
          <p:nvPr>
            <p:ph idx="1"/>
          </p:nvPr>
        </p:nvSpPr>
        <p:spPr/>
        <p:txBody>
          <a:bodyPr>
            <a:normAutofit/>
          </a:bodyPr>
          <a:lstStyle/>
          <a:p>
            <a:r>
              <a:rPr lang="en-AU" sz="2800" dirty="0"/>
              <a:t>Multi-version R-tree </a:t>
            </a:r>
            <a:r>
              <a:rPr lang="en-AU" sz="2000" dirty="0"/>
              <a:t>(HR-tree [Tao2001a], HR+-tree[Tao2001b], MR-tree[Xu2005])</a:t>
            </a:r>
            <a:endParaRPr lang="en-AU" sz="28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12</a:t>
            </a:fld>
            <a:endParaRPr lang="en-AU"/>
          </a:p>
        </p:txBody>
      </p:sp>
      <p:pic>
        <p:nvPicPr>
          <p:cNvPr id="21506" name="Picture 2" descr="D:\dengke\2011\book chapter\chapter two\fig\hrtree.png"/>
          <p:cNvPicPr>
            <a:picLocks noChangeAspect="1" noChangeArrowheads="1"/>
          </p:cNvPicPr>
          <p:nvPr/>
        </p:nvPicPr>
        <p:blipFill>
          <a:blip r:embed="rId4" cstate="print"/>
          <a:srcRect/>
          <a:stretch>
            <a:fillRect/>
          </a:stretch>
        </p:blipFill>
        <p:spPr bwMode="auto">
          <a:xfrm>
            <a:off x="2771800" y="2348880"/>
            <a:ext cx="5834575" cy="2036227"/>
          </a:xfrm>
          <a:prstGeom prst="rect">
            <a:avLst/>
          </a:prstGeom>
          <a:noFill/>
        </p:spPr>
      </p:pic>
      <p:sp>
        <p:nvSpPr>
          <p:cNvPr id="9" name="Rectangle 8"/>
          <p:cNvSpPr/>
          <p:nvPr/>
        </p:nvSpPr>
        <p:spPr>
          <a:xfrm>
            <a:off x="5050180" y="4283804"/>
            <a:ext cx="1898084" cy="369332"/>
          </a:xfrm>
          <a:prstGeom prst="rect">
            <a:avLst/>
          </a:prstGeom>
        </p:spPr>
        <p:txBody>
          <a:bodyPr wrap="none">
            <a:spAutoFit/>
          </a:bodyPr>
          <a:lstStyle/>
          <a:p>
            <a:r>
              <a:rPr lang="en-AU" dirty="0"/>
              <a:t>HR-tree [Tao2001]</a:t>
            </a:r>
          </a:p>
        </p:txBody>
      </p:sp>
      <p:sp>
        <p:nvSpPr>
          <p:cNvPr id="10" name="Rectangle 9"/>
          <p:cNvSpPr/>
          <p:nvPr/>
        </p:nvSpPr>
        <p:spPr>
          <a:xfrm>
            <a:off x="72008" y="5827911"/>
            <a:ext cx="8964488" cy="769441"/>
          </a:xfrm>
          <a:prstGeom prst="rect">
            <a:avLst/>
          </a:prstGeom>
        </p:spPr>
        <p:txBody>
          <a:bodyPr wrap="square">
            <a:spAutoFit/>
          </a:bodyPr>
          <a:lstStyle/>
          <a:p>
            <a:r>
              <a:rPr lang="en-AU" sz="1100" dirty="0">
                <a:solidFill>
                  <a:schemeClr val="bg1">
                    <a:lumMod val="50000"/>
                  </a:schemeClr>
                </a:solidFill>
              </a:rPr>
              <a:t>[Tao2001a] Tao, Y., </a:t>
            </a:r>
            <a:r>
              <a:rPr lang="en-AU" sz="1100" dirty="0" err="1">
                <a:solidFill>
                  <a:schemeClr val="bg1">
                    <a:lumMod val="50000"/>
                  </a:schemeClr>
                </a:solidFill>
              </a:rPr>
              <a:t>Papadias</a:t>
            </a:r>
            <a:r>
              <a:rPr lang="en-AU" sz="1100" dirty="0">
                <a:solidFill>
                  <a:schemeClr val="bg1">
                    <a:lumMod val="50000"/>
                  </a:schemeClr>
                </a:solidFill>
              </a:rPr>
              <a:t>, D.: Efficient historical r-trees. In: </a:t>
            </a:r>
            <a:r>
              <a:rPr lang="en-AU" sz="1100" dirty="0" err="1">
                <a:solidFill>
                  <a:schemeClr val="bg1">
                    <a:lumMod val="50000"/>
                  </a:schemeClr>
                </a:solidFill>
              </a:rPr>
              <a:t>ssdbm</a:t>
            </a:r>
            <a:r>
              <a:rPr lang="en-AU" sz="1100" dirty="0">
                <a:solidFill>
                  <a:schemeClr val="bg1">
                    <a:lumMod val="50000"/>
                  </a:schemeClr>
                </a:solidFill>
              </a:rPr>
              <a:t>, p. 0223. Published by the IEEE Computer Society (2001)</a:t>
            </a:r>
          </a:p>
          <a:p>
            <a:r>
              <a:rPr lang="en-AU" sz="1100" dirty="0">
                <a:solidFill>
                  <a:schemeClr val="bg1">
                    <a:lumMod val="50000"/>
                  </a:schemeClr>
                </a:solidFill>
              </a:rPr>
              <a:t>[Xu2005]</a:t>
            </a:r>
            <a:r>
              <a:rPr lang="en-AU" sz="1100" dirty="0" err="1">
                <a:solidFill>
                  <a:schemeClr val="bg1">
                    <a:lumMod val="50000"/>
                  </a:schemeClr>
                </a:solidFill>
              </a:rPr>
              <a:t>Xu</a:t>
            </a:r>
            <a:r>
              <a:rPr lang="en-AU" sz="1100" dirty="0">
                <a:solidFill>
                  <a:schemeClr val="bg1">
                    <a:lumMod val="50000"/>
                  </a:schemeClr>
                </a:solidFill>
              </a:rPr>
              <a:t>, X., Han, J., Lu, W.: Rt-tree: An improved r-tree indexing structure for temporal spatial databases. In: Int. </a:t>
            </a:r>
            <a:r>
              <a:rPr lang="en-AU" sz="1100" dirty="0" err="1">
                <a:solidFill>
                  <a:schemeClr val="bg1">
                    <a:lumMod val="50000"/>
                  </a:schemeClr>
                </a:solidFill>
              </a:rPr>
              <a:t>Symp</a:t>
            </a:r>
            <a:r>
              <a:rPr lang="en-AU" sz="1100" dirty="0">
                <a:solidFill>
                  <a:schemeClr val="bg1">
                    <a:lumMod val="50000"/>
                  </a:schemeClr>
                </a:solidFill>
              </a:rPr>
              <a:t>. on Spatial Data Handling, 2005</a:t>
            </a:r>
          </a:p>
          <a:p>
            <a:r>
              <a:rPr lang="en-AU" sz="1100" dirty="0">
                <a:solidFill>
                  <a:schemeClr val="bg1">
                    <a:lumMod val="50000"/>
                  </a:schemeClr>
                </a:solidFill>
              </a:rPr>
              <a:t>[Tao2001b] Tao, Y., </a:t>
            </a:r>
            <a:r>
              <a:rPr lang="en-AU" sz="1100" dirty="0" err="1">
                <a:solidFill>
                  <a:schemeClr val="bg1">
                    <a:lumMod val="50000"/>
                  </a:schemeClr>
                </a:solidFill>
              </a:rPr>
              <a:t>Papadias</a:t>
            </a:r>
            <a:r>
              <a:rPr lang="en-AU" sz="1100" dirty="0">
                <a:solidFill>
                  <a:schemeClr val="bg1">
                    <a:lumMod val="50000"/>
                  </a:schemeClr>
                </a:solidFill>
              </a:rPr>
              <a:t>, D.: Mv3r-tree: A </a:t>
            </a:r>
            <a:r>
              <a:rPr lang="en-AU" sz="1100" dirty="0" err="1">
                <a:solidFill>
                  <a:schemeClr val="bg1">
                    <a:lumMod val="50000"/>
                  </a:schemeClr>
                </a:solidFill>
              </a:rPr>
              <a:t>spatio</a:t>
            </a:r>
            <a:r>
              <a:rPr lang="en-AU" sz="1100" dirty="0">
                <a:solidFill>
                  <a:schemeClr val="bg1">
                    <a:lumMod val="50000"/>
                  </a:schemeClr>
                </a:solidFill>
              </a:rPr>
              <a:t>-temporal access method for timestamp and interval queries. In: VLDB, pp. 431{440 (2001)</a:t>
            </a:r>
          </a:p>
          <a:p>
            <a:endParaRPr lang="en-AU" sz="1100" dirty="0">
              <a:solidFill>
                <a:schemeClr val="bg1">
                  <a:lumMod val="50000"/>
                </a:schemeClr>
              </a:solidFill>
            </a:endParaRPr>
          </a:p>
        </p:txBody>
      </p:sp>
      <p:sp>
        <p:nvSpPr>
          <p:cNvPr id="11" name="Rectangle 10"/>
          <p:cNvSpPr/>
          <p:nvPr/>
        </p:nvSpPr>
        <p:spPr>
          <a:xfrm>
            <a:off x="251520" y="2780928"/>
            <a:ext cx="2880320" cy="738664"/>
          </a:xfrm>
          <a:prstGeom prst="rect">
            <a:avLst/>
          </a:prstGeom>
        </p:spPr>
        <p:txBody>
          <a:bodyPr wrap="square">
            <a:spAutoFit/>
          </a:bodyPr>
          <a:lstStyle/>
          <a:p>
            <a:r>
              <a:rPr lang="en-AU" sz="1400" dirty="0"/>
              <a:t>For each timestamp, an R-tree is created. So, there are many R-trees. These R-trees are indexed. </a:t>
            </a:r>
          </a:p>
        </p:txBody>
      </p:sp>
      <p:sp>
        <p:nvSpPr>
          <p:cNvPr id="12" name="Rectangle 11"/>
          <p:cNvSpPr/>
          <p:nvPr/>
        </p:nvSpPr>
        <p:spPr>
          <a:xfrm>
            <a:off x="539552" y="4797152"/>
            <a:ext cx="7632848" cy="923330"/>
          </a:xfrm>
          <a:prstGeom prst="rect">
            <a:avLst/>
          </a:prstGeom>
        </p:spPr>
        <p:txBody>
          <a:bodyPr wrap="square">
            <a:spAutoFit/>
          </a:bodyPr>
          <a:lstStyle/>
          <a:p>
            <a:r>
              <a:rPr lang="en-AU" dirty="0"/>
              <a:t>Query for trajectories in a given region and in a given time interval: </a:t>
            </a:r>
          </a:p>
          <a:p>
            <a:pPr marL="228600" indent="-228600">
              <a:buAutoNum type="arabicPeriod"/>
            </a:pPr>
            <a:r>
              <a:rPr lang="en-AU" dirty="0"/>
              <a:t>The R-tree at the timestamp is found first</a:t>
            </a:r>
          </a:p>
          <a:p>
            <a:pPr marL="228600" indent="-228600">
              <a:buAutoNum type="arabicPeriod"/>
            </a:pPr>
            <a:r>
              <a:rPr lang="en-AU" dirty="0"/>
              <a:t>The trajectories in the specified region are retrieved from the R-tree.  </a:t>
            </a:r>
          </a:p>
        </p:txBody>
      </p:sp>
    </p:spTree>
    <p:extLst>
      <p:ext uri="{BB962C8B-B14F-4D97-AF65-F5344CB8AC3E}">
        <p14:creationId xmlns:p14="http://schemas.microsoft.com/office/powerpoint/2010/main" val="164200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fade">
                                      <p:cBhvr>
                                        <p:cTn id="12" dur="2000"/>
                                        <p:tgtEl>
                                          <p:spTgt spid="2150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Effect transition="in" filter="fade">
                                      <p:cBhvr>
                                        <p:cTn id="20" dur="2000"/>
                                        <p:tgtEl>
                                          <p:spTgt spid="12">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animEffect transition="in" filter="fade">
                                      <p:cBhvr>
                                        <p:cTn id="23" dur="2000"/>
                                        <p:tgtEl>
                                          <p:spTgt spid="12">
                                            <p:txEl>
                                              <p:pRg st="1" end="1"/>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xEl>
                                              <p:pRg st="2" end="2"/>
                                            </p:txEl>
                                          </p:spTgt>
                                        </p:tgtEl>
                                        <p:attrNameLst>
                                          <p:attrName>style.visibility</p:attrName>
                                        </p:attrNameLst>
                                      </p:cBhvr>
                                      <p:to>
                                        <p:strVal val="visible"/>
                                      </p:to>
                                    </p:set>
                                    <p:animEffect transition="in" filter="fade">
                                      <p:cBhvr>
                                        <p:cTn id="26"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1" grpId="0" build="allAtOnce"/>
      <p:bldP spid="12"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3347864" y="3573016"/>
            <a:ext cx="1008112"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2987824" y="2636912"/>
            <a:ext cx="3096344" cy="21602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Hexagon 9"/>
          <p:cNvSpPr/>
          <p:nvPr/>
        </p:nvSpPr>
        <p:spPr>
          <a:xfrm>
            <a:off x="2987824" y="3068960"/>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Hexagon 10"/>
          <p:cNvSpPr/>
          <p:nvPr/>
        </p:nvSpPr>
        <p:spPr>
          <a:xfrm>
            <a:off x="3707904" y="2636912"/>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Hexagon 11"/>
          <p:cNvSpPr/>
          <p:nvPr/>
        </p:nvSpPr>
        <p:spPr>
          <a:xfrm>
            <a:off x="3707904" y="3501008"/>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Hexagon 12"/>
          <p:cNvSpPr/>
          <p:nvPr/>
        </p:nvSpPr>
        <p:spPr>
          <a:xfrm>
            <a:off x="4427984" y="3068960"/>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Hexagon 13"/>
          <p:cNvSpPr/>
          <p:nvPr/>
        </p:nvSpPr>
        <p:spPr>
          <a:xfrm>
            <a:off x="5148064" y="2636912"/>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Hexagon 14"/>
          <p:cNvSpPr/>
          <p:nvPr/>
        </p:nvSpPr>
        <p:spPr>
          <a:xfrm>
            <a:off x="5148064" y="3501008"/>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Hexagon 15"/>
          <p:cNvSpPr/>
          <p:nvPr/>
        </p:nvSpPr>
        <p:spPr>
          <a:xfrm>
            <a:off x="2992457" y="3933056"/>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Hexagon 16"/>
          <p:cNvSpPr/>
          <p:nvPr/>
        </p:nvSpPr>
        <p:spPr>
          <a:xfrm>
            <a:off x="4422992" y="3933056"/>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20" name="Straight Connector 19"/>
          <p:cNvCxnSpPr>
            <a:stCxn id="10" idx="4"/>
          </p:cNvCxnSpPr>
          <p:nvPr/>
        </p:nvCxnSpPr>
        <p:spPr>
          <a:xfrm flipH="1" flipV="1">
            <a:off x="2987824" y="2636912"/>
            <a:ext cx="216024" cy="4320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5" idx="1"/>
          </p:cNvCxnSpPr>
          <p:nvPr/>
        </p:nvCxnSpPr>
        <p:spPr>
          <a:xfrm>
            <a:off x="5868144" y="4365104"/>
            <a:ext cx="216024" cy="43204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557808"/>
            <a:ext cx="8229600" cy="1143000"/>
          </a:xfrm>
        </p:spPr>
        <p:txBody>
          <a:bodyPr/>
          <a:lstStyle/>
          <a:p>
            <a:r>
              <a:rPr lang="en-AU" dirty="0"/>
              <a:t>Trajectory Data Index</a:t>
            </a:r>
          </a:p>
        </p:txBody>
      </p:sp>
      <p:sp>
        <p:nvSpPr>
          <p:cNvPr id="3" name="Content Placeholder 2"/>
          <p:cNvSpPr>
            <a:spLocks noGrp="1"/>
          </p:cNvSpPr>
          <p:nvPr>
            <p:ph idx="1"/>
          </p:nvPr>
        </p:nvSpPr>
        <p:spPr>
          <a:xfrm>
            <a:off x="446856" y="1700808"/>
            <a:ext cx="8229600" cy="4525963"/>
          </a:xfrm>
        </p:spPr>
        <p:txBody>
          <a:bodyPr>
            <a:normAutofit/>
          </a:bodyPr>
          <a:lstStyle/>
          <a:p>
            <a:r>
              <a:rPr lang="en-AU" sz="2800" dirty="0"/>
              <a:t>Grid Based Index</a:t>
            </a:r>
          </a:p>
          <a:p>
            <a:pPr lvl="2">
              <a:buNone/>
            </a:pPr>
            <a:endParaRPr lang="en-AU" sz="20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13</a:t>
            </a:fld>
            <a:endParaRPr lang="en-AU"/>
          </a:p>
        </p:txBody>
      </p:sp>
      <p:sp>
        <p:nvSpPr>
          <p:cNvPr id="18" name="Rectangle 17"/>
          <p:cNvSpPr/>
          <p:nvPr/>
        </p:nvSpPr>
        <p:spPr>
          <a:xfrm>
            <a:off x="755576" y="6191726"/>
            <a:ext cx="8136904" cy="261610"/>
          </a:xfrm>
          <a:prstGeom prst="rect">
            <a:avLst/>
          </a:prstGeom>
        </p:spPr>
        <p:txBody>
          <a:bodyPr wrap="square">
            <a:spAutoFit/>
          </a:bodyPr>
          <a:lstStyle/>
          <a:p>
            <a:r>
              <a:rPr lang="en-AU" sz="1100" dirty="0">
                <a:solidFill>
                  <a:schemeClr val="bg1">
                    <a:lumMod val="50000"/>
                  </a:schemeClr>
                </a:solidFill>
                <a:latin typeface="Times New Roman" pitchFamily="18" charset="0"/>
                <a:cs typeface="Times New Roman" pitchFamily="18" charset="0"/>
              </a:rPr>
              <a:t>[Prasad2003] V. Prasad </a:t>
            </a:r>
            <a:r>
              <a:rPr lang="en-AU" sz="1100" dirty="0" err="1">
                <a:solidFill>
                  <a:schemeClr val="bg1">
                    <a:lumMod val="50000"/>
                  </a:schemeClr>
                </a:solidFill>
                <a:latin typeface="Times New Roman" pitchFamily="18" charset="0"/>
                <a:cs typeface="Times New Roman" pitchFamily="18" charset="0"/>
              </a:rPr>
              <a:t>Chakka</a:t>
            </a:r>
            <a:r>
              <a:rPr lang="en-AU" sz="1100" dirty="0">
                <a:solidFill>
                  <a:schemeClr val="bg1">
                    <a:lumMod val="50000"/>
                  </a:schemeClr>
                </a:solidFill>
                <a:latin typeface="Times New Roman" pitchFamily="18" charset="0"/>
                <a:cs typeface="Times New Roman" pitchFamily="18" charset="0"/>
              </a:rPr>
              <a:t> Adam C. </a:t>
            </a:r>
            <a:r>
              <a:rPr lang="en-AU" sz="1100" dirty="0" err="1">
                <a:solidFill>
                  <a:schemeClr val="bg1">
                    <a:lumMod val="50000"/>
                  </a:schemeClr>
                </a:solidFill>
                <a:latin typeface="Times New Roman" pitchFamily="18" charset="0"/>
                <a:cs typeface="Times New Roman" pitchFamily="18" charset="0"/>
              </a:rPr>
              <a:t>Everspaugh</a:t>
            </a:r>
            <a:r>
              <a:rPr lang="en-AU" sz="1100" dirty="0">
                <a:solidFill>
                  <a:schemeClr val="bg1">
                    <a:lumMod val="50000"/>
                  </a:schemeClr>
                </a:solidFill>
                <a:latin typeface="Times New Roman" pitchFamily="18" charset="0"/>
                <a:cs typeface="Times New Roman" pitchFamily="18" charset="0"/>
              </a:rPr>
              <a:t> </a:t>
            </a:r>
            <a:r>
              <a:rPr lang="en-AU" sz="1100" dirty="0" err="1">
                <a:solidFill>
                  <a:schemeClr val="bg1">
                    <a:lumMod val="50000"/>
                  </a:schemeClr>
                </a:solidFill>
                <a:latin typeface="Times New Roman" pitchFamily="18" charset="0"/>
                <a:cs typeface="Times New Roman" pitchFamily="18" charset="0"/>
              </a:rPr>
              <a:t>Jignesh</a:t>
            </a:r>
            <a:r>
              <a:rPr lang="en-AU" sz="1100" dirty="0">
                <a:solidFill>
                  <a:schemeClr val="bg1">
                    <a:lumMod val="50000"/>
                  </a:schemeClr>
                </a:solidFill>
                <a:latin typeface="Times New Roman" pitchFamily="18" charset="0"/>
                <a:cs typeface="Times New Roman" pitchFamily="18" charset="0"/>
              </a:rPr>
              <a:t> M., Patel, Indexing Large Trajectory Data Sets With SETI, CIDR 2003</a:t>
            </a:r>
            <a:endParaRPr lang="en-AU" sz="1100" i="1" dirty="0">
              <a:solidFill>
                <a:schemeClr val="bg1">
                  <a:lumMod val="50000"/>
                </a:schemeClr>
              </a:solidFill>
              <a:latin typeface="Times New Roman" pitchFamily="18" charset="0"/>
              <a:cs typeface="Times New Roman" pitchFamily="18" charset="0"/>
            </a:endParaRPr>
          </a:p>
        </p:txBody>
      </p:sp>
      <p:sp>
        <p:nvSpPr>
          <p:cNvPr id="23" name="Rectangular Callout 22"/>
          <p:cNvSpPr/>
          <p:nvPr/>
        </p:nvSpPr>
        <p:spPr>
          <a:xfrm>
            <a:off x="467544" y="2708920"/>
            <a:ext cx="1800200" cy="1224136"/>
          </a:xfrm>
          <a:prstGeom prst="wedgeRectCallout">
            <a:avLst>
              <a:gd name="adj1" fmla="val 115866"/>
              <a:gd name="adj2" fmla="val 1139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AU" sz="1400" dirty="0"/>
              <a:t>The trajectory segments  in each cell are indexed in temporal dimension </a:t>
            </a:r>
          </a:p>
        </p:txBody>
      </p:sp>
      <p:sp>
        <p:nvSpPr>
          <p:cNvPr id="25" name="Rectangle 24"/>
          <p:cNvSpPr/>
          <p:nvPr/>
        </p:nvSpPr>
        <p:spPr>
          <a:xfrm>
            <a:off x="1763688" y="4941168"/>
            <a:ext cx="6480720" cy="1200329"/>
          </a:xfrm>
          <a:prstGeom prst="rect">
            <a:avLst/>
          </a:prstGeom>
        </p:spPr>
        <p:txBody>
          <a:bodyPr wrap="square">
            <a:spAutoFit/>
          </a:bodyPr>
          <a:lstStyle/>
          <a:p>
            <a:r>
              <a:rPr lang="en-AU" dirty="0"/>
              <a:t>. Spatial Filtering – cells overlap with the query box are retrieved</a:t>
            </a:r>
          </a:p>
          <a:p>
            <a:r>
              <a:rPr lang="en-AU" dirty="0"/>
              <a:t>. Temporal Filtering – the temporal   </a:t>
            </a:r>
          </a:p>
          <a:p>
            <a:r>
              <a:rPr lang="en-AU" dirty="0"/>
              <a:t>. Refinement Step</a:t>
            </a:r>
          </a:p>
          <a:p>
            <a:r>
              <a:rPr lang="en-AU" dirty="0"/>
              <a:t>. Duplicate Elimination</a:t>
            </a:r>
          </a:p>
        </p:txBody>
      </p:sp>
    </p:spTree>
    <p:extLst>
      <p:ext uri="{BB962C8B-B14F-4D97-AF65-F5344CB8AC3E}">
        <p14:creationId xmlns:p14="http://schemas.microsoft.com/office/powerpoint/2010/main" val="10572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20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20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20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0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000"/>
                                        <p:tgtEl>
                                          <p:spTgt spid="17"/>
                                        </p:tgtEl>
                                      </p:cBhvr>
                                    </p:animEffect>
                                  </p:childTnLst>
                                </p:cTn>
                              </p:par>
                              <p:par>
                                <p:cTn id="34" presetID="10" presetClass="entr" presetSubtype="0"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20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20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3">
                                            <p:bg/>
                                          </p:spTgt>
                                        </p:tgtEl>
                                        <p:attrNameLst>
                                          <p:attrName>style.visibility</p:attrName>
                                        </p:attrNameLst>
                                      </p:cBhvr>
                                      <p:to>
                                        <p:strVal val="visible"/>
                                      </p:to>
                                    </p:set>
                                    <p:animEffect transition="in" filter="fade">
                                      <p:cBhvr>
                                        <p:cTn id="44" dur="2000"/>
                                        <p:tgtEl>
                                          <p:spTgt spid="23">
                                            <p:bg/>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3">
                                            <p:txEl>
                                              <p:pRg st="0" end="0"/>
                                            </p:txEl>
                                          </p:spTgt>
                                        </p:tgtEl>
                                        <p:attrNameLst>
                                          <p:attrName>style.visibility</p:attrName>
                                        </p:attrNameLst>
                                      </p:cBhvr>
                                      <p:to>
                                        <p:strVal val="visible"/>
                                      </p:to>
                                    </p:set>
                                    <p:animEffect transition="in" filter="fade">
                                      <p:cBhvr>
                                        <p:cTn id="47" dur="2000"/>
                                        <p:tgtEl>
                                          <p:spTgt spid="2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20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xEl>
                                              <p:pRg st="0" end="0"/>
                                            </p:txEl>
                                          </p:spTgt>
                                        </p:tgtEl>
                                        <p:attrNameLst>
                                          <p:attrName>style.visibility</p:attrName>
                                        </p:attrNameLst>
                                      </p:cBhvr>
                                      <p:to>
                                        <p:strVal val="visible"/>
                                      </p:to>
                                    </p:set>
                                    <p:animEffect transition="in" filter="fade">
                                      <p:cBhvr>
                                        <p:cTn id="57" dur="2000"/>
                                        <p:tgtEl>
                                          <p:spTgt spid="25">
                                            <p:txEl>
                                              <p:pRg st="0" end="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5">
                                            <p:txEl>
                                              <p:pRg st="1" end="1"/>
                                            </p:txEl>
                                          </p:spTgt>
                                        </p:tgtEl>
                                        <p:attrNameLst>
                                          <p:attrName>style.visibility</p:attrName>
                                        </p:attrNameLst>
                                      </p:cBhvr>
                                      <p:to>
                                        <p:strVal val="visible"/>
                                      </p:to>
                                    </p:set>
                                    <p:animEffect transition="in" filter="fade">
                                      <p:cBhvr>
                                        <p:cTn id="60" dur="2000"/>
                                        <p:tgtEl>
                                          <p:spTgt spid="25">
                                            <p:txEl>
                                              <p:pRg st="1" end="1"/>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5">
                                            <p:txEl>
                                              <p:pRg st="2" end="2"/>
                                            </p:txEl>
                                          </p:spTgt>
                                        </p:tgtEl>
                                        <p:attrNameLst>
                                          <p:attrName>style.visibility</p:attrName>
                                        </p:attrNameLst>
                                      </p:cBhvr>
                                      <p:to>
                                        <p:strVal val="visible"/>
                                      </p:to>
                                    </p:set>
                                    <p:animEffect transition="in" filter="fade">
                                      <p:cBhvr>
                                        <p:cTn id="63" dur="2000"/>
                                        <p:tgtEl>
                                          <p:spTgt spid="25">
                                            <p:txEl>
                                              <p:pRg st="2" end="2"/>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xEl>
                                              <p:pRg st="3" end="3"/>
                                            </p:txEl>
                                          </p:spTgt>
                                        </p:tgtEl>
                                        <p:attrNameLst>
                                          <p:attrName>style.visibility</p:attrName>
                                        </p:attrNameLst>
                                      </p:cBhvr>
                                      <p:to>
                                        <p:strVal val="visible"/>
                                      </p:to>
                                    </p:set>
                                    <p:animEffect transition="in" filter="fade">
                                      <p:cBhvr>
                                        <p:cTn id="66" dur="20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9" grpId="0" animBg="1"/>
      <p:bldP spid="10" grpId="0" animBg="1"/>
      <p:bldP spid="11" grpId="0" animBg="1"/>
      <p:bldP spid="12" grpId="0" animBg="1"/>
      <p:bldP spid="13" grpId="0" animBg="1"/>
      <p:bldP spid="14" grpId="0" animBg="1"/>
      <p:bldP spid="15" grpId="0" animBg="1"/>
      <p:bldP spid="16" grpId="0" animBg="1"/>
      <p:bldP spid="17" grpId="0" animBg="1"/>
      <p:bldP spid="23" grpId="0" uiExpand="1" build="allAtOnce" animBg="1"/>
      <p:bldP spid="25"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a:t>Summary</a:t>
            </a:r>
          </a:p>
        </p:txBody>
      </p:sp>
      <p:sp>
        <p:nvSpPr>
          <p:cNvPr id="3" name="Content Placeholder 2"/>
          <p:cNvSpPr>
            <a:spLocks noGrp="1"/>
          </p:cNvSpPr>
          <p:nvPr>
            <p:ph idx="1"/>
          </p:nvPr>
        </p:nvSpPr>
        <p:spPr/>
        <p:txBody>
          <a:bodyPr>
            <a:normAutofit/>
          </a:bodyPr>
          <a:lstStyle/>
          <a:p>
            <a:pPr>
              <a:buNone/>
            </a:pPr>
            <a:endParaRPr lang="en-AU" sz="2800" dirty="0"/>
          </a:p>
          <a:p>
            <a:pPr lvl="2">
              <a:buNone/>
            </a:pPr>
            <a:endParaRPr lang="en-AU" sz="20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14</a:t>
            </a:fld>
            <a:endParaRPr lang="en-AU"/>
          </a:p>
        </p:txBody>
      </p:sp>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a:t>Trajectory query is essential for complex analysis in various applications, </a:t>
            </a:r>
          </a:p>
          <a:p>
            <a:pPr marL="800100" lvl="1" indent="-342900">
              <a:spcBef>
                <a:spcPct val="20000"/>
              </a:spcBef>
              <a:buFont typeface="Arial" pitchFamily="34" charset="0"/>
              <a:buChar char="•"/>
            </a:pPr>
            <a:r>
              <a:rPr lang="en-AU" dirty="0"/>
              <a:t>such as traffic flow pattern identification, path planning, behaviour mining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a:t>This chapter introduce the fundamental aspects of trajectory queries. </a:t>
            </a:r>
            <a:r>
              <a:rPr kumimoji="0" lang="en-AU" sz="2400" b="0" i="0" u="none" strike="noStrike" kern="1200" cap="none" spc="0" normalizeH="0" baseline="0" noProof="0" dirty="0">
                <a:ln>
                  <a:noFill/>
                </a:ln>
                <a:solidFill>
                  <a:schemeClr val="tx1"/>
                </a:solidFill>
                <a:effectLst/>
                <a:uLnTx/>
                <a:uFillTx/>
                <a:latin typeface="+mn-lt"/>
                <a:ea typeface="+mn-ea"/>
                <a:cs typeface="+mn-cs"/>
              </a:rPr>
              <a:t>These techniques and knowledge </a:t>
            </a:r>
            <a:r>
              <a:rPr lang="en-AU" sz="2400" dirty="0"/>
              <a:t>will provide the </a:t>
            </a:r>
            <a:r>
              <a:rPr kumimoji="0" lang="en-AU" sz="2400" b="0" i="0" u="none" strike="noStrike" kern="1200" cap="none" spc="0" normalizeH="0" baseline="0" noProof="0" dirty="0">
                <a:ln>
                  <a:noFill/>
                </a:ln>
                <a:solidFill>
                  <a:schemeClr val="tx1"/>
                </a:solidFill>
                <a:effectLst/>
                <a:uLnTx/>
                <a:uFillTx/>
                <a:latin typeface="+mn-lt"/>
                <a:ea typeface="+mn-ea"/>
                <a:cs typeface="+mn-cs"/>
              </a:rPr>
              <a:t>background for</a:t>
            </a:r>
            <a:r>
              <a:rPr kumimoji="0" lang="en-AU" sz="2400" b="0" i="0" u="none" strike="noStrike" kern="1200" cap="none" spc="0" normalizeH="0" noProof="0" dirty="0">
                <a:ln>
                  <a:noFill/>
                </a:ln>
                <a:solidFill>
                  <a:schemeClr val="tx1"/>
                </a:solidFill>
                <a:effectLst/>
                <a:uLnTx/>
                <a:uFillTx/>
                <a:latin typeface="+mn-lt"/>
                <a:ea typeface="+mn-ea"/>
                <a:cs typeface="+mn-cs"/>
              </a:rPr>
              <a:t> further study of this book. </a:t>
            </a:r>
            <a:endParaRPr kumimoji="0" lang="en-AU"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05725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2</a:t>
            </a:fld>
            <a:endParaRPr lang="en-US"/>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a:t>Chapter Overview</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a:lnSpc>
                <a:spcPct val="90000"/>
              </a:lnSpc>
            </a:pPr>
            <a:r>
              <a:rPr lang="en-AU" dirty="0"/>
              <a:t>Trajectory Query Classification</a:t>
            </a:r>
          </a:p>
          <a:p>
            <a:pPr>
              <a:lnSpc>
                <a:spcPct val="90000"/>
              </a:lnSpc>
            </a:pPr>
            <a:r>
              <a:rPr lang="en-AU" dirty="0"/>
              <a:t>Trajectory Similarity Measure</a:t>
            </a:r>
          </a:p>
          <a:p>
            <a:pPr eaLnBrk="1" hangingPunct="1">
              <a:lnSpc>
                <a:spcPct val="90000"/>
              </a:lnSpc>
            </a:pPr>
            <a:r>
              <a:rPr lang="en-AU" dirty="0"/>
              <a:t>Trajectory Data Index</a:t>
            </a:r>
          </a:p>
          <a:p>
            <a:pPr eaLnBrk="1" hangingPunct="1">
              <a:lnSpc>
                <a:spcPct val="90000"/>
              </a:lnSpc>
            </a:pPr>
            <a:r>
              <a:rPr lang="en-AU" dirty="0"/>
              <a:t>Trajectory Query Processing</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3</a:t>
            </a:fld>
            <a:endParaRPr lang="en-US"/>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a:r>
              <a:rPr lang="en-AU" sz="3200" b="1" dirty="0"/>
              <a:t>Trajectory Query Classification</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a:lnSpc>
                <a:spcPct val="90000"/>
              </a:lnSpc>
            </a:pPr>
            <a:r>
              <a:rPr lang="en-AU" dirty="0"/>
              <a:t>P-query</a:t>
            </a:r>
          </a:p>
          <a:p>
            <a:pPr>
              <a:lnSpc>
                <a:spcPct val="90000"/>
              </a:lnSpc>
            </a:pPr>
            <a:r>
              <a:rPr lang="en-AU" dirty="0"/>
              <a:t>R-query</a:t>
            </a:r>
          </a:p>
          <a:p>
            <a:pPr>
              <a:lnSpc>
                <a:spcPct val="90000"/>
              </a:lnSpc>
            </a:pPr>
            <a:r>
              <a:rPr lang="en-AU" dirty="0"/>
              <a:t>T-query</a:t>
            </a:r>
          </a:p>
          <a:p>
            <a:pPr>
              <a:lnSpc>
                <a:spcPct val="90000"/>
              </a:lnSpc>
              <a:buNone/>
            </a:pPr>
            <a:endParaRPr lang="en-AU"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4</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a:t>Trajectory Query Classification</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eaLnBrk="1" hangingPunct="1">
              <a:lnSpc>
                <a:spcPct val="90000"/>
              </a:lnSpc>
            </a:pPr>
            <a:r>
              <a:rPr lang="en-AU" dirty="0"/>
              <a:t>P-query </a:t>
            </a:r>
            <a:r>
              <a:rPr lang="en-AU" sz="1800" dirty="0"/>
              <a:t>(point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4" cstate="print"/>
          <a:srcRect/>
          <a:stretch>
            <a:fillRect/>
          </a:stretch>
        </p:blipFill>
        <p:spPr bwMode="auto">
          <a:xfrm>
            <a:off x="6831866" y="8878"/>
            <a:ext cx="2277641" cy="672814"/>
          </a:xfrm>
          <a:prstGeom prst="rect">
            <a:avLst/>
          </a:prstGeom>
          <a:noFill/>
          <a:ln w="9525">
            <a:noFill/>
            <a:miter lim="800000"/>
            <a:headEnd/>
            <a:tailEnd/>
          </a:ln>
        </p:spPr>
      </p:pic>
      <p:sp>
        <p:nvSpPr>
          <p:cNvPr id="30" name="Oval 29"/>
          <p:cNvSpPr/>
          <p:nvPr/>
        </p:nvSpPr>
        <p:spPr>
          <a:xfrm>
            <a:off x="2487955" y="3889851"/>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Oval 33"/>
          <p:cNvSpPr/>
          <p:nvPr/>
        </p:nvSpPr>
        <p:spPr>
          <a:xfrm>
            <a:off x="3149616" y="2622510"/>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6" name="TextBox 45"/>
          <p:cNvSpPr txBox="1"/>
          <p:nvPr/>
        </p:nvSpPr>
        <p:spPr>
          <a:xfrm>
            <a:off x="3467221" y="2680117"/>
            <a:ext cx="1104779" cy="276999"/>
          </a:xfrm>
          <a:prstGeom prst="rect">
            <a:avLst/>
          </a:prstGeom>
          <a:noFill/>
        </p:spPr>
        <p:txBody>
          <a:bodyPr wrap="square" rtlCol="0">
            <a:spAutoFit/>
          </a:bodyPr>
          <a:lstStyle/>
          <a:p>
            <a:r>
              <a:rPr lang="en-AU" sz="1200" dirty="0"/>
              <a:t>timestamp b</a:t>
            </a:r>
          </a:p>
        </p:txBody>
      </p:sp>
      <p:cxnSp>
        <p:nvCxnSpPr>
          <p:cNvPr id="48" name="Straight Connector 47"/>
          <p:cNvCxnSpPr>
            <a:endCxn id="34" idx="3"/>
          </p:cNvCxnSpPr>
          <p:nvPr/>
        </p:nvCxnSpPr>
        <p:spPr>
          <a:xfrm flipV="1">
            <a:off x="2747141" y="2720850"/>
            <a:ext cx="417382" cy="42011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4" idx="5"/>
          </p:cNvCxnSpPr>
          <p:nvPr/>
        </p:nvCxnSpPr>
        <p:spPr>
          <a:xfrm>
            <a:off x="3236503" y="2720850"/>
            <a:ext cx="446742" cy="276102"/>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2568002" y="3140968"/>
            <a:ext cx="179139" cy="748884"/>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30" idx="1"/>
          </p:cNvCxnSpPr>
          <p:nvPr/>
        </p:nvCxnSpPr>
        <p:spPr>
          <a:xfrm flipH="1" flipV="1">
            <a:off x="1204140" y="2845502"/>
            <a:ext cx="1298722" cy="1061222"/>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778266" y="2503929"/>
            <a:ext cx="1104779" cy="276999"/>
          </a:xfrm>
          <a:prstGeom prst="rect">
            <a:avLst/>
          </a:prstGeom>
          <a:noFill/>
        </p:spPr>
        <p:txBody>
          <a:bodyPr wrap="square" rtlCol="0">
            <a:spAutoFit/>
          </a:bodyPr>
          <a:lstStyle/>
          <a:p>
            <a:r>
              <a:rPr lang="en-AU" sz="1200" dirty="0"/>
              <a:t>timestamp a</a:t>
            </a:r>
          </a:p>
        </p:txBody>
      </p:sp>
      <p:sp>
        <p:nvSpPr>
          <p:cNvPr id="93" name="Oval 92"/>
          <p:cNvSpPr/>
          <p:nvPr/>
        </p:nvSpPr>
        <p:spPr>
          <a:xfrm>
            <a:off x="7380312" y="4105875"/>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4" name="Oval 93"/>
          <p:cNvSpPr/>
          <p:nvPr/>
        </p:nvSpPr>
        <p:spPr>
          <a:xfrm>
            <a:off x="7236296" y="3140968"/>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5" name="Oval 94"/>
          <p:cNvSpPr/>
          <p:nvPr/>
        </p:nvSpPr>
        <p:spPr>
          <a:xfrm>
            <a:off x="6444208" y="4293096"/>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6" name="Oval 95"/>
          <p:cNvSpPr/>
          <p:nvPr/>
        </p:nvSpPr>
        <p:spPr>
          <a:xfrm>
            <a:off x="6228184" y="5185995"/>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7" name="TextBox 96"/>
          <p:cNvSpPr txBox="1"/>
          <p:nvPr/>
        </p:nvSpPr>
        <p:spPr>
          <a:xfrm>
            <a:off x="3051945" y="2267994"/>
            <a:ext cx="487283" cy="338554"/>
          </a:xfrm>
          <a:prstGeom prst="rect">
            <a:avLst/>
          </a:prstGeom>
          <a:noFill/>
        </p:spPr>
        <p:txBody>
          <a:bodyPr wrap="square" rtlCol="0">
            <a:spAutoFit/>
          </a:bodyPr>
          <a:lstStyle/>
          <a:p>
            <a:r>
              <a:rPr lang="en-AU" sz="1600" dirty="0"/>
              <a:t>p</a:t>
            </a:r>
            <a:r>
              <a:rPr lang="en-AU" sz="1600" baseline="-25000" dirty="0"/>
              <a:t>2</a:t>
            </a:r>
          </a:p>
        </p:txBody>
      </p:sp>
      <p:sp>
        <p:nvSpPr>
          <p:cNvPr id="98" name="TextBox 97"/>
          <p:cNvSpPr txBox="1"/>
          <p:nvPr/>
        </p:nvSpPr>
        <p:spPr>
          <a:xfrm>
            <a:off x="2404857" y="3959690"/>
            <a:ext cx="486300" cy="338554"/>
          </a:xfrm>
          <a:prstGeom prst="rect">
            <a:avLst/>
          </a:prstGeom>
          <a:noFill/>
        </p:spPr>
        <p:txBody>
          <a:bodyPr wrap="square" rtlCol="0">
            <a:spAutoFit/>
          </a:bodyPr>
          <a:lstStyle/>
          <a:p>
            <a:r>
              <a:rPr lang="en-AU" sz="1600" dirty="0"/>
              <a:t>p</a:t>
            </a:r>
            <a:r>
              <a:rPr lang="en-AU" sz="1600" baseline="-25000" dirty="0"/>
              <a:t>1</a:t>
            </a:r>
          </a:p>
        </p:txBody>
      </p:sp>
      <p:sp>
        <p:nvSpPr>
          <p:cNvPr id="99" name="TextBox 98"/>
          <p:cNvSpPr txBox="1"/>
          <p:nvPr/>
        </p:nvSpPr>
        <p:spPr>
          <a:xfrm>
            <a:off x="7470076" y="4077072"/>
            <a:ext cx="486300" cy="338554"/>
          </a:xfrm>
          <a:prstGeom prst="rect">
            <a:avLst/>
          </a:prstGeom>
          <a:noFill/>
        </p:spPr>
        <p:txBody>
          <a:bodyPr wrap="square" rtlCol="0">
            <a:spAutoFit/>
          </a:bodyPr>
          <a:lstStyle/>
          <a:p>
            <a:r>
              <a:rPr lang="en-AU" sz="1600" dirty="0"/>
              <a:t>p</a:t>
            </a:r>
            <a:r>
              <a:rPr lang="en-AU" sz="1600" baseline="-25000" dirty="0"/>
              <a:t>1</a:t>
            </a:r>
          </a:p>
        </p:txBody>
      </p:sp>
      <p:sp>
        <p:nvSpPr>
          <p:cNvPr id="100" name="TextBox 99"/>
          <p:cNvSpPr txBox="1"/>
          <p:nvPr/>
        </p:nvSpPr>
        <p:spPr>
          <a:xfrm>
            <a:off x="6336688" y="5085184"/>
            <a:ext cx="486300" cy="338554"/>
          </a:xfrm>
          <a:prstGeom prst="rect">
            <a:avLst/>
          </a:prstGeom>
          <a:noFill/>
        </p:spPr>
        <p:txBody>
          <a:bodyPr wrap="square" rtlCol="0">
            <a:spAutoFit/>
          </a:bodyPr>
          <a:lstStyle/>
          <a:p>
            <a:r>
              <a:rPr lang="en-AU" sz="1600" dirty="0"/>
              <a:t>p</a:t>
            </a:r>
            <a:r>
              <a:rPr lang="en-AU" sz="1600" baseline="-25000" dirty="0"/>
              <a:t>4</a:t>
            </a:r>
          </a:p>
        </p:txBody>
      </p:sp>
      <p:sp>
        <p:nvSpPr>
          <p:cNvPr id="101" name="TextBox 100"/>
          <p:cNvSpPr txBox="1"/>
          <p:nvPr/>
        </p:nvSpPr>
        <p:spPr>
          <a:xfrm>
            <a:off x="6317948" y="3987308"/>
            <a:ext cx="486300" cy="338554"/>
          </a:xfrm>
          <a:prstGeom prst="rect">
            <a:avLst/>
          </a:prstGeom>
          <a:noFill/>
        </p:spPr>
        <p:txBody>
          <a:bodyPr wrap="square" rtlCol="0">
            <a:spAutoFit/>
          </a:bodyPr>
          <a:lstStyle/>
          <a:p>
            <a:r>
              <a:rPr lang="en-AU" sz="1600" dirty="0"/>
              <a:t>p</a:t>
            </a:r>
            <a:r>
              <a:rPr lang="en-AU" sz="1600" baseline="-25000" dirty="0"/>
              <a:t>3</a:t>
            </a:r>
          </a:p>
        </p:txBody>
      </p:sp>
      <p:sp>
        <p:nvSpPr>
          <p:cNvPr id="102" name="TextBox 101"/>
          <p:cNvSpPr txBox="1"/>
          <p:nvPr/>
        </p:nvSpPr>
        <p:spPr>
          <a:xfrm>
            <a:off x="6876256" y="2979196"/>
            <a:ext cx="486300" cy="338554"/>
          </a:xfrm>
          <a:prstGeom prst="rect">
            <a:avLst/>
          </a:prstGeom>
          <a:noFill/>
        </p:spPr>
        <p:txBody>
          <a:bodyPr wrap="square" rtlCol="0">
            <a:spAutoFit/>
          </a:bodyPr>
          <a:lstStyle/>
          <a:p>
            <a:r>
              <a:rPr lang="en-AU" sz="1600" dirty="0"/>
              <a:t>p</a:t>
            </a:r>
            <a:r>
              <a:rPr lang="en-AU" sz="1600" baseline="-25000" dirty="0"/>
              <a:t>2</a:t>
            </a:r>
          </a:p>
        </p:txBody>
      </p:sp>
      <p:cxnSp>
        <p:nvCxnSpPr>
          <p:cNvPr id="112" name="Straight Connector 111"/>
          <p:cNvCxnSpPr/>
          <p:nvPr/>
        </p:nvCxnSpPr>
        <p:spPr>
          <a:xfrm flipV="1">
            <a:off x="2171077" y="29249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2747141"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251197"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802925" y="277076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1667021" y="288430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4115293"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3683245" y="29249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1204493" y="27809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514893" y="2852936"/>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234973" y="2852936"/>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1667021" y="299695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171077" y="2996952"/>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747141" y="314096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3251197" y="299695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683245" y="299695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802925" y="2852936"/>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4115293" y="3140968"/>
            <a:ext cx="36004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6556856" y="39228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7380312" y="37890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5076056" y="34527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5940152" y="37890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8100392" y="36636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V="1">
            <a:off x="5508104"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7020272" y="27809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8100392"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V="1">
            <a:off x="5724128" y="23387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a:off x="7740352" y="242088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6372200" y="24928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H="1">
            <a:off x="7380312" y="3212976"/>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H="1">
            <a:off x="7020272" y="3789040"/>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flipH="1">
            <a:off x="6156176" y="494116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H="1">
            <a:off x="6372200" y="4509120"/>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a:off x="323358" y="2705492"/>
            <a:ext cx="384699" cy="276999"/>
          </a:xfrm>
          <a:prstGeom prst="rect">
            <a:avLst/>
          </a:prstGeom>
          <a:noFill/>
        </p:spPr>
        <p:txBody>
          <a:bodyPr wrap="square" rtlCol="0">
            <a:spAutoFit/>
          </a:bodyPr>
          <a:lstStyle/>
          <a:p>
            <a:r>
              <a:rPr lang="en-AU" sz="1200" dirty="0"/>
              <a:t>T</a:t>
            </a:r>
          </a:p>
        </p:txBody>
      </p:sp>
      <p:sp>
        <p:nvSpPr>
          <p:cNvPr id="168" name="Rectangular Callout 167"/>
          <p:cNvSpPr/>
          <p:nvPr/>
        </p:nvSpPr>
        <p:spPr>
          <a:xfrm>
            <a:off x="6516216" y="5517232"/>
            <a:ext cx="2232248" cy="720080"/>
          </a:xfrm>
          <a:prstGeom prst="wedgeRectCallout">
            <a:avLst>
              <a:gd name="adj1" fmla="val -39306"/>
              <a:gd name="adj2" fmla="val -222478"/>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400" dirty="0">
              <a:solidFill>
                <a:schemeClr val="tx1"/>
              </a:solidFill>
            </a:endParaRPr>
          </a:p>
        </p:txBody>
      </p:sp>
      <p:graphicFrame>
        <p:nvGraphicFramePr>
          <p:cNvPr id="169" name="Object 168"/>
          <p:cNvGraphicFramePr>
            <a:graphicFrameLocks noChangeAspect="1"/>
          </p:cNvGraphicFramePr>
          <p:nvPr/>
        </p:nvGraphicFramePr>
        <p:xfrm>
          <a:off x="6717481" y="5733256"/>
          <a:ext cx="1958975" cy="385763"/>
        </p:xfrm>
        <a:graphic>
          <a:graphicData uri="http://schemas.openxmlformats.org/presentationml/2006/ole">
            <mc:AlternateContent xmlns:mc="http://schemas.openxmlformats.org/markup-compatibility/2006">
              <mc:Choice xmlns:v="urn:schemas-microsoft-com:vml" Requires="v">
                <p:oleObj spid="_x0000_s1029" name="Equation" r:id="rId5" imgW="1422360" imgH="279360" progId="Equation.3">
                  <p:embed/>
                </p:oleObj>
              </mc:Choice>
              <mc:Fallback>
                <p:oleObj name="Equation" r:id="rId5" imgW="1422360" imgH="27936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17481" y="5733256"/>
                        <a:ext cx="19589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3" name="Straight Connector 172"/>
          <p:cNvCxnSpPr/>
          <p:nvPr/>
        </p:nvCxnSpPr>
        <p:spPr>
          <a:xfrm>
            <a:off x="5220072" y="242088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H="1" flipV="1">
            <a:off x="5724128" y="2420888"/>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6372200" y="2564904"/>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flipV="1">
            <a:off x="7020272" y="2852936"/>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8100392" y="314096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860032" y="350100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076056" y="3501008"/>
            <a:ext cx="43204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5508104" y="371703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a:stCxn id="101" idx="0"/>
          </p:cNvCxnSpPr>
          <p:nvPr/>
        </p:nvCxnSpPr>
        <p:spPr>
          <a:xfrm flipH="1" flipV="1">
            <a:off x="5940152" y="3861048"/>
            <a:ext cx="620946" cy="126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a:stCxn id="101" idx="0"/>
          </p:cNvCxnSpPr>
          <p:nvPr/>
        </p:nvCxnSpPr>
        <p:spPr>
          <a:xfrm flipV="1">
            <a:off x="6561098" y="3861048"/>
            <a:ext cx="819214" cy="126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7380312" y="3717032"/>
            <a:ext cx="72008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a:off x="8100392" y="3717032"/>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7884368" y="2060848"/>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7452320" y="2420888"/>
            <a:ext cx="432048"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V="1">
            <a:off x="7164288" y="3212976"/>
            <a:ext cx="28803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6444208" y="3789040"/>
            <a:ext cx="72008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flipV="1">
            <a:off x="6228184" y="4509120"/>
            <a:ext cx="216024"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H="1">
            <a:off x="5724128" y="4941168"/>
            <a:ext cx="504056"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704776" y="6309320"/>
            <a:ext cx="8424936" cy="461665"/>
          </a:xfrm>
          <a:prstGeom prst="rect">
            <a:avLst/>
          </a:prstGeom>
          <a:noFill/>
        </p:spPr>
        <p:txBody>
          <a:bodyPr wrap="square" rtlCol="0">
            <a:spAutoFit/>
          </a:bodyPr>
          <a:lstStyle/>
          <a:p>
            <a:r>
              <a:rPr lang="en-AU" sz="1200" dirty="0">
                <a:solidFill>
                  <a:schemeClr val="bg1">
                    <a:lumMod val="50000"/>
                  </a:schemeClr>
                </a:solidFill>
              </a:rPr>
              <a:t>[Tao2002] Tao Y., </a:t>
            </a:r>
            <a:r>
              <a:rPr lang="en-AU" sz="1200" dirty="0" err="1">
                <a:solidFill>
                  <a:schemeClr val="bg1">
                    <a:lumMod val="50000"/>
                  </a:schemeClr>
                </a:solidFill>
              </a:rPr>
              <a:t>Papadias</a:t>
            </a:r>
            <a:r>
              <a:rPr lang="en-AU" sz="1200" dirty="0">
                <a:solidFill>
                  <a:schemeClr val="bg1">
                    <a:lumMod val="50000"/>
                  </a:schemeClr>
                </a:solidFill>
              </a:rPr>
              <a:t> D. and </a:t>
            </a:r>
            <a:r>
              <a:rPr lang="en-AU" sz="1200" dirty="0" err="1">
                <a:solidFill>
                  <a:schemeClr val="bg1">
                    <a:lumMod val="50000"/>
                  </a:schemeClr>
                </a:solidFill>
              </a:rPr>
              <a:t>Shen</a:t>
            </a:r>
            <a:r>
              <a:rPr lang="en-AU" sz="1200" dirty="0">
                <a:solidFill>
                  <a:schemeClr val="bg1">
                    <a:lumMod val="50000"/>
                  </a:schemeClr>
                </a:solidFill>
              </a:rPr>
              <a:t> Q., Continuous nearest neighbour search, VLDB, 2002</a:t>
            </a:r>
          </a:p>
          <a:p>
            <a:r>
              <a:rPr lang="en-AU" sz="1200" dirty="0">
                <a:solidFill>
                  <a:schemeClr val="bg1">
                    <a:lumMod val="50000"/>
                  </a:schemeClr>
                </a:solidFill>
              </a:rPr>
              <a:t>[Chen2010] Chen Z., </a:t>
            </a:r>
            <a:r>
              <a:rPr lang="en-AU" sz="1200" dirty="0" err="1">
                <a:solidFill>
                  <a:schemeClr val="bg1">
                    <a:lumMod val="50000"/>
                  </a:schemeClr>
                </a:solidFill>
              </a:rPr>
              <a:t>Shen</a:t>
            </a:r>
            <a:r>
              <a:rPr lang="en-AU" sz="1200" dirty="0">
                <a:solidFill>
                  <a:schemeClr val="bg1">
                    <a:lumMod val="50000"/>
                  </a:schemeClr>
                </a:solidFill>
              </a:rPr>
              <a:t> HT., Zhou X., </a:t>
            </a:r>
            <a:r>
              <a:rPr lang="en-AU" sz="1200" dirty="0" err="1">
                <a:solidFill>
                  <a:schemeClr val="bg1">
                    <a:lumMod val="50000"/>
                  </a:schemeClr>
                </a:solidFill>
              </a:rPr>
              <a:t>Zheng</a:t>
            </a:r>
            <a:r>
              <a:rPr lang="en-AU" sz="1200" dirty="0">
                <a:solidFill>
                  <a:schemeClr val="bg1">
                    <a:lumMod val="50000"/>
                  </a:schemeClr>
                </a:solidFill>
              </a:rPr>
              <a:t> Y and </a:t>
            </a:r>
            <a:r>
              <a:rPr lang="en-AU" sz="1200" dirty="0" err="1">
                <a:solidFill>
                  <a:schemeClr val="bg1">
                    <a:lumMod val="50000"/>
                  </a:schemeClr>
                </a:solidFill>
              </a:rPr>
              <a:t>Xie</a:t>
            </a:r>
            <a:r>
              <a:rPr lang="en-AU" sz="1200" dirty="0">
                <a:solidFill>
                  <a:schemeClr val="bg1">
                    <a:lumMod val="50000"/>
                  </a:schemeClr>
                </a:solidFill>
              </a:rPr>
              <a:t> X., Searching trajectories by locations – an efficient study. SIGMOD 2010 </a:t>
            </a:r>
            <a:endParaRPr lang="en-AU" dirty="0">
              <a:solidFill>
                <a:schemeClr val="bg1">
                  <a:lumMod val="50000"/>
                </a:schemeClr>
              </a:solidFill>
            </a:endParaRPr>
          </a:p>
        </p:txBody>
      </p:sp>
      <p:sp>
        <p:nvSpPr>
          <p:cNvPr id="141" name="TextBox 140"/>
          <p:cNvSpPr txBox="1"/>
          <p:nvPr/>
        </p:nvSpPr>
        <p:spPr>
          <a:xfrm>
            <a:off x="2675133" y="3152001"/>
            <a:ext cx="1104779" cy="276999"/>
          </a:xfrm>
          <a:prstGeom prst="rect">
            <a:avLst/>
          </a:prstGeom>
          <a:noFill/>
        </p:spPr>
        <p:txBody>
          <a:bodyPr wrap="square" rtlCol="0">
            <a:spAutoFit/>
          </a:bodyPr>
          <a:lstStyle/>
          <a:p>
            <a:r>
              <a:rPr lang="en-AU" sz="1200" dirty="0"/>
              <a:t>timestamp c</a:t>
            </a:r>
          </a:p>
        </p:txBody>
      </p:sp>
      <p:sp>
        <p:nvSpPr>
          <p:cNvPr id="142" name="Oval 141"/>
          <p:cNvSpPr/>
          <p:nvPr/>
        </p:nvSpPr>
        <p:spPr>
          <a:xfrm>
            <a:off x="2797463" y="4431588"/>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3" name="TextBox 142"/>
          <p:cNvSpPr txBox="1"/>
          <p:nvPr/>
        </p:nvSpPr>
        <p:spPr>
          <a:xfrm>
            <a:off x="2915816" y="4458598"/>
            <a:ext cx="487283" cy="338554"/>
          </a:xfrm>
          <a:prstGeom prst="rect">
            <a:avLst/>
          </a:prstGeom>
          <a:noFill/>
        </p:spPr>
        <p:txBody>
          <a:bodyPr wrap="square" rtlCol="0">
            <a:spAutoFit/>
          </a:bodyPr>
          <a:lstStyle/>
          <a:p>
            <a:r>
              <a:rPr lang="en-AU" sz="1600" dirty="0"/>
              <a:t>p</a:t>
            </a:r>
            <a:r>
              <a:rPr lang="en-AU" sz="1600" baseline="-25000" dirty="0"/>
              <a:t>3</a:t>
            </a:r>
          </a:p>
        </p:txBody>
      </p:sp>
      <p:sp>
        <p:nvSpPr>
          <p:cNvPr id="104" name="Rectangular Callout 103"/>
          <p:cNvSpPr/>
          <p:nvPr/>
        </p:nvSpPr>
        <p:spPr>
          <a:xfrm>
            <a:off x="442884" y="4293096"/>
            <a:ext cx="4201123" cy="1296144"/>
          </a:xfrm>
          <a:prstGeom prst="wedgeRectCallout">
            <a:avLst>
              <a:gd name="adj1" fmla="val -13880"/>
              <a:gd name="adj2" fmla="val -118573"/>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400" dirty="0">
              <a:solidFill>
                <a:schemeClr val="tx1"/>
              </a:solidFill>
            </a:endParaRPr>
          </a:p>
          <a:p>
            <a:r>
              <a:rPr lang="en-AU" sz="1400" dirty="0">
                <a:solidFill>
                  <a:schemeClr val="tx1"/>
                </a:solidFill>
              </a:rPr>
              <a:t>Where </a:t>
            </a:r>
          </a:p>
          <a:p>
            <a:r>
              <a:rPr lang="en-AU" sz="1400" dirty="0">
                <a:solidFill>
                  <a:schemeClr val="tx1"/>
                </a:solidFill>
              </a:rPr>
              <a:t>- </a:t>
            </a:r>
            <a:r>
              <a:rPr lang="en-AU" sz="1400" dirty="0" err="1">
                <a:solidFill>
                  <a:schemeClr val="tx1"/>
                </a:solidFill>
              </a:rPr>
              <a:t>L</a:t>
            </a:r>
            <a:r>
              <a:rPr lang="en-AU" sz="1400" baseline="-25000" dirty="0" err="1">
                <a:solidFill>
                  <a:schemeClr val="tx1"/>
                </a:solidFill>
              </a:rPr>
              <a:t>p</a:t>
            </a:r>
            <a:r>
              <a:rPr lang="en-AU" sz="1400" dirty="0">
                <a:solidFill>
                  <a:schemeClr val="tx1"/>
                </a:solidFill>
              </a:rPr>
              <a:t>-norm (Euclidean space)</a:t>
            </a:r>
          </a:p>
          <a:p>
            <a:pPr>
              <a:buFontTx/>
              <a:buChar char="-"/>
            </a:pPr>
            <a:r>
              <a:rPr lang="en-AU" sz="1400" dirty="0">
                <a:solidFill>
                  <a:schemeClr val="tx1"/>
                </a:solidFill>
              </a:rPr>
              <a:t> shortest network path distance (road network)</a:t>
            </a:r>
          </a:p>
        </p:txBody>
      </p:sp>
      <p:graphicFrame>
        <p:nvGraphicFramePr>
          <p:cNvPr id="1027" name="Object 3"/>
          <p:cNvGraphicFramePr>
            <a:graphicFrameLocks noChangeAspect="1"/>
          </p:cNvGraphicFramePr>
          <p:nvPr/>
        </p:nvGraphicFramePr>
        <p:xfrm>
          <a:off x="666921" y="4407099"/>
          <a:ext cx="2295525" cy="317500"/>
        </p:xfrm>
        <a:graphic>
          <a:graphicData uri="http://schemas.openxmlformats.org/presentationml/2006/ole">
            <mc:AlternateContent xmlns:mc="http://schemas.openxmlformats.org/markup-compatibility/2006">
              <mc:Choice xmlns:v="urn:schemas-microsoft-com:vml" Requires="v">
                <p:oleObj spid="_x0000_s1030" name="Equation" r:id="rId7" imgW="1663560" imgH="228600" progId="Equation.3">
                  <p:embed/>
                </p:oleObj>
              </mc:Choice>
              <mc:Fallback>
                <p:oleObj name="Equation" r:id="rId7" imgW="1663560" imgH="2286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6921" y="4407099"/>
                        <a:ext cx="229552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1059132" y="4713486"/>
          <a:ext cx="823913" cy="282575"/>
        </p:xfrm>
        <a:graphic>
          <a:graphicData uri="http://schemas.openxmlformats.org/presentationml/2006/ole">
            <mc:AlternateContent xmlns:mc="http://schemas.openxmlformats.org/markup-compatibility/2006">
              <mc:Choice xmlns:v="urn:schemas-microsoft-com:vml" Requires="v">
                <p:oleObj spid="_x0000_s1031" name="Equation" r:id="rId9" imgW="596880" imgH="203040" progId="Equation.3">
                  <p:embed/>
                </p:oleObj>
              </mc:Choice>
              <mc:Fallback>
                <p:oleObj name="Equation" r:id="rId9" imgW="596880" imgH="203040" progId="Equation.3">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9132" y="4713486"/>
                        <a:ext cx="823913"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2000"/>
                                        <p:tgtEl>
                                          <p:spTgt spid="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20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2000"/>
                                        <p:tgtEl>
                                          <p:spTgt spid="3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2000"/>
                                        <p:tgtEl>
                                          <p:spTgt spid="9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2"/>
                                        </p:tgtEl>
                                        <p:attrNameLst>
                                          <p:attrName>style.visibility</p:attrName>
                                        </p:attrNameLst>
                                      </p:cBhvr>
                                      <p:to>
                                        <p:strVal val="visible"/>
                                      </p:to>
                                    </p:set>
                                    <p:animEffect transition="in" filter="fade">
                                      <p:cBhvr>
                                        <p:cTn id="19" dur="2000"/>
                                        <p:tgtEl>
                                          <p:spTgt spid="14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3"/>
                                        </p:tgtEl>
                                        <p:attrNameLst>
                                          <p:attrName>style.visibility</p:attrName>
                                        </p:attrNameLst>
                                      </p:cBhvr>
                                      <p:to>
                                        <p:strVal val="visible"/>
                                      </p:to>
                                    </p:set>
                                    <p:animEffect transition="in" filter="fade">
                                      <p:cBhvr>
                                        <p:cTn id="22" dur="2000"/>
                                        <p:tgtEl>
                                          <p:spTgt spid="14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3">
                                            <p:txEl>
                                              <p:pRg st="0" end="0"/>
                                            </p:txEl>
                                          </p:spTgt>
                                        </p:tgtEl>
                                        <p:attrNameLst>
                                          <p:attrName>style.visibility</p:attrName>
                                        </p:attrNameLst>
                                      </p:cBhvr>
                                      <p:to>
                                        <p:strVal val="visible"/>
                                      </p:to>
                                    </p:set>
                                    <p:animEffect transition="in" filter="fade">
                                      <p:cBhvr>
                                        <p:cTn id="27" dur="2000"/>
                                        <p:tgtEl>
                                          <p:spTgt spid="83">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6">
                                            <p:txEl>
                                              <p:pRg st="0" end="0"/>
                                            </p:txEl>
                                          </p:spTgt>
                                        </p:tgtEl>
                                        <p:attrNameLst>
                                          <p:attrName>style.visibility</p:attrName>
                                        </p:attrNameLst>
                                      </p:cBhvr>
                                      <p:to>
                                        <p:strVal val="visible"/>
                                      </p:to>
                                    </p:set>
                                    <p:animEffect transition="in" filter="fade">
                                      <p:cBhvr>
                                        <p:cTn id="30" dur="2000"/>
                                        <p:tgtEl>
                                          <p:spTgt spid="4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fade">
                                      <p:cBhvr>
                                        <p:cTn id="35" dur="2000"/>
                                        <p:tgtEl>
                                          <p:spTgt spid="61"/>
                                        </p:tgtEl>
                                      </p:cBhvr>
                                    </p:animEffect>
                                  </p:childTnLst>
                                </p:cTn>
                              </p:par>
                              <p:par>
                                <p:cTn id="36" presetID="10" presetClass="entr" presetSubtype="0" fill="hold"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fade">
                                      <p:cBhvr>
                                        <p:cTn id="38" dur="2000"/>
                                        <p:tgtEl>
                                          <p:spTgt spid="59"/>
                                        </p:tgtEl>
                                      </p:cBhvr>
                                    </p:animEffect>
                                  </p:childTnLst>
                                </p:cTn>
                              </p:par>
                              <p:par>
                                <p:cTn id="39" presetID="10" presetClass="entr" presetSubtype="0" fill="hold" nodeType="with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fade">
                                      <p:cBhvr>
                                        <p:cTn id="41" dur="2000"/>
                                        <p:tgtEl>
                                          <p:spTgt spid="48"/>
                                        </p:tgtEl>
                                      </p:cBhvr>
                                    </p:animEffect>
                                  </p:childTnLst>
                                </p:cTn>
                              </p:par>
                              <p:par>
                                <p:cTn id="42" presetID="10" presetClass="entr" presetSubtype="0" fill="hold" nodeType="with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2000"/>
                                        <p:tgtEl>
                                          <p:spTgt spid="5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1">
                                            <p:txEl>
                                              <p:pRg st="0" end="0"/>
                                            </p:txEl>
                                          </p:spTgt>
                                        </p:tgtEl>
                                        <p:attrNameLst>
                                          <p:attrName>style.visibility</p:attrName>
                                        </p:attrNameLst>
                                      </p:cBhvr>
                                      <p:to>
                                        <p:strVal val="visible"/>
                                      </p:to>
                                    </p:set>
                                    <p:animEffect transition="in" filter="fade">
                                      <p:cBhvr>
                                        <p:cTn id="47" dur="2000"/>
                                        <p:tgtEl>
                                          <p:spTgt spid="14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27"/>
                                        </p:tgtEl>
                                        <p:attrNameLst>
                                          <p:attrName>style.visibility</p:attrName>
                                        </p:attrNameLst>
                                      </p:cBhvr>
                                      <p:to>
                                        <p:strVal val="visible"/>
                                      </p:to>
                                    </p:set>
                                    <p:animEffect transition="in" filter="fade">
                                      <p:cBhvr>
                                        <p:cTn id="52" dur="2000"/>
                                        <p:tgtEl>
                                          <p:spTgt spid="1027"/>
                                        </p:tgtEl>
                                      </p:cBhvr>
                                    </p:animEffect>
                                  </p:childTnLst>
                                </p:cTn>
                              </p:par>
                              <p:par>
                                <p:cTn id="53" presetID="10" presetClass="entr" presetSubtype="0" fill="hold" nodeType="withEffect">
                                  <p:stCondLst>
                                    <p:cond delay="0"/>
                                  </p:stCondLst>
                                  <p:childTnLst>
                                    <p:set>
                                      <p:cBhvr>
                                        <p:cTn id="54" dur="1" fill="hold">
                                          <p:stCondLst>
                                            <p:cond delay="0"/>
                                          </p:stCondLst>
                                        </p:cTn>
                                        <p:tgtEl>
                                          <p:spTgt spid="1028"/>
                                        </p:tgtEl>
                                        <p:attrNameLst>
                                          <p:attrName>style.visibility</p:attrName>
                                        </p:attrNameLst>
                                      </p:cBhvr>
                                      <p:to>
                                        <p:strVal val="visible"/>
                                      </p:to>
                                    </p:set>
                                    <p:animEffect transition="in" filter="fade">
                                      <p:cBhvr>
                                        <p:cTn id="55" dur="2000"/>
                                        <p:tgtEl>
                                          <p:spTgt spid="102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fade">
                                      <p:cBhvr>
                                        <p:cTn id="58" dur="2000"/>
                                        <p:tgtEl>
                                          <p:spTgt spid="10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48"/>
                                        </p:tgtEl>
                                        <p:attrNameLst>
                                          <p:attrName>style.visibility</p:attrName>
                                        </p:attrNameLst>
                                      </p:cBhvr>
                                      <p:to>
                                        <p:strVal val="visible"/>
                                      </p:to>
                                    </p:set>
                                    <p:animEffect transition="in" filter="fade">
                                      <p:cBhvr>
                                        <p:cTn id="63" dur="2000"/>
                                        <p:tgtEl>
                                          <p:spTgt spid="148"/>
                                        </p:tgtEl>
                                      </p:cBhvr>
                                    </p:animEffect>
                                  </p:childTnLst>
                                </p:cTn>
                              </p:par>
                              <p:par>
                                <p:cTn id="64" presetID="10" presetClass="entr" presetSubtype="0" fill="hold" nodeType="withEffect">
                                  <p:stCondLst>
                                    <p:cond delay="0"/>
                                  </p:stCondLst>
                                  <p:childTnLst>
                                    <p:set>
                                      <p:cBhvr>
                                        <p:cTn id="65" dur="1" fill="hold">
                                          <p:stCondLst>
                                            <p:cond delay="0"/>
                                          </p:stCondLst>
                                        </p:cTn>
                                        <p:tgtEl>
                                          <p:spTgt spid="149"/>
                                        </p:tgtEl>
                                        <p:attrNameLst>
                                          <p:attrName>style.visibility</p:attrName>
                                        </p:attrNameLst>
                                      </p:cBhvr>
                                      <p:to>
                                        <p:strVal val="visible"/>
                                      </p:to>
                                    </p:set>
                                    <p:animEffect transition="in" filter="fade">
                                      <p:cBhvr>
                                        <p:cTn id="66" dur="2000"/>
                                        <p:tgtEl>
                                          <p:spTgt spid="149"/>
                                        </p:tgtEl>
                                      </p:cBhvr>
                                    </p:animEffect>
                                  </p:childTnLst>
                                </p:cTn>
                              </p:par>
                              <p:par>
                                <p:cTn id="67" presetID="10" presetClass="entr" presetSubtype="0" fill="hold" nodeType="withEffect">
                                  <p:stCondLst>
                                    <p:cond delay="0"/>
                                  </p:stCondLst>
                                  <p:childTnLst>
                                    <p:set>
                                      <p:cBhvr>
                                        <p:cTn id="68" dur="1" fill="hold">
                                          <p:stCondLst>
                                            <p:cond delay="0"/>
                                          </p:stCondLst>
                                        </p:cTn>
                                        <p:tgtEl>
                                          <p:spTgt spid="150"/>
                                        </p:tgtEl>
                                        <p:attrNameLst>
                                          <p:attrName>style.visibility</p:attrName>
                                        </p:attrNameLst>
                                      </p:cBhvr>
                                      <p:to>
                                        <p:strVal val="visible"/>
                                      </p:to>
                                    </p:set>
                                    <p:animEffect transition="in" filter="fade">
                                      <p:cBhvr>
                                        <p:cTn id="69" dur="2000"/>
                                        <p:tgtEl>
                                          <p:spTgt spid="150"/>
                                        </p:tgtEl>
                                      </p:cBhvr>
                                    </p:animEffect>
                                  </p:childTnLst>
                                </p:cTn>
                              </p:par>
                              <p:par>
                                <p:cTn id="70" presetID="10" presetClass="entr" presetSubtype="0" fill="hold" nodeType="with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2000"/>
                                        <p:tgtEl>
                                          <p:spTgt spid="151"/>
                                        </p:tgtEl>
                                      </p:cBhvr>
                                    </p:animEffect>
                                  </p:childTnLst>
                                </p:cTn>
                              </p:par>
                              <p:par>
                                <p:cTn id="73" presetID="10" presetClass="entr" presetSubtype="0" fill="hold" nodeType="withEffect">
                                  <p:stCondLst>
                                    <p:cond delay="0"/>
                                  </p:stCondLst>
                                  <p:childTnLst>
                                    <p:set>
                                      <p:cBhvr>
                                        <p:cTn id="74" dur="1" fill="hold">
                                          <p:stCondLst>
                                            <p:cond delay="0"/>
                                          </p:stCondLst>
                                        </p:cTn>
                                        <p:tgtEl>
                                          <p:spTgt spid="152"/>
                                        </p:tgtEl>
                                        <p:attrNameLst>
                                          <p:attrName>style.visibility</p:attrName>
                                        </p:attrNameLst>
                                      </p:cBhvr>
                                      <p:to>
                                        <p:strVal val="visible"/>
                                      </p:to>
                                    </p:set>
                                    <p:animEffect transition="in" filter="fade">
                                      <p:cBhvr>
                                        <p:cTn id="75" dur="2000"/>
                                        <p:tgtEl>
                                          <p:spTgt spid="152"/>
                                        </p:tgtEl>
                                      </p:cBhvr>
                                    </p:animEffect>
                                  </p:childTnLst>
                                </p:cTn>
                              </p:par>
                              <p:par>
                                <p:cTn id="76" presetID="10" presetClass="entr" presetSubtype="0" fill="hold" nodeType="withEffect">
                                  <p:stCondLst>
                                    <p:cond delay="0"/>
                                  </p:stCondLst>
                                  <p:childTnLst>
                                    <p:set>
                                      <p:cBhvr>
                                        <p:cTn id="77" dur="1" fill="hold">
                                          <p:stCondLst>
                                            <p:cond delay="0"/>
                                          </p:stCondLst>
                                        </p:cTn>
                                        <p:tgtEl>
                                          <p:spTgt spid="153"/>
                                        </p:tgtEl>
                                        <p:attrNameLst>
                                          <p:attrName>style.visibility</p:attrName>
                                        </p:attrNameLst>
                                      </p:cBhvr>
                                      <p:to>
                                        <p:strVal val="visible"/>
                                      </p:to>
                                    </p:set>
                                    <p:animEffect transition="in" filter="fade">
                                      <p:cBhvr>
                                        <p:cTn id="78" dur="2000"/>
                                        <p:tgtEl>
                                          <p:spTgt spid="153"/>
                                        </p:tgtEl>
                                      </p:cBhvr>
                                    </p:animEffect>
                                  </p:childTnLst>
                                </p:cTn>
                              </p:par>
                              <p:par>
                                <p:cTn id="79" presetID="10" presetClass="entr" presetSubtype="0" fill="hold" nodeType="withEffect">
                                  <p:stCondLst>
                                    <p:cond delay="0"/>
                                  </p:stCondLst>
                                  <p:childTnLst>
                                    <p:set>
                                      <p:cBhvr>
                                        <p:cTn id="80" dur="1" fill="hold">
                                          <p:stCondLst>
                                            <p:cond delay="0"/>
                                          </p:stCondLst>
                                        </p:cTn>
                                        <p:tgtEl>
                                          <p:spTgt spid="154"/>
                                        </p:tgtEl>
                                        <p:attrNameLst>
                                          <p:attrName>style.visibility</p:attrName>
                                        </p:attrNameLst>
                                      </p:cBhvr>
                                      <p:to>
                                        <p:strVal val="visible"/>
                                      </p:to>
                                    </p:set>
                                    <p:animEffect transition="in" filter="fade">
                                      <p:cBhvr>
                                        <p:cTn id="81" dur="2000"/>
                                        <p:tgtEl>
                                          <p:spTgt spid="154"/>
                                        </p:tgtEl>
                                      </p:cBhvr>
                                    </p:animEffect>
                                  </p:childTnLst>
                                </p:cTn>
                              </p:par>
                              <p:par>
                                <p:cTn id="82" presetID="10" presetClass="entr" presetSubtype="0" fill="hold" nodeType="withEffect">
                                  <p:stCondLst>
                                    <p:cond delay="0"/>
                                  </p:stCondLst>
                                  <p:childTnLst>
                                    <p:set>
                                      <p:cBhvr>
                                        <p:cTn id="83" dur="1" fill="hold">
                                          <p:stCondLst>
                                            <p:cond delay="0"/>
                                          </p:stCondLst>
                                        </p:cTn>
                                        <p:tgtEl>
                                          <p:spTgt spid="155"/>
                                        </p:tgtEl>
                                        <p:attrNameLst>
                                          <p:attrName>style.visibility</p:attrName>
                                        </p:attrNameLst>
                                      </p:cBhvr>
                                      <p:to>
                                        <p:strVal val="visible"/>
                                      </p:to>
                                    </p:set>
                                    <p:animEffect transition="in" filter="fade">
                                      <p:cBhvr>
                                        <p:cTn id="84" dur="2000"/>
                                        <p:tgtEl>
                                          <p:spTgt spid="155"/>
                                        </p:tgtEl>
                                      </p:cBhvr>
                                    </p:animEffect>
                                  </p:childTnLst>
                                </p:cTn>
                              </p:par>
                              <p:par>
                                <p:cTn id="85" presetID="10" presetClass="entr" presetSubtype="0" fill="hold" nodeType="withEffect">
                                  <p:stCondLst>
                                    <p:cond delay="0"/>
                                  </p:stCondLst>
                                  <p:childTnLst>
                                    <p:set>
                                      <p:cBhvr>
                                        <p:cTn id="86" dur="1" fill="hold">
                                          <p:stCondLst>
                                            <p:cond delay="0"/>
                                          </p:stCondLst>
                                        </p:cTn>
                                        <p:tgtEl>
                                          <p:spTgt spid="156"/>
                                        </p:tgtEl>
                                        <p:attrNameLst>
                                          <p:attrName>style.visibility</p:attrName>
                                        </p:attrNameLst>
                                      </p:cBhvr>
                                      <p:to>
                                        <p:strVal val="visible"/>
                                      </p:to>
                                    </p:set>
                                    <p:animEffect transition="in" filter="fade">
                                      <p:cBhvr>
                                        <p:cTn id="87" dur="2000"/>
                                        <p:tgtEl>
                                          <p:spTgt spid="156"/>
                                        </p:tgtEl>
                                      </p:cBhvr>
                                    </p:animEffect>
                                  </p:childTnLst>
                                </p:cTn>
                              </p:par>
                              <p:par>
                                <p:cTn id="88" presetID="10" presetClass="entr" presetSubtype="0" fill="hold" nodeType="withEffect">
                                  <p:stCondLst>
                                    <p:cond delay="0"/>
                                  </p:stCondLst>
                                  <p:childTnLst>
                                    <p:set>
                                      <p:cBhvr>
                                        <p:cTn id="89" dur="1" fill="hold">
                                          <p:stCondLst>
                                            <p:cond delay="0"/>
                                          </p:stCondLst>
                                        </p:cTn>
                                        <p:tgtEl>
                                          <p:spTgt spid="158"/>
                                        </p:tgtEl>
                                        <p:attrNameLst>
                                          <p:attrName>style.visibility</p:attrName>
                                        </p:attrNameLst>
                                      </p:cBhvr>
                                      <p:to>
                                        <p:strVal val="visible"/>
                                      </p:to>
                                    </p:set>
                                    <p:animEffect transition="in" filter="fade">
                                      <p:cBhvr>
                                        <p:cTn id="90" dur="2000"/>
                                        <p:tgtEl>
                                          <p:spTgt spid="158"/>
                                        </p:tgtEl>
                                      </p:cBhvr>
                                    </p:animEffect>
                                  </p:childTnLst>
                                </p:cTn>
                              </p:par>
                              <p:par>
                                <p:cTn id="91" presetID="10" presetClass="entr" presetSubtype="0" fill="hold" nodeType="withEffect">
                                  <p:stCondLst>
                                    <p:cond delay="0"/>
                                  </p:stCondLst>
                                  <p:childTnLst>
                                    <p:set>
                                      <p:cBhvr>
                                        <p:cTn id="92" dur="1" fill="hold">
                                          <p:stCondLst>
                                            <p:cond delay="0"/>
                                          </p:stCondLst>
                                        </p:cTn>
                                        <p:tgtEl>
                                          <p:spTgt spid="159"/>
                                        </p:tgtEl>
                                        <p:attrNameLst>
                                          <p:attrName>style.visibility</p:attrName>
                                        </p:attrNameLst>
                                      </p:cBhvr>
                                      <p:to>
                                        <p:strVal val="visible"/>
                                      </p:to>
                                    </p:set>
                                    <p:animEffect transition="in" filter="fade">
                                      <p:cBhvr>
                                        <p:cTn id="93" dur="2000"/>
                                        <p:tgtEl>
                                          <p:spTgt spid="159"/>
                                        </p:tgtEl>
                                      </p:cBhvr>
                                    </p:animEffect>
                                  </p:childTnLst>
                                </p:cTn>
                              </p:par>
                              <p:par>
                                <p:cTn id="94" presetID="10" presetClass="entr" presetSubtype="0" fill="hold" nodeType="withEffect">
                                  <p:stCondLst>
                                    <p:cond delay="0"/>
                                  </p:stCondLst>
                                  <p:childTnLst>
                                    <p:set>
                                      <p:cBhvr>
                                        <p:cTn id="95" dur="1" fill="hold">
                                          <p:stCondLst>
                                            <p:cond delay="0"/>
                                          </p:stCondLst>
                                        </p:cTn>
                                        <p:tgtEl>
                                          <p:spTgt spid="162"/>
                                        </p:tgtEl>
                                        <p:attrNameLst>
                                          <p:attrName>style.visibility</p:attrName>
                                        </p:attrNameLst>
                                      </p:cBhvr>
                                      <p:to>
                                        <p:strVal val="visible"/>
                                      </p:to>
                                    </p:set>
                                    <p:animEffect transition="in" filter="fade">
                                      <p:cBhvr>
                                        <p:cTn id="96" dur="2000"/>
                                        <p:tgtEl>
                                          <p:spTgt spid="162"/>
                                        </p:tgtEl>
                                      </p:cBhvr>
                                    </p:animEffect>
                                  </p:childTnLst>
                                </p:cTn>
                              </p:par>
                              <p:par>
                                <p:cTn id="97" presetID="10" presetClass="entr" presetSubtype="0" fill="hold" nodeType="withEffect">
                                  <p:stCondLst>
                                    <p:cond delay="0"/>
                                  </p:stCondLst>
                                  <p:childTnLst>
                                    <p:set>
                                      <p:cBhvr>
                                        <p:cTn id="98" dur="1" fill="hold">
                                          <p:stCondLst>
                                            <p:cond delay="0"/>
                                          </p:stCondLst>
                                        </p:cTn>
                                        <p:tgtEl>
                                          <p:spTgt spid="163"/>
                                        </p:tgtEl>
                                        <p:attrNameLst>
                                          <p:attrName>style.visibility</p:attrName>
                                        </p:attrNameLst>
                                      </p:cBhvr>
                                      <p:to>
                                        <p:strVal val="visible"/>
                                      </p:to>
                                    </p:set>
                                    <p:animEffect transition="in" filter="fade">
                                      <p:cBhvr>
                                        <p:cTn id="99" dur="2000"/>
                                        <p:tgtEl>
                                          <p:spTgt spid="163"/>
                                        </p:tgtEl>
                                      </p:cBhvr>
                                    </p:animEffect>
                                  </p:childTnLst>
                                </p:cTn>
                              </p:par>
                              <p:par>
                                <p:cTn id="100" presetID="10" presetClass="entr" presetSubtype="0" fill="hold" nodeType="withEffect">
                                  <p:stCondLst>
                                    <p:cond delay="0"/>
                                  </p:stCondLst>
                                  <p:childTnLst>
                                    <p:set>
                                      <p:cBhvr>
                                        <p:cTn id="101" dur="1" fill="hold">
                                          <p:stCondLst>
                                            <p:cond delay="0"/>
                                          </p:stCondLst>
                                        </p:cTn>
                                        <p:tgtEl>
                                          <p:spTgt spid="164"/>
                                        </p:tgtEl>
                                        <p:attrNameLst>
                                          <p:attrName>style.visibility</p:attrName>
                                        </p:attrNameLst>
                                      </p:cBhvr>
                                      <p:to>
                                        <p:strVal val="visible"/>
                                      </p:to>
                                    </p:set>
                                    <p:animEffect transition="in" filter="fade">
                                      <p:cBhvr>
                                        <p:cTn id="102" dur="2000"/>
                                        <p:tgtEl>
                                          <p:spTgt spid="164"/>
                                        </p:tgtEl>
                                      </p:cBhvr>
                                    </p:animEffect>
                                  </p:childTnLst>
                                </p:cTn>
                              </p:par>
                              <p:par>
                                <p:cTn id="103" presetID="10" presetClass="entr" presetSubtype="0" fill="hold" nodeType="withEffect">
                                  <p:stCondLst>
                                    <p:cond delay="0"/>
                                  </p:stCondLst>
                                  <p:childTnLst>
                                    <p:set>
                                      <p:cBhvr>
                                        <p:cTn id="104" dur="1" fill="hold">
                                          <p:stCondLst>
                                            <p:cond delay="0"/>
                                          </p:stCondLst>
                                        </p:cTn>
                                        <p:tgtEl>
                                          <p:spTgt spid="165"/>
                                        </p:tgtEl>
                                        <p:attrNameLst>
                                          <p:attrName>style.visibility</p:attrName>
                                        </p:attrNameLst>
                                      </p:cBhvr>
                                      <p:to>
                                        <p:strVal val="visible"/>
                                      </p:to>
                                    </p:set>
                                    <p:animEffect transition="in" filter="fade">
                                      <p:cBhvr>
                                        <p:cTn id="105" dur="2000"/>
                                        <p:tgtEl>
                                          <p:spTgt spid="165"/>
                                        </p:tgtEl>
                                      </p:cBhvr>
                                    </p:animEffect>
                                  </p:childTnLst>
                                </p:cTn>
                              </p:par>
                              <p:par>
                                <p:cTn id="106" presetID="10" presetClass="entr" presetSubtype="0" fill="hold" nodeType="withEffect">
                                  <p:stCondLst>
                                    <p:cond delay="0"/>
                                  </p:stCondLst>
                                  <p:childTnLst>
                                    <p:set>
                                      <p:cBhvr>
                                        <p:cTn id="107" dur="1" fill="hold">
                                          <p:stCondLst>
                                            <p:cond delay="0"/>
                                          </p:stCondLst>
                                        </p:cTn>
                                        <p:tgtEl>
                                          <p:spTgt spid="173"/>
                                        </p:tgtEl>
                                        <p:attrNameLst>
                                          <p:attrName>style.visibility</p:attrName>
                                        </p:attrNameLst>
                                      </p:cBhvr>
                                      <p:to>
                                        <p:strVal val="visible"/>
                                      </p:to>
                                    </p:set>
                                    <p:animEffect transition="in" filter="fade">
                                      <p:cBhvr>
                                        <p:cTn id="108" dur="2000"/>
                                        <p:tgtEl>
                                          <p:spTgt spid="173"/>
                                        </p:tgtEl>
                                      </p:cBhvr>
                                    </p:animEffect>
                                  </p:childTnLst>
                                </p:cTn>
                              </p:par>
                              <p:par>
                                <p:cTn id="109" presetID="10" presetClass="entr" presetSubtype="0" fill="hold" nodeType="withEffect">
                                  <p:stCondLst>
                                    <p:cond delay="0"/>
                                  </p:stCondLst>
                                  <p:childTnLst>
                                    <p:set>
                                      <p:cBhvr>
                                        <p:cTn id="110" dur="1" fill="hold">
                                          <p:stCondLst>
                                            <p:cond delay="0"/>
                                          </p:stCondLst>
                                        </p:cTn>
                                        <p:tgtEl>
                                          <p:spTgt spid="175"/>
                                        </p:tgtEl>
                                        <p:attrNameLst>
                                          <p:attrName>style.visibility</p:attrName>
                                        </p:attrNameLst>
                                      </p:cBhvr>
                                      <p:to>
                                        <p:strVal val="visible"/>
                                      </p:to>
                                    </p:set>
                                    <p:animEffect transition="in" filter="fade">
                                      <p:cBhvr>
                                        <p:cTn id="111" dur="2000"/>
                                        <p:tgtEl>
                                          <p:spTgt spid="175"/>
                                        </p:tgtEl>
                                      </p:cBhvr>
                                    </p:animEffect>
                                  </p:childTnLst>
                                </p:cTn>
                              </p:par>
                              <p:par>
                                <p:cTn id="112" presetID="10" presetClass="entr" presetSubtype="0" fill="hold" nodeType="withEffect">
                                  <p:stCondLst>
                                    <p:cond delay="0"/>
                                  </p:stCondLst>
                                  <p:childTnLst>
                                    <p:set>
                                      <p:cBhvr>
                                        <p:cTn id="113" dur="1" fill="hold">
                                          <p:stCondLst>
                                            <p:cond delay="0"/>
                                          </p:stCondLst>
                                        </p:cTn>
                                        <p:tgtEl>
                                          <p:spTgt spid="177"/>
                                        </p:tgtEl>
                                        <p:attrNameLst>
                                          <p:attrName>style.visibility</p:attrName>
                                        </p:attrNameLst>
                                      </p:cBhvr>
                                      <p:to>
                                        <p:strVal val="visible"/>
                                      </p:to>
                                    </p:set>
                                    <p:animEffect transition="in" filter="fade">
                                      <p:cBhvr>
                                        <p:cTn id="114" dur="2000"/>
                                        <p:tgtEl>
                                          <p:spTgt spid="177"/>
                                        </p:tgtEl>
                                      </p:cBhvr>
                                    </p:animEffect>
                                  </p:childTnLst>
                                </p:cTn>
                              </p:par>
                              <p:par>
                                <p:cTn id="115" presetID="10" presetClass="entr" presetSubtype="0" fill="hold" nodeType="withEffect">
                                  <p:stCondLst>
                                    <p:cond delay="0"/>
                                  </p:stCondLst>
                                  <p:childTnLst>
                                    <p:set>
                                      <p:cBhvr>
                                        <p:cTn id="116" dur="1" fill="hold">
                                          <p:stCondLst>
                                            <p:cond delay="0"/>
                                          </p:stCondLst>
                                        </p:cTn>
                                        <p:tgtEl>
                                          <p:spTgt spid="179"/>
                                        </p:tgtEl>
                                        <p:attrNameLst>
                                          <p:attrName>style.visibility</p:attrName>
                                        </p:attrNameLst>
                                      </p:cBhvr>
                                      <p:to>
                                        <p:strVal val="visible"/>
                                      </p:to>
                                    </p:set>
                                    <p:animEffect transition="in" filter="fade">
                                      <p:cBhvr>
                                        <p:cTn id="117" dur="2000"/>
                                        <p:tgtEl>
                                          <p:spTgt spid="179"/>
                                        </p:tgtEl>
                                      </p:cBhvr>
                                    </p:animEffect>
                                  </p:childTnLst>
                                </p:cTn>
                              </p:par>
                              <p:par>
                                <p:cTn id="118" presetID="10" presetClass="entr" presetSubtype="0" fill="hold" nodeType="withEffect">
                                  <p:stCondLst>
                                    <p:cond delay="0"/>
                                  </p:stCondLst>
                                  <p:childTnLst>
                                    <p:set>
                                      <p:cBhvr>
                                        <p:cTn id="119" dur="1" fill="hold">
                                          <p:stCondLst>
                                            <p:cond delay="0"/>
                                          </p:stCondLst>
                                        </p:cTn>
                                        <p:tgtEl>
                                          <p:spTgt spid="181"/>
                                        </p:tgtEl>
                                        <p:attrNameLst>
                                          <p:attrName>style.visibility</p:attrName>
                                        </p:attrNameLst>
                                      </p:cBhvr>
                                      <p:to>
                                        <p:strVal val="visible"/>
                                      </p:to>
                                    </p:set>
                                    <p:animEffect transition="in" filter="fade">
                                      <p:cBhvr>
                                        <p:cTn id="120" dur="2000"/>
                                        <p:tgtEl>
                                          <p:spTgt spid="181"/>
                                        </p:tgtEl>
                                      </p:cBhvr>
                                    </p:animEffect>
                                  </p:childTnLst>
                                </p:cTn>
                              </p:par>
                              <p:par>
                                <p:cTn id="121" presetID="10" presetClass="entr" presetSubtype="0" fill="hold" nodeType="withEffect">
                                  <p:stCondLst>
                                    <p:cond delay="0"/>
                                  </p:stCondLst>
                                  <p:childTnLst>
                                    <p:set>
                                      <p:cBhvr>
                                        <p:cTn id="122" dur="1" fill="hold">
                                          <p:stCondLst>
                                            <p:cond delay="0"/>
                                          </p:stCondLst>
                                        </p:cTn>
                                        <p:tgtEl>
                                          <p:spTgt spid="183"/>
                                        </p:tgtEl>
                                        <p:attrNameLst>
                                          <p:attrName>style.visibility</p:attrName>
                                        </p:attrNameLst>
                                      </p:cBhvr>
                                      <p:to>
                                        <p:strVal val="visible"/>
                                      </p:to>
                                    </p:set>
                                    <p:animEffect transition="in" filter="fade">
                                      <p:cBhvr>
                                        <p:cTn id="123" dur="2000"/>
                                        <p:tgtEl>
                                          <p:spTgt spid="183"/>
                                        </p:tgtEl>
                                      </p:cBhvr>
                                    </p:animEffect>
                                  </p:childTnLst>
                                </p:cTn>
                              </p:par>
                              <p:par>
                                <p:cTn id="124" presetID="10" presetClass="entr" presetSubtype="0" fill="hold" nodeType="withEffect">
                                  <p:stCondLst>
                                    <p:cond delay="0"/>
                                  </p:stCondLst>
                                  <p:childTnLst>
                                    <p:set>
                                      <p:cBhvr>
                                        <p:cTn id="125" dur="1" fill="hold">
                                          <p:stCondLst>
                                            <p:cond delay="0"/>
                                          </p:stCondLst>
                                        </p:cTn>
                                        <p:tgtEl>
                                          <p:spTgt spid="187"/>
                                        </p:tgtEl>
                                        <p:attrNameLst>
                                          <p:attrName>style.visibility</p:attrName>
                                        </p:attrNameLst>
                                      </p:cBhvr>
                                      <p:to>
                                        <p:strVal val="visible"/>
                                      </p:to>
                                    </p:set>
                                    <p:animEffect transition="in" filter="fade">
                                      <p:cBhvr>
                                        <p:cTn id="126" dur="2000"/>
                                        <p:tgtEl>
                                          <p:spTgt spid="187"/>
                                        </p:tgtEl>
                                      </p:cBhvr>
                                    </p:animEffect>
                                  </p:childTnLst>
                                </p:cTn>
                              </p:par>
                              <p:par>
                                <p:cTn id="127" presetID="10" presetClass="entr" presetSubtype="0" fill="hold" nodeType="withEffect">
                                  <p:stCondLst>
                                    <p:cond delay="0"/>
                                  </p:stCondLst>
                                  <p:childTnLst>
                                    <p:set>
                                      <p:cBhvr>
                                        <p:cTn id="128" dur="1" fill="hold">
                                          <p:stCondLst>
                                            <p:cond delay="0"/>
                                          </p:stCondLst>
                                        </p:cTn>
                                        <p:tgtEl>
                                          <p:spTgt spid="189"/>
                                        </p:tgtEl>
                                        <p:attrNameLst>
                                          <p:attrName>style.visibility</p:attrName>
                                        </p:attrNameLst>
                                      </p:cBhvr>
                                      <p:to>
                                        <p:strVal val="visible"/>
                                      </p:to>
                                    </p:set>
                                    <p:animEffect transition="in" filter="fade">
                                      <p:cBhvr>
                                        <p:cTn id="129" dur="2000"/>
                                        <p:tgtEl>
                                          <p:spTgt spid="189"/>
                                        </p:tgtEl>
                                      </p:cBhvr>
                                    </p:animEffect>
                                  </p:childTnLst>
                                </p:cTn>
                              </p:par>
                              <p:par>
                                <p:cTn id="130" presetID="10" presetClass="entr" presetSubtype="0" fill="hold" nodeType="withEffect">
                                  <p:stCondLst>
                                    <p:cond delay="0"/>
                                  </p:stCondLst>
                                  <p:childTnLst>
                                    <p:set>
                                      <p:cBhvr>
                                        <p:cTn id="131" dur="1" fill="hold">
                                          <p:stCondLst>
                                            <p:cond delay="0"/>
                                          </p:stCondLst>
                                        </p:cTn>
                                        <p:tgtEl>
                                          <p:spTgt spid="191"/>
                                        </p:tgtEl>
                                        <p:attrNameLst>
                                          <p:attrName>style.visibility</p:attrName>
                                        </p:attrNameLst>
                                      </p:cBhvr>
                                      <p:to>
                                        <p:strVal val="visible"/>
                                      </p:to>
                                    </p:set>
                                    <p:animEffect transition="in" filter="fade">
                                      <p:cBhvr>
                                        <p:cTn id="132" dur="2000"/>
                                        <p:tgtEl>
                                          <p:spTgt spid="191"/>
                                        </p:tgtEl>
                                      </p:cBhvr>
                                    </p:animEffect>
                                  </p:childTnLst>
                                </p:cTn>
                              </p:par>
                              <p:par>
                                <p:cTn id="133" presetID="10" presetClass="entr" presetSubtype="0" fill="hold" nodeType="withEffect">
                                  <p:stCondLst>
                                    <p:cond delay="0"/>
                                  </p:stCondLst>
                                  <p:childTnLst>
                                    <p:set>
                                      <p:cBhvr>
                                        <p:cTn id="134" dur="1" fill="hold">
                                          <p:stCondLst>
                                            <p:cond delay="0"/>
                                          </p:stCondLst>
                                        </p:cTn>
                                        <p:tgtEl>
                                          <p:spTgt spid="193"/>
                                        </p:tgtEl>
                                        <p:attrNameLst>
                                          <p:attrName>style.visibility</p:attrName>
                                        </p:attrNameLst>
                                      </p:cBhvr>
                                      <p:to>
                                        <p:strVal val="visible"/>
                                      </p:to>
                                    </p:set>
                                    <p:animEffect transition="in" filter="fade">
                                      <p:cBhvr>
                                        <p:cTn id="135" dur="2000"/>
                                        <p:tgtEl>
                                          <p:spTgt spid="193"/>
                                        </p:tgtEl>
                                      </p:cBhvr>
                                    </p:animEffect>
                                  </p:childTnLst>
                                </p:cTn>
                              </p:par>
                              <p:par>
                                <p:cTn id="136" presetID="10" presetClass="entr" presetSubtype="0" fill="hold" nodeType="withEffect">
                                  <p:stCondLst>
                                    <p:cond delay="0"/>
                                  </p:stCondLst>
                                  <p:childTnLst>
                                    <p:set>
                                      <p:cBhvr>
                                        <p:cTn id="137" dur="1" fill="hold">
                                          <p:stCondLst>
                                            <p:cond delay="0"/>
                                          </p:stCondLst>
                                        </p:cTn>
                                        <p:tgtEl>
                                          <p:spTgt spid="195"/>
                                        </p:tgtEl>
                                        <p:attrNameLst>
                                          <p:attrName>style.visibility</p:attrName>
                                        </p:attrNameLst>
                                      </p:cBhvr>
                                      <p:to>
                                        <p:strVal val="visible"/>
                                      </p:to>
                                    </p:set>
                                    <p:animEffect transition="in" filter="fade">
                                      <p:cBhvr>
                                        <p:cTn id="138" dur="2000"/>
                                        <p:tgtEl>
                                          <p:spTgt spid="195"/>
                                        </p:tgtEl>
                                      </p:cBhvr>
                                    </p:animEffect>
                                  </p:childTnLst>
                                </p:cTn>
                              </p:par>
                              <p:par>
                                <p:cTn id="139" presetID="10" presetClass="entr" presetSubtype="0" fill="hold" nodeType="withEffect">
                                  <p:stCondLst>
                                    <p:cond delay="0"/>
                                  </p:stCondLst>
                                  <p:childTnLst>
                                    <p:set>
                                      <p:cBhvr>
                                        <p:cTn id="140" dur="1" fill="hold">
                                          <p:stCondLst>
                                            <p:cond delay="0"/>
                                          </p:stCondLst>
                                        </p:cTn>
                                        <p:tgtEl>
                                          <p:spTgt spid="197"/>
                                        </p:tgtEl>
                                        <p:attrNameLst>
                                          <p:attrName>style.visibility</p:attrName>
                                        </p:attrNameLst>
                                      </p:cBhvr>
                                      <p:to>
                                        <p:strVal val="visible"/>
                                      </p:to>
                                    </p:set>
                                    <p:animEffect transition="in" filter="fade">
                                      <p:cBhvr>
                                        <p:cTn id="141" dur="2000"/>
                                        <p:tgtEl>
                                          <p:spTgt spid="197"/>
                                        </p:tgtEl>
                                      </p:cBhvr>
                                    </p:animEffect>
                                  </p:childTnLst>
                                </p:cTn>
                              </p:par>
                              <p:par>
                                <p:cTn id="142" presetID="10" presetClass="entr" presetSubtype="0" fill="hold" nodeType="withEffect">
                                  <p:stCondLst>
                                    <p:cond delay="0"/>
                                  </p:stCondLst>
                                  <p:childTnLst>
                                    <p:set>
                                      <p:cBhvr>
                                        <p:cTn id="143" dur="1" fill="hold">
                                          <p:stCondLst>
                                            <p:cond delay="0"/>
                                          </p:stCondLst>
                                        </p:cTn>
                                        <p:tgtEl>
                                          <p:spTgt spid="199"/>
                                        </p:tgtEl>
                                        <p:attrNameLst>
                                          <p:attrName>style.visibility</p:attrName>
                                        </p:attrNameLst>
                                      </p:cBhvr>
                                      <p:to>
                                        <p:strVal val="visible"/>
                                      </p:to>
                                    </p:set>
                                    <p:animEffect transition="in" filter="fade">
                                      <p:cBhvr>
                                        <p:cTn id="144" dur="2000"/>
                                        <p:tgtEl>
                                          <p:spTgt spid="199"/>
                                        </p:tgtEl>
                                      </p:cBhvr>
                                    </p:animEffect>
                                  </p:childTnLst>
                                </p:cTn>
                              </p:par>
                              <p:par>
                                <p:cTn id="145" presetID="10" presetClass="entr" presetSubtype="0" fill="hold" nodeType="withEffect">
                                  <p:stCondLst>
                                    <p:cond delay="0"/>
                                  </p:stCondLst>
                                  <p:childTnLst>
                                    <p:set>
                                      <p:cBhvr>
                                        <p:cTn id="146" dur="1" fill="hold">
                                          <p:stCondLst>
                                            <p:cond delay="0"/>
                                          </p:stCondLst>
                                        </p:cTn>
                                        <p:tgtEl>
                                          <p:spTgt spid="201"/>
                                        </p:tgtEl>
                                        <p:attrNameLst>
                                          <p:attrName>style.visibility</p:attrName>
                                        </p:attrNameLst>
                                      </p:cBhvr>
                                      <p:to>
                                        <p:strVal val="visible"/>
                                      </p:to>
                                    </p:set>
                                    <p:animEffect transition="in" filter="fade">
                                      <p:cBhvr>
                                        <p:cTn id="147" dur="2000"/>
                                        <p:tgtEl>
                                          <p:spTgt spid="201"/>
                                        </p:tgtEl>
                                      </p:cBhvr>
                                    </p:animEffect>
                                  </p:childTnLst>
                                </p:cTn>
                              </p:par>
                              <p:par>
                                <p:cTn id="148" presetID="10" presetClass="entr" presetSubtype="0" fill="hold" nodeType="withEffect">
                                  <p:stCondLst>
                                    <p:cond delay="0"/>
                                  </p:stCondLst>
                                  <p:childTnLst>
                                    <p:set>
                                      <p:cBhvr>
                                        <p:cTn id="149" dur="1" fill="hold">
                                          <p:stCondLst>
                                            <p:cond delay="0"/>
                                          </p:stCondLst>
                                        </p:cTn>
                                        <p:tgtEl>
                                          <p:spTgt spid="203"/>
                                        </p:tgtEl>
                                        <p:attrNameLst>
                                          <p:attrName>style.visibility</p:attrName>
                                        </p:attrNameLst>
                                      </p:cBhvr>
                                      <p:to>
                                        <p:strVal val="visible"/>
                                      </p:to>
                                    </p:set>
                                    <p:animEffect transition="in" filter="fade">
                                      <p:cBhvr>
                                        <p:cTn id="150" dur="2000"/>
                                        <p:tgtEl>
                                          <p:spTgt spid="203"/>
                                        </p:tgtEl>
                                      </p:cBhvr>
                                    </p:animEffect>
                                  </p:childTnLst>
                                </p:cTn>
                              </p:par>
                              <p:par>
                                <p:cTn id="151" presetID="10" presetClass="entr" presetSubtype="0" fill="hold" nodeType="withEffect">
                                  <p:stCondLst>
                                    <p:cond delay="0"/>
                                  </p:stCondLst>
                                  <p:childTnLst>
                                    <p:set>
                                      <p:cBhvr>
                                        <p:cTn id="152" dur="1" fill="hold">
                                          <p:stCondLst>
                                            <p:cond delay="0"/>
                                          </p:stCondLst>
                                        </p:cTn>
                                        <p:tgtEl>
                                          <p:spTgt spid="205"/>
                                        </p:tgtEl>
                                        <p:attrNameLst>
                                          <p:attrName>style.visibility</p:attrName>
                                        </p:attrNameLst>
                                      </p:cBhvr>
                                      <p:to>
                                        <p:strVal val="visible"/>
                                      </p:to>
                                    </p:set>
                                    <p:animEffect transition="in" filter="fade">
                                      <p:cBhvr>
                                        <p:cTn id="153" dur="2000"/>
                                        <p:tgtEl>
                                          <p:spTgt spid="205"/>
                                        </p:tgtEl>
                                      </p:cBhvr>
                                    </p:animEffect>
                                  </p:childTnLst>
                                </p:cTn>
                              </p:par>
                              <p:par>
                                <p:cTn id="154" presetID="10" presetClass="entr" presetSubtype="0" fill="hold" nodeType="withEffect">
                                  <p:stCondLst>
                                    <p:cond delay="0"/>
                                  </p:stCondLst>
                                  <p:childTnLst>
                                    <p:set>
                                      <p:cBhvr>
                                        <p:cTn id="155" dur="1" fill="hold">
                                          <p:stCondLst>
                                            <p:cond delay="0"/>
                                          </p:stCondLst>
                                        </p:cTn>
                                        <p:tgtEl>
                                          <p:spTgt spid="207"/>
                                        </p:tgtEl>
                                        <p:attrNameLst>
                                          <p:attrName>style.visibility</p:attrName>
                                        </p:attrNameLst>
                                      </p:cBhvr>
                                      <p:to>
                                        <p:strVal val="visible"/>
                                      </p:to>
                                    </p:set>
                                    <p:animEffect transition="in" filter="fade">
                                      <p:cBhvr>
                                        <p:cTn id="156" dur="2000"/>
                                        <p:tgtEl>
                                          <p:spTgt spid="207"/>
                                        </p:tgtEl>
                                      </p:cBhvr>
                                    </p:animEffect>
                                  </p:childTnLst>
                                </p:cTn>
                              </p:par>
                              <p:par>
                                <p:cTn id="157" presetID="10" presetClass="entr" presetSubtype="0" fill="hold" nodeType="withEffect">
                                  <p:stCondLst>
                                    <p:cond delay="0"/>
                                  </p:stCondLst>
                                  <p:childTnLst>
                                    <p:set>
                                      <p:cBhvr>
                                        <p:cTn id="158" dur="1" fill="hold">
                                          <p:stCondLst>
                                            <p:cond delay="0"/>
                                          </p:stCondLst>
                                        </p:cTn>
                                        <p:tgtEl>
                                          <p:spTgt spid="209"/>
                                        </p:tgtEl>
                                        <p:attrNameLst>
                                          <p:attrName>style.visibility</p:attrName>
                                        </p:attrNameLst>
                                      </p:cBhvr>
                                      <p:to>
                                        <p:strVal val="visible"/>
                                      </p:to>
                                    </p:set>
                                    <p:animEffect transition="in" filter="fade">
                                      <p:cBhvr>
                                        <p:cTn id="159" dur="2000"/>
                                        <p:tgtEl>
                                          <p:spTgt spid="209"/>
                                        </p:tgtEl>
                                      </p:cBhvr>
                                    </p:animEffect>
                                  </p:childTnLst>
                                </p:cTn>
                              </p:par>
                            </p:childTnLst>
                          </p:cTn>
                        </p:par>
                      </p:childTnLst>
                    </p:cTn>
                  </p:par>
                  <p:par>
                    <p:cTn id="160" fill="hold">
                      <p:stCondLst>
                        <p:cond delay="indefinite"/>
                      </p:stCondLst>
                      <p:childTnLst>
                        <p:par>
                          <p:cTn id="161" fill="hold">
                            <p:stCondLst>
                              <p:cond delay="0"/>
                            </p:stCondLst>
                            <p:childTnLst>
                              <p:par>
                                <p:cTn id="162" presetID="10" presetClass="entr" presetSubtype="0" fill="hold" grpId="0" nodeType="clickEffect">
                                  <p:stCondLst>
                                    <p:cond delay="0"/>
                                  </p:stCondLst>
                                  <p:childTnLst>
                                    <p:set>
                                      <p:cBhvr>
                                        <p:cTn id="163" dur="1" fill="hold">
                                          <p:stCondLst>
                                            <p:cond delay="0"/>
                                          </p:stCondLst>
                                        </p:cTn>
                                        <p:tgtEl>
                                          <p:spTgt spid="94"/>
                                        </p:tgtEl>
                                        <p:attrNameLst>
                                          <p:attrName>style.visibility</p:attrName>
                                        </p:attrNameLst>
                                      </p:cBhvr>
                                      <p:to>
                                        <p:strVal val="visible"/>
                                      </p:to>
                                    </p:set>
                                    <p:animEffect transition="in" filter="fade">
                                      <p:cBhvr>
                                        <p:cTn id="164" dur="2000"/>
                                        <p:tgtEl>
                                          <p:spTgt spid="94"/>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93"/>
                                        </p:tgtEl>
                                        <p:attrNameLst>
                                          <p:attrName>style.visibility</p:attrName>
                                        </p:attrNameLst>
                                      </p:cBhvr>
                                      <p:to>
                                        <p:strVal val="visible"/>
                                      </p:to>
                                    </p:set>
                                    <p:animEffect transition="in" filter="fade">
                                      <p:cBhvr>
                                        <p:cTn id="167" dur="2000"/>
                                        <p:tgtEl>
                                          <p:spTgt spid="93"/>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101"/>
                                        </p:tgtEl>
                                        <p:attrNameLst>
                                          <p:attrName>style.visibility</p:attrName>
                                        </p:attrNameLst>
                                      </p:cBhvr>
                                      <p:to>
                                        <p:strVal val="visible"/>
                                      </p:to>
                                    </p:set>
                                    <p:animEffect transition="in" filter="fade">
                                      <p:cBhvr>
                                        <p:cTn id="170" dur="2000"/>
                                        <p:tgtEl>
                                          <p:spTgt spid="101"/>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100"/>
                                        </p:tgtEl>
                                        <p:attrNameLst>
                                          <p:attrName>style.visibility</p:attrName>
                                        </p:attrNameLst>
                                      </p:cBhvr>
                                      <p:to>
                                        <p:strVal val="visible"/>
                                      </p:to>
                                    </p:set>
                                    <p:animEffect transition="in" filter="fade">
                                      <p:cBhvr>
                                        <p:cTn id="173" dur="2000"/>
                                        <p:tgtEl>
                                          <p:spTgt spid="100"/>
                                        </p:tgtEl>
                                      </p:cBhvr>
                                    </p:animEffect>
                                  </p:childTnLst>
                                </p:cTn>
                              </p:par>
                              <p:par>
                                <p:cTn id="174" presetID="10" presetClass="entr" presetSubtype="0" fill="hold" grpId="0" nodeType="withEffect">
                                  <p:stCondLst>
                                    <p:cond delay="0"/>
                                  </p:stCondLst>
                                  <p:childTnLst>
                                    <p:set>
                                      <p:cBhvr>
                                        <p:cTn id="175" dur="1" fill="hold">
                                          <p:stCondLst>
                                            <p:cond delay="0"/>
                                          </p:stCondLst>
                                        </p:cTn>
                                        <p:tgtEl>
                                          <p:spTgt spid="96"/>
                                        </p:tgtEl>
                                        <p:attrNameLst>
                                          <p:attrName>style.visibility</p:attrName>
                                        </p:attrNameLst>
                                      </p:cBhvr>
                                      <p:to>
                                        <p:strVal val="visible"/>
                                      </p:to>
                                    </p:set>
                                    <p:animEffect transition="in" filter="fade">
                                      <p:cBhvr>
                                        <p:cTn id="176" dur="2000"/>
                                        <p:tgtEl>
                                          <p:spTgt spid="96"/>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95"/>
                                        </p:tgtEl>
                                        <p:attrNameLst>
                                          <p:attrName>style.visibility</p:attrName>
                                        </p:attrNameLst>
                                      </p:cBhvr>
                                      <p:to>
                                        <p:strVal val="visible"/>
                                      </p:to>
                                    </p:set>
                                    <p:animEffect transition="in" filter="fade">
                                      <p:cBhvr>
                                        <p:cTn id="179" dur="2000"/>
                                        <p:tgtEl>
                                          <p:spTgt spid="95"/>
                                        </p:tgtEl>
                                      </p:cBhvr>
                                    </p:animEffect>
                                  </p:childTnLst>
                                </p:cTn>
                              </p:par>
                              <p:par>
                                <p:cTn id="180" presetID="10" presetClass="entr" presetSubtype="0" fill="hold" grpId="0" nodeType="withEffect">
                                  <p:stCondLst>
                                    <p:cond delay="0"/>
                                  </p:stCondLst>
                                  <p:childTnLst>
                                    <p:set>
                                      <p:cBhvr>
                                        <p:cTn id="181" dur="1" fill="hold">
                                          <p:stCondLst>
                                            <p:cond delay="0"/>
                                          </p:stCondLst>
                                        </p:cTn>
                                        <p:tgtEl>
                                          <p:spTgt spid="99"/>
                                        </p:tgtEl>
                                        <p:attrNameLst>
                                          <p:attrName>style.visibility</p:attrName>
                                        </p:attrNameLst>
                                      </p:cBhvr>
                                      <p:to>
                                        <p:strVal val="visible"/>
                                      </p:to>
                                    </p:set>
                                    <p:animEffect transition="in" filter="fade">
                                      <p:cBhvr>
                                        <p:cTn id="182" dur="2000"/>
                                        <p:tgtEl>
                                          <p:spTgt spid="99"/>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102"/>
                                        </p:tgtEl>
                                        <p:attrNameLst>
                                          <p:attrName>style.visibility</p:attrName>
                                        </p:attrNameLst>
                                      </p:cBhvr>
                                      <p:to>
                                        <p:strVal val="visible"/>
                                      </p:to>
                                    </p:set>
                                    <p:animEffect transition="in" filter="fade">
                                      <p:cBhvr>
                                        <p:cTn id="185" dur="2000"/>
                                        <p:tgtEl>
                                          <p:spTgt spid="102"/>
                                        </p:tgtEl>
                                      </p:cBhvr>
                                    </p:animEffect>
                                  </p:childTnLst>
                                </p:cTn>
                              </p:par>
                            </p:childTnLst>
                          </p:cTn>
                        </p:par>
                      </p:childTnLst>
                    </p:cTn>
                  </p:par>
                  <p:par>
                    <p:cTn id="186" fill="hold">
                      <p:stCondLst>
                        <p:cond delay="indefinite"/>
                      </p:stCondLst>
                      <p:childTnLst>
                        <p:par>
                          <p:cTn id="187" fill="hold">
                            <p:stCondLst>
                              <p:cond delay="0"/>
                            </p:stCondLst>
                            <p:childTnLst>
                              <p:par>
                                <p:cTn id="188" presetID="10" presetClass="entr" presetSubtype="0" fill="hold" nodeType="clickEffect">
                                  <p:stCondLst>
                                    <p:cond delay="0"/>
                                  </p:stCondLst>
                                  <p:childTnLst>
                                    <p:set>
                                      <p:cBhvr>
                                        <p:cTn id="189" dur="1" fill="hold">
                                          <p:stCondLst>
                                            <p:cond delay="0"/>
                                          </p:stCondLst>
                                        </p:cTn>
                                        <p:tgtEl>
                                          <p:spTgt spid="169"/>
                                        </p:tgtEl>
                                        <p:attrNameLst>
                                          <p:attrName>style.visibility</p:attrName>
                                        </p:attrNameLst>
                                      </p:cBhvr>
                                      <p:to>
                                        <p:strVal val="visible"/>
                                      </p:to>
                                    </p:set>
                                    <p:animEffect transition="in" filter="fade">
                                      <p:cBhvr>
                                        <p:cTn id="190" dur="2000"/>
                                        <p:tgtEl>
                                          <p:spTgt spid="169"/>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168"/>
                                        </p:tgtEl>
                                        <p:attrNameLst>
                                          <p:attrName>style.visibility</p:attrName>
                                        </p:attrNameLst>
                                      </p:cBhvr>
                                      <p:to>
                                        <p:strVal val="visible"/>
                                      </p:to>
                                    </p:set>
                                    <p:animEffect transition="in" filter="fade">
                                      <p:cBhvr>
                                        <p:cTn id="193" dur="2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animBg="1"/>
      <p:bldP spid="46" grpId="0" build="allAtOnce"/>
      <p:bldP spid="83" grpId="0" build="allAtOnce"/>
      <p:bldP spid="93" grpId="0" animBg="1"/>
      <p:bldP spid="94" grpId="0" animBg="1"/>
      <p:bldP spid="95" grpId="0" animBg="1"/>
      <p:bldP spid="96" grpId="0" animBg="1"/>
      <p:bldP spid="97" grpId="0"/>
      <p:bldP spid="98" grpId="0"/>
      <p:bldP spid="99" grpId="0"/>
      <p:bldP spid="100" grpId="0"/>
      <p:bldP spid="101" grpId="0"/>
      <p:bldP spid="102" grpId="0"/>
      <p:bldP spid="168" grpId="0" animBg="1"/>
      <p:bldP spid="141" grpId="0" build="allAtOnce"/>
      <p:bldP spid="142" grpId="0" animBg="1"/>
      <p:bldP spid="143" grpId="0"/>
      <p:bldP spid="10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 name="Oval 179"/>
          <p:cNvSpPr/>
          <p:nvPr/>
        </p:nvSpPr>
        <p:spPr>
          <a:xfrm>
            <a:off x="5292080" y="2561476"/>
            <a:ext cx="936104" cy="1008112"/>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6" name="Rectangle 65"/>
          <p:cNvSpPr/>
          <p:nvPr/>
        </p:nvSpPr>
        <p:spPr>
          <a:xfrm>
            <a:off x="1763688" y="2636912"/>
            <a:ext cx="1512168" cy="1296144"/>
          </a:xfrm>
          <a:prstGeom prst="rect">
            <a:avLst/>
          </a:prstGeom>
          <a:solidFill>
            <a:schemeClr val="accent6">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2290" name="Slide Number Placeholder 3"/>
          <p:cNvSpPr>
            <a:spLocks noGrp="1"/>
          </p:cNvSpPr>
          <p:nvPr>
            <p:ph type="sldNum" sz="quarter" idx="10"/>
          </p:nvPr>
        </p:nvSpPr>
        <p:spPr>
          <a:noFill/>
        </p:spPr>
        <p:txBody>
          <a:bodyPr/>
          <a:lstStyle/>
          <a:p>
            <a:fld id="{29BACD7E-4654-42C0-856D-518884351A0A}" type="slidenum">
              <a:rPr lang="en-US"/>
              <a:pPr/>
              <a:t>5</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a:t>R-query </a:t>
            </a:r>
            <a:r>
              <a:rPr lang="en-AU" sz="1800" dirty="0"/>
              <a:t>(region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46" name="TextBox 45"/>
          <p:cNvSpPr txBox="1"/>
          <p:nvPr/>
        </p:nvSpPr>
        <p:spPr>
          <a:xfrm>
            <a:off x="3383424" y="2637785"/>
            <a:ext cx="263373" cy="276999"/>
          </a:xfrm>
          <a:prstGeom prst="rect">
            <a:avLst/>
          </a:prstGeom>
          <a:noFill/>
        </p:spPr>
        <p:txBody>
          <a:bodyPr wrap="square" rtlCol="0">
            <a:spAutoFit/>
          </a:bodyPr>
          <a:lstStyle/>
          <a:p>
            <a:r>
              <a:rPr lang="en-AU" sz="1200" dirty="0"/>
              <a:t>b</a:t>
            </a:r>
          </a:p>
        </p:txBody>
      </p:sp>
      <p:sp>
        <p:nvSpPr>
          <p:cNvPr id="83" name="TextBox 82"/>
          <p:cNvSpPr txBox="1"/>
          <p:nvPr/>
        </p:nvSpPr>
        <p:spPr>
          <a:xfrm>
            <a:off x="914832" y="2488689"/>
            <a:ext cx="216024" cy="276999"/>
          </a:xfrm>
          <a:prstGeom prst="rect">
            <a:avLst/>
          </a:prstGeom>
          <a:noFill/>
        </p:spPr>
        <p:txBody>
          <a:bodyPr wrap="square" rtlCol="0">
            <a:spAutoFit/>
          </a:bodyPr>
          <a:lstStyle/>
          <a:p>
            <a:r>
              <a:rPr lang="en-AU" sz="1200" dirty="0"/>
              <a:t>a</a:t>
            </a:r>
          </a:p>
        </p:txBody>
      </p:sp>
      <p:cxnSp>
        <p:nvCxnSpPr>
          <p:cNvPr id="112" name="Straight Connector 111"/>
          <p:cNvCxnSpPr/>
          <p:nvPr/>
        </p:nvCxnSpPr>
        <p:spPr>
          <a:xfrm flipV="1">
            <a:off x="2004371" y="285293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2580435"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084491"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636219" y="26987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1500315" y="28122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3948587"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3516539" y="285293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1037787" y="27089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48187" y="278092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068267" y="278092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1500315" y="292494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004371" y="2924944"/>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580435" y="306896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3084491" y="292494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516539" y="292494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636219" y="278092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48587" y="3068960"/>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a:off x="179512" y="2492896"/>
            <a:ext cx="384699" cy="276999"/>
          </a:xfrm>
          <a:prstGeom prst="rect">
            <a:avLst/>
          </a:prstGeom>
          <a:noFill/>
        </p:spPr>
        <p:txBody>
          <a:bodyPr wrap="square" rtlCol="0">
            <a:spAutoFit/>
          </a:bodyPr>
          <a:lstStyle/>
          <a:p>
            <a:r>
              <a:rPr lang="en-AU" sz="1200" dirty="0"/>
              <a:t>T1</a:t>
            </a:r>
          </a:p>
        </p:txBody>
      </p:sp>
      <p:sp>
        <p:nvSpPr>
          <p:cNvPr id="67" name="TextBox 66"/>
          <p:cNvSpPr txBox="1"/>
          <p:nvPr/>
        </p:nvSpPr>
        <p:spPr>
          <a:xfrm>
            <a:off x="1716339" y="2564904"/>
            <a:ext cx="1104779" cy="276999"/>
          </a:xfrm>
          <a:prstGeom prst="rect">
            <a:avLst/>
          </a:prstGeom>
          <a:noFill/>
        </p:spPr>
        <p:txBody>
          <a:bodyPr wrap="square" rtlCol="0">
            <a:spAutoFit/>
          </a:bodyPr>
          <a:lstStyle/>
          <a:p>
            <a:r>
              <a:rPr lang="en-AU" sz="1200" dirty="0">
                <a:solidFill>
                  <a:schemeClr val="accent6"/>
                </a:solidFill>
              </a:rPr>
              <a:t>R</a:t>
            </a:r>
          </a:p>
        </p:txBody>
      </p:sp>
      <p:sp>
        <p:nvSpPr>
          <p:cNvPr id="69" name="Freeform 68"/>
          <p:cNvSpPr/>
          <p:nvPr/>
        </p:nvSpPr>
        <p:spPr>
          <a:xfrm>
            <a:off x="762489" y="2982160"/>
            <a:ext cx="2593400" cy="883704"/>
          </a:xfrm>
          <a:custGeom>
            <a:avLst/>
            <a:gdLst>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289232 w 2610035"/>
              <a:gd name="connsiteY6" fmla="*/ 446841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513368 w 2610035"/>
              <a:gd name="connsiteY13" fmla="*/ 806881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513368 w 2610035"/>
              <a:gd name="connsiteY13" fmla="*/ 806881 h 878889"/>
              <a:gd name="connsiteX14" fmla="*/ 2513368 w 2610035"/>
              <a:gd name="connsiteY14" fmla="*/ 806881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83704"/>
              <a:gd name="connsiteX1" fmla="*/ 209112 w 2610035"/>
              <a:gd name="connsiteY1" fmla="*/ 14793 h 883704"/>
              <a:gd name="connsiteX2" fmla="*/ 497144 w 2610035"/>
              <a:gd name="connsiteY2" fmla="*/ 158809 h 883704"/>
              <a:gd name="connsiteX3" fmla="*/ 621437 w 2610035"/>
              <a:gd name="connsiteY3" fmla="*/ 221942 h 883704"/>
              <a:gd name="connsiteX4" fmla="*/ 785176 w 2610035"/>
              <a:gd name="connsiteY4" fmla="*/ 302825 h 883704"/>
              <a:gd name="connsiteX5" fmla="*/ 1073208 w 2610035"/>
              <a:gd name="connsiteY5" fmla="*/ 374833 h 883704"/>
              <a:gd name="connsiteX6" fmla="*/ 1289232 w 2610035"/>
              <a:gd name="connsiteY6" fmla="*/ 446841 h 883704"/>
              <a:gd name="connsiteX7" fmla="*/ 1577264 w 2610035"/>
              <a:gd name="connsiteY7" fmla="*/ 518849 h 883704"/>
              <a:gd name="connsiteX8" fmla="*/ 1793288 w 2610035"/>
              <a:gd name="connsiteY8" fmla="*/ 590857 h 883704"/>
              <a:gd name="connsiteX9" fmla="*/ 2153328 w 2610035"/>
              <a:gd name="connsiteY9" fmla="*/ 662865 h 883704"/>
              <a:gd name="connsiteX10" fmla="*/ 2153328 w 2610035"/>
              <a:gd name="connsiteY10" fmla="*/ 662865 h 883704"/>
              <a:gd name="connsiteX11" fmla="*/ 2441360 w 2610035"/>
              <a:gd name="connsiteY11" fmla="*/ 734873 h 883704"/>
              <a:gd name="connsiteX12" fmla="*/ 2441360 w 2610035"/>
              <a:gd name="connsiteY12" fmla="*/ 734873 h 883704"/>
              <a:gd name="connsiteX13" fmla="*/ 2513368 w 2610035"/>
              <a:gd name="connsiteY13" fmla="*/ 806881 h 883704"/>
              <a:gd name="connsiteX14" fmla="*/ 2513368 w 2610035"/>
              <a:gd name="connsiteY14" fmla="*/ 806881 h 883704"/>
              <a:gd name="connsiteX15" fmla="*/ 2547891 w 2610035"/>
              <a:gd name="connsiteY15" fmla="*/ 843379 h 883704"/>
              <a:gd name="connsiteX16" fmla="*/ 2585376 w 2610035"/>
              <a:gd name="connsiteY16" fmla="*/ 878889 h 883704"/>
              <a:gd name="connsiteX17" fmla="*/ 2592280 w 2610035"/>
              <a:gd name="connsiteY17" fmla="*/ 870012 h 883704"/>
              <a:gd name="connsiteX18" fmla="*/ 2610035 w 2610035"/>
              <a:gd name="connsiteY18" fmla="*/ 878889 h 883704"/>
              <a:gd name="connsiteX0" fmla="*/ 0 w 2610035"/>
              <a:gd name="connsiteY0" fmla="*/ 0 h 883704"/>
              <a:gd name="connsiteX1" fmla="*/ 209112 w 2610035"/>
              <a:gd name="connsiteY1" fmla="*/ 14793 h 883704"/>
              <a:gd name="connsiteX2" fmla="*/ 497144 w 2610035"/>
              <a:gd name="connsiteY2" fmla="*/ 158809 h 883704"/>
              <a:gd name="connsiteX3" fmla="*/ 621437 w 2610035"/>
              <a:gd name="connsiteY3" fmla="*/ 221942 h 883704"/>
              <a:gd name="connsiteX4" fmla="*/ 785176 w 2610035"/>
              <a:gd name="connsiteY4" fmla="*/ 302825 h 883704"/>
              <a:gd name="connsiteX5" fmla="*/ 1073208 w 2610035"/>
              <a:gd name="connsiteY5" fmla="*/ 374833 h 883704"/>
              <a:gd name="connsiteX6" fmla="*/ 1289232 w 2610035"/>
              <a:gd name="connsiteY6" fmla="*/ 446841 h 883704"/>
              <a:gd name="connsiteX7" fmla="*/ 1577264 w 2610035"/>
              <a:gd name="connsiteY7" fmla="*/ 518849 h 883704"/>
              <a:gd name="connsiteX8" fmla="*/ 1793288 w 2610035"/>
              <a:gd name="connsiteY8" fmla="*/ 590857 h 883704"/>
              <a:gd name="connsiteX9" fmla="*/ 2153328 w 2610035"/>
              <a:gd name="connsiteY9" fmla="*/ 662865 h 883704"/>
              <a:gd name="connsiteX10" fmla="*/ 2153328 w 2610035"/>
              <a:gd name="connsiteY10" fmla="*/ 662865 h 883704"/>
              <a:gd name="connsiteX11" fmla="*/ 2441360 w 2610035"/>
              <a:gd name="connsiteY11" fmla="*/ 734873 h 883704"/>
              <a:gd name="connsiteX12" fmla="*/ 2441360 w 2610035"/>
              <a:gd name="connsiteY12" fmla="*/ 734873 h 883704"/>
              <a:gd name="connsiteX13" fmla="*/ 2513368 w 2610035"/>
              <a:gd name="connsiteY13" fmla="*/ 806881 h 883704"/>
              <a:gd name="connsiteX14" fmla="*/ 2513368 w 2610035"/>
              <a:gd name="connsiteY14" fmla="*/ 806881 h 883704"/>
              <a:gd name="connsiteX15" fmla="*/ 2547891 w 2610035"/>
              <a:gd name="connsiteY15" fmla="*/ 843379 h 883704"/>
              <a:gd name="connsiteX16" fmla="*/ 2585376 w 2610035"/>
              <a:gd name="connsiteY16" fmla="*/ 878889 h 883704"/>
              <a:gd name="connsiteX17" fmla="*/ 2585376 w 2610035"/>
              <a:gd name="connsiteY17" fmla="*/ 878888 h 883704"/>
              <a:gd name="connsiteX18" fmla="*/ 2610035 w 2610035"/>
              <a:gd name="connsiteY18" fmla="*/ 878889 h 883704"/>
              <a:gd name="connsiteX0" fmla="*/ 0 w 2657384"/>
              <a:gd name="connsiteY0" fmla="*/ 0 h 883704"/>
              <a:gd name="connsiteX1" fmla="*/ 209112 w 2657384"/>
              <a:gd name="connsiteY1" fmla="*/ 14793 h 883704"/>
              <a:gd name="connsiteX2" fmla="*/ 497144 w 2657384"/>
              <a:gd name="connsiteY2" fmla="*/ 158809 h 883704"/>
              <a:gd name="connsiteX3" fmla="*/ 621437 w 2657384"/>
              <a:gd name="connsiteY3" fmla="*/ 221942 h 883704"/>
              <a:gd name="connsiteX4" fmla="*/ 785176 w 2657384"/>
              <a:gd name="connsiteY4" fmla="*/ 302825 h 883704"/>
              <a:gd name="connsiteX5" fmla="*/ 1073208 w 2657384"/>
              <a:gd name="connsiteY5" fmla="*/ 374833 h 883704"/>
              <a:gd name="connsiteX6" fmla="*/ 1289232 w 2657384"/>
              <a:gd name="connsiteY6" fmla="*/ 446841 h 883704"/>
              <a:gd name="connsiteX7" fmla="*/ 1577264 w 2657384"/>
              <a:gd name="connsiteY7" fmla="*/ 518849 h 883704"/>
              <a:gd name="connsiteX8" fmla="*/ 1793288 w 2657384"/>
              <a:gd name="connsiteY8" fmla="*/ 590857 h 883704"/>
              <a:gd name="connsiteX9" fmla="*/ 2153328 w 2657384"/>
              <a:gd name="connsiteY9" fmla="*/ 662865 h 883704"/>
              <a:gd name="connsiteX10" fmla="*/ 2153328 w 2657384"/>
              <a:gd name="connsiteY10" fmla="*/ 662865 h 883704"/>
              <a:gd name="connsiteX11" fmla="*/ 2441360 w 2657384"/>
              <a:gd name="connsiteY11" fmla="*/ 734873 h 883704"/>
              <a:gd name="connsiteX12" fmla="*/ 2441360 w 2657384"/>
              <a:gd name="connsiteY12" fmla="*/ 734873 h 883704"/>
              <a:gd name="connsiteX13" fmla="*/ 2513368 w 2657384"/>
              <a:gd name="connsiteY13" fmla="*/ 806881 h 883704"/>
              <a:gd name="connsiteX14" fmla="*/ 2513368 w 2657384"/>
              <a:gd name="connsiteY14" fmla="*/ 806881 h 883704"/>
              <a:gd name="connsiteX15" fmla="*/ 2547891 w 2657384"/>
              <a:gd name="connsiteY15" fmla="*/ 843379 h 883704"/>
              <a:gd name="connsiteX16" fmla="*/ 2585376 w 2657384"/>
              <a:gd name="connsiteY16" fmla="*/ 878889 h 883704"/>
              <a:gd name="connsiteX17" fmla="*/ 2585376 w 2657384"/>
              <a:gd name="connsiteY17" fmla="*/ 878888 h 883704"/>
              <a:gd name="connsiteX18" fmla="*/ 2657384 w 2657384"/>
              <a:gd name="connsiteY18" fmla="*/ 878888 h 883704"/>
              <a:gd name="connsiteX0" fmla="*/ 0 w 2657384"/>
              <a:gd name="connsiteY0" fmla="*/ 0 h 883704"/>
              <a:gd name="connsiteX1" fmla="*/ 209112 w 2657384"/>
              <a:gd name="connsiteY1" fmla="*/ 14793 h 883704"/>
              <a:gd name="connsiteX2" fmla="*/ 497144 w 2657384"/>
              <a:gd name="connsiteY2" fmla="*/ 158809 h 883704"/>
              <a:gd name="connsiteX3" fmla="*/ 621437 w 2657384"/>
              <a:gd name="connsiteY3" fmla="*/ 221942 h 883704"/>
              <a:gd name="connsiteX4" fmla="*/ 785176 w 2657384"/>
              <a:gd name="connsiteY4" fmla="*/ 302825 h 883704"/>
              <a:gd name="connsiteX5" fmla="*/ 1073208 w 2657384"/>
              <a:gd name="connsiteY5" fmla="*/ 374833 h 883704"/>
              <a:gd name="connsiteX6" fmla="*/ 1289232 w 2657384"/>
              <a:gd name="connsiteY6" fmla="*/ 446841 h 883704"/>
              <a:gd name="connsiteX7" fmla="*/ 1577264 w 2657384"/>
              <a:gd name="connsiteY7" fmla="*/ 518849 h 883704"/>
              <a:gd name="connsiteX8" fmla="*/ 1793288 w 2657384"/>
              <a:gd name="connsiteY8" fmla="*/ 590857 h 883704"/>
              <a:gd name="connsiteX9" fmla="*/ 2153328 w 2657384"/>
              <a:gd name="connsiteY9" fmla="*/ 662865 h 883704"/>
              <a:gd name="connsiteX10" fmla="*/ 2153328 w 2657384"/>
              <a:gd name="connsiteY10" fmla="*/ 662865 h 883704"/>
              <a:gd name="connsiteX11" fmla="*/ 2441360 w 2657384"/>
              <a:gd name="connsiteY11" fmla="*/ 734873 h 883704"/>
              <a:gd name="connsiteX12" fmla="*/ 2441360 w 2657384"/>
              <a:gd name="connsiteY12" fmla="*/ 734873 h 883704"/>
              <a:gd name="connsiteX13" fmla="*/ 2513368 w 2657384"/>
              <a:gd name="connsiteY13" fmla="*/ 806881 h 883704"/>
              <a:gd name="connsiteX14" fmla="*/ 2513368 w 2657384"/>
              <a:gd name="connsiteY14" fmla="*/ 806881 h 883704"/>
              <a:gd name="connsiteX15" fmla="*/ 2547891 w 2657384"/>
              <a:gd name="connsiteY15" fmla="*/ 843379 h 883704"/>
              <a:gd name="connsiteX16" fmla="*/ 2585376 w 2657384"/>
              <a:gd name="connsiteY16" fmla="*/ 878889 h 883704"/>
              <a:gd name="connsiteX17" fmla="*/ 2585375 w 2657384"/>
              <a:gd name="connsiteY17" fmla="*/ 878888 h 883704"/>
              <a:gd name="connsiteX18" fmla="*/ 2657384 w 2657384"/>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4 w 2593400"/>
              <a:gd name="connsiteY7" fmla="*/ 518849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289232 w 2593400"/>
              <a:gd name="connsiteY7" fmla="*/ 446841 h 883704"/>
              <a:gd name="connsiteX8" fmla="*/ 1577263 w 2593400"/>
              <a:gd name="connsiteY8" fmla="*/ 518848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289232 w 2593400"/>
              <a:gd name="connsiteY7" fmla="*/ 446841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1289231 w 2593400"/>
              <a:gd name="connsiteY6" fmla="*/ 446840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857183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441359 w 2593400"/>
              <a:gd name="connsiteY15" fmla="*/ 734872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785175 w 2593400"/>
              <a:gd name="connsiteY3" fmla="*/ 302824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209111 w 2593400"/>
              <a:gd name="connsiteY2" fmla="*/ 14792 h 883704"/>
              <a:gd name="connsiteX3" fmla="*/ 785175 w 2593400"/>
              <a:gd name="connsiteY3" fmla="*/ 302824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93400" h="883704">
                <a:moveTo>
                  <a:pt x="0" y="0"/>
                </a:moveTo>
                <a:lnTo>
                  <a:pt x="209112" y="14793"/>
                </a:lnTo>
                <a:cubicBezTo>
                  <a:pt x="232083" y="23028"/>
                  <a:pt x="185869" y="7355"/>
                  <a:pt x="209111" y="14792"/>
                </a:cubicBezTo>
                <a:cubicBezTo>
                  <a:pt x="259921" y="31051"/>
                  <a:pt x="735424" y="283566"/>
                  <a:pt x="785175" y="302824"/>
                </a:cubicBezTo>
                <a:cubicBezTo>
                  <a:pt x="827209" y="319095"/>
                  <a:pt x="742279" y="288987"/>
                  <a:pt x="785176" y="302825"/>
                </a:cubicBezTo>
                <a:cubicBezTo>
                  <a:pt x="830129" y="312212"/>
                  <a:pt x="735893" y="287261"/>
                  <a:pt x="785175" y="302824"/>
                </a:cubicBezTo>
                <a:lnTo>
                  <a:pt x="785175" y="302824"/>
                </a:lnTo>
                <a:lnTo>
                  <a:pt x="1793287" y="590856"/>
                </a:lnTo>
                <a:lnTo>
                  <a:pt x="1793287" y="590856"/>
                </a:lnTo>
                <a:cubicBezTo>
                  <a:pt x="2039410" y="665786"/>
                  <a:pt x="1558701" y="515777"/>
                  <a:pt x="1793288" y="590857"/>
                </a:cubicBezTo>
                <a:cubicBezTo>
                  <a:pt x="1832545" y="599269"/>
                  <a:pt x="1774260" y="589126"/>
                  <a:pt x="1793287" y="590856"/>
                </a:cubicBezTo>
                <a:lnTo>
                  <a:pt x="1793287" y="590856"/>
                </a:lnTo>
                <a:cubicBezTo>
                  <a:pt x="1835040" y="598055"/>
                  <a:pt x="2399931" y="725995"/>
                  <a:pt x="2441360" y="734873"/>
                </a:cubicBezTo>
                <a:lnTo>
                  <a:pt x="2441360" y="734873"/>
                </a:lnTo>
                <a:cubicBezTo>
                  <a:pt x="2480334" y="767850"/>
                  <a:pt x="2397658" y="707062"/>
                  <a:pt x="2441359" y="734872"/>
                </a:cubicBezTo>
                <a:lnTo>
                  <a:pt x="2441359" y="734872"/>
                </a:lnTo>
                <a:lnTo>
                  <a:pt x="2441359" y="734872"/>
                </a:lnTo>
                <a:cubicBezTo>
                  <a:pt x="2447278" y="740790"/>
                  <a:pt x="2578199" y="874583"/>
                  <a:pt x="2585376" y="878889"/>
                </a:cubicBezTo>
                <a:cubicBezTo>
                  <a:pt x="2593400" y="883704"/>
                  <a:pt x="2576686" y="875413"/>
                  <a:pt x="2585375" y="878888"/>
                </a:cubicBezTo>
                <a:lnTo>
                  <a:pt x="2585375" y="878888"/>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70" name="Straight Connector 69"/>
          <p:cNvCxnSpPr/>
          <p:nvPr/>
        </p:nvCxnSpPr>
        <p:spPr>
          <a:xfrm flipV="1">
            <a:off x="2578434" y="35086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3203848"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924251" y="29706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1572323" y="3200251"/>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76" name="Freeform 75"/>
          <p:cNvSpPr/>
          <p:nvPr/>
        </p:nvSpPr>
        <p:spPr>
          <a:xfrm>
            <a:off x="564211" y="4293095"/>
            <a:ext cx="3942080" cy="578572"/>
          </a:xfrm>
          <a:custGeom>
            <a:avLst/>
            <a:gdLst>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971040 w 3942080"/>
              <a:gd name="connsiteY25" fmla="*/ 568960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1627"/>
              <a:gd name="connsiteX1" fmla="*/ 142240 w 3942080"/>
              <a:gd name="connsiteY1" fmla="*/ 30480 h 581627"/>
              <a:gd name="connsiteX2" fmla="*/ 182880 w 3942080"/>
              <a:gd name="connsiteY2" fmla="*/ 40640 h 581627"/>
              <a:gd name="connsiteX3" fmla="*/ 223520 w 3942080"/>
              <a:gd name="connsiteY3" fmla="*/ 50800 h 581627"/>
              <a:gd name="connsiteX4" fmla="*/ 314960 w 3942080"/>
              <a:gd name="connsiteY4" fmla="*/ 91440 h 581627"/>
              <a:gd name="connsiteX5" fmla="*/ 365760 w 3942080"/>
              <a:gd name="connsiteY5" fmla="*/ 121920 h 581627"/>
              <a:gd name="connsiteX6" fmla="*/ 436880 w 3942080"/>
              <a:gd name="connsiteY6" fmla="*/ 142240 h 581627"/>
              <a:gd name="connsiteX7" fmla="*/ 487680 w 3942080"/>
              <a:gd name="connsiteY7" fmla="*/ 172720 h 581627"/>
              <a:gd name="connsiteX8" fmla="*/ 548640 w 3942080"/>
              <a:gd name="connsiteY8" fmla="*/ 193040 h 581627"/>
              <a:gd name="connsiteX9" fmla="*/ 579120 w 3942080"/>
              <a:gd name="connsiteY9" fmla="*/ 223520 h 581627"/>
              <a:gd name="connsiteX10" fmla="*/ 680720 w 3942080"/>
              <a:gd name="connsiteY10" fmla="*/ 243840 h 581627"/>
              <a:gd name="connsiteX11" fmla="*/ 772160 w 3942080"/>
              <a:gd name="connsiteY11" fmla="*/ 284480 h 581627"/>
              <a:gd name="connsiteX12" fmla="*/ 802640 w 3942080"/>
              <a:gd name="connsiteY12" fmla="*/ 304800 h 581627"/>
              <a:gd name="connsiteX13" fmla="*/ 894080 w 3942080"/>
              <a:gd name="connsiteY13" fmla="*/ 345440 h 581627"/>
              <a:gd name="connsiteX14" fmla="*/ 985520 w 3942080"/>
              <a:gd name="connsiteY14" fmla="*/ 396240 h 581627"/>
              <a:gd name="connsiteX15" fmla="*/ 1036320 w 3942080"/>
              <a:gd name="connsiteY15" fmla="*/ 406400 h 581627"/>
              <a:gd name="connsiteX16" fmla="*/ 1066800 w 3942080"/>
              <a:gd name="connsiteY16" fmla="*/ 436880 h 581627"/>
              <a:gd name="connsiteX17" fmla="*/ 1117600 w 3942080"/>
              <a:gd name="connsiteY17" fmla="*/ 447040 h 581627"/>
              <a:gd name="connsiteX18" fmla="*/ 1158240 w 3942080"/>
              <a:gd name="connsiteY18" fmla="*/ 457200 h 581627"/>
              <a:gd name="connsiteX19" fmla="*/ 1239520 w 3942080"/>
              <a:gd name="connsiteY19" fmla="*/ 497840 h 581627"/>
              <a:gd name="connsiteX20" fmla="*/ 1280160 w 3942080"/>
              <a:gd name="connsiteY20" fmla="*/ 518160 h 581627"/>
              <a:gd name="connsiteX21" fmla="*/ 1320800 w 3942080"/>
              <a:gd name="connsiteY21" fmla="*/ 528320 h 581627"/>
              <a:gd name="connsiteX22" fmla="*/ 1412240 w 3942080"/>
              <a:gd name="connsiteY22" fmla="*/ 568960 h 581627"/>
              <a:gd name="connsiteX23" fmla="*/ 1534160 w 3942080"/>
              <a:gd name="connsiteY23" fmla="*/ 579120 h 581627"/>
              <a:gd name="connsiteX24" fmla="*/ 1847549 w 3942080"/>
              <a:gd name="connsiteY24" fmla="*/ 576064 h 581627"/>
              <a:gd name="connsiteX25" fmla="*/ 1971040 w 3942080"/>
              <a:gd name="connsiteY25" fmla="*/ 568960 h 581627"/>
              <a:gd name="connsiteX26" fmla="*/ 2123440 w 3942080"/>
              <a:gd name="connsiteY26" fmla="*/ 538480 h 581627"/>
              <a:gd name="connsiteX27" fmla="*/ 2214880 w 3942080"/>
              <a:gd name="connsiteY27" fmla="*/ 528320 h 581627"/>
              <a:gd name="connsiteX28" fmla="*/ 2286000 w 3942080"/>
              <a:gd name="connsiteY28" fmla="*/ 508000 h 581627"/>
              <a:gd name="connsiteX29" fmla="*/ 2428240 w 3942080"/>
              <a:gd name="connsiteY29" fmla="*/ 487680 h 581627"/>
              <a:gd name="connsiteX30" fmla="*/ 2590800 w 3942080"/>
              <a:gd name="connsiteY30" fmla="*/ 457200 h 581627"/>
              <a:gd name="connsiteX31" fmla="*/ 2661920 w 3942080"/>
              <a:gd name="connsiteY31" fmla="*/ 436880 h 581627"/>
              <a:gd name="connsiteX32" fmla="*/ 2804160 w 3942080"/>
              <a:gd name="connsiteY32" fmla="*/ 416560 h 581627"/>
              <a:gd name="connsiteX33" fmla="*/ 3007360 w 3942080"/>
              <a:gd name="connsiteY33" fmla="*/ 386080 h 581627"/>
              <a:gd name="connsiteX34" fmla="*/ 3058160 w 3942080"/>
              <a:gd name="connsiteY34" fmla="*/ 365760 h 581627"/>
              <a:gd name="connsiteX35" fmla="*/ 3129280 w 3942080"/>
              <a:gd name="connsiteY35" fmla="*/ 355600 h 581627"/>
              <a:gd name="connsiteX36" fmla="*/ 3251200 w 3942080"/>
              <a:gd name="connsiteY36" fmla="*/ 335280 h 581627"/>
              <a:gd name="connsiteX37" fmla="*/ 3322320 w 3942080"/>
              <a:gd name="connsiteY37" fmla="*/ 325120 h 581627"/>
              <a:gd name="connsiteX38" fmla="*/ 3393440 w 3942080"/>
              <a:gd name="connsiteY38" fmla="*/ 304800 h 581627"/>
              <a:gd name="connsiteX39" fmla="*/ 3505200 w 3942080"/>
              <a:gd name="connsiteY39" fmla="*/ 284480 h 581627"/>
              <a:gd name="connsiteX40" fmla="*/ 3576320 w 3942080"/>
              <a:gd name="connsiteY40" fmla="*/ 274320 h 581627"/>
              <a:gd name="connsiteX41" fmla="*/ 3698240 w 3942080"/>
              <a:gd name="connsiteY41" fmla="*/ 233680 h 581627"/>
              <a:gd name="connsiteX42" fmla="*/ 3769360 w 3942080"/>
              <a:gd name="connsiteY42" fmla="*/ 213360 h 581627"/>
              <a:gd name="connsiteX43" fmla="*/ 3911600 w 3942080"/>
              <a:gd name="connsiteY43" fmla="*/ 182880 h 581627"/>
              <a:gd name="connsiteX44" fmla="*/ 3942080 w 3942080"/>
              <a:gd name="connsiteY44" fmla="*/ 182880 h 581627"/>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239520 w 3942080"/>
              <a:gd name="connsiteY19" fmla="*/ 497840 h 578572"/>
              <a:gd name="connsiteX20" fmla="*/ 1280160 w 3942080"/>
              <a:gd name="connsiteY20" fmla="*/ 518160 h 578572"/>
              <a:gd name="connsiteX21" fmla="*/ 1320800 w 3942080"/>
              <a:gd name="connsiteY21" fmla="*/ 528320 h 578572"/>
              <a:gd name="connsiteX22" fmla="*/ 1412240 w 3942080"/>
              <a:gd name="connsiteY22" fmla="*/ 568960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239520 w 3942080"/>
              <a:gd name="connsiteY19" fmla="*/ 497840 h 578572"/>
              <a:gd name="connsiteX20" fmla="*/ 1280160 w 3942080"/>
              <a:gd name="connsiteY20" fmla="*/ 518160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280160 w 3942080"/>
              <a:gd name="connsiteY20" fmla="*/ 518160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199477 w 3942080"/>
              <a:gd name="connsiteY20" fmla="*/ 504057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428240 w 3942080"/>
              <a:gd name="connsiteY29" fmla="*/ 487680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87709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711645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359717 w 3942080"/>
              <a:gd name="connsiteY42" fmla="*/ 288033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359717 w 3942080"/>
              <a:gd name="connsiteY42" fmla="*/ 288033 h 578572"/>
              <a:gd name="connsiteX43" fmla="*/ 3359717 w 3942080"/>
              <a:gd name="connsiteY43" fmla="*/ 288033 h 578572"/>
              <a:gd name="connsiteX44" fmla="*/ 3942080 w 3942080"/>
              <a:gd name="connsiteY44" fmla="*/ 182880 h 578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942080" h="578572">
                <a:moveTo>
                  <a:pt x="0" y="0"/>
                </a:moveTo>
                <a:cubicBezTo>
                  <a:pt x="88507" y="14751"/>
                  <a:pt x="234116" y="46693"/>
                  <a:pt x="335381" y="72009"/>
                </a:cubicBezTo>
                <a:lnTo>
                  <a:pt x="335381" y="72009"/>
                </a:lnTo>
                <a:lnTo>
                  <a:pt x="335381" y="72009"/>
                </a:lnTo>
                <a:lnTo>
                  <a:pt x="335381" y="72009"/>
                </a:lnTo>
                <a:cubicBezTo>
                  <a:pt x="352643" y="81599"/>
                  <a:pt x="749201" y="280438"/>
                  <a:pt x="767429" y="288033"/>
                </a:cubicBezTo>
                <a:lnTo>
                  <a:pt x="767429" y="288033"/>
                </a:lnTo>
                <a:lnTo>
                  <a:pt x="767429" y="288033"/>
                </a:lnTo>
                <a:lnTo>
                  <a:pt x="767429" y="288033"/>
                </a:lnTo>
                <a:lnTo>
                  <a:pt x="767429" y="288033"/>
                </a:lnTo>
                <a:lnTo>
                  <a:pt x="767429" y="288033"/>
                </a:lnTo>
                <a:lnTo>
                  <a:pt x="767429" y="288033"/>
                </a:lnTo>
                <a:cubicBezTo>
                  <a:pt x="778862" y="292320"/>
                  <a:pt x="1188875" y="497999"/>
                  <a:pt x="1199477" y="504057"/>
                </a:cubicBezTo>
                <a:lnTo>
                  <a:pt x="1199477" y="504057"/>
                </a:lnTo>
                <a:lnTo>
                  <a:pt x="1199477" y="504057"/>
                </a:lnTo>
                <a:lnTo>
                  <a:pt x="1199477" y="504057"/>
                </a:lnTo>
                <a:lnTo>
                  <a:pt x="1199477" y="504057"/>
                </a:lnTo>
                <a:lnTo>
                  <a:pt x="1199477" y="504057"/>
                </a:lnTo>
                <a:lnTo>
                  <a:pt x="1199477" y="504057"/>
                </a:lnTo>
                <a:lnTo>
                  <a:pt x="1199477" y="504057"/>
                </a:lnTo>
                <a:lnTo>
                  <a:pt x="1199477" y="504057"/>
                </a:lnTo>
                <a:lnTo>
                  <a:pt x="1199477" y="504057"/>
                </a:lnTo>
                <a:cubicBezTo>
                  <a:pt x="1231640" y="516118"/>
                  <a:pt x="1812537" y="569886"/>
                  <a:pt x="1847549" y="576065"/>
                </a:cubicBezTo>
                <a:lnTo>
                  <a:pt x="1847549" y="576065"/>
                </a:lnTo>
                <a:cubicBezTo>
                  <a:pt x="1871365" y="578572"/>
                  <a:pt x="1823842" y="572677"/>
                  <a:pt x="1847549" y="576064"/>
                </a:cubicBezTo>
                <a:lnTo>
                  <a:pt x="1847549" y="576065"/>
                </a:lnTo>
                <a:lnTo>
                  <a:pt x="1847549" y="576065"/>
                </a:lnTo>
                <a:lnTo>
                  <a:pt x="1847549" y="576065"/>
                </a:lnTo>
                <a:cubicBezTo>
                  <a:pt x="1871256" y="569292"/>
                  <a:pt x="2615417" y="436662"/>
                  <a:pt x="2639637" y="432049"/>
                </a:cubicBezTo>
                <a:lnTo>
                  <a:pt x="2639637" y="432049"/>
                </a:lnTo>
                <a:lnTo>
                  <a:pt x="2639637" y="432049"/>
                </a:lnTo>
                <a:cubicBezTo>
                  <a:pt x="2663344" y="425276"/>
                  <a:pt x="2637700" y="441493"/>
                  <a:pt x="2661920" y="436880"/>
                </a:cubicBezTo>
                <a:cubicBezTo>
                  <a:pt x="2708969" y="427918"/>
                  <a:pt x="2592224" y="438822"/>
                  <a:pt x="2639637" y="432049"/>
                </a:cubicBezTo>
                <a:cubicBezTo>
                  <a:pt x="2802270" y="408816"/>
                  <a:pt x="3251514" y="306067"/>
                  <a:pt x="3359717" y="288033"/>
                </a:cubicBezTo>
                <a:lnTo>
                  <a:pt x="3359717" y="288033"/>
                </a:lnTo>
                <a:lnTo>
                  <a:pt x="3359717" y="288033"/>
                </a:lnTo>
                <a:lnTo>
                  <a:pt x="3359717" y="288033"/>
                </a:lnTo>
                <a:lnTo>
                  <a:pt x="3359717" y="288033"/>
                </a:lnTo>
                <a:lnTo>
                  <a:pt x="3359717" y="288033"/>
                </a:lnTo>
                <a:lnTo>
                  <a:pt x="3359717" y="288033"/>
                </a:lnTo>
                <a:lnTo>
                  <a:pt x="3359717" y="288033"/>
                </a:lnTo>
                <a:lnTo>
                  <a:pt x="3359717" y="288033"/>
                </a:lnTo>
                <a:lnTo>
                  <a:pt x="3359717" y="288033"/>
                </a:lnTo>
                <a:lnTo>
                  <a:pt x="3359717" y="288033"/>
                </a:lnTo>
                <a:cubicBezTo>
                  <a:pt x="3369815" y="286911"/>
                  <a:pt x="3931920" y="182880"/>
                  <a:pt x="3942080" y="1828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77" name="Straight Connector 76"/>
          <p:cNvCxnSpPr/>
          <p:nvPr/>
        </p:nvCxnSpPr>
        <p:spPr>
          <a:xfrm flipV="1">
            <a:off x="2418059" y="48038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210147" y="46598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905891" y="43235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1769987" y="46979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V="1">
            <a:off x="3930227" y="45345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1307459" y="4493736"/>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445917" y="3280777"/>
            <a:ext cx="240683" cy="276999"/>
          </a:xfrm>
          <a:prstGeom prst="rect">
            <a:avLst/>
          </a:prstGeom>
          <a:noFill/>
        </p:spPr>
        <p:txBody>
          <a:bodyPr wrap="square" rtlCol="0">
            <a:spAutoFit/>
          </a:bodyPr>
          <a:lstStyle/>
          <a:p>
            <a:r>
              <a:rPr lang="en-AU" sz="1200" dirty="0"/>
              <a:t>b</a:t>
            </a:r>
          </a:p>
        </p:txBody>
      </p:sp>
      <p:sp>
        <p:nvSpPr>
          <p:cNvPr id="85" name="TextBox 84"/>
          <p:cNvSpPr txBox="1"/>
          <p:nvPr/>
        </p:nvSpPr>
        <p:spPr>
          <a:xfrm>
            <a:off x="802184" y="3043560"/>
            <a:ext cx="263373" cy="276999"/>
          </a:xfrm>
          <a:prstGeom prst="rect">
            <a:avLst/>
          </a:prstGeom>
          <a:noFill/>
        </p:spPr>
        <p:txBody>
          <a:bodyPr wrap="square" rtlCol="0">
            <a:spAutoFit/>
          </a:bodyPr>
          <a:lstStyle/>
          <a:p>
            <a:r>
              <a:rPr lang="en-AU" sz="1200" dirty="0"/>
              <a:t>a</a:t>
            </a:r>
          </a:p>
        </p:txBody>
      </p:sp>
      <p:sp>
        <p:nvSpPr>
          <p:cNvPr id="86" name="TextBox 85"/>
          <p:cNvSpPr txBox="1"/>
          <p:nvPr/>
        </p:nvSpPr>
        <p:spPr>
          <a:xfrm>
            <a:off x="2288064" y="4581113"/>
            <a:ext cx="216024" cy="276999"/>
          </a:xfrm>
          <a:prstGeom prst="rect">
            <a:avLst/>
          </a:prstGeom>
          <a:noFill/>
        </p:spPr>
        <p:txBody>
          <a:bodyPr wrap="square" rtlCol="0">
            <a:spAutoFit/>
          </a:bodyPr>
          <a:lstStyle/>
          <a:p>
            <a:r>
              <a:rPr lang="en-AU" sz="1200" dirty="0"/>
              <a:t>b</a:t>
            </a:r>
          </a:p>
        </p:txBody>
      </p:sp>
      <p:sp>
        <p:nvSpPr>
          <p:cNvPr id="87" name="TextBox 86"/>
          <p:cNvSpPr txBox="1"/>
          <p:nvPr/>
        </p:nvSpPr>
        <p:spPr>
          <a:xfrm>
            <a:off x="775155" y="4100696"/>
            <a:ext cx="263373" cy="276999"/>
          </a:xfrm>
          <a:prstGeom prst="rect">
            <a:avLst/>
          </a:prstGeom>
          <a:noFill/>
        </p:spPr>
        <p:txBody>
          <a:bodyPr wrap="square" rtlCol="0">
            <a:spAutoFit/>
          </a:bodyPr>
          <a:lstStyle/>
          <a:p>
            <a:r>
              <a:rPr lang="en-AU" sz="1200" dirty="0"/>
              <a:t>a</a:t>
            </a:r>
          </a:p>
        </p:txBody>
      </p:sp>
      <p:sp>
        <p:nvSpPr>
          <p:cNvPr id="88" name="TextBox 87"/>
          <p:cNvSpPr txBox="1"/>
          <p:nvPr/>
        </p:nvSpPr>
        <p:spPr>
          <a:xfrm>
            <a:off x="3323375" y="3717032"/>
            <a:ext cx="384699" cy="276999"/>
          </a:xfrm>
          <a:prstGeom prst="rect">
            <a:avLst/>
          </a:prstGeom>
          <a:noFill/>
        </p:spPr>
        <p:txBody>
          <a:bodyPr wrap="square" rtlCol="0">
            <a:spAutoFit/>
          </a:bodyPr>
          <a:lstStyle/>
          <a:p>
            <a:r>
              <a:rPr lang="en-AU" sz="1200" dirty="0"/>
              <a:t>T2</a:t>
            </a:r>
          </a:p>
        </p:txBody>
      </p:sp>
      <p:sp>
        <p:nvSpPr>
          <p:cNvPr id="91" name="TextBox 90"/>
          <p:cNvSpPr txBox="1"/>
          <p:nvPr/>
        </p:nvSpPr>
        <p:spPr>
          <a:xfrm>
            <a:off x="395536" y="4005064"/>
            <a:ext cx="384699" cy="276999"/>
          </a:xfrm>
          <a:prstGeom prst="rect">
            <a:avLst/>
          </a:prstGeom>
          <a:noFill/>
        </p:spPr>
        <p:txBody>
          <a:bodyPr wrap="square" rtlCol="0">
            <a:spAutoFit/>
          </a:bodyPr>
          <a:lstStyle/>
          <a:p>
            <a:r>
              <a:rPr lang="en-AU" sz="1200" dirty="0"/>
              <a:t>T3</a:t>
            </a:r>
          </a:p>
        </p:txBody>
      </p:sp>
      <p:sp>
        <p:nvSpPr>
          <p:cNvPr id="106" name="TextBox 105"/>
          <p:cNvSpPr txBox="1"/>
          <p:nvPr/>
        </p:nvSpPr>
        <p:spPr>
          <a:xfrm>
            <a:off x="7884368" y="2673405"/>
            <a:ext cx="1003782" cy="276999"/>
          </a:xfrm>
          <a:prstGeom prst="rect">
            <a:avLst/>
          </a:prstGeom>
          <a:noFill/>
        </p:spPr>
        <p:txBody>
          <a:bodyPr wrap="square" rtlCol="0">
            <a:spAutoFit/>
          </a:bodyPr>
          <a:lstStyle/>
          <a:p>
            <a:r>
              <a:rPr lang="en-AU" sz="1200" dirty="0"/>
              <a:t>b</a:t>
            </a:r>
          </a:p>
        </p:txBody>
      </p:sp>
      <p:sp>
        <p:nvSpPr>
          <p:cNvPr id="107" name="TextBox 106"/>
          <p:cNvSpPr txBox="1"/>
          <p:nvPr/>
        </p:nvSpPr>
        <p:spPr>
          <a:xfrm>
            <a:off x="5418896" y="2542937"/>
            <a:ext cx="269672" cy="276999"/>
          </a:xfrm>
          <a:prstGeom prst="rect">
            <a:avLst/>
          </a:prstGeom>
          <a:noFill/>
        </p:spPr>
        <p:txBody>
          <a:bodyPr wrap="square" rtlCol="0">
            <a:spAutoFit/>
          </a:bodyPr>
          <a:lstStyle/>
          <a:p>
            <a:r>
              <a:rPr lang="en-AU" sz="1200" dirty="0"/>
              <a:t>a</a:t>
            </a:r>
          </a:p>
        </p:txBody>
      </p:sp>
      <p:cxnSp>
        <p:nvCxnSpPr>
          <p:cNvPr id="108" name="Straight Connector 107"/>
          <p:cNvCxnSpPr/>
          <p:nvPr/>
        </p:nvCxnSpPr>
        <p:spPr>
          <a:xfrm flipV="1">
            <a:off x="6516216"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V="1">
            <a:off x="7092280"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V="1">
            <a:off x="7596336"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5148064"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6012160" y="28775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8460432"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8028384"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5549632"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4860032"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580112"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6012160"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516216"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7092280"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H="1">
            <a:off x="7596336"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8028384"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5148064"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8460432"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4662368" y="2558192"/>
            <a:ext cx="384699" cy="276999"/>
          </a:xfrm>
          <a:prstGeom prst="rect">
            <a:avLst/>
          </a:prstGeom>
          <a:noFill/>
        </p:spPr>
        <p:txBody>
          <a:bodyPr wrap="square" rtlCol="0">
            <a:spAutoFit/>
          </a:bodyPr>
          <a:lstStyle/>
          <a:p>
            <a:r>
              <a:rPr lang="en-AU" sz="1200" dirty="0"/>
              <a:t>T1</a:t>
            </a:r>
          </a:p>
        </p:txBody>
      </p:sp>
      <p:sp>
        <p:nvSpPr>
          <p:cNvPr id="143" name="Freeform 142"/>
          <p:cNvSpPr/>
          <p:nvPr/>
        </p:nvSpPr>
        <p:spPr>
          <a:xfrm>
            <a:off x="5274333" y="3047455"/>
            <a:ext cx="2610035" cy="878889"/>
          </a:xfrm>
          <a:custGeom>
            <a:avLst/>
            <a:gdLst>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745939 w 2610035"/>
              <a:gd name="connsiteY7" fmla="*/ 597569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745939 w 2610035"/>
              <a:gd name="connsiteY7" fmla="*/ 597569 h 878889"/>
              <a:gd name="connsiteX8" fmla="*/ 1817947 w 2610035"/>
              <a:gd name="connsiteY8" fmla="*/ 52556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2556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2538027 w 2610035"/>
              <a:gd name="connsiteY13" fmla="*/ 81359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95649"/>
              <a:gd name="connsiteX1" fmla="*/ 399495 w 2610035"/>
              <a:gd name="connsiteY1" fmla="*/ 150921 h 895649"/>
              <a:gd name="connsiteX2" fmla="*/ 470517 w 2610035"/>
              <a:gd name="connsiteY2" fmla="*/ 168676 h 895649"/>
              <a:gd name="connsiteX3" fmla="*/ 621437 w 2610035"/>
              <a:gd name="connsiteY3" fmla="*/ 221942 h 895649"/>
              <a:gd name="connsiteX4" fmla="*/ 745724 w 2610035"/>
              <a:gd name="connsiteY4" fmla="*/ 275208 h 895649"/>
              <a:gd name="connsiteX5" fmla="*/ 809835 w 2610035"/>
              <a:gd name="connsiteY5" fmla="*/ 309537 h 895649"/>
              <a:gd name="connsiteX6" fmla="*/ 809835 w 2610035"/>
              <a:gd name="connsiteY6" fmla="*/ 309537 h 895649"/>
              <a:gd name="connsiteX7" fmla="*/ 1817947 w 2610035"/>
              <a:gd name="connsiteY7" fmla="*/ 597569 h 895649"/>
              <a:gd name="connsiteX8" fmla="*/ 1817947 w 2610035"/>
              <a:gd name="connsiteY8" fmla="*/ 597569 h 895649"/>
              <a:gd name="connsiteX9" fmla="*/ 1817947 w 2610035"/>
              <a:gd name="connsiteY9" fmla="*/ 597569 h 895649"/>
              <a:gd name="connsiteX10" fmla="*/ 1817947 w 2610035"/>
              <a:gd name="connsiteY10" fmla="*/ 597569 h 895649"/>
              <a:gd name="connsiteX11" fmla="*/ 1817947 w 2610035"/>
              <a:gd name="connsiteY11" fmla="*/ 597569 h 895649"/>
              <a:gd name="connsiteX12" fmla="*/ 1817947 w 2610035"/>
              <a:gd name="connsiteY12" fmla="*/ 597569 h 895649"/>
              <a:gd name="connsiteX13" fmla="*/ 2466019 w 2610035"/>
              <a:gd name="connsiteY13" fmla="*/ 885601 h 895649"/>
              <a:gd name="connsiteX14" fmla="*/ 2494625 w 2610035"/>
              <a:gd name="connsiteY14" fmla="*/ 807868 h 895649"/>
              <a:gd name="connsiteX15" fmla="*/ 2547891 w 2610035"/>
              <a:gd name="connsiteY15" fmla="*/ 843379 h 895649"/>
              <a:gd name="connsiteX16" fmla="*/ 2565647 w 2610035"/>
              <a:gd name="connsiteY16" fmla="*/ 861134 h 895649"/>
              <a:gd name="connsiteX17" fmla="*/ 2592280 w 2610035"/>
              <a:gd name="connsiteY17" fmla="*/ 870012 h 895649"/>
              <a:gd name="connsiteX18" fmla="*/ 2610035 w 2610035"/>
              <a:gd name="connsiteY18" fmla="*/ 878889 h 895649"/>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47891 w 2610035"/>
              <a:gd name="connsiteY15" fmla="*/ 843379 h 967657"/>
              <a:gd name="connsiteX16" fmla="*/ 2565647 w 2610035"/>
              <a:gd name="connsiteY16" fmla="*/ 861134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65647 w 2610035"/>
              <a:gd name="connsiteY16" fmla="*/ 861134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38027 w 2610035"/>
              <a:gd name="connsiteY16" fmla="*/ 813593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38027 w 2610035"/>
              <a:gd name="connsiteY16" fmla="*/ 813593 h 967657"/>
              <a:gd name="connsiteX17" fmla="*/ 2538027 w 2610035"/>
              <a:gd name="connsiteY17" fmla="*/ 813593 h 967657"/>
              <a:gd name="connsiteX18" fmla="*/ 2610035 w 2610035"/>
              <a:gd name="connsiteY18" fmla="*/ 878889 h 967657"/>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2494625 w 2610035"/>
              <a:gd name="connsiteY14" fmla="*/ 807868 h 878889"/>
              <a:gd name="connsiteX15" fmla="*/ 2538027 w 2610035"/>
              <a:gd name="connsiteY15" fmla="*/ 813593 h 878889"/>
              <a:gd name="connsiteX16" fmla="*/ 2538027 w 2610035"/>
              <a:gd name="connsiteY16" fmla="*/ 813593 h 878889"/>
              <a:gd name="connsiteX17" fmla="*/ 2538027 w 2610035"/>
              <a:gd name="connsiteY17" fmla="*/ 813593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809835 w 2610035"/>
              <a:gd name="connsiteY4" fmla="*/ 309537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2494625 w 2610035"/>
              <a:gd name="connsiteY14" fmla="*/ 807868 h 878889"/>
              <a:gd name="connsiteX15" fmla="*/ 2538027 w 2610035"/>
              <a:gd name="connsiteY15" fmla="*/ 813593 h 878889"/>
              <a:gd name="connsiteX16" fmla="*/ 2538027 w 2610035"/>
              <a:gd name="connsiteY16" fmla="*/ 813593 h 878889"/>
              <a:gd name="connsiteX17" fmla="*/ 2538027 w 2610035"/>
              <a:gd name="connsiteY17" fmla="*/ 813593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809835 w 2610035"/>
              <a:gd name="connsiteY3" fmla="*/ 309537 h 878889"/>
              <a:gd name="connsiteX4" fmla="*/ 621437 w 2610035"/>
              <a:gd name="connsiteY4" fmla="*/ 221942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399495 w 2610035"/>
              <a:gd name="connsiteY1" fmla="*/ 150921 h 878889"/>
              <a:gd name="connsiteX2" fmla="*/ 470517 w 2610035"/>
              <a:gd name="connsiteY2" fmla="*/ 168676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399495 w 2610035"/>
              <a:gd name="connsiteY1" fmla="*/ 150921 h 878889"/>
              <a:gd name="connsiteX2" fmla="*/ 809835 w 2610035"/>
              <a:gd name="connsiteY2" fmla="*/ 309537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809835 w 2610035"/>
              <a:gd name="connsiteY1" fmla="*/ 309537 h 878889"/>
              <a:gd name="connsiteX2" fmla="*/ 809835 w 2610035"/>
              <a:gd name="connsiteY2" fmla="*/ 309537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10035" h="878889">
                <a:moveTo>
                  <a:pt x="0" y="0"/>
                </a:moveTo>
                <a:lnTo>
                  <a:pt x="809835" y="309537"/>
                </a:lnTo>
                <a:lnTo>
                  <a:pt x="809835" y="309537"/>
                </a:lnTo>
                <a:lnTo>
                  <a:pt x="809835" y="309537"/>
                </a:lnTo>
                <a:lnTo>
                  <a:pt x="809835" y="309537"/>
                </a:lnTo>
                <a:lnTo>
                  <a:pt x="809835" y="309537"/>
                </a:lnTo>
                <a:lnTo>
                  <a:pt x="809835" y="309537"/>
                </a:lnTo>
                <a:lnTo>
                  <a:pt x="809835" y="309537"/>
                </a:lnTo>
                <a:cubicBezTo>
                  <a:pt x="898079" y="340682"/>
                  <a:pt x="1731061" y="562815"/>
                  <a:pt x="1817947" y="597569"/>
                </a:cubicBezTo>
                <a:lnTo>
                  <a:pt x="1817947" y="597569"/>
                </a:lnTo>
                <a:lnTo>
                  <a:pt x="1817947" y="597569"/>
                </a:lnTo>
                <a:lnTo>
                  <a:pt x="1817947" y="597569"/>
                </a:lnTo>
                <a:lnTo>
                  <a:pt x="1817947" y="597569"/>
                </a:lnTo>
                <a:lnTo>
                  <a:pt x="1817947" y="597569"/>
                </a:lnTo>
                <a:lnTo>
                  <a:pt x="1817947" y="597569"/>
                </a:lnTo>
                <a:cubicBezTo>
                  <a:pt x="1833737" y="607617"/>
                  <a:pt x="2479053" y="797486"/>
                  <a:pt x="2494625" y="807868"/>
                </a:cubicBezTo>
                <a:cubicBezTo>
                  <a:pt x="2512380" y="819705"/>
                  <a:pt x="2522937" y="798504"/>
                  <a:pt x="2538027" y="813593"/>
                </a:cubicBezTo>
                <a:lnTo>
                  <a:pt x="2538027" y="813593"/>
                </a:lnTo>
                <a:lnTo>
                  <a:pt x="2538027" y="813593"/>
                </a:lnTo>
                <a:cubicBezTo>
                  <a:pt x="2544171" y="816050"/>
                  <a:pt x="2604117" y="875930"/>
                  <a:pt x="2610035" y="87888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144" name="Straight Connector 143"/>
          <p:cNvCxnSpPr/>
          <p:nvPr/>
        </p:nvCxnSpPr>
        <p:spPr>
          <a:xfrm flipV="1">
            <a:off x="7090279" y="35739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7812360" y="381113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5436096" y="3035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6084168" y="3265547"/>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60" name="Freeform 159"/>
          <p:cNvSpPr/>
          <p:nvPr/>
        </p:nvSpPr>
        <p:spPr>
          <a:xfrm>
            <a:off x="4764021" y="4173083"/>
            <a:ext cx="4225125" cy="768084"/>
          </a:xfrm>
          <a:custGeom>
            <a:avLst/>
            <a:gdLst>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971040 w 3942080"/>
              <a:gd name="connsiteY25" fmla="*/ 568960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901197 w 3942080"/>
              <a:gd name="connsiteY26" fmla="*/ 582776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901197 w 3942080"/>
              <a:gd name="connsiteY27" fmla="*/ 582776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693285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693285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621277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93285 w 3942080"/>
              <a:gd name="connsiteY31" fmla="*/ 43876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251200 w 3942080"/>
              <a:gd name="connsiteY36" fmla="*/ 335280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53125 w 3942080"/>
              <a:gd name="connsiteY19" fmla="*/ 510768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181117 w 3942080"/>
              <a:gd name="connsiteY22" fmla="*/ 4387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181117 w 3942080"/>
              <a:gd name="connsiteY22" fmla="*/ 438760 h 589280"/>
              <a:gd name="connsiteX23" fmla="*/ 1181117 w 3942080"/>
              <a:gd name="connsiteY23" fmla="*/ 43876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72160 w 3942080"/>
              <a:gd name="connsiteY11" fmla="*/ 284480 h 582776"/>
              <a:gd name="connsiteX12" fmla="*/ 802640 w 3942080"/>
              <a:gd name="connsiteY12" fmla="*/ 304800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802640 w 3942080"/>
              <a:gd name="connsiteY12" fmla="*/ 304800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17021 w 3942080"/>
              <a:gd name="connsiteY6" fmla="*/ 78720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389029 w 3942080"/>
              <a:gd name="connsiteY7" fmla="*/ 150728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389029 w 3942080"/>
              <a:gd name="connsiteY7" fmla="*/ 150728 h 582776"/>
              <a:gd name="connsiteX8" fmla="*/ 389029 w 3942080"/>
              <a:gd name="connsiteY8" fmla="*/ 150728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144284 w 4086364"/>
              <a:gd name="connsiteY0" fmla="*/ 18604 h 601380"/>
              <a:gd name="connsiteX1" fmla="*/ 101265 w 4086364"/>
              <a:gd name="connsiteY1" fmla="*/ 25316 h 601380"/>
              <a:gd name="connsiteX2" fmla="*/ 327164 w 4086364"/>
              <a:gd name="connsiteY2" fmla="*/ 59244 h 601380"/>
              <a:gd name="connsiteX3" fmla="*/ 367804 w 4086364"/>
              <a:gd name="connsiteY3" fmla="*/ 69404 h 601380"/>
              <a:gd name="connsiteX4" fmla="*/ 459244 w 4086364"/>
              <a:gd name="connsiteY4" fmla="*/ 110044 h 601380"/>
              <a:gd name="connsiteX5" fmla="*/ 510044 w 4086364"/>
              <a:gd name="connsiteY5" fmla="*/ 140524 h 601380"/>
              <a:gd name="connsiteX6" fmla="*/ 533313 w 4086364"/>
              <a:gd name="connsiteY6" fmla="*/ 169332 h 601380"/>
              <a:gd name="connsiteX7" fmla="*/ 533313 w 4086364"/>
              <a:gd name="connsiteY7" fmla="*/ 169332 h 601380"/>
              <a:gd name="connsiteX8" fmla="*/ 533313 w 4086364"/>
              <a:gd name="connsiteY8" fmla="*/ 169332 h 601380"/>
              <a:gd name="connsiteX9" fmla="*/ 723404 w 4086364"/>
              <a:gd name="connsiteY9" fmla="*/ 242124 h 601380"/>
              <a:gd name="connsiteX10" fmla="*/ 893353 w 4086364"/>
              <a:gd name="connsiteY10" fmla="*/ 313348 h 601380"/>
              <a:gd name="connsiteX11" fmla="*/ 893353 w 4086364"/>
              <a:gd name="connsiteY11" fmla="*/ 313348 h 601380"/>
              <a:gd name="connsiteX12" fmla="*/ 893353 w 4086364"/>
              <a:gd name="connsiteY12" fmla="*/ 313348 h 601380"/>
              <a:gd name="connsiteX13" fmla="*/ 893353 w 4086364"/>
              <a:gd name="connsiteY13" fmla="*/ 313348 h 601380"/>
              <a:gd name="connsiteX14" fmla="*/ 893353 w 4086364"/>
              <a:gd name="connsiteY14" fmla="*/ 313348 h 601380"/>
              <a:gd name="connsiteX15" fmla="*/ 893353 w 4086364"/>
              <a:gd name="connsiteY15" fmla="*/ 313348 h 601380"/>
              <a:gd name="connsiteX16" fmla="*/ 893353 w 4086364"/>
              <a:gd name="connsiteY16" fmla="*/ 313348 h 601380"/>
              <a:gd name="connsiteX17" fmla="*/ 893353 w 4086364"/>
              <a:gd name="connsiteY17" fmla="*/ 313348 h 601380"/>
              <a:gd name="connsiteX18" fmla="*/ 893353 w 4086364"/>
              <a:gd name="connsiteY18" fmla="*/ 313348 h 601380"/>
              <a:gd name="connsiteX19" fmla="*/ 1325401 w 4086364"/>
              <a:gd name="connsiteY19" fmla="*/ 457364 h 601380"/>
              <a:gd name="connsiteX20" fmla="*/ 1325401 w 4086364"/>
              <a:gd name="connsiteY20" fmla="*/ 457364 h 601380"/>
              <a:gd name="connsiteX21" fmla="*/ 1325401 w 4086364"/>
              <a:gd name="connsiteY21" fmla="*/ 457364 h 601380"/>
              <a:gd name="connsiteX22" fmla="*/ 1325401 w 4086364"/>
              <a:gd name="connsiteY22" fmla="*/ 457364 h 601380"/>
              <a:gd name="connsiteX23" fmla="*/ 1325401 w 4086364"/>
              <a:gd name="connsiteY23" fmla="*/ 457364 h 601380"/>
              <a:gd name="connsiteX24" fmla="*/ 1325401 w 4086364"/>
              <a:gd name="connsiteY24" fmla="*/ 457364 h 601380"/>
              <a:gd name="connsiteX25" fmla="*/ 1973473 w 4086364"/>
              <a:gd name="connsiteY25" fmla="*/ 601380 h 601380"/>
              <a:gd name="connsiteX26" fmla="*/ 1973473 w 4086364"/>
              <a:gd name="connsiteY26" fmla="*/ 601380 h 601380"/>
              <a:gd name="connsiteX27" fmla="*/ 1973473 w 4086364"/>
              <a:gd name="connsiteY27" fmla="*/ 601380 h 601380"/>
              <a:gd name="connsiteX28" fmla="*/ 2765561 w 4086364"/>
              <a:gd name="connsiteY28" fmla="*/ 457364 h 601380"/>
              <a:gd name="connsiteX29" fmla="*/ 2765561 w 4086364"/>
              <a:gd name="connsiteY29" fmla="*/ 457364 h 601380"/>
              <a:gd name="connsiteX30" fmla="*/ 2765561 w 4086364"/>
              <a:gd name="connsiteY30" fmla="*/ 457364 h 601380"/>
              <a:gd name="connsiteX31" fmla="*/ 2765561 w 4086364"/>
              <a:gd name="connsiteY31" fmla="*/ 457364 h 601380"/>
              <a:gd name="connsiteX32" fmla="*/ 2765561 w 4086364"/>
              <a:gd name="connsiteY32" fmla="*/ 457364 h 601380"/>
              <a:gd name="connsiteX33" fmla="*/ 2765561 w 4086364"/>
              <a:gd name="connsiteY33" fmla="*/ 457364 h 601380"/>
              <a:gd name="connsiteX34" fmla="*/ 2765561 w 4086364"/>
              <a:gd name="connsiteY34" fmla="*/ 457364 h 601380"/>
              <a:gd name="connsiteX35" fmla="*/ 2765561 w 4086364"/>
              <a:gd name="connsiteY35" fmla="*/ 457364 h 601380"/>
              <a:gd name="connsiteX36" fmla="*/ 3557649 w 4086364"/>
              <a:gd name="connsiteY36" fmla="*/ 313348 h 601380"/>
              <a:gd name="connsiteX37" fmla="*/ 3557649 w 4086364"/>
              <a:gd name="connsiteY37" fmla="*/ 313348 h 601380"/>
              <a:gd name="connsiteX38" fmla="*/ 3557649 w 4086364"/>
              <a:gd name="connsiteY38" fmla="*/ 313348 h 601380"/>
              <a:gd name="connsiteX39" fmla="*/ 3557649 w 4086364"/>
              <a:gd name="connsiteY39" fmla="*/ 313348 h 601380"/>
              <a:gd name="connsiteX40" fmla="*/ 3557649 w 4086364"/>
              <a:gd name="connsiteY40" fmla="*/ 313348 h 601380"/>
              <a:gd name="connsiteX41" fmla="*/ 3557649 w 4086364"/>
              <a:gd name="connsiteY41" fmla="*/ 313348 h 601380"/>
              <a:gd name="connsiteX42" fmla="*/ 3557649 w 4086364"/>
              <a:gd name="connsiteY42" fmla="*/ 313348 h 601380"/>
              <a:gd name="connsiteX43" fmla="*/ 3557649 w 4086364"/>
              <a:gd name="connsiteY43" fmla="*/ 313348 h 601380"/>
              <a:gd name="connsiteX44" fmla="*/ 4086364 w 4086364"/>
              <a:gd name="connsiteY44" fmla="*/ 201484 h 601380"/>
              <a:gd name="connsiteX0" fmla="*/ 72276 w 4014356"/>
              <a:gd name="connsiteY0" fmla="*/ 0 h 582776"/>
              <a:gd name="connsiteX1" fmla="*/ 101265 w 4014356"/>
              <a:gd name="connsiteY1" fmla="*/ 78720 h 582776"/>
              <a:gd name="connsiteX2" fmla="*/ 255156 w 4014356"/>
              <a:gd name="connsiteY2" fmla="*/ 40640 h 582776"/>
              <a:gd name="connsiteX3" fmla="*/ 295796 w 4014356"/>
              <a:gd name="connsiteY3" fmla="*/ 50800 h 582776"/>
              <a:gd name="connsiteX4" fmla="*/ 387236 w 4014356"/>
              <a:gd name="connsiteY4" fmla="*/ 91440 h 582776"/>
              <a:gd name="connsiteX5" fmla="*/ 438036 w 4014356"/>
              <a:gd name="connsiteY5" fmla="*/ 121920 h 582776"/>
              <a:gd name="connsiteX6" fmla="*/ 461305 w 4014356"/>
              <a:gd name="connsiteY6" fmla="*/ 150728 h 582776"/>
              <a:gd name="connsiteX7" fmla="*/ 461305 w 4014356"/>
              <a:gd name="connsiteY7" fmla="*/ 150728 h 582776"/>
              <a:gd name="connsiteX8" fmla="*/ 461305 w 4014356"/>
              <a:gd name="connsiteY8" fmla="*/ 150728 h 582776"/>
              <a:gd name="connsiteX9" fmla="*/ 651396 w 4014356"/>
              <a:gd name="connsiteY9" fmla="*/ 223520 h 582776"/>
              <a:gd name="connsiteX10" fmla="*/ 821345 w 4014356"/>
              <a:gd name="connsiteY10" fmla="*/ 294744 h 582776"/>
              <a:gd name="connsiteX11" fmla="*/ 821345 w 4014356"/>
              <a:gd name="connsiteY11" fmla="*/ 294744 h 582776"/>
              <a:gd name="connsiteX12" fmla="*/ 821345 w 4014356"/>
              <a:gd name="connsiteY12" fmla="*/ 294744 h 582776"/>
              <a:gd name="connsiteX13" fmla="*/ 821345 w 4014356"/>
              <a:gd name="connsiteY13" fmla="*/ 294744 h 582776"/>
              <a:gd name="connsiteX14" fmla="*/ 821345 w 4014356"/>
              <a:gd name="connsiteY14" fmla="*/ 294744 h 582776"/>
              <a:gd name="connsiteX15" fmla="*/ 821345 w 4014356"/>
              <a:gd name="connsiteY15" fmla="*/ 294744 h 582776"/>
              <a:gd name="connsiteX16" fmla="*/ 821345 w 4014356"/>
              <a:gd name="connsiteY16" fmla="*/ 294744 h 582776"/>
              <a:gd name="connsiteX17" fmla="*/ 821345 w 4014356"/>
              <a:gd name="connsiteY17" fmla="*/ 294744 h 582776"/>
              <a:gd name="connsiteX18" fmla="*/ 821345 w 4014356"/>
              <a:gd name="connsiteY18" fmla="*/ 294744 h 582776"/>
              <a:gd name="connsiteX19" fmla="*/ 1253393 w 4014356"/>
              <a:gd name="connsiteY19" fmla="*/ 438760 h 582776"/>
              <a:gd name="connsiteX20" fmla="*/ 1253393 w 4014356"/>
              <a:gd name="connsiteY20" fmla="*/ 438760 h 582776"/>
              <a:gd name="connsiteX21" fmla="*/ 1253393 w 4014356"/>
              <a:gd name="connsiteY21" fmla="*/ 438760 h 582776"/>
              <a:gd name="connsiteX22" fmla="*/ 1253393 w 4014356"/>
              <a:gd name="connsiteY22" fmla="*/ 438760 h 582776"/>
              <a:gd name="connsiteX23" fmla="*/ 1253393 w 4014356"/>
              <a:gd name="connsiteY23" fmla="*/ 438760 h 582776"/>
              <a:gd name="connsiteX24" fmla="*/ 1253393 w 4014356"/>
              <a:gd name="connsiteY24" fmla="*/ 438760 h 582776"/>
              <a:gd name="connsiteX25" fmla="*/ 1901465 w 4014356"/>
              <a:gd name="connsiteY25" fmla="*/ 582776 h 582776"/>
              <a:gd name="connsiteX26" fmla="*/ 1901465 w 4014356"/>
              <a:gd name="connsiteY26" fmla="*/ 582776 h 582776"/>
              <a:gd name="connsiteX27" fmla="*/ 1901465 w 4014356"/>
              <a:gd name="connsiteY27" fmla="*/ 582776 h 582776"/>
              <a:gd name="connsiteX28" fmla="*/ 2693553 w 4014356"/>
              <a:gd name="connsiteY28" fmla="*/ 438760 h 582776"/>
              <a:gd name="connsiteX29" fmla="*/ 2693553 w 4014356"/>
              <a:gd name="connsiteY29" fmla="*/ 438760 h 582776"/>
              <a:gd name="connsiteX30" fmla="*/ 2693553 w 4014356"/>
              <a:gd name="connsiteY30" fmla="*/ 438760 h 582776"/>
              <a:gd name="connsiteX31" fmla="*/ 2693553 w 4014356"/>
              <a:gd name="connsiteY31" fmla="*/ 438760 h 582776"/>
              <a:gd name="connsiteX32" fmla="*/ 2693553 w 4014356"/>
              <a:gd name="connsiteY32" fmla="*/ 438760 h 582776"/>
              <a:gd name="connsiteX33" fmla="*/ 2693553 w 4014356"/>
              <a:gd name="connsiteY33" fmla="*/ 438760 h 582776"/>
              <a:gd name="connsiteX34" fmla="*/ 2693553 w 4014356"/>
              <a:gd name="connsiteY34" fmla="*/ 438760 h 582776"/>
              <a:gd name="connsiteX35" fmla="*/ 2693553 w 4014356"/>
              <a:gd name="connsiteY35" fmla="*/ 438760 h 582776"/>
              <a:gd name="connsiteX36" fmla="*/ 3485641 w 4014356"/>
              <a:gd name="connsiteY36" fmla="*/ 294744 h 582776"/>
              <a:gd name="connsiteX37" fmla="*/ 3485641 w 4014356"/>
              <a:gd name="connsiteY37" fmla="*/ 294744 h 582776"/>
              <a:gd name="connsiteX38" fmla="*/ 3485641 w 4014356"/>
              <a:gd name="connsiteY38" fmla="*/ 294744 h 582776"/>
              <a:gd name="connsiteX39" fmla="*/ 3485641 w 4014356"/>
              <a:gd name="connsiteY39" fmla="*/ 294744 h 582776"/>
              <a:gd name="connsiteX40" fmla="*/ 3485641 w 4014356"/>
              <a:gd name="connsiteY40" fmla="*/ 294744 h 582776"/>
              <a:gd name="connsiteX41" fmla="*/ 3485641 w 4014356"/>
              <a:gd name="connsiteY41" fmla="*/ 294744 h 582776"/>
              <a:gd name="connsiteX42" fmla="*/ 3485641 w 4014356"/>
              <a:gd name="connsiteY42" fmla="*/ 294744 h 582776"/>
              <a:gd name="connsiteX43" fmla="*/ 3485641 w 4014356"/>
              <a:gd name="connsiteY43" fmla="*/ 294744 h 582776"/>
              <a:gd name="connsiteX44" fmla="*/ 4014356 w 4014356"/>
              <a:gd name="connsiteY44" fmla="*/ 182880 h 582776"/>
              <a:gd name="connsiteX0" fmla="*/ 119859 w 4061939"/>
              <a:gd name="connsiteY0" fmla="*/ 78416 h 661192"/>
              <a:gd name="connsiteX1" fmla="*/ 4832 w 4061939"/>
              <a:gd name="connsiteY1" fmla="*/ 13120 h 661192"/>
              <a:gd name="connsiteX2" fmla="*/ 148848 w 4061939"/>
              <a:gd name="connsiteY2" fmla="*/ 157136 h 661192"/>
              <a:gd name="connsiteX3" fmla="*/ 302739 w 4061939"/>
              <a:gd name="connsiteY3" fmla="*/ 119056 h 661192"/>
              <a:gd name="connsiteX4" fmla="*/ 343379 w 4061939"/>
              <a:gd name="connsiteY4" fmla="*/ 129216 h 661192"/>
              <a:gd name="connsiteX5" fmla="*/ 434819 w 4061939"/>
              <a:gd name="connsiteY5" fmla="*/ 169856 h 661192"/>
              <a:gd name="connsiteX6" fmla="*/ 485619 w 4061939"/>
              <a:gd name="connsiteY6" fmla="*/ 200336 h 661192"/>
              <a:gd name="connsiteX7" fmla="*/ 508888 w 4061939"/>
              <a:gd name="connsiteY7" fmla="*/ 229144 h 661192"/>
              <a:gd name="connsiteX8" fmla="*/ 508888 w 4061939"/>
              <a:gd name="connsiteY8" fmla="*/ 229144 h 661192"/>
              <a:gd name="connsiteX9" fmla="*/ 508888 w 4061939"/>
              <a:gd name="connsiteY9" fmla="*/ 229144 h 661192"/>
              <a:gd name="connsiteX10" fmla="*/ 698979 w 4061939"/>
              <a:gd name="connsiteY10" fmla="*/ 301936 h 661192"/>
              <a:gd name="connsiteX11" fmla="*/ 868928 w 4061939"/>
              <a:gd name="connsiteY11" fmla="*/ 373160 h 661192"/>
              <a:gd name="connsiteX12" fmla="*/ 868928 w 4061939"/>
              <a:gd name="connsiteY12" fmla="*/ 373160 h 661192"/>
              <a:gd name="connsiteX13" fmla="*/ 868928 w 4061939"/>
              <a:gd name="connsiteY13" fmla="*/ 373160 h 661192"/>
              <a:gd name="connsiteX14" fmla="*/ 868928 w 4061939"/>
              <a:gd name="connsiteY14" fmla="*/ 373160 h 661192"/>
              <a:gd name="connsiteX15" fmla="*/ 868928 w 4061939"/>
              <a:gd name="connsiteY15" fmla="*/ 373160 h 661192"/>
              <a:gd name="connsiteX16" fmla="*/ 868928 w 4061939"/>
              <a:gd name="connsiteY16" fmla="*/ 373160 h 661192"/>
              <a:gd name="connsiteX17" fmla="*/ 868928 w 4061939"/>
              <a:gd name="connsiteY17" fmla="*/ 373160 h 661192"/>
              <a:gd name="connsiteX18" fmla="*/ 868928 w 4061939"/>
              <a:gd name="connsiteY18" fmla="*/ 373160 h 661192"/>
              <a:gd name="connsiteX19" fmla="*/ 868928 w 4061939"/>
              <a:gd name="connsiteY19" fmla="*/ 373160 h 661192"/>
              <a:gd name="connsiteX20" fmla="*/ 1300976 w 4061939"/>
              <a:gd name="connsiteY20" fmla="*/ 517176 h 661192"/>
              <a:gd name="connsiteX21" fmla="*/ 1300976 w 4061939"/>
              <a:gd name="connsiteY21" fmla="*/ 517176 h 661192"/>
              <a:gd name="connsiteX22" fmla="*/ 1300976 w 4061939"/>
              <a:gd name="connsiteY22" fmla="*/ 517176 h 661192"/>
              <a:gd name="connsiteX23" fmla="*/ 1300976 w 4061939"/>
              <a:gd name="connsiteY23" fmla="*/ 517176 h 661192"/>
              <a:gd name="connsiteX24" fmla="*/ 1300976 w 4061939"/>
              <a:gd name="connsiteY24" fmla="*/ 517176 h 661192"/>
              <a:gd name="connsiteX25" fmla="*/ 1300976 w 4061939"/>
              <a:gd name="connsiteY25" fmla="*/ 517176 h 661192"/>
              <a:gd name="connsiteX26" fmla="*/ 1949048 w 4061939"/>
              <a:gd name="connsiteY26" fmla="*/ 661192 h 661192"/>
              <a:gd name="connsiteX27" fmla="*/ 1949048 w 4061939"/>
              <a:gd name="connsiteY27" fmla="*/ 661192 h 661192"/>
              <a:gd name="connsiteX28" fmla="*/ 1949048 w 4061939"/>
              <a:gd name="connsiteY28" fmla="*/ 661192 h 661192"/>
              <a:gd name="connsiteX29" fmla="*/ 2741136 w 4061939"/>
              <a:gd name="connsiteY29" fmla="*/ 517176 h 661192"/>
              <a:gd name="connsiteX30" fmla="*/ 2741136 w 4061939"/>
              <a:gd name="connsiteY30" fmla="*/ 517176 h 661192"/>
              <a:gd name="connsiteX31" fmla="*/ 2741136 w 4061939"/>
              <a:gd name="connsiteY31" fmla="*/ 517176 h 661192"/>
              <a:gd name="connsiteX32" fmla="*/ 2741136 w 4061939"/>
              <a:gd name="connsiteY32" fmla="*/ 517176 h 661192"/>
              <a:gd name="connsiteX33" fmla="*/ 2741136 w 4061939"/>
              <a:gd name="connsiteY33" fmla="*/ 517176 h 661192"/>
              <a:gd name="connsiteX34" fmla="*/ 2741136 w 4061939"/>
              <a:gd name="connsiteY34" fmla="*/ 517176 h 661192"/>
              <a:gd name="connsiteX35" fmla="*/ 2741136 w 4061939"/>
              <a:gd name="connsiteY35" fmla="*/ 517176 h 661192"/>
              <a:gd name="connsiteX36" fmla="*/ 2741136 w 4061939"/>
              <a:gd name="connsiteY36" fmla="*/ 517176 h 661192"/>
              <a:gd name="connsiteX37" fmla="*/ 3533224 w 4061939"/>
              <a:gd name="connsiteY37" fmla="*/ 373160 h 661192"/>
              <a:gd name="connsiteX38" fmla="*/ 3533224 w 4061939"/>
              <a:gd name="connsiteY38" fmla="*/ 373160 h 661192"/>
              <a:gd name="connsiteX39" fmla="*/ 3533224 w 4061939"/>
              <a:gd name="connsiteY39" fmla="*/ 373160 h 661192"/>
              <a:gd name="connsiteX40" fmla="*/ 3533224 w 4061939"/>
              <a:gd name="connsiteY40" fmla="*/ 373160 h 661192"/>
              <a:gd name="connsiteX41" fmla="*/ 3533224 w 4061939"/>
              <a:gd name="connsiteY41" fmla="*/ 373160 h 661192"/>
              <a:gd name="connsiteX42" fmla="*/ 3533224 w 4061939"/>
              <a:gd name="connsiteY42" fmla="*/ 373160 h 661192"/>
              <a:gd name="connsiteX43" fmla="*/ 3533224 w 4061939"/>
              <a:gd name="connsiteY43" fmla="*/ 373160 h 661192"/>
              <a:gd name="connsiteX44" fmla="*/ 3533224 w 4061939"/>
              <a:gd name="connsiteY44" fmla="*/ 373160 h 661192"/>
              <a:gd name="connsiteX45" fmla="*/ 4061939 w 4061939"/>
              <a:gd name="connsiteY45" fmla="*/ 261296 h 661192"/>
              <a:gd name="connsiteX0" fmla="*/ 139029 w 4081109"/>
              <a:gd name="connsiteY0" fmla="*/ 89299 h 672075"/>
              <a:gd name="connsiteX1" fmla="*/ 24003 w 4081109"/>
              <a:gd name="connsiteY1" fmla="*/ 24003 h 672075"/>
              <a:gd name="connsiteX2" fmla="*/ 24002 w 4081109"/>
              <a:gd name="connsiteY2" fmla="*/ 24003 h 672075"/>
              <a:gd name="connsiteX3" fmla="*/ 168018 w 4081109"/>
              <a:gd name="connsiteY3" fmla="*/ 168019 h 672075"/>
              <a:gd name="connsiteX4" fmla="*/ 321909 w 4081109"/>
              <a:gd name="connsiteY4" fmla="*/ 129939 h 672075"/>
              <a:gd name="connsiteX5" fmla="*/ 362549 w 4081109"/>
              <a:gd name="connsiteY5" fmla="*/ 140099 h 672075"/>
              <a:gd name="connsiteX6" fmla="*/ 453989 w 4081109"/>
              <a:gd name="connsiteY6" fmla="*/ 180739 h 672075"/>
              <a:gd name="connsiteX7" fmla="*/ 504789 w 4081109"/>
              <a:gd name="connsiteY7" fmla="*/ 211219 h 672075"/>
              <a:gd name="connsiteX8" fmla="*/ 528058 w 4081109"/>
              <a:gd name="connsiteY8" fmla="*/ 240027 h 672075"/>
              <a:gd name="connsiteX9" fmla="*/ 528058 w 4081109"/>
              <a:gd name="connsiteY9" fmla="*/ 240027 h 672075"/>
              <a:gd name="connsiteX10" fmla="*/ 528058 w 4081109"/>
              <a:gd name="connsiteY10" fmla="*/ 240027 h 672075"/>
              <a:gd name="connsiteX11" fmla="*/ 718149 w 4081109"/>
              <a:gd name="connsiteY11" fmla="*/ 312819 h 672075"/>
              <a:gd name="connsiteX12" fmla="*/ 888098 w 4081109"/>
              <a:gd name="connsiteY12" fmla="*/ 384043 h 672075"/>
              <a:gd name="connsiteX13" fmla="*/ 888098 w 4081109"/>
              <a:gd name="connsiteY13" fmla="*/ 384043 h 672075"/>
              <a:gd name="connsiteX14" fmla="*/ 888098 w 4081109"/>
              <a:gd name="connsiteY14" fmla="*/ 384043 h 672075"/>
              <a:gd name="connsiteX15" fmla="*/ 888098 w 4081109"/>
              <a:gd name="connsiteY15" fmla="*/ 384043 h 672075"/>
              <a:gd name="connsiteX16" fmla="*/ 888098 w 4081109"/>
              <a:gd name="connsiteY16" fmla="*/ 384043 h 672075"/>
              <a:gd name="connsiteX17" fmla="*/ 888098 w 4081109"/>
              <a:gd name="connsiteY17" fmla="*/ 384043 h 672075"/>
              <a:gd name="connsiteX18" fmla="*/ 888098 w 4081109"/>
              <a:gd name="connsiteY18" fmla="*/ 384043 h 672075"/>
              <a:gd name="connsiteX19" fmla="*/ 888098 w 4081109"/>
              <a:gd name="connsiteY19" fmla="*/ 384043 h 672075"/>
              <a:gd name="connsiteX20" fmla="*/ 888098 w 4081109"/>
              <a:gd name="connsiteY20" fmla="*/ 384043 h 672075"/>
              <a:gd name="connsiteX21" fmla="*/ 1320146 w 4081109"/>
              <a:gd name="connsiteY21" fmla="*/ 528059 h 672075"/>
              <a:gd name="connsiteX22" fmla="*/ 1320146 w 4081109"/>
              <a:gd name="connsiteY22" fmla="*/ 528059 h 672075"/>
              <a:gd name="connsiteX23" fmla="*/ 1320146 w 4081109"/>
              <a:gd name="connsiteY23" fmla="*/ 528059 h 672075"/>
              <a:gd name="connsiteX24" fmla="*/ 1320146 w 4081109"/>
              <a:gd name="connsiteY24" fmla="*/ 528059 h 672075"/>
              <a:gd name="connsiteX25" fmla="*/ 1320146 w 4081109"/>
              <a:gd name="connsiteY25" fmla="*/ 528059 h 672075"/>
              <a:gd name="connsiteX26" fmla="*/ 1320146 w 4081109"/>
              <a:gd name="connsiteY26" fmla="*/ 528059 h 672075"/>
              <a:gd name="connsiteX27" fmla="*/ 1968218 w 4081109"/>
              <a:gd name="connsiteY27" fmla="*/ 672075 h 672075"/>
              <a:gd name="connsiteX28" fmla="*/ 1968218 w 4081109"/>
              <a:gd name="connsiteY28" fmla="*/ 672075 h 672075"/>
              <a:gd name="connsiteX29" fmla="*/ 1968218 w 4081109"/>
              <a:gd name="connsiteY29" fmla="*/ 672075 h 672075"/>
              <a:gd name="connsiteX30" fmla="*/ 2760306 w 4081109"/>
              <a:gd name="connsiteY30" fmla="*/ 528059 h 672075"/>
              <a:gd name="connsiteX31" fmla="*/ 2760306 w 4081109"/>
              <a:gd name="connsiteY31" fmla="*/ 528059 h 672075"/>
              <a:gd name="connsiteX32" fmla="*/ 2760306 w 4081109"/>
              <a:gd name="connsiteY32" fmla="*/ 528059 h 672075"/>
              <a:gd name="connsiteX33" fmla="*/ 2760306 w 4081109"/>
              <a:gd name="connsiteY33" fmla="*/ 528059 h 672075"/>
              <a:gd name="connsiteX34" fmla="*/ 2760306 w 4081109"/>
              <a:gd name="connsiteY34" fmla="*/ 528059 h 672075"/>
              <a:gd name="connsiteX35" fmla="*/ 2760306 w 4081109"/>
              <a:gd name="connsiteY35" fmla="*/ 528059 h 672075"/>
              <a:gd name="connsiteX36" fmla="*/ 2760306 w 4081109"/>
              <a:gd name="connsiteY36" fmla="*/ 528059 h 672075"/>
              <a:gd name="connsiteX37" fmla="*/ 2760306 w 4081109"/>
              <a:gd name="connsiteY37" fmla="*/ 528059 h 672075"/>
              <a:gd name="connsiteX38" fmla="*/ 3552394 w 4081109"/>
              <a:gd name="connsiteY38" fmla="*/ 384043 h 672075"/>
              <a:gd name="connsiteX39" fmla="*/ 3552394 w 4081109"/>
              <a:gd name="connsiteY39" fmla="*/ 384043 h 672075"/>
              <a:gd name="connsiteX40" fmla="*/ 3552394 w 4081109"/>
              <a:gd name="connsiteY40" fmla="*/ 384043 h 672075"/>
              <a:gd name="connsiteX41" fmla="*/ 3552394 w 4081109"/>
              <a:gd name="connsiteY41" fmla="*/ 384043 h 672075"/>
              <a:gd name="connsiteX42" fmla="*/ 3552394 w 4081109"/>
              <a:gd name="connsiteY42" fmla="*/ 384043 h 672075"/>
              <a:gd name="connsiteX43" fmla="*/ 3552394 w 4081109"/>
              <a:gd name="connsiteY43" fmla="*/ 384043 h 672075"/>
              <a:gd name="connsiteX44" fmla="*/ 3552394 w 4081109"/>
              <a:gd name="connsiteY44" fmla="*/ 384043 h 672075"/>
              <a:gd name="connsiteX45" fmla="*/ 3552394 w 4081109"/>
              <a:gd name="connsiteY45" fmla="*/ 384043 h 672075"/>
              <a:gd name="connsiteX46" fmla="*/ 4081109 w 4081109"/>
              <a:gd name="connsiteY46" fmla="*/ 272179 h 672075"/>
              <a:gd name="connsiteX0" fmla="*/ 861 w 4129975"/>
              <a:gd name="connsiteY0" fmla="*/ 382 h 720461"/>
              <a:gd name="connsiteX1" fmla="*/ 72869 w 4129975"/>
              <a:gd name="connsiteY1" fmla="*/ 72389 h 720461"/>
              <a:gd name="connsiteX2" fmla="*/ 72868 w 4129975"/>
              <a:gd name="connsiteY2" fmla="*/ 72389 h 720461"/>
              <a:gd name="connsiteX3" fmla="*/ 216884 w 4129975"/>
              <a:gd name="connsiteY3" fmla="*/ 216405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861 w 4129975"/>
              <a:gd name="connsiteY0" fmla="*/ 382 h 720461"/>
              <a:gd name="connsiteX1" fmla="*/ 72869 w 4129975"/>
              <a:gd name="connsiteY1" fmla="*/ 72389 h 720461"/>
              <a:gd name="connsiteX2" fmla="*/ 861 w 4129975"/>
              <a:gd name="connsiteY2" fmla="*/ 382 h 720461"/>
              <a:gd name="connsiteX3" fmla="*/ 216884 w 4129975"/>
              <a:gd name="connsiteY3" fmla="*/ 216405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861 w 4129975"/>
              <a:gd name="connsiteY0" fmla="*/ 382 h 720461"/>
              <a:gd name="connsiteX1" fmla="*/ 72869 w 4129975"/>
              <a:gd name="connsiteY1" fmla="*/ 72389 h 720461"/>
              <a:gd name="connsiteX2" fmla="*/ 861 w 4129975"/>
              <a:gd name="connsiteY2" fmla="*/ 382 h 720461"/>
              <a:gd name="connsiteX3" fmla="*/ 861 w 4129975"/>
              <a:gd name="connsiteY3" fmla="*/ 382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410554 w 4129114"/>
              <a:gd name="connsiteY5" fmla="*/ 188103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360039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576063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576063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2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360039 w 4129114"/>
              <a:gd name="connsiteY5" fmla="*/ 288032 h 720079"/>
              <a:gd name="connsiteX6" fmla="*/ 576063 w 4129114"/>
              <a:gd name="connsiteY6" fmla="*/ 288032 h 720079"/>
              <a:gd name="connsiteX7" fmla="*/ 501994 w 4129114"/>
              <a:gd name="connsiteY7" fmla="*/ 228743 h 720079"/>
              <a:gd name="connsiteX8" fmla="*/ 552794 w 4129114"/>
              <a:gd name="connsiteY8" fmla="*/ 259223 h 720079"/>
              <a:gd name="connsiteX9" fmla="*/ 576063 w 4129114"/>
              <a:gd name="connsiteY9" fmla="*/ 288031 h 720079"/>
              <a:gd name="connsiteX10" fmla="*/ 576063 w 4129114"/>
              <a:gd name="connsiteY10" fmla="*/ 288031 h 720079"/>
              <a:gd name="connsiteX11" fmla="*/ 576063 w 4129114"/>
              <a:gd name="connsiteY11" fmla="*/ 288032 h 720079"/>
              <a:gd name="connsiteX12" fmla="*/ 766154 w 4129114"/>
              <a:gd name="connsiteY12" fmla="*/ 360823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936103 w 4129114"/>
              <a:gd name="connsiteY21" fmla="*/ 432047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1368151 w 4129114"/>
              <a:gd name="connsiteY27" fmla="*/ 576063 h 720079"/>
              <a:gd name="connsiteX28" fmla="*/ 2016223 w 4129114"/>
              <a:gd name="connsiteY28" fmla="*/ 720079 h 720079"/>
              <a:gd name="connsiteX29" fmla="*/ 2016223 w 4129114"/>
              <a:gd name="connsiteY29" fmla="*/ 720079 h 720079"/>
              <a:gd name="connsiteX30" fmla="*/ 2016223 w 4129114"/>
              <a:gd name="connsiteY30" fmla="*/ 720079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2808311 w 4129114"/>
              <a:gd name="connsiteY38" fmla="*/ 576063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3600399 w 4129114"/>
              <a:gd name="connsiteY46" fmla="*/ 432047 h 720079"/>
              <a:gd name="connsiteX47" fmla="*/ 4129114 w 4129114"/>
              <a:gd name="connsiteY47" fmla="*/ 320183 h 720079"/>
              <a:gd name="connsiteX0" fmla="*/ 1 w 4129115"/>
              <a:gd name="connsiteY0" fmla="*/ 0 h 720079"/>
              <a:gd name="connsiteX1" fmla="*/ 1 w 4129115"/>
              <a:gd name="connsiteY1" fmla="*/ 0 h 720079"/>
              <a:gd name="connsiteX2" fmla="*/ 1 w 4129115"/>
              <a:gd name="connsiteY2" fmla="*/ 0 h 720079"/>
              <a:gd name="connsiteX3" fmla="*/ 1 w 4129115"/>
              <a:gd name="connsiteY3" fmla="*/ 0 h 720079"/>
              <a:gd name="connsiteX4" fmla="*/ 0 w 4129115"/>
              <a:gd name="connsiteY4" fmla="*/ 0 h 720079"/>
              <a:gd name="connsiteX5" fmla="*/ 360040 w 4129115"/>
              <a:gd name="connsiteY5" fmla="*/ 288032 h 720079"/>
              <a:gd name="connsiteX6" fmla="*/ 576064 w 4129115"/>
              <a:gd name="connsiteY6" fmla="*/ 288032 h 720079"/>
              <a:gd name="connsiteX7" fmla="*/ 501995 w 4129115"/>
              <a:gd name="connsiteY7" fmla="*/ 228743 h 720079"/>
              <a:gd name="connsiteX8" fmla="*/ 552795 w 4129115"/>
              <a:gd name="connsiteY8" fmla="*/ 259223 h 720079"/>
              <a:gd name="connsiteX9" fmla="*/ 576064 w 4129115"/>
              <a:gd name="connsiteY9" fmla="*/ 288031 h 720079"/>
              <a:gd name="connsiteX10" fmla="*/ 576064 w 4129115"/>
              <a:gd name="connsiteY10" fmla="*/ 288031 h 720079"/>
              <a:gd name="connsiteX11" fmla="*/ 576064 w 4129115"/>
              <a:gd name="connsiteY11" fmla="*/ 288032 h 720079"/>
              <a:gd name="connsiteX12" fmla="*/ 766155 w 4129115"/>
              <a:gd name="connsiteY12" fmla="*/ 360823 h 720079"/>
              <a:gd name="connsiteX13" fmla="*/ 936104 w 4129115"/>
              <a:gd name="connsiteY13" fmla="*/ 432047 h 720079"/>
              <a:gd name="connsiteX14" fmla="*/ 936104 w 4129115"/>
              <a:gd name="connsiteY14" fmla="*/ 432047 h 720079"/>
              <a:gd name="connsiteX15" fmla="*/ 936104 w 4129115"/>
              <a:gd name="connsiteY15" fmla="*/ 432047 h 720079"/>
              <a:gd name="connsiteX16" fmla="*/ 936104 w 4129115"/>
              <a:gd name="connsiteY16" fmla="*/ 432047 h 720079"/>
              <a:gd name="connsiteX17" fmla="*/ 936104 w 4129115"/>
              <a:gd name="connsiteY17" fmla="*/ 432047 h 720079"/>
              <a:gd name="connsiteX18" fmla="*/ 936104 w 4129115"/>
              <a:gd name="connsiteY18" fmla="*/ 432047 h 720079"/>
              <a:gd name="connsiteX19" fmla="*/ 936104 w 4129115"/>
              <a:gd name="connsiteY19" fmla="*/ 432047 h 720079"/>
              <a:gd name="connsiteX20" fmla="*/ 936104 w 4129115"/>
              <a:gd name="connsiteY20" fmla="*/ 432047 h 720079"/>
              <a:gd name="connsiteX21" fmla="*/ 936104 w 4129115"/>
              <a:gd name="connsiteY21" fmla="*/ 432047 h 720079"/>
              <a:gd name="connsiteX22" fmla="*/ 1368152 w 4129115"/>
              <a:gd name="connsiteY22" fmla="*/ 576063 h 720079"/>
              <a:gd name="connsiteX23" fmla="*/ 1368152 w 4129115"/>
              <a:gd name="connsiteY23" fmla="*/ 576063 h 720079"/>
              <a:gd name="connsiteX24" fmla="*/ 1368152 w 4129115"/>
              <a:gd name="connsiteY24" fmla="*/ 576063 h 720079"/>
              <a:gd name="connsiteX25" fmla="*/ 1368152 w 4129115"/>
              <a:gd name="connsiteY25" fmla="*/ 576063 h 720079"/>
              <a:gd name="connsiteX26" fmla="*/ 1368152 w 4129115"/>
              <a:gd name="connsiteY26" fmla="*/ 576063 h 720079"/>
              <a:gd name="connsiteX27" fmla="*/ 1368152 w 4129115"/>
              <a:gd name="connsiteY27" fmla="*/ 576063 h 720079"/>
              <a:gd name="connsiteX28" fmla="*/ 2016224 w 4129115"/>
              <a:gd name="connsiteY28" fmla="*/ 720079 h 720079"/>
              <a:gd name="connsiteX29" fmla="*/ 2016224 w 4129115"/>
              <a:gd name="connsiteY29" fmla="*/ 720079 h 720079"/>
              <a:gd name="connsiteX30" fmla="*/ 2016224 w 4129115"/>
              <a:gd name="connsiteY30" fmla="*/ 720079 h 720079"/>
              <a:gd name="connsiteX31" fmla="*/ 2808312 w 4129115"/>
              <a:gd name="connsiteY31" fmla="*/ 576063 h 720079"/>
              <a:gd name="connsiteX32" fmla="*/ 2808312 w 4129115"/>
              <a:gd name="connsiteY32" fmla="*/ 576063 h 720079"/>
              <a:gd name="connsiteX33" fmla="*/ 2808312 w 4129115"/>
              <a:gd name="connsiteY33" fmla="*/ 576063 h 720079"/>
              <a:gd name="connsiteX34" fmla="*/ 2808312 w 4129115"/>
              <a:gd name="connsiteY34" fmla="*/ 576063 h 720079"/>
              <a:gd name="connsiteX35" fmla="*/ 2808312 w 4129115"/>
              <a:gd name="connsiteY35" fmla="*/ 576063 h 720079"/>
              <a:gd name="connsiteX36" fmla="*/ 2808312 w 4129115"/>
              <a:gd name="connsiteY36" fmla="*/ 576063 h 720079"/>
              <a:gd name="connsiteX37" fmla="*/ 2808312 w 4129115"/>
              <a:gd name="connsiteY37" fmla="*/ 576063 h 720079"/>
              <a:gd name="connsiteX38" fmla="*/ 2808312 w 4129115"/>
              <a:gd name="connsiteY38" fmla="*/ 576063 h 720079"/>
              <a:gd name="connsiteX39" fmla="*/ 3600400 w 4129115"/>
              <a:gd name="connsiteY39" fmla="*/ 432047 h 720079"/>
              <a:gd name="connsiteX40" fmla="*/ 3600400 w 4129115"/>
              <a:gd name="connsiteY40" fmla="*/ 432047 h 720079"/>
              <a:gd name="connsiteX41" fmla="*/ 3600400 w 4129115"/>
              <a:gd name="connsiteY41" fmla="*/ 432047 h 720079"/>
              <a:gd name="connsiteX42" fmla="*/ 3600400 w 4129115"/>
              <a:gd name="connsiteY42" fmla="*/ 432047 h 720079"/>
              <a:gd name="connsiteX43" fmla="*/ 3600400 w 4129115"/>
              <a:gd name="connsiteY43" fmla="*/ 432047 h 720079"/>
              <a:gd name="connsiteX44" fmla="*/ 3600400 w 4129115"/>
              <a:gd name="connsiteY44" fmla="*/ 432047 h 720079"/>
              <a:gd name="connsiteX45" fmla="*/ 3600400 w 4129115"/>
              <a:gd name="connsiteY45" fmla="*/ 432047 h 720079"/>
              <a:gd name="connsiteX46" fmla="*/ 3600400 w 4129115"/>
              <a:gd name="connsiteY46" fmla="*/ 432047 h 720079"/>
              <a:gd name="connsiteX47" fmla="*/ 4129115 w 4129115"/>
              <a:gd name="connsiteY47" fmla="*/ 320183 h 720079"/>
              <a:gd name="connsiteX0" fmla="*/ 96011 w 4225125"/>
              <a:gd name="connsiteY0" fmla="*/ 48005 h 768084"/>
              <a:gd name="connsiteX1" fmla="*/ 96011 w 4225125"/>
              <a:gd name="connsiteY1" fmla="*/ 48005 h 768084"/>
              <a:gd name="connsiteX2" fmla="*/ 96011 w 4225125"/>
              <a:gd name="connsiteY2" fmla="*/ 48005 h 768084"/>
              <a:gd name="connsiteX3" fmla="*/ 96011 w 4225125"/>
              <a:gd name="connsiteY3" fmla="*/ 48005 h 768084"/>
              <a:gd name="connsiteX4" fmla="*/ 96010 w 4225125"/>
              <a:gd name="connsiteY4" fmla="*/ 48005 h 768084"/>
              <a:gd name="connsiteX5" fmla="*/ 96011 w 4225125"/>
              <a:gd name="connsiteY5" fmla="*/ 48005 h 768084"/>
              <a:gd name="connsiteX6" fmla="*/ 672074 w 4225125"/>
              <a:gd name="connsiteY6" fmla="*/ 336037 h 768084"/>
              <a:gd name="connsiteX7" fmla="*/ 598005 w 4225125"/>
              <a:gd name="connsiteY7" fmla="*/ 276748 h 768084"/>
              <a:gd name="connsiteX8" fmla="*/ 648805 w 4225125"/>
              <a:gd name="connsiteY8" fmla="*/ 307228 h 768084"/>
              <a:gd name="connsiteX9" fmla="*/ 672074 w 4225125"/>
              <a:gd name="connsiteY9" fmla="*/ 336036 h 768084"/>
              <a:gd name="connsiteX10" fmla="*/ 672074 w 4225125"/>
              <a:gd name="connsiteY10" fmla="*/ 336036 h 768084"/>
              <a:gd name="connsiteX11" fmla="*/ 672074 w 4225125"/>
              <a:gd name="connsiteY11" fmla="*/ 336037 h 768084"/>
              <a:gd name="connsiteX12" fmla="*/ 862165 w 4225125"/>
              <a:gd name="connsiteY12" fmla="*/ 408828 h 768084"/>
              <a:gd name="connsiteX13" fmla="*/ 1032114 w 4225125"/>
              <a:gd name="connsiteY13" fmla="*/ 480052 h 768084"/>
              <a:gd name="connsiteX14" fmla="*/ 1032114 w 4225125"/>
              <a:gd name="connsiteY14" fmla="*/ 480052 h 768084"/>
              <a:gd name="connsiteX15" fmla="*/ 1032114 w 4225125"/>
              <a:gd name="connsiteY15" fmla="*/ 480052 h 768084"/>
              <a:gd name="connsiteX16" fmla="*/ 1032114 w 4225125"/>
              <a:gd name="connsiteY16" fmla="*/ 480052 h 768084"/>
              <a:gd name="connsiteX17" fmla="*/ 1032114 w 4225125"/>
              <a:gd name="connsiteY17" fmla="*/ 480052 h 768084"/>
              <a:gd name="connsiteX18" fmla="*/ 1032114 w 4225125"/>
              <a:gd name="connsiteY18" fmla="*/ 480052 h 768084"/>
              <a:gd name="connsiteX19" fmla="*/ 1032114 w 4225125"/>
              <a:gd name="connsiteY19" fmla="*/ 480052 h 768084"/>
              <a:gd name="connsiteX20" fmla="*/ 1032114 w 4225125"/>
              <a:gd name="connsiteY20" fmla="*/ 480052 h 768084"/>
              <a:gd name="connsiteX21" fmla="*/ 1032114 w 4225125"/>
              <a:gd name="connsiteY21" fmla="*/ 480052 h 768084"/>
              <a:gd name="connsiteX22" fmla="*/ 1464162 w 4225125"/>
              <a:gd name="connsiteY22" fmla="*/ 624068 h 768084"/>
              <a:gd name="connsiteX23" fmla="*/ 1464162 w 4225125"/>
              <a:gd name="connsiteY23" fmla="*/ 624068 h 768084"/>
              <a:gd name="connsiteX24" fmla="*/ 1464162 w 4225125"/>
              <a:gd name="connsiteY24" fmla="*/ 624068 h 768084"/>
              <a:gd name="connsiteX25" fmla="*/ 1464162 w 4225125"/>
              <a:gd name="connsiteY25" fmla="*/ 624068 h 768084"/>
              <a:gd name="connsiteX26" fmla="*/ 1464162 w 4225125"/>
              <a:gd name="connsiteY26" fmla="*/ 624068 h 768084"/>
              <a:gd name="connsiteX27" fmla="*/ 1464162 w 4225125"/>
              <a:gd name="connsiteY27" fmla="*/ 624068 h 768084"/>
              <a:gd name="connsiteX28" fmla="*/ 2112234 w 4225125"/>
              <a:gd name="connsiteY28" fmla="*/ 768084 h 768084"/>
              <a:gd name="connsiteX29" fmla="*/ 2112234 w 4225125"/>
              <a:gd name="connsiteY29" fmla="*/ 768084 h 768084"/>
              <a:gd name="connsiteX30" fmla="*/ 2112234 w 4225125"/>
              <a:gd name="connsiteY30" fmla="*/ 768084 h 768084"/>
              <a:gd name="connsiteX31" fmla="*/ 2904322 w 4225125"/>
              <a:gd name="connsiteY31" fmla="*/ 624068 h 768084"/>
              <a:gd name="connsiteX32" fmla="*/ 2904322 w 4225125"/>
              <a:gd name="connsiteY32" fmla="*/ 624068 h 768084"/>
              <a:gd name="connsiteX33" fmla="*/ 2904322 w 4225125"/>
              <a:gd name="connsiteY33" fmla="*/ 624068 h 768084"/>
              <a:gd name="connsiteX34" fmla="*/ 2904322 w 4225125"/>
              <a:gd name="connsiteY34" fmla="*/ 624068 h 768084"/>
              <a:gd name="connsiteX35" fmla="*/ 2904322 w 4225125"/>
              <a:gd name="connsiteY35" fmla="*/ 624068 h 768084"/>
              <a:gd name="connsiteX36" fmla="*/ 2904322 w 4225125"/>
              <a:gd name="connsiteY36" fmla="*/ 624068 h 768084"/>
              <a:gd name="connsiteX37" fmla="*/ 2904322 w 4225125"/>
              <a:gd name="connsiteY37" fmla="*/ 624068 h 768084"/>
              <a:gd name="connsiteX38" fmla="*/ 2904322 w 4225125"/>
              <a:gd name="connsiteY38" fmla="*/ 624068 h 768084"/>
              <a:gd name="connsiteX39" fmla="*/ 3696410 w 4225125"/>
              <a:gd name="connsiteY39" fmla="*/ 480052 h 768084"/>
              <a:gd name="connsiteX40" fmla="*/ 3696410 w 4225125"/>
              <a:gd name="connsiteY40" fmla="*/ 480052 h 768084"/>
              <a:gd name="connsiteX41" fmla="*/ 3696410 w 4225125"/>
              <a:gd name="connsiteY41" fmla="*/ 480052 h 768084"/>
              <a:gd name="connsiteX42" fmla="*/ 3696410 w 4225125"/>
              <a:gd name="connsiteY42" fmla="*/ 480052 h 768084"/>
              <a:gd name="connsiteX43" fmla="*/ 3696410 w 4225125"/>
              <a:gd name="connsiteY43" fmla="*/ 480052 h 768084"/>
              <a:gd name="connsiteX44" fmla="*/ 3696410 w 4225125"/>
              <a:gd name="connsiteY44" fmla="*/ 480052 h 768084"/>
              <a:gd name="connsiteX45" fmla="*/ 3696410 w 4225125"/>
              <a:gd name="connsiteY45" fmla="*/ 480052 h 768084"/>
              <a:gd name="connsiteX46" fmla="*/ 3696410 w 4225125"/>
              <a:gd name="connsiteY46" fmla="*/ 480052 h 768084"/>
              <a:gd name="connsiteX47" fmla="*/ 4225125 w 4225125"/>
              <a:gd name="connsiteY47" fmla="*/ 368188 h 76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225125" h="768084">
                <a:moveTo>
                  <a:pt x="96011" y="48005"/>
                </a:moveTo>
                <a:lnTo>
                  <a:pt x="96011" y="48005"/>
                </a:lnTo>
                <a:lnTo>
                  <a:pt x="96011" y="48005"/>
                </a:lnTo>
                <a:lnTo>
                  <a:pt x="96011" y="48005"/>
                </a:lnTo>
                <a:lnTo>
                  <a:pt x="96010" y="48005"/>
                </a:lnTo>
                <a:cubicBezTo>
                  <a:pt x="184741" y="91250"/>
                  <a:pt x="0" y="0"/>
                  <a:pt x="96011" y="48005"/>
                </a:cubicBezTo>
                <a:lnTo>
                  <a:pt x="672074" y="336037"/>
                </a:lnTo>
                <a:cubicBezTo>
                  <a:pt x="712444" y="352185"/>
                  <a:pt x="561393" y="256408"/>
                  <a:pt x="598005" y="276748"/>
                </a:cubicBezTo>
                <a:cubicBezTo>
                  <a:pt x="615267" y="286338"/>
                  <a:pt x="630577" y="299633"/>
                  <a:pt x="648805" y="307228"/>
                </a:cubicBezTo>
                <a:cubicBezTo>
                  <a:pt x="671564" y="316711"/>
                  <a:pt x="648367" y="329263"/>
                  <a:pt x="672074" y="336036"/>
                </a:cubicBezTo>
                <a:lnTo>
                  <a:pt x="672074" y="336036"/>
                </a:lnTo>
                <a:lnTo>
                  <a:pt x="672074" y="336037"/>
                </a:lnTo>
                <a:cubicBezTo>
                  <a:pt x="684634" y="343015"/>
                  <a:pt x="848754" y="403670"/>
                  <a:pt x="862165" y="408828"/>
                </a:cubicBezTo>
                <a:cubicBezTo>
                  <a:pt x="894400" y="421226"/>
                  <a:pt x="1032114" y="480052"/>
                  <a:pt x="1032114" y="480052"/>
                </a:cubicBezTo>
                <a:lnTo>
                  <a:pt x="1032114" y="480052"/>
                </a:lnTo>
                <a:lnTo>
                  <a:pt x="1032114" y="480052"/>
                </a:lnTo>
                <a:lnTo>
                  <a:pt x="1032114" y="480052"/>
                </a:lnTo>
                <a:lnTo>
                  <a:pt x="1032114" y="480052"/>
                </a:lnTo>
                <a:lnTo>
                  <a:pt x="1032114" y="480052"/>
                </a:lnTo>
                <a:lnTo>
                  <a:pt x="1032114" y="480052"/>
                </a:lnTo>
                <a:lnTo>
                  <a:pt x="1032114" y="480052"/>
                </a:lnTo>
                <a:lnTo>
                  <a:pt x="1032114" y="480052"/>
                </a:lnTo>
                <a:cubicBezTo>
                  <a:pt x="1085603" y="533541"/>
                  <a:pt x="1386295" y="598112"/>
                  <a:pt x="1464162" y="624068"/>
                </a:cubicBezTo>
                <a:lnTo>
                  <a:pt x="1464162" y="624068"/>
                </a:lnTo>
                <a:lnTo>
                  <a:pt x="1464162" y="624068"/>
                </a:lnTo>
                <a:lnTo>
                  <a:pt x="1464162" y="624068"/>
                </a:lnTo>
                <a:lnTo>
                  <a:pt x="1464162" y="624068"/>
                </a:lnTo>
                <a:lnTo>
                  <a:pt x="1464162" y="624068"/>
                </a:lnTo>
                <a:lnTo>
                  <a:pt x="2112234" y="768084"/>
                </a:lnTo>
                <a:lnTo>
                  <a:pt x="2112234" y="768084"/>
                </a:lnTo>
                <a:lnTo>
                  <a:pt x="2112234" y="768084"/>
                </a:lnTo>
                <a:cubicBezTo>
                  <a:pt x="2135941" y="761311"/>
                  <a:pt x="2880102" y="628681"/>
                  <a:pt x="2904322" y="624068"/>
                </a:cubicBezTo>
                <a:lnTo>
                  <a:pt x="2904322" y="624068"/>
                </a:lnTo>
                <a:lnTo>
                  <a:pt x="2904322" y="624068"/>
                </a:lnTo>
                <a:lnTo>
                  <a:pt x="2904322" y="624068"/>
                </a:lnTo>
                <a:lnTo>
                  <a:pt x="2904322" y="624068"/>
                </a:lnTo>
                <a:lnTo>
                  <a:pt x="2904322" y="624068"/>
                </a:lnTo>
                <a:lnTo>
                  <a:pt x="2904322" y="624068"/>
                </a:lnTo>
                <a:lnTo>
                  <a:pt x="2904322" y="624068"/>
                </a:lnTo>
                <a:lnTo>
                  <a:pt x="3696410" y="480052"/>
                </a:lnTo>
                <a:lnTo>
                  <a:pt x="3696410" y="480052"/>
                </a:lnTo>
                <a:lnTo>
                  <a:pt x="3696410" y="480052"/>
                </a:lnTo>
                <a:lnTo>
                  <a:pt x="3696410" y="480052"/>
                </a:lnTo>
                <a:lnTo>
                  <a:pt x="3696410" y="480052"/>
                </a:lnTo>
                <a:lnTo>
                  <a:pt x="3696410" y="480052"/>
                </a:lnTo>
                <a:lnTo>
                  <a:pt x="3696410" y="480052"/>
                </a:lnTo>
                <a:lnTo>
                  <a:pt x="3696410" y="480052"/>
                </a:lnTo>
                <a:cubicBezTo>
                  <a:pt x="3706508" y="478930"/>
                  <a:pt x="4214965" y="368188"/>
                  <a:pt x="4225125" y="36818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161" name="Straight Connector 160"/>
          <p:cNvCxnSpPr/>
          <p:nvPr/>
        </p:nvCxnSpPr>
        <p:spPr>
          <a:xfrm flipV="1">
            <a:off x="6900915" y="48691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V="1">
            <a:off x="7693003" y="47251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flipV="1">
            <a:off x="5422816" y="44167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6252843" y="47632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8413083" y="45997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5796136" y="4581128"/>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5940152" y="3350280"/>
            <a:ext cx="643742" cy="276999"/>
          </a:xfrm>
          <a:prstGeom prst="rect">
            <a:avLst/>
          </a:prstGeom>
          <a:noFill/>
        </p:spPr>
        <p:txBody>
          <a:bodyPr wrap="square" rtlCol="0">
            <a:spAutoFit/>
          </a:bodyPr>
          <a:lstStyle/>
          <a:p>
            <a:r>
              <a:rPr lang="en-AU" sz="1200" dirty="0"/>
              <a:t>b</a:t>
            </a:r>
          </a:p>
        </p:txBody>
      </p:sp>
      <p:sp>
        <p:nvSpPr>
          <p:cNvPr id="175" name="TextBox 174"/>
          <p:cNvSpPr txBox="1"/>
          <p:nvPr/>
        </p:nvSpPr>
        <p:spPr>
          <a:xfrm>
            <a:off x="5319859" y="3100313"/>
            <a:ext cx="245013" cy="276999"/>
          </a:xfrm>
          <a:prstGeom prst="rect">
            <a:avLst/>
          </a:prstGeom>
          <a:noFill/>
        </p:spPr>
        <p:txBody>
          <a:bodyPr wrap="square" rtlCol="0">
            <a:spAutoFit/>
          </a:bodyPr>
          <a:lstStyle/>
          <a:p>
            <a:r>
              <a:rPr lang="en-AU" sz="1200" dirty="0"/>
              <a:t>a</a:t>
            </a:r>
          </a:p>
        </p:txBody>
      </p:sp>
      <p:sp>
        <p:nvSpPr>
          <p:cNvPr id="176" name="TextBox 175"/>
          <p:cNvSpPr txBox="1"/>
          <p:nvPr/>
        </p:nvSpPr>
        <p:spPr>
          <a:xfrm>
            <a:off x="6752560" y="4615929"/>
            <a:ext cx="763099" cy="276999"/>
          </a:xfrm>
          <a:prstGeom prst="rect">
            <a:avLst/>
          </a:prstGeom>
          <a:noFill/>
        </p:spPr>
        <p:txBody>
          <a:bodyPr wrap="square" rtlCol="0">
            <a:spAutoFit/>
          </a:bodyPr>
          <a:lstStyle/>
          <a:p>
            <a:r>
              <a:rPr lang="en-AU" sz="1200" dirty="0"/>
              <a:t>b</a:t>
            </a:r>
          </a:p>
        </p:txBody>
      </p:sp>
      <p:sp>
        <p:nvSpPr>
          <p:cNvPr id="177" name="TextBox 176"/>
          <p:cNvSpPr txBox="1"/>
          <p:nvPr/>
        </p:nvSpPr>
        <p:spPr>
          <a:xfrm>
            <a:off x="5285225" y="4160912"/>
            <a:ext cx="288032" cy="276999"/>
          </a:xfrm>
          <a:prstGeom prst="rect">
            <a:avLst/>
          </a:prstGeom>
          <a:noFill/>
        </p:spPr>
        <p:txBody>
          <a:bodyPr wrap="square" rtlCol="0">
            <a:spAutoFit/>
          </a:bodyPr>
          <a:lstStyle/>
          <a:p>
            <a:r>
              <a:rPr lang="en-AU" sz="1200" dirty="0"/>
              <a:t>a</a:t>
            </a:r>
          </a:p>
        </p:txBody>
      </p:sp>
      <p:sp>
        <p:nvSpPr>
          <p:cNvPr id="178" name="TextBox 177"/>
          <p:cNvSpPr txBox="1"/>
          <p:nvPr/>
        </p:nvSpPr>
        <p:spPr>
          <a:xfrm>
            <a:off x="7806231" y="3782328"/>
            <a:ext cx="384699" cy="276999"/>
          </a:xfrm>
          <a:prstGeom prst="rect">
            <a:avLst/>
          </a:prstGeom>
          <a:noFill/>
        </p:spPr>
        <p:txBody>
          <a:bodyPr wrap="square" rtlCol="0">
            <a:spAutoFit/>
          </a:bodyPr>
          <a:lstStyle/>
          <a:p>
            <a:r>
              <a:rPr lang="en-AU" sz="1200" dirty="0"/>
              <a:t>T2</a:t>
            </a:r>
          </a:p>
        </p:txBody>
      </p:sp>
      <p:sp>
        <p:nvSpPr>
          <p:cNvPr id="179" name="TextBox 178"/>
          <p:cNvSpPr txBox="1"/>
          <p:nvPr/>
        </p:nvSpPr>
        <p:spPr>
          <a:xfrm>
            <a:off x="4878392" y="4070360"/>
            <a:ext cx="384699" cy="276999"/>
          </a:xfrm>
          <a:prstGeom prst="rect">
            <a:avLst/>
          </a:prstGeom>
          <a:noFill/>
        </p:spPr>
        <p:txBody>
          <a:bodyPr wrap="square" rtlCol="0">
            <a:spAutoFit/>
          </a:bodyPr>
          <a:lstStyle/>
          <a:p>
            <a:r>
              <a:rPr lang="en-AU" sz="1200" dirty="0"/>
              <a:t>T3</a:t>
            </a:r>
          </a:p>
        </p:txBody>
      </p:sp>
      <p:sp>
        <p:nvSpPr>
          <p:cNvPr id="181" name="Rectangle 180"/>
          <p:cNvSpPr/>
          <p:nvPr/>
        </p:nvSpPr>
        <p:spPr>
          <a:xfrm>
            <a:off x="1043608" y="5229200"/>
            <a:ext cx="2304256" cy="738664"/>
          </a:xfrm>
          <a:prstGeom prst="rect">
            <a:avLst/>
          </a:prstGeom>
        </p:spPr>
        <p:txBody>
          <a:bodyPr wrap="square">
            <a:spAutoFit/>
          </a:bodyPr>
          <a:lstStyle/>
          <a:p>
            <a:pPr lvl="1"/>
            <a:r>
              <a:rPr lang="en-AU" sz="1400" dirty="0"/>
              <a:t>Ask for trajectories passing a given region in a time interval</a:t>
            </a:r>
          </a:p>
        </p:txBody>
      </p:sp>
      <p:sp>
        <p:nvSpPr>
          <p:cNvPr id="183" name="Rectangle 182"/>
          <p:cNvSpPr/>
          <p:nvPr/>
        </p:nvSpPr>
        <p:spPr>
          <a:xfrm>
            <a:off x="4644008" y="5373216"/>
            <a:ext cx="3960440" cy="523220"/>
          </a:xfrm>
          <a:prstGeom prst="rect">
            <a:avLst/>
          </a:prstGeom>
        </p:spPr>
        <p:txBody>
          <a:bodyPr wrap="square">
            <a:spAutoFit/>
          </a:bodyPr>
          <a:lstStyle/>
          <a:p>
            <a:pPr lvl="1"/>
            <a:r>
              <a:rPr lang="en-AU" sz="1400" dirty="0"/>
              <a:t>Ask for regions overlapped or frequently passed by trajectories in a time interval </a:t>
            </a:r>
          </a:p>
        </p:txBody>
      </p:sp>
      <p:sp>
        <p:nvSpPr>
          <p:cNvPr id="89" name="TextBox 88"/>
          <p:cNvSpPr txBox="1"/>
          <p:nvPr/>
        </p:nvSpPr>
        <p:spPr>
          <a:xfrm>
            <a:off x="241360" y="6052656"/>
            <a:ext cx="8892480" cy="461665"/>
          </a:xfrm>
          <a:prstGeom prst="rect">
            <a:avLst/>
          </a:prstGeom>
          <a:noFill/>
        </p:spPr>
        <p:txBody>
          <a:bodyPr wrap="square" rtlCol="0">
            <a:spAutoFit/>
          </a:bodyPr>
          <a:lstStyle/>
          <a:p>
            <a:r>
              <a:rPr lang="en-AU" sz="1200" dirty="0">
                <a:solidFill>
                  <a:schemeClr val="bg1">
                    <a:lumMod val="50000"/>
                  </a:schemeClr>
                </a:solidFill>
              </a:rPr>
              <a:t>[Jeung2008] </a:t>
            </a:r>
            <a:r>
              <a:rPr lang="en-AU" sz="1200" dirty="0" err="1">
                <a:solidFill>
                  <a:schemeClr val="bg1">
                    <a:lumMod val="50000"/>
                  </a:schemeClr>
                </a:solidFill>
              </a:rPr>
              <a:t>Jeung</a:t>
            </a:r>
            <a:r>
              <a:rPr lang="en-AU" sz="1200" dirty="0">
                <a:solidFill>
                  <a:schemeClr val="bg1">
                    <a:lumMod val="50000"/>
                  </a:schemeClr>
                </a:solidFill>
              </a:rPr>
              <a:t>, H., </a:t>
            </a:r>
            <a:r>
              <a:rPr lang="en-AU" sz="1200" dirty="0" err="1">
                <a:solidFill>
                  <a:schemeClr val="bg1">
                    <a:lumMod val="50000"/>
                  </a:schemeClr>
                </a:solidFill>
              </a:rPr>
              <a:t>Yiu</a:t>
            </a:r>
            <a:r>
              <a:rPr lang="en-AU" sz="1200" dirty="0">
                <a:solidFill>
                  <a:schemeClr val="bg1">
                    <a:lumMod val="50000"/>
                  </a:schemeClr>
                </a:solidFill>
              </a:rPr>
              <a:t>, M.L. Zhou, X., Jensen C.S. and </a:t>
            </a:r>
            <a:r>
              <a:rPr lang="en-AU" sz="1200" dirty="0" err="1">
                <a:solidFill>
                  <a:schemeClr val="bg1">
                    <a:lumMod val="50000"/>
                  </a:schemeClr>
                </a:solidFill>
              </a:rPr>
              <a:t>Shen</a:t>
            </a:r>
            <a:r>
              <a:rPr lang="en-AU" sz="1200" dirty="0">
                <a:solidFill>
                  <a:schemeClr val="bg1">
                    <a:lumMod val="50000"/>
                  </a:schemeClr>
                </a:solidFill>
              </a:rPr>
              <a:t> H.T.,   Discovery of convoys in trajectory databases, VLDB, 2008</a:t>
            </a:r>
          </a:p>
          <a:p>
            <a:r>
              <a:rPr lang="en-AU" sz="1200" dirty="0">
                <a:solidFill>
                  <a:schemeClr val="bg1">
                    <a:lumMod val="50000"/>
                  </a:schemeClr>
                </a:solidFill>
              </a:rPr>
              <a:t>[</a:t>
            </a:r>
            <a:r>
              <a:rPr lang="en-AU" sz="1200" dirty="0" err="1">
                <a:solidFill>
                  <a:schemeClr val="bg1">
                    <a:lumMod val="50000"/>
                  </a:schemeClr>
                </a:solidFill>
              </a:rPr>
              <a:t>Pfoster</a:t>
            </a:r>
            <a:r>
              <a:rPr lang="en-AU" sz="1200" dirty="0">
                <a:solidFill>
                  <a:schemeClr val="bg1">
                    <a:lumMod val="50000"/>
                  </a:schemeClr>
                </a:solidFill>
              </a:rPr>
              <a:t> 2000] Dieter </a:t>
            </a:r>
            <a:r>
              <a:rPr lang="en-AU" sz="1200" dirty="0" err="1">
                <a:solidFill>
                  <a:schemeClr val="bg1">
                    <a:lumMod val="50000"/>
                  </a:schemeClr>
                </a:solidFill>
              </a:rPr>
              <a:t>Pfoster</a:t>
            </a:r>
            <a:r>
              <a:rPr lang="en-AU" sz="1200" dirty="0">
                <a:solidFill>
                  <a:schemeClr val="bg1">
                    <a:lumMod val="50000"/>
                  </a:schemeClr>
                </a:solidFill>
              </a:rPr>
              <a:t>, Christian S. Jensen, </a:t>
            </a:r>
            <a:r>
              <a:rPr lang="en-AU" sz="1200" dirty="0" err="1">
                <a:solidFill>
                  <a:schemeClr val="bg1">
                    <a:lumMod val="50000"/>
                  </a:schemeClr>
                </a:solidFill>
              </a:rPr>
              <a:t>Yannis</a:t>
            </a:r>
            <a:r>
              <a:rPr lang="en-AU" sz="1200" dirty="0">
                <a:solidFill>
                  <a:schemeClr val="bg1">
                    <a:lumMod val="50000"/>
                  </a:schemeClr>
                </a:solidFill>
              </a:rPr>
              <a:t> T., Novel approaches to the indexing of moving object trajectories. VLDB, 2000</a:t>
            </a:r>
            <a:endParaRPr lang="en-AU"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animEffect transition="in" filter="fade">
                                      <p:cBhvr>
                                        <p:cTn id="7" dur="2000"/>
                                        <p:tgtEl>
                                          <p:spTgt spid="1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2000"/>
                                        <p:tgtEl>
                                          <p:spTgt spid="6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fade">
                                      <p:cBhvr>
                                        <p:cTn id="15" dur="2000"/>
                                        <p:tgtEl>
                                          <p:spTgt spid="6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3">
                                            <p:txEl>
                                              <p:pRg st="0" end="0"/>
                                            </p:txEl>
                                          </p:spTgt>
                                        </p:tgtEl>
                                        <p:attrNameLst>
                                          <p:attrName>style.visibility</p:attrName>
                                        </p:attrNameLst>
                                      </p:cBhvr>
                                      <p:to>
                                        <p:strVal val="visible"/>
                                      </p:to>
                                    </p:set>
                                    <p:animEffect transition="in" filter="fade">
                                      <p:cBhvr>
                                        <p:cTn id="20" dur="2000"/>
                                        <p:tgtEl>
                                          <p:spTgt spid="83">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6">
                                            <p:txEl>
                                              <p:pRg st="0" end="0"/>
                                            </p:txEl>
                                          </p:spTgt>
                                        </p:tgtEl>
                                        <p:attrNameLst>
                                          <p:attrName>style.visibility</p:attrName>
                                        </p:attrNameLst>
                                      </p:cBhvr>
                                      <p:to>
                                        <p:strVal val="visible"/>
                                      </p:to>
                                    </p:set>
                                    <p:animEffect transition="in" filter="fade">
                                      <p:cBhvr>
                                        <p:cTn id="23" dur="2000"/>
                                        <p:tgtEl>
                                          <p:spTgt spid="46">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5">
                                            <p:txEl>
                                              <p:pRg st="0" end="0"/>
                                            </p:txEl>
                                          </p:spTgt>
                                        </p:tgtEl>
                                        <p:attrNameLst>
                                          <p:attrName>style.visibility</p:attrName>
                                        </p:attrNameLst>
                                      </p:cBhvr>
                                      <p:to>
                                        <p:strVal val="visible"/>
                                      </p:to>
                                    </p:set>
                                    <p:animEffect transition="in" filter="fade">
                                      <p:cBhvr>
                                        <p:cTn id="26" dur="2000"/>
                                        <p:tgtEl>
                                          <p:spTgt spid="85">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4">
                                            <p:txEl>
                                              <p:pRg st="0" end="0"/>
                                            </p:txEl>
                                          </p:spTgt>
                                        </p:tgtEl>
                                        <p:attrNameLst>
                                          <p:attrName>style.visibility</p:attrName>
                                        </p:attrNameLst>
                                      </p:cBhvr>
                                      <p:to>
                                        <p:strVal val="visible"/>
                                      </p:to>
                                    </p:set>
                                    <p:animEffect transition="in" filter="fade">
                                      <p:cBhvr>
                                        <p:cTn id="29" dur="2000"/>
                                        <p:tgtEl>
                                          <p:spTgt spid="84">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7">
                                            <p:txEl>
                                              <p:pRg st="0" end="0"/>
                                            </p:txEl>
                                          </p:spTgt>
                                        </p:tgtEl>
                                        <p:attrNameLst>
                                          <p:attrName>style.visibility</p:attrName>
                                        </p:attrNameLst>
                                      </p:cBhvr>
                                      <p:to>
                                        <p:strVal val="visible"/>
                                      </p:to>
                                    </p:set>
                                    <p:animEffect transition="in" filter="fade">
                                      <p:cBhvr>
                                        <p:cTn id="32" dur="2000"/>
                                        <p:tgtEl>
                                          <p:spTgt spid="87">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6">
                                            <p:txEl>
                                              <p:pRg st="0" end="0"/>
                                            </p:txEl>
                                          </p:spTgt>
                                        </p:tgtEl>
                                        <p:attrNameLst>
                                          <p:attrName>style.visibility</p:attrName>
                                        </p:attrNameLst>
                                      </p:cBhvr>
                                      <p:to>
                                        <p:strVal val="visible"/>
                                      </p:to>
                                    </p:set>
                                    <p:animEffect transition="in" filter="fade">
                                      <p:cBhvr>
                                        <p:cTn id="35" dur="2000"/>
                                        <p:tgtEl>
                                          <p:spTgt spid="86">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08"/>
                                        </p:tgtEl>
                                        <p:attrNameLst>
                                          <p:attrName>style.visibility</p:attrName>
                                        </p:attrNameLst>
                                      </p:cBhvr>
                                      <p:to>
                                        <p:strVal val="visible"/>
                                      </p:to>
                                    </p:set>
                                    <p:animEffect transition="in" filter="fade">
                                      <p:cBhvr>
                                        <p:cTn id="40" dur="2000"/>
                                        <p:tgtEl>
                                          <p:spTgt spid="10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1">
                                            <p:txEl>
                                              <p:pRg st="0" end="0"/>
                                            </p:txEl>
                                          </p:spTgt>
                                        </p:tgtEl>
                                        <p:attrNameLst>
                                          <p:attrName>style.visibility</p:attrName>
                                        </p:attrNameLst>
                                      </p:cBhvr>
                                      <p:to>
                                        <p:strVal val="visible"/>
                                      </p:to>
                                    </p:set>
                                    <p:animEffect transition="in" filter="fade">
                                      <p:cBhvr>
                                        <p:cTn id="43" dur="2000"/>
                                        <p:tgtEl>
                                          <p:spTgt spid="141">
                                            <p:txEl>
                                              <p:pRg st="0" end="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9">
                                            <p:txEl>
                                              <p:pRg st="0" end="0"/>
                                            </p:txEl>
                                          </p:spTgt>
                                        </p:tgtEl>
                                        <p:attrNameLst>
                                          <p:attrName>style.visibility</p:attrName>
                                        </p:attrNameLst>
                                      </p:cBhvr>
                                      <p:to>
                                        <p:strVal val="visible"/>
                                      </p:to>
                                    </p:set>
                                    <p:animEffect transition="in" filter="fade">
                                      <p:cBhvr>
                                        <p:cTn id="46" dur="2000"/>
                                        <p:tgtEl>
                                          <p:spTgt spid="179">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8">
                                            <p:txEl>
                                              <p:pRg st="0" end="0"/>
                                            </p:txEl>
                                          </p:spTgt>
                                        </p:tgtEl>
                                        <p:attrNameLst>
                                          <p:attrName>style.visibility</p:attrName>
                                        </p:attrNameLst>
                                      </p:cBhvr>
                                      <p:to>
                                        <p:strVal val="visible"/>
                                      </p:to>
                                    </p:set>
                                    <p:animEffect transition="in" filter="fade">
                                      <p:cBhvr>
                                        <p:cTn id="49" dur="2000"/>
                                        <p:tgtEl>
                                          <p:spTgt spid="178">
                                            <p:txEl>
                                              <p:pRg st="0" end="0"/>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fade">
                                      <p:cBhvr>
                                        <p:cTn id="52" dur="2000"/>
                                        <p:tgtEl>
                                          <p:spTgt spid="113"/>
                                        </p:tgtEl>
                                      </p:cBhvr>
                                    </p:animEffect>
                                  </p:childTnLst>
                                </p:cTn>
                              </p:par>
                              <p:par>
                                <p:cTn id="53" presetID="10" presetClass="entr" presetSubtype="0" fill="hold" nodeType="withEffect">
                                  <p:stCondLst>
                                    <p:cond delay="0"/>
                                  </p:stCondLst>
                                  <p:childTnLst>
                                    <p:set>
                                      <p:cBhvr>
                                        <p:cTn id="54" dur="1" fill="hold">
                                          <p:stCondLst>
                                            <p:cond delay="0"/>
                                          </p:stCondLst>
                                        </p:cTn>
                                        <p:tgtEl>
                                          <p:spTgt spid="124"/>
                                        </p:tgtEl>
                                        <p:attrNameLst>
                                          <p:attrName>style.visibility</p:attrName>
                                        </p:attrNameLst>
                                      </p:cBhvr>
                                      <p:to>
                                        <p:strVal val="visible"/>
                                      </p:to>
                                    </p:set>
                                    <p:animEffect transition="in" filter="fade">
                                      <p:cBhvr>
                                        <p:cTn id="55" dur="2000"/>
                                        <p:tgtEl>
                                          <p:spTgt spid="124"/>
                                        </p:tgtEl>
                                      </p:cBhvr>
                                    </p:animEffect>
                                  </p:childTnLst>
                                </p:cTn>
                              </p:par>
                              <p:par>
                                <p:cTn id="56" presetID="10" presetClass="entr" presetSubtype="0" fill="hold" nodeType="withEffect">
                                  <p:stCondLst>
                                    <p:cond delay="0"/>
                                  </p:stCondLst>
                                  <p:childTnLst>
                                    <p:set>
                                      <p:cBhvr>
                                        <p:cTn id="57" dur="1" fill="hold">
                                          <p:stCondLst>
                                            <p:cond delay="0"/>
                                          </p:stCondLst>
                                        </p:cTn>
                                        <p:tgtEl>
                                          <p:spTgt spid="126"/>
                                        </p:tgtEl>
                                        <p:attrNameLst>
                                          <p:attrName>style.visibility</p:attrName>
                                        </p:attrNameLst>
                                      </p:cBhvr>
                                      <p:to>
                                        <p:strVal val="visible"/>
                                      </p:to>
                                    </p:set>
                                    <p:animEffect transition="in" filter="fade">
                                      <p:cBhvr>
                                        <p:cTn id="58" dur="2000"/>
                                        <p:tgtEl>
                                          <p:spTgt spid="126"/>
                                        </p:tgtEl>
                                      </p:cBhvr>
                                    </p:animEffect>
                                  </p:childTnLst>
                                </p:cTn>
                              </p:par>
                              <p:par>
                                <p:cTn id="59" presetID="10" presetClass="entr" presetSubtype="0" fill="hold" nodeType="withEffect">
                                  <p:stCondLst>
                                    <p:cond delay="0"/>
                                  </p:stCondLst>
                                  <p:childTnLst>
                                    <p:set>
                                      <p:cBhvr>
                                        <p:cTn id="60" dur="1" fill="hold">
                                          <p:stCondLst>
                                            <p:cond delay="0"/>
                                          </p:stCondLst>
                                        </p:cTn>
                                        <p:tgtEl>
                                          <p:spTgt spid="128"/>
                                        </p:tgtEl>
                                        <p:attrNameLst>
                                          <p:attrName>style.visibility</p:attrName>
                                        </p:attrNameLst>
                                      </p:cBhvr>
                                      <p:to>
                                        <p:strVal val="visible"/>
                                      </p:to>
                                    </p:set>
                                    <p:animEffect transition="in" filter="fade">
                                      <p:cBhvr>
                                        <p:cTn id="61" dur="2000"/>
                                        <p:tgtEl>
                                          <p:spTgt spid="128"/>
                                        </p:tgtEl>
                                      </p:cBhvr>
                                    </p:animEffect>
                                  </p:childTnLst>
                                </p:cTn>
                              </p:par>
                              <p:par>
                                <p:cTn id="62" presetID="10" presetClass="entr" presetSubtype="0" fill="hold" nodeType="withEffect">
                                  <p:stCondLst>
                                    <p:cond delay="0"/>
                                  </p:stCondLst>
                                  <p:childTnLst>
                                    <p:set>
                                      <p:cBhvr>
                                        <p:cTn id="63" dur="1" fill="hold">
                                          <p:stCondLst>
                                            <p:cond delay="0"/>
                                          </p:stCondLst>
                                        </p:cTn>
                                        <p:tgtEl>
                                          <p:spTgt spid="130"/>
                                        </p:tgtEl>
                                        <p:attrNameLst>
                                          <p:attrName>style.visibility</p:attrName>
                                        </p:attrNameLst>
                                      </p:cBhvr>
                                      <p:to>
                                        <p:strVal val="visible"/>
                                      </p:to>
                                    </p:set>
                                    <p:animEffect transition="in" filter="fade">
                                      <p:cBhvr>
                                        <p:cTn id="64" dur="2000"/>
                                        <p:tgtEl>
                                          <p:spTgt spid="130"/>
                                        </p:tgtEl>
                                      </p:cBhvr>
                                    </p:animEffect>
                                  </p:childTnLst>
                                </p:cTn>
                              </p:par>
                              <p:par>
                                <p:cTn id="65" presetID="10" presetClass="entr" presetSubtype="0" fill="hold" nodeType="withEffect">
                                  <p:stCondLst>
                                    <p:cond delay="0"/>
                                  </p:stCondLst>
                                  <p:childTnLst>
                                    <p:set>
                                      <p:cBhvr>
                                        <p:cTn id="66" dur="1" fill="hold">
                                          <p:stCondLst>
                                            <p:cond delay="0"/>
                                          </p:stCondLst>
                                        </p:cTn>
                                        <p:tgtEl>
                                          <p:spTgt spid="132"/>
                                        </p:tgtEl>
                                        <p:attrNameLst>
                                          <p:attrName>style.visibility</p:attrName>
                                        </p:attrNameLst>
                                      </p:cBhvr>
                                      <p:to>
                                        <p:strVal val="visible"/>
                                      </p:to>
                                    </p:set>
                                    <p:animEffect transition="in" filter="fade">
                                      <p:cBhvr>
                                        <p:cTn id="67" dur="2000"/>
                                        <p:tgtEl>
                                          <p:spTgt spid="132"/>
                                        </p:tgtEl>
                                      </p:cBhvr>
                                    </p:animEffect>
                                  </p:childTnLst>
                                </p:cTn>
                              </p:par>
                              <p:par>
                                <p:cTn id="68" presetID="10" presetClass="entr" presetSubtype="0" fill="hold" nodeType="withEffect">
                                  <p:stCondLst>
                                    <p:cond delay="0"/>
                                  </p:stCondLst>
                                  <p:childTnLst>
                                    <p:set>
                                      <p:cBhvr>
                                        <p:cTn id="69" dur="1" fill="hold">
                                          <p:stCondLst>
                                            <p:cond delay="0"/>
                                          </p:stCondLst>
                                        </p:cTn>
                                        <p:tgtEl>
                                          <p:spTgt spid="138"/>
                                        </p:tgtEl>
                                        <p:attrNameLst>
                                          <p:attrName>style.visibility</p:attrName>
                                        </p:attrNameLst>
                                      </p:cBhvr>
                                      <p:to>
                                        <p:strVal val="visible"/>
                                      </p:to>
                                    </p:set>
                                    <p:animEffect transition="in" filter="fade">
                                      <p:cBhvr>
                                        <p:cTn id="70" dur="2000"/>
                                        <p:tgtEl>
                                          <p:spTgt spid="138"/>
                                        </p:tgtEl>
                                      </p:cBhvr>
                                    </p:animEffect>
                                  </p:childTnLst>
                                </p:cTn>
                              </p:par>
                              <p:par>
                                <p:cTn id="71" presetID="10" presetClass="entr" presetSubtype="0" fill="hold" nodeType="withEffect">
                                  <p:stCondLst>
                                    <p:cond delay="0"/>
                                  </p:stCondLst>
                                  <p:childTnLst>
                                    <p:set>
                                      <p:cBhvr>
                                        <p:cTn id="72" dur="1" fill="hold">
                                          <p:stCondLst>
                                            <p:cond delay="0"/>
                                          </p:stCondLst>
                                        </p:cTn>
                                        <p:tgtEl>
                                          <p:spTgt spid="146"/>
                                        </p:tgtEl>
                                        <p:attrNameLst>
                                          <p:attrName>style.visibility</p:attrName>
                                        </p:attrNameLst>
                                      </p:cBhvr>
                                      <p:to>
                                        <p:strVal val="visible"/>
                                      </p:to>
                                    </p:set>
                                    <p:animEffect transition="in" filter="fade">
                                      <p:cBhvr>
                                        <p:cTn id="73" dur="2000"/>
                                        <p:tgtEl>
                                          <p:spTgt spid="146"/>
                                        </p:tgtEl>
                                      </p:cBhvr>
                                    </p:animEffect>
                                  </p:childTnLst>
                                </p:cTn>
                              </p:par>
                              <p:par>
                                <p:cTn id="74" presetID="10" presetClass="entr" presetSubtype="0" fill="hold" nodeType="withEffect">
                                  <p:stCondLst>
                                    <p:cond delay="0"/>
                                  </p:stCondLst>
                                  <p:childTnLst>
                                    <p:set>
                                      <p:cBhvr>
                                        <p:cTn id="75" dur="1" fill="hold">
                                          <p:stCondLst>
                                            <p:cond delay="0"/>
                                          </p:stCondLst>
                                        </p:cTn>
                                        <p:tgtEl>
                                          <p:spTgt spid="121"/>
                                        </p:tgtEl>
                                        <p:attrNameLst>
                                          <p:attrName>style.visibility</p:attrName>
                                        </p:attrNameLst>
                                      </p:cBhvr>
                                      <p:to>
                                        <p:strVal val="visible"/>
                                      </p:to>
                                    </p:set>
                                    <p:animEffect transition="in" filter="fade">
                                      <p:cBhvr>
                                        <p:cTn id="76" dur="2000"/>
                                        <p:tgtEl>
                                          <p:spTgt spid="121"/>
                                        </p:tgtEl>
                                      </p:cBhvr>
                                    </p:animEffect>
                                  </p:childTnLst>
                                </p:cTn>
                              </p:par>
                              <p:par>
                                <p:cTn id="77" presetID="10" presetClass="entr" presetSubtype="0" fill="hold" nodeType="withEffect">
                                  <p:stCondLst>
                                    <p:cond delay="0"/>
                                  </p:stCondLst>
                                  <p:childTnLst>
                                    <p:set>
                                      <p:cBhvr>
                                        <p:cTn id="78" dur="1" fill="hold">
                                          <p:stCondLst>
                                            <p:cond delay="0"/>
                                          </p:stCondLst>
                                        </p:cTn>
                                        <p:tgtEl>
                                          <p:spTgt spid="111"/>
                                        </p:tgtEl>
                                        <p:attrNameLst>
                                          <p:attrName>style.visibility</p:attrName>
                                        </p:attrNameLst>
                                      </p:cBhvr>
                                      <p:to>
                                        <p:strVal val="visible"/>
                                      </p:to>
                                    </p:set>
                                    <p:animEffect transition="in" filter="fade">
                                      <p:cBhvr>
                                        <p:cTn id="79" dur="2000"/>
                                        <p:tgtEl>
                                          <p:spTgt spid="111"/>
                                        </p:tgtEl>
                                      </p:cBhvr>
                                    </p:animEffect>
                                  </p:childTnLst>
                                </p:cTn>
                              </p:par>
                              <p:par>
                                <p:cTn id="80" presetID="10" presetClass="entr" presetSubtype="0" fill="hold" nodeType="with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fade">
                                      <p:cBhvr>
                                        <p:cTn id="82" dur="2000"/>
                                        <p:tgtEl>
                                          <p:spTgt spid="109"/>
                                        </p:tgtEl>
                                      </p:cBhvr>
                                    </p:animEffect>
                                  </p:childTnLst>
                                </p:cTn>
                              </p:par>
                              <p:par>
                                <p:cTn id="83" presetID="10" presetClass="entr" presetSubtype="0" fill="hold" nodeType="withEffect">
                                  <p:stCondLst>
                                    <p:cond delay="0"/>
                                  </p:stCondLst>
                                  <p:childTnLst>
                                    <p:set>
                                      <p:cBhvr>
                                        <p:cTn id="84" dur="1" fill="hold">
                                          <p:stCondLst>
                                            <p:cond delay="0"/>
                                          </p:stCondLst>
                                        </p:cTn>
                                        <p:tgtEl>
                                          <p:spTgt spid="110"/>
                                        </p:tgtEl>
                                        <p:attrNameLst>
                                          <p:attrName>style.visibility</p:attrName>
                                        </p:attrNameLst>
                                      </p:cBhvr>
                                      <p:to>
                                        <p:strVal val="visible"/>
                                      </p:to>
                                    </p:set>
                                    <p:animEffect transition="in" filter="fade">
                                      <p:cBhvr>
                                        <p:cTn id="85" dur="2000"/>
                                        <p:tgtEl>
                                          <p:spTgt spid="110"/>
                                        </p:tgtEl>
                                      </p:cBhvr>
                                    </p:animEffect>
                                  </p:childTnLst>
                                </p:cTn>
                              </p:par>
                              <p:par>
                                <p:cTn id="86" presetID="10" presetClass="entr" presetSubtype="0" fill="hold" nodeType="withEffect">
                                  <p:stCondLst>
                                    <p:cond delay="0"/>
                                  </p:stCondLst>
                                  <p:childTnLst>
                                    <p:set>
                                      <p:cBhvr>
                                        <p:cTn id="87" dur="1" fill="hold">
                                          <p:stCondLst>
                                            <p:cond delay="0"/>
                                          </p:stCondLst>
                                        </p:cTn>
                                        <p:tgtEl>
                                          <p:spTgt spid="134"/>
                                        </p:tgtEl>
                                        <p:attrNameLst>
                                          <p:attrName>style.visibility</p:attrName>
                                        </p:attrNameLst>
                                      </p:cBhvr>
                                      <p:to>
                                        <p:strVal val="visible"/>
                                      </p:to>
                                    </p:set>
                                    <p:animEffect transition="in" filter="fade">
                                      <p:cBhvr>
                                        <p:cTn id="88" dur="2000"/>
                                        <p:tgtEl>
                                          <p:spTgt spid="134"/>
                                        </p:tgtEl>
                                      </p:cBhvr>
                                    </p:animEffect>
                                  </p:childTnLst>
                                </p:cTn>
                              </p:par>
                              <p:par>
                                <p:cTn id="89" presetID="10" presetClass="entr" presetSubtype="0" fill="hold" nodeType="with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childTnLst>
                                </p:cTn>
                              </p:par>
                              <p:par>
                                <p:cTn id="92" presetID="10" presetClass="entr" presetSubtype="0" fill="hold" nodeType="withEffect">
                                  <p:stCondLst>
                                    <p:cond delay="0"/>
                                  </p:stCondLst>
                                  <p:childTnLst>
                                    <p:set>
                                      <p:cBhvr>
                                        <p:cTn id="93" dur="1" fill="hold">
                                          <p:stCondLst>
                                            <p:cond delay="0"/>
                                          </p:stCondLst>
                                        </p:cTn>
                                        <p:tgtEl>
                                          <p:spTgt spid="136"/>
                                        </p:tgtEl>
                                        <p:attrNameLst>
                                          <p:attrName>style.visibility</p:attrName>
                                        </p:attrNameLst>
                                      </p:cBhvr>
                                      <p:to>
                                        <p:strVal val="visible"/>
                                      </p:to>
                                    </p:set>
                                    <p:animEffect transition="in" filter="fade">
                                      <p:cBhvr>
                                        <p:cTn id="94" dur="2000"/>
                                        <p:tgtEl>
                                          <p:spTgt spid="136"/>
                                        </p:tgtEl>
                                      </p:cBhvr>
                                    </p:animEffect>
                                  </p:childTnLst>
                                </p:cTn>
                              </p:par>
                              <p:par>
                                <p:cTn id="95" presetID="10" presetClass="entr" presetSubtype="0" fill="hold" nodeType="withEffect">
                                  <p:stCondLst>
                                    <p:cond delay="0"/>
                                  </p:stCondLst>
                                  <p:childTnLst>
                                    <p:set>
                                      <p:cBhvr>
                                        <p:cTn id="96" dur="1" fill="hold">
                                          <p:stCondLst>
                                            <p:cond delay="0"/>
                                          </p:stCondLst>
                                        </p:cTn>
                                        <p:tgtEl>
                                          <p:spTgt spid="119"/>
                                        </p:tgtEl>
                                        <p:attrNameLst>
                                          <p:attrName>style.visibility</p:attrName>
                                        </p:attrNameLst>
                                      </p:cBhvr>
                                      <p:to>
                                        <p:strVal val="visible"/>
                                      </p:to>
                                    </p:set>
                                    <p:animEffect transition="in" filter="fade">
                                      <p:cBhvr>
                                        <p:cTn id="97" dur="2000"/>
                                        <p:tgtEl>
                                          <p:spTgt spid="119"/>
                                        </p:tgtEl>
                                      </p:cBhvr>
                                    </p:animEffect>
                                  </p:childTnLst>
                                </p:cTn>
                              </p:par>
                              <p:par>
                                <p:cTn id="98" presetID="10" presetClass="entr" presetSubtype="0" fill="hold" nodeType="with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2000"/>
                                        <p:tgtEl>
                                          <p:spTgt spid="140"/>
                                        </p:tgtEl>
                                      </p:cBhvr>
                                    </p:animEffect>
                                  </p:childTnLst>
                                </p:cTn>
                              </p:par>
                              <p:par>
                                <p:cTn id="101" presetID="10" presetClass="entr" presetSubtype="0" fill="hold" nodeType="withEffect">
                                  <p:stCondLst>
                                    <p:cond delay="0"/>
                                  </p:stCondLst>
                                  <p:childTnLst>
                                    <p:set>
                                      <p:cBhvr>
                                        <p:cTn id="102" dur="1" fill="hold">
                                          <p:stCondLst>
                                            <p:cond delay="0"/>
                                          </p:stCondLst>
                                        </p:cTn>
                                        <p:tgtEl>
                                          <p:spTgt spid="145"/>
                                        </p:tgtEl>
                                        <p:attrNameLst>
                                          <p:attrName>style.visibility</p:attrName>
                                        </p:attrNameLst>
                                      </p:cBhvr>
                                      <p:to>
                                        <p:strVal val="visible"/>
                                      </p:to>
                                    </p:set>
                                    <p:animEffect transition="in" filter="fade">
                                      <p:cBhvr>
                                        <p:cTn id="103" dur="2000"/>
                                        <p:tgtEl>
                                          <p:spTgt spid="145"/>
                                        </p:tgtEl>
                                      </p:cBhvr>
                                    </p:animEffect>
                                  </p:childTnLst>
                                </p:cTn>
                              </p:par>
                              <p:par>
                                <p:cTn id="104" presetID="10" presetClass="entr" presetSubtype="0" fill="hold" nodeType="withEffect">
                                  <p:stCondLst>
                                    <p:cond delay="0"/>
                                  </p:stCondLst>
                                  <p:childTnLst>
                                    <p:set>
                                      <p:cBhvr>
                                        <p:cTn id="105" dur="1" fill="hold">
                                          <p:stCondLst>
                                            <p:cond delay="0"/>
                                          </p:stCondLst>
                                        </p:cTn>
                                        <p:tgtEl>
                                          <p:spTgt spid="144"/>
                                        </p:tgtEl>
                                        <p:attrNameLst>
                                          <p:attrName>style.visibility</p:attrName>
                                        </p:attrNameLst>
                                      </p:cBhvr>
                                      <p:to>
                                        <p:strVal val="visible"/>
                                      </p:to>
                                    </p:set>
                                    <p:animEffect transition="in" filter="fade">
                                      <p:cBhvr>
                                        <p:cTn id="106" dur="2000"/>
                                        <p:tgtEl>
                                          <p:spTgt spid="14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43"/>
                                        </p:tgtEl>
                                        <p:attrNameLst>
                                          <p:attrName>style.visibility</p:attrName>
                                        </p:attrNameLst>
                                      </p:cBhvr>
                                      <p:to>
                                        <p:strVal val="visible"/>
                                      </p:to>
                                    </p:set>
                                    <p:animEffect transition="in" filter="fade">
                                      <p:cBhvr>
                                        <p:cTn id="109" dur="2000"/>
                                        <p:tgtEl>
                                          <p:spTgt spid="143"/>
                                        </p:tgtEl>
                                      </p:cBhvr>
                                    </p:animEffect>
                                  </p:childTnLst>
                                </p:cTn>
                              </p:par>
                              <p:par>
                                <p:cTn id="110" presetID="10" presetClass="entr" presetSubtype="0" fill="hold" nodeType="withEffect">
                                  <p:stCondLst>
                                    <p:cond delay="0"/>
                                  </p:stCondLst>
                                  <p:childTnLst>
                                    <p:set>
                                      <p:cBhvr>
                                        <p:cTn id="111" dur="1" fill="hold">
                                          <p:stCondLst>
                                            <p:cond delay="0"/>
                                          </p:stCondLst>
                                        </p:cTn>
                                        <p:tgtEl>
                                          <p:spTgt spid="157"/>
                                        </p:tgtEl>
                                        <p:attrNameLst>
                                          <p:attrName>style.visibility</p:attrName>
                                        </p:attrNameLst>
                                      </p:cBhvr>
                                      <p:to>
                                        <p:strVal val="visible"/>
                                      </p:to>
                                    </p:set>
                                    <p:animEffect transition="in" filter="fade">
                                      <p:cBhvr>
                                        <p:cTn id="112" dur="2000"/>
                                        <p:tgtEl>
                                          <p:spTgt spid="157"/>
                                        </p:tgtEl>
                                      </p:cBhvr>
                                    </p:animEffect>
                                  </p:childTnLst>
                                </p:cTn>
                              </p:par>
                              <p:par>
                                <p:cTn id="113" presetID="10" presetClass="entr" presetSubtype="0" fill="hold" nodeType="withEffect">
                                  <p:stCondLst>
                                    <p:cond delay="0"/>
                                  </p:stCondLst>
                                  <p:childTnLst>
                                    <p:set>
                                      <p:cBhvr>
                                        <p:cTn id="114" dur="1" fill="hold">
                                          <p:stCondLst>
                                            <p:cond delay="0"/>
                                          </p:stCondLst>
                                        </p:cTn>
                                        <p:tgtEl>
                                          <p:spTgt spid="170"/>
                                        </p:tgtEl>
                                        <p:attrNameLst>
                                          <p:attrName>style.visibility</p:attrName>
                                        </p:attrNameLst>
                                      </p:cBhvr>
                                      <p:to>
                                        <p:strVal val="visible"/>
                                      </p:to>
                                    </p:set>
                                    <p:animEffect transition="in" filter="fade">
                                      <p:cBhvr>
                                        <p:cTn id="115" dur="2000"/>
                                        <p:tgtEl>
                                          <p:spTgt spid="170"/>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60"/>
                                        </p:tgtEl>
                                        <p:attrNameLst>
                                          <p:attrName>style.visibility</p:attrName>
                                        </p:attrNameLst>
                                      </p:cBhvr>
                                      <p:to>
                                        <p:strVal val="visible"/>
                                      </p:to>
                                    </p:set>
                                    <p:animEffect transition="in" filter="fade">
                                      <p:cBhvr>
                                        <p:cTn id="118" dur="2000"/>
                                        <p:tgtEl>
                                          <p:spTgt spid="160"/>
                                        </p:tgtEl>
                                      </p:cBhvr>
                                    </p:animEffect>
                                  </p:childTnLst>
                                </p:cTn>
                              </p:par>
                              <p:par>
                                <p:cTn id="119" presetID="10" presetClass="entr" presetSubtype="0" fill="hold" nodeType="withEffect">
                                  <p:stCondLst>
                                    <p:cond delay="0"/>
                                  </p:stCondLst>
                                  <p:childTnLst>
                                    <p:set>
                                      <p:cBhvr>
                                        <p:cTn id="120" dur="1" fill="hold">
                                          <p:stCondLst>
                                            <p:cond delay="0"/>
                                          </p:stCondLst>
                                        </p:cTn>
                                        <p:tgtEl>
                                          <p:spTgt spid="173"/>
                                        </p:tgtEl>
                                        <p:attrNameLst>
                                          <p:attrName>style.visibility</p:attrName>
                                        </p:attrNameLst>
                                      </p:cBhvr>
                                      <p:to>
                                        <p:strVal val="visible"/>
                                      </p:to>
                                    </p:set>
                                    <p:animEffect transition="in" filter="fade">
                                      <p:cBhvr>
                                        <p:cTn id="121" dur="2000"/>
                                        <p:tgtEl>
                                          <p:spTgt spid="173"/>
                                        </p:tgtEl>
                                      </p:cBhvr>
                                    </p:animEffect>
                                  </p:childTnLst>
                                </p:cTn>
                              </p:par>
                              <p:par>
                                <p:cTn id="122" presetID="10" presetClass="entr" presetSubtype="0" fill="hold" nodeType="withEffect">
                                  <p:stCondLst>
                                    <p:cond delay="0"/>
                                  </p:stCondLst>
                                  <p:childTnLst>
                                    <p:set>
                                      <p:cBhvr>
                                        <p:cTn id="123" dur="1" fill="hold">
                                          <p:stCondLst>
                                            <p:cond delay="0"/>
                                          </p:stCondLst>
                                        </p:cTn>
                                        <p:tgtEl>
                                          <p:spTgt spid="171"/>
                                        </p:tgtEl>
                                        <p:attrNameLst>
                                          <p:attrName>style.visibility</p:attrName>
                                        </p:attrNameLst>
                                      </p:cBhvr>
                                      <p:to>
                                        <p:strVal val="visible"/>
                                      </p:to>
                                    </p:set>
                                    <p:animEffect transition="in" filter="fade">
                                      <p:cBhvr>
                                        <p:cTn id="124" dur="2000"/>
                                        <p:tgtEl>
                                          <p:spTgt spid="171"/>
                                        </p:tgtEl>
                                      </p:cBhvr>
                                    </p:animEffect>
                                  </p:childTnLst>
                                </p:cTn>
                              </p:par>
                              <p:par>
                                <p:cTn id="125" presetID="10" presetClass="entr" presetSubtype="0" fill="hold" nodeType="withEffect">
                                  <p:stCondLst>
                                    <p:cond delay="0"/>
                                  </p:stCondLst>
                                  <p:childTnLst>
                                    <p:set>
                                      <p:cBhvr>
                                        <p:cTn id="126" dur="1" fill="hold">
                                          <p:stCondLst>
                                            <p:cond delay="0"/>
                                          </p:stCondLst>
                                        </p:cTn>
                                        <p:tgtEl>
                                          <p:spTgt spid="161"/>
                                        </p:tgtEl>
                                        <p:attrNameLst>
                                          <p:attrName>style.visibility</p:attrName>
                                        </p:attrNameLst>
                                      </p:cBhvr>
                                      <p:to>
                                        <p:strVal val="visible"/>
                                      </p:to>
                                    </p:set>
                                    <p:animEffect transition="in" filter="fade">
                                      <p:cBhvr>
                                        <p:cTn id="127" dur="2000"/>
                                        <p:tgtEl>
                                          <p:spTgt spid="161"/>
                                        </p:tgtEl>
                                      </p:cBhvr>
                                    </p:animEffect>
                                  </p:childTnLst>
                                </p:cTn>
                              </p:par>
                              <p:par>
                                <p:cTn id="128" presetID="10" presetClass="entr" presetSubtype="0" fill="hold" nodeType="withEffect">
                                  <p:stCondLst>
                                    <p:cond delay="0"/>
                                  </p:stCondLst>
                                  <p:childTnLst>
                                    <p:set>
                                      <p:cBhvr>
                                        <p:cTn id="129" dur="1" fill="hold">
                                          <p:stCondLst>
                                            <p:cond delay="0"/>
                                          </p:stCondLst>
                                        </p:cTn>
                                        <p:tgtEl>
                                          <p:spTgt spid="166"/>
                                        </p:tgtEl>
                                        <p:attrNameLst>
                                          <p:attrName>style.visibility</p:attrName>
                                        </p:attrNameLst>
                                      </p:cBhvr>
                                      <p:to>
                                        <p:strVal val="visible"/>
                                      </p:to>
                                    </p:set>
                                    <p:animEffect transition="in" filter="fade">
                                      <p:cBhvr>
                                        <p:cTn id="130" dur="2000"/>
                                        <p:tgtEl>
                                          <p:spTgt spid="166"/>
                                        </p:tgtEl>
                                      </p:cBhvr>
                                    </p:animEffect>
                                  </p:childTnLst>
                                </p:cTn>
                              </p:par>
                              <p:par>
                                <p:cTn id="131" presetID="10" presetClass="entr" presetSubtype="0" fill="hold" nodeType="withEffect">
                                  <p:stCondLst>
                                    <p:cond delay="0"/>
                                  </p:stCondLst>
                                  <p:childTnLst>
                                    <p:set>
                                      <p:cBhvr>
                                        <p:cTn id="132" dur="1" fill="hold">
                                          <p:stCondLst>
                                            <p:cond delay="0"/>
                                          </p:stCondLst>
                                        </p:cTn>
                                        <p:tgtEl>
                                          <p:spTgt spid="172"/>
                                        </p:tgtEl>
                                        <p:attrNameLst>
                                          <p:attrName>style.visibility</p:attrName>
                                        </p:attrNameLst>
                                      </p:cBhvr>
                                      <p:to>
                                        <p:strVal val="visible"/>
                                      </p:to>
                                    </p:set>
                                    <p:animEffect transition="in" filter="fade">
                                      <p:cBhvr>
                                        <p:cTn id="133" dur="2000"/>
                                        <p:tgtEl>
                                          <p:spTgt spid="172"/>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183">
                                            <p:txEl>
                                              <p:pRg st="0" end="0"/>
                                            </p:txEl>
                                          </p:spTgt>
                                        </p:tgtEl>
                                        <p:attrNameLst>
                                          <p:attrName>style.visibility</p:attrName>
                                        </p:attrNameLst>
                                      </p:cBhvr>
                                      <p:to>
                                        <p:strVal val="visible"/>
                                      </p:to>
                                    </p:set>
                                    <p:animEffect transition="in" filter="fade">
                                      <p:cBhvr>
                                        <p:cTn id="138" dur="2000"/>
                                        <p:tgtEl>
                                          <p:spTgt spid="183">
                                            <p:txEl>
                                              <p:pRg st="0" end="0"/>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107">
                                            <p:txEl>
                                              <p:pRg st="0" end="0"/>
                                            </p:txEl>
                                          </p:spTgt>
                                        </p:tgtEl>
                                        <p:attrNameLst>
                                          <p:attrName>style.visibility</p:attrName>
                                        </p:attrNameLst>
                                      </p:cBhvr>
                                      <p:to>
                                        <p:strVal val="visible"/>
                                      </p:to>
                                    </p:set>
                                    <p:animEffect transition="in" filter="fade">
                                      <p:cBhvr>
                                        <p:cTn id="143" dur="2000"/>
                                        <p:tgtEl>
                                          <p:spTgt spid="107">
                                            <p:txEl>
                                              <p:pRg st="0" end="0"/>
                                            </p:txEl>
                                          </p:spTgt>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06">
                                            <p:txEl>
                                              <p:pRg st="0" end="0"/>
                                            </p:txEl>
                                          </p:spTgt>
                                        </p:tgtEl>
                                        <p:attrNameLst>
                                          <p:attrName>style.visibility</p:attrName>
                                        </p:attrNameLst>
                                      </p:cBhvr>
                                      <p:to>
                                        <p:strVal val="visible"/>
                                      </p:to>
                                    </p:set>
                                    <p:animEffect transition="in" filter="fade">
                                      <p:cBhvr>
                                        <p:cTn id="146" dur="2000"/>
                                        <p:tgtEl>
                                          <p:spTgt spid="106">
                                            <p:txEl>
                                              <p:pRg st="0" end="0"/>
                                            </p:txEl>
                                          </p:spTgt>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75">
                                            <p:txEl>
                                              <p:pRg st="0" end="0"/>
                                            </p:txEl>
                                          </p:spTgt>
                                        </p:tgtEl>
                                        <p:attrNameLst>
                                          <p:attrName>style.visibility</p:attrName>
                                        </p:attrNameLst>
                                      </p:cBhvr>
                                      <p:to>
                                        <p:strVal val="visible"/>
                                      </p:to>
                                    </p:set>
                                    <p:animEffect transition="in" filter="fade">
                                      <p:cBhvr>
                                        <p:cTn id="149" dur="2000"/>
                                        <p:tgtEl>
                                          <p:spTgt spid="175">
                                            <p:txEl>
                                              <p:pRg st="0" end="0"/>
                                            </p:txEl>
                                          </p:spTgt>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174">
                                            <p:txEl>
                                              <p:pRg st="0" end="0"/>
                                            </p:txEl>
                                          </p:spTgt>
                                        </p:tgtEl>
                                        <p:attrNameLst>
                                          <p:attrName>style.visibility</p:attrName>
                                        </p:attrNameLst>
                                      </p:cBhvr>
                                      <p:to>
                                        <p:strVal val="visible"/>
                                      </p:to>
                                    </p:set>
                                    <p:animEffect transition="in" filter="fade">
                                      <p:cBhvr>
                                        <p:cTn id="152" dur="2000"/>
                                        <p:tgtEl>
                                          <p:spTgt spid="174">
                                            <p:txEl>
                                              <p:pRg st="0" end="0"/>
                                            </p:txEl>
                                          </p:spTgt>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77">
                                            <p:txEl>
                                              <p:pRg st="0" end="0"/>
                                            </p:txEl>
                                          </p:spTgt>
                                        </p:tgtEl>
                                        <p:attrNameLst>
                                          <p:attrName>style.visibility</p:attrName>
                                        </p:attrNameLst>
                                      </p:cBhvr>
                                      <p:to>
                                        <p:strVal val="visible"/>
                                      </p:to>
                                    </p:set>
                                    <p:animEffect transition="in" filter="fade">
                                      <p:cBhvr>
                                        <p:cTn id="155" dur="2000"/>
                                        <p:tgtEl>
                                          <p:spTgt spid="177">
                                            <p:txEl>
                                              <p:pRg st="0" end="0"/>
                                            </p:txEl>
                                          </p:spTgt>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176">
                                            <p:txEl>
                                              <p:pRg st="0" end="0"/>
                                            </p:txEl>
                                          </p:spTgt>
                                        </p:tgtEl>
                                        <p:attrNameLst>
                                          <p:attrName>style.visibility</p:attrName>
                                        </p:attrNameLst>
                                      </p:cBhvr>
                                      <p:to>
                                        <p:strVal val="visible"/>
                                      </p:to>
                                    </p:set>
                                    <p:animEffect transition="in" filter="fade">
                                      <p:cBhvr>
                                        <p:cTn id="158" dur="2000"/>
                                        <p:tgtEl>
                                          <p:spTgt spid="176">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180"/>
                                        </p:tgtEl>
                                        <p:attrNameLst>
                                          <p:attrName>style.visibility</p:attrName>
                                        </p:attrNameLst>
                                      </p:cBhvr>
                                      <p:to>
                                        <p:strVal val="visible"/>
                                      </p:to>
                                    </p:set>
                                    <p:animEffect transition="in" filter="fade">
                                      <p:cBhvr>
                                        <p:cTn id="163" dur="2000"/>
                                        <p:tgtEl>
                                          <p:spTgt spid="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0" animBg="1"/>
      <p:bldP spid="66" grpId="0" animBg="1"/>
      <p:bldP spid="46" grpId="0" build="allAtOnce"/>
      <p:bldP spid="83" grpId="0" build="allAtOnce"/>
      <p:bldP spid="67" grpId="0"/>
      <p:bldP spid="84" grpId="0" build="allAtOnce"/>
      <p:bldP spid="85" grpId="0" build="allAtOnce"/>
      <p:bldP spid="86" grpId="0" build="allAtOnce"/>
      <p:bldP spid="87" grpId="0" build="allAtOnce"/>
      <p:bldP spid="106" grpId="0" build="allAtOnce"/>
      <p:bldP spid="107" grpId="0" build="allAtOnce"/>
      <p:bldP spid="141" grpId="0" build="allAtOnce"/>
      <p:bldP spid="143" grpId="0" animBg="1"/>
      <p:bldP spid="160" grpId="0" animBg="1"/>
      <p:bldP spid="174" grpId="0" build="allAtOnce"/>
      <p:bldP spid="175" grpId="0" build="allAtOnce"/>
      <p:bldP spid="176" grpId="0" build="allAtOnce"/>
      <p:bldP spid="177" grpId="0" build="allAtOnce"/>
      <p:bldP spid="178" grpId="0" build="allAtOnce"/>
      <p:bldP spid="179" grpId="0" build="allAtOnce"/>
      <p:bldP spid="181" grpId="0" build="allAtOnce"/>
      <p:bldP spid="18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6</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a:t>T-query </a:t>
            </a:r>
            <a:r>
              <a:rPr lang="en-AU" sz="1800" dirty="0"/>
              <a:t>(trajectory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168" name="TextBox 167"/>
          <p:cNvSpPr txBox="1"/>
          <p:nvPr/>
        </p:nvSpPr>
        <p:spPr>
          <a:xfrm>
            <a:off x="1409948" y="2497217"/>
            <a:ext cx="314280" cy="276999"/>
          </a:xfrm>
          <a:prstGeom prst="rect">
            <a:avLst/>
          </a:prstGeom>
          <a:noFill/>
        </p:spPr>
        <p:txBody>
          <a:bodyPr wrap="square" rtlCol="0">
            <a:spAutoFit/>
          </a:bodyPr>
          <a:lstStyle/>
          <a:p>
            <a:r>
              <a:rPr lang="en-AU" sz="1200" dirty="0"/>
              <a:t>t1</a:t>
            </a:r>
          </a:p>
        </p:txBody>
      </p:sp>
      <p:cxnSp>
        <p:nvCxnSpPr>
          <p:cNvPr id="169" name="Straight Connector 168"/>
          <p:cNvCxnSpPr/>
          <p:nvPr/>
        </p:nvCxnSpPr>
        <p:spPr>
          <a:xfrm flipV="1">
            <a:off x="2940475"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V="1">
            <a:off x="3516539"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4020595"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V="1">
            <a:off x="1572323"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2428905" y="291188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4884691"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4452643"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1973891"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84291"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2004371"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H="1">
            <a:off x="2436419"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2940475"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516539"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020595"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452643"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1572323"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4884691"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973575" y="2693319"/>
            <a:ext cx="384699" cy="276999"/>
          </a:xfrm>
          <a:prstGeom prst="rect">
            <a:avLst/>
          </a:prstGeom>
          <a:noFill/>
        </p:spPr>
        <p:txBody>
          <a:bodyPr wrap="square" rtlCol="0">
            <a:spAutoFit/>
          </a:bodyPr>
          <a:lstStyle/>
          <a:p>
            <a:r>
              <a:rPr lang="en-AU" sz="1200" dirty="0"/>
              <a:t>T1</a:t>
            </a:r>
          </a:p>
        </p:txBody>
      </p:sp>
      <p:sp>
        <p:nvSpPr>
          <p:cNvPr id="198" name="TextBox 197"/>
          <p:cNvSpPr txBox="1"/>
          <p:nvPr/>
        </p:nvSpPr>
        <p:spPr>
          <a:xfrm>
            <a:off x="1841996" y="2492896"/>
            <a:ext cx="360039" cy="276999"/>
          </a:xfrm>
          <a:prstGeom prst="rect">
            <a:avLst/>
          </a:prstGeom>
          <a:noFill/>
        </p:spPr>
        <p:txBody>
          <a:bodyPr wrap="square" rtlCol="0">
            <a:spAutoFit/>
          </a:bodyPr>
          <a:lstStyle/>
          <a:p>
            <a:r>
              <a:rPr lang="en-AU" sz="1200" dirty="0"/>
              <a:t>t2</a:t>
            </a:r>
          </a:p>
        </p:txBody>
      </p:sp>
      <p:sp>
        <p:nvSpPr>
          <p:cNvPr id="199" name="TextBox 198"/>
          <p:cNvSpPr txBox="1"/>
          <p:nvPr/>
        </p:nvSpPr>
        <p:spPr>
          <a:xfrm>
            <a:off x="2274043" y="2649617"/>
            <a:ext cx="314280" cy="276999"/>
          </a:xfrm>
          <a:prstGeom prst="rect">
            <a:avLst/>
          </a:prstGeom>
          <a:noFill/>
        </p:spPr>
        <p:txBody>
          <a:bodyPr wrap="square" rtlCol="0">
            <a:spAutoFit/>
          </a:bodyPr>
          <a:lstStyle/>
          <a:p>
            <a:r>
              <a:rPr lang="en-AU" sz="1200" dirty="0"/>
              <a:t>t3</a:t>
            </a:r>
          </a:p>
        </p:txBody>
      </p:sp>
      <p:sp>
        <p:nvSpPr>
          <p:cNvPr id="200" name="TextBox 199"/>
          <p:cNvSpPr txBox="1"/>
          <p:nvPr/>
        </p:nvSpPr>
        <p:spPr>
          <a:xfrm>
            <a:off x="2778099" y="2672472"/>
            <a:ext cx="360039" cy="276999"/>
          </a:xfrm>
          <a:prstGeom prst="rect">
            <a:avLst/>
          </a:prstGeom>
          <a:noFill/>
        </p:spPr>
        <p:txBody>
          <a:bodyPr wrap="square" rtlCol="0">
            <a:spAutoFit/>
          </a:bodyPr>
          <a:lstStyle/>
          <a:p>
            <a:r>
              <a:rPr lang="en-AU" sz="1200" dirty="0"/>
              <a:t>t4</a:t>
            </a:r>
          </a:p>
        </p:txBody>
      </p:sp>
      <p:sp>
        <p:nvSpPr>
          <p:cNvPr id="201" name="TextBox 200"/>
          <p:cNvSpPr txBox="1"/>
          <p:nvPr/>
        </p:nvSpPr>
        <p:spPr>
          <a:xfrm>
            <a:off x="3354164" y="2822441"/>
            <a:ext cx="314280" cy="276999"/>
          </a:xfrm>
          <a:prstGeom prst="rect">
            <a:avLst/>
          </a:prstGeom>
          <a:noFill/>
        </p:spPr>
        <p:txBody>
          <a:bodyPr wrap="square" rtlCol="0">
            <a:spAutoFit/>
          </a:bodyPr>
          <a:lstStyle/>
          <a:p>
            <a:r>
              <a:rPr lang="en-AU" sz="1200" dirty="0"/>
              <a:t>t5</a:t>
            </a:r>
          </a:p>
        </p:txBody>
      </p:sp>
      <p:sp>
        <p:nvSpPr>
          <p:cNvPr id="202" name="TextBox 201"/>
          <p:cNvSpPr txBox="1"/>
          <p:nvPr/>
        </p:nvSpPr>
        <p:spPr>
          <a:xfrm>
            <a:off x="3857332" y="2823200"/>
            <a:ext cx="360039" cy="276999"/>
          </a:xfrm>
          <a:prstGeom prst="rect">
            <a:avLst/>
          </a:prstGeom>
          <a:noFill/>
        </p:spPr>
        <p:txBody>
          <a:bodyPr wrap="square" rtlCol="0">
            <a:spAutoFit/>
          </a:bodyPr>
          <a:lstStyle/>
          <a:p>
            <a:r>
              <a:rPr lang="en-AU" sz="1200" dirty="0"/>
              <a:t>t6</a:t>
            </a:r>
          </a:p>
        </p:txBody>
      </p:sp>
      <p:sp>
        <p:nvSpPr>
          <p:cNvPr id="203" name="TextBox 202"/>
          <p:cNvSpPr txBox="1"/>
          <p:nvPr/>
        </p:nvSpPr>
        <p:spPr>
          <a:xfrm>
            <a:off x="4290268" y="2647945"/>
            <a:ext cx="314280" cy="276999"/>
          </a:xfrm>
          <a:prstGeom prst="rect">
            <a:avLst/>
          </a:prstGeom>
          <a:noFill/>
        </p:spPr>
        <p:txBody>
          <a:bodyPr wrap="square" rtlCol="0">
            <a:spAutoFit/>
          </a:bodyPr>
          <a:lstStyle/>
          <a:p>
            <a:r>
              <a:rPr lang="en-AU" sz="1200" dirty="0"/>
              <a:t>t7</a:t>
            </a:r>
          </a:p>
        </p:txBody>
      </p:sp>
      <p:sp>
        <p:nvSpPr>
          <p:cNvPr id="204" name="TextBox 203"/>
          <p:cNvSpPr txBox="1"/>
          <p:nvPr/>
        </p:nvSpPr>
        <p:spPr>
          <a:xfrm>
            <a:off x="4722316" y="2791961"/>
            <a:ext cx="360039" cy="276999"/>
          </a:xfrm>
          <a:prstGeom prst="rect">
            <a:avLst/>
          </a:prstGeom>
          <a:noFill/>
        </p:spPr>
        <p:txBody>
          <a:bodyPr wrap="square" rtlCol="0">
            <a:spAutoFit/>
          </a:bodyPr>
          <a:lstStyle/>
          <a:p>
            <a:r>
              <a:rPr lang="en-AU" sz="1200" dirty="0"/>
              <a:t>t8</a:t>
            </a:r>
          </a:p>
        </p:txBody>
      </p:sp>
      <p:cxnSp>
        <p:nvCxnSpPr>
          <p:cNvPr id="245" name="Straight Connector 244"/>
          <p:cNvCxnSpPr/>
          <p:nvPr/>
        </p:nvCxnSpPr>
        <p:spPr>
          <a:xfrm flipV="1">
            <a:off x="3635896"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V="1">
            <a:off x="4716016" y="3933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2339752" y="32028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flipV="1">
            <a:off x="2987824" y="33569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a:off x="1835696" y="328498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flipV="1">
            <a:off x="2339752" y="3284984"/>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H="1" flipV="1">
            <a:off x="2987824" y="3429000"/>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H="1" flipV="1">
            <a:off x="3635896" y="3717032"/>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716016" y="400506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54" name="TextBox 253"/>
          <p:cNvSpPr txBox="1"/>
          <p:nvPr/>
        </p:nvSpPr>
        <p:spPr>
          <a:xfrm>
            <a:off x="1523005" y="3152001"/>
            <a:ext cx="384699" cy="276999"/>
          </a:xfrm>
          <a:prstGeom prst="rect">
            <a:avLst/>
          </a:prstGeom>
          <a:noFill/>
        </p:spPr>
        <p:txBody>
          <a:bodyPr wrap="square" rtlCol="0">
            <a:spAutoFit/>
          </a:bodyPr>
          <a:lstStyle/>
          <a:p>
            <a:r>
              <a:rPr lang="en-AU" sz="1200" dirty="0"/>
              <a:t>T2</a:t>
            </a:r>
          </a:p>
        </p:txBody>
      </p:sp>
      <p:sp>
        <p:nvSpPr>
          <p:cNvPr id="255" name="TextBox 254"/>
          <p:cNvSpPr txBox="1"/>
          <p:nvPr/>
        </p:nvSpPr>
        <p:spPr>
          <a:xfrm>
            <a:off x="2123730" y="3361313"/>
            <a:ext cx="314280" cy="276999"/>
          </a:xfrm>
          <a:prstGeom prst="rect">
            <a:avLst/>
          </a:prstGeom>
          <a:noFill/>
        </p:spPr>
        <p:txBody>
          <a:bodyPr wrap="square" rtlCol="0">
            <a:spAutoFit/>
          </a:bodyPr>
          <a:lstStyle/>
          <a:p>
            <a:r>
              <a:rPr lang="en-AU" sz="1200" dirty="0"/>
              <a:t>t1</a:t>
            </a:r>
          </a:p>
        </p:txBody>
      </p:sp>
      <p:sp>
        <p:nvSpPr>
          <p:cNvPr id="256" name="TextBox 255"/>
          <p:cNvSpPr txBox="1"/>
          <p:nvPr/>
        </p:nvSpPr>
        <p:spPr>
          <a:xfrm>
            <a:off x="2843809" y="3501008"/>
            <a:ext cx="360039" cy="276999"/>
          </a:xfrm>
          <a:prstGeom prst="rect">
            <a:avLst/>
          </a:prstGeom>
          <a:noFill/>
        </p:spPr>
        <p:txBody>
          <a:bodyPr wrap="square" rtlCol="0">
            <a:spAutoFit/>
          </a:bodyPr>
          <a:lstStyle/>
          <a:p>
            <a:r>
              <a:rPr lang="en-AU" sz="1200" dirty="0"/>
              <a:t>t2</a:t>
            </a:r>
          </a:p>
        </p:txBody>
      </p:sp>
      <p:sp>
        <p:nvSpPr>
          <p:cNvPr id="257" name="TextBox 256"/>
          <p:cNvSpPr txBox="1"/>
          <p:nvPr/>
        </p:nvSpPr>
        <p:spPr>
          <a:xfrm>
            <a:off x="3465632" y="3717032"/>
            <a:ext cx="314280" cy="276999"/>
          </a:xfrm>
          <a:prstGeom prst="rect">
            <a:avLst/>
          </a:prstGeom>
          <a:noFill/>
        </p:spPr>
        <p:txBody>
          <a:bodyPr wrap="square" rtlCol="0">
            <a:spAutoFit/>
          </a:bodyPr>
          <a:lstStyle/>
          <a:p>
            <a:r>
              <a:rPr lang="en-AU" sz="1200" dirty="0"/>
              <a:t>t3</a:t>
            </a:r>
          </a:p>
        </p:txBody>
      </p:sp>
      <p:sp>
        <p:nvSpPr>
          <p:cNvPr id="258" name="TextBox 257"/>
          <p:cNvSpPr txBox="1"/>
          <p:nvPr/>
        </p:nvSpPr>
        <p:spPr>
          <a:xfrm>
            <a:off x="4572001" y="4005064"/>
            <a:ext cx="360039" cy="276999"/>
          </a:xfrm>
          <a:prstGeom prst="rect">
            <a:avLst/>
          </a:prstGeom>
          <a:noFill/>
        </p:spPr>
        <p:txBody>
          <a:bodyPr wrap="square" rtlCol="0">
            <a:spAutoFit/>
          </a:bodyPr>
          <a:lstStyle/>
          <a:p>
            <a:r>
              <a:rPr lang="en-AU" sz="1200" dirty="0"/>
              <a:t>t4</a:t>
            </a:r>
          </a:p>
        </p:txBody>
      </p:sp>
      <p:sp>
        <p:nvSpPr>
          <p:cNvPr id="259" name="TextBox 258"/>
          <p:cNvSpPr txBox="1"/>
          <p:nvPr/>
        </p:nvSpPr>
        <p:spPr>
          <a:xfrm>
            <a:off x="1551989" y="4369425"/>
            <a:ext cx="314280" cy="276999"/>
          </a:xfrm>
          <a:prstGeom prst="rect">
            <a:avLst/>
          </a:prstGeom>
          <a:noFill/>
        </p:spPr>
        <p:txBody>
          <a:bodyPr wrap="square" rtlCol="0">
            <a:spAutoFit/>
          </a:bodyPr>
          <a:lstStyle/>
          <a:p>
            <a:r>
              <a:rPr lang="en-AU" sz="1200" dirty="0"/>
              <a:t>t1</a:t>
            </a:r>
          </a:p>
        </p:txBody>
      </p:sp>
      <p:cxnSp>
        <p:nvCxnSpPr>
          <p:cNvPr id="260" name="Straight Connector 259"/>
          <p:cNvCxnSpPr/>
          <p:nvPr/>
        </p:nvCxnSpPr>
        <p:spPr>
          <a:xfrm flipV="1">
            <a:off x="3082516" y="47904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flipV="1">
            <a:off x="3658580"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flipV="1">
            <a:off x="4162636"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flipV="1">
            <a:off x="1714364" y="46362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flipV="1">
            <a:off x="2578460" y="47498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5026732"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flipV="1">
            <a:off x="4594684" y="47904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flipV="1">
            <a:off x="2142602" y="46464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a:off x="1426332" y="4718432"/>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a:off x="2146412" y="471843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flipH="1">
            <a:off x="2578460" y="486244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a:off x="3082516" y="4862448"/>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3658580" y="500646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H="1">
            <a:off x="4162636" y="486244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a:off x="4594684" y="486244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a:off x="1714364" y="471843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6" name="Straight Connector 275"/>
          <p:cNvCxnSpPr/>
          <p:nvPr/>
        </p:nvCxnSpPr>
        <p:spPr>
          <a:xfrm>
            <a:off x="5026732" y="5006464"/>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277" name="TextBox 276"/>
          <p:cNvSpPr txBox="1"/>
          <p:nvPr/>
        </p:nvSpPr>
        <p:spPr>
          <a:xfrm>
            <a:off x="1115616" y="4565527"/>
            <a:ext cx="384699" cy="276999"/>
          </a:xfrm>
          <a:prstGeom prst="rect">
            <a:avLst/>
          </a:prstGeom>
          <a:noFill/>
        </p:spPr>
        <p:txBody>
          <a:bodyPr wrap="square" rtlCol="0">
            <a:spAutoFit/>
          </a:bodyPr>
          <a:lstStyle/>
          <a:p>
            <a:r>
              <a:rPr lang="en-AU" sz="1200" dirty="0"/>
              <a:t>T1</a:t>
            </a:r>
          </a:p>
        </p:txBody>
      </p:sp>
      <p:sp>
        <p:nvSpPr>
          <p:cNvPr id="278" name="TextBox 277"/>
          <p:cNvSpPr txBox="1"/>
          <p:nvPr/>
        </p:nvSpPr>
        <p:spPr>
          <a:xfrm>
            <a:off x="1984037" y="4365104"/>
            <a:ext cx="360039" cy="276999"/>
          </a:xfrm>
          <a:prstGeom prst="rect">
            <a:avLst/>
          </a:prstGeom>
          <a:noFill/>
        </p:spPr>
        <p:txBody>
          <a:bodyPr wrap="square" rtlCol="0">
            <a:spAutoFit/>
          </a:bodyPr>
          <a:lstStyle/>
          <a:p>
            <a:r>
              <a:rPr lang="en-AU" sz="1200" dirty="0"/>
              <a:t>t2</a:t>
            </a:r>
          </a:p>
        </p:txBody>
      </p:sp>
      <p:sp>
        <p:nvSpPr>
          <p:cNvPr id="279" name="TextBox 278"/>
          <p:cNvSpPr txBox="1"/>
          <p:nvPr/>
        </p:nvSpPr>
        <p:spPr>
          <a:xfrm>
            <a:off x="2416084" y="4521825"/>
            <a:ext cx="314280" cy="276999"/>
          </a:xfrm>
          <a:prstGeom prst="rect">
            <a:avLst/>
          </a:prstGeom>
          <a:noFill/>
        </p:spPr>
        <p:txBody>
          <a:bodyPr wrap="square" rtlCol="0">
            <a:spAutoFit/>
          </a:bodyPr>
          <a:lstStyle/>
          <a:p>
            <a:r>
              <a:rPr lang="en-AU" sz="1200" dirty="0"/>
              <a:t>t3</a:t>
            </a:r>
          </a:p>
        </p:txBody>
      </p:sp>
      <p:sp>
        <p:nvSpPr>
          <p:cNvPr id="280" name="TextBox 279"/>
          <p:cNvSpPr txBox="1"/>
          <p:nvPr/>
        </p:nvSpPr>
        <p:spPr>
          <a:xfrm>
            <a:off x="2920140" y="4544680"/>
            <a:ext cx="360039" cy="276999"/>
          </a:xfrm>
          <a:prstGeom prst="rect">
            <a:avLst/>
          </a:prstGeom>
          <a:noFill/>
        </p:spPr>
        <p:txBody>
          <a:bodyPr wrap="square" rtlCol="0">
            <a:spAutoFit/>
          </a:bodyPr>
          <a:lstStyle/>
          <a:p>
            <a:r>
              <a:rPr lang="en-AU" sz="1200" dirty="0"/>
              <a:t>t4</a:t>
            </a:r>
          </a:p>
        </p:txBody>
      </p:sp>
      <p:sp>
        <p:nvSpPr>
          <p:cNvPr id="281" name="TextBox 280"/>
          <p:cNvSpPr txBox="1"/>
          <p:nvPr/>
        </p:nvSpPr>
        <p:spPr>
          <a:xfrm>
            <a:off x="3496205" y="4694649"/>
            <a:ext cx="314280" cy="276999"/>
          </a:xfrm>
          <a:prstGeom prst="rect">
            <a:avLst/>
          </a:prstGeom>
          <a:noFill/>
        </p:spPr>
        <p:txBody>
          <a:bodyPr wrap="square" rtlCol="0">
            <a:spAutoFit/>
          </a:bodyPr>
          <a:lstStyle/>
          <a:p>
            <a:r>
              <a:rPr lang="en-AU" sz="1200" dirty="0"/>
              <a:t>t5</a:t>
            </a:r>
          </a:p>
        </p:txBody>
      </p:sp>
      <p:sp>
        <p:nvSpPr>
          <p:cNvPr id="282" name="TextBox 281"/>
          <p:cNvSpPr txBox="1"/>
          <p:nvPr/>
        </p:nvSpPr>
        <p:spPr>
          <a:xfrm>
            <a:off x="3999373" y="4695408"/>
            <a:ext cx="360039" cy="276999"/>
          </a:xfrm>
          <a:prstGeom prst="rect">
            <a:avLst/>
          </a:prstGeom>
          <a:noFill/>
        </p:spPr>
        <p:txBody>
          <a:bodyPr wrap="square" rtlCol="0">
            <a:spAutoFit/>
          </a:bodyPr>
          <a:lstStyle/>
          <a:p>
            <a:r>
              <a:rPr lang="en-AU" sz="1200" dirty="0"/>
              <a:t>t6</a:t>
            </a:r>
          </a:p>
        </p:txBody>
      </p:sp>
      <p:sp>
        <p:nvSpPr>
          <p:cNvPr id="283" name="TextBox 282"/>
          <p:cNvSpPr txBox="1"/>
          <p:nvPr/>
        </p:nvSpPr>
        <p:spPr>
          <a:xfrm>
            <a:off x="4432309" y="4520153"/>
            <a:ext cx="314280" cy="276999"/>
          </a:xfrm>
          <a:prstGeom prst="rect">
            <a:avLst/>
          </a:prstGeom>
          <a:noFill/>
        </p:spPr>
        <p:txBody>
          <a:bodyPr wrap="square" rtlCol="0">
            <a:spAutoFit/>
          </a:bodyPr>
          <a:lstStyle/>
          <a:p>
            <a:r>
              <a:rPr lang="en-AU" sz="1200" dirty="0"/>
              <a:t>t7</a:t>
            </a:r>
          </a:p>
        </p:txBody>
      </p:sp>
      <p:sp>
        <p:nvSpPr>
          <p:cNvPr id="284" name="TextBox 283"/>
          <p:cNvSpPr txBox="1"/>
          <p:nvPr/>
        </p:nvSpPr>
        <p:spPr>
          <a:xfrm>
            <a:off x="4864357" y="4664169"/>
            <a:ext cx="360039" cy="276999"/>
          </a:xfrm>
          <a:prstGeom prst="rect">
            <a:avLst/>
          </a:prstGeom>
          <a:noFill/>
        </p:spPr>
        <p:txBody>
          <a:bodyPr wrap="square" rtlCol="0">
            <a:spAutoFit/>
          </a:bodyPr>
          <a:lstStyle/>
          <a:p>
            <a:r>
              <a:rPr lang="en-AU" sz="1200" dirty="0"/>
              <a:t>t8</a:t>
            </a:r>
          </a:p>
        </p:txBody>
      </p:sp>
      <p:cxnSp>
        <p:nvCxnSpPr>
          <p:cNvPr id="285" name="Straight Connector 284"/>
          <p:cNvCxnSpPr/>
          <p:nvPr/>
        </p:nvCxnSpPr>
        <p:spPr>
          <a:xfrm flipV="1">
            <a:off x="3772981" y="551342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flipV="1">
            <a:off x="4858057" y="58052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flipV="1">
            <a:off x="2481793" y="507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flipV="1">
            <a:off x="3129865" y="52292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a:off x="1977737" y="515719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flipH="1" flipV="1">
            <a:off x="2481793" y="5157192"/>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1" name="Straight Connector 290"/>
          <p:cNvCxnSpPr/>
          <p:nvPr/>
        </p:nvCxnSpPr>
        <p:spPr>
          <a:xfrm flipH="1" flipV="1">
            <a:off x="3129865" y="5301208"/>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flipH="1" flipV="1">
            <a:off x="3777937" y="5589240"/>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3" name="Straight Connector 292"/>
          <p:cNvCxnSpPr/>
          <p:nvPr/>
        </p:nvCxnSpPr>
        <p:spPr>
          <a:xfrm>
            <a:off x="4858057" y="587727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94" name="TextBox 293"/>
          <p:cNvSpPr txBox="1"/>
          <p:nvPr/>
        </p:nvSpPr>
        <p:spPr>
          <a:xfrm>
            <a:off x="1665046" y="5024209"/>
            <a:ext cx="384699" cy="276999"/>
          </a:xfrm>
          <a:prstGeom prst="rect">
            <a:avLst/>
          </a:prstGeom>
          <a:noFill/>
        </p:spPr>
        <p:txBody>
          <a:bodyPr wrap="square" rtlCol="0">
            <a:spAutoFit/>
          </a:bodyPr>
          <a:lstStyle/>
          <a:p>
            <a:r>
              <a:rPr lang="en-AU" sz="1200" dirty="0"/>
              <a:t>T2</a:t>
            </a:r>
          </a:p>
        </p:txBody>
      </p:sp>
      <p:sp>
        <p:nvSpPr>
          <p:cNvPr id="295" name="TextBox 294"/>
          <p:cNvSpPr txBox="1"/>
          <p:nvPr/>
        </p:nvSpPr>
        <p:spPr>
          <a:xfrm>
            <a:off x="2265771" y="5233521"/>
            <a:ext cx="314280" cy="276999"/>
          </a:xfrm>
          <a:prstGeom prst="rect">
            <a:avLst/>
          </a:prstGeom>
          <a:noFill/>
        </p:spPr>
        <p:txBody>
          <a:bodyPr wrap="square" rtlCol="0">
            <a:spAutoFit/>
          </a:bodyPr>
          <a:lstStyle/>
          <a:p>
            <a:r>
              <a:rPr lang="en-AU" sz="1200" dirty="0"/>
              <a:t>t1</a:t>
            </a:r>
          </a:p>
        </p:txBody>
      </p:sp>
      <p:sp>
        <p:nvSpPr>
          <p:cNvPr id="296" name="TextBox 295"/>
          <p:cNvSpPr txBox="1"/>
          <p:nvPr/>
        </p:nvSpPr>
        <p:spPr>
          <a:xfrm>
            <a:off x="2985850" y="5373216"/>
            <a:ext cx="360039" cy="276999"/>
          </a:xfrm>
          <a:prstGeom prst="rect">
            <a:avLst/>
          </a:prstGeom>
          <a:noFill/>
        </p:spPr>
        <p:txBody>
          <a:bodyPr wrap="square" rtlCol="0">
            <a:spAutoFit/>
          </a:bodyPr>
          <a:lstStyle/>
          <a:p>
            <a:r>
              <a:rPr lang="en-AU" sz="1200" dirty="0"/>
              <a:t>t2</a:t>
            </a:r>
          </a:p>
        </p:txBody>
      </p:sp>
      <p:sp>
        <p:nvSpPr>
          <p:cNvPr id="297" name="TextBox 296"/>
          <p:cNvSpPr txBox="1"/>
          <p:nvPr/>
        </p:nvSpPr>
        <p:spPr>
          <a:xfrm>
            <a:off x="3607673" y="5589240"/>
            <a:ext cx="314280" cy="276999"/>
          </a:xfrm>
          <a:prstGeom prst="rect">
            <a:avLst/>
          </a:prstGeom>
          <a:noFill/>
        </p:spPr>
        <p:txBody>
          <a:bodyPr wrap="square" rtlCol="0">
            <a:spAutoFit/>
          </a:bodyPr>
          <a:lstStyle/>
          <a:p>
            <a:r>
              <a:rPr lang="en-AU" sz="1200" dirty="0"/>
              <a:t>t3</a:t>
            </a:r>
          </a:p>
        </p:txBody>
      </p:sp>
      <p:sp>
        <p:nvSpPr>
          <p:cNvPr id="298" name="TextBox 297"/>
          <p:cNvSpPr txBox="1"/>
          <p:nvPr/>
        </p:nvSpPr>
        <p:spPr>
          <a:xfrm>
            <a:off x="4714042" y="5877272"/>
            <a:ext cx="360039" cy="276999"/>
          </a:xfrm>
          <a:prstGeom prst="rect">
            <a:avLst/>
          </a:prstGeom>
          <a:noFill/>
        </p:spPr>
        <p:txBody>
          <a:bodyPr wrap="square" rtlCol="0">
            <a:spAutoFit/>
          </a:bodyPr>
          <a:lstStyle/>
          <a:p>
            <a:r>
              <a:rPr lang="en-AU" sz="1200" dirty="0"/>
              <a:t>t4</a:t>
            </a:r>
          </a:p>
        </p:txBody>
      </p:sp>
      <p:cxnSp>
        <p:nvCxnSpPr>
          <p:cNvPr id="300" name="Straight Connector 299"/>
          <p:cNvCxnSpPr/>
          <p:nvPr/>
        </p:nvCxnSpPr>
        <p:spPr>
          <a:xfrm>
            <a:off x="1703799" y="4719826"/>
            <a:ext cx="79208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a:off x="2113369" y="4714111"/>
            <a:ext cx="100811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a:off x="2583135" y="4867652"/>
            <a:ext cx="1186418" cy="71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a:off x="3079953" y="4858127"/>
            <a:ext cx="1772581" cy="1019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6" name="Straight Connector 315"/>
          <p:cNvCxnSpPr/>
          <p:nvPr/>
        </p:nvCxnSpPr>
        <p:spPr>
          <a:xfrm flipH="1">
            <a:off x="2341658" y="2996952"/>
            <a:ext cx="70102"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326" name="Rectangular Callout 325"/>
          <p:cNvSpPr/>
          <p:nvPr/>
        </p:nvSpPr>
        <p:spPr>
          <a:xfrm>
            <a:off x="5868144" y="3284984"/>
            <a:ext cx="2520280" cy="648072"/>
          </a:xfrm>
          <a:prstGeom prst="wedgeRectCallout">
            <a:avLst>
              <a:gd name="adj1" fmla="val -187369"/>
              <a:gd name="adj2" fmla="val -70365"/>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6">
                    <a:lumMod val="50000"/>
                  </a:schemeClr>
                </a:solidFill>
              </a:rPr>
              <a:t>Closest pair distance</a:t>
            </a:r>
          </a:p>
        </p:txBody>
      </p:sp>
      <p:sp>
        <p:nvSpPr>
          <p:cNvPr id="327" name="Rectangular Callout 326"/>
          <p:cNvSpPr/>
          <p:nvPr/>
        </p:nvSpPr>
        <p:spPr>
          <a:xfrm>
            <a:off x="6073809" y="5290175"/>
            <a:ext cx="2520280" cy="648072"/>
          </a:xfrm>
          <a:prstGeom prst="wedgeRectCallout">
            <a:avLst>
              <a:gd name="adj1" fmla="val -124909"/>
              <a:gd name="adj2" fmla="val -40003"/>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6">
                    <a:lumMod val="50000"/>
                  </a:schemeClr>
                </a:solidFill>
              </a:rPr>
              <a:t>Sum of pair distance</a:t>
            </a:r>
          </a:p>
        </p:txBody>
      </p:sp>
      <p:sp>
        <p:nvSpPr>
          <p:cNvPr id="95" name="Rectangle 94"/>
          <p:cNvSpPr/>
          <p:nvPr/>
        </p:nvSpPr>
        <p:spPr>
          <a:xfrm>
            <a:off x="755576" y="6546537"/>
            <a:ext cx="8388424" cy="276999"/>
          </a:xfrm>
          <a:prstGeom prst="rect">
            <a:avLst/>
          </a:prstGeom>
        </p:spPr>
        <p:txBody>
          <a:bodyPr wrap="square">
            <a:spAutoFit/>
          </a:bodyPr>
          <a:lstStyle/>
          <a:p>
            <a:r>
              <a:rPr lang="en-AU" sz="1200" dirty="0">
                <a:solidFill>
                  <a:schemeClr val="bg1">
                    <a:lumMod val="50000"/>
                  </a:schemeClr>
                </a:solidFill>
              </a:rPr>
              <a:t>[Agrawl1993]</a:t>
            </a:r>
            <a:r>
              <a:rPr lang="en-AU" sz="1200" dirty="0" err="1">
                <a:solidFill>
                  <a:schemeClr val="bg1">
                    <a:lumMod val="50000"/>
                  </a:schemeClr>
                </a:solidFill>
              </a:rPr>
              <a:t>Agrawal</a:t>
            </a:r>
            <a:r>
              <a:rPr lang="en-AU" sz="1200" dirty="0">
                <a:solidFill>
                  <a:schemeClr val="bg1">
                    <a:lumMod val="50000"/>
                  </a:schemeClr>
                </a:solidFill>
              </a:rPr>
              <a:t>, R., </a:t>
            </a:r>
            <a:r>
              <a:rPr lang="en-AU" sz="1200" dirty="0" err="1">
                <a:solidFill>
                  <a:schemeClr val="bg1">
                    <a:lumMod val="50000"/>
                  </a:schemeClr>
                </a:solidFill>
              </a:rPr>
              <a:t>Faloutsos</a:t>
            </a:r>
            <a:r>
              <a:rPr lang="en-AU" sz="1200" dirty="0">
                <a:solidFill>
                  <a:schemeClr val="bg1">
                    <a:lumMod val="50000"/>
                  </a:schemeClr>
                </a:solidFill>
              </a:rPr>
              <a:t>, C., Swami, A.N.: </a:t>
            </a:r>
            <a:r>
              <a:rPr lang="en-AU" sz="1200" dirty="0" err="1">
                <a:solidFill>
                  <a:schemeClr val="bg1">
                    <a:lumMod val="50000"/>
                  </a:schemeClr>
                </a:solidFill>
              </a:rPr>
              <a:t>Ecient</a:t>
            </a:r>
            <a:r>
              <a:rPr lang="en-AU" sz="1200" dirty="0">
                <a:solidFill>
                  <a:schemeClr val="bg1">
                    <a:lumMod val="50000"/>
                  </a:schemeClr>
                </a:solidFill>
              </a:rPr>
              <a:t> similarity search in sequence databases. FODO pp. 69{84 (1993)</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2000"/>
                                        <p:tgtEl>
                                          <p:spTgt spid="3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6">
                                            <p:bg/>
                                          </p:spTgt>
                                        </p:tgtEl>
                                        <p:attrNameLst>
                                          <p:attrName>style.visibility</p:attrName>
                                        </p:attrNameLst>
                                      </p:cBhvr>
                                      <p:to>
                                        <p:strVal val="visible"/>
                                      </p:to>
                                    </p:set>
                                    <p:animEffect transition="in" filter="fade">
                                      <p:cBhvr>
                                        <p:cTn id="10" dur="2000"/>
                                        <p:tgtEl>
                                          <p:spTgt spid="326">
                                            <p:bg/>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6">
                                            <p:txEl>
                                              <p:pRg st="0" end="0"/>
                                            </p:txEl>
                                          </p:spTgt>
                                        </p:tgtEl>
                                        <p:attrNameLst>
                                          <p:attrName>style.visibility</p:attrName>
                                        </p:attrNameLst>
                                      </p:cBhvr>
                                      <p:to>
                                        <p:strVal val="visible"/>
                                      </p:to>
                                    </p:set>
                                    <p:animEffect transition="in" filter="fade">
                                      <p:cBhvr>
                                        <p:cTn id="13" dur="2000"/>
                                        <p:tgtEl>
                                          <p:spTgt spid="32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9"/>
                                        </p:tgtEl>
                                        <p:attrNameLst>
                                          <p:attrName>style.visibility</p:attrName>
                                        </p:attrNameLst>
                                      </p:cBhvr>
                                      <p:to>
                                        <p:strVal val="visible"/>
                                      </p:to>
                                    </p:set>
                                    <p:animEffect transition="in" filter="fade">
                                      <p:cBhvr>
                                        <p:cTn id="18" dur="2000"/>
                                        <p:tgtEl>
                                          <p:spTgt spid="259"/>
                                        </p:tgtEl>
                                      </p:cBhvr>
                                    </p:animEffect>
                                  </p:childTnLst>
                                </p:cTn>
                              </p:par>
                              <p:par>
                                <p:cTn id="19" presetID="10" presetClass="entr" presetSubtype="0" fill="hold" nodeType="withEffect">
                                  <p:stCondLst>
                                    <p:cond delay="0"/>
                                  </p:stCondLst>
                                  <p:childTnLst>
                                    <p:set>
                                      <p:cBhvr>
                                        <p:cTn id="20" dur="1" fill="hold">
                                          <p:stCondLst>
                                            <p:cond delay="0"/>
                                          </p:stCondLst>
                                        </p:cTn>
                                        <p:tgtEl>
                                          <p:spTgt spid="260"/>
                                        </p:tgtEl>
                                        <p:attrNameLst>
                                          <p:attrName>style.visibility</p:attrName>
                                        </p:attrNameLst>
                                      </p:cBhvr>
                                      <p:to>
                                        <p:strVal val="visible"/>
                                      </p:to>
                                    </p:set>
                                    <p:animEffect transition="in" filter="fade">
                                      <p:cBhvr>
                                        <p:cTn id="21" dur="2000"/>
                                        <p:tgtEl>
                                          <p:spTgt spid="260"/>
                                        </p:tgtEl>
                                      </p:cBhvr>
                                    </p:animEffect>
                                  </p:childTnLst>
                                </p:cTn>
                              </p:par>
                              <p:par>
                                <p:cTn id="22" presetID="10" presetClass="entr" presetSubtype="0" fill="hold" nodeType="withEffect">
                                  <p:stCondLst>
                                    <p:cond delay="0"/>
                                  </p:stCondLst>
                                  <p:childTnLst>
                                    <p:set>
                                      <p:cBhvr>
                                        <p:cTn id="23" dur="1" fill="hold">
                                          <p:stCondLst>
                                            <p:cond delay="0"/>
                                          </p:stCondLst>
                                        </p:cTn>
                                        <p:tgtEl>
                                          <p:spTgt spid="261"/>
                                        </p:tgtEl>
                                        <p:attrNameLst>
                                          <p:attrName>style.visibility</p:attrName>
                                        </p:attrNameLst>
                                      </p:cBhvr>
                                      <p:to>
                                        <p:strVal val="visible"/>
                                      </p:to>
                                    </p:set>
                                    <p:animEffect transition="in" filter="fade">
                                      <p:cBhvr>
                                        <p:cTn id="24" dur="2000"/>
                                        <p:tgtEl>
                                          <p:spTgt spid="261"/>
                                        </p:tgtEl>
                                      </p:cBhvr>
                                    </p:animEffect>
                                  </p:childTnLst>
                                </p:cTn>
                              </p:par>
                              <p:par>
                                <p:cTn id="25" presetID="10" presetClass="entr" presetSubtype="0" fill="hold" nodeType="withEffect">
                                  <p:stCondLst>
                                    <p:cond delay="0"/>
                                  </p:stCondLst>
                                  <p:childTnLst>
                                    <p:set>
                                      <p:cBhvr>
                                        <p:cTn id="26" dur="1" fill="hold">
                                          <p:stCondLst>
                                            <p:cond delay="0"/>
                                          </p:stCondLst>
                                        </p:cTn>
                                        <p:tgtEl>
                                          <p:spTgt spid="262"/>
                                        </p:tgtEl>
                                        <p:attrNameLst>
                                          <p:attrName>style.visibility</p:attrName>
                                        </p:attrNameLst>
                                      </p:cBhvr>
                                      <p:to>
                                        <p:strVal val="visible"/>
                                      </p:to>
                                    </p:set>
                                    <p:animEffect transition="in" filter="fade">
                                      <p:cBhvr>
                                        <p:cTn id="27" dur="2000"/>
                                        <p:tgtEl>
                                          <p:spTgt spid="262"/>
                                        </p:tgtEl>
                                      </p:cBhvr>
                                    </p:animEffect>
                                  </p:childTnLst>
                                </p:cTn>
                              </p:par>
                              <p:par>
                                <p:cTn id="28" presetID="10" presetClass="entr" presetSubtype="0" fill="hold" nodeType="withEffect">
                                  <p:stCondLst>
                                    <p:cond delay="0"/>
                                  </p:stCondLst>
                                  <p:childTnLst>
                                    <p:set>
                                      <p:cBhvr>
                                        <p:cTn id="29" dur="1" fill="hold">
                                          <p:stCondLst>
                                            <p:cond delay="0"/>
                                          </p:stCondLst>
                                        </p:cTn>
                                        <p:tgtEl>
                                          <p:spTgt spid="263"/>
                                        </p:tgtEl>
                                        <p:attrNameLst>
                                          <p:attrName>style.visibility</p:attrName>
                                        </p:attrNameLst>
                                      </p:cBhvr>
                                      <p:to>
                                        <p:strVal val="visible"/>
                                      </p:to>
                                    </p:set>
                                    <p:animEffect transition="in" filter="fade">
                                      <p:cBhvr>
                                        <p:cTn id="30" dur="2000"/>
                                        <p:tgtEl>
                                          <p:spTgt spid="263"/>
                                        </p:tgtEl>
                                      </p:cBhvr>
                                    </p:animEffect>
                                  </p:childTnLst>
                                </p:cTn>
                              </p:par>
                              <p:par>
                                <p:cTn id="31" presetID="10" presetClass="entr" presetSubtype="0" fill="hold" nodeType="withEffect">
                                  <p:stCondLst>
                                    <p:cond delay="0"/>
                                  </p:stCondLst>
                                  <p:childTnLst>
                                    <p:set>
                                      <p:cBhvr>
                                        <p:cTn id="32" dur="1" fill="hold">
                                          <p:stCondLst>
                                            <p:cond delay="0"/>
                                          </p:stCondLst>
                                        </p:cTn>
                                        <p:tgtEl>
                                          <p:spTgt spid="264"/>
                                        </p:tgtEl>
                                        <p:attrNameLst>
                                          <p:attrName>style.visibility</p:attrName>
                                        </p:attrNameLst>
                                      </p:cBhvr>
                                      <p:to>
                                        <p:strVal val="visible"/>
                                      </p:to>
                                    </p:set>
                                    <p:animEffect transition="in" filter="fade">
                                      <p:cBhvr>
                                        <p:cTn id="33" dur="2000"/>
                                        <p:tgtEl>
                                          <p:spTgt spid="264"/>
                                        </p:tgtEl>
                                      </p:cBhvr>
                                    </p:animEffect>
                                  </p:childTnLst>
                                </p:cTn>
                              </p:par>
                              <p:par>
                                <p:cTn id="34" presetID="10" presetClass="entr" presetSubtype="0" fill="hold" nodeType="withEffect">
                                  <p:stCondLst>
                                    <p:cond delay="0"/>
                                  </p:stCondLst>
                                  <p:childTnLst>
                                    <p:set>
                                      <p:cBhvr>
                                        <p:cTn id="35" dur="1" fill="hold">
                                          <p:stCondLst>
                                            <p:cond delay="0"/>
                                          </p:stCondLst>
                                        </p:cTn>
                                        <p:tgtEl>
                                          <p:spTgt spid="265"/>
                                        </p:tgtEl>
                                        <p:attrNameLst>
                                          <p:attrName>style.visibility</p:attrName>
                                        </p:attrNameLst>
                                      </p:cBhvr>
                                      <p:to>
                                        <p:strVal val="visible"/>
                                      </p:to>
                                    </p:set>
                                    <p:animEffect transition="in" filter="fade">
                                      <p:cBhvr>
                                        <p:cTn id="36" dur="2000"/>
                                        <p:tgtEl>
                                          <p:spTgt spid="265"/>
                                        </p:tgtEl>
                                      </p:cBhvr>
                                    </p:animEffect>
                                  </p:childTnLst>
                                </p:cTn>
                              </p:par>
                              <p:par>
                                <p:cTn id="37" presetID="10" presetClass="entr" presetSubtype="0" fill="hold" nodeType="withEffect">
                                  <p:stCondLst>
                                    <p:cond delay="0"/>
                                  </p:stCondLst>
                                  <p:childTnLst>
                                    <p:set>
                                      <p:cBhvr>
                                        <p:cTn id="38" dur="1" fill="hold">
                                          <p:stCondLst>
                                            <p:cond delay="0"/>
                                          </p:stCondLst>
                                        </p:cTn>
                                        <p:tgtEl>
                                          <p:spTgt spid="266"/>
                                        </p:tgtEl>
                                        <p:attrNameLst>
                                          <p:attrName>style.visibility</p:attrName>
                                        </p:attrNameLst>
                                      </p:cBhvr>
                                      <p:to>
                                        <p:strVal val="visible"/>
                                      </p:to>
                                    </p:set>
                                    <p:animEffect transition="in" filter="fade">
                                      <p:cBhvr>
                                        <p:cTn id="39" dur="2000"/>
                                        <p:tgtEl>
                                          <p:spTgt spid="266"/>
                                        </p:tgtEl>
                                      </p:cBhvr>
                                    </p:animEffect>
                                  </p:childTnLst>
                                </p:cTn>
                              </p:par>
                              <p:par>
                                <p:cTn id="40" presetID="10" presetClass="entr" presetSubtype="0" fill="hold" nodeType="withEffect">
                                  <p:stCondLst>
                                    <p:cond delay="0"/>
                                  </p:stCondLst>
                                  <p:childTnLst>
                                    <p:set>
                                      <p:cBhvr>
                                        <p:cTn id="41" dur="1" fill="hold">
                                          <p:stCondLst>
                                            <p:cond delay="0"/>
                                          </p:stCondLst>
                                        </p:cTn>
                                        <p:tgtEl>
                                          <p:spTgt spid="267"/>
                                        </p:tgtEl>
                                        <p:attrNameLst>
                                          <p:attrName>style.visibility</p:attrName>
                                        </p:attrNameLst>
                                      </p:cBhvr>
                                      <p:to>
                                        <p:strVal val="visible"/>
                                      </p:to>
                                    </p:set>
                                    <p:animEffect transition="in" filter="fade">
                                      <p:cBhvr>
                                        <p:cTn id="42" dur="2000"/>
                                        <p:tgtEl>
                                          <p:spTgt spid="267"/>
                                        </p:tgtEl>
                                      </p:cBhvr>
                                    </p:animEffect>
                                  </p:childTnLst>
                                </p:cTn>
                              </p:par>
                              <p:par>
                                <p:cTn id="43" presetID="10" presetClass="entr" presetSubtype="0" fill="hold" nodeType="withEffect">
                                  <p:stCondLst>
                                    <p:cond delay="0"/>
                                  </p:stCondLst>
                                  <p:childTnLst>
                                    <p:set>
                                      <p:cBhvr>
                                        <p:cTn id="44" dur="1" fill="hold">
                                          <p:stCondLst>
                                            <p:cond delay="0"/>
                                          </p:stCondLst>
                                        </p:cTn>
                                        <p:tgtEl>
                                          <p:spTgt spid="268"/>
                                        </p:tgtEl>
                                        <p:attrNameLst>
                                          <p:attrName>style.visibility</p:attrName>
                                        </p:attrNameLst>
                                      </p:cBhvr>
                                      <p:to>
                                        <p:strVal val="visible"/>
                                      </p:to>
                                    </p:set>
                                    <p:animEffect transition="in" filter="fade">
                                      <p:cBhvr>
                                        <p:cTn id="45" dur="2000"/>
                                        <p:tgtEl>
                                          <p:spTgt spid="268"/>
                                        </p:tgtEl>
                                      </p:cBhvr>
                                    </p:animEffect>
                                  </p:childTnLst>
                                </p:cTn>
                              </p:par>
                              <p:par>
                                <p:cTn id="46" presetID="10" presetClass="entr" presetSubtype="0" fill="hold" nodeType="withEffect">
                                  <p:stCondLst>
                                    <p:cond delay="0"/>
                                  </p:stCondLst>
                                  <p:childTnLst>
                                    <p:set>
                                      <p:cBhvr>
                                        <p:cTn id="47" dur="1" fill="hold">
                                          <p:stCondLst>
                                            <p:cond delay="0"/>
                                          </p:stCondLst>
                                        </p:cTn>
                                        <p:tgtEl>
                                          <p:spTgt spid="269"/>
                                        </p:tgtEl>
                                        <p:attrNameLst>
                                          <p:attrName>style.visibility</p:attrName>
                                        </p:attrNameLst>
                                      </p:cBhvr>
                                      <p:to>
                                        <p:strVal val="visible"/>
                                      </p:to>
                                    </p:set>
                                    <p:animEffect transition="in" filter="fade">
                                      <p:cBhvr>
                                        <p:cTn id="48" dur="2000"/>
                                        <p:tgtEl>
                                          <p:spTgt spid="269"/>
                                        </p:tgtEl>
                                      </p:cBhvr>
                                    </p:animEffect>
                                  </p:childTnLst>
                                </p:cTn>
                              </p:par>
                              <p:par>
                                <p:cTn id="49" presetID="10" presetClass="entr" presetSubtype="0" fill="hold" nodeType="withEffect">
                                  <p:stCondLst>
                                    <p:cond delay="0"/>
                                  </p:stCondLst>
                                  <p:childTnLst>
                                    <p:set>
                                      <p:cBhvr>
                                        <p:cTn id="50" dur="1" fill="hold">
                                          <p:stCondLst>
                                            <p:cond delay="0"/>
                                          </p:stCondLst>
                                        </p:cTn>
                                        <p:tgtEl>
                                          <p:spTgt spid="270"/>
                                        </p:tgtEl>
                                        <p:attrNameLst>
                                          <p:attrName>style.visibility</p:attrName>
                                        </p:attrNameLst>
                                      </p:cBhvr>
                                      <p:to>
                                        <p:strVal val="visible"/>
                                      </p:to>
                                    </p:set>
                                    <p:animEffect transition="in" filter="fade">
                                      <p:cBhvr>
                                        <p:cTn id="51" dur="2000"/>
                                        <p:tgtEl>
                                          <p:spTgt spid="270"/>
                                        </p:tgtEl>
                                      </p:cBhvr>
                                    </p:animEffect>
                                  </p:childTnLst>
                                </p:cTn>
                              </p:par>
                              <p:par>
                                <p:cTn id="52" presetID="10" presetClass="entr" presetSubtype="0" fill="hold" nodeType="withEffect">
                                  <p:stCondLst>
                                    <p:cond delay="0"/>
                                  </p:stCondLst>
                                  <p:childTnLst>
                                    <p:set>
                                      <p:cBhvr>
                                        <p:cTn id="53" dur="1" fill="hold">
                                          <p:stCondLst>
                                            <p:cond delay="0"/>
                                          </p:stCondLst>
                                        </p:cTn>
                                        <p:tgtEl>
                                          <p:spTgt spid="271"/>
                                        </p:tgtEl>
                                        <p:attrNameLst>
                                          <p:attrName>style.visibility</p:attrName>
                                        </p:attrNameLst>
                                      </p:cBhvr>
                                      <p:to>
                                        <p:strVal val="visible"/>
                                      </p:to>
                                    </p:set>
                                    <p:animEffect transition="in" filter="fade">
                                      <p:cBhvr>
                                        <p:cTn id="54" dur="2000"/>
                                        <p:tgtEl>
                                          <p:spTgt spid="271"/>
                                        </p:tgtEl>
                                      </p:cBhvr>
                                    </p:animEffect>
                                  </p:childTnLst>
                                </p:cTn>
                              </p:par>
                              <p:par>
                                <p:cTn id="55" presetID="10" presetClass="entr" presetSubtype="0" fill="hold" nodeType="withEffect">
                                  <p:stCondLst>
                                    <p:cond delay="0"/>
                                  </p:stCondLst>
                                  <p:childTnLst>
                                    <p:set>
                                      <p:cBhvr>
                                        <p:cTn id="56" dur="1" fill="hold">
                                          <p:stCondLst>
                                            <p:cond delay="0"/>
                                          </p:stCondLst>
                                        </p:cTn>
                                        <p:tgtEl>
                                          <p:spTgt spid="272"/>
                                        </p:tgtEl>
                                        <p:attrNameLst>
                                          <p:attrName>style.visibility</p:attrName>
                                        </p:attrNameLst>
                                      </p:cBhvr>
                                      <p:to>
                                        <p:strVal val="visible"/>
                                      </p:to>
                                    </p:set>
                                    <p:animEffect transition="in" filter="fade">
                                      <p:cBhvr>
                                        <p:cTn id="57" dur="2000"/>
                                        <p:tgtEl>
                                          <p:spTgt spid="272"/>
                                        </p:tgtEl>
                                      </p:cBhvr>
                                    </p:animEffect>
                                  </p:childTnLst>
                                </p:cTn>
                              </p:par>
                              <p:par>
                                <p:cTn id="58" presetID="10" presetClass="entr" presetSubtype="0" fill="hold" nodeType="withEffect">
                                  <p:stCondLst>
                                    <p:cond delay="0"/>
                                  </p:stCondLst>
                                  <p:childTnLst>
                                    <p:set>
                                      <p:cBhvr>
                                        <p:cTn id="59" dur="1" fill="hold">
                                          <p:stCondLst>
                                            <p:cond delay="0"/>
                                          </p:stCondLst>
                                        </p:cTn>
                                        <p:tgtEl>
                                          <p:spTgt spid="273"/>
                                        </p:tgtEl>
                                        <p:attrNameLst>
                                          <p:attrName>style.visibility</p:attrName>
                                        </p:attrNameLst>
                                      </p:cBhvr>
                                      <p:to>
                                        <p:strVal val="visible"/>
                                      </p:to>
                                    </p:set>
                                    <p:animEffect transition="in" filter="fade">
                                      <p:cBhvr>
                                        <p:cTn id="60" dur="2000"/>
                                        <p:tgtEl>
                                          <p:spTgt spid="273"/>
                                        </p:tgtEl>
                                      </p:cBhvr>
                                    </p:animEffect>
                                  </p:childTnLst>
                                </p:cTn>
                              </p:par>
                              <p:par>
                                <p:cTn id="61" presetID="10" presetClass="entr" presetSubtype="0" fill="hold" nodeType="withEffect">
                                  <p:stCondLst>
                                    <p:cond delay="0"/>
                                  </p:stCondLst>
                                  <p:childTnLst>
                                    <p:set>
                                      <p:cBhvr>
                                        <p:cTn id="62" dur="1" fill="hold">
                                          <p:stCondLst>
                                            <p:cond delay="0"/>
                                          </p:stCondLst>
                                        </p:cTn>
                                        <p:tgtEl>
                                          <p:spTgt spid="274"/>
                                        </p:tgtEl>
                                        <p:attrNameLst>
                                          <p:attrName>style.visibility</p:attrName>
                                        </p:attrNameLst>
                                      </p:cBhvr>
                                      <p:to>
                                        <p:strVal val="visible"/>
                                      </p:to>
                                    </p:set>
                                    <p:animEffect transition="in" filter="fade">
                                      <p:cBhvr>
                                        <p:cTn id="63" dur="2000"/>
                                        <p:tgtEl>
                                          <p:spTgt spid="274"/>
                                        </p:tgtEl>
                                      </p:cBhvr>
                                    </p:animEffect>
                                  </p:childTnLst>
                                </p:cTn>
                              </p:par>
                              <p:par>
                                <p:cTn id="64" presetID="10" presetClass="entr" presetSubtype="0" fill="hold" nodeType="withEffect">
                                  <p:stCondLst>
                                    <p:cond delay="0"/>
                                  </p:stCondLst>
                                  <p:childTnLst>
                                    <p:set>
                                      <p:cBhvr>
                                        <p:cTn id="65" dur="1" fill="hold">
                                          <p:stCondLst>
                                            <p:cond delay="0"/>
                                          </p:stCondLst>
                                        </p:cTn>
                                        <p:tgtEl>
                                          <p:spTgt spid="275"/>
                                        </p:tgtEl>
                                        <p:attrNameLst>
                                          <p:attrName>style.visibility</p:attrName>
                                        </p:attrNameLst>
                                      </p:cBhvr>
                                      <p:to>
                                        <p:strVal val="visible"/>
                                      </p:to>
                                    </p:set>
                                    <p:animEffect transition="in" filter="fade">
                                      <p:cBhvr>
                                        <p:cTn id="66" dur="2000"/>
                                        <p:tgtEl>
                                          <p:spTgt spid="275"/>
                                        </p:tgtEl>
                                      </p:cBhvr>
                                    </p:animEffect>
                                  </p:childTnLst>
                                </p:cTn>
                              </p:par>
                              <p:par>
                                <p:cTn id="67" presetID="10" presetClass="entr" presetSubtype="0" fill="hold" nodeType="withEffect">
                                  <p:stCondLst>
                                    <p:cond delay="0"/>
                                  </p:stCondLst>
                                  <p:childTnLst>
                                    <p:set>
                                      <p:cBhvr>
                                        <p:cTn id="68" dur="1" fill="hold">
                                          <p:stCondLst>
                                            <p:cond delay="0"/>
                                          </p:stCondLst>
                                        </p:cTn>
                                        <p:tgtEl>
                                          <p:spTgt spid="276"/>
                                        </p:tgtEl>
                                        <p:attrNameLst>
                                          <p:attrName>style.visibility</p:attrName>
                                        </p:attrNameLst>
                                      </p:cBhvr>
                                      <p:to>
                                        <p:strVal val="visible"/>
                                      </p:to>
                                    </p:set>
                                    <p:animEffect transition="in" filter="fade">
                                      <p:cBhvr>
                                        <p:cTn id="69" dur="2000"/>
                                        <p:tgtEl>
                                          <p:spTgt spid="27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77"/>
                                        </p:tgtEl>
                                        <p:attrNameLst>
                                          <p:attrName>style.visibility</p:attrName>
                                        </p:attrNameLst>
                                      </p:cBhvr>
                                      <p:to>
                                        <p:strVal val="visible"/>
                                      </p:to>
                                    </p:set>
                                    <p:animEffect transition="in" filter="fade">
                                      <p:cBhvr>
                                        <p:cTn id="72" dur="2000"/>
                                        <p:tgtEl>
                                          <p:spTgt spid="27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78"/>
                                        </p:tgtEl>
                                        <p:attrNameLst>
                                          <p:attrName>style.visibility</p:attrName>
                                        </p:attrNameLst>
                                      </p:cBhvr>
                                      <p:to>
                                        <p:strVal val="visible"/>
                                      </p:to>
                                    </p:set>
                                    <p:animEffect transition="in" filter="fade">
                                      <p:cBhvr>
                                        <p:cTn id="75" dur="2000"/>
                                        <p:tgtEl>
                                          <p:spTgt spid="278"/>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79"/>
                                        </p:tgtEl>
                                        <p:attrNameLst>
                                          <p:attrName>style.visibility</p:attrName>
                                        </p:attrNameLst>
                                      </p:cBhvr>
                                      <p:to>
                                        <p:strVal val="visible"/>
                                      </p:to>
                                    </p:set>
                                    <p:animEffect transition="in" filter="fade">
                                      <p:cBhvr>
                                        <p:cTn id="78" dur="2000"/>
                                        <p:tgtEl>
                                          <p:spTgt spid="27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80"/>
                                        </p:tgtEl>
                                        <p:attrNameLst>
                                          <p:attrName>style.visibility</p:attrName>
                                        </p:attrNameLst>
                                      </p:cBhvr>
                                      <p:to>
                                        <p:strVal val="visible"/>
                                      </p:to>
                                    </p:set>
                                    <p:animEffect transition="in" filter="fade">
                                      <p:cBhvr>
                                        <p:cTn id="81" dur="2000"/>
                                        <p:tgtEl>
                                          <p:spTgt spid="28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81"/>
                                        </p:tgtEl>
                                        <p:attrNameLst>
                                          <p:attrName>style.visibility</p:attrName>
                                        </p:attrNameLst>
                                      </p:cBhvr>
                                      <p:to>
                                        <p:strVal val="visible"/>
                                      </p:to>
                                    </p:set>
                                    <p:animEffect transition="in" filter="fade">
                                      <p:cBhvr>
                                        <p:cTn id="84" dur="2000"/>
                                        <p:tgtEl>
                                          <p:spTgt spid="281"/>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82"/>
                                        </p:tgtEl>
                                        <p:attrNameLst>
                                          <p:attrName>style.visibility</p:attrName>
                                        </p:attrNameLst>
                                      </p:cBhvr>
                                      <p:to>
                                        <p:strVal val="visible"/>
                                      </p:to>
                                    </p:set>
                                    <p:animEffect transition="in" filter="fade">
                                      <p:cBhvr>
                                        <p:cTn id="87" dur="2000"/>
                                        <p:tgtEl>
                                          <p:spTgt spid="28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83"/>
                                        </p:tgtEl>
                                        <p:attrNameLst>
                                          <p:attrName>style.visibility</p:attrName>
                                        </p:attrNameLst>
                                      </p:cBhvr>
                                      <p:to>
                                        <p:strVal val="visible"/>
                                      </p:to>
                                    </p:set>
                                    <p:animEffect transition="in" filter="fade">
                                      <p:cBhvr>
                                        <p:cTn id="90" dur="2000"/>
                                        <p:tgtEl>
                                          <p:spTgt spid="28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84"/>
                                        </p:tgtEl>
                                        <p:attrNameLst>
                                          <p:attrName>style.visibility</p:attrName>
                                        </p:attrNameLst>
                                      </p:cBhvr>
                                      <p:to>
                                        <p:strVal val="visible"/>
                                      </p:to>
                                    </p:set>
                                    <p:animEffect transition="in" filter="fade">
                                      <p:cBhvr>
                                        <p:cTn id="93" dur="2000"/>
                                        <p:tgtEl>
                                          <p:spTgt spid="284"/>
                                        </p:tgtEl>
                                      </p:cBhvr>
                                    </p:animEffect>
                                  </p:childTnLst>
                                </p:cTn>
                              </p:par>
                              <p:par>
                                <p:cTn id="94" presetID="10" presetClass="entr" presetSubtype="0" fill="hold" nodeType="withEffect">
                                  <p:stCondLst>
                                    <p:cond delay="0"/>
                                  </p:stCondLst>
                                  <p:childTnLst>
                                    <p:set>
                                      <p:cBhvr>
                                        <p:cTn id="95" dur="1" fill="hold">
                                          <p:stCondLst>
                                            <p:cond delay="0"/>
                                          </p:stCondLst>
                                        </p:cTn>
                                        <p:tgtEl>
                                          <p:spTgt spid="285"/>
                                        </p:tgtEl>
                                        <p:attrNameLst>
                                          <p:attrName>style.visibility</p:attrName>
                                        </p:attrNameLst>
                                      </p:cBhvr>
                                      <p:to>
                                        <p:strVal val="visible"/>
                                      </p:to>
                                    </p:set>
                                    <p:animEffect transition="in" filter="fade">
                                      <p:cBhvr>
                                        <p:cTn id="96" dur="2000"/>
                                        <p:tgtEl>
                                          <p:spTgt spid="285"/>
                                        </p:tgtEl>
                                      </p:cBhvr>
                                    </p:animEffect>
                                  </p:childTnLst>
                                </p:cTn>
                              </p:par>
                              <p:par>
                                <p:cTn id="97" presetID="10" presetClass="entr" presetSubtype="0" fill="hold"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childTnLst>
                                </p:cTn>
                              </p:par>
                              <p:par>
                                <p:cTn id="100" presetID="10" presetClass="entr" presetSubtype="0" fill="hold" nodeType="withEffect">
                                  <p:stCondLst>
                                    <p:cond delay="0"/>
                                  </p:stCondLst>
                                  <p:childTnLst>
                                    <p:set>
                                      <p:cBhvr>
                                        <p:cTn id="101" dur="1" fill="hold">
                                          <p:stCondLst>
                                            <p:cond delay="0"/>
                                          </p:stCondLst>
                                        </p:cTn>
                                        <p:tgtEl>
                                          <p:spTgt spid="287"/>
                                        </p:tgtEl>
                                        <p:attrNameLst>
                                          <p:attrName>style.visibility</p:attrName>
                                        </p:attrNameLst>
                                      </p:cBhvr>
                                      <p:to>
                                        <p:strVal val="visible"/>
                                      </p:to>
                                    </p:set>
                                    <p:animEffect transition="in" filter="fade">
                                      <p:cBhvr>
                                        <p:cTn id="102" dur="2000"/>
                                        <p:tgtEl>
                                          <p:spTgt spid="287"/>
                                        </p:tgtEl>
                                      </p:cBhvr>
                                    </p:animEffect>
                                  </p:childTnLst>
                                </p:cTn>
                              </p:par>
                              <p:par>
                                <p:cTn id="103" presetID="10" presetClass="entr" presetSubtype="0" fill="hold" nodeType="withEffect">
                                  <p:stCondLst>
                                    <p:cond delay="0"/>
                                  </p:stCondLst>
                                  <p:childTnLst>
                                    <p:set>
                                      <p:cBhvr>
                                        <p:cTn id="104" dur="1" fill="hold">
                                          <p:stCondLst>
                                            <p:cond delay="0"/>
                                          </p:stCondLst>
                                        </p:cTn>
                                        <p:tgtEl>
                                          <p:spTgt spid="288"/>
                                        </p:tgtEl>
                                        <p:attrNameLst>
                                          <p:attrName>style.visibility</p:attrName>
                                        </p:attrNameLst>
                                      </p:cBhvr>
                                      <p:to>
                                        <p:strVal val="visible"/>
                                      </p:to>
                                    </p:set>
                                    <p:animEffect transition="in" filter="fade">
                                      <p:cBhvr>
                                        <p:cTn id="105" dur="2000"/>
                                        <p:tgtEl>
                                          <p:spTgt spid="288"/>
                                        </p:tgtEl>
                                      </p:cBhvr>
                                    </p:animEffect>
                                  </p:childTnLst>
                                </p:cTn>
                              </p:par>
                              <p:par>
                                <p:cTn id="106" presetID="10" presetClass="entr" presetSubtype="0" fill="hold" nodeType="withEffect">
                                  <p:stCondLst>
                                    <p:cond delay="0"/>
                                  </p:stCondLst>
                                  <p:childTnLst>
                                    <p:set>
                                      <p:cBhvr>
                                        <p:cTn id="107" dur="1" fill="hold">
                                          <p:stCondLst>
                                            <p:cond delay="0"/>
                                          </p:stCondLst>
                                        </p:cTn>
                                        <p:tgtEl>
                                          <p:spTgt spid="289"/>
                                        </p:tgtEl>
                                        <p:attrNameLst>
                                          <p:attrName>style.visibility</p:attrName>
                                        </p:attrNameLst>
                                      </p:cBhvr>
                                      <p:to>
                                        <p:strVal val="visible"/>
                                      </p:to>
                                    </p:set>
                                    <p:animEffect transition="in" filter="fade">
                                      <p:cBhvr>
                                        <p:cTn id="108" dur="2000"/>
                                        <p:tgtEl>
                                          <p:spTgt spid="289"/>
                                        </p:tgtEl>
                                      </p:cBhvr>
                                    </p:animEffect>
                                  </p:childTnLst>
                                </p:cTn>
                              </p:par>
                              <p:par>
                                <p:cTn id="109" presetID="10" presetClass="entr" presetSubtype="0" fill="hold" nodeType="withEffect">
                                  <p:stCondLst>
                                    <p:cond delay="0"/>
                                  </p:stCondLst>
                                  <p:childTnLst>
                                    <p:set>
                                      <p:cBhvr>
                                        <p:cTn id="110" dur="1" fill="hold">
                                          <p:stCondLst>
                                            <p:cond delay="0"/>
                                          </p:stCondLst>
                                        </p:cTn>
                                        <p:tgtEl>
                                          <p:spTgt spid="290"/>
                                        </p:tgtEl>
                                        <p:attrNameLst>
                                          <p:attrName>style.visibility</p:attrName>
                                        </p:attrNameLst>
                                      </p:cBhvr>
                                      <p:to>
                                        <p:strVal val="visible"/>
                                      </p:to>
                                    </p:set>
                                    <p:animEffect transition="in" filter="fade">
                                      <p:cBhvr>
                                        <p:cTn id="111" dur="2000"/>
                                        <p:tgtEl>
                                          <p:spTgt spid="290"/>
                                        </p:tgtEl>
                                      </p:cBhvr>
                                    </p:animEffect>
                                  </p:childTnLst>
                                </p:cTn>
                              </p:par>
                              <p:par>
                                <p:cTn id="112" presetID="10" presetClass="entr" presetSubtype="0" fill="hold" nodeType="withEffect">
                                  <p:stCondLst>
                                    <p:cond delay="0"/>
                                  </p:stCondLst>
                                  <p:childTnLst>
                                    <p:set>
                                      <p:cBhvr>
                                        <p:cTn id="113" dur="1" fill="hold">
                                          <p:stCondLst>
                                            <p:cond delay="0"/>
                                          </p:stCondLst>
                                        </p:cTn>
                                        <p:tgtEl>
                                          <p:spTgt spid="291"/>
                                        </p:tgtEl>
                                        <p:attrNameLst>
                                          <p:attrName>style.visibility</p:attrName>
                                        </p:attrNameLst>
                                      </p:cBhvr>
                                      <p:to>
                                        <p:strVal val="visible"/>
                                      </p:to>
                                    </p:set>
                                    <p:animEffect transition="in" filter="fade">
                                      <p:cBhvr>
                                        <p:cTn id="114" dur="2000"/>
                                        <p:tgtEl>
                                          <p:spTgt spid="291"/>
                                        </p:tgtEl>
                                      </p:cBhvr>
                                    </p:animEffect>
                                  </p:childTnLst>
                                </p:cTn>
                              </p:par>
                              <p:par>
                                <p:cTn id="115" presetID="10" presetClass="entr" presetSubtype="0" fill="hold" nodeType="withEffect">
                                  <p:stCondLst>
                                    <p:cond delay="0"/>
                                  </p:stCondLst>
                                  <p:childTnLst>
                                    <p:set>
                                      <p:cBhvr>
                                        <p:cTn id="116" dur="1" fill="hold">
                                          <p:stCondLst>
                                            <p:cond delay="0"/>
                                          </p:stCondLst>
                                        </p:cTn>
                                        <p:tgtEl>
                                          <p:spTgt spid="292"/>
                                        </p:tgtEl>
                                        <p:attrNameLst>
                                          <p:attrName>style.visibility</p:attrName>
                                        </p:attrNameLst>
                                      </p:cBhvr>
                                      <p:to>
                                        <p:strVal val="visible"/>
                                      </p:to>
                                    </p:set>
                                    <p:animEffect transition="in" filter="fade">
                                      <p:cBhvr>
                                        <p:cTn id="117" dur="2000"/>
                                        <p:tgtEl>
                                          <p:spTgt spid="292"/>
                                        </p:tgtEl>
                                      </p:cBhvr>
                                    </p:animEffect>
                                  </p:childTnLst>
                                </p:cTn>
                              </p:par>
                              <p:par>
                                <p:cTn id="118" presetID="10" presetClass="entr" presetSubtype="0" fill="hold" nodeType="withEffect">
                                  <p:stCondLst>
                                    <p:cond delay="0"/>
                                  </p:stCondLst>
                                  <p:childTnLst>
                                    <p:set>
                                      <p:cBhvr>
                                        <p:cTn id="119" dur="1" fill="hold">
                                          <p:stCondLst>
                                            <p:cond delay="0"/>
                                          </p:stCondLst>
                                        </p:cTn>
                                        <p:tgtEl>
                                          <p:spTgt spid="293"/>
                                        </p:tgtEl>
                                        <p:attrNameLst>
                                          <p:attrName>style.visibility</p:attrName>
                                        </p:attrNameLst>
                                      </p:cBhvr>
                                      <p:to>
                                        <p:strVal val="visible"/>
                                      </p:to>
                                    </p:set>
                                    <p:animEffect transition="in" filter="fade">
                                      <p:cBhvr>
                                        <p:cTn id="120" dur="2000"/>
                                        <p:tgtEl>
                                          <p:spTgt spid="293"/>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94"/>
                                        </p:tgtEl>
                                        <p:attrNameLst>
                                          <p:attrName>style.visibility</p:attrName>
                                        </p:attrNameLst>
                                      </p:cBhvr>
                                      <p:to>
                                        <p:strVal val="visible"/>
                                      </p:to>
                                    </p:set>
                                    <p:animEffect transition="in" filter="fade">
                                      <p:cBhvr>
                                        <p:cTn id="123" dur="2000"/>
                                        <p:tgtEl>
                                          <p:spTgt spid="294"/>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295"/>
                                        </p:tgtEl>
                                        <p:attrNameLst>
                                          <p:attrName>style.visibility</p:attrName>
                                        </p:attrNameLst>
                                      </p:cBhvr>
                                      <p:to>
                                        <p:strVal val="visible"/>
                                      </p:to>
                                    </p:set>
                                    <p:animEffect transition="in" filter="fade">
                                      <p:cBhvr>
                                        <p:cTn id="126" dur="2000"/>
                                        <p:tgtEl>
                                          <p:spTgt spid="295"/>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296"/>
                                        </p:tgtEl>
                                        <p:attrNameLst>
                                          <p:attrName>style.visibility</p:attrName>
                                        </p:attrNameLst>
                                      </p:cBhvr>
                                      <p:to>
                                        <p:strVal val="visible"/>
                                      </p:to>
                                    </p:set>
                                    <p:animEffect transition="in" filter="fade">
                                      <p:cBhvr>
                                        <p:cTn id="129" dur="2000"/>
                                        <p:tgtEl>
                                          <p:spTgt spid="296"/>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297"/>
                                        </p:tgtEl>
                                        <p:attrNameLst>
                                          <p:attrName>style.visibility</p:attrName>
                                        </p:attrNameLst>
                                      </p:cBhvr>
                                      <p:to>
                                        <p:strVal val="visible"/>
                                      </p:to>
                                    </p:set>
                                    <p:animEffect transition="in" filter="fade">
                                      <p:cBhvr>
                                        <p:cTn id="132" dur="2000"/>
                                        <p:tgtEl>
                                          <p:spTgt spid="297"/>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Effect transition="in" filter="fade">
                                      <p:cBhvr>
                                        <p:cTn id="135" dur="2000"/>
                                        <p:tgtEl>
                                          <p:spTgt spid="298"/>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nodeType="clickEffect">
                                  <p:stCondLst>
                                    <p:cond delay="0"/>
                                  </p:stCondLst>
                                  <p:childTnLst>
                                    <p:set>
                                      <p:cBhvr>
                                        <p:cTn id="139" dur="1" fill="hold">
                                          <p:stCondLst>
                                            <p:cond delay="0"/>
                                          </p:stCondLst>
                                        </p:cTn>
                                        <p:tgtEl>
                                          <p:spTgt spid="300"/>
                                        </p:tgtEl>
                                        <p:attrNameLst>
                                          <p:attrName>style.visibility</p:attrName>
                                        </p:attrNameLst>
                                      </p:cBhvr>
                                      <p:to>
                                        <p:strVal val="visible"/>
                                      </p:to>
                                    </p:set>
                                    <p:animEffect transition="in" filter="fade">
                                      <p:cBhvr>
                                        <p:cTn id="140" dur="2000"/>
                                        <p:tgtEl>
                                          <p:spTgt spid="300"/>
                                        </p:tgtEl>
                                      </p:cBhvr>
                                    </p:animEffect>
                                  </p:childTnLst>
                                </p:cTn>
                              </p:par>
                              <p:par>
                                <p:cTn id="141" presetID="10" presetClass="entr" presetSubtype="0" fill="hold" nodeType="withEffect">
                                  <p:stCondLst>
                                    <p:cond delay="0"/>
                                  </p:stCondLst>
                                  <p:childTnLst>
                                    <p:set>
                                      <p:cBhvr>
                                        <p:cTn id="142" dur="1" fill="hold">
                                          <p:stCondLst>
                                            <p:cond delay="0"/>
                                          </p:stCondLst>
                                        </p:cTn>
                                        <p:tgtEl>
                                          <p:spTgt spid="302"/>
                                        </p:tgtEl>
                                        <p:attrNameLst>
                                          <p:attrName>style.visibility</p:attrName>
                                        </p:attrNameLst>
                                      </p:cBhvr>
                                      <p:to>
                                        <p:strVal val="visible"/>
                                      </p:to>
                                    </p:set>
                                    <p:animEffect transition="in" filter="fade">
                                      <p:cBhvr>
                                        <p:cTn id="143" dur="2000"/>
                                        <p:tgtEl>
                                          <p:spTgt spid="302"/>
                                        </p:tgtEl>
                                      </p:cBhvr>
                                    </p:animEffect>
                                  </p:childTnLst>
                                </p:cTn>
                              </p:par>
                              <p:par>
                                <p:cTn id="144" presetID="10" presetClass="entr" presetSubtype="0" fill="hold" nodeType="withEffect">
                                  <p:stCondLst>
                                    <p:cond delay="0"/>
                                  </p:stCondLst>
                                  <p:childTnLst>
                                    <p:set>
                                      <p:cBhvr>
                                        <p:cTn id="145" dur="1" fill="hold">
                                          <p:stCondLst>
                                            <p:cond delay="0"/>
                                          </p:stCondLst>
                                        </p:cTn>
                                        <p:tgtEl>
                                          <p:spTgt spid="304"/>
                                        </p:tgtEl>
                                        <p:attrNameLst>
                                          <p:attrName>style.visibility</p:attrName>
                                        </p:attrNameLst>
                                      </p:cBhvr>
                                      <p:to>
                                        <p:strVal val="visible"/>
                                      </p:to>
                                    </p:set>
                                    <p:animEffect transition="in" filter="fade">
                                      <p:cBhvr>
                                        <p:cTn id="146" dur="2000"/>
                                        <p:tgtEl>
                                          <p:spTgt spid="304"/>
                                        </p:tgtEl>
                                      </p:cBhvr>
                                    </p:animEffect>
                                  </p:childTnLst>
                                </p:cTn>
                              </p:par>
                              <p:par>
                                <p:cTn id="147" presetID="10" presetClass="entr" presetSubtype="0" fill="hold" nodeType="withEffect">
                                  <p:stCondLst>
                                    <p:cond delay="0"/>
                                  </p:stCondLst>
                                  <p:childTnLst>
                                    <p:set>
                                      <p:cBhvr>
                                        <p:cTn id="148" dur="1" fill="hold">
                                          <p:stCondLst>
                                            <p:cond delay="0"/>
                                          </p:stCondLst>
                                        </p:cTn>
                                        <p:tgtEl>
                                          <p:spTgt spid="306"/>
                                        </p:tgtEl>
                                        <p:attrNameLst>
                                          <p:attrName>style.visibility</p:attrName>
                                        </p:attrNameLst>
                                      </p:cBhvr>
                                      <p:to>
                                        <p:strVal val="visible"/>
                                      </p:to>
                                    </p:set>
                                    <p:animEffect transition="in" filter="fade">
                                      <p:cBhvr>
                                        <p:cTn id="149" dur="2000"/>
                                        <p:tgtEl>
                                          <p:spTgt spid="306"/>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327"/>
                                        </p:tgtEl>
                                        <p:attrNameLst>
                                          <p:attrName>style.visibility</p:attrName>
                                        </p:attrNameLst>
                                      </p:cBhvr>
                                      <p:to>
                                        <p:strVal val="visible"/>
                                      </p:to>
                                    </p:set>
                                    <p:animEffect transition="in" filter="fade">
                                      <p:cBhvr>
                                        <p:cTn id="152" dur="2000"/>
                                        <p:tgtEl>
                                          <p:spTgt spid="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p:bldP spid="277" grpId="0"/>
      <p:bldP spid="278" grpId="0"/>
      <p:bldP spid="279" grpId="0"/>
      <p:bldP spid="280" grpId="0"/>
      <p:bldP spid="281" grpId="0"/>
      <p:bldP spid="282" grpId="0"/>
      <p:bldP spid="283" grpId="0"/>
      <p:bldP spid="284" grpId="0"/>
      <p:bldP spid="294" grpId="0"/>
      <p:bldP spid="295" grpId="0"/>
      <p:bldP spid="296" grpId="0"/>
      <p:bldP spid="297" grpId="0"/>
      <p:bldP spid="298" grpId="0"/>
      <p:bldP spid="326" grpId="0" build="allAtOnce" animBg="1"/>
      <p:bldP spid="32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7</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a:t>T-query </a:t>
            </a:r>
            <a:r>
              <a:rPr lang="en-AU" sz="1800" dirty="0"/>
              <a:t>(trajectory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168" name="TextBox 167"/>
          <p:cNvSpPr txBox="1"/>
          <p:nvPr/>
        </p:nvSpPr>
        <p:spPr>
          <a:xfrm>
            <a:off x="1409948" y="2497217"/>
            <a:ext cx="314280" cy="276999"/>
          </a:xfrm>
          <a:prstGeom prst="rect">
            <a:avLst/>
          </a:prstGeom>
          <a:noFill/>
        </p:spPr>
        <p:txBody>
          <a:bodyPr wrap="square" rtlCol="0">
            <a:spAutoFit/>
          </a:bodyPr>
          <a:lstStyle/>
          <a:p>
            <a:r>
              <a:rPr lang="en-AU" sz="1200" dirty="0"/>
              <a:t>t1</a:t>
            </a:r>
          </a:p>
        </p:txBody>
      </p:sp>
      <p:cxnSp>
        <p:nvCxnSpPr>
          <p:cNvPr id="169" name="Straight Connector 168"/>
          <p:cNvCxnSpPr/>
          <p:nvPr/>
        </p:nvCxnSpPr>
        <p:spPr>
          <a:xfrm flipV="1">
            <a:off x="2940475"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V="1">
            <a:off x="3516539"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4020595"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V="1">
            <a:off x="1572323"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2428905" y="291188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4884691"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4452643"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1973891"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84291"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2004371"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H="1">
            <a:off x="2436419"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2940475"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516539"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020595"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452643"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1572323"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4884691"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973575" y="2693319"/>
            <a:ext cx="384699" cy="276999"/>
          </a:xfrm>
          <a:prstGeom prst="rect">
            <a:avLst/>
          </a:prstGeom>
          <a:noFill/>
        </p:spPr>
        <p:txBody>
          <a:bodyPr wrap="square" rtlCol="0">
            <a:spAutoFit/>
          </a:bodyPr>
          <a:lstStyle/>
          <a:p>
            <a:r>
              <a:rPr lang="en-AU" sz="1200" dirty="0"/>
              <a:t>T1</a:t>
            </a:r>
          </a:p>
        </p:txBody>
      </p:sp>
      <p:sp>
        <p:nvSpPr>
          <p:cNvPr id="198" name="TextBox 197"/>
          <p:cNvSpPr txBox="1"/>
          <p:nvPr/>
        </p:nvSpPr>
        <p:spPr>
          <a:xfrm>
            <a:off x="1841996" y="2492896"/>
            <a:ext cx="360039" cy="276999"/>
          </a:xfrm>
          <a:prstGeom prst="rect">
            <a:avLst/>
          </a:prstGeom>
          <a:noFill/>
        </p:spPr>
        <p:txBody>
          <a:bodyPr wrap="square" rtlCol="0">
            <a:spAutoFit/>
          </a:bodyPr>
          <a:lstStyle/>
          <a:p>
            <a:r>
              <a:rPr lang="en-AU" sz="1200" dirty="0"/>
              <a:t>t2</a:t>
            </a:r>
          </a:p>
        </p:txBody>
      </p:sp>
      <p:sp>
        <p:nvSpPr>
          <p:cNvPr id="199" name="TextBox 198"/>
          <p:cNvSpPr txBox="1"/>
          <p:nvPr/>
        </p:nvSpPr>
        <p:spPr>
          <a:xfrm>
            <a:off x="2274043" y="2649617"/>
            <a:ext cx="314280" cy="276999"/>
          </a:xfrm>
          <a:prstGeom prst="rect">
            <a:avLst/>
          </a:prstGeom>
          <a:noFill/>
        </p:spPr>
        <p:txBody>
          <a:bodyPr wrap="square" rtlCol="0">
            <a:spAutoFit/>
          </a:bodyPr>
          <a:lstStyle/>
          <a:p>
            <a:r>
              <a:rPr lang="en-AU" sz="1200" dirty="0"/>
              <a:t>t3</a:t>
            </a:r>
          </a:p>
        </p:txBody>
      </p:sp>
      <p:sp>
        <p:nvSpPr>
          <p:cNvPr id="200" name="TextBox 199"/>
          <p:cNvSpPr txBox="1"/>
          <p:nvPr/>
        </p:nvSpPr>
        <p:spPr>
          <a:xfrm>
            <a:off x="2778099" y="2672472"/>
            <a:ext cx="360039" cy="276999"/>
          </a:xfrm>
          <a:prstGeom prst="rect">
            <a:avLst/>
          </a:prstGeom>
          <a:noFill/>
        </p:spPr>
        <p:txBody>
          <a:bodyPr wrap="square" rtlCol="0">
            <a:spAutoFit/>
          </a:bodyPr>
          <a:lstStyle/>
          <a:p>
            <a:r>
              <a:rPr lang="en-AU" sz="1200" dirty="0"/>
              <a:t>t4</a:t>
            </a:r>
          </a:p>
        </p:txBody>
      </p:sp>
      <p:sp>
        <p:nvSpPr>
          <p:cNvPr id="201" name="TextBox 200"/>
          <p:cNvSpPr txBox="1"/>
          <p:nvPr/>
        </p:nvSpPr>
        <p:spPr>
          <a:xfrm>
            <a:off x="3354164" y="2822441"/>
            <a:ext cx="314280" cy="276999"/>
          </a:xfrm>
          <a:prstGeom prst="rect">
            <a:avLst/>
          </a:prstGeom>
          <a:noFill/>
        </p:spPr>
        <p:txBody>
          <a:bodyPr wrap="square" rtlCol="0">
            <a:spAutoFit/>
          </a:bodyPr>
          <a:lstStyle/>
          <a:p>
            <a:r>
              <a:rPr lang="en-AU" sz="1200" dirty="0"/>
              <a:t>t5</a:t>
            </a:r>
          </a:p>
        </p:txBody>
      </p:sp>
      <p:sp>
        <p:nvSpPr>
          <p:cNvPr id="202" name="TextBox 201"/>
          <p:cNvSpPr txBox="1"/>
          <p:nvPr/>
        </p:nvSpPr>
        <p:spPr>
          <a:xfrm>
            <a:off x="3857332" y="2823200"/>
            <a:ext cx="360039" cy="276999"/>
          </a:xfrm>
          <a:prstGeom prst="rect">
            <a:avLst/>
          </a:prstGeom>
          <a:noFill/>
        </p:spPr>
        <p:txBody>
          <a:bodyPr wrap="square" rtlCol="0">
            <a:spAutoFit/>
          </a:bodyPr>
          <a:lstStyle/>
          <a:p>
            <a:r>
              <a:rPr lang="en-AU" sz="1200" dirty="0"/>
              <a:t>t6</a:t>
            </a:r>
          </a:p>
        </p:txBody>
      </p:sp>
      <p:sp>
        <p:nvSpPr>
          <p:cNvPr id="203" name="TextBox 202"/>
          <p:cNvSpPr txBox="1"/>
          <p:nvPr/>
        </p:nvSpPr>
        <p:spPr>
          <a:xfrm>
            <a:off x="4290268" y="2647945"/>
            <a:ext cx="314280" cy="276999"/>
          </a:xfrm>
          <a:prstGeom prst="rect">
            <a:avLst/>
          </a:prstGeom>
          <a:noFill/>
        </p:spPr>
        <p:txBody>
          <a:bodyPr wrap="square" rtlCol="0">
            <a:spAutoFit/>
          </a:bodyPr>
          <a:lstStyle/>
          <a:p>
            <a:r>
              <a:rPr lang="en-AU" sz="1200" dirty="0"/>
              <a:t>t7</a:t>
            </a:r>
          </a:p>
        </p:txBody>
      </p:sp>
      <p:sp>
        <p:nvSpPr>
          <p:cNvPr id="204" name="TextBox 203"/>
          <p:cNvSpPr txBox="1"/>
          <p:nvPr/>
        </p:nvSpPr>
        <p:spPr>
          <a:xfrm>
            <a:off x="4722316" y="2791961"/>
            <a:ext cx="360039" cy="276999"/>
          </a:xfrm>
          <a:prstGeom prst="rect">
            <a:avLst/>
          </a:prstGeom>
          <a:noFill/>
        </p:spPr>
        <p:txBody>
          <a:bodyPr wrap="square" rtlCol="0">
            <a:spAutoFit/>
          </a:bodyPr>
          <a:lstStyle/>
          <a:p>
            <a:r>
              <a:rPr lang="en-AU" sz="1200" dirty="0"/>
              <a:t>t8</a:t>
            </a:r>
          </a:p>
        </p:txBody>
      </p:sp>
      <p:cxnSp>
        <p:nvCxnSpPr>
          <p:cNvPr id="245" name="Straight Connector 244"/>
          <p:cNvCxnSpPr/>
          <p:nvPr/>
        </p:nvCxnSpPr>
        <p:spPr>
          <a:xfrm flipV="1">
            <a:off x="3635896"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V="1">
            <a:off x="4716016" y="3933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2339752" y="32028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flipV="1">
            <a:off x="2987824" y="33569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a:off x="1835696" y="328498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flipV="1">
            <a:off x="2339752" y="3284984"/>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H="1" flipV="1">
            <a:off x="2987824" y="3429000"/>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H="1" flipV="1">
            <a:off x="3635896" y="3717032"/>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716016" y="400506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54" name="TextBox 253"/>
          <p:cNvSpPr txBox="1"/>
          <p:nvPr/>
        </p:nvSpPr>
        <p:spPr>
          <a:xfrm>
            <a:off x="1523005" y="3152001"/>
            <a:ext cx="384699" cy="276999"/>
          </a:xfrm>
          <a:prstGeom prst="rect">
            <a:avLst/>
          </a:prstGeom>
          <a:noFill/>
        </p:spPr>
        <p:txBody>
          <a:bodyPr wrap="square" rtlCol="0">
            <a:spAutoFit/>
          </a:bodyPr>
          <a:lstStyle/>
          <a:p>
            <a:r>
              <a:rPr lang="en-AU" sz="1200" dirty="0"/>
              <a:t>T2</a:t>
            </a:r>
          </a:p>
        </p:txBody>
      </p:sp>
      <p:sp>
        <p:nvSpPr>
          <p:cNvPr id="255" name="TextBox 254"/>
          <p:cNvSpPr txBox="1"/>
          <p:nvPr/>
        </p:nvSpPr>
        <p:spPr>
          <a:xfrm>
            <a:off x="2123730" y="3361313"/>
            <a:ext cx="314280" cy="276999"/>
          </a:xfrm>
          <a:prstGeom prst="rect">
            <a:avLst/>
          </a:prstGeom>
          <a:noFill/>
        </p:spPr>
        <p:txBody>
          <a:bodyPr wrap="square" rtlCol="0">
            <a:spAutoFit/>
          </a:bodyPr>
          <a:lstStyle/>
          <a:p>
            <a:r>
              <a:rPr lang="en-AU" sz="1200" dirty="0"/>
              <a:t>t1</a:t>
            </a:r>
          </a:p>
        </p:txBody>
      </p:sp>
      <p:sp>
        <p:nvSpPr>
          <p:cNvPr id="256" name="TextBox 255"/>
          <p:cNvSpPr txBox="1"/>
          <p:nvPr/>
        </p:nvSpPr>
        <p:spPr>
          <a:xfrm>
            <a:off x="2843809" y="3501008"/>
            <a:ext cx="360039" cy="276999"/>
          </a:xfrm>
          <a:prstGeom prst="rect">
            <a:avLst/>
          </a:prstGeom>
          <a:noFill/>
        </p:spPr>
        <p:txBody>
          <a:bodyPr wrap="square" rtlCol="0">
            <a:spAutoFit/>
          </a:bodyPr>
          <a:lstStyle/>
          <a:p>
            <a:r>
              <a:rPr lang="en-AU" sz="1200" dirty="0"/>
              <a:t>t2</a:t>
            </a:r>
          </a:p>
        </p:txBody>
      </p:sp>
      <p:sp>
        <p:nvSpPr>
          <p:cNvPr id="257" name="TextBox 256"/>
          <p:cNvSpPr txBox="1"/>
          <p:nvPr/>
        </p:nvSpPr>
        <p:spPr>
          <a:xfrm>
            <a:off x="3465632" y="3717032"/>
            <a:ext cx="314280" cy="276999"/>
          </a:xfrm>
          <a:prstGeom prst="rect">
            <a:avLst/>
          </a:prstGeom>
          <a:noFill/>
        </p:spPr>
        <p:txBody>
          <a:bodyPr wrap="square" rtlCol="0">
            <a:spAutoFit/>
          </a:bodyPr>
          <a:lstStyle/>
          <a:p>
            <a:r>
              <a:rPr lang="en-AU" sz="1200" dirty="0"/>
              <a:t>t3</a:t>
            </a:r>
          </a:p>
        </p:txBody>
      </p:sp>
      <p:sp>
        <p:nvSpPr>
          <p:cNvPr id="258" name="TextBox 257"/>
          <p:cNvSpPr txBox="1"/>
          <p:nvPr/>
        </p:nvSpPr>
        <p:spPr>
          <a:xfrm>
            <a:off x="4572001" y="4005064"/>
            <a:ext cx="360039" cy="276999"/>
          </a:xfrm>
          <a:prstGeom prst="rect">
            <a:avLst/>
          </a:prstGeom>
          <a:noFill/>
        </p:spPr>
        <p:txBody>
          <a:bodyPr wrap="square" rtlCol="0">
            <a:spAutoFit/>
          </a:bodyPr>
          <a:lstStyle/>
          <a:p>
            <a:r>
              <a:rPr lang="en-AU" sz="1200" dirty="0"/>
              <a:t>t4</a:t>
            </a:r>
          </a:p>
        </p:txBody>
      </p:sp>
      <p:cxnSp>
        <p:nvCxnSpPr>
          <p:cNvPr id="316" name="Straight Connector 315"/>
          <p:cNvCxnSpPr/>
          <p:nvPr/>
        </p:nvCxnSpPr>
        <p:spPr>
          <a:xfrm flipH="1">
            <a:off x="2341658" y="2996952"/>
            <a:ext cx="70102"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326" name="Rectangular Callout 325"/>
          <p:cNvSpPr/>
          <p:nvPr/>
        </p:nvSpPr>
        <p:spPr>
          <a:xfrm>
            <a:off x="5868144" y="3284984"/>
            <a:ext cx="2520280" cy="648072"/>
          </a:xfrm>
          <a:prstGeom prst="wedgeRectCallout">
            <a:avLst>
              <a:gd name="adj1" fmla="val -89855"/>
              <a:gd name="adj2" fmla="val -13582"/>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6">
                    <a:lumMod val="50000"/>
                  </a:schemeClr>
                </a:solidFill>
              </a:rPr>
              <a:t>Dynamic Time Warp </a:t>
            </a:r>
          </a:p>
        </p:txBody>
      </p:sp>
      <p:sp>
        <p:nvSpPr>
          <p:cNvPr id="327" name="Rectangular Callout 326"/>
          <p:cNvSpPr/>
          <p:nvPr/>
        </p:nvSpPr>
        <p:spPr>
          <a:xfrm>
            <a:off x="5436096" y="5240233"/>
            <a:ext cx="3168352" cy="648072"/>
          </a:xfrm>
          <a:prstGeom prst="wedgeRectCallout">
            <a:avLst>
              <a:gd name="adj1" fmla="val -69710"/>
              <a:gd name="adj2" fmla="val -42743"/>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dirty="0">
                <a:solidFill>
                  <a:schemeClr val="accent6">
                    <a:lumMod val="50000"/>
                  </a:schemeClr>
                </a:solidFill>
              </a:rPr>
              <a:t>Longest Common Subsequence</a:t>
            </a:r>
          </a:p>
        </p:txBody>
      </p:sp>
      <p:cxnSp>
        <p:nvCxnSpPr>
          <p:cNvPr id="99" name="Straight Connector 98"/>
          <p:cNvCxnSpPr>
            <a:endCxn id="257" idx="0"/>
          </p:cNvCxnSpPr>
          <p:nvPr/>
        </p:nvCxnSpPr>
        <p:spPr>
          <a:xfrm>
            <a:off x="3491880" y="3140968"/>
            <a:ext cx="13089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2945914" y="2996952"/>
            <a:ext cx="7200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a:endCxn id="258" idx="0"/>
          </p:cNvCxnSpPr>
          <p:nvPr/>
        </p:nvCxnSpPr>
        <p:spPr>
          <a:xfrm flipH="1">
            <a:off x="4752021" y="3140968"/>
            <a:ext cx="108011"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1457297" y="4308450"/>
            <a:ext cx="314280" cy="276999"/>
          </a:xfrm>
          <a:prstGeom prst="rect">
            <a:avLst/>
          </a:prstGeom>
          <a:noFill/>
        </p:spPr>
        <p:txBody>
          <a:bodyPr wrap="square" rtlCol="0">
            <a:spAutoFit/>
          </a:bodyPr>
          <a:lstStyle/>
          <a:p>
            <a:r>
              <a:rPr lang="en-AU" sz="1200" dirty="0"/>
              <a:t>t1</a:t>
            </a:r>
          </a:p>
        </p:txBody>
      </p:sp>
      <p:cxnSp>
        <p:nvCxnSpPr>
          <p:cNvPr id="117" name="Straight Connector 116"/>
          <p:cNvCxnSpPr/>
          <p:nvPr/>
        </p:nvCxnSpPr>
        <p:spPr>
          <a:xfrm flipV="1">
            <a:off x="2987824" y="472946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3563888"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4067944"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1619672" y="457528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2476254" y="472311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4932040"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4499992" y="472946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2021240" y="458544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1331640" y="4657457"/>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2051720" y="4657457"/>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2483768" y="4801473"/>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987824" y="4801473"/>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563888" y="4945489"/>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a:off x="4067944" y="4801473"/>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499992" y="4801473"/>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619672" y="4657457"/>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932040" y="4945489"/>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1020924" y="4504552"/>
            <a:ext cx="384699" cy="276999"/>
          </a:xfrm>
          <a:prstGeom prst="rect">
            <a:avLst/>
          </a:prstGeom>
          <a:noFill/>
        </p:spPr>
        <p:txBody>
          <a:bodyPr wrap="square" rtlCol="0">
            <a:spAutoFit/>
          </a:bodyPr>
          <a:lstStyle/>
          <a:p>
            <a:r>
              <a:rPr lang="en-AU" sz="1200" dirty="0"/>
              <a:t>T1</a:t>
            </a:r>
          </a:p>
        </p:txBody>
      </p:sp>
      <p:sp>
        <p:nvSpPr>
          <p:cNvPr id="135" name="TextBox 134"/>
          <p:cNvSpPr txBox="1"/>
          <p:nvPr/>
        </p:nvSpPr>
        <p:spPr>
          <a:xfrm>
            <a:off x="1889345" y="4304129"/>
            <a:ext cx="360039" cy="276999"/>
          </a:xfrm>
          <a:prstGeom prst="rect">
            <a:avLst/>
          </a:prstGeom>
          <a:noFill/>
        </p:spPr>
        <p:txBody>
          <a:bodyPr wrap="square" rtlCol="0">
            <a:spAutoFit/>
          </a:bodyPr>
          <a:lstStyle/>
          <a:p>
            <a:r>
              <a:rPr lang="en-AU" sz="1200" dirty="0"/>
              <a:t>t2</a:t>
            </a:r>
          </a:p>
        </p:txBody>
      </p:sp>
      <p:sp>
        <p:nvSpPr>
          <p:cNvPr id="136" name="TextBox 135"/>
          <p:cNvSpPr txBox="1"/>
          <p:nvPr/>
        </p:nvSpPr>
        <p:spPr>
          <a:xfrm>
            <a:off x="2321392" y="4460850"/>
            <a:ext cx="314280" cy="276999"/>
          </a:xfrm>
          <a:prstGeom prst="rect">
            <a:avLst/>
          </a:prstGeom>
          <a:noFill/>
        </p:spPr>
        <p:txBody>
          <a:bodyPr wrap="square" rtlCol="0">
            <a:spAutoFit/>
          </a:bodyPr>
          <a:lstStyle/>
          <a:p>
            <a:r>
              <a:rPr lang="en-AU" sz="1200" dirty="0"/>
              <a:t>t3</a:t>
            </a:r>
          </a:p>
        </p:txBody>
      </p:sp>
      <p:sp>
        <p:nvSpPr>
          <p:cNvPr id="137" name="TextBox 136"/>
          <p:cNvSpPr txBox="1"/>
          <p:nvPr/>
        </p:nvSpPr>
        <p:spPr>
          <a:xfrm>
            <a:off x="2825448" y="4483705"/>
            <a:ext cx="360039" cy="276999"/>
          </a:xfrm>
          <a:prstGeom prst="rect">
            <a:avLst/>
          </a:prstGeom>
          <a:noFill/>
        </p:spPr>
        <p:txBody>
          <a:bodyPr wrap="square" rtlCol="0">
            <a:spAutoFit/>
          </a:bodyPr>
          <a:lstStyle/>
          <a:p>
            <a:r>
              <a:rPr lang="en-AU" sz="1200" dirty="0"/>
              <a:t>t4</a:t>
            </a:r>
          </a:p>
        </p:txBody>
      </p:sp>
      <p:sp>
        <p:nvSpPr>
          <p:cNvPr id="138" name="TextBox 137"/>
          <p:cNvSpPr txBox="1"/>
          <p:nvPr/>
        </p:nvSpPr>
        <p:spPr>
          <a:xfrm>
            <a:off x="3401513" y="4633674"/>
            <a:ext cx="314280" cy="276999"/>
          </a:xfrm>
          <a:prstGeom prst="rect">
            <a:avLst/>
          </a:prstGeom>
          <a:noFill/>
        </p:spPr>
        <p:txBody>
          <a:bodyPr wrap="square" rtlCol="0">
            <a:spAutoFit/>
          </a:bodyPr>
          <a:lstStyle/>
          <a:p>
            <a:r>
              <a:rPr lang="en-AU" sz="1200" dirty="0"/>
              <a:t>t5</a:t>
            </a:r>
          </a:p>
        </p:txBody>
      </p:sp>
      <p:sp>
        <p:nvSpPr>
          <p:cNvPr id="139" name="TextBox 138"/>
          <p:cNvSpPr txBox="1"/>
          <p:nvPr/>
        </p:nvSpPr>
        <p:spPr>
          <a:xfrm>
            <a:off x="3904681" y="4634433"/>
            <a:ext cx="360039" cy="276999"/>
          </a:xfrm>
          <a:prstGeom prst="rect">
            <a:avLst/>
          </a:prstGeom>
          <a:noFill/>
        </p:spPr>
        <p:txBody>
          <a:bodyPr wrap="square" rtlCol="0">
            <a:spAutoFit/>
          </a:bodyPr>
          <a:lstStyle/>
          <a:p>
            <a:r>
              <a:rPr lang="en-AU" sz="1200" dirty="0"/>
              <a:t>t6</a:t>
            </a:r>
          </a:p>
        </p:txBody>
      </p:sp>
      <p:sp>
        <p:nvSpPr>
          <p:cNvPr id="140" name="TextBox 139"/>
          <p:cNvSpPr txBox="1"/>
          <p:nvPr/>
        </p:nvSpPr>
        <p:spPr>
          <a:xfrm>
            <a:off x="4337617" y="4459178"/>
            <a:ext cx="314280" cy="276999"/>
          </a:xfrm>
          <a:prstGeom prst="rect">
            <a:avLst/>
          </a:prstGeom>
          <a:noFill/>
        </p:spPr>
        <p:txBody>
          <a:bodyPr wrap="square" rtlCol="0">
            <a:spAutoFit/>
          </a:bodyPr>
          <a:lstStyle/>
          <a:p>
            <a:r>
              <a:rPr lang="en-AU" sz="1200" dirty="0"/>
              <a:t>t7</a:t>
            </a:r>
          </a:p>
        </p:txBody>
      </p:sp>
      <p:sp>
        <p:nvSpPr>
          <p:cNvPr id="141" name="TextBox 140"/>
          <p:cNvSpPr txBox="1"/>
          <p:nvPr/>
        </p:nvSpPr>
        <p:spPr>
          <a:xfrm>
            <a:off x="4769665" y="4603194"/>
            <a:ext cx="360039" cy="276999"/>
          </a:xfrm>
          <a:prstGeom prst="rect">
            <a:avLst/>
          </a:prstGeom>
          <a:noFill/>
        </p:spPr>
        <p:txBody>
          <a:bodyPr wrap="square" rtlCol="0">
            <a:spAutoFit/>
          </a:bodyPr>
          <a:lstStyle/>
          <a:p>
            <a:r>
              <a:rPr lang="en-AU" sz="1200" dirty="0"/>
              <a:t>t8</a:t>
            </a:r>
          </a:p>
        </p:txBody>
      </p:sp>
      <p:cxnSp>
        <p:nvCxnSpPr>
          <p:cNvPr id="142" name="Straight Connector 141"/>
          <p:cNvCxnSpPr/>
          <p:nvPr/>
        </p:nvCxnSpPr>
        <p:spPr>
          <a:xfrm flipV="1">
            <a:off x="3683245" y="5456257"/>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4763365" y="574428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V="1">
            <a:off x="2387101" y="501404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3035173" y="516822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1883045" y="5096217"/>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flipV="1">
            <a:off x="2387101" y="5096217"/>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3035173" y="5240233"/>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flipV="1">
            <a:off x="3683245" y="5528265"/>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763365" y="5816297"/>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1570354" y="4963234"/>
            <a:ext cx="384699" cy="276999"/>
          </a:xfrm>
          <a:prstGeom prst="rect">
            <a:avLst/>
          </a:prstGeom>
          <a:noFill/>
        </p:spPr>
        <p:txBody>
          <a:bodyPr wrap="square" rtlCol="0">
            <a:spAutoFit/>
          </a:bodyPr>
          <a:lstStyle/>
          <a:p>
            <a:r>
              <a:rPr lang="en-AU" sz="1200" dirty="0"/>
              <a:t>T2</a:t>
            </a:r>
          </a:p>
        </p:txBody>
      </p:sp>
      <p:sp>
        <p:nvSpPr>
          <p:cNvPr id="152" name="TextBox 151"/>
          <p:cNvSpPr txBox="1"/>
          <p:nvPr/>
        </p:nvSpPr>
        <p:spPr>
          <a:xfrm>
            <a:off x="2171079" y="5172546"/>
            <a:ext cx="314280" cy="276999"/>
          </a:xfrm>
          <a:prstGeom prst="rect">
            <a:avLst/>
          </a:prstGeom>
          <a:noFill/>
        </p:spPr>
        <p:txBody>
          <a:bodyPr wrap="square" rtlCol="0">
            <a:spAutoFit/>
          </a:bodyPr>
          <a:lstStyle/>
          <a:p>
            <a:r>
              <a:rPr lang="en-AU" sz="1200" dirty="0"/>
              <a:t>t1</a:t>
            </a:r>
          </a:p>
        </p:txBody>
      </p:sp>
      <p:sp>
        <p:nvSpPr>
          <p:cNvPr id="153" name="TextBox 152"/>
          <p:cNvSpPr txBox="1"/>
          <p:nvPr/>
        </p:nvSpPr>
        <p:spPr>
          <a:xfrm>
            <a:off x="2891158" y="5312241"/>
            <a:ext cx="360039" cy="276999"/>
          </a:xfrm>
          <a:prstGeom prst="rect">
            <a:avLst/>
          </a:prstGeom>
          <a:noFill/>
        </p:spPr>
        <p:txBody>
          <a:bodyPr wrap="square" rtlCol="0">
            <a:spAutoFit/>
          </a:bodyPr>
          <a:lstStyle/>
          <a:p>
            <a:r>
              <a:rPr lang="en-AU" sz="1200" dirty="0"/>
              <a:t>t2</a:t>
            </a:r>
          </a:p>
        </p:txBody>
      </p:sp>
      <p:sp>
        <p:nvSpPr>
          <p:cNvPr id="154" name="TextBox 153"/>
          <p:cNvSpPr txBox="1"/>
          <p:nvPr/>
        </p:nvSpPr>
        <p:spPr>
          <a:xfrm>
            <a:off x="3512981" y="5528265"/>
            <a:ext cx="314280" cy="276999"/>
          </a:xfrm>
          <a:prstGeom prst="rect">
            <a:avLst/>
          </a:prstGeom>
          <a:noFill/>
        </p:spPr>
        <p:txBody>
          <a:bodyPr wrap="square" rtlCol="0">
            <a:spAutoFit/>
          </a:bodyPr>
          <a:lstStyle/>
          <a:p>
            <a:r>
              <a:rPr lang="en-AU" sz="1200" dirty="0"/>
              <a:t>t3</a:t>
            </a:r>
          </a:p>
        </p:txBody>
      </p:sp>
      <p:sp>
        <p:nvSpPr>
          <p:cNvPr id="155" name="TextBox 154"/>
          <p:cNvSpPr txBox="1"/>
          <p:nvPr/>
        </p:nvSpPr>
        <p:spPr>
          <a:xfrm>
            <a:off x="4619350" y="5816297"/>
            <a:ext cx="360039" cy="276999"/>
          </a:xfrm>
          <a:prstGeom prst="rect">
            <a:avLst/>
          </a:prstGeom>
          <a:noFill/>
        </p:spPr>
        <p:txBody>
          <a:bodyPr wrap="square" rtlCol="0">
            <a:spAutoFit/>
          </a:bodyPr>
          <a:lstStyle/>
          <a:p>
            <a:r>
              <a:rPr lang="en-AU" sz="1200" dirty="0"/>
              <a:t>t4</a:t>
            </a:r>
          </a:p>
        </p:txBody>
      </p:sp>
      <p:cxnSp>
        <p:nvCxnSpPr>
          <p:cNvPr id="156" name="Straight Connector 155"/>
          <p:cNvCxnSpPr/>
          <p:nvPr/>
        </p:nvCxnSpPr>
        <p:spPr>
          <a:xfrm flipH="1">
            <a:off x="2389007" y="4808185"/>
            <a:ext cx="7010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a:endCxn id="154" idx="0"/>
          </p:cNvCxnSpPr>
          <p:nvPr/>
        </p:nvCxnSpPr>
        <p:spPr>
          <a:xfrm>
            <a:off x="3539229" y="4952201"/>
            <a:ext cx="13089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993263" y="4808185"/>
            <a:ext cx="72008"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395536" y="6021288"/>
            <a:ext cx="7470576" cy="276999"/>
          </a:xfrm>
          <a:prstGeom prst="rect">
            <a:avLst/>
          </a:prstGeom>
        </p:spPr>
        <p:txBody>
          <a:bodyPr wrap="square">
            <a:spAutoFit/>
          </a:bodyPr>
          <a:lstStyle/>
          <a:p>
            <a:r>
              <a:rPr lang="en-AU" sz="1200" dirty="0">
                <a:solidFill>
                  <a:schemeClr val="bg1">
                    <a:lumMod val="50000"/>
                  </a:schemeClr>
                </a:solidFill>
              </a:rPr>
              <a:t>[Yi1998] Yi, B.K., </a:t>
            </a:r>
            <a:r>
              <a:rPr lang="en-AU" sz="1200" dirty="0" err="1">
                <a:solidFill>
                  <a:schemeClr val="bg1">
                    <a:lumMod val="50000"/>
                  </a:schemeClr>
                </a:solidFill>
              </a:rPr>
              <a:t>Jagadish</a:t>
            </a:r>
            <a:r>
              <a:rPr lang="en-AU" sz="1200" dirty="0">
                <a:solidFill>
                  <a:schemeClr val="bg1">
                    <a:lumMod val="50000"/>
                  </a:schemeClr>
                </a:solidFill>
              </a:rPr>
              <a:t>, H., </a:t>
            </a:r>
            <a:r>
              <a:rPr lang="en-AU" sz="1200" dirty="0" err="1">
                <a:solidFill>
                  <a:schemeClr val="bg1">
                    <a:lumMod val="50000"/>
                  </a:schemeClr>
                </a:solidFill>
              </a:rPr>
              <a:t>Faloutsos</a:t>
            </a:r>
            <a:r>
              <a:rPr lang="en-AU" sz="1200" dirty="0">
                <a:solidFill>
                  <a:schemeClr val="bg1">
                    <a:lumMod val="50000"/>
                  </a:schemeClr>
                </a:solidFill>
              </a:rPr>
              <a:t>, C.: </a:t>
            </a:r>
            <a:r>
              <a:rPr lang="en-AU" sz="1200" dirty="0" err="1">
                <a:solidFill>
                  <a:schemeClr val="bg1">
                    <a:lumMod val="50000"/>
                  </a:schemeClr>
                </a:solidFill>
              </a:rPr>
              <a:t>Ecient</a:t>
            </a:r>
            <a:r>
              <a:rPr lang="en-AU" sz="1200" dirty="0">
                <a:solidFill>
                  <a:schemeClr val="bg1">
                    <a:lumMod val="50000"/>
                  </a:schemeClr>
                </a:solidFill>
              </a:rPr>
              <a:t> retrieval of similar time sequences under time warping. ICDE (1998)</a:t>
            </a:r>
          </a:p>
        </p:txBody>
      </p:sp>
      <p:sp>
        <p:nvSpPr>
          <p:cNvPr id="97" name="Rectangle 96"/>
          <p:cNvSpPr/>
          <p:nvPr/>
        </p:nvSpPr>
        <p:spPr>
          <a:xfrm>
            <a:off x="395536" y="6237312"/>
            <a:ext cx="8568952" cy="276999"/>
          </a:xfrm>
          <a:prstGeom prst="rect">
            <a:avLst/>
          </a:prstGeom>
        </p:spPr>
        <p:txBody>
          <a:bodyPr wrap="square">
            <a:spAutoFit/>
          </a:bodyPr>
          <a:lstStyle/>
          <a:p>
            <a:r>
              <a:rPr lang="en-AU" sz="1200" dirty="0">
                <a:solidFill>
                  <a:schemeClr val="bg1">
                    <a:lumMod val="50000"/>
                  </a:schemeClr>
                </a:solidFill>
              </a:rPr>
              <a:t>[Zheng2009]</a:t>
            </a:r>
            <a:r>
              <a:rPr lang="en-AU" sz="1200" dirty="0" err="1">
                <a:solidFill>
                  <a:schemeClr val="bg1">
                    <a:lumMod val="50000"/>
                  </a:schemeClr>
                </a:solidFill>
              </a:rPr>
              <a:t>Zheng</a:t>
            </a:r>
            <a:r>
              <a:rPr lang="en-AU" sz="1200" dirty="0">
                <a:solidFill>
                  <a:schemeClr val="bg1">
                    <a:lumMod val="50000"/>
                  </a:schemeClr>
                </a:solidFill>
              </a:rPr>
              <a:t>, Y., Zhang, L., </a:t>
            </a:r>
            <a:r>
              <a:rPr lang="en-AU" sz="1200" dirty="0" err="1">
                <a:solidFill>
                  <a:schemeClr val="bg1">
                    <a:lumMod val="50000"/>
                  </a:schemeClr>
                </a:solidFill>
              </a:rPr>
              <a:t>Xie</a:t>
            </a:r>
            <a:r>
              <a:rPr lang="en-AU" sz="1200" dirty="0">
                <a:solidFill>
                  <a:schemeClr val="bg1">
                    <a:lumMod val="50000"/>
                  </a:schemeClr>
                </a:solidFill>
              </a:rPr>
              <a:t>, X., Ma, W.Y.: Mining interesting locations and travel sequences from </a:t>
            </a:r>
            <a:r>
              <a:rPr lang="en-AU" sz="1200" dirty="0" err="1">
                <a:solidFill>
                  <a:schemeClr val="bg1">
                    <a:lumMod val="50000"/>
                  </a:schemeClr>
                </a:solidFill>
              </a:rPr>
              <a:t>gps</a:t>
            </a:r>
            <a:r>
              <a:rPr lang="en-AU" sz="1200" dirty="0">
                <a:solidFill>
                  <a:schemeClr val="bg1">
                    <a:lumMod val="50000"/>
                  </a:schemeClr>
                </a:solidFill>
              </a:rPr>
              <a:t> trajectories. WWW (2009)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2000"/>
                                        <p:tgtEl>
                                          <p:spTgt spid="168"/>
                                        </p:tgtEl>
                                      </p:cBhvr>
                                    </p:animEffect>
                                  </p:childTnLst>
                                </p:cTn>
                              </p:par>
                              <p:par>
                                <p:cTn id="8" presetID="10" presetClass="entr" presetSubtype="0" fill="hold" nodeType="withEffect">
                                  <p:stCondLst>
                                    <p:cond delay="0"/>
                                  </p:stCondLst>
                                  <p:childTnLst>
                                    <p:set>
                                      <p:cBhvr>
                                        <p:cTn id="9" dur="1" fill="hold">
                                          <p:stCondLst>
                                            <p:cond delay="0"/>
                                          </p:stCondLst>
                                        </p:cTn>
                                        <p:tgtEl>
                                          <p:spTgt spid="169"/>
                                        </p:tgtEl>
                                        <p:attrNameLst>
                                          <p:attrName>style.visibility</p:attrName>
                                        </p:attrNameLst>
                                      </p:cBhvr>
                                      <p:to>
                                        <p:strVal val="visible"/>
                                      </p:to>
                                    </p:set>
                                    <p:animEffect transition="in" filter="fade">
                                      <p:cBhvr>
                                        <p:cTn id="10" dur="2000"/>
                                        <p:tgtEl>
                                          <p:spTgt spid="169"/>
                                        </p:tgtEl>
                                      </p:cBhvr>
                                    </p:animEffect>
                                  </p:childTnLst>
                                </p:cTn>
                              </p:par>
                              <p:par>
                                <p:cTn id="11" presetID="10" presetClass="entr" presetSubtype="0" fill="hold" nodeType="withEffect">
                                  <p:stCondLst>
                                    <p:cond delay="0"/>
                                  </p:stCondLst>
                                  <p:childTnLst>
                                    <p:set>
                                      <p:cBhvr>
                                        <p:cTn id="12" dur="1" fill="hold">
                                          <p:stCondLst>
                                            <p:cond delay="0"/>
                                          </p:stCondLst>
                                        </p:cTn>
                                        <p:tgtEl>
                                          <p:spTgt spid="181"/>
                                        </p:tgtEl>
                                        <p:attrNameLst>
                                          <p:attrName>style.visibility</p:attrName>
                                        </p:attrNameLst>
                                      </p:cBhvr>
                                      <p:to>
                                        <p:strVal val="visible"/>
                                      </p:to>
                                    </p:set>
                                    <p:animEffect transition="in" filter="fade">
                                      <p:cBhvr>
                                        <p:cTn id="13" dur="2000"/>
                                        <p:tgtEl>
                                          <p:spTgt spid="181"/>
                                        </p:tgtEl>
                                      </p:cBhvr>
                                    </p:animEffect>
                                  </p:childTnLst>
                                </p:cTn>
                              </p:par>
                              <p:par>
                                <p:cTn id="14" presetID="10" presetClass="entr" presetSubtype="0" fill="hold" nodeType="withEffect">
                                  <p:stCondLst>
                                    <p:cond delay="0"/>
                                  </p:stCondLst>
                                  <p:childTnLst>
                                    <p:set>
                                      <p:cBhvr>
                                        <p:cTn id="15" dur="1" fill="hold">
                                          <p:stCondLst>
                                            <p:cond delay="0"/>
                                          </p:stCondLst>
                                        </p:cTn>
                                        <p:tgtEl>
                                          <p:spTgt spid="182"/>
                                        </p:tgtEl>
                                        <p:attrNameLst>
                                          <p:attrName>style.visibility</p:attrName>
                                        </p:attrNameLst>
                                      </p:cBhvr>
                                      <p:to>
                                        <p:strVal val="visible"/>
                                      </p:to>
                                    </p:set>
                                    <p:animEffect transition="in" filter="fade">
                                      <p:cBhvr>
                                        <p:cTn id="16" dur="2000"/>
                                        <p:tgtEl>
                                          <p:spTgt spid="182"/>
                                        </p:tgtEl>
                                      </p:cBhvr>
                                    </p:animEffect>
                                  </p:childTnLst>
                                </p:cTn>
                              </p:par>
                              <p:par>
                                <p:cTn id="17" presetID="10" presetClass="entr" presetSubtype="0" fill="hold" nodeType="withEffect">
                                  <p:stCondLst>
                                    <p:cond delay="0"/>
                                  </p:stCondLst>
                                  <p:childTnLst>
                                    <p:set>
                                      <p:cBhvr>
                                        <p:cTn id="18" dur="1" fill="hold">
                                          <p:stCondLst>
                                            <p:cond delay="0"/>
                                          </p:stCondLst>
                                        </p:cTn>
                                        <p:tgtEl>
                                          <p:spTgt spid="183"/>
                                        </p:tgtEl>
                                        <p:attrNameLst>
                                          <p:attrName>style.visibility</p:attrName>
                                        </p:attrNameLst>
                                      </p:cBhvr>
                                      <p:to>
                                        <p:strVal val="visible"/>
                                      </p:to>
                                    </p:set>
                                    <p:animEffect transition="in" filter="fade">
                                      <p:cBhvr>
                                        <p:cTn id="19" dur="2000"/>
                                        <p:tgtEl>
                                          <p:spTgt spid="183"/>
                                        </p:tgtEl>
                                      </p:cBhvr>
                                    </p:animEffect>
                                  </p:childTnLst>
                                </p:cTn>
                              </p:par>
                              <p:par>
                                <p:cTn id="20" presetID="10" presetClass="entr" presetSubtype="0" fill="hold" nodeType="withEffect">
                                  <p:stCondLst>
                                    <p:cond delay="0"/>
                                  </p:stCondLst>
                                  <p:childTnLst>
                                    <p:set>
                                      <p:cBhvr>
                                        <p:cTn id="21" dur="1" fill="hold">
                                          <p:stCondLst>
                                            <p:cond delay="0"/>
                                          </p:stCondLst>
                                        </p:cTn>
                                        <p:tgtEl>
                                          <p:spTgt spid="184"/>
                                        </p:tgtEl>
                                        <p:attrNameLst>
                                          <p:attrName>style.visibility</p:attrName>
                                        </p:attrNameLst>
                                      </p:cBhvr>
                                      <p:to>
                                        <p:strVal val="visible"/>
                                      </p:to>
                                    </p:set>
                                    <p:animEffect transition="in" filter="fade">
                                      <p:cBhvr>
                                        <p:cTn id="22" dur="2000"/>
                                        <p:tgtEl>
                                          <p:spTgt spid="184"/>
                                        </p:tgtEl>
                                      </p:cBhvr>
                                    </p:animEffect>
                                  </p:childTnLst>
                                </p:cTn>
                              </p:par>
                              <p:par>
                                <p:cTn id="23" presetID="10" presetClass="entr" presetSubtype="0" fill="hold" nodeType="withEffect">
                                  <p:stCondLst>
                                    <p:cond delay="0"/>
                                  </p:stCondLst>
                                  <p:childTnLst>
                                    <p:set>
                                      <p:cBhvr>
                                        <p:cTn id="24" dur="1" fill="hold">
                                          <p:stCondLst>
                                            <p:cond delay="0"/>
                                          </p:stCondLst>
                                        </p:cTn>
                                        <p:tgtEl>
                                          <p:spTgt spid="185"/>
                                        </p:tgtEl>
                                        <p:attrNameLst>
                                          <p:attrName>style.visibility</p:attrName>
                                        </p:attrNameLst>
                                      </p:cBhvr>
                                      <p:to>
                                        <p:strVal val="visible"/>
                                      </p:to>
                                    </p:set>
                                    <p:animEffect transition="in" filter="fade">
                                      <p:cBhvr>
                                        <p:cTn id="25" dur="2000"/>
                                        <p:tgtEl>
                                          <p:spTgt spid="185"/>
                                        </p:tgtEl>
                                      </p:cBhvr>
                                    </p:animEffect>
                                  </p:childTnLst>
                                </p:cTn>
                              </p:par>
                              <p:par>
                                <p:cTn id="26" presetID="10" presetClass="entr" presetSubtype="0" fill="hold" nodeType="withEffect">
                                  <p:stCondLst>
                                    <p:cond delay="0"/>
                                  </p:stCondLst>
                                  <p:childTnLst>
                                    <p:set>
                                      <p:cBhvr>
                                        <p:cTn id="27" dur="1" fill="hold">
                                          <p:stCondLst>
                                            <p:cond delay="0"/>
                                          </p:stCondLst>
                                        </p:cTn>
                                        <p:tgtEl>
                                          <p:spTgt spid="186"/>
                                        </p:tgtEl>
                                        <p:attrNameLst>
                                          <p:attrName>style.visibility</p:attrName>
                                        </p:attrNameLst>
                                      </p:cBhvr>
                                      <p:to>
                                        <p:strVal val="visible"/>
                                      </p:to>
                                    </p:set>
                                    <p:animEffect transition="in" filter="fade">
                                      <p:cBhvr>
                                        <p:cTn id="28" dur="2000"/>
                                        <p:tgtEl>
                                          <p:spTgt spid="186"/>
                                        </p:tgtEl>
                                      </p:cBhvr>
                                    </p:animEffect>
                                  </p:childTnLst>
                                </p:cTn>
                              </p:par>
                              <p:par>
                                <p:cTn id="29" presetID="10" presetClass="entr" presetSubtype="0" fill="hold" nodeType="withEffect">
                                  <p:stCondLst>
                                    <p:cond delay="0"/>
                                  </p:stCondLst>
                                  <p:childTnLst>
                                    <p:set>
                                      <p:cBhvr>
                                        <p:cTn id="30" dur="1" fill="hold">
                                          <p:stCondLst>
                                            <p:cond delay="0"/>
                                          </p:stCondLst>
                                        </p:cTn>
                                        <p:tgtEl>
                                          <p:spTgt spid="187"/>
                                        </p:tgtEl>
                                        <p:attrNameLst>
                                          <p:attrName>style.visibility</p:attrName>
                                        </p:attrNameLst>
                                      </p:cBhvr>
                                      <p:to>
                                        <p:strVal val="visible"/>
                                      </p:to>
                                    </p:set>
                                    <p:animEffect transition="in" filter="fade">
                                      <p:cBhvr>
                                        <p:cTn id="31" dur="2000"/>
                                        <p:tgtEl>
                                          <p:spTgt spid="187"/>
                                        </p:tgtEl>
                                      </p:cBhvr>
                                    </p:animEffect>
                                  </p:childTnLst>
                                </p:cTn>
                              </p:par>
                              <p:par>
                                <p:cTn id="32" presetID="10" presetClass="entr" presetSubtype="0" fill="hold" nodeType="withEffect">
                                  <p:stCondLst>
                                    <p:cond delay="0"/>
                                  </p:stCondLst>
                                  <p:childTnLst>
                                    <p:set>
                                      <p:cBhvr>
                                        <p:cTn id="33" dur="1" fill="hold">
                                          <p:stCondLst>
                                            <p:cond delay="0"/>
                                          </p:stCondLst>
                                        </p:cTn>
                                        <p:tgtEl>
                                          <p:spTgt spid="188"/>
                                        </p:tgtEl>
                                        <p:attrNameLst>
                                          <p:attrName>style.visibility</p:attrName>
                                        </p:attrNameLst>
                                      </p:cBhvr>
                                      <p:to>
                                        <p:strVal val="visible"/>
                                      </p:to>
                                    </p:set>
                                    <p:animEffect transition="in" filter="fade">
                                      <p:cBhvr>
                                        <p:cTn id="34" dur="2000"/>
                                        <p:tgtEl>
                                          <p:spTgt spid="188"/>
                                        </p:tgtEl>
                                      </p:cBhvr>
                                    </p:animEffect>
                                  </p:childTnLst>
                                </p:cTn>
                              </p:par>
                              <p:par>
                                <p:cTn id="35" presetID="10" presetClass="entr" presetSubtype="0" fill="hold" nodeType="withEffect">
                                  <p:stCondLst>
                                    <p:cond delay="0"/>
                                  </p:stCondLst>
                                  <p:childTnLst>
                                    <p:set>
                                      <p:cBhvr>
                                        <p:cTn id="36" dur="1" fill="hold">
                                          <p:stCondLst>
                                            <p:cond delay="0"/>
                                          </p:stCondLst>
                                        </p:cTn>
                                        <p:tgtEl>
                                          <p:spTgt spid="189"/>
                                        </p:tgtEl>
                                        <p:attrNameLst>
                                          <p:attrName>style.visibility</p:attrName>
                                        </p:attrNameLst>
                                      </p:cBhvr>
                                      <p:to>
                                        <p:strVal val="visible"/>
                                      </p:to>
                                    </p:set>
                                    <p:animEffect transition="in" filter="fade">
                                      <p:cBhvr>
                                        <p:cTn id="37" dur="2000"/>
                                        <p:tgtEl>
                                          <p:spTgt spid="189"/>
                                        </p:tgtEl>
                                      </p:cBhvr>
                                    </p:animEffect>
                                  </p:childTnLst>
                                </p:cTn>
                              </p:par>
                              <p:par>
                                <p:cTn id="38" presetID="10" presetClass="entr" presetSubtype="0" fill="hold" nodeType="withEffect">
                                  <p:stCondLst>
                                    <p:cond delay="0"/>
                                  </p:stCondLst>
                                  <p:childTnLst>
                                    <p:set>
                                      <p:cBhvr>
                                        <p:cTn id="39" dur="1" fill="hold">
                                          <p:stCondLst>
                                            <p:cond delay="0"/>
                                          </p:stCondLst>
                                        </p:cTn>
                                        <p:tgtEl>
                                          <p:spTgt spid="190"/>
                                        </p:tgtEl>
                                        <p:attrNameLst>
                                          <p:attrName>style.visibility</p:attrName>
                                        </p:attrNameLst>
                                      </p:cBhvr>
                                      <p:to>
                                        <p:strVal val="visible"/>
                                      </p:to>
                                    </p:set>
                                    <p:animEffect transition="in" filter="fade">
                                      <p:cBhvr>
                                        <p:cTn id="40" dur="2000"/>
                                        <p:tgtEl>
                                          <p:spTgt spid="190"/>
                                        </p:tgtEl>
                                      </p:cBhvr>
                                    </p:animEffect>
                                  </p:childTnLst>
                                </p:cTn>
                              </p:par>
                              <p:par>
                                <p:cTn id="41" presetID="10" presetClass="entr" presetSubtype="0" fill="hold" nodeType="withEffect">
                                  <p:stCondLst>
                                    <p:cond delay="0"/>
                                  </p:stCondLst>
                                  <p:childTnLst>
                                    <p:set>
                                      <p:cBhvr>
                                        <p:cTn id="42" dur="1" fill="hold">
                                          <p:stCondLst>
                                            <p:cond delay="0"/>
                                          </p:stCondLst>
                                        </p:cTn>
                                        <p:tgtEl>
                                          <p:spTgt spid="191"/>
                                        </p:tgtEl>
                                        <p:attrNameLst>
                                          <p:attrName>style.visibility</p:attrName>
                                        </p:attrNameLst>
                                      </p:cBhvr>
                                      <p:to>
                                        <p:strVal val="visible"/>
                                      </p:to>
                                    </p:set>
                                    <p:animEffect transition="in" filter="fade">
                                      <p:cBhvr>
                                        <p:cTn id="43" dur="2000"/>
                                        <p:tgtEl>
                                          <p:spTgt spid="191"/>
                                        </p:tgtEl>
                                      </p:cBhvr>
                                    </p:animEffect>
                                  </p:childTnLst>
                                </p:cTn>
                              </p:par>
                              <p:par>
                                <p:cTn id="44" presetID="10" presetClass="entr" presetSubtype="0"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Effect transition="in" filter="fade">
                                      <p:cBhvr>
                                        <p:cTn id="46" dur="2000"/>
                                        <p:tgtEl>
                                          <p:spTgt spid="192"/>
                                        </p:tgtEl>
                                      </p:cBhvr>
                                    </p:animEffect>
                                  </p:childTnLst>
                                </p:cTn>
                              </p:par>
                              <p:par>
                                <p:cTn id="47" presetID="10" presetClass="entr" presetSubtype="0" fill="hold" nodeType="withEffect">
                                  <p:stCondLst>
                                    <p:cond delay="0"/>
                                  </p:stCondLst>
                                  <p:childTnLst>
                                    <p:set>
                                      <p:cBhvr>
                                        <p:cTn id="48" dur="1" fill="hold">
                                          <p:stCondLst>
                                            <p:cond delay="0"/>
                                          </p:stCondLst>
                                        </p:cTn>
                                        <p:tgtEl>
                                          <p:spTgt spid="193"/>
                                        </p:tgtEl>
                                        <p:attrNameLst>
                                          <p:attrName>style.visibility</p:attrName>
                                        </p:attrNameLst>
                                      </p:cBhvr>
                                      <p:to>
                                        <p:strVal val="visible"/>
                                      </p:to>
                                    </p:set>
                                    <p:animEffect transition="in" filter="fade">
                                      <p:cBhvr>
                                        <p:cTn id="49" dur="2000"/>
                                        <p:tgtEl>
                                          <p:spTgt spid="193"/>
                                        </p:tgtEl>
                                      </p:cBhvr>
                                    </p:animEffect>
                                  </p:childTnLst>
                                </p:cTn>
                              </p:par>
                              <p:par>
                                <p:cTn id="50" presetID="10" presetClass="entr" presetSubtype="0" fill="hold" nodeType="withEffect">
                                  <p:stCondLst>
                                    <p:cond delay="0"/>
                                  </p:stCondLst>
                                  <p:childTnLst>
                                    <p:set>
                                      <p:cBhvr>
                                        <p:cTn id="51" dur="1" fill="hold">
                                          <p:stCondLst>
                                            <p:cond delay="0"/>
                                          </p:stCondLst>
                                        </p:cTn>
                                        <p:tgtEl>
                                          <p:spTgt spid="194"/>
                                        </p:tgtEl>
                                        <p:attrNameLst>
                                          <p:attrName>style.visibility</p:attrName>
                                        </p:attrNameLst>
                                      </p:cBhvr>
                                      <p:to>
                                        <p:strVal val="visible"/>
                                      </p:to>
                                    </p:set>
                                    <p:animEffect transition="in" filter="fade">
                                      <p:cBhvr>
                                        <p:cTn id="52" dur="2000"/>
                                        <p:tgtEl>
                                          <p:spTgt spid="194"/>
                                        </p:tgtEl>
                                      </p:cBhvr>
                                    </p:animEffect>
                                  </p:childTnLst>
                                </p:cTn>
                              </p:par>
                              <p:par>
                                <p:cTn id="53" presetID="10" presetClass="entr" presetSubtype="0" fill="hold" nodeType="withEffect">
                                  <p:stCondLst>
                                    <p:cond delay="0"/>
                                  </p:stCondLst>
                                  <p:childTnLst>
                                    <p:set>
                                      <p:cBhvr>
                                        <p:cTn id="54" dur="1" fill="hold">
                                          <p:stCondLst>
                                            <p:cond delay="0"/>
                                          </p:stCondLst>
                                        </p:cTn>
                                        <p:tgtEl>
                                          <p:spTgt spid="195"/>
                                        </p:tgtEl>
                                        <p:attrNameLst>
                                          <p:attrName>style.visibility</p:attrName>
                                        </p:attrNameLst>
                                      </p:cBhvr>
                                      <p:to>
                                        <p:strVal val="visible"/>
                                      </p:to>
                                    </p:set>
                                    <p:animEffect transition="in" filter="fade">
                                      <p:cBhvr>
                                        <p:cTn id="55" dur="2000"/>
                                        <p:tgtEl>
                                          <p:spTgt spid="195"/>
                                        </p:tgtEl>
                                      </p:cBhvr>
                                    </p:animEffect>
                                  </p:childTnLst>
                                </p:cTn>
                              </p:par>
                              <p:par>
                                <p:cTn id="56" presetID="10" presetClass="entr" presetSubtype="0" fill="hold" nodeType="withEffect">
                                  <p:stCondLst>
                                    <p:cond delay="0"/>
                                  </p:stCondLst>
                                  <p:childTnLst>
                                    <p:set>
                                      <p:cBhvr>
                                        <p:cTn id="57" dur="1" fill="hold">
                                          <p:stCondLst>
                                            <p:cond delay="0"/>
                                          </p:stCondLst>
                                        </p:cTn>
                                        <p:tgtEl>
                                          <p:spTgt spid="196"/>
                                        </p:tgtEl>
                                        <p:attrNameLst>
                                          <p:attrName>style.visibility</p:attrName>
                                        </p:attrNameLst>
                                      </p:cBhvr>
                                      <p:to>
                                        <p:strVal val="visible"/>
                                      </p:to>
                                    </p:set>
                                    <p:animEffect transition="in" filter="fade">
                                      <p:cBhvr>
                                        <p:cTn id="58" dur="2000"/>
                                        <p:tgtEl>
                                          <p:spTgt spid="196"/>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7"/>
                                        </p:tgtEl>
                                        <p:attrNameLst>
                                          <p:attrName>style.visibility</p:attrName>
                                        </p:attrNameLst>
                                      </p:cBhvr>
                                      <p:to>
                                        <p:strVal val="visible"/>
                                      </p:to>
                                    </p:set>
                                    <p:animEffect transition="in" filter="fade">
                                      <p:cBhvr>
                                        <p:cTn id="61" dur="2000"/>
                                        <p:tgtEl>
                                          <p:spTgt spid="197"/>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8"/>
                                        </p:tgtEl>
                                        <p:attrNameLst>
                                          <p:attrName>style.visibility</p:attrName>
                                        </p:attrNameLst>
                                      </p:cBhvr>
                                      <p:to>
                                        <p:strVal val="visible"/>
                                      </p:to>
                                    </p:set>
                                    <p:animEffect transition="in" filter="fade">
                                      <p:cBhvr>
                                        <p:cTn id="64" dur="2000"/>
                                        <p:tgtEl>
                                          <p:spTgt spid="19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99"/>
                                        </p:tgtEl>
                                        <p:attrNameLst>
                                          <p:attrName>style.visibility</p:attrName>
                                        </p:attrNameLst>
                                      </p:cBhvr>
                                      <p:to>
                                        <p:strVal val="visible"/>
                                      </p:to>
                                    </p:set>
                                    <p:animEffect transition="in" filter="fade">
                                      <p:cBhvr>
                                        <p:cTn id="67" dur="2000"/>
                                        <p:tgtEl>
                                          <p:spTgt spid="199"/>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00"/>
                                        </p:tgtEl>
                                        <p:attrNameLst>
                                          <p:attrName>style.visibility</p:attrName>
                                        </p:attrNameLst>
                                      </p:cBhvr>
                                      <p:to>
                                        <p:strVal val="visible"/>
                                      </p:to>
                                    </p:set>
                                    <p:animEffect transition="in" filter="fade">
                                      <p:cBhvr>
                                        <p:cTn id="70" dur="2000"/>
                                        <p:tgtEl>
                                          <p:spTgt spid="20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01"/>
                                        </p:tgtEl>
                                        <p:attrNameLst>
                                          <p:attrName>style.visibility</p:attrName>
                                        </p:attrNameLst>
                                      </p:cBhvr>
                                      <p:to>
                                        <p:strVal val="visible"/>
                                      </p:to>
                                    </p:set>
                                    <p:animEffect transition="in" filter="fade">
                                      <p:cBhvr>
                                        <p:cTn id="73" dur="2000"/>
                                        <p:tgtEl>
                                          <p:spTgt spid="20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02"/>
                                        </p:tgtEl>
                                        <p:attrNameLst>
                                          <p:attrName>style.visibility</p:attrName>
                                        </p:attrNameLst>
                                      </p:cBhvr>
                                      <p:to>
                                        <p:strVal val="visible"/>
                                      </p:to>
                                    </p:set>
                                    <p:animEffect transition="in" filter="fade">
                                      <p:cBhvr>
                                        <p:cTn id="76" dur="2000"/>
                                        <p:tgtEl>
                                          <p:spTgt spid="202"/>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03"/>
                                        </p:tgtEl>
                                        <p:attrNameLst>
                                          <p:attrName>style.visibility</p:attrName>
                                        </p:attrNameLst>
                                      </p:cBhvr>
                                      <p:to>
                                        <p:strVal val="visible"/>
                                      </p:to>
                                    </p:set>
                                    <p:animEffect transition="in" filter="fade">
                                      <p:cBhvr>
                                        <p:cTn id="79" dur="2000"/>
                                        <p:tgtEl>
                                          <p:spTgt spid="203"/>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04"/>
                                        </p:tgtEl>
                                        <p:attrNameLst>
                                          <p:attrName>style.visibility</p:attrName>
                                        </p:attrNameLst>
                                      </p:cBhvr>
                                      <p:to>
                                        <p:strVal val="visible"/>
                                      </p:to>
                                    </p:set>
                                    <p:animEffect transition="in" filter="fade">
                                      <p:cBhvr>
                                        <p:cTn id="82" dur="2000"/>
                                        <p:tgtEl>
                                          <p:spTgt spid="204"/>
                                        </p:tgtEl>
                                      </p:cBhvr>
                                    </p:animEffect>
                                  </p:childTnLst>
                                </p:cTn>
                              </p:par>
                              <p:par>
                                <p:cTn id="83" presetID="10" presetClass="entr" presetSubtype="0" fill="hold" nodeType="withEffect">
                                  <p:stCondLst>
                                    <p:cond delay="0"/>
                                  </p:stCondLst>
                                  <p:childTnLst>
                                    <p:set>
                                      <p:cBhvr>
                                        <p:cTn id="84" dur="1" fill="hold">
                                          <p:stCondLst>
                                            <p:cond delay="0"/>
                                          </p:stCondLst>
                                        </p:cTn>
                                        <p:tgtEl>
                                          <p:spTgt spid="245"/>
                                        </p:tgtEl>
                                        <p:attrNameLst>
                                          <p:attrName>style.visibility</p:attrName>
                                        </p:attrNameLst>
                                      </p:cBhvr>
                                      <p:to>
                                        <p:strVal val="visible"/>
                                      </p:to>
                                    </p:set>
                                    <p:animEffect transition="in" filter="fade">
                                      <p:cBhvr>
                                        <p:cTn id="85" dur="2000"/>
                                        <p:tgtEl>
                                          <p:spTgt spid="245"/>
                                        </p:tgtEl>
                                      </p:cBhvr>
                                    </p:animEffect>
                                  </p:childTnLst>
                                </p:cTn>
                              </p:par>
                              <p:par>
                                <p:cTn id="86" presetID="10" presetClass="entr" presetSubtype="0" fill="hold" nodeType="withEffect">
                                  <p:stCondLst>
                                    <p:cond delay="0"/>
                                  </p:stCondLst>
                                  <p:childTnLst>
                                    <p:set>
                                      <p:cBhvr>
                                        <p:cTn id="87" dur="1" fill="hold">
                                          <p:stCondLst>
                                            <p:cond delay="0"/>
                                          </p:stCondLst>
                                        </p:cTn>
                                        <p:tgtEl>
                                          <p:spTgt spid="246"/>
                                        </p:tgtEl>
                                        <p:attrNameLst>
                                          <p:attrName>style.visibility</p:attrName>
                                        </p:attrNameLst>
                                      </p:cBhvr>
                                      <p:to>
                                        <p:strVal val="visible"/>
                                      </p:to>
                                    </p:set>
                                    <p:animEffect transition="in" filter="fade">
                                      <p:cBhvr>
                                        <p:cTn id="88" dur="2000"/>
                                        <p:tgtEl>
                                          <p:spTgt spid="246"/>
                                        </p:tgtEl>
                                      </p:cBhvr>
                                    </p:animEffect>
                                  </p:childTnLst>
                                </p:cTn>
                              </p:par>
                              <p:par>
                                <p:cTn id="89" presetID="10" presetClass="entr" presetSubtype="0" fill="hold" nodeType="withEffect">
                                  <p:stCondLst>
                                    <p:cond delay="0"/>
                                  </p:stCondLst>
                                  <p:childTnLst>
                                    <p:set>
                                      <p:cBhvr>
                                        <p:cTn id="90" dur="1" fill="hold">
                                          <p:stCondLst>
                                            <p:cond delay="0"/>
                                          </p:stCondLst>
                                        </p:cTn>
                                        <p:tgtEl>
                                          <p:spTgt spid="247"/>
                                        </p:tgtEl>
                                        <p:attrNameLst>
                                          <p:attrName>style.visibility</p:attrName>
                                        </p:attrNameLst>
                                      </p:cBhvr>
                                      <p:to>
                                        <p:strVal val="visible"/>
                                      </p:to>
                                    </p:set>
                                    <p:animEffect transition="in" filter="fade">
                                      <p:cBhvr>
                                        <p:cTn id="91" dur="2000"/>
                                        <p:tgtEl>
                                          <p:spTgt spid="247"/>
                                        </p:tgtEl>
                                      </p:cBhvr>
                                    </p:animEffect>
                                  </p:childTnLst>
                                </p:cTn>
                              </p:par>
                              <p:par>
                                <p:cTn id="92" presetID="10" presetClass="entr" presetSubtype="0" fill="hold" nodeType="withEffect">
                                  <p:stCondLst>
                                    <p:cond delay="0"/>
                                  </p:stCondLst>
                                  <p:childTnLst>
                                    <p:set>
                                      <p:cBhvr>
                                        <p:cTn id="93" dur="1" fill="hold">
                                          <p:stCondLst>
                                            <p:cond delay="0"/>
                                          </p:stCondLst>
                                        </p:cTn>
                                        <p:tgtEl>
                                          <p:spTgt spid="248"/>
                                        </p:tgtEl>
                                        <p:attrNameLst>
                                          <p:attrName>style.visibility</p:attrName>
                                        </p:attrNameLst>
                                      </p:cBhvr>
                                      <p:to>
                                        <p:strVal val="visible"/>
                                      </p:to>
                                    </p:set>
                                    <p:animEffect transition="in" filter="fade">
                                      <p:cBhvr>
                                        <p:cTn id="94" dur="2000"/>
                                        <p:tgtEl>
                                          <p:spTgt spid="248"/>
                                        </p:tgtEl>
                                      </p:cBhvr>
                                    </p:animEffect>
                                  </p:childTnLst>
                                </p:cTn>
                              </p:par>
                              <p:par>
                                <p:cTn id="95" presetID="10" presetClass="entr" presetSubtype="0" fill="hold" nodeType="withEffect">
                                  <p:stCondLst>
                                    <p:cond delay="0"/>
                                  </p:stCondLst>
                                  <p:childTnLst>
                                    <p:set>
                                      <p:cBhvr>
                                        <p:cTn id="96" dur="1" fill="hold">
                                          <p:stCondLst>
                                            <p:cond delay="0"/>
                                          </p:stCondLst>
                                        </p:cTn>
                                        <p:tgtEl>
                                          <p:spTgt spid="249"/>
                                        </p:tgtEl>
                                        <p:attrNameLst>
                                          <p:attrName>style.visibility</p:attrName>
                                        </p:attrNameLst>
                                      </p:cBhvr>
                                      <p:to>
                                        <p:strVal val="visible"/>
                                      </p:to>
                                    </p:set>
                                    <p:animEffect transition="in" filter="fade">
                                      <p:cBhvr>
                                        <p:cTn id="97" dur="2000"/>
                                        <p:tgtEl>
                                          <p:spTgt spid="249"/>
                                        </p:tgtEl>
                                      </p:cBhvr>
                                    </p:animEffect>
                                  </p:childTnLst>
                                </p:cTn>
                              </p:par>
                              <p:par>
                                <p:cTn id="98" presetID="10" presetClass="entr" presetSubtype="0" fill="hold" nodeType="withEffect">
                                  <p:stCondLst>
                                    <p:cond delay="0"/>
                                  </p:stCondLst>
                                  <p:childTnLst>
                                    <p:set>
                                      <p:cBhvr>
                                        <p:cTn id="99" dur="1" fill="hold">
                                          <p:stCondLst>
                                            <p:cond delay="0"/>
                                          </p:stCondLst>
                                        </p:cTn>
                                        <p:tgtEl>
                                          <p:spTgt spid="250"/>
                                        </p:tgtEl>
                                        <p:attrNameLst>
                                          <p:attrName>style.visibility</p:attrName>
                                        </p:attrNameLst>
                                      </p:cBhvr>
                                      <p:to>
                                        <p:strVal val="visible"/>
                                      </p:to>
                                    </p:set>
                                    <p:animEffect transition="in" filter="fade">
                                      <p:cBhvr>
                                        <p:cTn id="100" dur="2000"/>
                                        <p:tgtEl>
                                          <p:spTgt spid="250"/>
                                        </p:tgtEl>
                                      </p:cBhvr>
                                    </p:animEffect>
                                  </p:childTnLst>
                                </p:cTn>
                              </p:par>
                              <p:par>
                                <p:cTn id="101" presetID="10" presetClass="entr" presetSubtype="0" fill="hold" nodeType="withEffect">
                                  <p:stCondLst>
                                    <p:cond delay="0"/>
                                  </p:stCondLst>
                                  <p:childTnLst>
                                    <p:set>
                                      <p:cBhvr>
                                        <p:cTn id="102" dur="1" fill="hold">
                                          <p:stCondLst>
                                            <p:cond delay="0"/>
                                          </p:stCondLst>
                                        </p:cTn>
                                        <p:tgtEl>
                                          <p:spTgt spid="251"/>
                                        </p:tgtEl>
                                        <p:attrNameLst>
                                          <p:attrName>style.visibility</p:attrName>
                                        </p:attrNameLst>
                                      </p:cBhvr>
                                      <p:to>
                                        <p:strVal val="visible"/>
                                      </p:to>
                                    </p:set>
                                    <p:animEffect transition="in" filter="fade">
                                      <p:cBhvr>
                                        <p:cTn id="103" dur="2000"/>
                                        <p:tgtEl>
                                          <p:spTgt spid="251"/>
                                        </p:tgtEl>
                                      </p:cBhvr>
                                    </p:animEffect>
                                  </p:childTnLst>
                                </p:cTn>
                              </p:par>
                              <p:par>
                                <p:cTn id="104" presetID="10" presetClass="entr" presetSubtype="0" fill="hold" nodeType="withEffect">
                                  <p:stCondLst>
                                    <p:cond delay="0"/>
                                  </p:stCondLst>
                                  <p:childTnLst>
                                    <p:set>
                                      <p:cBhvr>
                                        <p:cTn id="105" dur="1" fill="hold">
                                          <p:stCondLst>
                                            <p:cond delay="0"/>
                                          </p:stCondLst>
                                        </p:cTn>
                                        <p:tgtEl>
                                          <p:spTgt spid="252"/>
                                        </p:tgtEl>
                                        <p:attrNameLst>
                                          <p:attrName>style.visibility</p:attrName>
                                        </p:attrNameLst>
                                      </p:cBhvr>
                                      <p:to>
                                        <p:strVal val="visible"/>
                                      </p:to>
                                    </p:set>
                                    <p:animEffect transition="in" filter="fade">
                                      <p:cBhvr>
                                        <p:cTn id="106" dur="2000"/>
                                        <p:tgtEl>
                                          <p:spTgt spid="252"/>
                                        </p:tgtEl>
                                      </p:cBhvr>
                                    </p:animEffect>
                                  </p:childTnLst>
                                </p:cTn>
                              </p:par>
                              <p:par>
                                <p:cTn id="107" presetID="10" presetClass="entr" presetSubtype="0" fill="hold" nodeType="withEffect">
                                  <p:stCondLst>
                                    <p:cond delay="0"/>
                                  </p:stCondLst>
                                  <p:childTnLst>
                                    <p:set>
                                      <p:cBhvr>
                                        <p:cTn id="108" dur="1" fill="hold">
                                          <p:stCondLst>
                                            <p:cond delay="0"/>
                                          </p:stCondLst>
                                        </p:cTn>
                                        <p:tgtEl>
                                          <p:spTgt spid="253"/>
                                        </p:tgtEl>
                                        <p:attrNameLst>
                                          <p:attrName>style.visibility</p:attrName>
                                        </p:attrNameLst>
                                      </p:cBhvr>
                                      <p:to>
                                        <p:strVal val="visible"/>
                                      </p:to>
                                    </p:set>
                                    <p:animEffect transition="in" filter="fade">
                                      <p:cBhvr>
                                        <p:cTn id="109" dur="2000"/>
                                        <p:tgtEl>
                                          <p:spTgt spid="253"/>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254"/>
                                        </p:tgtEl>
                                        <p:attrNameLst>
                                          <p:attrName>style.visibility</p:attrName>
                                        </p:attrNameLst>
                                      </p:cBhvr>
                                      <p:to>
                                        <p:strVal val="visible"/>
                                      </p:to>
                                    </p:set>
                                    <p:animEffect transition="in" filter="fade">
                                      <p:cBhvr>
                                        <p:cTn id="112" dur="2000"/>
                                        <p:tgtEl>
                                          <p:spTgt spid="254"/>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55"/>
                                        </p:tgtEl>
                                        <p:attrNameLst>
                                          <p:attrName>style.visibility</p:attrName>
                                        </p:attrNameLst>
                                      </p:cBhvr>
                                      <p:to>
                                        <p:strVal val="visible"/>
                                      </p:to>
                                    </p:set>
                                    <p:animEffect transition="in" filter="fade">
                                      <p:cBhvr>
                                        <p:cTn id="115" dur="2000"/>
                                        <p:tgtEl>
                                          <p:spTgt spid="255"/>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256"/>
                                        </p:tgtEl>
                                        <p:attrNameLst>
                                          <p:attrName>style.visibility</p:attrName>
                                        </p:attrNameLst>
                                      </p:cBhvr>
                                      <p:to>
                                        <p:strVal val="visible"/>
                                      </p:to>
                                    </p:set>
                                    <p:animEffect transition="in" filter="fade">
                                      <p:cBhvr>
                                        <p:cTn id="118" dur="2000"/>
                                        <p:tgtEl>
                                          <p:spTgt spid="256"/>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257"/>
                                        </p:tgtEl>
                                        <p:attrNameLst>
                                          <p:attrName>style.visibility</p:attrName>
                                        </p:attrNameLst>
                                      </p:cBhvr>
                                      <p:to>
                                        <p:strVal val="visible"/>
                                      </p:to>
                                    </p:set>
                                    <p:animEffect transition="in" filter="fade">
                                      <p:cBhvr>
                                        <p:cTn id="121" dur="2000"/>
                                        <p:tgtEl>
                                          <p:spTgt spid="257"/>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258"/>
                                        </p:tgtEl>
                                        <p:attrNameLst>
                                          <p:attrName>style.visibility</p:attrName>
                                        </p:attrNameLst>
                                      </p:cBhvr>
                                      <p:to>
                                        <p:strVal val="visible"/>
                                      </p:to>
                                    </p:set>
                                    <p:animEffect transition="in" filter="fade">
                                      <p:cBhvr>
                                        <p:cTn id="124" dur="2000"/>
                                        <p:tgtEl>
                                          <p:spTgt spid="258"/>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316"/>
                                        </p:tgtEl>
                                        <p:attrNameLst>
                                          <p:attrName>style.visibility</p:attrName>
                                        </p:attrNameLst>
                                      </p:cBhvr>
                                      <p:to>
                                        <p:strVal val="visible"/>
                                      </p:to>
                                    </p:set>
                                    <p:animEffect transition="in" filter="fade">
                                      <p:cBhvr>
                                        <p:cTn id="129" dur="2000"/>
                                        <p:tgtEl>
                                          <p:spTgt spid="316"/>
                                        </p:tgtEl>
                                      </p:cBhvr>
                                    </p:animEffect>
                                  </p:childTnLst>
                                </p:cTn>
                              </p:par>
                              <p:par>
                                <p:cTn id="130" presetID="10" presetClass="entr" presetSubtype="0" fill="hold" nodeType="withEffect">
                                  <p:stCondLst>
                                    <p:cond delay="0"/>
                                  </p:stCondLst>
                                  <p:childTnLst>
                                    <p:set>
                                      <p:cBhvr>
                                        <p:cTn id="131" dur="1" fill="hold">
                                          <p:stCondLst>
                                            <p:cond delay="0"/>
                                          </p:stCondLst>
                                        </p:cTn>
                                        <p:tgtEl>
                                          <p:spTgt spid="108"/>
                                        </p:tgtEl>
                                        <p:attrNameLst>
                                          <p:attrName>style.visibility</p:attrName>
                                        </p:attrNameLst>
                                      </p:cBhvr>
                                      <p:to>
                                        <p:strVal val="visible"/>
                                      </p:to>
                                    </p:set>
                                    <p:animEffect transition="in" filter="fade">
                                      <p:cBhvr>
                                        <p:cTn id="132" dur="2000"/>
                                        <p:tgtEl>
                                          <p:spTgt spid="108"/>
                                        </p:tgtEl>
                                      </p:cBhvr>
                                    </p:animEffect>
                                  </p:childTnLst>
                                </p:cTn>
                              </p:par>
                              <p:par>
                                <p:cTn id="133" presetID="10" presetClass="entr" presetSubtype="0" fill="hold" nodeType="withEffect">
                                  <p:stCondLst>
                                    <p:cond delay="0"/>
                                  </p:stCondLst>
                                  <p:childTnLst>
                                    <p:set>
                                      <p:cBhvr>
                                        <p:cTn id="134" dur="1" fill="hold">
                                          <p:stCondLst>
                                            <p:cond delay="0"/>
                                          </p:stCondLst>
                                        </p:cTn>
                                        <p:tgtEl>
                                          <p:spTgt spid="99"/>
                                        </p:tgtEl>
                                        <p:attrNameLst>
                                          <p:attrName>style.visibility</p:attrName>
                                        </p:attrNameLst>
                                      </p:cBhvr>
                                      <p:to>
                                        <p:strVal val="visible"/>
                                      </p:to>
                                    </p:set>
                                    <p:animEffect transition="in" filter="fade">
                                      <p:cBhvr>
                                        <p:cTn id="135" dur="2000"/>
                                        <p:tgtEl>
                                          <p:spTgt spid="99"/>
                                        </p:tgtEl>
                                      </p:cBhvr>
                                    </p:animEffect>
                                  </p:childTnLst>
                                </p:cTn>
                              </p:par>
                              <p:par>
                                <p:cTn id="136" presetID="10" presetClass="entr" presetSubtype="0" fill="hold" nodeType="withEffect">
                                  <p:stCondLst>
                                    <p:cond delay="0"/>
                                  </p:stCondLst>
                                  <p:childTnLst>
                                    <p:set>
                                      <p:cBhvr>
                                        <p:cTn id="137" dur="1" fill="hold">
                                          <p:stCondLst>
                                            <p:cond delay="0"/>
                                          </p:stCondLst>
                                        </p:cTn>
                                        <p:tgtEl>
                                          <p:spTgt spid="115"/>
                                        </p:tgtEl>
                                        <p:attrNameLst>
                                          <p:attrName>style.visibility</p:attrName>
                                        </p:attrNameLst>
                                      </p:cBhvr>
                                      <p:to>
                                        <p:strVal val="visible"/>
                                      </p:to>
                                    </p:set>
                                    <p:animEffect transition="in" filter="fade">
                                      <p:cBhvr>
                                        <p:cTn id="138" dur="2000"/>
                                        <p:tgtEl>
                                          <p:spTgt spid="115"/>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326"/>
                                        </p:tgtEl>
                                        <p:attrNameLst>
                                          <p:attrName>style.visibility</p:attrName>
                                        </p:attrNameLst>
                                      </p:cBhvr>
                                      <p:to>
                                        <p:strVal val="visible"/>
                                      </p:to>
                                    </p:set>
                                    <p:animEffect transition="in" filter="fade">
                                      <p:cBhvr>
                                        <p:cTn id="141" dur="2000"/>
                                        <p:tgtEl>
                                          <p:spTgt spid="326"/>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116"/>
                                        </p:tgtEl>
                                        <p:attrNameLst>
                                          <p:attrName>style.visibility</p:attrName>
                                        </p:attrNameLst>
                                      </p:cBhvr>
                                      <p:to>
                                        <p:strVal val="visible"/>
                                      </p:to>
                                    </p:set>
                                    <p:animEffect transition="in" filter="fade">
                                      <p:cBhvr>
                                        <p:cTn id="146" dur="2000"/>
                                        <p:tgtEl>
                                          <p:spTgt spid="116"/>
                                        </p:tgtEl>
                                      </p:cBhvr>
                                    </p:animEffect>
                                  </p:childTnLst>
                                </p:cTn>
                              </p:par>
                              <p:par>
                                <p:cTn id="147" presetID="10" presetClass="entr" presetSubtype="0" fill="hold" nodeType="withEffect">
                                  <p:stCondLst>
                                    <p:cond delay="0"/>
                                  </p:stCondLst>
                                  <p:childTnLst>
                                    <p:set>
                                      <p:cBhvr>
                                        <p:cTn id="148" dur="1" fill="hold">
                                          <p:stCondLst>
                                            <p:cond delay="0"/>
                                          </p:stCondLst>
                                        </p:cTn>
                                        <p:tgtEl>
                                          <p:spTgt spid="117"/>
                                        </p:tgtEl>
                                        <p:attrNameLst>
                                          <p:attrName>style.visibility</p:attrName>
                                        </p:attrNameLst>
                                      </p:cBhvr>
                                      <p:to>
                                        <p:strVal val="visible"/>
                                      </p:to>
                                    </p:set>
                                    <p:animEffect transition="in" filter="fade">
                                      <p:cBhvr>
                                        <p:cTn id="149" dur="2000"/>
                                        <p:tgtEl>
                                          <p:spTgt spid="117"/>
                                        </p:tgtEl>
                                      </p:cBhvr>
                                    </p:animEffect>
                                  </p:childTnLst>
                                </p:cTn>
                              </p:par>
                              <p:par>
                                <p:cTn id="150" presetID="10" presetClass="entr" presetSubtype="0" fill="hold" nodeType="withEffect">
                                  <p:stCondLst>
                                    <p:cond delay="0"/>
                                  </p:stCondLst>
                                  <p:childTnLst>
                                    <p:set>
                                      <p:cBhvr>
                                        <p:cTn id="151" dur="1" fill="hold">
                                          <p:stCondLst>
                                            <p:cond delay="0"/>
                                          </p:stCondLst>
                                        </p:cTn>
                                        <p:tgtEl>
                                          <p:spTgt spid="118"/>
                                        </p:tgtEl>
                                        <p:attrNameLst>
                                          <p:attrName>style.visibility</p:attrName>
                                        </p:attrNameLst>
                                      </p:cBhvr>
                                      <p:to>
                                        <p:strVal val="visible"/>
                                      </p:to>
                                    </p:set>
                                    <p:animEffect transition="in" filter="fade">
                                      <p:cBhvr>
                                        <p:cTn id="152" dur="2000"/>
                                        <p:tgtEl>
                                          <p:spTgt spid="118"/>
                                        </p:tgtEl>
                                      </p:cBhvr>
                                    </p:animEffect>
                                  </p:childTnLst>
                                </p:cTn>
                              </p:par>
                              <p:par>
                                <p:cTn id="153" presetID="10" presetClass="entr" presetSubtype="0" fill="hold" nodeType="withEffect">
                                  <p:stCondLst>
                                    <p:cond delay="0"/>
                                  </p:stCondLst>
                                  <p:childTnLst>
                                    <p:set>
                                      <p:cBhvr>
                                        <p:cTn id="154" dur="1" fill="hold">
                                          <p:stCondLst>
                                            <p:cond delay="0"/>
                                          </p:stCondLst>
                                        </p:cTn>
                                        <p:tgtEl>
                                          <p:spTgt spid="119"/>
                                        </p:tgtEl>
                                        <p:attrNameLst>
                                          <p:attrName>style.visibility</p:attrName>
                                        </p:attrNameLst>
                                      </p:cBhvr>
                                      <p:to>
                                        <p:strVal val="visible"/>
                                      </p:to>
                                    </p:set>
                                    <p:animEffect transition="in" filter="fade">
                                      <p:cBhvr>
                                        <p:cTn id="155" dur="2000"/>
                                        <p:tgtEl>
                                          <p:spTgt spid="119"/>
                                        </p:tgtEl>
                                      </p:cBhvr>
                                    </p:animEffect>
                                  </p:childTnLst>
                                </p:cTn>
                              </p:par>
                              <p:par>
                                <p:cTn id="156" presetID="10" presetClass="entr" presetSubtype="0" fill="hold" nodeType="withEffect">
                                  <p:stCondLst>
                                    <p:cond delay="0"/>
                                  </p:stCondLst>
                                  <p:childTnLst>
                                    <p:set>
                                      <p:cBhvr>
                                        <p:cTn id="157" dur="1" fill="hold">
                                          <p:stCondLst>
                                            <p:cond delay="0"/>
                                          </p:stCondLst>
                                        </p:cTn>
                                        <p:tgtEl>
                                          <p:spTgt spid="120"/>
                                        </p:tgtEl>
                                        <p:attrNameLst>
                                          <p:attrName>style.visibility</p:attrName>
                                        </p:attrNameLst>
                                      </p:cBhvr>
                                      <p:to>
                                        <p:strVal val="visible"/>
                                      </p:to>
                                    </p:set>
                                    <p:animEffect transition="in" filter="fade">
                                      <p:cBhvr>
                                        <p:cTn id="158" dur="2000"/>
                                        <p:tgtEl>
                                          <p:spTgt spid="120"/>
                                        </p:tgtEl>
                                      </p:cBhvr>
                                    </p:animEffect>
                                  </p:childTnLst>
                                </p:cTn>
                              </p:par>
                              <p:par>
                                <p:cTn id="159" presetID="10" presetClass="entr" presetSubtype="0" fill="hold" nodeType="withEffect">
                                  <p:stCondLst>
                                    <p:cond delay="0"/>
                                  </p:stCondLst>
                                  <p:childTnLst>
                                    <p:set>
                                      <p:cBhvr>
                                        <p:cTn id="160" dur="1" fill="hold">
                                          <p:stCondLst>
                                            <p:cond delay="0"/>
                                          </p:stCondLst>
                                        </p:cTn>
                                        <p:tgtEl>
                                          <p:spTgt spid="121"/>
                                        </p:tgtEl>
                                        <p:attrNameLst>
                                          <p:attrName>style.visibility</p:attrName>
                                        </p:attrNameLst>
                                      </p:cBhvr>
                                      <p:to>
                                        <p:strVal val="visible"/>
                                      </p:to>
                                    </p:set>
                                    <p:animEffect transition="in" filter="fade">
                                      <p:cBhvr>
                                        <p:cTn id="161" dur="2000"/>
                                        <p:tgtEl>
                                          <p:spTgt spid="121"/>
                                        </p:tgtEl>
                                      </p:cBhvr>
                                    </p:animEffect>
                                  </p:childTnLst>
                                </p:cTn>
                              </p:par>
                              <p:par>
                                <p:cTn id="162" presetID="10" presetClass="entr" presetSubtype="0" fill="hold" nodeType="withEffect">
                                  <p:stCondLst>
                                    <p:cond delay="0"/>
                                  </p:stCondLst>
                                  <p:childTnLst>
                                    <p:set>
                                      <p:cBhvr>
                                        <p:cTn id="163" dur="1" fill="hold">
                                          <p:stCondLst>
                                            <p:cond delay="0"/>
                                          </p:stCondLst>
                                        </p:cTn>
                                        <p:tgtEl>
                                          <p:spTgt spid="122"/>
                                        </p:tgtEl>
                                        <p:attrNameLst>
                                          <p:attrName>style.visibility</p:attrName>
                                        </p:attrNameLst>
                                      </p:cBhvr>
                                      <p:to>
                                        <p:strVal val="visible"/>
                                      </p:to>
                                    </p:set>
                                    <p:animEffect transition="in" filter="fade">
                                      <p:cBhvr>
                                        <p:cTn id="164" dur="2000"/>
                                        <p:tgtEl>
                                          <p:spTgt spid="122"/>
                                        </p:tgtEl>
                                      </p:cBhvr>
                                    </p:animEffect>
                                  </p:childTnLst>
                                </p:cTn>
                              </p:par>
                              <p:par>
                                <p:cTn id="165" presetID="10" presetClass="entr" presetSubtype="0" fill="hold" nodeType="withEffect">
                                  <p:stCondLst>
                                    <p:cond delay="0"/>
                                  </p:stCondLst>
                                  <p:childTnLst>
                                    <p:set>
                                      <p:cBhvr>
                                        <p:cTn id="166" dur="1" fill="hold">
                                          <p:stCondLst>
                                            <p:cond delay="0"/>
                                          </p:stCondLst>
                                        </p:cTn>
                                        <p:tgtEl>
                                          <p:spTgt spid="123"/>
                                        </p:tgtEl>
                                        <p:attrNameLst>
                                          <p:attrName>style.visibility</p:attrName>
                                        </p:attrNameLst>
                                      </p:cBhvr>
                                      <p:to>
                                        <p:strVal val="visible"/>
                                      </p:to>
                                    </p:set>
                                    <p:animEffect transition="in" filter="fade">
                                      <p:cBhvr>
                                        <p:cTn id="167" dur="2000"/>
                                        <p:tgtEl>
                                          <p:spTgt spid="123"/>
                                        </p:tgtEl>
                                      </p:cBhvr>
                                    </p:animEffect>
                                  </p:childTnLst>
                                </p:cTn>
                              </p:par>
                              <p:par>
                                <p:cTn id="168" presetID="10" presetClass="entr" presetSubtype="0" fill="hold" nodeType="withEffect">
                                  <p:stCondLst>
                                    <p:cond delay="0"/>
                                  </p:stCondLst>
                                  <p:childTnLst>
                                    <p:set>
                                      <p:cBhvr>
                                        <p:cTn id="169" dur="1" fill="hold">
                                          <p:stCondLst>
                                            <p:cond delay="0"/>
                                          </p:stCondLst>
                                        </p:cTn>
                                        <p:tgtEl>
                                          <p:spTgt spid="124"/>
                                        </p:tgtEl>
                                        <p:attrNameLst>
                                          <p:attrName>style.visibility</p:attrName>
                                        </p:attrNameLst>
                                      </p:cBhvr>
                                      <p:to>
                                        <p:strVal val="visible"/>
                                      </p:to>
                                    </p:set>
                                    <p:animEffect transition="in" filter="fade">
                                      <p:cBhvr>
                                        <p:cTn id="170" dur="2000"/>
                                        <p:tgtEl>
                                          <p:spTgt spid="124"/>
                                        </p:tgtEl>
                                      </p:cBhvr>
                                    </p:animEffect>
                                  </p:childTnLst>
                                </p:cTn>
                              </p:par>
                              <p:par>
                                <p:cTn id="171" presetID="10" presetClass="entr" presetSubtype="0" fill="hold" nodeType="withEffect">
                                  <p:stCondLst>
                                    <p:cond delay="0"/>
                                  </p:stCondLst>
                                  <p:childTnLst>
                                    <p:set>
                                      <p:cBhvr>
                                        <p:cTn id="172" dur="1" fill="hold">
                                          <p:stCondLst>
                                            <p:cond delay="0"/>
                                          </p:stCondLst>
                                        </p:cTn>
                                        <p:tgtEl>
                                          <p:spTgt spid="125"/>
                                        </p:tgtEl>
                                        <p:attrNameLst>
                                          <p:attrName>style.visibility</p:attrName>
                                        </p:attrNameLst>
                                      </p:cBhvr>
                                      <p:to>
                                        <p:strVal val="visible"/>
                                      </p:to>
                                    </p:set>
                                    <p:animEffect transition="in" filter="fade">
                                      <p:cBhvr>
                                        <p:cTn id="173" dur="2000"/>
                                        <p:tgtEl>
                                          <p:spTgt spid="125"/>
                                        </p:tgtEl>
                                      </p:cBhvr>
                                    </p:animEffect>
                                  </p:childTnLst>
                                </p:cTn>
                              </p:par>
                              <p:par>
                                <p:cTn id="174" presetID="10" presetClass="entr" presetSubtype="0" fill="hold" nodeType="withEffect">
                                  <p:stCondLst>
                                    <p:cond delay="0"/>
                                  </p:stCondLst>
                                  <p:childTnLst>
                                    <p:set>
                                      <p:cBhvr>
                                        <p:cTn id="175" dur="1" fill="hold">
                                          <p:stCondLst>
                                            <p:cond delay="0"/>
                                          </p:stCondLst>
                                        </p:cTn>
                                        <p:tgtEl>
                                          <p:spTgt spid="126"/>
                                        </p:tgtEl>
                                        <p:attrNameLst>
                                          <p:attrName>style.visibility</p:attrName>
                                        </p:attrNameLst>
                                      </p:cBhvr>
                                      <p:to>
                                        <p:strVal val="visible"/>
                                      </p:to>
                                    </p:set>
                                    <p:animEffect transition="in" filter="fade">
                                      <p:cBhvr>
                                        <p:cTn id="176" dur="2000"/>
                                        <p:tgtEl>
                                          <p:spTgt spid="126"/>
                                        </p:tgtEl>
                                      </p:cBhvr>
                                    </p:animEffect>
                                  </p:childTnLst>
                                </p:cTn>
                              </p:par>
                              <p:par>
                                <p:cTn id="177" presetID="10" presetClass="entr" presetSubtype="0" fill="hold" nodeType="withEffect">
                                  <p:stCondLst>
                                    <p:cond delay="0"/>
                                  </p:stCondLst>
                                  <p:childTnLst>
                                    <p:set>
                                      <p:cBhvr>
                                        <p:cTn id="178" dur="1" fill="hold">
                                          <p:stCondLst>
                                            <p:cond delay="0"/>
                                          </p:stCondLst>
                                        </p:cTn>
                                        <p:tgtEl>
                                          <p:spTgt spid="127"/>
                                        </p:tgtEl>
                                        <p:attrNameLst>
                                          <p:attrName>style.visibility</p:attrName>
                                        </p:attrNameLst>
                                      </p:cBhvr>
                                      <p:to>
                                        <p:strVal val="visible"/>
                                      </p:to>
                                    </p:set>
                                    <p:animEffect transition="in" filter="fade">
                                      <p:cBhvr>
                                        <p:cTn id="179" dur="2000"/>
                                        <p:tgtEl>
                                          <p:spTgt spid="127"/>
                                        </p:tgtEl>
                                      </p:cBhvr>
                                    </p:animEffect>
                                  </p:childTnLst>
                                </p:cTn>
                              </p:par>
                              <p:par>
                                <p:cTn id="180" presetID="10" presetClass="entr" presetSubtype="0" fill="hold" nodeType="withEffect">
                                  <p:stCondLst>
                                    <p:cond delay="0"/>
                                  </p:stCondLst>
                                  <p:childTnLst>
                                    <p:set>
                                      <p:cBhvr>
                                        <p:cTn id="181" dur="1" fill="hold">
                                          <p:stCondLst>
                                            <p:cond delay="0"/>
                                          </p:stCondLst>
                                        </p:cTn>
                                        <p:tgtEl>
                                          <p:spTgt spid="128"/>
                                        </p:tgtEl>
                                        <p:attrNameLst>
                                          <p:attrName>style.visibility</p:attrName>
                                        </p:attrNameLst>
                                      </p:cBhvr>
                                      <p:to>
                                        <p:strVal val="visible"/>
                                      </p:to>
                                    </p:set>
                                    <p:animEffect transition="in" filter="fade">
                                      <p:cBhvr>
                                        <p:cTn id="182" dur="2000"/>
                                        <p:tgtEl>
                                          <p:spTgt spid="128"/>
                                        </p:tgtEl>
                                      </p:cBhvr>
                                    </p:animEffect>
                                  </p:childTnLst>
                                </p:cTn>
                              </p:par>
                              <p:par>
                                <p:cTn id="183" presetID="10" presetClass="entr" presetSubtype="0" fill="hold" nodeType="with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childTnLst>
                                </p:cTn>
                              </p:par>
                              <p:par>
                                <p:cTn id="186" presetID="10" presetClass="entr" presetSubtype="0" fill="hold" nodeType="withEffect">
                                  <p:stCondLst>
                                    <p:cond delay="0"/>
                                  </p:stCondLst>
                                  <p:childTnLst>
                                    <p:set>
                                      <p:cBhvr>
                                        <p:cTn id="187" dur="1" fill="hold">
                                          <p:stCondLst>
                                            <p:cond delay="0"/>
                                          </p:stCondLst>
                                        </p:cTn>
                                        <p:tgtEl>
                                          <p:spTgt spid="130"/>
                                        </p:tgtEl>
                                        <p:attrNameLst>
                                          <p:attrName>style.visibility</p:attrName>
                                        </p:attrNameLst>
                                      </p:cBhvr>
                                      <p:to>
                                        <p:strVal val="visible"/>
                                      </p:to>
                                    </p:set>
                                    <p:animEffect transition="in" filter="fade">
                                      <p:cBhvr>
                                        <p:cTn id="188" dur="2000"/>
                                        <p:tgtEl>
                                          <p:spTgt spid="130"/>
                                        </p:tgtEl>
                                      </p:cBhvr>
                                    </p:animEffect>
                                  </p:childTnLst>
                                </p:cTn>
                              </p:par>
                              <p:par>
                                <p:cTn id="189" presetID="10" presetClass="entr" presetSubtype="0" fill="hold" nodeType="withEffect">
                                  <p:stCondLst>
                                    <p:cond delay="0"/>
                                  </p:stCondLst>
                                  <p:childTnLst>
                                    <p:set>
                                      <p:cBhvr>
                                        <p:cTn id="190" dur="1" fill="hold">
                                          <p:stCondLst>
                                            <p:cond delay="0"/>
                                          </p:stCondLst>
                                        </p:cTn>
                                        <p:tgtEl>
                                          <p:spTgt spid="131"/>
                                        </p:tgtEl>
                                        <p:attrNameLst>
                                          <p:attrName>style.visibility</p:attrName>
                                        </p:attrNameLst>
                                      </p:cBhvr>
                                      <p:to>
                                        <p:strVal val="visible"/>
                                      </p:to>
                                    </p:set>
                                    <p:animEffect transition="in" filter="fade">
                                      <p:cBhvr>
                                        <p:cTn id="191" dur="2000"/>
                                        <p:tgtEl>
                                          <p:spTgt spid="131"/>
                                        </p:tgtEl>
                                      </p:cBhvr>
                                    </p:animEffect>
                                  </p:childTnLst>
                                </p:cTn>
                              </p:par>
                              <p:par>
                                <p:cTn id="192" presetID="10" presetClass="entr" presetSubtype="0" fill="hold" nodeType="withEffect">
                                  <p:stCondLst>
                                    <p:cond delay="0"/>
                                  </p:stCondLst>
                                  <p:childTnLst>
                                    <p:set>
                                      <p:cBhvr>
                                        <p:cTn id="193" dur="1" fill="hold">
                                          <p:stCondLst>
                                            <p:cond delay="0"/>
                                          </p:stCondLst>
                                        </p:cTn>
                                        <p:tgtEl>
                                          <p:spTgt spid="132"/>
                                        </p:tgtEl>
                                        <p:attrNameLst>
                                          <p:attrName>style.visibility</p:attrName>
                                        </p:attrNameLst>
                                      </p:cBhvr>
                                      <p:to>
                                        <p:strVal val="visible"/>
                                      </p:to>
                                    </p:set>
                                    <p:animEffect transition="in" filter="fade">
                                      <p:cBhvr>
                                        <p:cTn id="194" dur="2000"/>
                                        <p:tgtEl>
                                          <p:spTgt spid="132"/>
                                        </p:tgtEl>
                                      </p:cBhvr>
                                    </p:animEffect>
                                  </p:childTnLst>
                                </p:cTn>
                              </p:par>
                              <p:par>
                                <p:cTn id="195" presetID="10" presetClass="entr" presetSubtype="0" fill="hold" nodeType="withEffect">
                                  <p:stCondLst>
                                    <p:cond delay="0"/>
                                  </p:stCondLst>
                                  <p:childTnLst>
                                    <p:set>
                                      <p:cBhvr>
                                        <p:cTn id="196" dur="1" fill="hold">
                                          <p:stCondLst>
                                            <p:cond delay="0"/>
                                          </p:stCondLst>
                                        </p:cTn>
                                        <p:tgtEl>
                                          <p:spTgt spid="133"/>
                                        </p:tgtEl>
                                        <p:attrNameLst>
                                          <p:attrName>style.visibility</p:attrName>
                                        </p:attrNameLst>
                                      </p:cBhvr>
                                      <p:to>
                                        <p:strVal val="visible"/>
                                      </p:to>
                                    </p:set>
                                    <p:animEffect transition="in" filter="fade">
                                      <p:cBhvr>
                                        <p:cTn id="197" dur="2000"/>
                                        <p:tgtEl>
                                          <p:spTgt spid="133"/>
                                        </p:tgtEl>
                                      </p:cBhvr>
                                    </p:animEffect>
                                  </p:childTnLst>
                                </p:cTn>
                              </p:par>
                              <p:par>
                                <p:cTn id="198" presetID="10" presetClass="entr" presetSubtype="0" fill="hold" grpId="0" nodeType="withEffect">
                                  <p:stCondLst>
                                    <p:cond delay="0"/>
                                  </p:stCondLst>
                                  <p:childTnLst>
                                    <p:set>
                                      <p:cBhvr>
                                        <p:cTn id="199" dur="1" fill="hold">
                                          <p:stCondLst>
                                            <p:cond delay="0"/>
                                          </p:stCondLst>
                                        </p:cTn>
                                        <p:tgtEl>
                                          <p:spTgt spid="134"/>
                                        </p:tgtEl>
                                        <p:attrNameLst>
                                          <p:attrName>style.visibility</p:attrName>
                                        </p:attrNameLst>
                                      </p:cBhvr>
                                      <p:to>
                                        <p:strVal val="visible"/>
                                      </p:to>
                                    </p:set>
                                    <p:animEffect transition="in" filter="fade">
                                      <p:cBhvr>
                                        <p:cTn id="200" dur="2000"/>
                                        <p:tgtEl>
                                          <p:spTgt spid="134"/>
                                        </p:tgtEl>
                                      </p:cBhvr>
                                    </p:animEffect>
                                  </p:childTnLst>
                                </p:cTn>
                              </p:par>
                              <p:par>
                                <p:cTn id="201" presetID="10"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Effect transition="in" filter="fade">
                                      <p:cBhvr>
                                        <p:cTn id="203" dur="2000"/>
                                        <p:tgtEl>
                                          <p:spTgt spid="135"/>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136"/>
                                        </p:tgtEl>
                                        <p:attrNameLst>
                                          <p:attrName>style.visibility</p:attrName>
                                        </p:attrNameLst>
                                      </p:cBhvr>
                                      <p:to>
                                        <p:strVal val="visible"/>
                                      </p:to>
                                    </p:set>
                                    <p:animEffect transition="in" filter="fade">
                                      <p:cBhvr>
                                        <p:cTn id="206" dur="2000"/>
                                        <p:tgtEl>
                                          <p:spTgt spid="136"/>
                                        </p:tgtEl>
                                      </p:cBhvr>
                                    </p:animEffect>
                                  </p:childTnLst>
                                </p:cTn>
                              </p:par>
                              <p:par>
                                <p:cTn id="207" presetID="10"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childTnLst>
                                </p:cTn>
                              </p:par>
                              <p:par>
                                <p:cTn id="210" presetID="10" presetClass="entr" presetSubtype="0" fill="hold" grpId="0" nodeType="withEffect">
                                  <p:stCondLst>
                                    <p:cond delay="0"/>
                                  </p:stCondLst>
                                  <p:childTnLst>
                                    <p:set>
                                      <p:cBhvr>
                                        <p:cTn id="211" dur="1" fill="hold">
                                          <p:stCondLst>
                                            <p:cond delay="0"/>
                                          </p:stCondLst>
                                        </p:cTn>
                                        <p:tgtEl>
                                          <p:spTgt spid="138"/>
                                        </p:tgtEl>
                                        <p:attrNameLst>
                                          <p:attrName>style.visibility</p:attrName>
                                        </p:attrNameLst>
                                      </p:cBhvr>
                                      <p:to>
                                        <p:strVal val="visible"/>
                                      </p:to>
                                    </p:set>
                                    <p:animEffect transition="in" filter="fade">
                                      <p:cBhvr>
                                        <p:cTn id="212" dur="2000"/>
                                        <p:tgtEl>
                                          <p:spTgt spid="138"/>
                                        </p:tgtEl>
                                      </p:cBhvr>
                                    </p:animEffect>
                                  </p:childTnLst>
                                </p:cTn>
                              </p:par>
                              <p:par>
                                <p:cTn id="213" presetID="10" presetClass="entr" presetSubtype="0" fill="hold" grpId="0" nodeType="withEffect">
                                  <p:stCondLst>
                                    <p:cond delay="0"/>
                                  </p:stCondLst>
                                  <p:childTnLst>
                                    <p:set>
                                      <p:cBhvr>
                                        <p:cTn id="214" dur="1" fill="hold">
                                          <p:stCondLst>
                                            <p:cond delay="0"/>
                                          </p:stCondLst>
                                        </p:cTn>
                                        <p:tgtEl>
                                          <p:spTgt spid="139"/>
                                        </p:tgtEl>
                                        <p:attrNameLst>
                                          <p:attrName>style.visibility</p:attrName>
                                        </p:attrNameLst>
                                      </p:cBhvr>
                                      <p:to>
                                        <p:strVal val="visible"/>
                                      </p:to>
                                    </p:set>
                                    <p:animEffect transition="in" filter="fade">
                                      <p:cBhvr>
                                        <p:cTn id="215" dur="2000"/>
                                        <p:tgtEl>
                                          <p:spTgt spid="139"/>
                                        </p:tgtEl>
                                      </p:cBhvr>
                                    </p:animEffect>
                                  </p:childTnLst>
                                </p:cTn>
                              </p:par>
                              <p:par>
                                <p:cTn id="216" presetID="10" presetClass="entr" presetSubtype="0" fill="hold" grpId="0" nodeType="withEffect">
                                  <p:stCondLst>
                                    <p:cond delay="0"/>
                                  </p:stCondLst>
                                  <p:childTnLst>
                                    <p:set>
                                      <p:cBhvr>
                                        <p:cTn id="217" dur="1" fill="hold">
                                          <p:stCondLst>
                                            <p:cond delay="0"/>
                                          </p:stCondLst>
                                        </p:cTn>
                                        <p:tgtEl>
                                          <p:spTgt spid="140"/>
                                        </p:tgtEl>
                                        <p:attrNameLst>
                                          <p:attrName>style.visibility</p:attrName>
                                        </p:attrNameLst>
                                      </p:cBhvr>
                                      <p:to>
                                        <p:strVal val="visible"/>
                                      </p:to>
                                    </p:set>
                                    <p:animEffect transition="in" filter="fade">
                                      <p:cBhvr>
                                        <p:cTn id="218" dur="2000"/>
                                        <p:tgtEl>
                                          <p:spTgt spid="140"/>
                                        </p:tgtEl>
                                      </p:cBhvr>
                                    </p:animEffect>
                                  </p:childTnLst>
                                </p:cTn>
                              </p:par>
                              <p:par>
                                <p:cTn id="219" presetID="10" presetClass="entr" presetSubtype="0" fill="hold" grpId="0" nodeType="withEffect">
                                  <p:stCondLst>
                                    <p:cond delay="0"/>
                                  </p:stCondLst>
                                  <p:childTnLst>
                                    <p:set>
                                      <p:cBhvr>
                                        <p:cTn id="220" dur="1" fill="hold">
                                          <p:stCondLst>
                                            <p:cond delay="0"/>
                                          </p:stCondLst>
                                        </p:cTn>
                                        <p:tgtEl>
                                          <p:spTgt spid="141"/>
                                        </p:tgtEl>
                                        <p:attrNameLst>
                                          <p:attrName>style.visibility</p:attrName>
                                        </p:attrNameLst>
                                      </p:cBhvr>
                                      <p:to>
                                        <p:strVal val="visible"/>
                                      </p:to>
                                    </p:set>
                                    <p:animEffect transition="in" filter="fade">
                                      <p:cBhvr>
                                        <p:cTn id="221" dur="2000"/>
                                        <p:tgtEl>
                                          <p:spTgt spid="141"/>
                                        </p:tgtEl>
                                      </p:cBhvr>
                                    </p:animEffect>
                                  </p:childTnLst>
                                </p:cTn>
                              </p:par>
                              <p:par>
                                <p:cTn id="222" presetID="10" presetClass="entr" presetSubtype="0" fill="hold" nodeType="withEffect">
                                  <p:stCondLst>
                                    <p:cond delay="0"/>
                                  </p:stCondLst>
                                  <p:childTnLst>
                                    <p:set>
                                      <p:cBhvr>
                                        <p:cTn id="223" dur="1" fill="hold">
                                          <p:stCondLst>
                                            <p:cond delay="0"/>
                                          </p:stCondLst>
                                        </p:cTn>
                                        <p:tgtEl>
                                          <p:spTgt spid="142"/>
                                        </p:tgtEl>
                                        <p:attrNameLst>
                                          <p:attrName>style.visibility</p:attrName>
                                        </p:attrNameLst>
                                      </p:cBhvr>
                                      <p:to>
                                        <p:strVal val="visible"/>
                                      </p:to>
                                    </p:set>
                                    <p:animEffect transition="in" filter="fade">
                                      <p:cBhvr>
                                        <p:cTn id="224" dur="2000"/>
                                        <p:tgtEl>
                                          <p:spTgt spid="142"/>
                                        </p:tgtEl>
                                      </p:cBhvr>
                                    </p:animEffect>
                                  </p:childTnLst>
                                </p:cTn>
                              </p:par>
                              <p:par>
                                <p:cTn id="225" presetID="10" presetClass="entr" presetSubtype="0" fill="hold" nodeType="withEffect">
                                  <p:stCondLst>
                                    <p:cond delay="0"/>
                                  </p:stCondLst>
                                  <p:childTnLst>
                                    <p:set>
                                      <p:cBhvr>
                                        <p:cTn id="226" dur="1" fill="hold">
                                          <p:stCondLst>
                                            <p:cond delay="0"/>
                                          </p:stCondLst>
                                        </p:cTn>
                                        <p:tgtEl>
                                          <p:spTgt spid="143"/>
                                        </p:tgtEl>
                                        <p:attrNameLst>
                                          <p:attrName>style.visibility</p:attrName>
                                        </p:attrNameLst>
                                      </p:cBhvr>
                                      <p:to>
                                        <p:strVal val="visible"/>
                                      </p:to>
                                    </p:set>
                                    <p:animEffect transition="in" filter="fade">
                                      <p:cBhvr>
                                        <p:cTn id="227" dur="2000"/>
                                        <p:tgtEl>
                                          <p:spTgt spid="143"/>
                                        </p:tgtEl>
                                      </p:cBhvr>
                                    </p:animEffect>
                                  </p:childTnLst>
                                </p:cTn>
                              </p:par>
                              <p:par>
                                <p:cTn id="228" presetID="10" presetClass="entr" presetSubtype="0" fill="hold" nodeType="withEffect">
                                  <p:stCondLst>
                                    <p:cond delay="0"/>
                                  </p:stCondLst>
                                  <p:childTnLst>
                                    <p:set>
                                      <p:cBhvr>
                                        <p:cTn id="229" dur="1" fill="hold">
                                          <p:stCondLst>
                                            <p:cond delay="0"/>
                                          </p:stCondLst>
                                        </p:cTn>
                                        <p:tgtEl>
                                          <p:spTgt spid="144"/>
                                        </p:tgtEl>
                                        <p:attrNameLst>
                                          <p:attrName>style.visibility</p:attrName>
                                        </p:attrNameLst>
                                      </p:cBhvr>
                                      <p:to>
                                        <p:strVal val="visible"/>
                                      </p:to>
                                    </p:set>
                                    <p:animEffect transition="in" filter="fade">
                                      <p:cBhvr>
                                        <p:cTn id="230" dur="2000"/>
                                        <p:tgtEl>
                                          <p:spTgt spid="144"/>
                                        </p:tgtEl>
                                      </p:cBhvr>
                                    </p:animEffect>
                                  </p:childTnLst>
                                </p:cTn>
                              </p:par>
                              <p:par>
                                <p:cTn id="231" presetID="10" presetClass="entr" presetSubtype="0" fill="hold" nodeType="withEffect">
                                  <p:stCondLst>
                                    <p:cond delay="0"/>
                                  </p:stCondLst>
                                  <p:childTnLst>
                                    <p:set>
                                      <p:cBhvr>
                                        <p:cTn id="232" dur="1" fill="hold">
                                          <p:stCondLst>
                                            <p:cond delay="0"/>
                                          </p:stCondLst>
                                        </p:cTn>
                                        <p:tgtEl>
                                          <p:spTgt spid="145"/>
                                        </p:tgtEl>
                                        <p:attrNameLst>
                                          <p:attrName>style.visibility</p:attrName>
                                        </p:attrNameLst>
                                      </p:cBhvr>
                                      <p:to>
                                        <p:strVal val="visible"/>
                                      </p:to>
                                    </p:set>
                                    <p:animEffect transition="in" filter="fade">
                                      <p:cBhvr>
                                        <p:cTn id="233" dur="2000"/>
                                        <p:tgtEl>
                                          <p:spTgt spid="145"/>
                                        </p:tgtEl>
                                      </p:cBhvr>
                                    </p:animEffect>
                                  </p:childTnLst>
                                </p:cTn>
                              </p:par>
                              <p:par>
                                <p:cTn id="234" presetID="10" presetClass="entr" presetSubtype="0" fill="hold" nodeType="withEffect">
                                  <p:stCondLst>
                                    <p:cond delay="0"/>
                                  </p:stCondLst>
                                  <p:childTnLst>
                                    <p:set>
                                      <p:cBhvr>
                                        <p:cTn id="235" dur="1" fill="hold">
                                          <p:stCondLst>
                                            <p:cond delay="0"/>
                                          </p:stCondLst>
                                        </p:cTn>
                                        <p:tgtEl>
                                          <p:spTgt spid="146"/>
                                        </p:tgtEl>
                                        <p:attrNameLst>
                                          <p:attrName>style.visibility</p:attrName>
                                        </p:attrNameLst>
                                      </p:cBhvr>
                                      <p:to>
                                        <p:strVal val="visible"/>
                                      </p:to>
                                    </p:set>
                                    <p:animEffect transition="in" filter="fade">
                                      <p:cBhvr>
                                        <p:cTn id="236" dur="2000"/>
                                        <p:tgtEl>
                                          <p:spTgt spid="146"/>
                                        </p:tgtEl>
                                      </p:cBhvr>
                                    </p:animEffect>
                                  </p:childTnLst>
                                </p:cTn>
                              </p:par>
                              <p:par>
                                <p:cTn id="237" presetID="10" presetClass="entr" presetSubtype="0" fill="hold" nodeType="withEffect">
                                  <p:stCondLst>
                                    <p:cond delay="0"/>
                                  </p:stCondLst>
                                  <p:childTnLst>
                                    <p:set>
                                      <p:cBhvr>
                                        <p:cTn id="238" dur="1" fill="hold">
                                          <p:stCondLst>
                                            <p:cond delay="0"/>
                                          </p:stCondLst>
                                        </p:cTn>
                                        <p:tgtEl>
                                          <p:spTgt spid="147"/>
                                        </p:tgtEl>
                                        <p:attrNameLst>
                                          <p:attrName>style.visibility</p:attrName>
                                        </p:attrNameLst>
                                      </p:cBhvr>
                                      <p:to>
                                        <p:strVal val="visible"/>
                                      </p:to>
                                    </p:set>
                                    <p:animEffect transition="in" filter="fade">
                                      <p:cBhvr>
                                        <p:cTn id="239" dur="2000"/>
                                        <p:tgtEl>
                                          <p:spTgt spid="147"/>
                                        </p:tgtEl>
                                      </p:cBhvr>
                                    </p:animEffect>
                                  </p:childTnLst>
                                </p:cTn>
                              </p:par>
                              <p:par>
                                <p:cTn id="240" presetID="10" presetClass="entr" presetSubtype="0" fill="hold" nodeType="withEffect">
                                  <p:stCondLst>
                                    <p:cond delay="0"/>
                                  </p:stCondLst>
                                  <p:childTnLst>
                                    <p:set>
                                      <p:cBhvr>
                                        <p:cTn id="241" dur="1" fill="hold">
                                          <p:stCondLst>
                                            <p:cond delay="0"/>
                                          </p:stCondLst>
                                        </p:cTn>
                                        <p:tgtEl>
                                          <p:spTgt spid="148"/>
                                        </p:tgtEl>
                                        <p:attrNameLst>
                                          <p:attrName>style.visibility</p:attrName>
                                        </p:attrNameLst>
                                      </p:cBhvr>
                                      <p:to>
                                        <p:strVal val="visible"/>
                                      </p:to>
                                    </p:set>
                                    <p:animEffect transition="in" filter="fade">
                                      <p:cBhvr>
                                        <p:cTn id="242" dur="2000"/>
                                        <p:tgtEl>
                                          <p:spTgt spid="148"/>
                                        </p:tgtEl>
                                      </p:cBhvr>
                                    </p:animEffect>
                                  </p:childTnLst>
                                </p:cTn>
                              </p:par>
                              <p:par>
                                <p:cTn id="243" presetID="10" presetClass="entr" presetSubtype="0" fill="hold" nodeType="withEffect">
                                  <p:stCondLst>
                                    <p:cond delay="0"/>
                                  </p:stCondLst>
                                  <p:childTnLst>
                                    <p:set>
                                      <p:cBhvr>
                                        <p:cTn id="244" dur="1" fill="hold">
                                          <p:stCondLst>
                                            <p:cond delay="0"/>
                                          </p:stCondLst>
                                        </p:cTn>
                                        <p:tgtEl>
                                          <p:spTgt spid="149"/>
                                        </p:tgtEl>
                                        <p:attrNameLst>
                                          <p:attrName>style.visibility</p:attrName>
                                        </p:attrNameLst>
                                      </p:cBhvr>
                                      <p:to>
                                        <p:strVal val="visible"/>
                                      </p:to>
                                    </p:set>
                                    <p:animEffect transition="in" filter="fade">
                                      <p:cBhvr>
                                        <p:cTn id="245" dur="2000"/>
                                        <p:tgtEl>
                                          <p:spTgt spid="149"/>
                                        </p:tgtEl>
                                      </p:cBhvr>
                                    </p:animEffect>
                                  </p:childTnLst>
                                </p:cTn>
                              </p:par>
                              <p:par>
                                <p:cTn id="246" presetID="10" presetClass="entr" presetSubtype="0" fill="hold" nodeType="withEffect">
                                  <p:stCondLst>
                                    <p:cond delay="0"/>
                                  </p:stCondLst>
                                  <p:childTnLst>
                                    <p:set>
                                      <p:cBhvr>
                                        <p:cTn id="247" dur="1" fill="hold">
                                          <p:stCondLst>
                                            <p:cond delay="0"/>
                                          </p:stCondLst>
                                        </p:cTn>
                                        <p:tgtEl>
                                          <p:spTgt spid="150"/>
                                        </p:tgtEl>
                                        <p:attrNameLst>
                                          <p:attrName>style.visibility</p:attrName>
                                        </p:attrNameLst>
                                      </p:cBhvr>
                                      <p:to>
                                        <p:strVal val="visible"/>
                                      </p:to>
                                    </p:set>
                                    <p:animEffect transition="in" filter="fade">
                                      <p:cBhvr>
                                        <p:cTn id="248" dur="2000"/>
                                        <p:tgtEl>
                                          <p:spTgt spid="150"/>
                                        </p:tgtEl>
                                      </p:cBhvr>
                                    </p:animEffect>
                                  </p:childTnLst>
                                </p:cTn>
                              </p:par>
                              <p:par>
                                <p:cTn id="249" presetID="10" presetClass="entr" presetSubtype="0" fill="hold" grpId="0" nodeType="withEffect">
                                  <p:stCondLst>
                                    <p:cond delay="0"/>
                                  </p:stCondLst>
                                  <p:childTnLst>
                                    <p:set>
                                      <p:cBhvr>
                                        <p:cTn id="250" dur="1" fill="hold">
                                          <p:stCondLst>
                                            <p:cond delay="0"/>
                                          </p:stCondLst>
                                        </p:cTn>
                                        <p:tgtEl>
                                          <p:spTgt spid="151"/>
                                        </p:tgtEl>
                                        <p:attrNameLst>
                                          <p:attrName>style.visibility</p:attrName>
                                        </p:attrNameLst>
                                      </p:cBhvr>
                                      <p:to>
                                        <p:strVal val="visible"/>
                                      </p:to>
                                    </p:set>
                                    <p:animEffect transition="in" filter="fade">
                                      <p:cBhvr>
                                        <p:cTn id="251" dur="2000"/>
                                        <p:tgtEl>
                                          <p:spTgt spid="151"/>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152"/>
                                        </p:tgtEl>
                                        <p:attrNameLst>
                                          <p:attrName>style.visibility</p:attrName>
                                        </p:attrNameLst>
                                      </p:cBhvr>
                                      <p:to>
                                        <p:strVal val="visible"/>
                                      </p:to>
                                    </p:set>
                                    <p:animEffect transition="in" filter="fade">
                                      <p:cBhvr>
                                        <p:cTn id="254" dur="2000"/>
                                        <p:tgtEl>
                                          <p:spTgt spid="152"/>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53"/>
                                        </p:tgtEl>
                                        <p:attrNameLst>
                                          <p:attrName>style.visibility</p:attrName>
                                        </p:attrNameLst>
                                      </p:cBhvr>
                                      <p:to>
                                        <p:strVal val="visible"/>
                                      </p:to>
                                    </p:set>
                                    <p:animEffect transition="in" filter="fade">
                                      <p:cBhvr>
                                        <p:cTn id="257" dur="2000"/>
                                        <p:tgtEl>
                                          <p:spTgt spid="153"/>
                                        </p:tgtEl>
                                      </p:cBhvr>
                                    </p:animEffect>
                                  </p:childTnLst>
                                </p:cTn>
                              </p:par>
                              <p:par>
                                <p:cTn id="258" presetID="10" presetClass="entr" presetSubtype="0" fill="hold" grpId="0" nodeType="withEffect">
                                  <p:stCondLst>
                                    <p:cond delay="0"/>
                                  </p:stCondLst>
                                  <p:childTnLst>
                                    <p:set>
                                      <p:cBhvr>
                                        <p:cTn id="259" dur="1" fill="hold">
                                          <p:stCondLst>
                                            <p:cond delay="0"/>
                                          </p:stCondLst>
                                        </p:cTn>
                                        <p:tgtEl>
                                          <p:spTgt spid="154"/>
                                        </p:tgtEl>
                                        <p:attrNameLst>
                                          <p:attrName>style.visibility</p:attrName>
                                        </p:attrNameLst>
                                      </p:cBhvr>
                                      <p:to>
                                        <p:strVal val="visible"/>
                                      </p:to>
                                    </p:set>
                                    <p:animEffect transition="in" filter="fade">
                                      <p:cBhvr>
                                        <p:cTn id="260" dur="2000"/>
                                        <p:tgtEl>
                                          <p:spTgt spid="154"/>
                                        </p:tgtEl>
                                      </p:cBhvr>
                                    </p:animEffect>
                                  </p:childTnLst>
                                </p:cTn>
                              </p:par>
                              <p:par>
                                <p:cTn id="261" presetID="10" presetClass="entr" presetSubtype="0" fill="hold" grpId="0" nodeType="withEffect">
                                  <p:stCondLst>
                                    <p:cond delay="0"/>
                                  </p:stCondLst>
                                  <p:childTnLst>
                                    <p:set>
                                      <p:cBhvr>
                                        <p:cTn id="262" dur="1" fill="hold">
                                          <p:stCondLst>
                                            <p:cond delay="0"/>
                                          </p:stCondLst>
                                        </p:cTn>
                                        <p:tgtEl>
                                          <p:spTgt spid="155"/>
                                        </p:tgtEl>
                                        <p:attrNameLst>
                                          <p:attrName>style.visibility</p:attrName>
                                        </p:attrNameLst>
                                      </p:cBhvr>
                                      <p:to>
                                        <p:strVal val="visible"/>
                                      </p:to>
                                    </p:set>
                                    <p:animEffect transition="in" filter="fade">
                                      <p:cBhvr>
                                        <p:cTn id="263" dur="2000"/>
                                        <p:tgtEl>
                                          <p:spTgt spid="155"/>
                                        </p:tgtEl>
                                      </p:cBhvr>
                                    </p:animEffect>
                                  </p:childTnLst>
                                </p:cTn>
                              </p:par>
                            </p:childTnLst>
                          </p:cTn>
                        </p:par>
                      </p:childTnLst>
                    </p:cTn>
                  </p:par>
                  <p:par>
                    <p:cTn id="264" fill="hold">
                      <p:stCondLst>
                        <p:cond delay="indefinite"/>
                      </p:stCondLst>
                      <p:childTnLst>
                        <p:par>
                          <p:cTn id="265" fill="hold">
                            <p:stCondLst>
                              <p:cond delay="0"/>
                            </p:stCondLst>
                            <p:childTnLst>
                              <p:par>
                                <p:cTn id="266" presetID="10" presetClass="entr" presetSubtype="0" fill="hold" nodeType="clickEffect">
                                  <p:stCondLst>
                                    <p:cond delay="0"/>
                                  </p:stCondLst>
                                  <p:childTnLst>
                                    <p:set>
                                      <p:cBhvr>
                                        <p:cTn id="267" dur="1" fill="hold">
                                          <p:stCondLst>
                                            <p:cond delay="0"/>
                                          </p:stCondLst>
                                        </p:cTn>
                                        <p:tgtEl>
                                          <p:spTgt spid="156"/>
                                        </p:tgtEl>
                                        <p:attrNameLst>
                                          <p:attrName>style.visibility</p:attrName>
                                        </p:attrNameLst>
                                      </p:cBhvr>
                                      <p:to>
                                        <p:strVal val="visible"/>
                                      </p:to>
                                    </p:set>
                                    <p:animEffect transition="in" filter="fade">
                                      <p:cBhvr>
                                        <p:cTn id="268" dur="2000"/>
                                        <p:tgtEl>
                                          <p:spTgt spid="156"/>
                                        </p:tgtEl>
                                      </p:cBhvr>
                                    </p:animEffect>
                                  </p:childTnLst>
                                </p:cTn>
                              </p:par>
                              <p:par>
                                <p:cTn id="269" presetID="10" presetClass="entr" presetSubtype="0" fill="hold" nodeType="withEffect">
                                  <p:stCondLst>
                                    <p:cond delay="0"/>
                                  </p:stCondLst>
                                  <p:childTnLst>
                                    <p:set>
                                      <p:cBhvr>
                                        <p:cTn id="270" dur="1" fill="hold">
                                          <p:stCondLst>
                                            <p:cond delay="0"/>
                                          </p:stCondLst>
                                        </p:cTn>
                                        <p:tgtEl>
                                          <p:spTgt spid="158"/>
                                        </p:tgtEl>
                                        <p:attrNameLst>
                                          <p:attrName>style.visibility</p:attrName>
                                        </p:attrNameLst>
                                      </p:cBhvr>
                                      <p:to>
                                        <p:strVal val="visible"/>
                                      </p:to>
                                    </p:set>
                                    <p:animEffect transition="in" filter="fade">
                                      <p:cBhvr>
                                        <p:cTn id="271" dur="2000"/>
                                        <p:tgtEl>
                                          <p:spTgt spid="158"/>
                                        </p:tgtEl>
                                      </p:cBhvr>
                                    </p:animEffect>
                                  </p:childTnLst>
                                </p:cTn>
                              </p:par>
                              <p:par>
                                <p:cTn id="272" presetID="10" presetClass="entr" presetSubtype="0" fill="hold" nodeType="withEffect">
                                  <p:stCondLst>
                                    <p:cond delay="0"/>
                                  </p:stCondLst>
                                  <p:childTnLst>
                                    <p:set>
                                      <p:cBhvr>
                                        <p:cTn id="273" dur="1" fill="hold">
                                          <p:stCondLst>
                                            <p:cond delay="0"/>
                                          </p:stCondLst>
                                        </p:cTn>
                                        <p:tgtEl>
                                          <p:spTgt spid="157"/>
                                        </p:tgtEl>
                                        <p:attrNameLst>
                                          <p:attrName>style.visibility</p:attrName>
                                        </p:attrNameLst>
                                      </p:cBhvr>
                                      <p:to>
                                        <p:strVal val="visible"/>
                                      </p:to>
                                    </p:set>
                                    <p:animEffect transition="in" filter="fade">
                                      <p:cBhvr>
                                        <p:cTn id="274" dur="2000"/>
                                        <p:tgtEl>
                                          <p:spTgt spid="157"/>
                                        </p:tgtEl>
                                      </p:cBhvr>
                                    </p:animEffect>
                                  </p:childTnLst>
                                </p:cTn>
                              </p:par>
                              <p:par>
                                <p:cTn id="275" presetID="10" presetClass="entr" presetSubtype="0" fill="hold" grpId="0" nodeType="withEffect">
                                  <p:stCondLst>
                                    <p:cond delay="0"/>
                                  </p:stCondLst>
                                  <p:childTnLst>
                                    <p:set>
                                      <p:cBhvr>
                                        <p:cTn id="276" dur="1" fill="hold">
                                          <p:stCondLst>
                                            <p:cond delay="0"/>
                                          </p:stCondLst>
                                        </p:cTn>
                                        <p:tgtEl>
                                          <p:spTgt spid="327"/>
                                        </p:tgtEl>
                                        <p:attrNameLst>
                                          <p:attrName>style.visibility</p:attrName>
                                        </p:attrNameLst>
                                      </p:cBhvr>
                                      <p:to>
                                        <p:strVal val="visible"/>
                                      </p:to>
                                    </p:set>
                                    <p:animEffect transition="in" filter="fade">
                                      <p:cBhvr>
                                        <p:cTn id="277" dur="2000"/>
                                        <p:tgtEl>
                                          <p:spTgt spid="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197" grpId="0"/>
      <p:bldP spid="198" grpId="0"/>
      <p:bldP spid="199" grpId="0"/>
      <p:bldP spid="200" grpId="0"/>
      <p:bldP spid="201" grpId="0"/>
      <p:bldP spid="202" grpId="0"/>
      <p:bldP spid="203" grpId="0"/>
      <p:bldP spid="204" grpId="0"/>
      <p:bldP spid="254" grpId="0"/>
      <p:bldP spid="255" grpId="0"/>
      <p:bldP spid="256" grpId="0"/>
      <p:bldP spid="257" grpId="0"/>
      <p:bldP spid="258" grpId="0"/>
      <p:bldP spid="326" grpId="0" animBg="1"/>
      <p:bldP spid="327" grpId="0" animBg="1"/>
      <p:bldP spid="116" grpId="0"/>
      <p:bldP spid="134" grpId="0"/>
      <p:bldP spid="135" grpId="0"/>
      <p:bldP spid="136" grpId="0"/>
      <p:bldP spid="137" grpId="0"/>
      <p:bldP spid="138" grpId="0"/>
      <p:bldP spid="139" grpId="0"/>
      <p:bldP spid="140" grpId="0"/>
      <p:bldP spid="141" grpId="0"/>
      <p:bldP spid="151" grpId="0"/>
      <p:bldP spid="152" grpId="0"/>
      <p:bldP spid="153" grpId="0"/>
      <p:bldP spid="154" grpId="0"/>
      <p:bldP spid="1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a:bodyPr>
          <a:lstStyle/>
          <a:p>
            <a:pPr algn="l"/>
            <a:r>
              <a:rPr lang="en-AU" sz="3600" b="1" dirty="0"/>
              <a:t>Trajectory Query Classification</a:t>
            </a:r>
            <a:endParaRPr lang="en-AU" sz="3600" dirty="0"/>
          </a:p>
        </p:txBody>
      </p:sp>
      <p:sp>
        <p:nvSpPr>
          <p:cNvPr id="3" name="Content Placeholder 2"/>
          <p:cNvSpPr>
            <a:spLocks noGrp="1"/>
          </p:cNvSpPr>
          <p:nvPr>
            <p:ph idx="1"/>
          </p:nvPr>
        </p:nvSpPr>
        <p:spPr/>
        <p:txBody>
          <a:bodyPr>
            <a:normAutofit/>
          </a:bodyPr>
          <a:lstStyle/>
          <a:p>
            <a:r>
              <a:rPr lang="en-AU" sz="2400" dirty="0"/>
              <a:t>Existing Trajectory Query Classification[</a:t>
            </a:r>
            <a:r>
              <a:rPr lang="en-AU" sz="2400" dirty="0" err="1"/>
              <a:t>Pfoster</a:t>
            </a:r>
            <a:r>
              <a:rPr lang="en-AU" sz="2400" dirty="0"/>
              <a:t> 2000, Tang 2010]</a:t>
            </a:r>
          </a:p>
          <a:p>
            <a:pPr lvl="1"/>
            <a:r>
              <a:rPr lang="en-AU" sz="2000" dirty="0"/>
              <a:t>Coordinate-based query</a:t>
            </a:r>
          </a:p>
          <a:p>
            <a:pPr lvl="2"/>
            <a:r>
              <a:rPr lang="en-AU" sz="1600" dirty="0"/>
              <a:t>Windows Query</a:t>
            </a:r>
          </a:p>
          <a:p>
            <a:pPr lvl="3"/>
            <a:r>
              <a:rPr lang="en-AU" sz="1200" dirty="0"/>
              <a:t>Select all objects within a given time slot and given time period/slice.</a:t>
            </a:r>
          </a:p>
          <a:p>
            <a:pPr lvl="2"/>
            <a:r>
              <a:rPr lang="en-AU" sz="1600" dirty="0"/>
              <a:t>Nearest Neighbour Query</a:t>
            </a:r>
          </a:p>
          <a:p>
            <a:pPr lvl="2"/>
            <a:r>
              <a:rPr lang="en-AU" sz="1600" dirty="0">
                <a:solidFill>
                  <a:srgbClr val="FF0000"/>
                </a:solidFill>
              </a:rPr>
              <a:t>Approximate Query</a:t>
            </a:r>
            <a:endParaRPr lang="en-AU" sz="2000" dirty="0">
              <a:solidFill>
                <a:srgbClr val="FF0000"/>
              </a:solidFill>
            </a:endParaRPr>
          </a:p>
          <a:p>
            <a:pPr lvl="1"/>
            <a:r>
              <a:rPr lang="en-AU" sz="2000" dirty="0"/>
              <a:t>Trajectory-based query</a:t>
            </a:r>
          </a:p>
          <a:p>
            <a:pPr lvl="2"/>
            <a:r>
              <a:rPr lang="en-AU" sz="1600" dirty="0"/>
              <a:t>Topological query, </a:t>
            </a:r>
          </a:p>
          <a:p>
            <a:pPr lvl="3"/>
            <a:r>
              <a:rPr lang="en-AU" sz="1200" dirty="0"/>
              <a:t>The basic predicate is “</a:t>
            </a:r>
            <a:r>
              <a:rPr lang="en-AU" sz="1200" i="1" dirty="0"/>
              <a:t>pass by”, “leave”, “cross”</a:t>
            </a:r>
          </a:p>
          <a:p>
            <a:pPr lvl="2"/>
            <a:r>
              <a:rPr lang="en-AU" sz="1600" dirty="0"/>
              <a:t>Navigation query, </a:t>
            </a:r>
          </a:p>
          <a:p>
            <a:pPr lvl="3"/>
            <a:r>
              <a:rPr lang="en-AU" sz="1200" dirty="0"/>
              <a:t>Information not directly kept in database but can be derived, for example, “At what speed does this plane move? What is its top speed?“</a:t>
            </a:r>
            <a:endParaRPr lang="en-AU" sz="1600" dirty="0"/>
          </a:p>
          <a:p>
            <a:pPr lvl="2">
              <a:buNone/>
            </a:pPr>
            <a:endParaRPr lang="en-AU" sz="1200" dirty="0"/>
          </a:p>
          <a:p>
            <a:pPr lvl="1">
              <a:buNone/>
            </a:pPr>
            <a:endParaRPr lang="en-AU" sz="16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dirty="0"/>
          </a:p>
        </p:txBody>
      </p:sp>
      <p:sp>
        <p:nvSpPr>
          <p:cNvPr id="8" name="Slide Number Placeholder 7"/>
          <p:cNvSpPr>
            <a:spLocks noGrp="1"/>
          </p:cNvSpPr>
          <p:nvPr>
            <p:ph type="sldNum" sz="quarter" idx="12"/>
          </p:nvPr>
        </p:nvSpPr>
        <p:spPr/>
        <p:txBody>
          <a:bodyPr/>
          <a:lstStyle/>
          <a:p>
            <a:fld id="{FACFF5DA-73F7-494E-93A6-669EA0485DB9}" type="slidenum">
              <a:rPr lang="en-AU" smtClean="0"/>
              <a:pPr/>
              <a:t>8</a:t>
            </a:fld>
            <a:endParaRPr lang="en-AU"/>
          </a:p>
        </p:txBody>
      </p:sp>
      <p:sp>
        <p:nvSpPr>
          <p:cNvPr id="10" name="TextBox 9"/>
          <p:cNvSpPr txBox="1"/>
          <p:nvPr/>
        </p:nvSpPr>
        <p:spPr>
          <a:xfrm>
            <a:off x="467544" y="5949280"/>
            <a:ext cx="8424936" cy="430887"/>
          </a:xfrm>
          <a:prstGeom prst="rect">
            <a:avLst/>
          </a:prstGeom>
          <a:noFill/>
        </p:spPr>
        <p:txBody>
          <a:bodyPr wrap="square" rtlCol="0">
            <a:spAutoFit/>
          </a:bodyPr>
          <a:lstStyle/>
          <a:p>
            <a:r>
              <a:rPr lang="en-AU" sz="1100" dirty="0">
                <a:solidFill>
                  <a:schemeClr val="bg1">
                    <a:lumMod val="50000"/>
                  </a:schemeClr>
                </a:solidFill>
              </a:rPr>
              <a:t>[Tang 2010] Yong Tang, Xiaoping Ye and Na Tang, Temporal information processing technology and its applications, Springer, New York, 2010</a:t>
            </a:r>
          </a:p>
          <a:p>
            <a:r>
              <a:rPr lang="en-AU" sz="1100" dirty="0">
                <a:solidFill>
                  <a:schemeClr val="bg1">
                    <a:lumMod val="50000"/>
                  </a:schemeClr>
                </a:solidFill>
              </a:rPr>
              <a:t>[</a:t>
            </a:r>
            <a:r>
              <a:rPr lang="en-AU" sz="1100" dirty="0" err="1">
                <a:solidFill>
                  <a:schemeClr val="bg1">
                    <a:lumMod val="50000"/>
                  </a:schemeClr>
                </a:solidFill>
              </a:rPr>
              <a:t>Pfoster</a:t>
            </a:r>
            <a:r>
              <a:rPr lang="en-AU" sz="1100" dirty="0">
                <a:solidFill>
                  <a:schemeClr val="bg1">
                    <a:lumMod val="50000"/>
                  </a:schemeClr>
                </a:solidFill>
              </a:rPr>
              <a:t> 2000] Dieter </a:t>
            </a:r>
            <a:r>
              <a:rPr lang="en-AU" sz="1100" dirty="0" err="1">
                <a:solidFill>
                  <a:schemeClr val="bg1">
                    <a:lumMod val="50000"/>
                  </a:schemeClr>
                </a:solidFill>
              </a:rPr>
              <a:t>Pfoster</a:t>
            </a:r>
            <a:r>
              <a:rPr lang="en-AU" sz="1100" dirty="0">
                <a:solidFill>
                  <a:schemeClr val="bg1">
                    <a:lumMod val="50000"/>
                  </a:schemeClr>
                </a:solidFill>
              </a:rPr>
              <a:t>, Christian S. Jensen, </a:t>
            </a:r>
            <a:r>
              <a:rPr lang="en-AU" sz="1100" dirty="0" err="1">
                <a:solidFill>
                  <a:schemeClr val="bg1">
                    <a:lumMod val="50000"/>
                  </a:schemeClr>
                </a:solidFill>
              </a:rPr>
              <a:t>Yannis</a:t>
            </a:r>
            <a:r>
              <a:rPr lang="en-AU" sz="1100" dirty="0">
                <a:solidFill>
                  <a:schemeClr val="bg1">
                    <a:lumMod val="50000"/>
                  </a:schemeClr>
                </a:solidFill>
              </a:rPr>
              <a:t> </a:t>
            </a:r>
            <a:r>
              <a:rPr lang="en-AU" sz="1100" dirty="0" err="1">
                <a:solidFill>
                  <a:schemeClr val="bg1">
                    <a:lumMod val="50000"/>
                  </a:schemeClr>
                </a:solidFill>
              </a:rPr>
              <a:t>Theodoridis</a:t>
            </a:r>
            <a:r>
              <a:rPr lang="en-AU" sz="1100" dirty="0">
                <a:solidFill>
                  <a:schemeClr val="bg1">
                    <a:lumMod val="50000"/>
                  </a:schemeClr>
                </a:solidFill>
              </a:rPr>
              <a:t>, Novel approaches to the indexing of moving object trajectories. VLDB, 2000</a:t>
            </a:r>
          </a:p>
        </p:txBody>
      </p:sp>
    </p:spTree>
    <p:extLst>
      <p:ext uri="{BB962C8B-B14F-4D97-AF65-F5344CB8AC3E}">
        <p14:creationId xmlns:p14="http://schemas.microsoft.com/office/powerpoint/2010/main" val="2887536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pPr>
              <a:lnSpc>
                <a:spcPct val="90000"/>
              </a:lnSpc>
            </a:pPr>
            <a:r>
              <a:rPr lang="en-AU" dirty="0"/>
              <a:t>Trajectory Data Index</a:t>
            </a:r>
          </a:p>
        </p:txBody>
      </p:sp>
      <p:sp>
        <p:nvSpPr>
          <p:cNvPr id="3" name="Content Placeholder 2"/>
          <p:cNvSpPr>
            <a:spLocks noGrp="1"/>
          </p:cNvSpPr>
          <p:nvPr>
            <p:ph idx="1"/>
          </p:nvPr>
        </p:nvSpPr>
        <p:spPr/>
        <p:txBody>
          <a:bodyPr>
            <a:normAutofit/>
          </a:bodyPr>
          <a:lstStyle/>
          <a:p>
            <a:r>
              <a:rPr lang="en-AU" sz="2800" dirty="0"/>
              <a:t>Classification</a:t>
            </a:r>
          </a:p>
          <a:p>
            <a:pPr lvl="1"/>
            <a:r>
              <a:rPr lang="en-AU" sz="2400" dirty="0"/>
              <a:t>Augmented R-tree</a:t>
            </a:r>
          </a:p>
          <a:p>
            <a:pPr lvl="1"/>
            <a:r>
              <a:rPr lang="en-AU" sz="2400" dirty="0"/>
              <a:t>Multi-version R-tree (partition temporal dimension)</a:t>
            </a:r>
          </a:p>
          <a:p>
            <a:pPr lvl="1"/>
            <a:r>
              <a:rPr lang="en-AU" sz="2400" dirty="0"/>
              <a:t>Grid Based Index (partition spatial space)</a:t>
            </a:r>
            <a:endParaRPr lang="en-AU" sz="1600" dirty="0"/>
          </a:p>
          <a:p>
            <a:pPr lvl="1"/>
            <a:endParaRPr lang="en-AU" sz="2000" dirty="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9/06/2016</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9</a:t>
            </a:fld>
            <a:endParaRPr lang="en-AU"/>
          </a:p>
        </p:txBody>
      </p:sp>
    </p:spTree>
    <p:extLst>
      <p:ext uri="{BB962C8B-B14F-4D97-AF65-F5344CB8AC3E}">
        <p14:creationId xmlns:p14="http://schemas.microsoft.com/office/powerpoint/2010/main" val="2887536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2333</TotalTime>
  <Words>2088</Words>
  <Application>Microsoft Office PowerPoint</Application>
  <PresentationFormat>On-screen Show (4:3)</PresentationFormat>
  <Paragraphs>248</Paragraphs>
  <Slides>14</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Calibri</vt:lpstr>
      <vt:lpstr>Times New Roman</vt:lpstr>
      <vt:lpstr>Office Theme</vt:lpstr>
      <vt:lpstr>Equation</vt:lpstr>
      <vt:lpstr>Chapter Two Trajectory Indexing and Retrieval</vt:lpstr>
      <vt:lpstr>Chapter Overview</vt:lpstr>
      <vt:lpstr>Trajectory Query Classification</vt:lpstr>
      <vt:lpstr>Trajectory Query Classification</vt:lpstr>
      <vt:lpstr>Trajectory Query Classification</vt:lpstr>
      <vt:lpstr>Trajectory Query Classification</vt:lpstr>
      <vt:lpstr>Trajectory Query Classification</vt:lpstr>
      <vt:lpstr>Trajectory Query Classification</vt:lpstr>
      <vt:lpstr>Trajectory Data Index</vt:lpstr>
      <vt:lpstr>Trajectory Data Index</vt:lpstr>
      <vt:lpstr>Trajectory Data Index</vt:lpstr>
      <vt:lpstr>Trajectory Data Index</vt:lpstr>
      <vt:lpstr>Trajectory Data Index</vt:lpstr>
      <vt:lpstr>Summary</vt:lpstr>
    </vt:vector>
  </TitlesOfParts>
  <Company>The University of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Trajectory Indexing and Retrieval</dc:title>
  <dc:creator>Ke Deng</dc:creator>
  <cp:lastModifiedBy>Clare Scallon</cp:lastModifiedBy>
  <cp:revision>247</cp:revision>
  <dcterms:created xsi:type="dcterms:W3CDTF">2011-10-20T06:12:30Z</dcterms:created>
  <dcterms:modified xsi:type="dcterms:W3CDTF">2016-06-09T22:50:17Z</dcterms:modified>
</cp:coreProperties>
</file>