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28" r:id="rId2"/>
    <p:sldId id="660" r:id="rId3"/>
    <p:sldId id="685" r:id="rId4"/>
    <p:sldId id="677" r:id="rId5"/>
    <p:sldId id="689" r:id="rId6"/>
    <p:sldId id="651" r:id="rId7"/>
    <p:sldId id="646" r:id="rId8"/>
    <p:sldId id="653" r:id="rId9"/>
    <p:sldId id="690" r:id="rId10"/>
    <p:sldId id="645" r:id="rId11"/>
    <p:sldId id="638" r:id="rId12"/>
    <p:sldId id="644" r:id="rId13"/>
    <p:sldId id="687" r:id="rId14"/>
    <p:sldId id="650" r:id="rId15"/>
  </p:sldIdLst>
  <p:sldSz cx="9144000" cy="6858000" type="screen4x3"/>
  <p:notesSz cx="7162800" cy="9448800"/>
  <p:embeddedFontLst>
    <p:embeddedFont>
      <p:font typeface="Comic Sans MS" pitchFamily="66" charset="0"/>
      <p:regular r:id="rId18"/>
      <p:bold r:id="rId19"/>
    </p:embeddedFont>
    <p:embeddedFont>
      <p:font typeface="CMEX10" pitchFamily="34" charset="0"/>
      <p:regular r:id="rId20"/>
    </p:embeddedFont>
    <p:embeddedFont>
      <p:font typeface="CMMI7" pitchFamily="34" charset="0"/>
      <p:regular r:id="rId21"/>
    </p:embeddedFont>
    <p:embeddedFont>
      <p:font typeface="cmsy10" pitchFamily="34" charset="0"/>
      <p:regular r:id="rId22"/>
    </p:embeddedFont>
  </p:embeddedFontLst>
  <p:custDataLst>
    <p:tags r:id="rId23"/>
  </p:custDataLst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9900"/>
    <a:srgbClr val="CCFFCC"/>
    <a:srgbClr val="99FF99"/>
    <a:srgbClr val="006600"/>
    <a:srgbClr val="FF9900"/>
    <a:srgbClr val="FFFF00"/>
    <a:srgbClr val="FF9999"/>
    <a:srgbClr val="BAE18F"/>
    <a:srgbClr val="FF7C80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1723" autoAdjust="0"/>
    <p:restoredTop sz="62309" autoAdjust="0"/>
  </p:normalViewPr>
  <p:slideViewPr>
    <p:cSldViewPr snapToGrid="0">
      <p:cViewPr varScale="1">
        <p:scale>
          <a:sx n="58" d="100"/>
          <a:sy n="58" d="100"/>
        </p:scale>
        <p:origin x="-1272" y="-78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2274" y="-84"/>
      </p:cViewPr>
      <p:guideLst>
        <p:guide orient="horz" pos="2976"/>
        <p:guide pos="2256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C804160D-1AB6-4612-B7C0-444BA323A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70961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5675" y="4487863"/>
            <a:ext cx="5251450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5A5FE0CD-297A-4E4C-9143-A88652F4F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6499C-1D18-4228-A5AB-E405494E3CB5}" type="slidenum">
              <a:rPr lang="en-US" smtClean="0"/>
              <a:pPr/>
              <a:t>0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19935-A90A-485F-80BC-F555D5C57A38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5597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/23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FDF8-3826-4507-B4EB-FAE8B7D15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4187-A053-4294-AB1D-F051A6449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/19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5FE1D-8388-4F50-A5BA-F5BD69FCF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18F0F-4C86-4480-9CEF-9A82C6216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DD937-B5E3-42E8-8740-74C18C3CC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8D83A-1587-4330-9240-6B196967A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11619-FDA7-4FC9-840C-D53AFE1F0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0DE51-BD96-4C08-856D-B7DBF4A2E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AD613-C508-465D-812B-64E825B57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0D9DFD6-4969-45EA-B86D-E0000C936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gif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gif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1496" y="81009"/>
            <a:ext cx="8981954" cy="1009578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0000FF"/>
                </a:solidFill>
              </a:rPr>
              <a:t>SPEED: Precise &amp; Efficient Static Estimation of Symbolic Computational Complexity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84825" y="2551382"/>
            <a:ext cx="2778026" cy="1016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CC0000"/>
                </a:solidFill>
              </a:rPr>
              <a:t>Sumit Gulwani</a:t>
            </a:r>
          </a:p>
          <a:p>
            <a:pPr eaLnBrk="1" hangingPunct="1"/>
            <a:r>
              <a:rPr lang="en-US" sz="2800" dirty="0" smtClean="0">
                <a:solidFill>
                  <a:srgbClr val="009900"/>
                </a:solidFill>
              </a:rPr>
              <a:t>MSR Redmond</a:t>
            </a:r>
          </a:p>
          <a:p>
            <a:pPr eaLnBrk="1" hangingPunct="1"/>
            <a:endParaRPr lang="en-US" sz="2800" dirty="0" smtClean="0">
              <a:solidFill>
                <a:srgbClr val="CC0000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157663" y="2284775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3317" name="Picture 6" descr="RAD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87212" y="6215608"/>
            <a:ext cx="1545221" cy="59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Text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7112000"/>
            <a:ext cx="914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/>
              <a:t>TexPoint</a:t>
            </a:r>
            <a:r>
              <a:rPr lang="en-US" dirty="0"/>
              <a:t> fonts used in EMF. </a:t>
            </a:r>
          </a:p>
          <a:p>
            <a:r>
              <a:rPr lang="en-US" dirty="0"/>
              <a:t>Read the </a:t>
            </a:r>
            <a:r>
              <a:rPr lang="en-US" dirty="0" err="1"/>
              <a:t>TexPoint</a:t>
            </a:r>
            <a:r>
              <a:rPr lang="en-US" dirty="0"/>
              <a:t> manual before you delete this box.: </a:t>
            </a:r>
            <a:r>
              <a:rPr lang="en-US" dirty="0">
                <a:latin typeface="CMEX10" pitchFamily="34" charset="0"/>
              </a:rPr>
              <a:t>A</a:t>
            </a:r>
            <a:r>
              <a:rPr lang="en-US" dirty="0">
                <a:latin typeface="CMMI7" pitchFamily="34" charset="0"/>
              </a:rPr>
              <a:t>A</a:t>
            </a:r>
            <a:endParaRPr lang="en-US" dirty="0"/>
          </a:p>
        </p:txBody>
      </p:sp>
      <p:pic>
        <p:nvPicPr>
          <p:cNvPr id="9" name="Picture 8" descr="ms_masthead_ltr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349" y="6180689"/>
            <a:ext cx="2025088" cy="625395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215434" y="4088063"/>
            <a:ext cx="28589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err="1" smtClean="0">
                <a:solidFill>
                  <a:srgbClr val="CC0000"/>
                </a:solidFill>
                <a:latin typeface="+mn-lt"/>
              </a:rPr>
              <a:t>Trishul</a:t>
            </a:r>
            <a:r>
              <a:rPr lang="en-US" sz="2800" kern="0" dirty="0" smtClean="0">
                <a:solidFill>
                  <a:srgbClr val="CC0000"/>
                </a:solidFill>
                <a:latin typeface="+mn-lt"/>
              </a:rPr>
              <a:t> </a:t>
            </a:r>
            <a:r>
              <a:rPr lang="en-US" sz="2800" kern="0" dirty="0" err="1" smtClean="0">
                <a:solidFill>
                  <a:srgbClr val="CC0000"/>
                </a:solidFill>
                <a:latin typeface="+mn-lt"/>
              </a:rPr>
              <a:t>Chilimbi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MSR Redmond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66476" y="4057331"/>
            <a:ext cx="300377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noProof="0" dirty="0" smtClean="0">
                <a:solidFill>
                  <a:srgbClr val="CC0000"/>
                </a:solidFill>
                <a:latin typeface="+mn-lt"/>
              </a:rPr>
              <a:t>Krishna </a:t>
            </a:r>
            <a:r>
              <a:rPr lang="en-US" sz="2800" kern="0" noProof="0" dirty="0" err="1" smtClean="0">
                <a:solidFill>
                  <a:srgbClr val="CC0000"/>
                </a:solidFill>
                <a:latin typeface="+mn-lt"/>
              </a:rPr>
              <a:t>Mehra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MSR </a:t>
            </a:r>
            <a:r>
              <a:rPr lang="en-US" sz="2800" kern="0" dirty="0" smtClean="0">
                <a:solidFill>
                  <a:srgbClr val="009900"/>
                </a:solidFill>
                <a:latin typeface="+mn-lt"/>
              </a:rPr>
              <a:t>Bangalore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Picture 2" descr="http://research.microsoft.com/users/sumitg/pubs/speed-logo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719" y="663324"/>
            <a:ext cx="952500" cy="1181101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596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517" y="1143000"/>
            <a:ext cx="8831484" cy="5354782"/>
          </a:xfrm>
        </p:spPr>
        <p:txBody>
          <a:bodyPr/>
          <a:lstStyle/>
          <a:p>
            <a:r>
              <a:rPr lang="en-US" dirty="0" smtClean="0"/>
              <a:t>Defined over </a:t>
            </a:r>
            <a:r>
              <a:rPr lang="en-US" dirty="0" err="1" smtClean="0"/>
              <a:t>tuple</a:t>
            </a:r>
            <a:r>
              <a:rPr lang="en-US" dirty="0" smtClean="0"/>
              <a:t> of abstract data-structures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2"/>
                </a:solidFill>
              </a:rPr>
              <a:t>Len(L) </a:t>
            </a:r>
            <a:r>
              <a:rPr lang="en-US" dirty="0" smtClean="0"/>
              <a:t>: Length of list L.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2"/>
                </a:solidFill>
              </a:rPr>
              <a:t>Pos(</a:t>
            </a:r>
            <a:r>
              <a:rPr lang="en-US" dirty="0" err="1" smtClean="0">
                <a:solidFill>
                  <a:schemeClr val="accent2"/>
                </a:solidFill>
              </a:rPr>
              <a:t>e,L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  <a:r>
              <a:rPr lang="en-US" dirty="0" smtClean="0"/>
              <a:t>: Position of list-element e in List L.</a:t>
            </a:r>
          </a:p>
          <a:p>
            <a:r>
              <a:rPr lang="en-US" dirty="0" smtClean="0"/>
              <a:t>Semantics is defined by describing effect of data-structure methods on quantitative functions.</a:t>
            </a:r>
          </a:p>
          <a:p>
            <a:pPr lvl="1"/>
            <a:r>
              <a:rPr lang="en-US" dirty="0" smtClean="0"/>
              <a:t>Sequence of (conditional) assignments and assumes.</a:t>
            </a:r>
          </a:p>
          <a:p>
            <a:pPr lvl="1"/>
            <a:r>
              <a:rPr lang="en-US" dirty="0" smtClean="0"/>
              <a:t>Can also refer to </a:t>
            </a:r>
            <a:r>
              <a:rPr lang="en-US" dirty="0" err="1" smtClean="0"/>
              <a:t>unscoped</a:t>
            </a:r>
            <a:r>
              <a:rPr lang="en-US" dirty="0" smtClean="0"/>
              <a:t> variables (universally quantified).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  Paper gives examples of quantitative fns for trees, bit-vectors, and composite data-structures, </a:t>
            </a:r>
            <a:r>
              <a:rPr lang="en-US" dirty="0" err="1" smtClean="0"/>
              <a:t>eg</a:t>
            </a:r>
            <a:r>
              <a:rPr lang="en-US" dirty="0" smtClean="0"/>
              <a:t>., list of lists.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0858" y="4145508"/>
          <a:ext cx="812542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890"/>
                <a:gridCol w="4740537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Structure Operation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Updates to Quantitative</a:t>
                      </a:r>
                      <a:r>
                        <a:rPr lang="en-US" baseline="0" dirty="0" smtClean="0"/>
                        <a:t> Functions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L.Append</a:t>
                      </a:r>
                      <a:r>
                        <a:rPr lang="en-US" sz="2200" dirty="0" smtClean="0"/>
                        <a:t>(e);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Len(L)++;   Pos(</a:t>
                      </a:r>
                      <a:r>
                        <a:rPr lang="en-US" sz="2200" dirty="0" err="1" smtClean="0"/>
                        <a:t>e,L</a:t>
                      </a:r>
                      <a:r>
                        <a:rPr lang="en-US" sz="2200" dirty="0" smtClean="0"/>
                        <a:t>) :=</a:t>
                      </a:r>
                      <a:r>
                        <a:rPr lang="en-US" sz="2200" baseline="0" dirty="0" smtClean="0"/>
                        <a:t> Len(L);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L.Delete</a:t>
                      </a:r>
                      <a:r>
                        <a:rPr lang="en-US" sz="2200" dirty="0" smtClean="0"/>
                        <a:t>(e);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Len(L)--; </a:t>
                      </a:r>
                    </a:p>
                    <a:p>
                      <a:r>
                        <a:rPr lang="en-US" sz="2200" dirty="0" smtClean="0"/>
                        <a:t>if</a:t>
                      </a:r>
                      <a:r>
                        <a:rPr lang="en-US" sz="2200" baseline="0" dirty="0" smtClean="0"/>
                        <a:t> (Pos(</a:t>
                      </a:r>
                      <a:r>
                        <a:rPr lang="en-US" sz="2200" baseline="0" dirty="0" err="1" smtClean="0"/>
                        <a:t>e,L</a:t>
                      </a:r>
                      <a:r>
                        <a:rPr lang="en-US" sz="2200" baseline="0" dirty="0" smtClean="0"/>
                        <a:t>) &lt; Pos(</a:t>
                      </a:r>
                      <a:r>
                        <a:rPr lang="en-US" sz="2200" baseline="0" dirty="0" err="1" smtClean="0"/>
                        <a:t>e’,L</a:t>
                      </a:r>
                      <a:r>
                        <a:rPr lang="en-US" sz="2200" baseline="0" dirty="0" smtClean="0"/>
                        <a:t>)) Pos(</a:t>
                      </a:r>
                      <a:r>
                        <a:rPr lang="en-US" sz="2200" baseline="0" dirty="0" err="1" smtClean="0"/>
                        <a:t>e’,L</a:t>
                      </a:r>
                      <a:r>
                        <a:rPr lang="en-US" sz="2200" baseline="0" dirty="0" smtClean="0"/>
                        <a:t>) --;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advTm="4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3620" y="1111170"/>
            <a:ext cx="8229600" cy="2835797"/>
          </a:xfrm>
          <a:prstGeom prst="rect">
            <a:avLst/>
          </a:prstGeom>
          <a:solidFill>
            <a:srgbClr val="CCFFCC"/>
          </a:solidFill>
          <a:ln w="381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Data-structure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794" y="1143000"/>
            <a:ext cx="8530539" cy="50292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009900"/>
                </a:solidFill>
              </a:rPr>
              <a:t>BreadthFirstTraversal</a:t>
            </a:r>
            <a:r>
              <a:rPr lang="en-US" dirty="0" smtClean="0">
                <a:solidFill>
                  <a:srgbClr val="009900"/>
                </a:solidFill>
              </a:rPr>
              <a:t>(List L): 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err="1" smtClean="0"/>
              <a:t>ToDo.Init</a:t>
            </a:r>
            <a:r>
              <a:rPr lang="en-US" sz="2400" dirty="0" smtClean="0"/>
              <a:t>();  </a:t>
            </a:r>
            <a:r>
              <a:rPr lang="en-US" sz="2400" dirty="0" err="1" smtClean="0"/>
              <a:t>L.MoveTo</a:t>
            </a:r>
            <a:r>
              <a:rPr lang="en-US" sz="2400" dirty="0" smtClean="0"/>
              <a:t>(</a:t>
            </a:r>
            <a:r>
              <a:rPr lang="en-US" sz="2400" dirty="0" err="1" smtClean="0"/>
              <a:t>L.Head</a:t>
            </a:r>
            <a:r>
              <a:rPr lang="en-US" sz="2400" dirty="0" smtClean="0"/>
              <a:t>(),</a:t>
            </a:r>
            <a:r>
              <a:rPr lang="en-US" sz="2400" dirty="0" err="1" smtClean="0"/>
              <a:t>ToDo</a:t>
            </a:r>
            <a:r>
              <a:rPr lang="en-US" sz="2400" dirty="0" smtClean="0"/>
              <a:t>); </a:t>
            </a:r>
            <a:r>
              <a:rPr lang="en-US" sz="2400" dirty="0" smtClean="0">
                <a:solidFill>
                  <a:srgbClr val="C00000"/>
                </a:solidFill>
              </a:rPr>
              <a:t>c:=0;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while (</a:t>
            </a:r>
            <a:r>
              <a:rPr lang="en-US" sz="2400" dirty="0" smtClean="0">
                <a:solidFill>
                  <a:schemeClr val="accent2"/>
                </a:solidFill>
              </a:rPr>
              <a:t>! </a:t>
            </a:r>
            <a:r>
              <a:rPr lang="en-US" sz="2400" dirty="0" err="1" smtClean="0">
                <a:solidFill>
                  <a:schemeClr val="accent2"/>
                </a:solidFill>
              </a:rPr>
              <a:t>ToDo.IsEmpty</a:t>
            </a:r>
            <a:r>
              <a:rPr lang="en-US" sz="2400" dirty="0" smtClean="0">
                <a:solidFill>
                  <a:schemeClr val="accent2"/>
                </a:solidFill>
              </a:rPr>
              <a:t>()</a:t>
            </a:r>
            <a:r>
              <a:rPr lang="en-US" sz="2400" dirty="0" smtClean="0"/>
              <a:t>) 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       e := </a:t>
            </a:r>
            <a:r>
              <a:rPr lang="en-US" sz="2400" dirty="0" err="1" smtClean="0"/>
              <a:t>ToDo.Head</a:t>
            </a:r>
            <a:r>
              <a:rPr lang="en-US" sz="2400" dirty="0" smtClean="0"/>
              <a:t>(); </a:t>
            </a:r>
            <a:r>
              <a:rPr lang="en-US" sz="2400" dirty="0" err="1" smtClean="0">
                <a:solidFill>
                  <a:schemeClr val="accent2"/>
                </a:solidFill>
              </a:rPr>
              <a:t>ToDo.Delete</a:t>
            </a:r>
            <a:r>
              <a:rPr lang="en-US" sz="2400" dirty="0" smtClean="0">
                <a:solidFill>
                  <a:schemeClr val="accent2"/>
                </a:solidFill>
              </a:rPr>
              <a:t>(e);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       </a:t>
            </a:r>
            <a:r>
              <a:rPr lang="en-US" sz="2400" dirty="0" err="1" smtClean="0"/>
              <a:t>foreach</a:t>
            </a:r>
            <a:r>
              <a:rPr lang="en-US" sz="2400" dirty="0" smtClean="0"/>
              <a:t> successor s in </a:t>
            </a:r>
            <a:r>
              <a:rPr lang="en-US" sz="2400" dirty="0" err="1" smtClean="0"/>
              <a:t>e.Successors</a:t>
            </a:r>
            <a:r>
              <a:rPr lang="en-US" sz="2400" dirty="0" smtClean="0"/>
              <a:t>()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     if (</a:t>
            </a:r>
            <a:r>
              <a:rPr lang="en-US" sz="2400" dirty="0" err="1" smtClean="0"/>
              <a:t>L.contains</a:t>
            </a:r>
            <a:r>
              <a:rPr lang="en-US" sz="2400" dirty="0" smtClean="0"/>
              <a:t>(s)) </a:t>
            </a:r>
            <a:r>
              <a:rPr lang="en-US" sz="2400" dirty="0" err="1" smtClean="0">
                <a:solidFill>
                  <a:schemeClr val="accent2"/>
                </a:solidFill>
              </a:rPr>
              <a:t>L.MoveTo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 err="1" smtClean="0">
                <a:solidFill>
                  <a:schemeClr val="accent2"/>
                </a:solidFill>
              </a:rPr>
              <a:t>s,ToDo</a:t>
            </a:r>
            <a:r>
              <a:rPr lang="en-US" sz="2400" dirty="0" smtClean="0">
                <a:solidFill>
                  <a:schemeClr val="accent2"/>
                </a:solidFill>
              </a:rPr>
              <a:t>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       </a:t>
            </a:r>
            <a:r>
              <a:rPr lang="en-US" sz="2400" dirty="0" err="1" smtClean="0">
                <a:solidFill>
                  <a:srgbClr val="C00000"/>
                </a:solidFill>
              </a:rPr>
              <a:t>c++</a:t>
            </a:r>
            <a:r>
              <a:rPr lang="en-US" sz="2400" dirty="0" smtClean="0">
                <a:solidFill>
                  <a:srgbClr val="C00000"/>
                </a:solidFill>
              </a:rPr>
              <a:t>; </a:t>
            </a:r>
          </a:p>
          <a:p>
            <a:pPr>
              <a:spcBef>
                <a:spcPts val="0"/>
              </a:spcBef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buNone/>
            </a:pPr>
            <a:r>
              <a:rPr lang="en-US" dirty="0" smtClean="0"/>
              <a:t>Inductive Invariant at back-edge of while-loop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  <a:latin typeface="Comic Sans MS"/>
              </a:rPr>
              <a:t>c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009900"/>
                </a:solidFill>
              </a:rPr>
              <a:t> Old(Len(L)) - Len(L) – Len(</a:t>
            </a:r>
            <a:r>
              <a:rPr lang="en-US" dirty="0" err="1" smtClean="0">
                <a:solidFill>
                  <a:srgbClr val="009900"/>
                </a:solidFill>
              </a:rPr>
              <a:t>ToDo</a:t>
            </a:r>
            <a:r>
              <a:rPr lang="en-US" dirty="0" smtClean="0">
                <a:solidFill>
                  <a:srgbClr val="009900"/>
                </a:solidFill>
              </a:rPr>
              <a:t>)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</a:rPr>
              <a:t> Len(L)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¸</a:t>
            </a:r>
            <a:r>
              <a:rPr lang="en-US" dirty="0" smtClean="0">
                <a:solidFill>
                  <a:srgbClr val="009900"/>
                </a:solidFill>
              </a:rPr>
              <a:t> 0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009900"/>
                </a:solidFill>
              </a:rPr>
              <a:t> Len(</a:t>
            </a:r>
            <a:r>
              <a:rPr lang="en-US" dirty="0" err="1" smtClean="0">
                <a:solidFill>
                  <a:srgbClr val="009900"/>
                </a:solidFill>
              </a:rPr>
              <a:t>ToDo</a:t>
            </a:r>
            <a:r>
              <a:rPr lang="en-US" dirty="0" smtClean="0">
                <a:solidFill>
                  <a:srgbClr val="009900"/>
                </a:solidFill>
              </a:rPr>
              <a:t>)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¸</a:t>
            </a:r>
            <a:r>
              <a:rPr lang="en-US" dirty="0" smtClean="0">
                <a:solidFill>
                  <a:srgbClr val="009900"/>
                </a:solidFill>
              </a:rPr>
              <a:t> 0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dirty="0" smtClean="0"/>
              <a:t>This implies a bound of </a:t>
            </a:r>
            <a:r>
              <a:rPr lang="en-US" dirty="0" smtClean="0">
                <a:solidFill>
                  <a:srgbClr val="C00000"/>
                </a:solidFill>
              </a:rPr>
              <a:t>Old(Len(L)) </a:t>
            </a:r>
            <a:r>
              <a:rPr lang="en-US" dirty="0" smtClean="0"/>
              <a:t>for while loop.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3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646" y="304800"/>
            <a:ext cx="8599990" cy="609600"/>
          </a:xfrm>
        </p:spPr>
        <p:txBody>
          <a:bodyPr/>
          <a:lstStyle/>
          <a:p>
            <a:r>
              <a:rPr lang="en-US" dirty="0" smtClean="0"/>
              <a:t>Computing Invariants over Quantitative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195" y="1143000"/>
            <a:ext cx="8819909" cy="5029200"/>
          </a:xfrm>
        </p:spPr>
        <p:txBody>
          <a:bodyPr/>
          <a:lstStyle/>
          <a:p>
            <a:r>
              <a:rPr lang="en-US" dirty="0" smtClean="0"/>
              <a:t>Instrument a data-structure method call with its effect allowing quantitative fns. to be treated as </a:t>
            </a:r>
            <a:r>
              <a:rPr lang="en-US" dirty="0" err="1" smtClean="0"/>
              <a:t>uninterpreted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Instantiate </a:t>
            </a:r>
            <a:r>
              <a:rPr lang="en-US" dirty="0" err="1" smtClean="0"/>
              <a:t>unscoped</a:t>
            </a:r>
            <a:r>
              <a:rPr lang="en-US" dirty="0" smtClean="0"/>
              <a:t> variables with all appropriate terms.</a:t>
            </a:r>
          </a:p>
          <a:p>
            <a:endParaRPr lang="en-US" dirty="0" smtClean="0"/>
          </a:p>
          <a:p>
            <a:r>
              <a:rPr lang="en-US" dirty="0" smtClean="0"/>
              <a:t>Use a linear invariant generation tool with support for </a:t>
            </a:r>
            <a:r>
              <a:rPr lang="en-US" dirty="0" err="1" smtClean="0"/>
              <a:t>uninterpreted</a:t>
            </a:r>
            <a:r>
              <a:rPr lang="en-US" dirty="0" smtClean="0"/>
              <a:t> functions.</a:t>
            </a:r>
          </a:p>
          <a:p>
            <a:pPr lvl="1"/>
            <a:r>
              <a:rPr lang="en-US" sz="2400" dirty="0" smtClean="0"/>
              <a:t>Abstract Interpretation based Technique.</a:t>
            </a:r>
          </a:p>
          <a:p>
            <a:pPr>
              <a:buNone/>
            </a:pPr>
            <a:r>
              <a:rPr lang="en-US" dirty="0" smtClean="0"/>
              <a:t>		Use domain-</a:t>
            </a:r>
            <a:r>
              <a:rPr lang="en-US" dirty="0" err="1" smtClean="0"/>
              <a:t>combinators</a:t>
            </a:r>
            <a:r>
              <a:rPr lang="en-US" dirty="0" smtClean="0"/>
              <a:t> to </a:t>
            </a:r>
            <a:r>
              <a:rPr lang="en-US" sz="2000" dirty="0" smtClean="0"/>
              <a:t>[Gulwani, </a:t>
            </a:r>
            <a:r>
              <a:rPr lang="en-US" sz="2000" dirty="0" err="1" smtClean="0"/>
              <a:t>Tiwari</a:t>
            </a:r>
            <a:r>
              <a:rPr lang="en-US" sz="2000" dirty="0" smtClean="0"/>
              <a:t>, PLDI ‘06]</a:t>
            </a:r>
            <a:r>
              <a:rPr lang="en-US" dirty="0" smtClean="0"/>
              <a:t>           </a:t>
            </a:r>
          </a:p>
          <a:p>
            <a:pPr>
              <a:buNone/>
            </a:pPr>
            <a:r>
              <a:rPr lang="en-US" dirty="0" smtClean="0"/>
              <a:t>            combine Polyhedron abstract domain </a:t>
            </a:r>
            <a:r>
              <a:rPr lang="en-US" sz="2000" dirty="0" smtClean="0"/>
              <a:t>[</a:t>
            </a:r>
            <a:r>
              <a:rPr lang="en-US" sz="2000" dirty="0" err="1" smtClean="0"/>
              <a:t>Cousot</a:t>
            </a:r>
            <a:r>
              <a:rPr lang="en-US" sz="2000" dirty="0" smtClean="0"/>
              <a:t>, POPL ‘79] </a:t>
            </a:r>
          </a:p>
          <a:p>
            <a:pPr>
              <a:buNone/>
            </a:pPr>
            <a:r>
              <a:rPr lang="en-US" dirty="0" smtClean="0"/>
              <a:t>            with </a:t>
            </a:r>
            <a:r>
              <a:rPr lang="en-US" dirty="0" err="1" smtClean="0"/>
              <a:t>uninterpreted</a:t>
            </a:r>
            <a:r>
              <a:rPr lang="en-US" dirty="0" smtClean="0"/>
              <a:t> fns domain </a:t>
            </a:r>
            <a:r>
              <a:rPr lang="en-US" sz="2000" dirty="0" smtClean="0"/>
              <a:t>[Gulwani, </a:t>
            </a:r>
            <a:r>
              <a:rPr lang="en-US" sz="2000" dirty="0" err="1" smtClean="0"/>
              <a:t>Necula</a:t>
            </a:r>
            <a:r>
              <a:rPr lang="en-US" sz="2000" dirty="0" smtClean="0"/>
              <a:t>, SAS’ 04]  </a:t>
            </a:r>
          </a:p>
          <a:p>
            <a:pPr lvl="1"/>
            <a:r>
              <a:rPr lang="en-US" sz="2400" dirty="0" smtClean="0"/>
              <a:t>Constraint-based Invariant Generation Technique.</a:t>
            </a:r>
          </a:p>
          <a:p>
            <a:pPr lvl="1">
              <a:buNone/>
            </a:pPr>
            <a:r>
              <a:rPr lang="en-US" sz="2400" dirty="0" smtClean="0"/>
              <a:t>   </a:t>
            </a:r>
            <a:r>
              <a:rPr lang="en-US" sz="2000" dirty="0" smtClean="0"/>
              <a:t>[Beyer et.al., VMCAI ‘07]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 advTm="156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74" y="1073552"/>
            <a:ext cx="8796759" cy="5029200"/>
          </a:xfrm>
        </p:spPr>
        <p:txBody>
          <a:bodyPr/>
          <a:lstStyle/>
          <a:p>
            <a:r>
              <a:rPr lang="en-US" dirty="0" smtClean="0"/>
              <a:t>Type system approaches for Resource Bound Certification</a:t>
            </a:r>
          </a:p>
          <a:p>
            <a:pPr lvl="1"/>
            <a:r>
              <a:rPr lang="en-US" dirty="0" smtClean="0"/>
              <a:t>Only verify as opposed to inferring bound annotations.</a:t>
            </a:r>
          </a:p>
          <a:p>
            <a:endParaRPr lang="en-US" dirty="0" smtClean="0"/>
          </a:p>
          <a:p>
            <a:r>
              <a:rPr lang="en-US" dirty="0" smtClean="0"/>
              <a:t>WCET (Worst Case Execution Time) Analysis</a:t>
            </a:r>
          </a:p>
          <a:p>
            <a:pPr lvl="1"/>
            <a:r>
              <a:rPr lang="en-US" dirty="0" smtClean="0"/>
              <a:t>Focused on modeling low-level architectural details. </a:t>
            </a:r>
          </a:p>
          <a:p>
            <a:pPr lvl="1"/>
            <a:r>
              <a:rPr lang="en-US" dirty="0" smtClean="0"/>
              <a:t>For loop bounds, either require user annotation, or uses simple pattern matching or some simple numerical analysis.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Termination Analysis</a:t>
            </a:r>
          </a:p>
          <a:p>
            <a:pPr lvl="1"/>
            <a:r>
              <a:rPr lang="en-US" dirty="0" smtClean="0"/>
              <a:t>Complexity Analysis provides more information, and can also bound other resources, e.g., memory space usage.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 advTm="187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&amp;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51" y="1082495"/>
            <a:ext cx="8975470" cy="5029200"/>
          </a:xfrm>
        </p:spPr>
        <p:txBody>
          <a:bodyPr/>
          <a:lstStyle/>
          <a:p>
            <a:r>
              <a:rPr lang="en-US" dirty="0" smtClean="0"/>
              <a:t>Applications of Symbolic Bound Analysis</a:t>
            </a:r>
          </a:p>
          <a:p>
            <a:pPr lvl="1"/>
            <a:r>
              <a:rPr lang="en-US" dirty="0" smtClean="0"/>
              <a:t>Interactive code development, Embedded systems</a:t>
            </a:r>
          </a:p>
          <a:p>
            <a:endParaRPr lang="en-US" sz="1000" dirty="0" smtClean="0"/>
          </a:p>
          <a:p>
            <a:endParaRPr lang="en-US" sz="1000" dirty="0" smtClean="0"/>
          </a:p>
          <a:p>
            <a:r>
              <a:rPr lang="en-US" dirty="0" smtClean="0"/>
              <a:t>Two Key Ideas</a:t>
            </a:r>
          </a:p>
          <a:p>
            <a:pPr lvl="1"/>
            <a:r>
              <a:rPr lang="en-US" dirty="0" smtClean="0"/>
              <a:t>Multiple Counter Instrumentation</a:t>
            </a:r>
          </a:p>
          <a:p>
            <a:pPr lvl="2"/>
            <a:r>
              <a:rPr lang="en-US" dirty="0" smtClean="0"/>
              <a:t>Helps compute non-linear and disjunctive bounds.</a:t>
            </a:r>
          </a:p>
          <a:p>
            <a:pPr lvl="1"/>
            <a:r>
              <a:rPr lang="en-US" dirty="0" smtClean="0"/>
              <a:t>Quantitative Functions</a:t>
            </a:r>
          </a:p>
          <a:p>
            <a:pPr lvl="2"/>
            <a:r>
              <a:rPr lang="en-US" dirty="0" smtClean="0"/>
              <a:t>Helps compute bounds that refer to numerical heap properties.</a:t>
            </a:r>
          </a:p>
          <a:p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Limitations: Concurrent Procedures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 advTm="15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745" y="1050400"/>
            <a:ext cx="8947230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Compute symbolic complexity bound of procedures in terms of inputs (assuming unit cost for statements).</a:t>
            </a:r>
          </a:p>
          <a:p>
            <a:endParaRPr lang="en-US" dirty="0" smtClean="0"/>
          </a:p>
          <a:p>
            <a:r>
              <a:rPr lang="en-US" dirty="0" smtClean="0"/>
              <a:t>Can use different cost metrics.</a:t>
            </a:r>
          </a:p>
          <a:p>
            <a:pPr lvl="1"/>
            <a:r>
              <a:rPr lang="en-US" dirty="0" smtClean="0"/>
              <a:t>Only count memory instructions</a:t>
            </a:r>
          </a:p>
          <a:p>
            <a:pPr lvl="1"/>
            <a:r>
              <a:rPr lang="en-US" dirty="0" smtClean="0"/>
              <a:t>Only count memory allocation instructions and weight them with memory allocated (space bound)</a:t>
            </a:r>
          </a:p>
          <a:p>
            <a:pPr lvl="1"/>
            <a:r>
              <a:rPr lang="en-US" dirty="0" smtClean="0"/>
              <a:t>Only count network instructions weighted appropriately (network traffic bound)</a:t>
            </a:r>
          </a:p>
          <a:p>
            <a:endParaRPr lang="en-US" dirty="0" smtClean="0"/>
          </a:p>
          <a:p>
            <a:r>
              <a:rPr lang="en-US" dirty="0" smtClean="0"/>
              <a:t>Can also compute bound for interesting code fragments.</a:t>
            </a:r>
          </a:p>
          <a:p>
            <a:pPr lvl="1"/>
            <a:r>
              <a:rPr lang="en-US" dirty="0" smtClean="0"/>
              <a:t>code executed between lock acquire/release.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advTm="453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745" y="1050400"/>
            <a:ext cx="8947230" cy="5029200"/>
          </a:xfrm>
        </p:spPr>
        <p:txBody>
          <a:bodyPr/>
          <a:lstStyle/>
          <a:p>
            <a:r>
              <a:rPr lang="en-US" dirty="0" smtClean="0"/>
              <a:t>Provide immediate feedback during code development</a:t>
            </a:r>
          </a:p>
          <a:p>
            <a:pPr lvl="1"/>
            <a:r>
              <a:rPr lang="en-US" dirty="0" smtClean="0"/>
              <a:t>Use of unfamiliar APIs.</a:t>
            </a:r>
          </a:p>
          <a:p>
            <a:pPr lvl="1"/>
            <a:r>
              <a:rPr lang="en-US" dirty="0" smtClean="0"/>
              <a:t>Code Editing.</a:t>
            </a:r>
          </a:p>
          <a:p>
            <a:pPr lvl="1"/>
            <a:endParaRPr lang="en-US" sz="2000" dirty="0" smtClean="0"/>
          </a:p>
          <a:p>
            <a:r>
              <a:rPr lang="en-US" dirty="0" smtClean="0"/>
              <a:t>Performance Analysis</a:t>
            </a:r>
          </a:p>
          <a:p>
            <a:pPr lvl="1"/>
            <a:r>
              <a:rPr lang="en-US" dirty="0" smtClean="0"/>
              <a:t>Identify corner cases (unlike profiling)</a:t>
            </a:r>
          </a:p>
          <a:p>
            <a:endParaRPr lang="en-US" sz="2000" dirty="0" smtClean="0"/>
          </a:p>
          <a:p>
            <a:r>
              <a:rPr lang="en-US" dirty="0" smtClean="0"/>
              <a:t>Embedded Systems</a:t>
            </a:r>
          </a:p>
          <a:p>
            <a:pPr lvl="1"/>
            <a:r>
              <a:rPr lang="en-US" dirty="0" smtClean="0"/>
              <a:t>Establish space bounds.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 advTm="391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Key Challenges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-34726" y="1166150"/>
            <a:ext cx="9282893" cy="550086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Hard part is to bound loops. This is equivalent to computing a bound on instrumented counter 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en-US" dirty="0" smtClean="0"/>
              <a:t> using invariant generators.</a:t>
            </a:r>
            <a:endParaRPr lang="en-US" u="sng" dirty="0" smtClean="0">
              <a:solidFill>
                <a:srgbClr val="0066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However the required invariants are hard to compute.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Challenge 1</a:t>
            </a:r>
            <a:r>
              <a:rPr lang="en-US" dirty="0" smtClean="0"/>
              <a:t>: Control-flow in S leads to disjunctive, non-linear bounds, which in turn requires disjunctive, non-linear invariants.</a:t>
            </a:r>
          </a:p>
          <a:p>
            <a:pPr lvl="2"/>
            <a:r>
              <a:rPr lang="en-US" dirty="0" smtClean="0"/>
              <a:t>Key Idea 1: Multiple Counter Instrumentation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Challenge 2:</a:t>
            </a:r>
            <a:r>
              <a:rPr lang="en-US" dirty="0" smtClean="0"/>
              <a:t> Iteration over data-structures in S requires reference to numerical properties of these data-structures.</a:t>
            </a:r>
          </a:p>
          <a:p>
            <a:pPr lvl="2"/>
            <a:r>
              <a:rPr lang="en-US" dirty="0" smtClean="0"/>
              <a:t>Key Idea 2: User-defined Quantitative Functions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BEDFB1-08D7-4625-9D42-3DF289005EC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78741" y="2280369"/>
            <a:ext cx="2419109" cy="766942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while (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do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876799" y="2122280"/>
            <a:ext cx="2855089" cy="1121772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0"/>
              </a:spcBef>
            </a:pPr>
            <a:r>
              <a:rPr lang="en-US" sz="2400" dirty="0" smtClean="0">
                <a:solidFill>
                  <a:srgbClr val="C00000"/>
                </a:solidFill>
              </a:rPr>
              <a:t>c </a:t>
            </a:r>
            <a:r>
              <a:rPr lang="en-US" sz="2400" dirty="0">
                <a:solidFill>
                  <a:srgbClr val="C00000"/>
                </a:solidFill>
              </a:rPr>
              <a:t>:= 0;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accent2"/>
                </a:solidFill>
              </a:rPr>
              <a:t>while 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 err="1" smtClean="0">
                <a:solidFill>
                  <a:schemeClr val="accent2"/>
                </a:solidFill>
              </a:rPr>
              <a:t>cond</a:t>
            </a:r>
            <a:r>
              <a:rPr lang="en-US" sz="2400" dirty="0" smtClean="0">
                <a:solidFill>
                  <a:schemeClr val="accent2"/>
                </a:solidFill>
              </a:rPr>
              <a:t>) </a:t>
            </a:r>
            <a:r>
              <a:rPr lang="en-US" sz="2400" dirty="0">
                <a:solidFill>
                  <a:schemeClr val="accent2"/>
                </a:solidFill>
              </a:rPr>
              <a:t>do 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accent2"/>
                </a:solidFill>
              </a:rPr>
              <a:t>    </a:t>
            </a:r>
            <a:r>
              <a:rPr lang="en-US" sz="2400" dirty="0" smtClean="0">
                <a:solidFill>
                  <a:schemeClr val="accent2"/>
                </a:solidFill>
              </a:rPr>
              <a:t>S; </a:t>
            </a:r>
            <a:r>
              <a:rPr lang="en-US" sz="2400" dirty="0" smtClean="0">
                <a:solidFill>
                  <a:srgbClr val="C00000"/>
                </a:solidFill>
              </a:rPr>
              <a:t>c </a:t>
            </a:r>
            <a:r>
              <a:rPr lang="en-US" sz="2400" dirty="0">
                <a:solidFill>
                  <a:srgbClr val="C00000"/>
                </a:solidFill>
              </a:rPr>
              <a:t>:= </a:t>
            </a:r>
            <a:r>
              <a:rPr lang="en-US" sz="2400" dirty="0" smtClean="0">
                <a:solidFill>
                  <a:srgbClr val="C00000"/>
                </a:solidFill>
              </a:rPr>
              <a:t>c+1;</a:t>
            </a:r>
            <a:endParaRPr lang="en-US" sz="2400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193650" y="2608405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 advTm="8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655" y="1143000"/>
            <a:ext cx="8139545" cy="50292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Key Idea 1: Multiple Counter Instrumentation</a:t>
            </a:r>
          </a:p>
          <a:p>
            <a:pPr lvl="1"/>
            <a:r>
              <a:rPr lang="en-US" dirty="0" smtClean="0"/>
              <a:t>Addresses issue of disjunctive and non-linear bounds.</a:t>
            </a:r>
          </a:p>
          <a:p>
            <a:endParaRPr lang="en-US" sz="1000" dirty="0" smtClean="0"/>
          </a:p>
          <a:p>
            <a:endParaRPr lang="en-US" dirty="0" smtClean="0"/>
          </a:p>
          <a:p>
            <a:r>
              <a:rPr lang="en-US" dirty="0" smtClean="0"/>
              <a:t>Key Idea 2: Quantitative Functions</a:t>
            </a:r>
          </a:p>
          <a:p>
            <a:pPr lvl="1"/>
            <a:r>
              <a:rPr lang="en-US" dirty="0" smtClean="0"/>
              <a:t>Addresses issue of bounds for loops that iterate over data-structures.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 advTm="28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347246" y="1041722"/>
            <a:ext cx="3981691" cy="2882096"/>
          </a:xfrm>
          <a:prstGeom prst="rect">
            <a:avLst/>
          </a:prstGeom>
          <a:solidFill>
            <a:srgbClr val="CCFFCC"/>
          </a:solidFill>
          <a:ln w="381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Disjunctive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3150" y="1131425"/>
            <a:ext cx="9433367" cy="5029200"/>
          </a:xfrm>
        </p:spPr>
        <p:txBody>
          <a:bodyPr/>
          <a:lstStyle/>
          <a:p>
            <a:pPr lvl="1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009900"/>
                </a:solidFill>
              </a:rPr>
              <a:t>Example(</a:t>
            </a:r>
            <a:r>
              <a:rPr lang="en-US" sz="2400" dirty="0" err="1" smtClean="0">
                <a:solidFill>
                  <a:srgbClr val="009900"/>
                </a:solidFill>
              </a:rPr>
              <a:t>int</a:t>
            </a:r>
            <a:r>
              <a:rPr lang="en-US" sz="2400" dirty="0" smtClean="0">
                <a:solidFill>
                  <a:srgbClr val="009900"/>
                </a:solidFill>
              </a:rPr>
              <a:t> n, 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</a:rPr>
              <a:t>x</a:t>
            </a:r>
            <a:r>
              <a:rPr lang="en-US" sz="2400" baseline="-25000" dirty="0" smtClean="0">
                <a:solidFill>
                  <a:srgbClr val="009900"/>
                </a:solidFill>
                <a:latin typeface="Comic Sans MS"/>
              </a:rPr>
              <a:t>0</a:t>
            </a:r>
            <a:r>
              <a:rPr lang="en-US" sz="2400" dirty="0" smtClean="0">
                <a:solidFill>
                  <a:srgbClr val="009900"/>
                </a:solidFill>
              </a:rPr>
              <a:t>, 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</a:rPr>
              <a:t>z</a:t>
            </a:r>
            <a:r>
              <a:rPr lang="en-US" sz="2400" baseline="-25000" dirty="0" smtClean="0">
                <a:solidFill>
                  <a:srgbClr val="009900"/>
                </a:solidFill>
                <a:latin typeface="Comic Sans MS"/>
              </a:rPr>
              <a:t>0</a:t>
            </a:r>
            <a:r>
              <a:rPr lang="en-US" sz="2400" dirty="0" smtClean="0">
                <a:solidFill>
                  <a:srgbClr val="009900"/>
                </a:solidFill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    c1 := 0; c2 := 0;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    x := </a:t>
            </a:r>
            <a:r>
              <a:rPr lang="en-US" sz="2400" dirty="0" smtClean="0">
                <a:latin typeface="Comic Sans MS"/>
              </a:rPr>
              <a:t>x</a:t>
            </a:r>
            <a:r>
              <a:rPr lang="en-US" sz="2400" baseline="-25000" dirty="0" smtClean="0">
                <a:latin typeface="Comic Sans MS"/>
              </a:rPr>
              <a:t>0</a:t>
            </a:r>
            <a:r>
              <a:rPr lang="en-US" sz="2400" dirty="0" smtClean="0"/>
              <a:t>; z := </a:t>
            </a:r>
            <a:r>
              <a:rPr lang="en-US" sz="2400" dirty="0" smtClean="0">
                <a:latin typeface="Comic Sans MS"/>
              </a:rPr>
              <a:t>z</a:t>
            </a:r>
            <a:r>
              <a:rPr lang="en-US" sz="2400" baseline="-25000" dirty="0" smtClean="0">
                <a:latin typeface="Comic Sans MS"/>
              </a:rPr>
              <a:t>0</a:t>
            </a:r>
            <a:r>
              <a:rPr lang="en-US" sz="2400" dirty="0" smtClean="0"/>
              <a:t>;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    while (x&lt;n) 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         if (z&gt;x) x++; </a:t>
            </a:r>
            <a:r>
              <a:rPr lang="en-US" sz="2400" dirty="0" smtClean="0">
                <a:solidFill>
                  <a:srgbClr val="C00000"/>
                </a:solidFill>
              </a:rPr>
              <a:t>c1++;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         else z++; </a:t>
            </a:r>
            <a:r>
              <a:rPr lang="en-US" sz="2400" dirty="0" smtClean="0">
                <a:solidFill>
                  <a:srgbClr val="C00000"/>
                </a:solidFill>
              </a:rPr>
              <a:t>c2++;</a:t>
            </a:r>
            <a:endParaRPr lang="en-US" sz="2400" dirty="0" smtClean="0"/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009900"/>
                </a:solidFill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dirty="0" smtClean="0">
              <a:solidFill>
                <a:srgbClr val="006600"/>
              </a:solidFill>
            </a:endParaRPr>
          </a:p>
          <a:p>
            <a:r>
              <a:rPr lang="en-US" sz="2300" dirty="0" smtClean="0"/>
              <a:t>Termination proof based on disjunctively well-founded relation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can even compute bounds using following proof strategy: </a:t>
            </a:r>
          </a:p>
          <a:p>
            <a:pPr lvl="1"/>
            <a:r>
              <a:rPr lang="en-US" dirty="0" smtClean="0"/>
              <a:t>Number of times if-branch is executed (if at all): </a:t>
            </a:r>
            <a:r>
              <a:rPr lang="en-US" dirty="0" smtClean="0">
                <a:latin typeface="Comic Sans MS"/>
              </a:rPr>
              <a:t>n-x</a:t>
            </a:r>
            <a:r>
              <a:rPr lang="en-US" baseline="-25000" dirty="0" smtClean="0">
                <a:latin typeface="Comic Sans MS"/>
              </a:rPr>
              <a:t>0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Number of times else-branch is executed (if at all): </a:t>
            </a:r>
            <a:r>
              <a:rPr lang="en-US" dirty="0" smtClean="0">
                <a:latin typeface="Comic Sans MS"/>
              </a:rPr>
              <a:t>n-z</a:t>
            </a:r>
            <a:r>
              <a:rPr lang="en-US" baseline="-25000" dirty="0" smtClean="0">
                <a:latin typeface="Comic Sans MS"/>
              </a:rPr>
              <a:t>0</a:t>
            </a:r>
          </a:p>
          <a:p>
            <a:pPr lvl="1"/>
            <a:r>
              <a:rPr lang="en-US" dirty="0" smtClean="0"/>
              <a:t>Therefore, total iterations: </a:t>
            </a:r>
            <a:r>
              <a:rPr lang="en-US" dirty="0" smtClean="0">
                <a:latin typeface="Comic Sans MS"/>
              </a:rPr>
              <a:t>Max(0,n-x</a:t>
            </a:r>
            <a:r>
              <a:rPr lang="en-US" baseline="-25000" dirty="0" smtClean="0">
                <a:latin typeface="Comic Sans MS"/>
              </a:rPr>
              <a:t>0</a:t>
            </a:r>
            <a:r>
              <a:rPr lang="en-US" dirty="0" smtClean="0"/>
              <a:t>) + </a:t>
            </a:r>
            <a:r>
              <a:rPr lang="en-US" dirty="0" smtClean="0">
                <a:latin typeface="Comic Sans MS"/>
              </a:rPr>
              <a:t>Max(0,n-z</a:t>
            </a:r>
            <a:r>
              <a:rPr lang="en-US" baseline="-25000" dirty="0" smtClean="0">
                <a:latin typeface="Comic Sans MS"/>
              </a:rPr>
              <a:t>0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4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21" y="973935"/>
            <a:ext cx="8982300" cy="4110684"/>
          </a:xfrm>
          <a:solidFill>
            <a:srgbClr val="CCFFCC"/>
          </a:solidFill>
          <a:ln w="28575">
            <a:solidFill>
              <a:srgbClr val="009900"/>
            </a:solidFill>
          </a:ln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msize</a:t>
            </a:r>
            <a:r>
              <a:rPr lang="en-US" dirty="0" smtClean="0"/>
              <a:t>;  // Assume(0 </a:t>
            </a:r>
            <a:r>
              <a:rPr lang="en-US" dirty="0" smtClean="0">
                <a:latin typeface="cmsy10"/>
              </a:rPr>
              <a:t>· </a:t>
            </a:r>
            <a:r>
              <a:rPr lang="en-US" dirty="0" smtClean="0"/>
              <a:t>e1.len, e2.len &lt; </a:t>
            </a:r>
            <a:r>
              <a:rPr lang="en-US" dirty="0" err="1" smtClean="0"/>
              <a:t>msize</a:t>
            </a:r>
            <a:r>
              <a:rPr lang="en-US" dirty="0" smtClean="0"/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Equals (</a:t>
            </a:r>
            <a:r>
              <a:rPr lang="en-US" dirty="0" err="1" smtClean="0"/>
              <a:t>StringBuffer</a:t>
            </a:r>
            <a:r>
              <a:rPr lang="en-US" dirty="0" smtClean="0"/>
              <a:t> s1, </a:t>
            </a:r>
            <a:r>
              <a:rPr lang="en-US" dirty="0" err="1" smtClean="0"/>
              <a:t>StringBuffer</a:t>
            </a:r>
            <a:r>
              <a:rPr lang="en-US" dirty="0" smtClean="0"/>
              <a:t> s2) { </a:t>
            </a:r>
            <a:r>
              <a:rPr lang="en-US" dirty="0" smtClean="0">
                <a:solidFill>
                  <a:srgbClr val="C00000"/>
                </a:solidFill>
              </a:rPr>
              <a:t>c1 := c2 := c3 := 0;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e1:=s1.GetHead();e2:=s2.GetHead();i1:=e1.len-1;i2:=e2.len-1;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while (true) {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     if (e1.arr[i1] </a:t>
            </a:r>
            <a:r>
              <a:rPr lang="en-US" dirty="0" smtClean="0">
                <a:latin typeface="Symbol"/>
                <a:sym typeface="Symbol"/>
              </a:rPr>
              <a:t></a:t>
            </a:r>
            <a:r>
              <a:rPr lang="en-US" dirty="0" smtClean="0"/>
              <a:t> e2.arr[i2]) return 0; </a:t>
            </a:r>
            <a:r>
              <a:rPr lang="en-US" dirty="0" smtClean="0">
                <a:solidFill>
                  <a:schemeClr val="accent2"/>
                </a:solidFill>
              </a:rPr>
              <a:t>i1--; i2--;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     while (i1&lt;0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e1</a:t>
            </a:r>
            <a:r>
              <a:rPr lang="en-US" dirty="0" smtClean="0">
                <a:latin typeface="Symbol"/>
                <a:sym typeface="Symbol"/>
              </a:rPr>
              <a:t></a:t>
            </a:r>
            <a:r>
              <a:rPr lang="en-US" dirty="0" smtClean="0"/>
              <a:t>null) { e1 := s1.GetNext(e1);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                                          </a:t>
            </a:r>
            <a:r>
              <a:rPr lang="en-US" dirty="0" smtClean="0">
                <a:solidFill>
                  <a:schemeClr val="accent2"/>
                </a:solidFill>
              </a:rPr>
              <a:t>i1 := i1+e1.len; </a:t>
            </a:r>
            <a:r>
              <a:rPr lang="en-US" dirty="0" smtClean="0">
                <a:solidFill>
                  <a:srgbClr val="C00000"/>
                </a:solidFill>
              </a:rPr>
              <a:t>c1++; c3 := 0; </a:t>
            </a:r>
            <a:r>
              <a:rPr lang="en-US" dirty="0" smtClean="0"/>
              <a:t>}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     while (i2&lt;0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e2</a:t>
            </a:r>
            <a:r>
              <a:rPr lang="en-US" dirty="0" smtClean="0">
                <a:latin typeface="Symbol"/>
                <a:sym typeface="Symbol"/>
              </a:rPr>
              <a:t></a:t>
            </a:r>
            <a:r>
              <a:rPr lang="en-US" dirty="0" smtClean="0"/>
              <a:t>null) { e2 := s2.GetNext(e2);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                                          </a:t>
            </a:r>
            <a:r>
              <a:rPr lang="en-US" dirty="0" smtClean="0">
                <a:solidFill>
                  <a:schemeClr val="accent2"/>
                </a:solidFill>
              </a:rPr>
              <a:t>i2 := i2+e2.len;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c2++; c3 := 0; </a:t>
            </a:r>
            <a:r>
              <a:rPr lang="en-US" dirty="0" smtClean="0"/>
              <a:t>}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     </a:t>
            </a:r>
            <a:r>
              <a:rPr lang="en-US" dirty="0" smtClean="0">
                <a:solidFill>
                  <a:schemeClr val="accent2"/>
                </a:solidFill>
              </a:rPr>
              <a:t>if (i1&lt;0) return (i2&lt;0); if (i2&lt;0) return 0; </a:t>
            </a:r>
            <a:r>
              <a:rPr lang="en-US" dirty="0" smtClean="0">
                <a:solidFill>
                  <a:srgbClr val="C00000"/>
                </a:solidFill>
              </a:rPr>
              <a:t>c3++;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}; return 1; } </a:t>
            </a:r>
          </a:p>
          <a:p>
            <a:pPr>
              <a:buNone/>
            </a:pPr>
            <a:r>
              <a:rPr lang="en-US" dirty="0" smtClean="0"/>
              <a:t>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Non-linear Bound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-41565" y="5074882"/>
            <a:ext cx="9144000" cy="1866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iterations of 1</a:t>
            </a:r>
            <a:r>
              <a:rPr lang="en-US" sz="2400" kern="0" baseline="30000" dirty="0" err="1" smtClean="0">
                <a:latin typeface="+mn-lt"/>
              </a:rPr>
              <a:t>st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2</a:t>
            </a:r>
            <a:r>
              <a:rPr lang="en-US" sz="2400" kern="0" baseline="30000" dirty="0" err="1" smtClean="0">
                <a:latin typeface="+mn-lt"/>
              </a:rPr>
              <a:t>nd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inner loops: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Len(s1)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&amp;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Len(s2)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dirty="0" smtClean="0">
                <a:latin typeface="+mn-lt"/>
              </a:rPr>
              <a:t>In between any two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iterations of inner loops, iterations of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outer loop: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msize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Therefore total complexity is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(1+msize)*(1+Len(s1)+Len(s2))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</a:p>
        </p:txBody>
      </p:sp>
    </p:spTree>
    <p:custDataLst>
      <p:tags r:id="rId1"/>
    </p:custDataLst>
  </p:cSld>
  <p:clrMapOvr>
    <a:masterClrMapping/>
  </p:clrMapOvr>
  <p:transition advTm="79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Automatically Computing Counter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01" y="1143000"/>
            <a:ext cx="9016680" cy="5029200"/>
          </a:xfrm>
        </p:spPr>
        <p:txBody>
          <a:bodyPr/>
          <a:lstStyle/>
          <a:p>
            <a:r>
              <a:rPr lang="en-US" dirty="0" smtClean="0"/>
              <a:t>Total number of potential counter placements are exponential in number of back-edges.</a:t>
            </a:r>
          </a:p>
          <a:p>
            <a:pPr lvl="1"/>
            <a:r>
              <a:rPr lang="en-US" dirty="0" smtClean="0"/>
              <a:t>Hence a naïve search is expensive.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Key Idea: Increasing counters and dependencies increases ability of an invariant generation tool to discover bounds.</a:t>
            </a:r>
          </a:p>
          <a:p>
            <a:pPr lvl="1"/>
            <a:r>
              <a:rPr lang="en-US" dirty="0" smtClean="0"/>
              <a:t>But cannot simply make all counters depend on each other. Need to find right set of dependencies that create a DAG.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There is a quadratic (in number of back-edges) algorithm to compute an </a:t>
            </a:r>
            <a:r>
              <a:rPr lang="en-US" i="1" dirty="0" smtClean="0"/>
              <a:t>optimal counter placement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An </a:t>
            </a:r>
            <a:r>
              <a:rPr lang="en-US" i="1" dirty="0" smtClean="0"/>
              <a:t>optimal counter placement </a:t>
            </a:r>
            <a:r>
              <a:rPr lang="en-US" dirty="0" smtClean="0"/>
              <a:t>scheme uses minimal counters and </a:t>
            </a:r>
            <a:r>
              <a:rPr lang="en-US" dirty="0" err="1" smtClean="0"/>
              <a:t>miminal</a:t>
            </a:r>
            <a:r>
              <a:rPr lang="en-US" dirty="0" smtClean="0"/>
              <a:t> dependencies between counters. Generally, this leads to more precise bounds.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 advTm="156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655" y="1143000"/>
            <a:ext cx="8139545" cy="50292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Key Idea 1: Multiple Counter Instrumentation</a:t>
            </a:r>
          </a:p>
          <a:p>
            <a:pPr lvl="1"/>
            <a:r>
              <a:rPr lang="en-US" dirty="0" smtClean="0"/>
              <a:t>Addresses issue of disjunctive and non-linear bounds.</a:t>
            </a:r>
          </a:p>
          <a:p>
            <a:endParaRPr lang="en-US" sz="1000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Key Idea 2: Quantitative Functions</a:t>
            </a:r>
          </a:p>
          <a:p>
            <a:pPr lvl="1"/>
            <a:r>
              <a:rPr lang="en-US" dirty="0" smtClean="0"/>
              <a:t>Addresses issue of bounds for loops that iterate over data-structures.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 advTm="203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54"/>
  <p:tag name="DEFAULTHEIGHT" val="200"/>
  <p:tag name="FIRSTSUMITG@PR10562AXNJXY5K9" val="3079"/>
  <p:tag name="FIRSTSUMITG@PWS13125SVWXY5K9" val="3113"/>
  <p:tag name="DEFAULTDISPLAYSOURCE" val="\documentclass{article}\pagestyle{empty}&#10;\begin{document}&#10;&#10;\end{document}&#10;"/>
  <p:tag name="EMBEDFONTS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49708</TotalTime>
  <Words>1058</Words>
  <Application>Microsoft Office PowerPoint</Application>
  <PresentationFormat>On-screen Show (4:3)</PresentationFormat>
  <Paragraphs>199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Comic Sans MS</vt:lpstr>
      <vt:lpstr>CMEX10</vt:lpstr>
      <vt:lpstr>CMMI7</vt:lpstr>
      <vt:lpstr>Times New Roman</vt:lpstr>
      <vt:lpstr>Wingdings</vt:lpstr>
      <vt:lpstr>cmsy10</vt:lpstr>
      <vt:lpstr>Symbol</vt:lpstr>
      <vt:lpstr>Default Design</vt:lpstr>
      <vt:lpstr>SPEED: Precise &amp; Efficient Static Estimation of Symbolic Computational Complexity</vt:lpstr>
      <vt:lpstr>Problem Definition</vt:lpstr>
      <vt:lpstr>Applications</vt:lpstr>
      <vt:lpstr>Two Key Challenges</vt:lpstr>
      <vt:lpstr>Outline</vt:lpstr>
      <vt:lpstr>Example 1: Disjunctive Bound</vt:lpstr>
      <vt:lpstr>Example 2: Non-linear Bound</vt:lpstr>
      <vt:lpstr>Automatically Computing Counter Placement</vt:lpstr>
      <vt:lpstr>Outline</vt:lpstr>
      <vt:lpstr>Quantitative Functions</vt:lpstr>
      <vt:lpstr>Example 3: Data-structure Iteration</vt:lpstr>
      <vt:lpstr>Computing Invariants over Quantitative Functions</vt:lpstr>
      <vt:lpstr>Related Work</vt:lpstr>
      <vt:lpstr>Conclusion &amp; Limitations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Sumit Gulwani</cp:lastModifiedBy>
  <cp:revision>3774</cp:revision>
  <dcterms:created xsi:type="dcterms:W3CDTF">1601-01-01T00:00:00Z</dcterms:created>
  <dcterms:modified xsi:type="dcterms:W3CDTF">2009-02-03T17:36:16Z</dcterms:modified>
</cp:coreProperties>
</file>