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72" r:id="rId5"/>
    <p:sldMasterId id="2147483725" r:id="rId6"/>
    <p:sldMasterId id="2147483738" r:id="rId7"/>
    <p:sldMasterId id="2147483751" r:id="rId8"/>
    <p:sldMasterId id="2147483762" r:id="rId9"/>
    <p:sldMasterId id="2147483784" r:id="rId10"/>
  </p:sldMasterIdLst>
  <p:notesMasterIdLst>
    <p:notesMasterId r:id="rId57"/>
  </p:notesMasterIdLst>
  <p:handoutMasterIdLst>
    <p:handoutMasterId r:id="rId58"/>
  </p:handoutMasterIdLst>
  <p:sldIdLst>
    <p:sldId id="295" r:id="rId11"/>
    <p:sldId id="480" r:id="rId12"/>
    <p:sldId id="482" r:id="rId13"/>
    <p:sldId id="483" r:id="rId14"/>
    <p:sldId id="484" r:id="rId15"/>
    <p:sldId id="481" r:id="rId16"/>
    <p:sldId id="486" r:id="rId17"/>
    <p:sldId id="487" r:id="rId18"/>
    <p:sldId id="488" r:id="rId19"/>
    <p:sldId id="489" r:id="rId20"/>
    <p:sldId id="514" r:id="rId21"/>
    <p:sldId id="490" r:id="rId22"/>
    <p:sldId id="491" r:id="rId23"/>
    <p:sldId id="513" r:id="rId24"/>
    <p:sldId id="510" r:id="rId25"/>
    <p:sldId id="511" r:id="rId26"/>
    <p:sldId id="512" r:id="rId27"/>
    <p:sldId id="509" r:id="rId28"/>
    <p:sldId id="501" r:id="rId29"/>
    <p:sldId id="498" r:id="rId30"/>
    <p:sldId id="499" r:id="rId31"/>
    <p:sldId id="500" r:id="rId32"/>
    <p:sldId id="502" r:id="rId33"/>
    <p:sldId id="492" r:id="rId34"/>
    <p:sldId id="503" r:id="rId35"/>
    <p:sldId id="504" r:id="rId36"/>
    <p:sldId id="508" r:id="rId37"/>
    <p:sldId id="505" r:id="rId38"/>
    <p:sldId id="506" r:id="rId39"/>
    <p:sldId id="515" r:id="rId40"/>
    <p:sldId id="516" r:id="rId41"/>
    <p:sldId id="517" r:id="rId42"/>
    <p:sldId id="537" r:id="rId43"/>
    <p:sldId id="496" r:id="rId44"/>
    <p:sldId id="523" r:id="rId45"/>
    <p:sldId id="522" r:id="rId46"/>
    <p:sldId id="524" r:id="rId47"/>
    <p:sldId id="525" r:id="rId48"/>
    <p:sldId id="528" r:id="rId49"/>
    <p:sldId id="529" r:id="rId50"/>
    <p:sldId id="532" r:id="rId51"/>
    <p:sldId id="536" r:id="rId52"/>
    <p:sldId id="533" r:id="rId53"/>
    <p:sldId id="534" r:id="rId54"/>
    <p:sldId id="535" r:id="rId55"/>
    <p:sldId id="530" r:id="rId5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2E6"/>
    <a:srgbClr val="11225E"/>
    <a:srgbClr val="FFFFFF"/>
    <a:srgbClr val="FF0066"/>
    <a:srgbClr val="595959"/>
    <a:srgbClr val="EAB001"/>
    <a:srgbClr val="F6AE1E"/>
    <a:srgbClr val="000000"/>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6" autoAdjust="0"/>
    <p:restoredTop sz="87482" autoAdjust="0"/>
  </p:normalViewPr>
  <p:slideViewPr>
    <p:cSldViewPr>
      <p:cViewPr varScale="1">
        <p:scale>
          <a:sx n="79" d="100"/>
          <a:sy n="79" d="100"/>
        </p:scale>
        <p:origin x="1890" y="84"/>
      </p:cViewPr>
      <p:guideLst>
        <p:guide orient="horz" pos="4319"/>
        <p:guide pos="57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5" d="100"/>
          <a:sy n="95"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work\depot\papers\sigcomm09\camera-ready\figs-excel\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work\depot\papers\sigcomm09\camera-ready\figs-excel\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work\depot\papers\sigcomm09\camera-ready\figs-excel\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work\cognitive\papers\sigcomm10\fig-src\do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94712828302416"/>
          <c:y val="5.7825623359580941E-2"/>
          <c:w val="0.77965722133958348"/>
          <c:h val="0.74175319881890001"/>
        </c:manualLayout>
      </c:layout>
      <c:barChart>
        <c:barDir val="col"/>
        <c:grouping val="clustered"/>
        <c:varyColors val="0"/>
        <c:ser>
          <c:idx val="0"/>
          <c:order val="0"/>
          <c:tx>
            <c:strRef>
              <c:f>Fragmentation!$C$1</c:f>
              <c:strCache>
                <c:ptCount val="1"/>
                <c:pt idx="0">
                  <c:v>  Urban</c:v>
                </c:pt>
              </c:strCache>
            </c:strRef>
          </c:tx>
          <c:invertIfNegative val="0"/>
          <c:cat>
            <c:strRef>
              <c:f>Fragmentation!$B$2:$B$8</c:f>
              <c:strCache>
                <c:ptCount val="7"/>
                <c:pt idx="0">
                  <c:v>1</c:v>
                </c:pt>
                <c:pt idx="1">
                  <c:v>2</c:v>
                </c:pt>
                <c:pt idx="2">
                  <c:v>3</c:v>
                </c:pt>
                <c:pt idx="3">
                  <c:v>4</c:v>
                </c:pt>
                <c:pt idx="4">
                  <c:v>5</c:v>
                </c:pt>
                <c:pt idx="5">
                  <c:v>6</c:v>
                </c:pt>
                <c:pt idx="6">
                  <c:v>&gt;6</c:v>
                </c:pt>
              </c:strCache>
            </c:strRef>
          </c:cat>
          <c:val>
            <c:numRef>
              <c:f>Fragmentation!$C$2:$C$8</c:f>
              <c:numCache>
                <c:formatCode>General</c:formatCode>
                <c:ptCount val="7"/>
                <c:pt idx="0">
                  <c:v>0.73900000000000265</c:v>
                </c:pt>
                <c:pt idx="1">
                  <c:v>0.23100000000000001</c:v>
                </c:pt>
                <c:pt idx="2">
                  <c:v>0</c:v>
                </c:pt>
                <c:pt idx="3">
                  <c:v>2.8000000000000011E-2</c:v>
                </c:pt>
                <c:pt idx="4">
                  <c:v>0</c:v>
                </c:pt>
                <c:pt idx="5">
                  <c:v>0</c:v>
                </c:pt>
                <c:pt idx="6">
                  <c:v>0</c:v>
                </c:pt>
              </c:numCache>
            </c:numRef>
          </c:val>
          <c:extLst>
            <c:ext xmlns:c16="http://schemas.microsoft.com/office/drawing/2014/chart" uri="{C3380CC4-5D6E-409C-BE32-E72D297353CC}">
              <c16:uniqueId val="{00000000-ADE5-4FEA-8368-6BE833228124}"/>
            </c:ext>
          </c:extLst>
        </c:ser>
        <c:ser>
          <c:idx val="1"/>
          <c:order val="1"/>
          <c:tx>
            <c:strRef>
              <c:f>Fragmentation!$D$1</c:f>
              <c:strCache>
                <c:ptCount val="1"/>
                <c:pt idx="0">
                  <c:v>  Suburban</c:v>
                </c:pt>
              </c:strCache>
            </c:strRef>
          </c:tx>
          <c:invertIfNegative val="0"/>
          <c:cat>
            <c:strRef>
              <c:f>Fragmentation!$B$2:$B$8</c:f>
              <c:strCache>
                <c:ptCount val="7"/>
                <c:pt idx="0">
                  <c:v>1</c:v>
                </c:pt>
                <c:pt idx="1">
                  <c:v>2</c:v>
                </c:pt>
                <c:pt idx="2">
                  <c:v>3</c:v>
                </c:pt>
                <c:pt idx="3">
                  <c:v>4</c:v>
                </c:pt>
                <c:pt idx="4">
                  <c:v>5</c:v>
                </c:pt>
                <c:pt idx="5">
                  <c:v>6</c:v>
                </c:pt>
                <c:pt idx="6">
                  <c:v>&gt;6</c:v>
                </c:pt>
              </c:strCache>
            </c:strRef>
          </c:cat>
          <c:val>
            <c:numRef>
              <c:f>Fragmentation!$D$2:$D$8</c:f>
              <c:numCache>
                <c:formatCode>General</c:formatCode>
                <c:ptCount val="7"/>
                <c:pt idx="0">
                  <c:v>0.71600000000000064</c:v>
                </c:pt>
                <c:pt idx="1">
                  <c:v>0.15000000000000024</c:v>
                </c:pt>
                <c:pt idx="2">
                  <c:v>5.6000000000000022E-2</c:v>
                </c:pt>
                <c:pt idx="3">
                  <c:v>5.6000000000000022E-2</c:v>
                </c:pt>
                <c:pt idx="4">
                  <c:v>0</c:v>
                </c:pt>
                <c:pt idx="5">
                  <c:v>1.8000000000000186E-2</c:v>
                </c:pt>
                <c:pt idx="6">
                  <c:v>0</c:v>
                </c:pt>
              </c:numCache>
            </c:numRef>
          </c:val>
          <c:extLst>
            <c:ext xmlns:c16="http://schemas.microsoft.com/office/drawing/2014/chart" uri="{C3380CC4-5D6E-409C-BE32-E72D297353CC}">
              <c16:uniqueId val="{00000001-ADE5-4FEA-8368-6BE833228124}"/>
            </c:ext>
          </c:extLst>
        </c:ser>
        <c:ser>
          <c:idx val="2"/>
          <c:order val="2"/>
          <c:tx>
            <c:strRef>
              <c:f>Fragmentation!$E$1</c:f>
              <c:strCache>
                <c:ptCount val="1"/>
                <c:pt idx="0">
                  <c:v>  Rural</c:v>
                </c:pt>
              </c:strCache>
            </c:strRef>
          </c:tx>
          <c:invertIfNegative val="0"/>
          <c:cat>
            <c:strRef>
              <c:f>Fragmentation!$B$2:$B$8</c:f>
              <c:strCache>
                <c:ptCount val="7"/>
                <c:pt idx="0">
                  <c:v>1</c:v>
                </c:pt>
                <c:pt idx="1">
                  <c:v>2</c:v>
                </c:pt>
                <c:pt idx="2">
                  <c:v>3</c:v>
                </c:pt>
                <c:pt idx="3">
                  <c:v>4</c:v>
                </c:pt>
                <c:pt idx="4">
                  <c:v>5</c:v>
                </c:pt>
                <c:pt idx="5">
                  <c:v>6</c:v>
                </c:pt>
                <c:pt idx="6">
                  <c:v>&gt;6</c:v>
                </c:pt>
              </c:strCache>
            </c:strRef>
          </c:cat>
          <c:val>
            <c:numRef>
              <c:f>Fragmentation!$E$2:$E$8</c:f>
              <c:numCache>
                <c:formatCode>General</c:formatCode>
                <c:ptCount val="7"/>
                <c:pt idx="0">
                  <c:v>0.36700000000000038</c:v>
                </c:pt>
                <c:pt idx="1">
                  <c:v>0.12200000000000009</c:v>
                </c:pt>
                <c:pt idx="2">
                  <c:v>0.12200000000000009</c:v>
                </c:pt>
                <c:pt idx="3">
                  <c:v>0.10199999999999998</c:v>
                </c:pt>
                <c:pt idx="4">
                  <c:v>8.1000000000000044E-2</c:v>
                </c:pt>
                <c:pt idx="5">
                  <c:v>4.0000000000000112E-2</c:v>
                </c:pt>
                <c:pt idx="6">
                  <c:v>0.14000000000000001</c:v>
                </c:pt>
              </c:numCache>
            </c:numRef>
          </c:val>
          <c:extLst>
            <c:ext xmlns:c16="http://schemas.microsoft.com/office/drawing/2014/chart" uri="{C3380CC4-5D6E-409C-BE32-E72D297353CC}">
              <c16:uniqueId val="{00000002-ADE5-4FEA-8368-6BE833228124}"/>
            </c:ext>
          </c:extLst>
        </c:ser>
        <c:dLbls>
          <c:showLegendKey val="0"/>
          <c:showVal val="0"/>
          <c:showCatName val="0"/>
          <c:showSerName val="0"/>
          <c:showPercent val="0"/>
          <c:showBubbleSize val="0"/>
        </c:dLbls>
        <c:gapWidth val="150"/>
        <c:axId val="92197248"/>
        <c:axId val="92199168"/>
      </c:barChart>
      <c:catAx>
        <c:axId val="92197248"/>
        <c:scaling>
          <c:orientation val="minMax"/>
        </c:scaling>
        <c:delete val="0"/>
        <c:axPos val="b"/>
        <c:title>
          <c:tx>
            <c:rich>
              <a:bodyPr/>
              <a:lstStyle/>
              <a:p>
                <a:pPr>
                  <a:defRPr/>
                </a:pPr>
                <a:r>
                  <a:rPr lang="en-US"/>
                  <a:t># Contiguous Channels</a:t>
                </a:r>
              </a:p>
            </c:rich>
          </c:tx>
          <c:overlay val="0"/>
        </c:title>
        <c:numFmt formatCode="General" sourceLinked="1"/>
        <c:majorTickMark val="out"/>
        <c:minorTickMark val="none"/>
        <c:tickLblPos val="nextTo"/>
        <c:crossAx val="92199168"/>
        <c:crosses val="autoZero"/>
        <c:auto val="1"/>
        <c:lblAlgn val="ctr"/>
        <c:lblOffset val="0"/>
        <c:noMultiLvlLbl val="0"/>
      </c:catAx>
      <c:valAx>
        <c:axId val="92199168"/>
        <c:scaling>
          <c:orientation val="minMax"/>
        </c:scaling>
        <c:delete val="0"/>
        <c:axPos val="l"/>
        <c:title>
          <c:tx>
            <c:rich>
              <a:bodyPr rot="-5400000" vert="horz"/>
              <a:lstStyle/>
              <a:p>
                <a:pPr>
                  <a:defRPr/>
                </a:pPr>
                <a:r>
                  <a:rPr lang="en-US"/>
                  <a:t>Fraction of Spectrum Segments</a:t>
                </a:r>
              </a:p>
            </c:rich>
          </c:tx>
          <c:overlay val="0"/>
        </c:title>
        <c:numFmt formatCode="General" sourceLinked="1"/>
        <c:majorTickMark val="out"/>
        <c:minorTickMark val="none"/>
        <c:tickLblPos val="nextTo"/>
        <c:crossAx val="92197248"/>
        <c:crosses val="autoZero"/>
        <c:crossBetween val="between"/>
      </c:valAx>
    </c:plotArea>
    <c:legend>
      <c:legendPos val="r"/>
      <c:layout>
        <c:manualLayout>
          <c:xMode val="edge"/>
          <c:yMode val="edge"/>
          <c:x val="0.60769561413520612"/>
          <c:y val="3.2524196194225752E-2"/>
          <c:w val="0.36865323899729918"/>
          <c:h val="0.3834573862229549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27022324456635"/>
          <c:y val="5.7060002916302532E-2"/>
          <c:w val="0.72358410254897965"/>
          <c:h val="0.69334362616438694"/>
        </c:manualLayout>
      </c:layout>
      <c:scatterChart>
        <c:scatterStyle val="lineMarker"/>
        <c:varyColors val="0"/>
        <c:ser>
          <c:idx val="0"/>
          <c:order val="0"/>
          <c:tx>
            <c:strRef>
              <c:f>'Qualnet Airtime'!$Q$2</c:f>
              <c:strCache>
                <c:ptCount val="1"/>
                <c:pt idx="0">
                  <c:v>  20 Mhz</c:v>
                </c:pt>
              </c:strCache>
            </c:strRef>
          </c:tx>
          <c:spPr>
            <a:ln w="63500">
              <a:solidFill>
                <a:schemeClr val="accent3"/>
              </a:solidFill>
            </a:ln>
          </c:spPr>
          <c:marker>
            <c:symbol val="none"/>
          </c:marker>
          <c:xVal>
            <c:numRef>
              <c:f>'Qualnet Airtime'!$P$3:$P$20</c:f>
              <c:numCache>
                <c:formatCode>General</c:formatCode>
                <c:ptCount val="18"/>
                <c:pt idx="0">
                  <c:v>0</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pt idx="17">
                  <c:v>50</c:v>
                </c:pt>
              </c:numCache>
            </c:numRef>
          </c:xVal>
          <c:yVal>
            <c:numRef>
              <c:f>'Qualnet Airtime'!$Q$3:$Q$20</c:f>
              <c:numCache>
                <c:formatCode>General</c:formatCode>
                <c:ptCount val="18"/>
                <c:pt idx="0">
                  <c:v>1.3042000000000081E-2</c:v>
                </c:pt>
                <c:pt idx="1">
                  <c:v>6.0296000000000433E-2</c:v>
                </c:pt>
                <c:pt idx="2">
                  <c:v>9.7458000000000031E-2</c:v>
                </c:pt>
                <c:pt idx="3">
                  <c:v>0.18272500000000041</c:v>
                </c:pt>
                <c:pt idx="4">
                  <c:v>0.29434000000000032</c:v>
                </c:pt>
                <c:pt idx="5">
                  <c:v>0.45773200000000003</c:v>
                </c:pt>
                <c:pt idx="6">
                  <c:v>0.63960600000000745</c:v>
                </c:pt>
                <c:pt idx="7">
                  <c:v>0.85057899999999997</c:v>
                </c:pt>
                <c:pt idx="8">
                  <c:v>1.1335820000000001</c:v>
                </c:pt>
                <c:pt idx="9">
                  <c:v>1.4498779999999998</c:v>
                </c:pt>
                <c:pt idx="10">
                  <c:v>1.7136119999999864</c:v>
                </c:pt>
                <c:pt idx="11">
                  <c:v>1.9746580000000149</c:v>
                </c:pt>
                <c:pt idx="12">
                  <c:v>2.1780949999999999</c:v>
                </c:pt>
                <c:pt idx="13">
                  <c:v>2.3418799999999727</c:v>
                </c:pt>
                <c:pt idx="14">
                  <c:v>2.5179860000000001</c:v>
                </c:pt>
                <c:pt idx="15">
                  <c:v>2.655424</c:v>
                </c:pt>
                <c:pt idx="16">
                  <c:v>2.7720199999999977</c:v>
                </c:pt>
                <c:pt idx="17">
                  <c:v>3.2414179999999999</c:v>
                </c:pt>
              </c:numCache>
            </c:numRef>
          </c:yVal>
          <c:smooth val="0"/>
          <c:extLst>
            <c:ext xmlns:c16="http://schemas.microsoft.com/office/drawing/2014/chart" uri="{C3380CC4-5D6E-409C-BE32-E72D297353CC}">
              <c16:uniqueId val="{00000000-C8F9-441A-B37A-B1B612E71840}"/>
            </c:ext>
          </c:extLst>
        </c:ser>
        <c:ser>
          <c:idx val="1"/>
          <c:order val="1"/>
          <c:tx>
            <c:strRef>
              <c:f>'Qualnet Airtime'!$R$2</c:f>
              <c:strCache>
                <c:ptCount val="1"/>
                <c:pt idx="0">
                  <c:v>  10 MHz</c:v>
                </c:pt>
              </c:strCache>
            </c:strRef>
          </c:tx>
          <c:spPr>
            <a:ln w="50800">
              <a:solidFill>
                <a:schemeClr val="accent2"/>
              </a:solidFill>
            </a:ln>
          </c:spPr>
          <c:marker>
            <c:symbol val="none"/>
          </c:marker>
          <c:xVal>
            <c:numRef>
              <c:f>'Qualnet Airtime'!$P$3:$P$20</c:f>
              <c:numCache>
                <c:formatCode>General</c:formatCode>
                <c:ptCount val="18"/>
                <c:pt idx="0">
                  <c:v>0</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pt idx="17">
                  <c:v>50</c:v>
                </c:pt>
              </c:numCache>
            </c:numRef>
          </c:xVal>
          <c:yVal>
            <c:numRef>
              <c:f>'Qualnet Airtime'!$R$3:$R$20</c:f>
              <c:numCache>
                <c:formatCode>General</c:formatCode>
                <c:ptCount val="18"/>
                <c:pt idx="0">
                  <c:v>4.6929999999999986E-2</c:v>
                </c:pt>
                <c:pt idx="1">
                  <c:v>0.16568700000000014</c:v>
                </c:pt>
                <c:pt idx="2">
                  <c:v>0.32324700000000001</c:v>
                </c:pt>
                <c:pt idx="3">
                  <c:v>0.49018000000000361</c:v>
                </c:pt>
                <c:pt idx="4">
                  <c:v>0.64800300000000666</c:v>
                </c:pt>
                <c:pt idx="5">
                  <c:v>0.78367200000000004</c:v>
                </c:pt>
                <c:pt idx="6">
                  <c:v>0.96744900000000722</c:v>
                </c:pt>
                <c:pt idx="7">
                  <c:v>1.0691689999999998</c:v>
                </c:pt>
                <c:pt idx="8">
                  <c:v>1.2501929999999999</c:v>
                </c:pt>
                <c:pt idx="9">
                  <c:v>1.3668549999999999</c:v>
                </c:pt>
                <c:pt idx="10">
                  <c:v>1.4270879999999999</c:v>
                </c:pt>
                <c:pt idx="11">
                  <c:v>1.5071789999999998</c:v>
                </c:pt>
                <c:pt idx="12">
                  <c:v>1.5654439999999998</c:v>
                </c:pt>
                <c:pt idx="13">
                  <c:v>1.6303300000000001</c:v>
                </c:pt>
                <c:pt idx="14">
                  <c:v>1.6822380000000001</c:v>
                </c:pt>
                <c:pt idx="15">
                  <c:v>1.7272649999999818</c:v>
                </c:pt>
                <c:pt idx="16">
                  <c:v>1.7573479999999999</c:v>
                </c:pt>
                <c:pt idx="17">
                  <c:v>1.9117629999999988</c:v>
                </c:pt>
              </c:numCache>
            </c:numRef>
          </c:yVal>
          <c:smooth val="0"/>
          <c:extLst>
            <c:ext xmlns:c16="http://schemas.microsoft.com/office/drawing/2014/chart" uri="{C3380CC4-5D6E-409C-BE32-E72D297353CC}">
              <c16:uniqueId val="{00000001-C8F9-441A-B37A-B1B612E71840}"/>
            </c:ext>
          </c:extLst>
        </c:ser>
        <c:ser>
          <c:idx val="2"/>
          <c:order val="2"/>
          <c:tx>
            <c:strRef>
              <c:f>'Qualnet Airtime'!$S$2</c:f>
              <c:strCache>
                <c:ptCount val="1"/>
                <c:pt idx="0">
                  <c:v>  5 MHz</c:v>
                </c:pt>
              </c:strCache>
            </c:strRef>
          </c:tx>
          <c:spPr>
            <a:ln w="50800">
              <a:solidFill>
                <a:schemeClr val="bg2">
                  <a:lumMod val="10000"/>
                </a:schemeClr>
              </a:solidFill>
            </a:ln>
          </c:spPr>
          <c:marker>
            <c:symbol val="none"/>
          </c:marker>
          <c:xVal>
            <c:numRef>
              <c:f>'Qualnet Airtime'!$P$3:$P$20</c:f>
              <c:numCache>
                <c:formatCode>General</c:formatCode>
                <c:ptCount val="18"/>
                <c:pt idx="0">
                  <c:v>0</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pt idx="17">
                  <c:v>50</c:v>
                </c:pt>
              </c:numCache>
            </c:numRef>
          </c:xVal>
          <c:yVal>
            <c:numRef>
              <c:f>'Qualnet Airtime'!$S$3:$S$20</c:f>
              <c:numCache>
                <c:formatCode>General</c:formatCode>
                <c:ptCount val="18"/>
                <c:pt idx="0">
                  <c:v>0.63346800000000003</c:v>
                </c:pt>
                <c:pt idx="1">
                  <c:v>0.63759699999999997</c:v>
                </c:pt>
                <c:pt idx="2">
                  <c:v>0.63766199999999995</c:v>
                </c:pt>
                <c:pt idx="3">
                  <c:v>0.70392600000000005</c:v>
                </c:pt>
                <c:pt idx="4">
                  <c:v>0.74253000000000002</c:v>
                </c:pt>
                <c:pt idx="5">
                  <c:v>0.78087300000000004</c:v>
                </c:pt>
                <c:pt idx="6">
                  <c:v>0.84313800000000005</c:v>
                </c:pt>
                <c:pt idx="7">
                  <c:v>0.89550699999999195</c:v>
                </c:pt>
                <c:pt idx="8">
                  <c:v>0.92500099999999996</c:v>
                </c:pt>
                <c:pt idx="9">
                  <c:v>0.94708899999999996</c:v>
                </c:pt>
                <c:pt idx="10">
                  <c:v>0.99598299999999129</c:v>
                </c:pt>
                <c:pt idx="11">
                  <c:v>1.0134829999999999</c:v>
                </c:pt>
                <c:pt idx="12">
                  <c:v>1.0322279999999999</c:v>
                </c:pt>
                <c:pt idx="13">
                  <c:v>1.0473689999999998</c:v>
                </c:pt>
                <c:pt idx="14">
                  <c:v>1.060608</c:v>
                </c:pt>
                <c:pt idx="15">
                  <c:v>1.0568070000000001</c:v>
                </c:pt>
                <c:pt idx="16">
                  <c:v>1.0695219999999832</c:v>
                </c:pt>
                <c:pt idx="17">
                  <c:v>1.1188100000000001</c:v>
                </c:pt>
              </c:numCache>
            </c:numRef>
          </c:yVal>
          <c:smooth val="0"/>
          <c:extLst>
            <c:ext xmlns:c16="http://schemas.microsoft.com/office/drawing/2014/chart" uri="{C3380CC4-5D6E-409C-BE32-E72D297353CC}">
              <c16:uniqueId val="{00000002-C8F9-441A-B37A-B1B612E71840}"/>
            </c:ext>
          </c:extLst>
        </c:ser>
        <c:dLbls>
          <c:showLegendKey val="0"/>
          <c:showVal val="0"/>
          <c:showCatName val="0"/>
          <c:showSerName val="0"/>
          <c:showPercent val="0"/>
          <c:showBubbleSize val="0"/>
        </c:dLbls>
        <c:axId val="134062080"/>
        <c:axId val="134064000"/>
      </c:scatterChart>
      <c:valAx>
        <c:axId val="134062080"/>
        <c:scaling>
          <c:orientation val="minMax"/>
          <c:max val="50"/>
          <c:min val="0"/>
        </c:scaling>
        <c:delete val="0"/>
        <c:axPos val="b"/>
        <c:title>
          <c:tx>
            <c:rich>
              <a:bodyPr/>
              <a:lstStyle/>
              <a:p>
                <a:pPr>
                  <a:defRPr sz="1600"/>
                </a:pPr>
                <a:r>
                  <a:rPr lang="en-US" sz="1600"/>
                  <a:t>Background traffic - Packet delay (ms)</a:t>
                </a:r>
              </a:p>
            </c:rich>
          </c:tx>
          <c:layout>
            <c:manualLayout>
              <c:xMode val="edge"/>
              <c:yMode val="edge"/>
              <c:x val="0.410250722084397"/>
              <c:y val="0.89230654678803356"/>
            </c:manualLayout>
          </c:layout>
          <c:overlay val="0"/>
        </c:title>
        <c:numFmt formatCode="General" sourceLinked="1"/>
        <c:majorTickMark val="out"/>
        <c:minorTickMark val="none"/>
        <c:tickLblPos val="nextTo"/>
        <c:txPr>
          <a:bodyPr/>
          <a:lstStyle/>
          <a:p>
            <a:pPr>
              <a:defRPr sz="1600"/>
            </a:pPr>
            <a:endParaRPr lang="en-US"/>
          </a:p>
        </c:txPr>
        <c:crossAx val="134064000"/>
        <c:crosses val="autoZero"/>
        <c:crossBetween val="midCat"/>
        <c:majorUnit val="10"/>
      </c:valAx>
      <c:valAx>
        <c:axId val="134064000"/>
        <c:scaling>
          <c:orientation val="minMax"/>
        </c:scaling>
        <c:delete val="0"/>
        <c:axPos val="l"/>
        <c:title>
          <c:tx>
            <c:rich>
              <a:bodyPr rot="-5400000" vert="horz"/>
              <a:lstStyle/>
              <a:p>
                <a:pPr>
                  <a:defRPr sz="1600"/>
                </a:pPr>
                <a:r>
                  <a:rPr lang="en-US" sz="1600"/>
                  <a:t>Throughput (Mbps)</a:t>
                </a:r>
              </a:p>
            </c:rich>
          </c:tx>
          <c:layout>
            <c:manualLayout>
              <c:xMode val="edge"/>
              <c:yMode val="edge"/>
              <c:x val="1.4040430376666501E-2"/>
              <c:y val="0.16793165560187348"/>
            </c:manualLayout>
          </c:layout>
          <c:overlay val="0"/>
        </c:title>
        <c:numFmt formatCode="General" sourceLinked="1"/>
        <c:majorTickMark val="out"/>
        <c:minorTickMark val="none"/>
        <c:tickLblPos val="nextTo"/>
        <c:txPr>
          <a:bodyPr/>
          <a:lstStyle/>
          <a:p>
            <a:pPr>
              <a:defRPr sz="1600"/>
            </a:pPr>
            <a:endParaRPr lang="en-US"/>
          </a:p>
        </c:txPr>
        <c:crossAx val="134062080"/>
        <c:crosses val="autoZero"/>
        <c:crossBetween val="midCat"/>
      </c:valAx>
    </c:plotArea>
    <c:legend>
      <c:legendPos val="r"/>
      <c:layout>
        <c:manualLayout>
          <c:xMode val="edge"/>
          <c:yMode val="edge"/>
          <c:x val="0.22379545253472749"/>
          <c:y val="7.3572641655087409E-2"/>
          <c:w val="0.29455110246050703"/>
          <c:h val="0.22458624963546431"/>
        </c:manualLayout>
      </c:layout>
      <c:overlay val="0"/>
      <c:spPr>
        <a:solidFill>
          <a:schemeClr val="bg1"/>
        </a:solidFill>
      </c:spPr>
      <c:txPr>
        <a:bodyPr/>
        <a:lstStyle/>
        <a:p>
          <a:pPr>
            <a:defRPr sz="1600"/>
          </a:pPr>
          <a:endParaRPr lang="en-US"/>
        </a:p>
      </c:txPr>
    </c:legend>
    <c:plotVisOnly val="1"/>
    <c:dispBlanksAs val="gap"/>
    <c:showDLblsOverMax val="0"/>
  </c:chart>
  <c:spPr>
    <a:ln>
      <a:noFill/>
    </a:ln>
  </c:spPr>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913304170312046"/>
          <c:y val="6.4192503280839933E-2"/>
          <c:w val="0.73623283756197666"/>
          <c:h val="0.70427174864011965"/>
        </c:manualLayout>
      </c:layout>
      <c:scatterChart>
        <c:scatterStyle val="lineMarker"/>
        <c:varyColors val="0"/>
        <c:ser>
          <c:idx val="0"/>
          <c:order val="0"/>
          <c:tx>
            <c:strRef>
              <c:f>'Qualnet Airtime'!$V$2</c:f>
              <c:strCache>
                <c:ptCount val="1"/>
                <c:pt idx="0">
                  <c:v>  20 Mhz</c:v>
                </c:pt>
              </c:strCache>
            </c:strRef>
          </c:tx>
          <c:spPr>
            <a:ln w="50800">
              <a:solidFill>
                <a:schemeClr val="accent3"/>
              </a:solidFill>
            </a:ln>
          </c:spPr>
          <c:marker>
            <c:symbol val="none"/>
          </c:marker>
          <c:xVal>
            <c:numRef>
              <c:f>'Qualnet Airtime'!$U$3:$U$20</c:f>
              <c:numCache>
                <c:formatCode>General</c:formatCode>
                <c:ptCount val="18"/>
                <c:pt idx="0">
                  <c:v>1</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pt idx="17">
                  <c:v>50</c:v>
                </c:pt>
              </c:numCache>
            </c:numRef>
          </c:xVal>
          <c:yVal>
            <c:numRef>
              <c:f>'Qualnet Airtime'!$V$3:$V$20</c:f>
              <c:numCache>
                <c:formatCode>General</c:formatCode>
                <c:ptCount val="18"/>
                <c:pt idx="0">
                  <c:v>0.44947200000000032</c:v>
                </c:pt>
                <c:pt idx="1">
                  <c:v>0.125</c:v>
                </c:pt>
                <c:pt idx="2">
                  <c:v>0.17286499999999999</c:v>
                </c:pt>
                <c:pt idx="3">
                  <c:v>0.18670300000000201</c:v>
                </c:pt>
                <c:pt idx="4">
                  <c:v>0.24121400000000232</c:v>
                </c:pt>
                <c:pt idx="5">
                  <c:v>0.45062000000000002</c:v>
                </c:pt>
                <c:pt idx="6">
                  <c:v>0.58137599999999956</c:v>
                </c:pt>
                <c:pt idx="7">
                  <c:v>0.69091999999999998</c:v>
                </c:pt>
                <c:pt idx="8">
                  <c:v>0.89585999999999999</c:v>
                </c:pt>
                <c:pt idx="9">
                  <c:v>1.1259079999999999</c:v>
                </c:pt>
                <c:pt idx="10">
                  <c:v>1.2088729999999999</c:v>
                </c:pt>
                <c:pt idx="11">
                  <c:v>1.0729339999999998</c:v>
                </c:pt>
                <c:pt idx="12">
                  <c:v>1.5699709999999998</c:v>
                </c:pt>
                <c:pt idx="13">
                  <c:v>1.4859709999999866</c:v>
                </c:pt>
                <c:pt idx="14">
                  <c:v>1.2760590000000001</c:v>
                </c:pt>
                <c:pt idx="15">
                  <c:v>1.5771639999999998</c:v>
                </c:pt>
                <c:pt idx="16">
                  <c:v>1.708866999999985</c:v>
                </c:pt>
                <c:pt idx="17">
                  <c:v>2.0460310000000002</c:v>
                </c:pt>
              </c:numCache>
            </c:numRef>
          </c:yVal>
          <c:smooth val="0"/>
          <c:extLst>
            <c:ext xmlns:c16="http://schemas.microsoft.com/office/drawing/2014/chart" uri="{C3380CC4-5D6E-409C-BE32-E72D297353CC}">
              <c16:uniqueId val="{00000000-A076-4A81-89CD-5501880FCE45}"/>
            </c:ext>
          </c:extLst>
        </c:ser>
        <c:ser>
          <c:idx val="1"/>
          <c:order val="1"/>
          <c:tx>
            <c:strRef>
              <c:f>'Qualnet Airtime'!$W$2</c:f>
              <c:strCache>
                <c:ptCount val="1"/>
                <c:pt idx="0">
                  <c:v>  10 MHz</c:v>
                </c:pt>
              </c:strCache>
            </c:strRef>
          </c:tx>
          <c:spPr>
            <a:ln w="50800"/>
          </c:spPr>
          <c:marker>
            <c:symbol val="none"/>
          </c:marker>
          <c:xVal>
            <c:numRef>
              <c:f>'Qualnet Airtime'!$U$3:$U$20</c:f>
              <c:numCache>
                <c:formatCode>General</c:formatCode>
                <c:ptCount val="18"/>
                <c:pt idx="0">
                  <c:v>1</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pt idx="17">
                  <c:v>50</c:v>
                </c:pt>
              </c:numCache>
            </c:numRef>
          </c:xVal>
          <c:yVal>
            <c:numRef>
              <c:f>'Qualnet Airtime'!$W$3:$W$20</c:f>
              <c:numCache>
                <c:formatCode>General</c:formatCode>
                <c:ptCount val="18"/>
                <c:pt idx="0">
                  <c:v>0.3990210000000039</c:v>
                </c:pt>
                <c:pt idx="1">
                  <c:v>0.26323999999999997</c:v>
                </c:pt>
                <c:pt idx="2">
                  <c:v>0.32339200000000373</c:v>
                </c:pt>
                <c:pt idx="3">
                  <c:v>0.26041600000000031</c:v>
                </c:pt>
                <c:pt idx="4">
                  <c:v>0.46586500000000008</c:v>
                </c:pt>
                <c:pt idx="5">
                  <c:v>0.72677499999999995</c:v>
                </c:pt>
                <c:pt idx="6">
                  <c:v>0.74386799999999997</c:v>
                </c:pt>
                <c:pt idx="7">
                  <c:v>0.86769000000000995</c:v>
                </c:pt>
                <c:pt idx="8">
                  <c:v>0.94190600000000002</c:v>
                </c:pt>
                <c:pt idx="9">
                  <c:v>1.175198</c:v>
                </c:pt>
                <c:pt idx="10">
                  <c:v>0.98263400000000001</c:v>
                </c:pt>
                <c:pt idx="11">
                  <c:v>1.0493109999999999</c:v>
                </c:pt>
                <c:pt idx="12">
                  <c:v>1.148234</c:v>
                </c:pt>
                <c:pt idx="13">
                  <c:v>1.338951</c:v>
                </c:pt>
                <c:pt idx="14">
                  <c:v>1.0863780000000001</c:v>
                </c:pt>
                <c:pt idx="15">
                  <c:v>1.1887890000000001</c:v>
                </c:pt>
                <c:pt idx="16">
                  <c:v>1.3742239999999999</c:v>
                </c:pt>
                <c:pt idx="17">
                  <c:v>1.4522189999999999</c:v>
                </c:pt>
              </c:numCache>
            </c:numRef>
          </c:yVal>
          <c:smooth val="0"/>
          <c:extLst>
            <c:ext xmlns:c16="http://schemas.microsoft.com/office/drawing/2014/chart" uri="{C3380CC4-5D6E-409C-BE32-E72D297353CC}">
              <c16:uniqueId val="{00000001-A076-4A81-89CD-5501880FCE45}"/>
            </c:ext>
          </c:extLst>
        </c:ser>
        <c:ser>
          <c:idx val="2"/>
          <c:order val="2"/>
          <c:tx>
            <c:strRef>
              <c:f>'Qualnet Airtime'!$X$2</c:f>
              <c:strCache>
                <c:ptCount val="1"/>
                <c:pt idx="0">
                  <c:v>  5 MHz</c:v>
                </c:pt>
              </c:strCache>
            </c:strRef>
          </c:tx>
          <c:spPr>
            <a:ln w="50800">
              <a:solidFill>
                <a:schemeClr val="bg2">
                  <a:lumMod val="10000"/>
                </a:schemeClr>
              </a:solidFill>
            </a:ln>
          </c:spPr>
          <c:marker>
            <c:symbol val="none"/>
          </c:marker>
          <c:xVal>
            <c:numRef>
              <c:f>'Qualnet Airtime'!$U$3:$U$20</c:f>
              <c:numCache>
                <c:formatCode>General</c:formatCode>
                <c:ptCount val="18"/>
                <c:pt idx="0">
                  <c:v>1</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pt idx="17">
                  <c:v>50</c:v>
                </c:pt>
              </c:numCache>
            </c:numRef>
          </c:xVal>
          <c:yVal>
            <c:numRef>
              <c:f>'Qualnet Airtime'!$X$3:$X$20</c:f>
              <c:numCache>
                <c:formatCode>General</c:formatCode>
                <c:ptCount val="18"/>
                <c:pt idx="0">
                  <c:v>0.60810000000000064</c:v>
                </c:pt>
                <c:pt idx="1">
                  <c:v>0.56694000000000666</c:v>
                </c:pt>
                <c:pt idx="2">
                  <c:v>0.5002799999999995</c:v>
                </c:pt>
                <c:pt idx="3">
                  <c:v>0.62524000000000746</c:v>
                </c:pt>
                <c:pt idx="4">
                  <c:v>0.5575599999999995</c:v>
                </c:pt>
                <c:pt idx="5">
                  <c:v>0.74686000000000063</c:v>
                </c:pt>
                <c:pt idx="6">
                  <c:v>0.80862000000000744</c:v>
                </c:pt>
                <c:pt idx="7">
                  <c:v>0.7476000000000087</c:v>
                </c:pt>
                <c:pt idx="8">
                  <c:v>0.74728000000000061</c:v>
                </c:pt>
                <c:pt idx="9">
                  <c:v>0.75296000000000063</c:v>
                </c:pt>
                <c:pt idx="10">
                  <c:v>0.81052000000000002</c:v>
                </c:pt>
                <c:pt idx="11">
                  <c:v>0.80935999999999997</c:v>
                </c:pt>
                <c:pt idx="12">
                  <c:v>0.81472000000000666</c:v>
                </c:pt>
                <c:pt idx="13">
                  <c:v>0.81052000000000002</c:v>
                </c:pt>
                <c:pt idx="14">
                  <c:v>0.80978000000000061</c:v>
                </c:pt>
                <c:pt idx="15">
                  <c:v>0.81262000000000745</c:v>
                </c:pt>
                <c:pt idx="16">
                  <c:v>0.81262000000000745</c:v>
                </c:pt>
                <c:pt idx="17">
                  <c:v>0.87228000000000061</c:v>
                </c:pt>
              </c:numCache>
            </c:numRef>
          </c:yVal>
          <c:smooth val="0"/>
          <c:extLst>
            <c:ext xmlns:c16="http://schemas.microsoft.com/office/drawing/2014/chart" uri="{C3380CC4-5D6E-409C-BE32-E72D297353CC}">
              <c16:uniqueId val="{00000002-A076-4A81-89CD-5501880FCE45}"/>
            </c:ext>
          </c:extLst>
        </c:ser>
        <c:dLbls>
          <c:showLegendKey val="0"/>
          <c:showVal val="0"/>
          <c:showCatName val="0"/>
          <c:showSerName val="0"/>
          <c:showPercent val="0"/>
          <c:showBubbleSize val="0"/>
        </c:dLbls>
        <c:axId val="134081920"/>
        <c:axId val="134829568"/>
      </c:scatterChart>
      <c:valAx>
        <c:axId val="134081920"/>
        <c:scaling>
          <c:orientation val="minMax"/>
          <c:max val="50"/>
        </c:scaling>
        <c:delete val="0"/>
        <c:axPos val="b"/>
        <c:title>
          <c:tx>
            <c:rich>
              <a:bodyPr/>
              <a:lstStyle/>
              <a:p>
                <a:pPr>
                  <a:defRPr sz="1600"/>
                </a:pPr>
                <a:r>
                  <a:rPr lang="en-US" sz="1600" dirty="0"/>
                  <a:t>Background traffic - Packet delay (ms)</a:t>
                </a:r>
              </a:p>
            </c:rich>
          </c:tx>
          <c:layout>
            <c:manualLayout>
              <c:xMode val="edge"/>
              <c:yMode val="edge"/>
              <c:x val="0.40210787887625182"/>
              <c:y val="0.89611512846608454"/>
            </c:manualLayout>
          </c:layout>
          <c:overlay val="0"/>
        </c:title>
        <c:numFmt formatCode="General" sourceLinked="1"/>
        <c:majorTickMark val="out"/>
        <c:minorTickMark val="none"/>
        <c:tickLblPos val="nextTo"/>
        <c:txPr>
          <a:bodyPr/>
          <a:lstStyle/>
          <a:p>
            <a:pPr>
              <a:defRPr sz="1300"/>
            </a:pPr>
            <a:endParaRPr lang="en-US"/>
          </a:p>
        </c:txPr>
        <c:crossAx val="134829568"/>
        <c:crosses val="autoZero"/>
        <c:crossBetween val="midCat"/>
      </c:valAx>
      <c:valAx>
        <c:axId val="134829568"/>
        <c:scaling>
          <c:orientation val="minMax"/>
        </c:scaling>
        <c:delete val="0"/>
        <c:axPos val="l"/>
        <c:title>
          <c:tx>
            <c:rich>
              <a:bodyPr rot="-5400000" vert="horz"/>
              <a:lstStyle/>
              <a:p>
                <a:pPr>
                  <a:defRPr sz="1600"/>
                </a:pPr>
                <a:r>
                  <a:rPr lang="en-US" sz="1600"/>
                  <a:t>MCham-value</a:t>
                </a:r>
              </a:p>
            </c:rich>
          </c:tx>
          <c:layout>
            <c:manualLayout>
              <c:xMode val="edge"/>
              <c:yMode val="edge"/>
              <c:x val="1.5225503062117455E-2"/>
              <c:y val="0.21793892317514574"/>
            </c:manualLayout>
          </c:layout>
          <c:overlay val="0"/>
        </c:title>
        <c:numFmt formatCode="General" sourceLinked="1"/>
        <c:majorTickMark val="out"/>
        <c:minorTickMark val="none"/>
        <c:tickLblPos val="nextTo"/>
        <c:txPr>
          <a:bodyPr/>
          <a:lstStyle/>
          <a:p>
            <a:pPr>
              <a:defRPr sz="1600"/>
            </a:pPr>
            <a:endParaRPr lang="en-US"/>
          </a:p>
        </c:txPr>
        <c:crossAx val="134081920"/>
        <c:crosses val="autoZero"/>
        <c:crossBetween val="midCat"/>
      </c:valAx>
    </c:plotArea>
    <c:legend>
      <c:legendPos val="r"/>
      <c:layout>
        <c:manualLayout>
          <c:xMode val="edge"/>
          <c:yMode val="edge"/>
          <c:x val="0.23508264800233344"/>
          <c:y val="4.2940900503379086E-2"/>
          <c:w val="0.33974548635966523"/>
          <c:h val="0.2630761975065618"/>
        </c:manualLayout>
      </c:layout>
      <c:overlay val="0"/>
      <c:spPr>
        <a:solidFill>
          <a:schemeClr val="bg1"/>
        </a:solidFill>
      </c:spPr>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31607748577291"/>
          <c:y val="5.7060002916302338E-2"/>
          <c:w val="0.71023939963726657"/>
          <c:h val="0.75178630806126456"/>
        </c:manualLayout>
      </c:layout>
      <c:lineChart>
        <c:grouping val="standard"/>
        <c:varyColors val="0"/>
        <c:ser>
          <c:idx val="0"/>
          <c:order val="0"/>
          <c:spPr>
            <a:ln w="38100">
              <a:solidFill>
                <a:srgbClr val="FFFF00"/>
              </a:solidFill>
            </a:ln>
          </c:spPr>
          <c:marker>
            <c:symbol val="square"/>
            <c:size val="5"/>
          </c:marker>
          <c:val>
            <c:numRef>
              <c:f>Sheet1!$H$2:$H$28</c:f>
              <c:numCache>
                <c:formatCode>General</c:formatCode>
                <c:ptCount val="27"/>
                <c:pt idx="0">
                  <c:v>0</c:v>
                </c:pt>
                <c:pt idx="1">
                  <c:v>0</c:v>
                </c:pt>
                <c:pt idx="2">
                  <c:v>0</c:v>
                </c:pt>
                <c:pt idx="3">
                  <c:v>5.0000000000000024E-2</c:v>
                </c:pt>
                <c:pt idx="4">
                  <c:v>0.15000000000000024</c:v>
                </c:pt>
                <c:pt idx="5">
                  <c:v>0.25</c:v>
                </c:pt>
                <c:pt idx="6">
                  <c:v>0.30000000000000032</c:v>
                </c:pt>
                <c:pt idx="7">
                  <c:v>0.30000000000000032</c:v>
                </c:pt>
                <c:pt idx="8">
                  <c:v>0.30000000000000032</c:v>
                </c:pt>
                <c:pt idx="9">
                  <c:v>0.30000000000000032</c:v>
                </c:pt>
                <c:pt idx="10">
                  <c:v>0.35000000000000031</c:v>
                </c:pt>
                <c:pt idx="11">
                  <c:v>0.35000000000000031</c:v>
                </c:pt>
                <c:pt idx="12">
                  <c:v>0.5</c:v>
                </c:pt>
                <c:pt idx="13">
                  <c:v>0.55000000000000004</c:v>
                </c:pt>
                <c:pt idx="14">
                  <c:v>0.60000000000000064</c:v>
                </c:pt>
                <c:pt idx="15">
                  <c:v>0.8</c:v>
                </c:pt>
                <c:pt idx="16">
                  <c:v>0.85000000000000064</c:v>
                </c:pt>
                <c:pt idx="17">
                  <c:v>0.85000000000000064</c:v>
                </c:pt>
                <c:pt idx="18">
                  <c:v>0.9</c:v>
                </c:pt>
                <c:pt idx="19">
                  <c:v>0.9</c:v>
                </c:pt>
                <c:pt idx="20">
                  <c:v>0.95000000000000062</c:v>
                </c:pt>
                <c:pt idx="21">
                  <c:v>0.95000000000000062</c:v>
                </c:pt>
                <c:pt idx="22">
                  <c:v>0.95000000000000062</c:v>
                </c:pt>
                <c:pt idx="23">
                  <c:v>0.95000000000000062</c:v>
                </c:pt>
                <c:pt idx="24">
                  <c:v>1</c:v>
                </c:pt>
                <c:pt idx="25">
                  <c:v>1</c:v>
                </c:pt>
                <c:pt idx="26">
                  <c:v>1</c:v>
                </c:pt>
              </c:numCache>
            </c:numRef>
          </c:val>
          <c:smooth val="0"/>
          <c:extLst>
            <c:ext xmlns:c16="http://schemas.microsoft.com/office/drawing/2014/chart" uri="{C3380CC4-5D6E-409C-BE32-E72D297353CC}">
              <c16:uniqueId val="{00000000-61F2-46C2-B254-D13F76123036}"/>
            </c:ext>
          </c:extLst>
        </c:ser>
        <c:dLbls>
          <c:showLegendKey val="0"/>
          <c:showVal val="0"/>
          <c:showCatName val="0"/>
          <c:showSerName val="0"/>
          <c:showPercent val="0"/>
          <c:showBubbleSize val="0"/>
        </c:dLbls>
        <c:marker val="1"/>
        <c:smooth val="0"/>
        <c:axId val="134238592"/>
        <c:axId val="134240512"/>
      </c:lineChart>
      <c:catAx>
        <c:axId val="134238592"/>
        <c:scaling>
          <c:orientation val="minMax"/>
        </c:scaling>
        <c:delete val="0"/>
        <c:axPos val="b"/>
        <c:title>
          <c:tx>
            <c:rich>
              <a:bodyPr/>
              <a:lstStyle/>
              <a:p>
                <a:pPr>
                  <a:defRPr sz="1800"/>
                </a:pPr>
                <a:r>
                  <a:rPr lang="en-US" sz="1800"/>
                  <a:t>Attenuation</a:t>
                </a:r>
                <a:r>
                  <a:rPr lang="en-US" sz="1800" baseline="0"/>
                  <a:t> caused by door (dB)</a:t>
                </a:r>
                <a:endParaRPr lang="en-US" sz="1800"/>
              </a:p>
            </c:rich>
          </c:tx>
          <c:layout>
            <c:manualLayout>
              <c:xMode val="edge"/>
              <c:yMode val="edge"/>
              <c:x val="0.32315950203307786"/>
              <c:y val="0.90148017341722131"/>
            </c:manualLayout>
          </c:layout>
          <c:overlay val="0"/>
        </c:title>
        <c:majorTickMark val="out"/>
        <c:minorTickMark val="none"/>
        <c:tickLblPos val="nextTo"/>
        <c:txPr>
          <a:bodyPr/>
          <a:lstStyle/>
          <a:p>
            <a:pPr>
              <a:defRPr sz="1600"/>
            </a:pPr>
            <a:endParaRPr lang="en-US"/>
          </a:p>
        </c:txPr>
        <c:crossAx val="134240512"/>
        <c:crosses val="autoZero"/>
        <c:auto val="1"/>
        <c:lblAlgn val="ctr"/>
        <c:lblOffset val="0"/>
        <c:tickLblSkip val="3"/>
        <c:noMultiLvlLbl val="0"/>
      </c:catAx>
      <c:valAx>
        <c:axId val="134240512"/>
        <c:scaling>
          <c:orientation val="minMax"/>
          <c:max val="1"/>
        </c:scaling>
        <c:delete val="0"/>
        <c:axPos val="l"/>
        <c:majorGridlines/>
        <c:title>
          <c:tx>
            <c:rich>
              <a:bodyPr rot="-5400000" vert="horz"/>
              <a:lstStyle/>
              <a:p>
                <a:pPr>
                  <a:defRPr sz="1800"/>
                </a:pPr>
                <a:r>
                  <a:rPr lang="en-US" sz="1800" b="1" i="0">
                    <a:latin typeface="+mn-lt"/>
                  </a:rPr>
                  <a:t>Fraction of</a:t>
                </a:r>
                <a:r>
                  <a:rPr lang="en-US" sz="1800" b="1" i="0" baseline="0">
                    <a:latin typeface="+mn-lt"/>
                  </a:rPr>
                  <a:t> </a:t>
                </a:r>
                <a:r>
                  <a:rPr lang="en-US" sz="1800" b="1" i="0">
                    <a:latin typeface="+mn-lt"/>
                  </a:rPr>
                  <a:t>locations (CDF)</a:t>
                </a:r>
              </a:p>
            </c:rich>
          </c:tx>
          <c:layout>
            <c:manualLayout>
              <c:xMode val="edge"/>
              <c:yMode val="edge"/>
              <c:x val="2.7777777777777991E-2"/>
              <c:y val="4.3171114027413283E-2"/>
            </c:manualLayout>
          </c:layout>
          <c:overlay val="0"/>
        </c:title>
        <c:numFmt formatCode="General" sourceLinked="1"/>
        <c:majorTickMark val="out"/>
        <c:minorTickMark val="none"/>
        <c:tickLblPos val="nextTo"/>
        <c:txPr>
          <a:bodyPr/>
          <a:lstStyle/>
          <a:p>
            <a:pPr>
              <a:defRPr sz="1600"/>
            </a:pPr>
            <a:endParaRPr lang="en-US"/>
          </a:p>
        </c:txPr>
        <c:crossAx val="134238592"/>
        <c:crossesAt val="1"/>
        <c:crossBetween val="midCat"/>
      </c:valAx>
    </c:plotArea>
    <c:plotVisOnly val="1"/>
    <c:dispBlanksAs val="gap"/>
    <c:showDLblsOverMax val="0"/>
  </c:chart>
  <c:spPr>
    <a:solidFill>
      <a:schemeClr val="bg1"/>
    </a:solidFill>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USCMG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7/15/2016</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825033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USCMG</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7/15/2016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32482805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7/15/2016 12:16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5775A2-DF90-40C3-87B4-D3BE04CA07D7}" type="slidenum">
              <a:rPr lang="en-US" smtClean="0"/>
              <a:pPr>
                <a:defRPr/>
              </a:pPr>
              <a:t>22</a:t>
            </a:fld>
            <a:endParaRPr lang="en-US"/>
          </a:p>
        </p:txBody>
      </p:sp>
    </p:spTree>
    <p:extLst>
      <p:ext uri="{BB962C8B-B14F-4D97-AF65-F5344CB8AC3E}">
        <p14:creationId xmlns:p14="http://schemas.microsoft.com/office/powerpoint/2010/main" val="280242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-Well studied problem</a:t>
            </a:r>
          </a:p>
        </p:txBody>
      </p:sp>
      <p:sp>
        <p:nvSpPr>
          <p:cNvPr id="4" name="Slide Number Placeholder 3"/>
          <p:cNvSpPr>
            <a:spLocks noGrp="1"/>
          </p:cNvSpPr>
          <p:nvPr>
            <p:ph type="sldNum" sz="quarter" idx="10"/>
          </p:nvPr>
        </p:nvSpPr>
        <p:spPr/>
        <p:txBody>
          <a:bodyPr/>
          <a:lstStyle/>
          <a:p>
            <a:fld id="{87D77045-401A-4D5E-BFE3-54C21A8A6634}"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use</a:t>
            </a:r>
            <a:r>
              <a:rPr lang="en-US" baseline="0" dirty="0"/>
              <a:t> MAX because even when the medium is fully utilized, a node can still get a “FAIR” share of the spectrum.</a:t>
            </a:r>
          </a:p>
          <a:p>
            <a:r>
              <a:rPr lang="en-US" baseline="0" dirty="0"/>
              <a:t>-Bigger is NOT always better</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use</a:t>
            </a:r>
            <a:r>
              <a:rPr lang="en-US" baseline="0" dirty="0"/>
              <a:t> MAX because even when the medium is fully utilized, a node can still get a “FAIR” share of the spectrum.</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332083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5775A2-DF90-40C3-87B4-D3BE04CA07D7}" type="slidenum">
              <a:rPr lang="en-US" smtClean="0"/>
              <a:pPr>
                <a:defRPr/>
              </a:pPr>
              <a:t>43</a:t>
            </a:fld>
            <a:endParaRPr lang="en-US"/>
          </a:p>
        </p:txBody>
      </p:sp>
    </p:spTree>
    <p:extLst>
      <p:ext uri="{BB962C8B-B14F-4D97-AF65-F5344CB8AC3E}">
        <p14:creationId xmlns:p14="http://schemas.microsoft.com/office/powerpoint/2010/main" val="280242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0"/>
              </a:spcBef>
              <a:spcAft>
                <a:spcPts val="590"/>
              </a:spcAft>
            </a:pPr>
            <a:endParaRPr lang="en-US" dirty="0"/>
          </a:p>
        </p:txBody>
      </p:sp>
      <p:sp>
        <p:nvSpPr>
          <p:cNvPr id="4" name="Slide Number Placeholder 3"/>
          <p:cNvSpPr>
            <a:spLocks noGrp="1"/>
          </p:cNvSpPr>
          <p:nvPr>
            <p:ph type="sldNum" sz="quarter" idx="10"/>
          </p:nvPr>
        </p:nvSpPr>
        <p:spPr/>
        <p:txBody>
          <a:bodyPr/>
          <a:lstStyle/>
          <a:p>
            <a:pPr>
              <a:defRPr/>
            </a:pPr>
            <a:fld id="{955775A2-DF90-40C3-87B4-D3BE04CA07D7}" type="slidenum">
              <a:rPr lang="en-US" smtClean="0"/>
              <a:pPr>
                <a:defRPr/>
              </a:pPr>
              <a:t>44</a:t>
            </a:fld>
            <a:endParaRPr lang="en-US"/>
          </a:p>
        </p:txBody>
      </p:sp>
    </p:spTree>
    <p:extLst>
      <p:ext uri="{BB962C8B-B14F-4D97-AF65-F5344CB8AC3E}">
        <p14:creationId xmlns:p14="http://schemas.microsoft.com/office/powerpoint/2010/main" val="2802426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0"/>
              </a:spcBef>
              <a:spcAft>
                <a:spcPts val="590"/>
              </a:spcAft>
            </a:pPr>
            <a:endParaRPr lang="en-US" dirty="0"/>
          </a:p>
        </p:txBody>
      </p:sp>
      <p:sp>
        <p:nvSpPr>
          <p:cNvPr id="4" name="Slide Number Placeholder 3"/>
          <p:cNvSpPr>
            <a:spLocks noGrp="1"/>
          </p:cNvSpPr>
          <p:nvPr>
            <p:ph type="sldNum" sz="quarter" idx="10"/>
          </p:nvPr>
        </p:nvSpPr>
        <p:spPr/>
        <p:txBody>
          <a:bodyPr/>
          <a:lstStyle/>
          <a:p>
            <a:pPr>
              <a:defRPr/>
            </a:pPr>
            <a:fld id="{955775A2-DF90-40C3-87B4-D3BE04CA07D7}" type="slidenum">
              <a:rPr lang="en-US" smtClean="0"/>
              <a:pPr>
                <a:defRPr/>
              </a:pPr>
              <a:t>45</a:t>
            </a:fld>
            <a:endParaRPr lang="en-US"/>
          </a:p>
        </p:txBody>
      </p:sp>
    </p:spTree>
    <p:extLst>
      <p:ext uri="{BB962C8B-B14F-4D97-AF65-F5344CB8AC3E}">
        <p14:creationId xmlns:p14="http://schemas.microsoft.com/office/powerpoint/2010/main" val="280242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8DC85EA-D758-44CB-9A5A-80212F408450}" type="slidenum">
              <a:rPr lang="en-US" smtClean="0"/>
              <a:pPr/>
              <a:t>9</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-Prime real</a:t>
            </a:r>
            <a:r>
              <a:rPr lang="en-US" baseline="0" dirty="0"/>
              <a:t> estate like a beach front mansion</a:t>
            </a:r>
          </a:p>
          <a:p>
            <a:r>
              <a:rPr lang="en-US" baseline="0" dirty="0"/>
              <a:t>-Modern day equivalent of the Airbus 380</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NOT SAY POPULATION DENSITY IS INVERSELY PROPORTIONAL TO WHITESPACES AVAILABILITY</a:t>
            </a:r>
          </a:p>
        </p:txBody>
      </p:sp>
      <p:sp>
        <p:nvSpPr>
          <p:cNvPr id="4" name="Slide Number Placeholder 3"/>
          <p:cNvSpPr>
            <a:spLocks noGrp="1"/>
          </p:cNvSpPr>
          <p:nvPr>
            <p:ph type="sldNum" sz="quarter" idx="10"/>
          </p:nvPr>
        </p:nvSpPr>
        <p:spPr/>
        <p:txBody>
          <a:bodyPr/>
          <a:lstStyle/>
          <a:p>
            <a:fld id="{87D77045-401A-4D5E-BFE3-54C21A8A663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this architecture?</a:t>
            </a:r>
            <a:r>
              <a:rPr lang="en-US" baseline="0" dirty="0"/>
              <a:t> Motivate why we need a scanner?</a:t>
            </a:r>
          </a:p>
          <a:p>
            <a:r>
              <a:rPr lang="en-US" baseline="0" dirty="0"/>
              <a:t>-Why do we need a translator?</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567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gi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gi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gi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ackground.psd"/>
          <p:cNvPicPr>
            <a:picLocks noChangeAspect="1"/>
          </p:cNvPicPr>
          <p:nvPr userDrawn="1"/>
        </p:nvPicPr>
        <p:blipFill>
          <a:blip r:embed="rId2"/>
          <a:stretch>
            <a:fillRect/>
          </a:stretch>
        </p:blipFill>
        <p:spPr>
          <a:xfrm>
            <a:off x="0" y="-1587"/>
            <a:ext cx="9172575" cy="6858000"/>
          </a:xfrm>
          <a:prstGeom prst="rect">
            <a:avLst/>
          </a:prstGeom>
        </p:spPr>
      </p:pic>
      <p:sp>
        <p:nvSpPr>
          <p:cNvPr id="7" name="Rectangle 6"/>
          <p:cNvSpPr/>
          <p:nvPr userDrawn="1"/>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7" descr="MCRC_LogoWhite_Wide.png"/>
          <p:cNvPicPr>
            <a:picLocks noChangeAspect="1"/>
          </p:cNvPicPr>
          <p:nvPr userDrawn="1"/>
        </p:nvPicPr>
        <p:blipFill>
          <a:blip r:embed="rId3"/>
          <a:stretch>
            <a:fillRect/>
          </a:stretch>
        </p:blipFill>
        <p:spPr>
          <a:xfrm>
            <a:off x="164159" y="6324600"/>
            <a:ext cx="2883841" cy="380595"/>
          </a:xfrm>
          <a:prstGeom prst="rect">
            <a:avLst/>
          </a:prstGeom>
        </p:spPr>
      </p:pic>
      <p:pic>
        <p:nvPicPr>
          <p:cNvPr id="10" name="Picture 9" descr="MSLogo.gif"/>
          <p:cNvPicPr>
            <a:picLocks noChangeAspect="1"/>
          </p:cNvPicPr>
          <p:nvPr userDrawn="1"/>
        </p:nvPicPr>
        <p:blipFill>
          <a:blip r:embed="rId4"/>
          <a:stretch>
            <a:fillRect/>
          </a:stretch>
        </p:blipFill>
        <p:spPr>
          <a:xfrm>
            <a:off x="8153400" y="6462332"/>
            <a:ext cx="769936" cy="167068"/>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4">
                    <a:lumMod val="75000"/>
                  </a:schemeClr>
                </a:solidFill>
                <a:latin typeface="Segoe UI" pitchFamily="34" charset="0"/>
                <a:ea typeface="Segoe UI" pitchFamily="34" charset="0"/>
                <a:cs typeface="Segoe UI"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latin typeface="Segoe WP" pitchFamily="34" charset="0"/>
              </a:defRPr>
            </a:lvl1pPr>
            <a:lvl2pPr>
              <a:defRPr>
                <a:solidFill>
                  <a:schemeClr val="tx1"/>
                </a:solidFill>
                <a:latin typeface="Segoe WP" pitchFamily="34" charset="0"/>
              </a:defRPr>
            </a:lvl2pPr>
            <a:lvl3pPr>
              <a:defRPr>
                <a:solidFill>
                  <a:schemeClr val="tx1"/>
                </a:solidFill>
                <a:latin typeface="Segoe WP" pitchFamily="34" charset="0"/>
              </a:defRPr>
            </a:lvl3pPr>
            <a:lvl4pPr>
              <a:defRPr>
                <a:solidFill>
                  <a:schemeClr val="tx1"/>
                </a:solidFill>
                <a:latin typeface="Segoe WP" pitchFamily="34" charset="0"/>
              </a:defRPr>
            </a:lvl4pPr>
            <a:lvl5pPr>
              <a:defRPr>
                <a:solidFill>
                  <a:schemeClr val="tx1"/>
                </a:solidFill>
                <a:latin typeface="Segoe WP"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3C1B20-75D8-46A2-A812-DCA93C91FFDB}" type="datetime1">
              <a:rPr lang="en-US" smtClean="0"/>
              <a:t>7/15/2016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DC5E38E-0ED4-4F72-B4DC-554851D65131}" type="slidenum">
              <a:rPr lang="en-US" smtClean="0"/>
              <a:t>‹#›</a:t>
            </a:fld>
            <a:endParaRPr lang="en-US"/>
          </a:p>
        </p:txBody>
      </p:sp>
    </p:spTree>
    <p:extLst>
      <p:ext uri="{BB962C8B-B14F-4D97-AF65-F5344CB8AC3E}">
        <p14:creationId xmlns:p14="http://schemas.microsoft.com/office/powerpoint/2010/main" val="352957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F2C3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352800"/>
            <a:ext cx="6400800" cy="1752600"/>
          </a:xfrm>
        </p:spPr>
        <p:txBody>
          <a:bodyPr/>
          <a:lstStyle>
            <a:lvl1pPr marL="0" indent="0" algn="ctr">
              <a:spcBef>
                <a:spcPts val="0"/>
              </a:spcBef>
              <a:buNone/>
              <a:defRPr>
                <a:solidFill>
                  <a:schemeClr val="tx1">
                    <a:tint val="75000"/>
                  </a:schemeClr>
                </a:solidFill>
                <a:latin typeface="Cordia New" pitchFamily="34" charset="-34"/>
                <a:cs typeface="Cordia New"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5B273-0379-4E7C-8E51-FD8DCE1A0535}" type="datetime1">
              <a:rPr lang="en-US" smtClean="0">
                <a:solidFill>
                  <a:prstClr val="black">
                    <a:tint val="75000"/>
                  </a:prstClr>
                </a:solidFill>
              </a:rPr>
              <a:t>7/15/2016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19075"/>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1DE048-60B9-476B-A2DD-A649636F337A}" type="datetime1">
              <a:rPr lang="en-US" smtClean="0">
                <a:solidFill>
                  <a:prstClr val="black">
                    <a:tint val="75000"/>
                  </a:prstClr>
                </a:solidFill>
              </a:rPr>
              <a:t>7/15/2016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grpSp>
        <p:nvGrpSpPr>
          <p:cNvPr id="13" name="Group 12"/>
          <p:cNvGrpSpPr/>
          <p:nvPr/>
        </p:nvGrpSpPr>
        <p:grpSpPr>
          <a:xfrm>
            <a:off x="352425" y="1276350"/>
            <a:ext cx="1095375" cy="171450"/>
            <a:chOff x="428625" y="1109662"/>
            <a:chExt cx="1095375" cy="171450"/>
          </a:xfrm>
        </p:grpSpPr>
        <p:sp>
          <p:nvSpPr>
            <p:cNvPr id="14" name="Rectangle 13"/>
            <p:cNvSpPr/>
            <p:nvPr/>
          </p:nvSpPr>
          <p:spPr>
            <a:xfrm>
              <a:off x="659606" y="1109662"/>
              <a:ext cx="171450" cy="171450"/>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5" name="Rectangle 14"/>
            <p:cNvSpPr/>
            <p:nvPr/>
          </p:nvSpPr>
          <p:spPr>
            <a:xfrm>
              <a:off x="1121568"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6" name="Rectangle 15"/>
            <p:cNvSpPr/>
            <p:nvPr/>
          </p:nvSpPr>
          <p:spPr>
            <a:xfrm>
              <a:off x="890587"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7" name="Rectangle 16"/>
            <p:cNvSpPr/>
            <p:nvPr/>
          </p:nvSpPr>
          <p:spPr>
            <a:xfrm>
              <a:off x="428625"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8" name="Rectangle 17"/>
            <p:cNvSpPr/>
            <p:nvPr/>
          </p:nvSpPr>
          <p:spPr>
            <a:xfrm>
              <a:off x="1352550"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grpSp>
      <p:cxnSp>
        <p:nvCxnSpPr>
          <p:cNvPr id="19" name="Straight Connector 18"/>
          <p:cNvCxnSpPr/>
          <p:nvPr/>
        </p:nvCxnSpPr>
        <p:spPr>
          <a:xfrm>
            <a:off x="304800" y="1143000"/>
            <a:ext cx="8001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496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F2C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80952B-9ECE-4A24-B630-3C9E09386381}" type="datetime1">
              <a:rPr lang="en-US" smtClean="0">
                <a:solidFill>
                  <a:prstClr val="black">
                    <a:tint val="75000"/>
                  </a:prstClr>
                </a:solidFill>
              </a:rPr>
              <a:t>7/15/2016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96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1C6F09-850F-422F-8E2A-E2F1AEB51DDE}"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grpSp>
        <p:nvGrpSpPr>
          <p:cNvPr id="20" name="Group 19"/>
          <p:cNvGrpSpPr/>
          <p:nvPr/>
        </p:nvGrpSpPr>
        <p:grpSpPr>
          <a:xfrm>
            <a:off x="352425" y="1297465"/>
            <a:ext cx="1095375" cy="171450"/>
            <a:chOff x="428625" y="1109662"/>
            <a:chExt cx="1095375" cy="171450"/>
          </a:xfrm>
        </p:grpSpPr>
        <p:sp>
          <p:nvSpPr>
            <p:cNvPr id="21" name="Rectangle 20"/>
            <p:cNvSpPr/>
            <p:nvPr/>
          </p:nvSpPr>
          <p:spPr>
            <a:xfrm>
              <a:off x="659606" y="1109662"/>
              <a:ext cx="171450" cy="171450"/>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2" name="Rectangle 21"/>
            <p:cNvSpPr/>
            <p:nvPr/>
          </p:nvSpPr>
          <p:spPr>
            <a:xfrm>
              <a:off x="1121568"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3" name="Rectangle 22"/>
            <p:cNvSpPr/>
            <p:nvPr/>
          </p:nvSpPr>
          <p:spPr>
            <a:xfrm>
              <a:off x="890587"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4" name="Rectangle 23"/>
            <p:cNvSpPr/>
            <p:nvPr/>
          </p:nvSpPr>
          <p:spPr>
            <a:xfrm>
              <a:off x="428625"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5" name="Rectangle 24"/>
            <p:cNvSpPr/>
            <p:nvPr/>
          </p:nvSpPr>
          <p:spPr>
            <a:xfrm>
              <a:off x="1352550"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grpSp>
    </p:spTree>
    <p:extLst>
      <p:ext uri="{BB962C8B-B14F-4D97-AF65-F5344CB8AC3E}">
        <p14:creationId xmlns:p14="http://schemas.microsoft.com/office/powerpoint/2010/main" val="3112738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0C8388-E3F5-4D74-B0DD-9D1E3E28D8FF}" type="datetime1">
              <a:rPr lang="en-US" smtClean="0">
                <a:solidFill>
                  <a:prstClr val="black">
                    <a:tint val="75000"/>
                  </a:prstClr>
                </a:solidFill>
              </a:rPr>
              <a:t>7/15/2016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grpSp>
        <p:nvGrpSpPr>
          <p:cNvPr id="10" name="Group 9"/>
          <p:cNvGrpSpPr/>
          <p:nvPr/>
        </p:nvGrpSpPr>
        <p:grpSpPr>
          <a:xfrm>
            <a:off x="352425" y="1297465"/>
            <a:ext cx="1095375" cy="171450"/>
            <a:chOff x="428625" y="1109662"/>
            <a:chExt cx="1095375" cy="171450"/>
          </a:xfrm>
        </p:grpSpPr>
        <p:sp>
          <p:nvSpPr>
            <p:cNvPr id="11" name="Rectangle 10"/>
            <p:cNvSpPr/>
            <p:nvPr/>
          </p:nvSpPr>
          <p:spPr>
            <a:xfrm>
              <a:off x="659606" y="1109662"/>
              <a:ext cx="171450" cy="171450"/>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2" name="Rectangle 11"/>
            <p:cNvSpPr/>
            <p:nvPr/>
          </p:nvSpPr>
          <p:spPr>
            <a:xfrm>
              <a:off x="1121568"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3" name="Rectangle 12"/>
            <p:cNvSpPr/>
            <p:nvPr/>
          </p:nvSpPr>
          <p:spPr>
            <a:xfrm>
              <a:off x="890587"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4" name="Rectangle 13"/>
            <p:cNvSpPr/>
            <p:nvPr/>
          </p:nvSpPr>
          <p:spPr>
            <a:xfrm>
              <a:off x="428625"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5" name="Rectangle 14"/>
            <p:cNvSpPr/>
            <p:nvPr/>
          </p:nvSpPr>
          <p:spPr>
            <a:xfrm>
              <a:off x="1352550"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grpSp>
    </p:spTree>
    <p:extLst>
      <p:ext uri="{BB962C8B-B14F-4D97-AF65-F5344CB8AC3E}">
        <p14:creationId xmlns:p14="http://schemas.microsoft.com/office/powerpoint/2010/main" val="355097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13F85-74EC-407A-B1AD-E389BEF218EF}" type="datetime1">
              <a:rPr lang="en-US" smtClean="0">
                <a:solidFill>
                  <a:prstClr val="black">
                    <a:tint val="75000"/>
                  </a:prstClr>
                </a:solidFill>
              </a:rPr>
              <a:t>7/15/2016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20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5B426-6C8C-47D6-BE5B-491A6FDBC7FB}" type="datetime1">
              <a:rPr lang="en-US" smtClean="0">
                <a:solidFill>
                  <a:prstClr val="black">
                    <a:tint val="75000"/>
                  </a:prstClr>
                </a:solidFill>
              </a:rPr>
              <a:t>7/15/2016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76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264E1-F33D-45F5-9B3D-F4D34843A721}"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23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BB02E-3BBB-42E2-B856-4EE054F4E6E5}"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1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81000" y="685800"/>
            <a:ext cx="8382000" cy="677108"/>
          </a:xfrm>
          <a:prstGeom prst="rect">
            <a:avLst/>
          </a:prstGeom>
        </p:spPr>
        <p:txBody>
          <a:bodyPr vert="horz" wrap="square" lIns="0" tIns="0" rIns="0" bIns="0" rtlCol="0" anchor="t">
            <a:spAutoFit/>
          </a:bodyPr>
          <a:lstStyle>
            <a:lvl1pPr>
              <a:defRPr>
                <a:solidFill>
                  <a:schemeClr val="bg1">
                    <a:lumMod val="50000"/>
                  </a:schemeClr>
                </a:solidFill>
              </a:defRPr>
            </a:lvl1pPr>
          </a:lstStyle>
          <a:p>
            <a:r>
              <a:rPr lang="en-US" dirty="0"/>
              <a:t>Click to edit Master title style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96E25C-64C9-46A8-96FB-F0C9EBEF86D7}"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037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C1EE-2154-4674-B5FC-301F35FB94B5}"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986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defRPr>
            </a:lvl1pPr>
          </a:lstStyle>
          <a:p>
            <a:r>
              <a:rPr lang="en-US" dirty="0"/>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atin typeface="Arial" charset="0"/>
              </a:defRPr>
            </a:lvl1pPr>
          </a:lstStyle>
          <a:p>
            <a:pPr>
              <a:defRPr/>
            </a:pPr>
            <a:endParaRPr lang="en-US" dirty="0"/>
          </a:p>
        </p:txBody>
      </p:sp>
    </p:spTree>
    <p:extLst>
      <p:ext uri="{BB962C8B-B14F-4D97-AF65-F5344CB8AC3E}">
        <p14:creationId xmlns:p14="http://schemas.microsoft.com/office/powerpoint/2010/main" val="22256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Placeholder 4"/>
          <p:cNvSpPr>
            <a:spLocks noGrp="1"/>
          </p:cNvSpPr>
          <p:nvPr>
            <p:ph type="title"/>
          </p:nvPr>
        </p:nvSpPr>
        <p:spPr>
          <a:xfrm>
            <a:off x="457200" y="0"/>
            <a:ext cx="7696200" cy="1143000"/>
          </a:xfrm>
          <a:prstGeom prst="rect">
            <a:avLst/>
          </a:prstGeom>
          <a:noFill/>
        </p:spPr>
        <p:txBody>
          <a:bodyPr anchor="ctr">
            <a:normAutofit/>
          </a:bodyPr>
          <a:lstStyle>
            <a:lvl1pPr>
              <a:defRPr>
                <a:solidFill>
                  <a:srgbClr val="0033CC"/>
                </a:solidFill>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2000"/>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637622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a:defRPr baseline="0">
                <a:solidFill>
                  <a:srgbClr val="0033CC"/>
                </a:solidFill>
              </a:defRPr>
            </a:lvl1pPr>
            <a:extLst/>
          </a:lstStyle>
          <a:p>
            <a:r>
              <a:rPr lang="en-US" dirty="0"/>
              <a:t>Click to edit Master title style</a:t>
            </a:r>
          </a:p>
        </p:txBody>
      </p:sp>
      <p:sp>
        <p:nvSpPr>
          <p:cNvPr id="4" name="Content Placeholder 3"/>
          <p:cNvSpPr>
            <a:spLocks noGrp="1"/>
          </p:cNvSpPr>
          <p:nvPr>
            <p:ph sz="half" idx="2"/>
          </p:nvPr>
        </p:nvSpPr>
        <p:spPr>
          <a:xfrm>
            <a:off x="914400" y="1600200"/>
            <a:ext cx="7779544"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362018042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Background.psd"/>
          <p:cNvPicPr>
            <a:picLocks noChangeAspect="1"/>
          </p:cNvPicPr>
          <p:nvPr/>
        </p:nvPicPr>
        <p:blipFill>
          <a:blip r:embed="rId2"/>
          <a:stretch>
            <a:fillRect/>
          </a:stretch>
        </p:blipFill>
        <p:spPr>
          <a:xfrm>
            <a:off x="28575" y="-1587"/>
            <a:ext cx="9144000" cy="6858000"/>
          </a:xfrm>
          <a:prstGeom prst="rect">
            <a:avLst/>
          </a:prstGeom>
        </p:spPr>
      </p:pic>
      <p:sp>
        <p:nvSpPr>
          <p:cNvPr id="7" name="Rectangle 6"/>
          <p:cNvSpPr/>
          <p:nvPr/>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8" name="Picture 7" descr="MCRC_LogoWhite_Wide.png"/>
          <p:cNvPicPr>
            <a:picLocks noChangeAspect="1"/>
          </p:cNvPicPr>
          <p:nvPr/>
        </p:nvPicPr>
        <p:blipFill>
          <a:blip r:embed="rId3"/>
          <a:stretch>
            <a:fillRect/>
          </a:stretch>
        </p:blipFill>
        <p:spPr>
          <a:xfrm>
            <a:off x="164159" y="6324600"/>
            <a:ext cx="2883841" cy="380595"/>
          </a:xfrm>
          <a:prstGeom prst="rect">
            <a:avLst/>
          </a:prstGeom>
        </p:spPr>
      </p:pic>
      <p:pic>
        <p:nvPicPr>
          <p:cNvPr id="10" name="Picture 9" descr="MSLogo.gif"/>
          <p:cNvPicPr>
            <a:picLocks noChangeAspect="1"/>
          </p:cNvPicPr>
          <p:nvPr/>
        </p:nvPicPr>
        <p:blipFill>
          <a:blip r:embed="rId4"/>
          <a:stretch>
            <a:fillRect/>
          </a:stretch>
        </p:blipFill>
        <p:spPr>
          <a:xfrm>
            <a:off x="8153400" y="6462332"/>
            <a:ext cx="769936" cy="167068"/>
          </a:xfrm>
          <a:prstGeom prst="rect">
            <a:avLst/>
          </a:prstGeom>
        </p:spPr>
      </p:pic>
    </p:spTree>
    <p:extLst>
      <p:ext uri="{BB962C8B-B14F-4D97-AF65-F5344CB8AC3E}">
        <p14:creationId xmlns:p14="http://schemas.microsoft.com/office/powerpoint/2010/main" val="34530036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81000" y="990600"/>
            <a:ext cx="8382000" cy="677108"/>
          </a:xfrm>
          <a:prstGeom prst="rect">
            <a:avLst/>
          </a:prstGeom>
          <a:solidFill>
            <a:schemeClr val="bg1"/>
          </a:solidFill>
        </p:spPr>
        <p:txBody>
          <a:bodyPr vert="horz" wrap="square" lIns="0" tIns="0" rIns="0" bIns="0" rtlCol="0" anchor="t">
            <a:spAutoFit/>
          </a:bodyPr>
          <a:lstStyle/>
          <a:p>
            <a:r>
              <a:rPr lang="en-US"/>
              <a:t>Click to edit Master title style</a:t>
            </a:r>
            <a:endParaRPr lang="en-US" dirty="0"/>
          </a:p>
        </p:txBody>
      </p:sp>
      <p:sp>
        <p:nvSpPr>
          <p:cNvPr id="2" name="Rectangle 1"/>
          <p:cNvSpPr/>
          <p:nvPr userDrawn="1"/>
        </p:nvSpPr>
        <p:spPr bwMode="auto">
          <a:xfrm>
            <a:off x="-5395" y="-28322"/>
            <a:ext cx="9144000" cy="62484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181690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3" name="Picture 2" descr="Background.psd"/>
          <p:cNvPicPr>
            <a:picLocks noChangeAspect="1"/>
          </p:cNvPicPr>
          <p:nvPr/>
        </p:nvPicPr>
        <p:blipFill>
          <a:blip r:embed="rId2"/>
          <a:stretch>
            <a:fillRect/>
          </a:stretch>
        </p:blipFill>
        <p:spPr>
          <a:xfrm>
            <a:off x="0" y="-1587"/>
            <a:ext cx="9144000" cy="6858000"/>
          </a:xfrm>
          <a:prstGeom prst="rect">
            <a:avLst/>
          </a:prstGeom>
        </p:spPr>
      </p:pic>
      <p:sp>
        <p:nvSpPr>
          <p:cNvPr id="12" name="Title Placeholder 1"/>
          <p:cNvSpPr>
            <a:spLocks noGrp="1"/>
          </p:cNvSpPr>
          <p:nvPr>
            <p:ph type="title"/>
          </p:nvPr>
        </p:nvSpPr>
        <p:spPr>
          <a:xfrm>
            <a:off x="381000" y="990600"/>
            <a:ext cx="8382000" cy="677108"/>
          </a:xfrm>
          <a:prstGeom prst="rect">
            <a:avLst/>
          </a:prstGeom>
        </p:spPr>
        <p:txBody>
          <a:bodyPr vert="horz" wrap="square"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200760777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descr="Background.psd"/>
          <p:cNvPicPr>
            <a:picLocks noChangeAspect="1"/>
          </p:cNvPicPr>
          <p:nvPr/>
        </p:nvPicPr>
        <p:blipFill>
          <a:blip r:embed="rId2"/>
          <a:stretch>
            <a:fillRect/>
          </a:stretch>
        </p:blipFill>
        <p:spPr>
          <a:xfrm>
            <a:off x="0" y="-1587"/>
            <a:ext cx="9144000" cy="6858000"/>
          </a:xfrm>
          <a:prstGeom prst="rect">
            <a:avLst/>
          </a:prstGeom>
        </p:spPr>
      </p:pic>
    </p:spTree>
    <p:extLst>
      <p:ext uri="{BB962C8B-B14F-4D97-AF65-F5344CB8AC3E}">
        <p14:creationId xmlns:p14="http://schemas.microsoft.com/office/powerpoint/2010/main" val="33369043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3555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descr="Background.psd"/>
          <p:cNvPicPr>
            <a:picLocks noChangeAspect="1"/>
          </p:cNvPicPr>
          <p:nvPr userDrawn="1"/>
        </p:nvPicPr>
        <p:blipFill>
          <a:blip r:embed="rId2"/>
          <a:stretch>
            <a:fillRect/>
          </a:stretch>
        </p:blipFill>
        <p:spPr>
          <a:xfrm>
            <a:off x="0" y="-1587"/>
            <a:ext cx="9144000" cy="6858000"/>
          </a:xfrm>
          <a:prstGeom prst="rect">
            <a:avLst/>
          </a:prstGeom>
        </p:spPr>
      </p:pic>
      <p:sp>
        <p:nvSpPr>
          <p:cNvPr id="12" name="Title Placeholder 1"/>
          <p:cNvSpPr>
            <a:spLocks noGrp="1"/>
          </p:cNvSpPr>
          <p:nvPr>
            <p:ph type="title"/>
          </p:nvPr>
        </p:nvSpPr>
        <p:spPr>
          <a:xfrm>
            <a:off x="381000" y="990600"/>
            <a:ext cx="8382000" cy="677108"/>
          </a:xfrm>
          <a:prstGeom prst="rect">
            <a:avLst/>
          </a:prstGeom>
        </p:spPr>
        <p:txBody>
          <a:bodyPr vert="horz" wrap="square" lIns="0" tIns="0" rIns="0" bIns="0" rtlCol="0" anchor="t">
            <a:spAutoFit/>
          </a:bodyPr>
          <a:lstStyle/>
          <a:p>
            <a:r>
              <a:rPr lang="en-US" dirty="0"/>
              <a:t>Click to edit Master title style</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304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03E10AB-8C05-4D05-B137-55BB1DB0C7C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951385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5112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55850"/>
            <a:ext cx="8382000" cy="677108"/>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a:prstGeom prst="rect">
            <a:avLst/>
          </a:prstGeo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26718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55850"/>
            <a:ext cx="8382000" cy="677108"/>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a:prstGeom prst="rect">
            <a:avLst/>
          </a:prstGeo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extLst>
      <p:ext uri="{BB962C8B-B14F-4D97-AF65-F5344CB8AC3E}">
        <p14:creationId xmlns:p14="http://schemas.microsoft.com/office/powerpoint/2010/main" val="6626017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86D3F174-506E-4FDC-9D4E-39350A0EB34F}" type="datetime1">
              <a:rPr lang="en-US" smtClean="0">
                <a:solidFill>
                  <a:srgbClr val="000000"/>
                </a:solidFill>
              </a:rPr>
              <a:t>7/15/2016</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F03E10AB-8C05-4D05-B137-55BB1DB0C7C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4903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8D805C6E-E1D9-40DB-9A42-7B9EBE0C3B79}" type="datetime1">
              <a:rPr lang="en-US" smtClean="0">
                <a:solidFill>
                  <a:srgbClr val="000000"/>
                </a:solidFill>
              </a:rPr>
              <a:t>7/15/2016</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000000"/>
              </a:solidFill>
            </a:endParaRPr>
          </a:p>
        </p:txBody>
      </p:sp>
      <p:sp>
        <p:nvSpPr>
          <p:cNvPr id="6" name="Slide Number Placeholder 5"/>
          <p:cNvSpPr>
            <a:spLocks noGrp="1"/>
          </p:cNvSpPr>
          <p:nvPr>
            <p:ph type="sldNum" sz="quarter" idx="12"/>
          </p:nvPr>
        </p:nvSpPr>
        <p:spPr/>
        <p:txBody>
          <a:bodyPr/>
          <a:lstStyle/>
          <a:p>
            <a:fld id="{F03E10AB-8C05-4D05-B137-55BB1DB0C7C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9107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Background.psd"/>
          <p:cNvPicPr>
            <a:picLocks noChangeAspect="1"/>
          </p:cNvPicPr>
          <p:nvPr/>
        </p:nvPicPr>
        <p:blipFill>
          <a:blip r:embed="rId2"/>
          <a:stretch>
            <a:fillRect/>
          </a:stretch>
        </p:blipFill>
        <p:spPr>
          <a:xfrm>
            <a:off x="28575" y="-1587"/>
            <a:ext cx="9144000" cy="6858000"/>
          </a:xfrm>
          <a:prstGeom prst="rect">
            <a:avLst/>
          </a:prstGeom>
        </p:spPr>
      </p:pic>
      <p:sp>
        <p:nvSpPr>
          <p:cNvPr id="7" name="Rectangle 6"/>
          <p:cNvSpPr/>
          <p:nvPr/>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8" name="Picture 7" descr="MCRC_LogoWhite_Wide.png"/>
          <p:cNvPicPr>
            <a:picLocks noChangeAspect="1"/>
          </p:cNvPicPr>
          <p:nvPr/>
        </p:nvPicPr>
        <p:blipFill>
          <a:blip r:embed="rId3"/>
          <a:stretch>
            <a:fillRect/>
          </a:stretch>
        </p:blipFill>
        <p:spPr>
          <a:xfrm>
            <a:off x="164159" y="6324600"/>
            <a:ext cx="2883841" cy="380595"/>
          </a:xfrm>
          <a:prstGeom prst="rect">
            <a:avLst/>
          </a:prstGeom>
        </p:spPr>
      </p:pic>
      <p:pic>
        <p:nvPicPr>
          <p:cNvPr id="10" name="Picture 9" descr="MSLogo.gif"/>
          <p:cNvPicPr>
            <a:picLocks noChangeAspect="1"/>
          </p:cNvPicPr>
          <p:nvPr/>
        </p:nvPicPr>
        <p:blipFill>
          <a:blip r:embed="rId4"/>
          <a:stretch>
            <a:fillRect/>
          </a:stretch>
        </p:blipFill>
        <p:spPr>
          <a:xfrm>
            <a:off x="8153400" y="6462332"/>
            <a:ext cx="769936" cy="167068"/>
          </a:xfrm>
          <a:prstGeom prst="rect">
            <a:avLst/>
          </a:prstGeom>
        </p:spPr>
      </p:pic>
    </p:spTree>
    <p:extLst>
      <p:ext uri="{BB962C8B-B14F-4D97-AF65-F5344CB8AC3E}">
        <p14:creationId xmlns:p14="http://schemas.microsoft.com/office/powerpoint/2010/main" val="375294251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81000" y="990600"/>
            <a:ext cx="8382000" cy="677108"/>
          </a:xfrm>
          <a:prstGeom prst="rect">
            <a:avLst/>
          </a:prstGeom>
          <a:solidFill>
            <a:schemeClr val="bg1"/>
          </a:solidFill>
        </p:spPr>
        <p:txBody>
          <a:bodyPr vert="horz" wrap="square" lIns="0" tIns="0" rIns="0" bIns="0" rtlCol="0" anchor="t">
            <a:spAutoFit/>
          </a:bodyPr>
          <a:lstStyle/>
          <a:p>
            <a:r>
              <a:rPr lang="en-US"/>
              <a:t>Click to edit Master title style</a:t>
            </a:r>
            <a:endParaRPr lang="en-US" dirty="0"/>
          </a:p>
        </p:txBody>
      </p:sp>
      <p:sp>
        <p:nvSpPr>
          <p:cNvPr id="2" name="Rectangle 1"/>
          <p:cNvSpPr/>
          <p:nvPr userDrawn="1"/>
        </p:nvSpPr>
        <p:spPr bwMode="auto">
          <a:xfrm>
            <a:off x="-5395" y="-28322"/>
            <a:ext cx="9144000" cy="6248400"/>
          </a:xfrm>
          <a:prstGeom prst="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28140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3" name="Picture 2" descr="Background.psd"/>
          <p:cNvPicPr>
            <a:picLocks noChangeAspect="1"/>
          </p:cNvPicPr>
          <p:nvPr/>
        </p:nvPicPr>
        <p:blipFill>
          <a:blip r:embed="rId2"/>
          <a:stretch>
            <a:fillRect/>
          </a:stretch>
        </p:blipFill>
        <p:spPr>
          <a:xfrm>
            <a:off x="0" y="-1587"/>
            <a:ext cx="9144000" cy="6858000"/>
          </a:xfrm>
          <a:prstGeom prst="rect">
            <a:avLst/>
          </a:prstGeom>
        </p:spPr>
      </p:pic>
      <p:sp>
        <p:nvSpPr>
          <p:cNvPr id="12" name="Title Placeholder 1"/>
          <p:cNvSpPr>
            <a:spLocks noGrp="1"/>
          </p:cNvSpPr>
          <p:nvPr>
            <p:ph type="title"/>
          </p:nvPr>
        </p:nvSpPr>
        <p:spPr>
          <a:xfrm>
            <a:off x="381000" y="990600"/>
            <a:ext cx="8382000" cy="677108"/>
          </a:xfrm>
          <a:prstGeom prst="rect">
            <a:avLst/>
          </a:prstGeom>
        </p:spPr>
        <p:txBody>
          <a:bodyPr vert="horz" wrap="square" lIns="0" tIns="0" rIns="0" bIns="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36654751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Background.psd"/>
          <p:cNvPicPr>
            <a:picLocks noChangeAspect="1"/>
          </p:cNvPicPr>
          <p:nvPr userDrawn="1"/>
        </p:nvPicPr>
        <p:blipFill>
          <a:blip r:embed="rId2"/>
          <a:stretch>
            <a:fillRect/>
          </a:stretch>
        </p:blipFill>
        <p:spPr>
          <a:xfrm>
            <a:off x="0" y="-1587"/>
            <a:ext cx="9144000" cy="6858000"/>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descr="Background.psd"/>
          <p:cNvPicPr>
            <a:picLocks noChangeAspect="1"/>
          </p:cNvPicPr>
          <p:nvPr/>
        </p:nvPicPr>
        <p:blipFill>
          <a:blip r:embed="rId2"/>
          <a:stretch>
            <a:fillRect/>
          </a:stretch>
        </p:blipFill>
        <p:spPr>
          <a:xfrm>
            <a:off x="0" y="-1587"/>
            <a:ext cx="9144000" cy="6858000"/>
          </a:xfrm>
          <a:prstGeom prst="rect">
            <a:avLst/>
          </a:prstGeom>
        </p:spPr>
      </p:pic>
    </p:spTree>
    <p:extLst>
      <p:ext uri="{BB962C8B-B14F-4D97-AF65-F5344CB8AC3E}">
        <p14:creationId xmlns:p14="http://schemas.microsoft.com/office/powerpoint/2010/main" val="222278394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9919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9303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03E10AB-8C05-4D05-B137-55BB1DB0C7C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423179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0713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55850"/>
            <a:ext cx="8382000" cy="677108"/>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a:prstGeom prst="rect">
            <a:avLst/>
          </a:prstGeo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90189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55850"/>
            <a:ext cx="8382000" cy="677108"/>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a:prstGeom prst="rect">
            <a:avLst/>
          </a:prstGeo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extLst>
      <p:ext uri="{BB962C8B-B14F-4D97-AF65-F5344CB8AC3E}">
        <p14:creationId xmlns:p14="http://schemas.microsoft.com/office/powerpoint/2010/main" val="3950601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D8EE471-9169-4A6F-92D3-84BA60EE199B}" type="datetime1">
              <a:rPr lang="en-US" smtClean="0">
                <a:solidFill>
                  <a:srgbClr val="000000"/>
                </a:solidFill>
              </a:rPr>
              <a:t>7/15/2016</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000000"/>
              </a:solidFill>
            </a:endParaRPr>
          </a:p>
        </p:txBody>
      </p:sp>
      <p:sp>
        <p:nvSpPr>
          <p:cNvPr id="6" name="Slide Number Placeholder 5"/>
          <p:cNvSpPr>
            <a:spLocks noGrp="1"/>
          </p:cNvSpPr>
          <p:nvPr>
            <p:ph type="sldNum" sz="quarter" idx="12"/>
          </p:nvPr>
        </p:nvSpPr>
        <p:spPr/>
        <p:txBody>
          <a:bodyPr/>
          <a:lstStyle/>
          <a:p>
            <a:fld id="{F03E10AB-8C05-4D05-B137-55BB1DB0C7C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67297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ackground.psd"/>
          <p:cNvPicPr>
            <a:picLocks noChangeAspect="1"/>
          </p:cNvPicPr>
          <p:nvPr userDrawn="1"/>
        </p:nvPicPr>
        <p:blipFill>
          <a:blip r:embed="rId2"/>
          <a:stretch>
            <a:fillRect/>
          </a:stretch>
        </p:blipFill>
        <p:spPr>
          <a:xfrm>
            <a:off x="0" y="-1587"/>
            <a:ext cx="9172575" cy="6858000"/>
          </a:xfrm>
          <a:prstGeom prst="rect">
            <a:avLst/>
          </a:prstGeom>
        </p:spPr>
      </p:pic>
      <p:sp>
        <p:nvSpPr>
          <p:cNvPr id="7" name="Rectangle 6"/>
          <p:cNvSpPr/>
          <p:nvPr userDrawn="1"/>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8" name="Picture 7" descr="MCRC_LogoWhite_Wide.png"/>
          <p:cNvPicPr>
            <a:picLocks noChangeAspect="1"/>
          </p:cNvPicPr>
          <p:nvPr userDrawn="1"/>
        </p:nvPicPr>
        <p:blipFill>
          <a:blip r:embed="rId3"/>
          <a:stretch>
            <a:fillRect/>
          </a:stretch>
        </p:blipFill>
        <p:spPr>
          <a:xfrm>
            <a:off x="164159" y="6324600"/>
            <a:ext cx="2883841" cy="380595"/>
          </a:xfrm>
          <a:prstGeom prst="rect">
            <a:avLst/>
          </a:prstGeom>
        </p:spPr>
      </p:pic>
      <p:pic>
        <p:nvPicPr>
          <p:cNvPr id="10" name="Picture 9" descr="MSLogo.gif"/>
          <p:cNvPicPr>
            <a:picLocks noChangeAspect="1"/>
          </p:cNvPicPr>
          <p:nvPr userDrawn="1"/>
        </p:nvPicPr>
        <p:blipFill>
          <a:blip r:embed="rId4"/>
          <a:stretch>
            <a:fillRect/>
          </a:stretch>
        </p:blipFill>
        <p:spPr>
          <a:xfrm>
            <a:off x="8153400" y="6462332"/>
            <a:ext cx="769936" cy="167068"/>
          </a:xfrm>
          <a:prstGeom prst="rect">
            <a:avLst/>
          </a:prstGeom>
        </p:spPr>
      </p:pic>
    </p:spTree>
    <p:extLst>
      <p:ext uri="{BB962C8B-B14F-4D97-AF65-F5344CB8AC3E}">
        <p14:creationId xmlns:p14="http://schemas.microsoft.com/office/powerpoint/2010/main" val="75658222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81000" y="685800"/>
            <a:ext cx="8382000" cy="677108"/>
          </a:xfrm>
          <a:prstGeom prst="rect">
            <a:avLst/>
          </a:prstGeom>
        </p:spPr>
        <p:txBody>
          <a:bodyPr vert="horz" wrap="square" lIns="0" tIns="0" rIns="0" bIns="0" rtlCol="0" anchor="t">
            <a:spAutoFit/>
          </a:bodyPr>
          <a:lstStyle>
            <a:lvl1pPr>
              <a:defRPr>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5891466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descr="Background.psd"/>
          <p:cNvPicPr>
            <a:picLocks noChangeAspect="1"/>
          </p:cNvPicPr>
          <p:nvPr userDrawn="1"/>
        </p:nvPicPr>
        <p:blipFill>
          <a:blip r:embed="rId2"/>
          <a:stretch>
            <a:fillRect/>
          </a:stretch>
        </p:blipFill>
        <p:spPr>
          <a:xfrm>
            <a:off x="0" y="-1587"/>
            <a:ext cx="9144000" cy="6858000"/>
          </a:xfrm>
          <a:prstGeom prst="rect">
            <a:avLst/>
          </a:prstGeom>
        </p:spPr>
      </p:pic>
      <p:sp>
        <p:nvSpPr>
          <p:cNvPr id="12" name="Title Placeholder 1"/>
          <p:cNvSpPr>
            <a:spLocks noGrp="1"/>
          </p:cNvSpPr>
          <p:nvPr>
            <p:ph type="title"/>
          </p:nvPr>
        </p:nvSpPr>
        <p:spPr>
          <a:xfrm>
            <a:off x="381000" y="990600"/>
            <a:ext cx="8382000" cy="677108"/>
          </a:xfrm>
          <a:prstGeom prst="rect">
            <a:avLst/>
          </a:prstGeom>
        </p:spPr>
        <p:txBody>
          <a:bodyPr vert="horz" wrap="square" lIns="0" tIns="0" rIns="0" bIns="0" rtlCol="0" anchor="t">
            <a:spAutoFit/>
          </a:bodyPr>
          <a:lstStyle/>
          <a:p>
            <a:r>
              <a:rPr lang="en-US" dirty="0"/>
              <a:t>Click to edit Master title style</a:t>
            </a:r>
          </a:p>
        </p:txBody>
      </p:sp>
    </p:spTree>
    <p:extLst>
      <p:ext uri="{BB962C8B-B14F-4D97-AF65-F5344CB8AC3E}">
        <p14:creationId xmlns:p14="http://schemas.microsoft.com/office/powerpoint/2010/main" val="298610314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Background.psd"/>
          <p:cNvPicPr>
            <a:picLocks noChangeAspect="1"/>
          </p:cNvPicPr>
          <p:nvPr userDrawn="1"/>
        </p:nvPicPr>
        <p:blipFill>
          <a:blip r:embed="rId2"/>
          <a:stretch>
            <a:fillRect/>
          </a:stretch>
        </p:blipFill>
        <p:spPr>
          <a:xfrm>
            <a:off x="0" y="-1587"/>
            <a:ext cx="9144000" cy="6858000"/>
          </a:xfrm>
          <a:prstGeom prst="rect">
            <a:avLst/>
          </a:prstGeom>
        </p:spPr>
      </p:pic>
    </p:spTree>
    <p:extLst>
      <p:ext uri="{BB962C8B-B14F-4D97-AF65-F5344CB8AC3E}">
        <p14:creationId xmlns:p14="http://schemas.microsoft.com/office/powerpoint/2010/main" val="56092051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6608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7618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9499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609600"/>
            <a:ext cx="8382000" cy="677108"/>
          </a:xfrm>
          <a:prstGeom prst="rect">
            <a:avLst/>
          </a:prstGeom>
        </p:spPr>
        <p:txBody>
          <a:bodyPr/>
          <a:lstStyle>
            <a:lvl1pPr>
              <a:defRPr>
                <a:solidFill>
                  <a:srgbClr val="7F7F7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676400"/>
            <a:ext cx="8382000" cy="2200602"/>
          </a:xfrm>
          <a:prstGeom prst="rect">
            <a:avLst/>
          </a:prstGeom>
        </p:spPr>
        <p:txBody>
          <a:bodyPr/>
          <a:lstStyle>
            <a:lvl1pPr>
              <a:buClr>
                <a:schemeClr val="tx1"/>
              </a:buClr>
              <a:buSzPct val="70000"/>
              <a:buFont typeface="Wingdings" pitchFamily="2" charset="2"/>
              <a:buChar char="l"/>
              <a:defRPr>
                <a:solidFill>
                  <a:srgbClr val="7F7F7F"/>
                </a:solidFill>
              </a:defRPr>
            </a:lvl1pPr>
            <a:lvl2pPr>
              <a:buClr>
                <a:schemeClr val="tx1"/>
              </a:buClr>
              <a:buSzPct val="70000"/>
              <a:buFont typeface="Wingdings" pitchFamily="2" charset="2"/>
              <a:buChar char="l"/>
              <a:defRPr>
                <a:solidFill>
                  <a:srgbClr val="7F7F7F"/>
                </a:solidFill>
              </a:defRPr>
            </a:lvl2pPr>
            <a:lvl3pPr>
              <a:buClr>
                <a:schemeClr val="tx1"/>
              </a:buClr>
              <a:buSzPct val="70000"/>
              <a:buFont typeface="Wingdings" pitchFamily="2" charset="2"/>
              <a:buChar char="l"/>
              <a:defRPr>
                <a:solidFill>
                  <a:srgbClr val="7F7F7F"/>
                </a:solidFill>
              </a:defRPr>
            </a:lvl3pPr>
            <a:lvl4pPr>
              <a:buClr>
                <a:schemeClr val="tx1"/>
              </a:buClr>
              <a:buSzPct val="70000"/>
              <a:buFont typeface="Wingdings" pitchFamily="2" charset="2"/>
              <a:buChar char="l"/>
              <a:defRPr>
                <a:solidFill>
                  <a:srgbClr val="7F7F7F"/>
                </a:solidFill>
              </a:defRPr>
            </a:lvl4pPr>
            <a:lvl5pPr>
              <a:buClr>
                <a:schemeClr val="tx1"/>
              </a:buClr>
              <a:buSzPct val="70000"/>
              <a:buFont typeface="Wingdings" pitchFamily="2" charset="2"/>
              <a:buChar char="l"/>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9140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533400"/>
            <a:ext cx="8382000" cy="677108"/>
          </a:xfrm>
          <a:prstGeom prst="rect">
            <a:avLst/>
          </a:prstGeom>
        </p:spPr>
        <p:txBody>
          <a:bodyPr/>
          <a:lstStyle>
            <a:lvl1pPr>
              <a:defRPr>
                <a:solidFill>
                  <a:srgbClr val="7F7F7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676400"/>
            <a:ext cx="8382000" cy="2200602"/>
          </a:xfrm>
          <a:prstGeom prst="rect">
            <a:avLst/>
          </a:prstGeom>
        </p:spPr>
        <p:txBody>
          <a:bodyPr/>
          <a:lstStyle>
            <a:lvl1pPr>
              <a:buClr>
                <a:schemeClr val="tx1"/>
              </a:buClr>
              <a:buSzPct val="70000"/>
              <a:buFont typeface="Wingdings" pitchFamily="2" charset="2"/>
              <a:buChar char="l"/>
              <a:defRPr>
                <a:solidFill>
                  <a:srgbClr val="7F7F7F"/>
                </a:solidFill>
              </a:defRPr>
            </a:lvl1pPr>
            <a:lvl2pPr>
              <a:buClr>
                <a:schemeClr val="tx1"/>
              </a:buClr>
              <a:buSzPct val="70000"/>
              <a:buFont typeface="Wingdings" pitchFamily="2" charset="2"/>
              <a:buChar char="l"/>
              <a:defRPr>
                <a:solidFill>
                  <a:srgbClr val="7F7F7F"/>
                </a:solidFill>
              </a:defRPr>
            </a:lvl2pPr>
            <a:lvl3pPr>
              <a:buClr>
                <a:schemeClr val="tx1"/>
              </a:buClr>
              <a:buSzPct val="70000"/>
              <a:buFont typeface="Wingdings" pitchFamily="2" charset="2"/>
              <a:buChar char="l"/>
              <a:defRPr>
                <a:solidFill>
                  <a:srgbClr val="7F7F7F"/>
                </a:solidFill>
              </a:defRPr>
            </a:lvl3pPr>
            <a:lvl4pPr>
              <a:buClr>
                <a:schemeClr val="tx1"/>
              </a:buClr>
              <a:buSzPct val="70000"/>
              <a:buFont typeface="Wingdings" pitchFamily="2" charset="2"/>
              <a:buChar char="l"/>
              <a:defRPr>
                <a:solidFill>
                  <a:srgbClr val="7F7F7F"/>
                </a:solidFill>
              </a:defRPr>
            </a:lvl4pPr>
            <a:lvl5pPr>
              <a:buClr>
                <a:schemeClr val="tx1"/>
              </a:buClr>
              <a:buSzPct val="70000"/>
              <a:buFont typeface="Wingdings" pitchFamily="2" charset="2"/>
              <a:buChar char="l"/>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extLst>
      <p:ext uri="{BB962C8B-B14F-4D97-AF65-F5344CB8AC3E}">
        <p14:creationId xmlns:p14="http://schemas.microsoft.com/office/powerpoint/2010/main" val="188329292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4">
                    <a:lumMod val="75000"/>
                  </a:schemeClr>
                </a:solidFill>
                <a:latin typeface="Segoe UI" pitchFamily="34" charset="0"/>
                <a:ea typeface="Segoe UI" pitchFamily="34" charset="0"/>
                <a:cs typeface="Segoe UI"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latin typeface="Segoe WP" pitchFamily="34" charset="0"/>
              </a:defRPr>
            </a:lvl1pPr>
            <a:lvl2pPr>
              <a:defRPr>
                <a:solidFill>
                  <a:schemeClr val="tx1"/>
                </a:solidFill>
                <a:latin typeface="Segoe WP" pitchFamily="34" charset="0"/>
              </a:defRPr>
            </a:lvl2pPr>
            <a:lvl3pPr>
              <a:defRPr>
                <a:solidFill>
                  <a:schemeClr val="tx1"/>
                </a:solidFill>
                <a:latin typeface="Segoe WP" pitchFamily="34" charset="0"/>
              </a:defRPr>
            </a:lvl3pPr>
            <a:lvl4pPr>
              <a:defRPr>
                <a:solidFill>
                  <a:schemeClr val="tx1"/>
                </a:solidFill>
                <a:latin typeface="Segoe WP" pitchFamily="34" charset="0"/>
              </a:defRPr>
            </a:lvl4pPr>
            <a:lvl5pPr>
              <a:defRPr>
                <a:solidFill>
                  <a:schemeClr val="tx1"/>
                </a:solidFill>
                <a:latin typeface="Segoe WP"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ABC72C-4A3A-456A-B677-0B5CBD124711}" type="datetime1">
              <a:rPr lang="en-US" smtClean="0">
                <a:solidFill>
                  <a:srgbClr val="000000"/>
                </a:solidFill>
              </a:rPr>
              <a:t>7/15/2016</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2DC5E38E-0ED4-4F72-B4DC-554851D65131}"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63509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ackground.psd"/>
          <p:cNvPicPr>
            <a:picLocks noChangeAspect="1"/>
          </p:cNvPicPr>
          <p:nvPr userDrawn="1"/>
        </p:nvPicPr>
        <p:blipFill>
          <a:blip r:embed="rId2"/>
          <a:stretch>
            <a:fillRect/>
          </a:stretch>
        </p:blipFill>
        <p:spPr>
          <a:xfrm>
            <a:off x="0" y="-1587"/>
            <a:ext cx="9172575" cy="6858000"/>
          </a:xfrm>
          <a:prstGeom prst="rect">
            <a:avLst/>
          </a:prstGeom>
        </p:spPr>
      </p:pic>
      <p:sp>
        <p:nvSpPr>
          <p:cNvPr id="7" name="Rectangle 6"/>
          <p:cNvSpPr/>
          <p:nvPr userDrawn="1"/>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8" name="Picture 7" descr="MCRC_LogoWhite_Wide.png"/>
          <p:cNvPicPr>
            <a:picLocks noChangeAspect="1"/>
          </p:cNvPicPr>
          <p:nvPr userDrawn="1"/>
        </p:nvPicPr>
        <p:blipFill>
          <a:blip r:embed="rId3"/>
          <a:stretch>
            <a:fillRect/>
          </a:stretch>
        </p:blipFill>
        <p:spPr>
          <a:xfrm>
            <a:off x="164159" y="6324600"/>
            <a:ext cx="2883841" cy="380595"/>
          </a:xfrm>
          <a:prstGeom prst="rect">
            <a:avLst/>
          </a:prstGeom>
        </p:spPr>
      </p:pic>
      <p:pic>
        <p:nvPicPr>
          <p:cNvPr id="10" name="Picture 9" descr="MSLogo.gif"/>
          <p:cNvPicPr>
            <a:picLocks noChangeAspect="1"/>
          </p:cNvPicPr>
          <p:nvPr userDrawn="1"/>
        </p:nvPicPr>
        <p:blipFill>
          <a:blip r:embed="rId4"/>
          <a:stretch>
            <a:fillRect/>
          </a:stretch>
        </p:blipFill>
        <p:spPr>
          <a:xfrm>
            <a:off x="8153400" y="6462332"/>
            <a:ext cx="769936" cy="167068"/>
          </a:xfrm>
          <a:prstGeom prst="rect">
            <a:avLst/>
          </a:prstGeom>
        </p:spPr>
      </p:pic>
    </p:spTree>
    <p:extLst>
      <p:ext uri="{BB962C8B-B14F-4D97-AF65-F5344CB8AC3E}">
        <p14:creationId xmlns:p14="http://schemas.microsoft.com/office/powerpoint/2010/main" val="43176535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81000" y="685800"/>
            <a:ext cx="8382000" cy="677108"/>
          </a:xfrm>
          <a:prstGeom prst="rect">
            <a:avLst/>
          </a:prstGeom>
        </p:spPr>
        <p:txBody>
          <a:bodyPr vert="horz" wrap="square" lIns="0" tIns="0" rIns="0" bIns="0" rtlCol="0" anchor="t">
            <a:spAutoFit/>
          </a:bodyPr>
          <a:lstStyle>
            <a:lvl1pPr>
              <a:defRPr>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7669339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descr="Background.psd"/>
          <p:cNvPicPr>
            <a:picLocks noChangeAspect="1"/>
          </p:cNvPicPr>
          <p:nvPr userDrawn="1"/>
        </p:nvPicPr>
        <p:blipFill>
          <a:blip r:embed="rId2"/>
          <a:stretch>
            <a:fillRect/>
          </a:stretch>
        </p:blipFill>
        <p:spPr>
          <a:xfrm>
            <a:off x="0" y="-1587"/>
            <a:ext cx="9144000" cy="6858000"/>
          </a:xfrm>
          <a:prstGeom prst="rect">
            <a:avLst/>
          </a:prstGeom>
        </p:spPr>
      </p:pic>
      <p:sp>
        <p:nvSpPr>
          <p:cNvPr id="12" name="Title Placeholder 1"/>
          <p:cNvSpPr>
            <a:spLocks noGrp="1"/>
          </p:cNvSpPr>
          <p:nvPr>
            <p:ph type="title"/>
          </p:nvPr>
        </p:nvSpPr>
        <p:spPr>
          <a:xfrm>
            <a:off x="381000" y="990600"/>
            <a:ext cx="8382000" cy="677108"/>
          </a:xfrm>
          <a:prstGeom prst="rect">
            <a:avLst/>
          </a:prstGeom>
        </p:spPr>
        <p:txBody>
          <a:bodyPr vert="horz" wrap="square" lIns="0" tIns="0" rIns="0" bIns="0" rtlCol="0" anchor="t">
            <a:spAutoFit/>
          </a:bodyPr>
          <a:lstStyle/>
          <a:p>
            <a:r>
              <a:rPr lang="en-US" dirty="0"/>
              <a:t>Click to edit Master title style</a:t>
            </a:r>
          </a:p>
        </p:txBody>
      </p:sp>
    </p:spTree>
    <p:extLst>
      <p:ext uri="{BB962C8B-B14F-4D97-AF65-F5344CB8AC3E}">
        <p14:creationId xmlns:p14="http://schemas.microsoft.com/office/powerpoint/2010/main" val="236773633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Background.psd"/>
          <p:cNvPicPr>
            <a:picLocks noChangeAspect="1"/>
          </p:cNvPicPr>
          <p:nvPr userDrawn="1"/>
        </p:nvPicPr>
        <p:blipFill>
          <a:blip r:embed="rId2"/>
          <a:stretch>
            <a:fillRect/>
          </a:stretch>
        </p:blipFill>
        <p:spPr>
          <a:xfrm>
            <a:off x="0" y="-1587"/>
            <a:ext cx="9144000" cy="6858000"/>
          </a:xfrm>
          <a:prstGeom prst="rect">
            <a:avLst/>
          </a:prstGeom>
        </p:spPr>
      </p:pic>
    </p:spTree>
    <p:extLst>
      <p:ext uri="{BB962C8B-B14F-4D97-AF65-F5344CB8AC3E}">
        <p14:creationId xmlns:p14="http://schemas.microsoft.com/office/powerpoint/2010/main" val="42434804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10586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68244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398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609600"/>
            <a:ext cx="8382000" cy="677108"/>
          </a:xfrm>
          <a:prstGeom prst="rect">
            <a:avLst/>
          </a:prstGeom>
        </p:spPr>
        <p:txBody>
          <a:bodyPr/>
          <a:lstStyle>
            <a:lvl1pPr>
              <a:defRPr>
                <a:solidFill>
                  <a:srgbClr val="7F7F7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676400"/>
            <a:ext cx="8382000" cy="2200602"/>
          </a:xfrm>
          <a:prstGeom prst="rect">
            <a:avLst/>
          </a:prstGeom>
        </p:spPr>
        <p:txBody>
          <a:bodyPr/>
          <a:lstStyle>
            <a:lvl1pPr>
              <a:buClr>
                <a:schemeClr val="tx1"/>
              </a:buClr>
              <a:buSzPct val="70000"/>
              <a:buFont typeface="Wingdings" pitchFamily="2" charset="2"/>
              <a:buChar char="l"/>
              <a:defRPr>
                <a:solidFill>
                  <a:srgbClr val="7F7F7F"/>
                </a:solidFill>
              </a:defRPr>
            </a:lvl1pPr>
            <a:lvl2pPr>
              <a:buClr>
                <a:schemeClr val="tx1"/>
              </a:buClr>
              <a:buSzPct val="70000"/>
              <a:buFont typeface="Wingdings" pitchFamily="2" charset="2"/>
              <a:buChar char="l"/>
              <a:defRPr>
                <a:solidFill>
                  <a:srgbClr val="7F7F7F"/>
                </a:solidFill>
              </a:defRPr>
            </a:lvl2pPr>
            <a:lvl3pPr>
              <a:buClr>
                <a:schemeClr val="tx1"/>
              </a:buClr>
              <a:buSzPct val="70000"/>
              <a:buFont typeface="Wingdings" pitchFamily="2" charset="2"/>
              <a:buChar char="l"/>
              <a:defRPr>
                <a:solidFill>
                  <a:srgbClr val="7F7F7F"/>
                </a:solidFill>
              </a:defRPr>
            </a:lvl3pPr>
            <a:lvl4pPr>
              <a:buClr>
                <a:schemeClr val="tx1"/>
              </a:buClr>
              <a:buSzPct val="70000"/>
              <a:buFont typeface="Wingdings" pitchFamily="2" charset="2"/>
              <a:buChar char="l"/>
              <a:defRPr>
                <a:solidFill>
                  <a:srgbClr val="7F7F7F"/>
                </a:solidFill>
              </a:defRPr>
            </a:lvl4pPr>
            <a:lvl5pPr>
              <a:buClr>
                <a:schemeClr val="tx1"/>
              </a:buClr>
              <a:buSzPct val="70000"/>
              <a:buFont typeface="Wingdings" pitchFamily="2" charset="2"/>
              <a:buChar char="l"/>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90582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533400"/>
            <a:ext cx="8382000" cy="677108"/>
          </a:xfrm>
          <a:prstGeom prst="rect">
            <a:avLst/>
          </a:prstGeom>
        </p:spPr>
        <p:txBody>
          <a:bodyPr/>
          <a:lstStyle>
            <a:lvl1pPr>
              <a:defRPr>
                <a:solidFill>
                  <a:srgbClr val="7F7F7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676400"/>
            <a:ext cx="8382000" cy="2200602"/>
          </a:xfrm>
          <a:prstGeom prst="rect">
            <a:avLst/>
          </a:prstGeom>
        </p:spPr>
        <p:txBody>
          <a:bodyPr/>
          <a:lstStyle>
            <a:lvl1pPr>
              <a:buClr>
                <a:schemeClr val="tx1"/>
              </a:buClr>
              <a:buSzPct val="70000"/>
              <a:buFont typeface="Wingdings" pitchFamily="2" charset="2"/>
              <a:buChar char="l"/>
              <a:defRPr>
                <a:solidFill>
                  <a:srgbClr val="7F7F7F"/>
                </a:solidFill>
              </a:defRPr>
            </a:lvl1pPr>
            <a:lvl2pPr>
              <a:buClr>
                <a:schemeClr val="tx1"/>
              </a:buClr>
              <a:buSzPct val="70000"/>
              <a:buFont typeface="Wingdings" pitchFamily="2" charset="2"/>
              <a:buChar char="l"/>
              <a:defRPr>
                <a:solidFill>
                  <a:srgbClr val="7F7F7F"/>
                </a:solidFill>
              </a:defRPr>
            </a:lvl2pPr>
            <a:lvl3pPr>
              <a:buClr>
                <a:schemeClr val="tx1"/>
              </a:buClr>
              <a:buSzPct val="70000"/>
              <a:buFont typeface="Wingdings" pitchFamily="2" charset="2"/>
              <a:buChar char="l"/>
              <a:defRPr>
                <a:solidFill>
                  <a:srgbClr val="7F7F7F"/>
                </a:solidFill>
              </a:defRPr>
            </a:lvl3pPr>
            <a:lvl4pPr>
              <a:buClr>
                <a:schemeClr val="tx1"/>
              </a:buClr>
              <a:buSzPct val="70000"/>
              <a:buFont typeface="Wingdings" pitchFamily="2" charset="2"/>
              <a:buChar char="l"/>
              <a:defRPr>
                <a:solidFill>
                  <a:srgbClr val="7F7F7F"/>
                </a:solidFill>
              </a:defRPr>
            </a:lvl4pPr>
            <a:lvl5pPr>
              <a:buClr>
                <a:schemeClr val="tx1"/>
              </a:buClr>
              <a:buSzPct val="70000"/>
              <a:buFont typeface="Wingdings" pitchFamily="2" charset="2"/>
              <a:buChar char="l"/>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extLst>
      <p:ext uri="{BB962C8B-B14F-4D97-AF65-F5344CB8AC3E}">
        <p14:creationId xmlns:p14="http://schemas.microsoft.com/office/powerpoint/2010/main" val="81830815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F2C3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352800"/>
            <a:ext cx="6400800" cy="1752600"/>
          </a:xfrm>
        </p:spPr>
        <p:txBody>
          <a:bodyPr/>
          <a:lstStyle>
            <a:lvl1pPr marL="0" indent="0" algn="ctr">
              <a:spcBef>
                <a:spcPts val="0"/>
              </a:spcBef>
              <a:buNone/>
              <a:defRPr>
                <a:solidFill>
                  <a:schemeClr val="tx1">
                    <a:tint val="75000"/>
                  </a:schemeClr>
                </a:solidFill>
                <a:latin typeface="Cordia New" pitchFamily="34" charset="-34"/>
                <a:cs typeface="Cordia New"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5A5F4D-770F-4B92-B899-12D6A9CCFE08}"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9"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94892" y="128124"/>
            <a:ext cx="301752"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2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19075"/>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F12C06-DE05-4E5F-A337-97027D8BC3AA}" type="datetime1">
              <a:rPr lang="en-US" smtClean="0">
                <a:solidFill>
                  <a:prstClr val="black">
                    <a:tint val="75000"/>
                  </a:prstClr>
                </a:solidFill>
              </a:rPr>
              <a:t>7/15/2016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grpSp>
        <p:nvGrpSpPr>
          <p:cNvPr id="13" name="Group 12"/>
          <p:cNvGrpSpPr/>
          <p:nvPr/>
        </p:nvGrpSpPr>
        <p:grpSpPr>
          <a:xfrm>
            <a:off x="352425" y="1276350"/>
            <a:ext cx="1095375" cy="171450"/>
            <a:chOff x="428625" y="1109662"/>
            <a:chExt cx="1095375" cy="171450"/>
          </a:xfrm>
        </p:grpSpPr>
        <p:sp>
          <p:nvSpPr>
            <p:cNvPr id="14" name="Rectangle 13"/>
            <p:cNvSpPr/>
            <p:nvPr/>
          </p:nvSpPr>
          <p:spPr>
            <a:xfrm>
              <a:off x="659606" y="1109662"/>
              <a:ext cx="171450" cy="171450"/>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5" name="Rectangle 14"/>
            <p:cNvSpPr/>
            <p:nvPr/>
          </p:nvSpPr>
          <p:spPr>
            <a:xfrm>
              <a:off x="1121568"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6" name="Rectangle 15"/>
            <p:cNvSpPr/>
            <p:nvPr/>
          </p:nvSpPr>
          <p:spPr>
            <a:xfrm>
              <a:off x="890587"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7" name="Rectangle 16"/>
            <p:cNvSpPr/>
            <p:nvPr/>
          </p:nvSpPr>
          <p:spPr>
            <a:xfrm>
              <a:off x="428625"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8" name="Rectangle 17"/>
            <p:cNvSpPr/>
            <p:nvPr/>
          </p:nvSpPr>
          <p:spPr>
            <a:xfrm>
              <a:off x="1352550"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grpSp>
      <p:cxnSp>
        <p:nvCxnSpPr>
          <p:cNvPr id="19" name="Straight Connector 18"/>
          <p:cNvCxnSpPr/>
          <p:nvPr userDrawn="1"/>
        </p:nvCxnSpPr>
        <p:spPr>
          <a:xfrm>
            <a:off x="304800" y="1143000"/>
            <a:ext cx="8001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4967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F2C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8F346-4BD0-467C-8478-BC87A4413975}"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94892" y="128124"/>
            <a:ext cx="301752"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9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FE136-0DEB-44B9-B298-3984F196D7AB}"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grpSp>
        <p:nvGrpSpPr>
          <p:cNvPr id="20" name="Group 19"/>
          <p:cNvGrpSpPr/>
          <p:nvPr/>
        </p:nvGrpSpPr>
        <p:grpSpPr>
          <a:xfrm>
            <a:off x="352425" y="1297465"/>
            <a:ext cx="1095375" cy="171450"/>
            <a:chOff x="428625" y="1109662"/>
            <a:chExt cx="1095375" cy="171450"/>
          </a:xfrm>
        </p:grpSpPr>
        <p:sp>
          <p:nvSpPr>
            <p:cNvPr id="21" name="Rectangle 20"/>
            <p:cNvSpPr/>
            <p:nvPr/>
          </p:nvSpPr>
          <p:spPr>
            <a:xfrm>
              <a:off x="659606" y="1109662"/>
              <a:ext cx="171450" cy="171450"/>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2" name="Rectangle 21"/>
            <p:cNvSpPr/>
            <p:nvPr/>
          </p:nvSpPr>
          <p:spPr>
            <a:xfrm>
              <a:off x="1121568"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3" name="Rectangle 22"/>
            <p:cNvSpPr/>
            <p:nvPr/>
          </p:nvSpPr>
          <p:spPr>
            <a:xfrm>
              <a:off x="890587"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4" name="Rectangle 23"/>
            <p:cNvSpPr/>
            <p:nvPr/>
          </p:nvSpPr>
          <p:spPr>
            <a:xfrm>
              <a:off x="428625"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25" name="Rectangle 24"/>
            <p:cNvSpPr/>
            <p:nvPr/>
          </p:nvSpPr>
          <p:spPr>
            <a:xfrm>
              <a:off x="1352550"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grpSp>
      <p:pic>
        <p:nvPicPr>
          <p:cNvPr id="1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738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FEA86-A692-4B89-95BA-691389CDEE80}" type="datetime1">
              <a:rPr lang="en-US" smtClean="0">
                <a:solidFill>
                  <a:prstClr val="black">
                    <a:tint val="75000"/>
                  </a:prstClr>
                </a:solidFill>
              </a:rPr>
              <a:t>7/15/2016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grpSp>
        <p:nvGrpSpPr>
          <p:cNvPr id="10" name="Group 9"/>
          <p:cNvGrpSpPr/>
          <p:nvPr/>
        </p:nvGrpSpPr>
        <p:grpSpPr>
          <a:xfrm>
            <a:off x="352425" y="1297465"/>
            <a:ext cx="1095375" cy="171450"/>
            <a:chOff x="428625" y="1109662"/>
            <a:chExt cx="1095375" cy="171450"/>
          </a:xfrm>
        </p:grpSpPr>
        <p:sp>
          <p:nvSpPr>
            <p:cNvPr id="11" name="Rectangle 10"/>
            <p:cNvSpPr/>
            <p:nvPr/>
          </p:nvSpPr>
          <p:spPr>
            <a:xfrm>
              <a:off x="659606" y="1109662"/>
              <a:ext cx="171450" cy="171450"/>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2" name="Rectangle 11"/>
            <p:cNvSpPr/>
            <p:nvPr/>
          </p:nvSpPr>
          <p:spPr>
            <a:xfrm>
              <a:off x="1121568"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3" name="Rectangle 12"/>
            <p:cNvSpPr/>
            <p:nvPr/>
          </p:nvSpPr>
          <p:spPr>
            <a:xfrm>
              <a:off x="890587"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4" name="Rectangle 13"/>
            <p:cNvSpPr/>
            <p:nvPr/>
          </p:nvSpPr>
          <p:spPr>
            <a:xfrm>
              <a:off x="428625"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sp>
          <p:nvSpPr>
            <p:cNvPr id="15" name="Rectangle 14"/>
            <p:cNvSpPr/>
            <p:nvPr/>
          </p:nvSpPr>
          <p:spPr>
            <a:xfrm>
              <a:off x="1352550" y="1109662"/>
              <a:ext cx="171450" cy="171450"/>
            </a:xfrm>
            <a:prstGeom prst="rect">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a:solidFill>
                  <a:prstClr val="black"/>
                </a:solidFill>
              </a:endParaRPr>
            </a:p>
          </p:txBody>
        </p:sp>
      </p:gr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974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3D082C-6768-47C9-88EC-1DF13BCB7605}" type="datetime1">
              <a:rPr lang="en-US" smtClean="0">
                <a:solidFill>
                  <a:prstClr val="black">
                    <a:tint val="75000"/>
                  </a:prstClr>
                </a:solidFill>
              </a:rPr>
              <a:t>7/15/2016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2092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758C4-449E-4875-947B-1EB9B70C8678}" type="datetime1">
              <a:rPr lang="en-US" smtClean="0">
                <a:solidFill>
                  <a:prstClr val="black">
                    <a:tint val="75000"/>
                  </a:prstClr>
                </a:solidFill>
              </a:rPr>
              <a:t>7/15/2016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633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64796B-DAE3-43EE-B274-E7CD9C84CCBC}"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237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13613-B694-4880-8EC0-566AFF9507EA}"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10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6184EA-99D5-4C32-84B7-9689D9E61FDE}"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037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32F62E-7576-4D3B-BA8C-5AB1ABE62829}"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C4FE9C-4102-41A3-893B-F8065B17DB67}"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0815" y="152401"/>
            <a:ext cx="2807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9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609600"/>
            <a:ext cx="8382000" cy="677108"/>
          </a:xfrm>
          <a:prstGeom prst="rect">
            <a:avLst/>
          </a:prstGeom>
        </p:spPr>
        <p:txBody>
          <a:bodyPr/>
          <a:lstStyle>
            <a:lvl1pPr>
              <a:defRPr>
                <a:solidFill>
                  <a:srgbClr val="7F7F7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676400"/>
            <a:ext cx="8382000" cy="2200602"/>
          </a:xfrm>
          <a:prstGeom prst="rect">
            <a:avLst/>
          </a:prstGeom>
        </p:spPr>
        <p:txBody>
          <a:bodyPr/>
          <a:lstStyle>
            <a:lvl1pPr>
              <a:buClr>
                <a:schemeClr val="tx1"/>
              </a:buClr>
              <a:buSzPct val="70000"/>
              <a:buFont typeface="Wingdings" pitchFamily="2" charset="2"/>
              <a:buChar char="l"/>
              <a:defRPr>
                <a:solidFill>
                  <a:srgbClr val="7F7F7F"/>
                </a:solidFill>
              </a:defRPr>
            </a:lvl1pPr>
            <a:lvl2pPr>
              <a:buClr>
                <a:schemeClr val="tx1"/>
              </a:buClr>
              <a:buSzPct val="70000"/>
              <a:buFont typeface="Wingdings" pitchFamily="2" charset="2"/>
              <a:buChar char="l"/>
              <a:defRPr>
                <a:solidFill>
                  <a:srgbClr val="7F7F7F"/>
                </a:solidFill>
              </a:defRPr>
            </a:lvl2pPr>
            <a:lvl3pPr>
              <a:buClr>
                <a:schemeClr val="tx1"/>
              </a:buClr>
              <a:buSzPct val="70000"/>
              <a:buFont typeface="Wingdings" pitchFamily="2" charset="2"/>
              <a:buChar char="l"/>
              <a:defRPr>
                <a:solidFill>
                  <a:srgbClr val="7F7F7F"/>
                </a:solidFill>
              </a:defRPr>
            </a:lvl3pPr>
            <a:lvl4pPr>
              <a:buClr>
                <a:schemeClr val="tx1"/>
              </a:buClr>
              <a:buSzPct val="70000"/>
              <a:buFont typeface="Wingdings" pitchFamily="2" charset="2"/>
              <a:buChar char="l"/>
              <a:defRPr>
                <a:solidFill>
                  <a:srgbClr val="7F7F7F"/>
                </a:solidFill>
              </a:defRPr>
            </a:lvl4pPr>
            <a:lvl5pPr>
              <a:buClr>
                <a:schemeClr val="tx1"/>
              </a:buClr>
              <a:buSzPct val="70000"/>
              <a:buFont typeface="Wingdings" pitchFamily="2" charset="2"/>
              <a:buChar char="l"/>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533400"/>
            <a:ext cx="8382000" cy="677108"/>
          </a:xfrm>
          <a:prstGeom prst="rect">
            <a:avLst/>
          </a:prstGeom>
        </p:spPr>
        <p:txBody>
          <a:bodyPr/>
          <a:lstStyle>
            <a:lvl1pPr>
              <a:defRPr>
                <a:solidFill>
                  <a:srgbClr val="7F7F7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676400"/>
            <a:ext cx="8382000" cy="2200602"/>
          </a:xfrm>
          <a:prstGeom prst="rect">
            <a:avLst/>
          </a:prstGeom>
        </p:spPr>
        <p:txBody>
          <a:bodyPr/>
          <a:lstStyle>
            <a:lvl1pPr>
              <a:buClr>
                <a:schemeClr val="tx1"/>
              </a:buClr>
              <a:buSzPct val="70000"/>
              <a:buFont typeface="Wingdings" pitchFamily="2" charset="2"/>
              <a:buChar char="l"/>
              <a:defRPr>
                <a:solidFill>
                  <a:srgbClr val="7F7F7F"/>
                </a:solidFill>
              </a:defRPr>
            </a:lvl1pPr>
            <a:lvl2pPr>
              <a:buClr>
                <a:schemeClr val="tx1"/>
              </a:buClr>
              <a:buSzPct val="70000"/>
              <a:buFont typeface="Wingdings" pitchFamily="2" charset="2"/>
              <a:buChar char="l"/>
              <a:defRPr>
                <a:solidFill>
                  <a:srgbClr val="7F7F7F"/>
                </a:solidFill>
              </a:defRPr>
            </a:lvl2pPr>
            <a:lvl3pPr>
              <a:buClr>
                <a:schemeClr val="tx1"/>
              </a:buClr>
              <a:buSzPct val="70000"/>
              <a:buFont typeface="Wingdings" pitchFamily="2" charset="2"/>
              <a:buChar char="l"/>
              <a:defRPr>
                <a:solidFill>
                  <a:srgbClr val="7F7F7F"/>
                </a:solidFill>
              </a:defRPr>
            </a:lvl3pPr>
            <a:lvl4pPr>
              <a:buClr>
                <a:schemeClr val="tx1"/>
              </a:buClr>
              <a:buSzPct val="70000"/>
              <a:buFont typeface="Wingdings" pitchFamily="2" charset="2"/>
              <a:buChar char="l"/>
              <a:defRPr>
                <a:solidFill>
                  <a:srgbClr val="7F7F7F"/>
                </a:solidFill>
              </a:defRPr>
            </a:lvl4pPr>
            <a:lvl5pPr>
              <a:buClr>
                <a:schemeClr val="tx1"/>
              </a:buClr>
              <a:buSzPct val="70000"/>
              <a:buFont typeface="Wingdings" pitchFamily="2" charset="2"/>
              <a:buChar char="l"/>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gi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gi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gi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2.gi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png"/><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2" name="Picture 11" descr="MCRC_LogoWhite_Wide.png"/>
          <p:cNvPicPr>
            <a:picLocks noChangeAspect="1"/>
          </p:cNvPicPr>
          <p:nvPr userDrawn="1"/>
        </p:nvPicPr>
        <p:blipFill>
          <a:blip r:embed="rId12"/>
          <a:stretch>
            <a:fillRect/>
          </a:stretch>
        </p:blipFill>
        <p:spPr>
          <a:xfrm>
            <a:off x="164159" y="6324600"/>
            <a:ext cx="2883841" cy="380595"/>
          </a:xfrm>
          <a:prstGeom prst="rect">
            <a:avLst/>
          </a:prstGeom>
        </p:spPr>
      </p:pic>
      <p:pic>
        <p:nvPicPr>
          <p:cNvPr id="13" name="Picture 12" descr="MSLogo.gif"/>
          <p:cNvPicPr>
            <a:picLocks noChangeAspect="1"/>
          </p:cNvPicPr>
          <p:nvPr userDrawn="1"/>
        </p:nvPicPr>
        <p:blipFill>
          <a:blip r:embed="rId13"/>
          <a:stretch>
            <a:fillRect/>
          </a:stretch>
        </p:blipFill>
        <p:spPr>
          <a:xfrm>
            <a:off x="8153400" y="6462332"/>
            <a:ext cx="769936" cy="167068"/>
          </a:xfrm>
          <a:prstGeom prst="rect">
            <a:avLst/>
          </a:prstGeom>
        </p:spPr>
      </p:pic>
      <p:sp>
        <p:nvSpPr>
          <p:cNvPr id="17" name="Title Placeholder 1"/>
          <p:cNvSpPr txBox="1">
            <a:spLocks/>
          </p:cNvSpPr>
          <p:nvPr userDrawn="1"/>
        </p:nvSpPr>
        <p:spPr>
          <a:xfrm>
            <a:off x="532506" y="685800"/>
            <a:ext cx="8154294" cy="1143000"/>
          </a:xfrm>
          <a:prstGeom prst="rect">
            <a:avLst/>
          </a:prstGeom>
        </p:spPr>
        <p:txBody>
          <a:bodyPr vert="horz"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150" normalizeH="0" baseline="0" noProof="0" dirty="0">
              <a:ln w="3175">
                <a:noFill/>
              </a:ln>
              <a:solidFill>
                <a:srgbClr val="FFFFFF"/>
              </a:solidFill>
              <a:effectLst/>
              <a:uLnTx/>
              <a:uFillTx/>
              <a:latin typeface="Segoe" pitchFamily="34" charset="0"/>
              <a:ea typeface="+mn-ea"/>
              <a:cs typeface="Arial" charset="0"/>
            </a:endParaRPr>
          </a:p>
        </p:txBody>
      </p:sp>
      <p:sp>
        <p:nvSpPr>
          <p:cNvPr id="11" name="Slide Number Placeholder 5"/>
          <p:cNvSpPr>
            <a:spLocks noGrp="1"/>
          </p:cNvSpPr>
          <p:nvPr>
            <p:ph type="sldNum" sz="quarter" idx="4"/>
          </p:nvPr>
        </p:nvSpPr>
        <p:spPr>
          <a:xfrm>
            <a:off x="8077200" y="5791200"/>
            <a:ext cx="8382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28C4FE9C-4102-41A3-893B-F8065B17DB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6" r:id="rId2"/>
    <p:sldLayoutId id="2147483723" r:id="rId3"/>
    <p:sldLayoutId id="2147483700" r:id="rId4"/>
    <p:sldLayoutId id="2147483701" r:id="rId5"/>
    <p:sldLayoutId id="2147483702" r:id="rId6"/>
    <p:sldLayoutId id="2147483722" r:id="rId7"/>
    <p:sldLayoutId id="2147483703" r:id="rId8"/>
    <p:sldLayoutId id="2147483704" r:id="rId9"/>
    <p:sldLayoutId id="2147483724" r:id="rId10"/>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FFFFFF"/>
          </a:soli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Arial"/>
        <a:buChar char="•"/>
        <a:defRPr sz="3200" kern="1200">
          <a:solidFill>
            <a:srgbClr val="FFFFFF"/>
          </a:solidFill>
          <a:latin typeface="+mn-lt"/>
          <a:ea typeface="+mn-ea"/>
          <a:cs typeface="+mn-cs"/>
        </a:defRPr>
      </a:lvl1pPr>
      <a:lvl2pPr marL="854075" indent="-393700" algn="l" defTabSz="914363" rtl="0" eaLnBrk="1" latinLnBrk="0" hangingPunct="1">
        <a:lnSpc>
          <a:spcPct val="90000"/>
        </a:lnSpc>
        <a:spcBef>
          <a:spcPct val="20000"/>
        </a:spcBef>
        <a:buFont typeface="Arial"/>
        <a:buChar char="•"/>
        <a:defRPr sz="2800" kern="1200">
          <a:solidFill>
            <a:srgbClr val="FFFFFF"/>
          </a:solidFill>
          <a:latin typeface="+mn-lt"/>
          <a:ea typeface="+mn-ea"/>
          <a:cs typeface="+mn-cs"/>
        </a:defRPr>
      </a:lvl2pPr>
      <a:lvl3pPr marL="1258888" indent="-404813"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3pPr>
      <a:lvl4pPr marL="1604963" indent="-346075"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4pPr>
      <a:lvl5pPr marL="1941513" indent="-336550"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6002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69D3462-4127-49EF-99D7-10B72261176F}"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8C4FE9C-4102-41A3-893B-F8065B17DB6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9392923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96" r:id="rId12"/>
    <p:sldLayoutId id="2147483797" r:id="rId13"/>
    <p:sldLayoutId id="2147483798" r:id="rId14"/>
  </p:sldLayoutIdLst>
  <p:hf hdr="0" ftr="0" dt="0"/>
  <p:txStyles>
    <p:titleStyle>
      <a:lvl1pPr algn="l" defTabSz="914400" rtl="0" eaLnBrk="1" latinLnBrk="0" hangingPunct="1">
        <a:spcBef>
          <a:spcPct val="0"/>
        </a:spcBef>
        <a:buNone/>
        <a:defRPr sz="4400" kern="1200">
          <a:solidFill>
            <a:schemeClr val="accent4"/>
          </a:solidFill>
          <a:latin typeface="Microsoft Sans Serif" pitchFamily="34" charset="0"/>
          <a:ea typeface="+mj-ea"/>
          <a:cs typeface="Microsoft Sans Serif" pitchFamily="34" charset="0"/>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lumMod val="65000"/>
              <a:lumOff val="35000"/>
            </a:schemeClr>
          </a:solidFill>
          <a:latin typeface="Segoe UI Light"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400" kern="1200">
          <a:solidFill>
            <a:schemeClr val="tx1">
              <a:lumMod val="65000"/>
              <a:lumOff val="35000"/>
            </a:schemeClr>
          </a:solidFill>
          <a:latin typeface="Segoe UI Light"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kern="1200">
          <a:solidFill>
            <a:schemeClr val="tx1">
              <a:lumMod val="65000"/>
              <a:lumOff val="35000"/>
            </a:schemeClr>
          </a:solidFill>
          <a:latin typeface="Segoe UI Light"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800" kern="1200">
          <a:solidFill>
            <a:schemeClr val="tx1">
              <a:lumMod val="65000"/>
              <a:lumOff val="35000"/>
            </a:schemeClr>
          </a:solidFill>
          <a:latin typeface="Segoe UI Light"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800" kern="1200">
          <a:solidFill>
            <a:schemeClr val="tx1">
              <a:lumMod val="65000"/>
              <a:lumOff val="35000"/>
            </a:schemeClr>
          </a:solidFill>
          <a:latin typeface="Segoe UI Light"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Background.psd"/>
          <p:cNvPicPr>
            <a:picLocks noChangeAspect="1"/>
          </p:cNvPicPr>
          <p:nvPr/>
        </p:nvPicPr>
        <p:blipFill>
          <a:blip r:embed="rId14"/>
          <a:stretch>
            <a:fillRect/>
          </a:stretch>
        </p:blipFill>
        <p:spPr>
          <a:xfrm>
            <a:off x="0" y="-1587"/>
            <a:ext cx="9144000" cy="6858000"/>
          </a:xfrm>
          <a:prstGeom prst="rect">
            <a:avLst/>
          </a:prstGeom>
        </p:spPr>
      </p:pic>
      <p:sp>
        <p:nvSpPr>
          <p:cNvPr id="7" name="Rectangle 6"/>
          <p:cNvSpPr/>
          <p:nvPr/>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12" name="Picture 11" descr="MCRC_LogoWhite_Wide.png"/>
          <p:cNvPicPr>
            <a:picLocks noChangeAspect="1"/>
          </p:cNvPicPr>
          <p:nvPr/>
        </p:nvPicPr>
        <p:blipFill>
          <a:blip r:embed="rId15"/>
          <a:stretch>
            <a:fillRect/>
          </a:stretch>
        </p:blipFill>
        <p:spPr>
          <a:xfrm>
            <a:off x="164159" y="6324600"/>
            <a:ext cx="2883841" cy="380595"/>
          </a:xfrm>
          <a:prstGeom prst="rect">
            <a:avLst/>
          </a:prstGeom>
        </p:spPr>
      </p:pic>
      <p:pic>
        <p:nvPicPr>
          <p:cNvPr id="13" name="Picture 12" descr="MSLogo.gif"/>
          <p:cNvPicPr>
            <a:picLocks noChangeAspect="1"/>
          </p:cNvPicPr>
          <p:nvPr/>
        </p:nvPicPr>
        <p:blipFill>
          <a:blip r:embed="rId16"/>
          <a:stretch>
            <a:fillRect/>
          </a:stretch>
        </p:blipFill>
        <p:spPr>
          <a:xfrm>
            <a:off x="8153400" y="6462332"/>
            <a:ext cx="769936" cy="167068"/>
          </a:xfrm>
          <a:prstGeom prst="rect">
            <a:avLst/>
          </a:prstGeom>
        </p:spPr>
      </p:pic>
      <p:sp>
        <p:nvSpPr>
          <p:cNvPr id="17" name="Title Placeholder 1"/>
          <p:cNvSpPr txBox="1">
            <a:spLocks/>
          </p:cNvSpPr>
          <p:nvPr/>
        </p:nvSpPr>
        <p:spPr>
          <a:xfrm>
            <a:off x="532506" y="685800"/>
            <a:ext cx="8154294" cy="1143000"/>
          </a:xfrm>
          <a:prstGeom prst="rect">
            <a:avLst/>
          </a:prstGeom>
        </p:spPr>
        <p:txBody>
          <a:bodyPr vert="horz" lIns="0" tIns="0" rIns="0" bIns="0" rtlCol="0" anchor="b" anchorCtr="0">
            <a:noAutofit/>
          </a:bodyPr>
          <a:lstStyle/>
          <a:p>
            <a:pPr>
              <a:lnSpc>
                <a:spcPct val="90000"/>
              </a:lnSpc>
              <a:spcBef>
                <a:spcPct val="0"/>
              </a:spcBef>
              <a:defRPr/>
            </a:pPr>
            <a:endParaRPr lang="en-US" sz="4800" spc="-150" dirty="0">
              <a:ln w="3175">
                <a:noFill/>
              </a:ln>
              <a:solidFill>
                <a:srgbClr val="FFFFFF"/>
              </a:solidFill>
              <a:cs typeface="Arial" charset="0"/>
            </a:endParaRPr>
          </a:p>
        </p:txBody>
      </p:sp>
      <p:sp>
        <p:nvSpPr>
          <p:cNvPr id="11" name="Slide Number Placeholder 5"/>
          <p:cNvSpPr>
            <a:spLocks noGrp="1"/>
          </p:cNvSpPr>
          <p:nvPr>
            <p:ph type="sldNum" sz="quarter" idx="4"/>
          </p:nvPr>
        </p:nvSpPr>
        <p:spPr>
          <a:xfrm>
            <a:off x="8077200" y="5791200"/>
            <a:ext cx="8382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03E10AB-8C05-4D05-B137-55BB1DB0C7CF}" type="slidenum">
              <a:rPr lang="en-US" smtClean="0">
                <a:solidFill>
                  <a:srgbClr val="000000">
                    <a:tint val="75000"/>
                  </a:srgbClr>
                </a:solidFill>
              </a:rPr>
              <a:pPr defTabSz="914400"/>
              <a:t>‹#›</a:t>
            </a:fld>
            <a:endParaRPr lang="en-US">
              <a:solidFill>
                <a:srgbClr val="000000">
                  <a:tint val="75000"/>
                </a:srgbClr>
              </a:solidFill>
            </a:endParaRPr>
          </a:p>
        </p:txBody>
      </p:sp>
    </p:spTree>
    <p:extLst>
      <p:ext uri="{BB962C8B-B14F-4D97-AF65-F5344CB8AC3E}">
        <p14:creationId xmlns:p14="http://schemas.microsoft.com/office/powerpoint/2010/main" val="27741478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FFFFFF"/>
          </a:soli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Arial"/>
        <a:buChar char="•"/>
        <a:defRPr sz="3200" kern="1200">
          <a:solidFill>
            <a:srgbClr val="FFFFFF"/>
          </a:solidFill>
          <a:latin typeface="+mn-lt"/>
          <a:ea typeface="+mn-ea"/>
          <a:cs typeface="+mn-cs"/>
        </a:defRPr>
      </a:lvl1pPr>
      <a:lvl2pPr marL="854075" indent="-393700" algn="l" defTabSz="914363" rtl="0" eaLnBrk="1" latinLnBrk="0" hangingPunct="1">
        <a:lnSpc>
          <a:spcPct val="90000"/>
        </a:lnSpc>
        <a:spcBef>
          <a:spcPct val="20000"/>
        </a:spcBef>
        <a:buFont typeface="Arial"/>
        <a:buChar char="•"/>
        <a:defRPr sz="2800" kern="1200">
          <a:solidFill>
            <a:srgbClr val="FFFFFF"/>
          </a:solidFill>
          <a:latin typeface="+mn-lt"/>
          <a:ea typeface="+mn-ea"/>
          <a:cs typeface="+mn-cs"/>
        </a:defRPr>
      </a:lvl2pPr>
      <a:lvl3pPr marL="1258888" indent="-404813"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3pPr>
      <a:lvl4pPr marL="1604963" indent="-346075"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4pPr>
      <a:lvl5pPr marL="1941513" indent="-336550"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Background.psd"/>
          <p:cNvPicPr>
            <a:picLocks noChangeAspect="1"/>
          </p:cNvPicPr>
          <p:nvPr/>
        </p:nvPicPr>
        <p:blipFill>
          <a:blip r:embed="rId13"/>
          <a:stretch>
            <a:fillRect/>
          </a:stretch>
        </p:blipFill>
        <p:spPr>
          <a:xfrm>
            <a:off x="0" y="-1587"/>
            <a:ext cx="9144000" cy="6858000"/>
          </a:xfrm>
          <a:prstGeom prst="rect">
            <a:avLst/>
          </a:prstGeom>
        </p:spPr>
      </p:pic>
      <p:sp>
        <p:nvSpPr>
          <p:cNvPr id="7" name="Rectangle 6"/>
          <p:cNvSpPr/>
          <p:nvPr/>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12" name="Picture 11" descr="MCRC_LogoWhite_Wide.png"/>
          <p:cNvPicPr>
            <a:picLocks noChangeAspect="1"/>
          </p:cNvPicPr>
          <p:nvPr/>
        </p:nvPicPr>
        <p:blipFill>
          <a:blip r:embed="rId14"/>
          <a:stretch>
            <a:fillRect/>
          </a:stretch>
        </p:blipFill>
        <p:spPr>
          <a:xfrm>
            <a:off x="164159" y="6324600"/>
            <a:ext cx="2883841" cy="380595"/>
          </a:xfrm>
          <a:prstGeom prst="rect">
            <a:avLst/>
          </a:prstGeom>
        </p:spPr>
      </p:pic>
      <p:pic>
        <p:nvPicPr>
          <p:cNvPr id="13" name="Picture 12" descr="MSLogo.gif"/>
          <p:cNvPicPr>
            <a:picLocks noChangeAspect="1"/>
          </p:cNvPicPr>
          <p:nvPr/>
        </p:nvPicPr>
        <p:blipFill>
          <a:blip r:embed="rId15"/>
          <a:stretch>
            <a:fillRect/>
          </a:stretch>
        </p:blipFill>
        <p:spPr>
          <a:xfrm>
            <a:off x="8153400" y="6462332"/>
            <a:ext cx="769936" cy="167068"/>
          </a:xfrm>
          <a:prstGeom prst="rect">
            <a:avLst/>
          </a:prstGeom>
        </p:spPr>
      </p:pic>
      <p:sp>
        <p:nvSpPr>
          <p:cNvPr id="17" name="Title Placeholder 1"/>
          <p:cNvSpPr txBox="1">
            <a:spLocks/>
          </p:cNvSpPr>
          <p:nvPr/>
        </p:nvSpPr>
        <p:spPr>
          <a:xfrm>
            <a:off x="532506" y="685800"/>
            <a:ext cx="8154294" cy="1143000"/>
          </a:xfrm>
          <a:prstGeom prst="rect">
            <a:avLst/>
          </a:prstGeom>
        </p:spPr>
        <p:txBody>
          <a:bodyPr vert="horz" lIns="0" tIns="0" rIns="0" bIns="0" rtlCol="0" anchor="b" anchorCtr="0">
            <a:noAutofit/>
          </a:bodyPr>
          <a:lstStyle/>
          <a:p>
            <a:pPr>
              <a:lnSpc>
                <a:spcPct val="90000"/>
              </a:lnSpc>
              <a:spcBef>
                <a:spcPct val="0"/>
              </a:spcBef>
              <a:defRPr/>
            </a:pPr>
            <a:endParaRPr lang="en-US" sz="4800" spc="-150" dirty="0">
              <a:ln w="3175">
                <a:noFill/>
              </a:ln>
              <a:solidFill>
                <a:srgbClr val="FFFFFF"/>
              </a:solidFill>
              <a:cs typeface="Arial" charset="0"/>
            </a:endParaRPr>
          </a:p>
        </p:txBody>
      </p:sp>
      <p:sp>
        <p:nvSpPr>
          <p:cNvPr id="11" name="Slide Number Placeholder 5"/>
          <p:cNvSpPr>
            <a:spLocks noGrp="1"/>
          </p:cNvSpPr>
          <p:nvPr>
            <p:ph type="sldNum" sz="quarter" idx="4"/>
          </p:nvPr>
        </p:nvSpPr>
        <p:spPr>
          <a:xfrm>
            <a:off x="8077200" y="5791200"/>
            <a:ext cx="8382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03E10AB-8C05-4D05-B137-55BB1DB0C7CF}" type="slidenum">
              <a:rPr lang="en-US" smtClean="0">
                <a:solidFill>
                  <a:srgbClr val="000000">
                    <a:tint val="75000"/>
                  </a:srgbClr>
                </a:solidFill>
              </a:rPr>
              <a:pPr defTabSz="914400"/>
              <a:t>‹#›</a:t>
            </a:fld>
            <a:endParaRPr lang="en-US">
              <a:solidFill>
                <a:srgbClr val="000000">
                  <a:tint val="75000"/>
                </a:srgbClr>
              </a:solidFill>
            </a:endParaRPr>
          </a:p>
        </p:txBody>
      </p:sp>
    </p:spTree>
    <p:extLst>
      <p:ext uri="{BB962C8B-B14F-4D97-AF65-F5344CB8AC3E}">
        <p14:creationId xmlns:p14="http://schemas.microsoft.com/office/powerpoint/2010/main" val="23971852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FFFFFF"/>
          </a:soli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Arial"/>
        <a:buChar char="•"/>
        <a:defRPr sz="3200" kern="1200">
          <a:solidFill>
            <a:srgbClr val="FFFFFF"/>
          </a:solidFill>
          <a:latin typeface="+mn-lt"/>
          <a:ea typeface="+mn-ea"/>
          <a:cs typeface="+mn-cs"/>
        </a:defRPr>
      </a:lvl1pPr>
      <a:lvl2pPr marL="854075" indent="-393700" algn="l" defTabSz="914363" rtl="0" eaLnBrk="1" latinLnBrk="0" hangingPunct="1">
        <a:lnSpc>
          <a:spcPct val="90000"/>
        </a:lnSpc>
        <a:spcBef>
          <a:spcPct val="20000"/>
        </a:spcBef>
        <a:buFont typeface="Arial"/>
        <a:buChar char="•"/>
        <a:defRPr sz="2800" kern="1200">
          <a:solidFill>
            <a:srgbClr val="FFFFFF"/>
          </a:solidFill>
          <a:latin typeface="+mn-lt"/>
          <a:ea typeface="+mn-ea"/>
          <a:cs typeface="+mn-cs"/>
        </a:defRPr>
      </a:lvl2pPr>
      <a:lvl3pPr marL="1258888" indent="-404813"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3pPr>
      <a:lvl4pPr marL="1604963" indent="-346075"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4pPr>
      <a:lvl5pPr marL="1941513" indent="-336550"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12" name="Picture 11" descr="MCRC_LogoWhite_Wide.png"/>
          <p:cNvPicPr>
            <a:picLocks noChangeAspect="1"/>
          </p:cNvPicPr>
          <p:nvPr userDrawn="1"/>
        </p:nvPicPr>
        <p:blipFill>
          <a:blip r:embed="rId12"/>
          <a:stretch>
            <a:fillRect/>
          </a:stretch>
        </p:blipFill>
        <p:spPr>
          <a:xfrm>
            <a:off x="164159" y="6324600"/>
            <a:ext cx="2883841" cy="380595"/>
          </a:xfrm>
          <a:prstGeom prst="rect">
            <a:avLst/>
          </a:prstGeom>
        </p:spPr>
      </p:pic>
      <p:pic>
        <p:nvPicPr>
          <p:cNvPr id="13" name="Picture 12" descr="MSLogo.gif"/>
          <p:cNvPicPr>
            <a:picLocks noChangeAspect="1"/>
          </p:cNvPicPr>
          <p:nvPr userDrawn="1"/>
        </p:nvPicPr>
        <p:blipFill>
          <a:blip r:embed="rId13"/>
          <a:stretch>
            <a:fillRect/>
          </a:stretch>
        </p:blipFill>
        <p:spPr>
          <a:xfrm>
            <a:off x="8153400" y="6462332"/>
            <a:ext cx="769936" cy="167068"/>
          </a:xfrm>
          <a:prstGeom prst="rect">
            <a:avLst/>
          </a:prstGeom>
        </p:spPr>
      </p:pic>
      <p:sp>
        <p:nvSpPr>
          <p:cNvPr id="17" name="Title Placeholder 1"/>
          <p:cNvSpPr txBox="1">
            <a:spLocks/>
          </p:cNvSpPr>
          <p:nvPr userDrawn="1"/>
        </p:nvSpPr>
        <p:spPr>
          <a:xfrm>
            <a:off x="532506" y="685800"/>
            <a:ext cx="8154294" cy="1143000"/>
          </a:xfrm>
          <a:prstGeom prst="rect">
            <a:avLst/>
          </a:prstGeom>
        </p:spPr>
        <p:txBody>
          <a:bodyPr vert="horz" lIns="0" tIns="0" rIns="0" bIns="0" rtlCol="0" anchor="b" anchorCtr="0">
            <a:noAutofit/>
          </a:bodyPr>
          <a:lstStyle/>
          <a:p>
            <a:pPr>
              <a:lnSpc>
                <a:spcPct val="90000"/>
              </a:lnSpc>
              <a:spcBef>
                <a:spcPct val="0"/>
              </a:spcBef>
              <a:defRPr/>
            </a:pPr>
            <a:endParaRPr lang="en-US" sz="4800" spc="-150" dirty="0">
              <a:ln w="3175">
                <a:noFill/>
              </a:ln>
              <a:solidFill>
                <a:srgbClr val="FFFFFF"/>
              </a:solidFill>
              <a:cs typeface="Arial" charset="0"/>
            </a:endParaRPr>
          </a:p>
        </p:txBody>
      </p:sp>
      <p:sp>
        <p:nvSpPr>
          <p:cNvPr id="11" name="Slide Number Placeholder 5"/>
          <p:cNvSpPr>
            <a:spLocks noGrp="1"/>
          </p:cNvSpPr>
          <p:nvPr>
            <p:ph type="sldNum" sz="quarter" idx="4"/>
          </p:nvPr>
        </p:nvSpPr>
        <p:spPr>
          <a:xfrm>
            <a:off x="8077200" y="5791200"/>
            <a:ext cx="8382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28C4FE9C-4102-41A3-893B-F8065B17DB6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3257871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FFFFFF"/>
          </a:soli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Arial"/>
        <a:buChar char="•"/>
        <a:defRPr sz="3200" kern="1200">
          <a:solidFill>
            <a:srgbClr val="FFFFFF"/>
          </a:solidFill>
          <a:latin typeface="+mn-lt"/>
          <a:ea typeface="+mn-ea"/>
          <a:cs typeface="+mn-cs"/>
        </a:defRPr>
      </a:lvl1pPr>
      <a:lvl2pPr marL="854075" indent="-393700" algn="l" defTabSz="914363" rtl="0" eaLnBrk="1" latinLnBrk="0" hangingPunct="1">
        <a:lnSpc>
          <a:spcPct val="90000"/>
        </a:lnSpc>
        <a:spcBef>
          <a:spcPct val="20000"/>
        </a:spcBef>
        <a:buFont typeface="Arial"/>
        <a:buChar char="•"/>
        <a:defRPr sz="2800" kern="1200">
          <a:solidFill>
            <a:srgbClr val="FFFFFF"/>
          </a:solidFill>
          <a:latin typeface="+mn-lt"/>
          <a:ea typeface="+mn-ea"/>
          <a:cs typeface="+mn-cs"/>
        </a:defRPr>
      </a:lvl2pPr>
      <a:lvl3pPr marL="1258888" indent="-404813"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3pPr>
      <a:lvl4pPr marL="1604963" indent="-346075"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4pPr>
      <a:lvl5pPr marL="1941513" indent="-336550"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248400"/>
            <a:ext cx="91440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endParaRPr>
          </a:p>
        </p:txBody>
      </p:sp>
      <p:pic>
        <p:nvPicPr>
          <p:cNvPr id="12" name="Picture 11" descr="MCRC_LogoWhite_Wide.png"/>
          <p:cNvPicPr>
            <a:picLocks noChangeAspect="1"/>
          </p:cNvPicPr>
          <p:nvPr userDrawn="1"/>
        </p:nvPicPr>
        <p:blipFill>
          <a:blip r:embed="rId11"/>
          <a:stretch>
            <a:fillRect/>
          </a:stretch>
        </p:blipFill>
        <p:spPr>
          <a:xfrm>
            <a:off x="164159" y="6324600"/>
            <a:ext cx="2883841" cy="380595"/>
          </a:xfrm>
          <a:prstGeom prst="rect">
            <a:avLst/>
          </a:prstGeom>
        </p:spPr>
      </p:pic>
      <p:pic>
        <p:nvPicPr>
          <p:cNvPr id="13" name="Picture 12" descr="MSLogo.gif"/>
          <p:cNvPicPr>
            <a:picLocks noChangeAspect="1"/>
          </p:cNvPicPr>
          <p:nvPr userDrawn="1"/>
        </p:nvPicPr>
        <p:blipFill>
          <a:blip r:embed="rId12"/>
          <a:stretch>
            <a:fillRect/>
          </a:stretch>
        </p:blipFill>
        <p:spPr>
          <a:xfrm>
            <a:off x="8153400" y="6462332"/>
            <a:ext cx="769936" cy="167068"/>
          </a:xfrm>
          <a:prstGeom prst="rect">
            <a:avLst/>
          </a:prstGeom>
        </p:spPr>
      </p:pic>
      <p:sp>
        <p:nvSpPr>
          <p:cNvPr id="17" name="Title Placeholder 1"/>
          <p:cNvSpPr txBox="1">
            <a:spLocks/>
          </p:cNvSpPr>
          <p:nvPr userDrawn="1"/>
        </p:nvSpPr>
        <p:spPr>
          <a:xfrm>
            <a:off x="532506" y="685800"/>
            <a:ext cx="8154294" cy="1143000"/>
          </a:xfrm>
          <a:prstGeom prst="rect">
            <a:avLst/>
          </a:prstGeom>
        </p:spPr>
        <p:txBody>
          <a:bodyPr vert="horz" lIns="0" tIns="0" rIns="0" bIns="0" rtlCol="0" anchor="b" anchorCtr="0">
            <a:noAutofit/>
          </a:bodyPr>
          <a:lstStyle/>
          <a:p>
            <a:pPr>
              <a:lnSpc>
                <a:spcPct val="90000"/>
              </a:lnSpc>
              <a:spcBef>
                <a:spcPct val="0"/>
              </a:spcBef>
              <a:defRPr/>
            </a:pPr>
            <a:endParaRPr lang="en-US" sz="4800" spc="-150" dirty="0">
              <a:ln w="3175">
                <a:noFill/>
              </a:ln>
              <a:solidFill>
                <a:srgbClr val="FFFFFF"/>
              </a:solidFill>
              <a:cs typeface="Arial" charset="0"/>
            </a:endParaRPr>
          </a:p>
        </p:txBody>
      </p:sp>
      <p:sp>
        <p:nvSpPr>
          <p:cNvPr id="11" name="Slide Number Placeholder 5"/>
          <p:cNvSpPr>
            <a:spLocks noGrp="1"/>
          </p:cNvSpPr>
          <p:nvPr>
            <p:ph type="sldNum" sz="quarter" idx="4"/>
          </p:nvPr>
        </p:nvSpPr>
        <p:spPr>
          <a:xfrm>
            <a:off x="8077200" y="5791200"/>
            <a:ext cx="8382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28C4FE9C-4102-41A3-893B-F8065B17DB6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2962938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FFFFFF"/>
          </a:soli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Arial"/>
        <a:buChar char="•"/>
        <a:defRPr sz="3200" kern="1200">
          <a:solidFill>
            <a:srgbClr val="FFFFFF"/>
          </a:solidFill>
          <a:latin typeface="+mn-lt"/>
          <a:ea typeface="+mn-ea"/>
          <a:cs typeface="+mn-cs"/>
        </a:defRPr>
      </a:lvl1pPr>
      <a:lvl2pPr marL="854075" indent="-393700" algn="l" defTabSz="914363" rtl="0" eaLnBrk="1" latinLnBrk="0" hangingPunct="1">
        <a:lnSpc>
          <a:spcPct val="90000"/>
        </a:lnSpc>
        <a:spcBef>
          <a:spcPct val="20000"/>
        </a:spcBef>
        <a:buFont typeface="Arial"/>
        <a:buChar char="•"/>
        <a:defRPr sz="2800" kern="1200">
          <a:solidFill>
            <a:srgbClr val="FFFFFF"/>
          </a:solidFill>
          <a:latin typeface="+mn-lt"/>
          <a:ea typeface="+mn-ea"/>
          <a:cs typeface="+mn-cs"/>
        </a:defRPr>
      </a:lvl2pPr>
      <a:lvl3pPr marL="1258888" indent="-404813"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3pPr>
      <a:lvl4pPr marL="1604963" indent="-346075"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4pPr>
      <a:lvl5pPr marL="1941513" indent="-336550" algn="l" defTabSz="914363" rtl="0" eaLnBrk="1" latinLnBrk="0" hangingPunct="1">
        <a:lnSpc>
          <a:spcPct val="90000"/>
        </a:lnSpc>
        <a:spcBef>
          <a:spcPct val="20000"/>
        </a:spcBef>
        <a:buFont typeface="Arial"/>
        <a:buChar char="•"/>
        <a:defRPr sz="2400" kern="1200">
          <a:solidFill>
            <a:srgbClr val="FFFFF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6002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9D6072C-9B2B-429A-A78E-03B403049B90}"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8C4FE9C-4102-41A3-893B-F8065B17DB6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939292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spcBef>
          <a:spcPct val="0"/>
        </a:spcBef>
        <a:buNone/>
        <a:defRPr sz="4400" kern="1200">
          <a:solidFill>
            <a:schemeClr val="accent4"/>
          </a:solidFill>
          <a:latin typeface="Microsoft Sans Serif" pitchFamily="34" charset="0"/>
          <a:ea typeface="+mj-ea"/>
          <a:cs typeface="Microsoft Sans Serif" pitchFamily="34" charset="0"/>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lumMod val="65000"/>
              <a:lumOff val="35000"/>
            </a:schemeClr>
          </a:solidFill>
          <a:latin typeface="Segoe UI Light"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400" kern="1200">
          <a:solidFill>
            <a:schemeClr val="tx1">
              <a:lumMod val="65000"/>
              <a:lumOff val="35000"/>
            </a:schemeClr>
          </a:solidFill>
          <a:latin typeface="Segoe UI Light"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kern="1200">
          <a:solidFill>
            <a:schemeClr val="tx1">
              <a:lumMod val="65000"/>
              <a:lumOff val="35000"/>
            </a:schemeClr>
          </a:solidFill>
          <a:latin typeface="Segoe UI Light"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800" kern="1200">
          <a:solidFill>
            <a:schemeClr val="tx1">
              <a:lumMod val="65000"/>
              <a:lumOff val="35000"/>
            </a:schemeClr>
          </a:solidFill>
          <a:latin typeface="Segoe UI Light"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800" kern="1200">
          <a:solidFill>
            <a:schemeClr val="tx1">
              <a:lumMod val="65000"/>
              <a:lumOff val="35000"/>
            </a:schemeClr>
          </a:solidFill>
          <a:latin typeface="Segoe UI Light"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chart" Target="../charts/chart1.xml"/><Relationship Id="rId5" Type="http://schemas.openxmlformats.org/officeDocument/2006/relationships/image" Target="../media/image26.png"/><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28.wm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hyperlink" Target="http://whitespaces.msresearch.u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1.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22.wmf"/><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2.xml"/><Relationship Id="rId7" Type="http://schemas.openxmlformats.org/officeDocument/2006/relationships/image" Target="../media/image37.wmf"/><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chart" Target="../charts/chart3.xml"/><Relationship Id="rId5" Type="http://schemas.openxmlformats.org/officeDocument/2006/relationships/image" Target="../media/image26.png"/><Relationship Id="rId10" Type="http://schemas.openxmlformats.org/officeDocument/2006/relationships/chart" Target="../charts/chart2.xml"/><Relationship Id="rId4" Type="http://schemas.openxmlformats.org/officeDocument/2006/relationships/notesSlide" Target="../notesSlides/notesSlide14.xml"/><Relationship Id="rId9" Type="http://schemas.openxmlformats.org/officeDocument/2006/relationships/image" Target="../media/image38.wmf"/></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hyperlink" Target="http://www.ericsson.com/thecompany/press/releases/2010/04/1403231" TargetMode="External"/><Relationship Id="rId2"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2.png"/><Relationship Id="rId4" Type="http://schemas.openxmlformats.org/officeDocument/2006/relationships/image" Target="../media/image51.emf"/></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pectrum-observatory.cloudapp.net/"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69.emf"/><Relationship Id="rId18" Type="http://schemas.openxmlformats.org/officeDocument/2006/relationships/image" Target="../media/image74.png"/><Relationship Id="rId3" Type="http://schemas.openxmlformats.org/officeDocument/2006/relationships/image" Target="../media/image59.emf"/><Relationship Id="rId21" Type="http://schemas.openxmlformats.org/officeDocument/2006/relationships/image" Target="../media/image77.emf"/><Relationship Id="rId7" Type="http://schemas.openxmlformats.org/officeDocument/2006/relationships/image" Target="../media/image63.emf"/><Relationship Id="rId12" Type="http://schemas.openxmlformats.org/officeDocument/2006/relationships/image" Target="../media/image68.emf"/><Relationship Id="rId17" Type="http://schemas.openxmlformats.org/officeDocument/2006/relationships/image" Target="../media/image73.emf"/><Relationship Id="rId25" Type="http://schemas.openxmlformats.org/officeDocument/2006/relationships/image" Target="../media/image81.png"/><Relationship Id="rId2" Type="http://schemas.openxmlformats.org/officeDocument/2006/relationships/notesSlide" Target="../notesSlides/notesSlide16.xml"/><Relationship Id="rId16" Type="http://schemas.openxmlformats.org/officeDocument/2006/relationships/image" Target="../media/image72.emf"/><Relationship Id="rId20"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62.emf"/><Relationship Id="rId11" Type="http://schemas.openxmlformats.org/officeDocument/2006/relationships/image" Target="../media/image67.emf"/><Relationship Id="rId24" Type="http://schemas.openxmlformats.org/officeDocument/2006/relationships/image" Target="../media/image80.png"/><Relationship Id="rId5" Type="http://schemas.openxmlformats.org/officeDocument/2006/relationships/image" Target="../media/image61.emf"/><Relationship Id="rId15" Type="http://schemas.openxmlformats.org/officeDocument/2006/relationships/image" Target="../media/image71.png"/><Relationship Id="rId23" Type="http://schemas.openxmlformats.org/officeDocument/2006/relationships/image" Target="../media/image79.emf"/><Relationship Id="rId10" Type="http://schemas.openxmlformats.org/officeDocument/2006/relationships/image" Target="../media/image66.emf"/><Relationship Id="rId19" Type="http://schemas.openxmlformats.org/officeDocument/2006/relationships/image" Target="../media/image75.e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image" Target="../media/image70.emf"/><Relationship Id="rId22" Type="http://schemas.openxmlformats.org/officeDocument/2006/relationships/image" Target="../media/image78.emf"/></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9.png"/><Relationship Id="rId3" Type="http://schemas.openxmlformats.org/officeDocument/2006/relationships/image" Target="../media/image82.emf"/><Relationship Id="rId7" Type="http://schemas.openxmlformats.org/officeDocument/2006/relationships/hyperlink" Target="http://en.wikipedia.org/wiki/File:Komotv.svg" TargetMode="External"/><Relationship Id="rId12" Type="http://schemas.openxmlformats.org/officeDocument/2006/relationships/hyperlink" Target="http://www.hpl.hp.co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5.jpeg"/><Relationship Id="rId11" Type="http://schemas.openxmlformats.org/officeDocument/2006/relationships/image" Target="../media/image88.jpeg"/><Relationship Id="rId5" Type="http://schemas.openxmlformats.org/officeDocument/2006/relationships/image" Target="../media/image84.jpeg"/><Relationship Id="rId15" Type="http://schemas.openxmlformats.org/officeDocument/2006/relationships/image" Target="../media/image90.jpeg"/><Relationship Id="rId10" Type="http://schemas.openxmlformats.org/officeDocument/2006/relationships/image" Target="../media/image87.gif"/><Relationship Id="rId4" Type="http://schemas.openxmlformats.org/officeDocument/2006/relationships/image" Target="../media/image83.emf"/><Relationship Id="rId9" Type="http://schemas.openxmlformats.org/officeDocument/2006/relationships/hyperlink" Target="http://www.itu.int/net/home/index.aspx" TargetMode="External"/><Relationship Id="rId14" Type="http://schemas.openxmlformats.org/officeDocument/2006/relationships/hyperlink" Target="http://images.google.com/imgres?imgurl=http://www.businesspundit.com/wp-content/uploads/2009/09/zzFCC.png&amp;imgrefurl=http://www.businesspundit.com/fcc-proposes-new-net-neutrality-rules/&amp;usg=__HtI8ndPFT389a_CDudMnvxK0pO4=&amp;h=600&amp;w=600&amp;sz=214&amp;hl=en&amp;start=2&amp;um=1&amp;itbs=1&amp;tbnid=3rZgfw96hGw03M:&amp;tbnh=135&amp;tbnw=135&amp;prev=/images?q=FCC&amp;hl=en&amp;sa=N&amp;um=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research.microsoft.com/en-us/um/redmond/events/cognetsummit/default.asp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hemeOverride" Target="../theme/themeOverride1.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130425"/>
            <a:ext cx="9067800" cy="1470025"/>
          </a:xfrm>
          <a:prstGeom prst="rect">
            <a:avLst/>
          </a:prstGeom>
        </p:spPr>
        <p:txBody>
          <a:bodyPr/>
          <a:lstStyle/>
          <a:p>
            <a:r>
              <a:rPr lang="en-US" sz="4200" dirty="0"/>
              <a:t>White Space Networking  </a:t>
            </a:r>
            <a:br>
              <a:rPr lang="en-US" sz="4200" dirty="0"/>
            </a:br>
            <a:r>
              <a:rPr lang="en-US" sz="4200" dirty="0"/>
              <a:t>in the TV Bands &amp; Beyond</a:t>
            </a:r>
          </a:p>
        </p:txBody>
      </p:sp>
      <p:sp>
        <p:nvSpPr>
          <p:cNvPr id="4" name="Subtitle 3"/>
          <p:cNvSpPr>
            <a:spLocks noGrp="1"/>
          </p:cNvSpPr>
          <p:nvPr>
            <p:ph type="subTitle" idx="1"/>
          </p:nvPr>
        </p:nvSpPr>
        <p:spPr>
          <a:xfrm>
            <a:off x="1371600" y="4343400"/>
            <a:ext cx="6400800" cy="990600"/>
          </a:xfrm>
        </p:spPr>
        <p:txBody>
          <a:bodyPr/>
          <a:lstStyle/>
          <a:p>
            <a:r>
              <a:rPr lang="en-US" i="1" dirty="0"/>
              <a:t>Ranveer Chandra</a:t>
            </a:r>
          </a:p>
          <a:p>
            <a:r>
              <a:rPr lang="en-US" dirty="0"/>
              <a:t>Microsoft Research</a:t>
            </a:r>
          </a:p>
          <a:p>
            <a:endParaRPr lang="en-US" dirty="0"/>
          </a:p>
        </p:txBody>
      </p:sp>
      <p:sp>
        <p:nvSpPr>
          <p:cNvPr id="3" name="Title 1"/>
          <p:cNvSpPr txBox="1">
            <a:spLocks/>
          </p:cNvSpPr>
          <p:nvPr/>
        </p:nvSpPr>
        <p:spPr>
          <a:xfrm>
            <a:off x="152400" y="4174249"/>
            <a:ext cx="9144000" cy="854951"/>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solidFill>
                  <a:srgbClr val="FFFFFF"/>
                </a:solidFill>
                <a:effectLst/>
                <a:latin typeface="Segoe" pitchFamily="34" charset="0"/>
                <a:ea typeface="+mn-ea"/>
                <a:cs typeface="Arial" charset="0"/>
              </a:defRPr>
            </a:lvl1pPr>
          </a:lstStyle>
          <a:p>
            <a:pPr algn="ctr"/>
            <a:endParaRPr lang="en-US" sz="3200" i="1" dirty="0"/>
          </a:p>
        </p:txBody>
      </p:sp>
      <p:sp>
        <p:nvSpPr>
          <p:cNvPr id="5" name="Rectangle 4"/>
          <p:cNvSpPr/>
          <p:nvPr/>
        </p:nvSpPr>
        <p:spPr>
          <a:xfrm>
            <a:off x="0" y="5858470"/>
            <a:ext cx="9144000" cy="830997"/>
          </a:xfrm>
          <a:prstGeom prst="rect">
            <a:avLst/>
          </a:prstGeom>
        </p:spPr>
        <p:txBody>
          <a:bodyPr wrap="square">
            <a:spAutoFit/>
          </a:bodyPr>
          <a:lstStyle/>
          <a:p>
            <a:pPr marL="381000" indent="-381000" algn="ctr">
              <a:buFontTx/>
              <a:buNone/>
            </a:pPr>
            <a:r>
              <a:rPr lang="en-US" sz="1600" i="1" dirty="0">
                <a:solidFill>
                  <a:schemeClr val="bg1">
                    <a:lumMod val="50000"/>
                  </a:schemeClr>
                </a:solidFill>
              </a:rPr>
              <a:t>Collaborators: </a:t>
            </a:r>
          </a:p>
          <a:p>
            <a:pPr marL="381000" indent="-381000" algn="ctr">
              <a:buFontTx/>
              <a:buNone/>
            </a:pPr>
            <a:r>
              <a:rPr lang="en-US" sz="1600" i="1" dirty="0">
                <a:solidFill>
                  <a:schemeClr val="bg1">
                    <a:lumMod val="50000"/>
                  </a:schemeClr>
                </a:solidFill>
              </a:rPr>
              <a:t>Thomas Moscibroda, Victor Bahl, Bozidar Radunovic, Ivan </a:t>
            </a:r>
            <a:r>
              <a:rPr lang="en-US" sz="1600" i="1" dirty="0" err="1">
                <a:solidFill>
                  <a:schemeClr val="bg1">
                    <a:lumMod val="50000"/>
                  </a:schemeClr>
                </a:solidFill>
              </a:rPr>
              <a:t>Tashev</a:t>
            </a:r>
            <a:r>
              <a:rPr lang="en-US" sz="1600" i="1" dirty="0">
                <a:solidFill>
                  <a:schemeClr val="bg1">
                    <a:lumMod val="50000"/>
                  </a:schemeClr>
                </a:solidFill>
              </a:rPr>
              <a:t>, Paul Garnett, Paul Mitchell</a:t>
            </a:r>
          </a:p>
          <a:p>
            <a:pPr marL="381000" indent="-381000" algn="ctr">
              <a:buFontTx/>
              <a:buNone/>
            </a:pPr>
            <a:r>
              <a:rPr lang="en-US" sz="1600" i="1" dirty="0">
                <a:solidFill>
                  <a:schemeClr val="bg1">
                    <a:lumMod val="50000"/>
                  </a:schemeClr>
                </a:solidFill>
              </a:rPr>
              <a:t>Rohan Murty (Harvard), George Nychis (CMU), </a:t>
            </a:r>
            <a:r>
              <a:rPr lang="en-US" sz="1600" i="1" dirty="0" err="1">
                <a:solidFill>
                  <a:schemeClr val="bg1">
                    <a:lumMod val="50000"/>
                  </a:schemeClr>
                </a:solidFill>
              </a:rPr>
              <a:t>Eeyore</a:t>
            </a:r>
            <a:r>
              <a:rPr lang="en-US" sz="1600" i="1" dirty="0">
                <a:solidFill>
                  <a:schemeClr val="bg1">
                    <a:lumMod val="50000"/>
                  </a:schemeClr>
                </a:solidFill>
              </a:rPr>
              <a:t> Wang (CMU), Aakanksha Chowdhery (Stanford)</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9746"/>
    </mc:Choice>
    <mc:Fallback xmlns="">
      <p:transition spd="slow" advTm="297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dirty="0"/>
              <a:t>MSR KNOWS Program</a:t>
            </a:r>
            <a:endParaRPr lang="en-US" dirty="0"/>
          </a:p>
        </p:txBody>
      </p:sp>
      <p:sp>
        <p:nvSpPr>
          <p:cNvPr id="3" name="Content Placeholder 2"/>
          <p:cNvSpPr>
            <a:spLocks noGrp="1"/>
          </p:cNvSpPr>
          <p:nvPr>
            <p:ph idx="1"/>
          </p:nvPr>
        </p:nvSpPr>
        <p:spPr>
          <a:xfrm>
            <a:off x="381000" y="1600200"/>
            <a:ext cx="8763000" cy="4953000"/>
          </a:xfrm>
        </p:spPr>
        <p:txBody>
          <a:bodyPr>
            <a:normAutofit/>
          </a:bodyPr>
          <a:lstStyle/>
          <a:p>
            <a:pPr>
              <a:spcBef>
                <a:spcPts val="600"/>
              </a:spcBef>
            </a:pPr>
            <a:r>
              <a:rPr lang="en-US" dirty="0">
                <a:solidFill>
                  <a:srgbClr val="FF0000"/>
                </a:solidFill>
              </a:rPr>
              <a:t>v</a:t>
            </a:r>
            <a:r>
              <a:rPr lang="en-US" sz="2800" dirty="0">
                <a:solidFill>
                  <a:srgbClr val="FF0000"/>
                </a:solidFill>
              </a:rPr>
              <a:t>1: </a:t>
            </a:r>
            <a:r>
              <a:rPr lang="en-US" sz="2800" dirty="0"/>
              <a:t>Ad hoc networking in TV white spaces</a:t>
            </a:r>
          </a:p>
          <a:p>
            <a:pPr lvl="1">
              <a:spcAft>
                <a:spcPts val="1200"/>
              </a:spcAft>
            </a:pPr>
            <a:r>
              <a:rPr sz="2000" dirty="0"/>
              <a:t>Capable of sensing TV signals, hardware functionality</a:t>
            </a:r>
            <a:endParaRPr lang="en-US" sz="1800" dirty="0"/>
          </a:p>
          <a:p>
            <a:pPr>
              <a:spcBef>
                <a:spcPts val="1800"/>
              </a:spcBef>
            </a:pPr>
            <a:r>
              <a:rPr lang="en-US" dirty="0">
                <a:solidFill>
                  <a:srgbClr val="FF0000"/>
                </a:solidFill>
              </a:rPr>
              <a:t>v</a:t>
            </a:r>
            <a:r>
              <a:rPr sz="2800" dirty="0">
                <a:solidFill>
                  <a:srgbClr val="FF0000"/>
                </a:solidFill>
              </a:rPr>
              <a:t>2:</a:t>
            </a:r>
            <a:r>
              <a:rPr sz="2800" dirty="0"/>
              <a:t> </a:t>
            </a:r>
            <a:r>
              <a:rPr lang="en-US" sz="2800" dirty="0"/>
              <a:t>Infrastructure based networking</a:t>
            </a:r>
            <a:r>
              <a:rPr lang="en-US" sz="2800" b="1" dirty="0">
                <a:solidFill>
                  <a:schemeClr val="accent1">
                    <a:lumMod val="75000"/>
                  </a:schemeClr>
                </a:solidFill>
              </a:rPr>
              <a:t>(</a:t>
            </a:r>
            <a:r>
              <a:rPr lang="en-US" sz="2800" b="1" dirty="0" err="1">
                <a:solidFill>
                  <a:schemeClr val="accent1">
                    <a:lumMod val="75000"/>
                  </a:schemeClr>
                </a:solidFill>
              </a:rPr>
              <a:t>WhiteFi</a:t>
            </a:r>
            <a:r>
              <a:rPr lang="en-US" sz="2800" b="1" dirty="0">
                <a:solidFill>
                  <a:schemeClr val="accent1">
                    <a:lumMod val="75000"/>
                  </a:schemeClr>
                </a:solidFill>
              </a:rPr>
              <a:t>)</a:t>
            </a:r>
          </a:p>
          <a:p>
            <a:pPr lvl="1">
              <a:spcAft>
                <a:spcPts val="1200"/>
              </a:spcAft>
            </a:pPr>
            <a:r>
              <a:rPr lang="en-US" sz="2000" dirty="0"/>
              <a:t>Capable of sensing TV signals &amp; microphones</a:t>
            </a:r>
            <a:r>
              <a:rPr sz="2000" dirty="0"/>
              <a:t>, deployed in lab</a:t>
            </a:r>
            <a:endParaRPr lang="en-US" sz="1800" dirty="0"/>
          </a:p>
          <a:p>
            <a:pPr>
              <a:spcBef>
                <a:spcPts val="1800"/>
              </a:spcBef>
            </a:pPr>
            <a:r>
              <a:rPr lang="en-US" dirty="0">
                <a:solidFill>
                  <a:srgbClr val="FF0000"/>
                </a:solidFill>
              </a:rPr>
              <a:t>v</a:t>
            </a:r>
            <a:r>
              <a:rPr sz="2800" dirty="0">
                <a:solidFill>
                  <a:srgbClr val="FF0000"/>
                </a:solidFill>
              </a:rPr>
              <a:t>3:</a:t>
            </a:r>
            <a:r>
              <a:rPr sz="2800" dirty="0"/>
              <a:t> </a:t>
            </a:r>
            <a:r>
              <a:rPr lang="en-US" sz="2800" dirty="0"/>
              <a:t>Campus-wide </a:t>
            </a:r>
            <a:r>
              <a:rPr lang="en-US" dirty="0" err="1"/>
              <a:t>WhiteFi</a:t>
            </a:r>
            <a:r>
              <a:rPr lang="en-US" sz="2800" dirty="0"/>
              <a:t> network + </a:t>
            </a:r>
            <a:r>
              <a:rPr lang="en-US" sz="2800" dirty="0" err="1"/>
              <a:t>geolocation</a:t>
            </a:r>
            <a:endParaRPr lang="en-US" sz="2800" b="1" dirty="0">
              <a:solidFill>
                <a:schemeClr val="accent1">
                  <a:lumMod val="75000"/>
                </a:schemeClr>
              </a:solidFill>
            </a:endParaRPr>
          </a:p>
          <a:p>
            <a:pPr lvl="1">
              <a:spcAft>
                <a:spcPts val="1200"/>
              </a:spcAft>
            </a:pPr>
            <a:r>
              <a:rPr lang="en-US" dirty="0"/>
              <a:t>D</a:t>
            </a:r>
            <a:r>
              <a:rPr sz="2000" dirty="0"/>
              <a:t>eploy</a:t>
            </a:r>
            <a:r>
              <a:rPr lang="en-US" sz="2000" dirty="0"/>
              <a:t>ed</a:t>
            </a:r>
            <a:r>
              <a:rPr sz="2000" dirty="0"/>
              <a:t> on campus, and provide coverage in MS Shuttles </a:t>
            </a:r>
            <a:endParaRPr lang="en-US" sz="2000" dirty="0"/>
          </a:p>
          <a:p>
            <a:pPr>
              <a:spcBef>
                <a:spcPts val="1800"/>
              </a:spcBef>
            </a:pPr>
            <a:r>
              <a:rPr lang="en-US" dirty="0">
                <a:solidFill>
                  <a:srgbClr val="FF0000"/>
                </a:solidFill>
              </a:rPr>
              <a:t>v4:</a:t>
            </a:r>
            <a:r>
              <a:rPr lang="en-US" dirty="0"/>
              <a:t> White spaces beyond TV spectrum</a:t>
            </a:r>
            <a:endParaRPr lang="en-US" b="1" dirty="0">
              <a:solidFill>
                <a:schemeClr val="accent1">
                  <a:lumMod val="75000"/>
                </a:schemeClr>
              </a:solidFill>
            </a:endParaRPr>
          </a:p>
          <a:p>
            <a:pPr lvl="1">
              <a:spcAft>
                <a:spcPts val="1200"/>
              </a:spcAft>
            </a:pPr>
            <a:r>
              <a:rPr lang="en-US" sz="2000" dirty="0"/>
              <a:t>Spectrum measurements to identify additional white spaces</a:t>
            </a:r>
            <a:endParaRPr lang="en-US" sz="1800" dirty="0"/>
          </a:p>
        </p:txBody>
      </p:sp>
      <p:sp>
        <p:nvSpPr>
          <p:cNvPr id="5" name="TextBox 4"/>
          <p:cNvSpPr txBox="1"/>
          <p:nvPr/>
        </p:nvSpPr>
        <p:spPr>
          <a:xfrm>
            <a:off x="4343400" y="2450068"/>
            <a:ext cx="4422044" cy="369332"/>
          </a:xfrm>
          <a:prstGeom prst="rect">
            <a:avLst/>
          </a:prstGeom>
          <a:solidFill>
            <a:schemeClr val="tx1"/>
          </a:solidFill>
        </p:spPr>
        <p:txBody>
          <a:bodyPr wrap="none" rtlCol="0">
            <a:spAutoFit/>
          </a:bodyPr>
          <a:lstStyle/>
          <a:p>
            <a:r>
              <a:rPr lang="en-US" dirty="0" err="1">
                <a:solidFill>
                  <a:schemeClr val="bg1"/>
                </a:solidFill>
              </a:rPr>
              <a:t>DySPAN</a:t>
            </a:r>
            <a:r>
              <a:rPr lang="en-US" dirty="0">
                <a:solidFill>
                  <a:schemeClr val="bg1"/>
                </a:solidFill>
              </a:rPr>
              <a:t> 2007, </a:t>
            </a:r>
            <a:r>
              <a:rPr lang="en-US" dirty="0" err="1">
                <a:solidFill>
                  <a:schemeClr val="bg1"/>
                </a:solidFill>
              </a:rPr>
              <a:t>MobiHoc</a:t>
            </a:r>
            <a:r>
              <a:rPr lang="en-US" dirty="0">
                <a:solidFill>
                  <a:schemeClr val="bg1"/>
                </a:solidFill>
              </a:rPr>
              <a:t> 2007, LANMAN 2008</a:t>
            </a:r>
          </a:p>
        </p:txBody>
      </p:sp>
      <p:sp>
        <p:nvSpPr>
          <p:cNvPr id="6" name="TextBox 5"/>
          <p:cNvSpPr txBox="1"/>
          <p:nvPr/>
        </p:nvSpPr>
        <p:spPr>
          <a:xfrm>
            <a:off x="4343400" y="3669268"/>
            <a:ext cx="4485139" cy="369332"/>
          </a:xfrm>
          <a:prstGeom prst="rect">
            <a:avLst/>
          </a:prstGeom>
          <a:solidFill>
            <a:schemeClr val="tx1"/>
          </a:solidFill>
        </p:spPr>
        <p:txBody>
          <a:bodyPr wrap="none" rtlCol="0">
            <a:spAutoFit/>
          </a:bodyPr>
          <a:lstStyle/>
          <a:p>
            <a:r>
              <a:rPr lang="en-US" dirty="0">
                <a:solidFill>
                  <a:schemeClr val="bg1"/>
                </a:solidFill>
              </a:rPr>
              <a:t>SIGCOMM 2008, SIGCOMM 2009 (Best Paper)</a:t>
            </a:r>
          </a:p>
        </p:txBody>
      </p:sp>
      <p:sp>
        <p:nvSpPr>
          <p:cNvPr id="7" name="TextBox 6"/>
          <p:cNvSpPr txBox="1"/>
          <p:nvPr/>
        </p:nvSpPr>
        <p:spPr>
          <a:xfrm>
            <a:off x="3429000" y="4888468"/>
            <a:ext cx="5431808" cy="369332"/>
          </a:xfrm>
          <a:prstGeom prst="rect">
            <a:avLst/>
          </a:prstGeom>
          <a:solidFill>
            <a:schemeClr val="tx1"/>
          </a:solidFill>
        </p:spPr>
        <p:txBody>
          <a:bodyPr wrap="none" rtlCol="0">
            <a:spAutoFit/>
          </a:bodyPr>
          <a:lstStyle/>
          <a:p>
            <a:r>
              <a:rPr lang="en-US" dirty="0" err="1">
                <a:solidFill>
                  <a:schemeClr val="bg1"/>
                </a:solidFill>
              </a:rPr>
              <a:t>DySPAN</a:t>
            </a:r>
            <a:r>
              <a:rPr lang="en-US" dirty="0">
                <a:solidFill>
                  <a:schemeClr val="bg1"/>
                </a:solidFill>
              </a:rPr>
              <a:t> 2010 (Top 3 paper), </a:t>
            </a:r>
            <a:r>
              <a:rPr lang="en-US" dirty="0" err="1">
                <a:solidFill>
                  <a:schemeClr val="bg1"/>
                </a:solidFill>
              </a:rPr>
              <a:t>CoNEXT</a:t>
            </a:r>
            <a:r>
              <a:rPr lang="en-US" dirty="0">
                <a:solidFill>
                  <a:schemeClr val="bg1"/>
                </a:solidFill>
              </a:rPr>
              <a:t> 2011 (Top 3 paper)</a:t>
            </a:r>
          </a:p>
        </p:txBody>
      </p:sp>
    </p:spTree>
    <p:custDataLst>
      <p:tags r:id="rId1"/>
    </p:custDataLst>
    <p:extLst>
      <p:ext uri="{BB962C8B-B14F-4D97-AF65-F5344CB8AC3E}">
        <p14:creationId xmlns:p14="http://schemas.microsoft.com/office/powerpoint/2010/main" val="1597408160"/>
      </p:ext>
    </p:extLst>
  </p:cSld>
  <p:clrMapOvr>
    <a:masterClrMapping/>
  </p:clrMapOvr>
  <mc:AlternateContent xmlns:mc="http://schemas.openxmlformats.org/markup-compatibility/2006" xmlns:p14="http://schemas.microsoft.com/office/powerpoint/2010/main">
    <mc:Choice Requires="p14">
      <p:transition spd="slow" p14:dur="2000" advTm="120163"/>
    </mc:Choice>
    <mc:Fallback xmlns="">
      <p:transition spd="slow" advTm="1201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talk…</a:t>
            </a:r>
          </a:p>
        </p:txBody>
      </p:sp>
      <p:sp>
        <p:nvSpPr>
          <p:cNvPr id="3" name="Content Placeholder 2"/>
          <p:cNvSpPr>
            <a:spLocks noGrp="1"/>
          </p:cNvSpPr>
          <p:nvPr>
            <p:ph idx="1"/>
          </p:nvPr>
        </p:nvSpPr>
        <p:spPr/>
        <p:txBody>
          <a:bodyPr/>
          <a:lstStyle/>
          <a:p>
            <a:r>
              <a:rPr lang="en-US" dirty="0"/>
              <a:t>DSA: Need &amp; a primer</a:t>
            </a:r>
          </a:p>
          <a:p>
            <a:endParaRPr lang="en-US" dirty="0"/>
          </a:p>
          <a:p>
            <a:r>
              <a:rPr lang="en-US" dirty="0"/>
              <a:t>Networking in the TV White Spaces</a:t>
            </a:r>
          </a:p>
          <a:p>
            <a:pPr lvl="1"/>
            <a:endParaRPr lang="en-US" dirty="0"/>
          </a:p>
          <a:p>
            <a:r>
              <a:rPr lang="en-US" dirty="0"/>
              <a:t>What’s missing in the TV white space ruling</a:t>
            </a:r>
          </a:p>
          <a:p>
            <a:pPr lvl="1"/>
            <a:r>
              <a:rPr lang="en-US" dirty="0"/>
              <a:t>Open research questions</a:t>
            </a:r>
          </a:p>
          <a:p>
            <a:endParaRPr lang="en-US" dirty="0"/>
          </a:p>
          <a:p>
            <a:r>
              <a:rPr lang="en-US" dirty="0"/>
              <a:t>DSA in other network bands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74695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285750" y="2786955"/>
            <a:ext cx="7277100" cy="1384995"/>
          </a:xfrm>
          <a:prstGeom prst="rect">
            <a:avLst/>
          </a:prstGeom>
          <a:noFill/>
        </p:spPr>
        <p:txBody>
          <a:bodyPr wrap="square" rtlCol="0">
            <a:spAutoFit/>
          </a:bodyPr>
          <a:lstStyle/>
          <a:p>
            <a:pPr marL="0" lvl="1">
              <a:buFont typeface="Arial" pitchFamily="34" charset="0"/>
              <a:buChar char="•"/>
            </a:pPr>
            <a:r>
              <a:rPr lang="en-US" sz="2800" b="1" dirty="0">
                <a:solidFill>
                  <a:srgbClr val="FF0000"/>
                </a:solidFill>
              </a:rPr>
              <a:t>50</a:t>
            </a:r>
            <a:r>
              <a:rPr lang="en-US" sz="2800" dirty="0"/>
              <a:t> TV Channels</a:t>
            </a:r>
          </a:p>
          <a:p>
            <a:pPr marL="0" lvl="1"/>
            <a:endParaRPr lang="en-US" sz="2800" dirty="0"/>
          </a:p>
          <a:p>
            <a:pPr marL="0" lvl="1">
              <a:buFont typeface="Arial" pitchFamily="34" charset="0"/>
              <a:buChar char="•"/>
            </a:pPr>
            <a:r>
              <a:rPr lang="en-US" sz="2800" dirty="0"/>
              <a:t>Each channel is </a:t>
            </a:r>
            <a:r>
              <a:rPr lang="en-US" sz="2800" b="1" i="1" dirty="0">
                <a:solidFill>
                  <a:srgbClr val="FF0000"/>
                </a:solidFill>
              </a:rPr>
              <a:t>6 MHz</a:t>
            </a:r>
            <a:r>
              <a:rPr lang="en-US" sz="2800" dirty="0">
                <a:solidFill>
                  <a:srgbClr val="FF0000"/>
                </a:solidFill>
              </a:rPr>
              <a:t> </a:t>
            </a:r>
            <a:r>
              <a:rPr lang="en-US" sz="2800" dirty="0"/>
              <a:t>wide</a:t>
            </a:r>
          </a:p>
        </p:txBody>
      </p:sp>
      <p:grpSp>
        <p:nvGrpSpPr>
          <p:cNvPr id="41" name="Group 21"/>
          <p:cNvGrpSpPr>
            <a:grpSpLocks/>
          </p:cNvGrpSpPr>
          <p:nvPr/>
        </p:nvGrpSpPr>
        <p:grpSpPr bwMode="auto">
          <a:xfrm>
            <a:off x="2228850" y="2914650"/>
            <a:ext cx="4687887" cy="2950592"/>
            <a:chOff x="399011" y="2161309"/>
            <a:chExt cx="4688378" cy="2950478"/>
          </a:xfrm>
        </p:grpSpPr>
        <p:grpSp>
          <p:nvGrpSpPr>
            <p:cNvPr id="42" name="Group 20"/>
            <p:cNvGrpSpPr>
              <a:grpSpLocks/>
            </p:cNvGrpSpPr>
            <p:nvPr/>
          </p:nvGrpSpPr>
          <p:grpSpPr bwMode="auto">
            <a:xfrm>
              <a:off x="399011" y="2161309"/>
              <a:ext cx="4688378" cy="2945899"/>
              <a:chOff x="0" y="894366"/>
              <a:chExt cx="6496050" cy="4708537"/>
            </a:xfrm>
          </p:grpSpPr>
          <p:grpSp>
            <p:nvGrpSpPr>
              <p:cNvPr id="54" name="Group 7"/>
              <p:cNvGrpSpPr>
                <a:grpSpLocks/>
              </p:cNvGrpSpPr>
              <p:nvPr/>
            </p:nvGrpSpPr>
            <p:grpSpPr bwMode="auto">
              <a:xfrm>
                <a:off x="0" y="894366"/>
                <a:ext cx="6496050" cy="4708537"/>
                <a:chOff x="-152400" y="1527695"/>
                <a:chExt cx="6496050" cy="4718952"/>
              </a:xfrm>
            </p:grpSpPr>
            <p:pic>
              <p:nvPicPr>
                <p:cNvPr id="66" name="Picture 3" descr="m24.jpg"/>
                <p:cNvPicPr>
                  <a:picLocks noChangeAspect="1"/>
                </p:cNvPicPr>
                <p:nvPr/>
              </p:nvPicPr>
              <p:blipFill>
                <a:blip r:embed="rId4" cstate="print"/>
                <a:srcRect/>
                <a:stretch>
                  <a:fillRect/>
                </a:stretch>
              </p:blipFill>
              <p:spPr bwMode="auto">
                <a:xfrm>
                  <a:off x="-152400" y="1527695"/>
                  <a:ext cx="6496050" cy="4525963"/>
                </a:xfrm>
                <a:prstGeom prst="rect">
                  <a:avLst/>
                </a:prstGeom>
                <a:noFill/>
                <a:ln w="9525">
                  <a:noFill/>
                  <a:miter lim="800000"/>
                  <a:headEnd/>
                  <a:tailEnd/>
                </a:ln>
              </p:spPr>
            </p:pic>
            <p:sp>
              <p:nvSpPr>
                <p:cNvPr id="67" name="TextBox 4"/>
                <p:cNvSpPr txBox="1">
                  <a:spLocks noChangeArrowheads="1"/>
                </p:cNvSpPr>
                <p:nvPr/>
              </p:nvSpPr>
              <p:spPr bwMode="auto">
                <a:xfrm>
                  <a:off x="-152400" y="3331521"/>
                  <a:ext cx="659156" cy="400062"/>
                </a:xfrm>
                <a:prstGeom prst="rect">
                  <a:avLst/>
                </a:prstGeom>
                <a:noFill/>
                <a:ln w="9525">
                  <a:noFill/>
                  <a:miter lim="800000"/>
                  <a:headEnd/>
                  <a:tailEnd/>
                </a:ln>
              </p:spPr>
              <p:txBody>
                <a:bodyPr wrap="none">
                  <a:spAutoFit/>
                </a:bodyPr>
                <a:lstStyle/>
                <a:p>
                  <a:pPr>
                    <a:buFontTx/>
                    <a:buNone/>
                  </a:pPr>
                  <a:r>
                    <a:rPr lang="en-US" altLang="zh-CN">
                      <a:latin typeface="Calibri" pitchFamily="34" charset="0"/>
                      <a:ea typeface="宋体" pitchFamily="2" charset="-122"/>
                    </a:rPr>
                    <a:t>dbm</a:t>
                  </a:r>
                </a:p>
              </p:txBody>
            </p:sp>
            <p:sp>
              <p:nvSpPr>
                <p:cNvPr id="68" name="TextBox 5"/>
                <p:cNvSpPr txBox="1">
                  <a:spLocks noChangeArrowheads="1"/>
                </p:cNvSpPr>
                <p:nvPr/>
              </p:nvSpPr>
              <p:spPr bwMode="auto">
                <a:xfrm>
                  <a:off x="2628276" y="5655047"/>
                  <a:ext cx="1706945" cy="591600"/>
                </a:xfrm>
                <a:prstGeom prst="rect">
                  <a:avLst/>
                </a:prstGeom>
                <a:noFill/>
                <a:ln w="9525">
                  <a:noFill/>
                  <a:miter lim="800000"/>
                  <a:headEnd/>
                  <a:tailEnd/>
                </a:ln>
              </p:spPr>
              <p:txBody>
                <a:bodyPr wrap="square">
                  <a:spAutoFit/>
                </a:bodyPr>
                <a:lstStyle/>
                <a:p>
                  <a:pPr>
                    <a:buFontTx/>
                    <a:buNone/>
                  </a:pPr>
                  <a:r>
                    <a:rPr lang="en-US" altLang="zh-CN" dirty="0">
                      <a:ea typeface="宋体" pitchFamily="2" charset="-122"/>
                    </a:rPr>
                    <a:t>Frequency</a:t>
                  </a:r>
                </a:p>
              </p:txBody>
            </p:sp>
            <p:sp>
              <p:nvSpPr>
                <p:cNvPr id="69" name="TextBox 4"/>
                <p:cNvSpPr txBox="1">
                  <a:spLocks noChangeArrowheads="1"/>
                </p:cNvSpPr>
                <p:nvPr/>
              </p:nvSpPr>
              <p:spPr bwMode="auto">
                <a:xfrm>
                  <a:off x="27482" y="1660154"/>
                  <a:ext cx="522900" cy="400062"/>
                </a:xfrm>
                <a:prstGeom prst="rect">
                  <a:avLst/>
                </a:prstGeom>
                <a:noFill/>
                <a:ln w="9525">
                  <a:noFill/>
                  <a:miter lim="800000"/>
                  <a:headEnd/>
                  <a:tailEnd/>
                </a:ln>
              </p:spPr>
              <p:txBody>
                <a:bodyPr wrap="none">
                  <a:spAutoFit/>
                </a:bodyPr>
                <a:lstStyle/>
                <a:p>
                  <a:pPr>
                    <a:buFontTx/>
                    <a:buNone/>
                  </a:pPr>
                  <a:r>
                    <a:rPr lang="en-US" altLang="zh-CN">
                      <a:latin typeface="Calibri" pitchFamily="34" charset="0"/>
                      <a:ea typeface="宋体" pitchFamily="2" charset="-122"/>
                    </a:rPr>
                    <a:t>-60</a:t>
                  </a:r>
                </a:p>
              </p:txBody>
            </p:sp>
            <p:sp>
              <p:nvSpPr>
                <p:cNvPr id="70" name="TextBox 4"/>
                <p:cNvSpPr txBox="1">
                  <a:spLocks noChangeArrowheads="1"/>
                </p:cNvSpPr>
                <p:nvPr/>
              </p:nvSpPr>
              <p:spPr bwMode="auto">
                <a:xfrm>
                  <a:off x="-152400" y="5257800"/>
                  <a:ext cx="652744" cy="400062"/>
                </a:xfrm>
                <a:prstGeom prst="rect">
                  <a:avLst/>
                </a:prstGeom>
                <a:noFill/>
                <a:ln w="9525">
                  <a:noFill/>
                  <a:miter lim="800000"/>
                  <a:headEnd/>
                  <a:tailEnd/>
                </a:ln>
              </p:spPr>
              <p:txBody>
                <a:bodyPr wrap="none">
                  <a:spAutoFit/>
                </a:bodyPr>
                <a:lstStyle/>
                <a:p>
                  <a:pPr>
                    <a:buFontTx/>
                    <a:buNone/>
                  </a:pPr>
                  <a:r>
                    <a:rPr lang="en-US" altLang="zh-CN">
                      <a:latin typeface="Calibri" pitchFamily="34" charset="0"/>
                      <a:ea typeface="宋体" pitchFamily="2" charset="-122"/>
                    </a:rPr>
                    <a:t>-100</a:t>
                  </a:r>
                </a:p>
              </p:txBody>
            </p:sp>
          </p:grpSp>
          <p:cxnSp>
            <p:nvCxnSpPr>
              <p:cNvPr id="57" name="Curved Connector 56"/>
              <p:cNvCxnSpPr/>
              <p:nvPr/>
            </p:nvCxnSpPr>
            <p:spPr>
              <a:xfrm rot="5400000" flipH="1" flipV="1">
                <a:off x="1714298" y="2869635"/>
                <a:ext cx="2438307" cy="380569"/>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16200000" flipV="1">
                <a:off x="2132700" y="2983587"/>
                <a:ext cx="2514425" cy="228781"/>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16200000" flipV="1">
                <a:off x="2743587" y="2526688"/>
                <a:ext cx="2590542" cy="1218697"/>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rot="5400000" flipH="1" flipV="1">
                <a:off x="1303452" y="2765885"/>
                <a:ext cx="2496664" cy="681942"/>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Rounded Rectangle 32"/>
              <p:cNvSpPr>
                <a:spLocks noChangeArrowheads="1"/>
              </p:cNvSpPr>
              <p:nvPr/>
            </p:nvSpPr>
            <p:spPr bwMode="auto">
              <a:xfrm>
                <a:off x="2159000" y="1319213"/>
                <a:ext cx="2038350" cy="465137"/>
              </a:xfrm>
              <a:prstGeom prst="roundRect">
                <a:avLst>
                  <a:gd name="adj" fmla="val 16667"/>
                </a:avLst>
              </a:prstGeom>
              <a:noFill/>
              <a:ln w="28575" algn="ctr">
                <a:solidFill>
                  <a:srgbClr val="FF0000"/>
                </a:solidFill>
                <a:round/>
                <a:headEnd/>
                <a:tailEnd/>
              </a:ln>
            </p:spPr>
            <p:txBody>
              <a:bodyPr wrap="none" anchor="ctr"/>
              <a:lstStyle/>
              <a:p>
                <a:pPr marL="381000" indent="-381000"/>
                <a:endParaRPr lang="en-US"/>
              </a:p>
            </p:txBody>
          </p:sp>
        </p:grpSp>
        <p:sp>
          <p:nvSpPr>
            <p:cNvPr id="43" name="TextBox 42"/>
            <p:cNvSpPr txBox="1">
              <a:spLocks noChangeArrowheads="1"/>
            </p:cNvSpPr>
            <p:nvPr/>
          </p:nvSpPr>
          <p:spPr bwMode="auto">
            <a:xfrm>
              <a:off x="1890078" y="2388090"/>
              <a:ext cx="1626023" cy="369332"/>
            </a:xfrm>
            <a:prstGeom prst="rect">
              <a:avLst/>
            </a:prstGeom>
            <a:noFill/>
            <a:ln w="9525">
              <a:noFill/>
              <a:miter lim="800000"/>
              <a:headEnd/>
              <a:tailEnd/>
            </a:ln>
          </p:spPr>
          <p:txBody>
            <a:bodyPr wrap="none">
              <a:spAutoFit/>
            </a:bodyPr>
            <a:lstStyle/>
            <a:p>
              <a:pPr>
                <a:buFontTx/>
                <a:buNone/>
              </a:pPr>
              <a:r>
                <a:rPr lang="en-US" altLang="zh-CN" sz="1800">
                  <a:solidFill>
                    <a:srgbClr val="FF0000"/>
                  </a:solidFill>
                  <a:latin typeface="Calibri" pitchFamily="34" charset="0"/>
                  <a:ea typeface="宋体" pitchFamily="2" charset="-122"/>
                </a:rPr>
                <a:t>“White spaces”</a:t>
              </a:r>
            </a:p>
          </p:txBody>
        </p:sp>
        <p:sp>
          <p:nvSpPr>
            <p:cNvPr id="47" name="TextBox 5"/>
            <p:cNvSpPr txBox="1">
              <a:spLocks noChangeArrowheads="1"/>
            </p:cNvSpPr>
            <p:nvPr/>
          </p:nvSpPr>
          <p:spPr bwMode="auto">
            <a:xfrm>
              <a:off x="883488" y="4742469"/>
              <a:ext cx="1021540" cy="369318"/>
            </a:xfrm>
            <a:prstGeom prst="rect">
              <a:avLst/>
            </a:prstGeom>
            <a:noFill/>
            <a:ln w="9525">
              <a:noFill/>
              <a:miter lim="800000"/>
              <a:headEnd/>
              <a:tailEnd/>
            </a:ln>
          </p:spPr>
          <p:txBody>
            <a:bodyPr wrap="none">
              <a:spAutoFit/>
            </a:bodyPr>
            <a:lstStyle/>
            <a:p>
              <a:pPr>
                <a:buFontTx/>
                <a:buNone/>
              </a:pPr>
              <a:r>
                <a:rPr lang="en-US" altLang="zh-CN" dirty="0">
                  <a:ea typeface="宋体" pitchFamily="2" charset="-122"/>
                </a:rPr>
                <a:t>470 MHz</a:t>
              </a:r>
            </a:p>
          </p:txBody>
        </p:sp>
        <p:sp>
          <p:nvSpPr>
            <p:cNvPr id="53" name="TextBox 5"/>
            <p:cNvSpPr txBox="1">
              <a:spLocks noChangeArrowheads="1"/>
            </p:cNvSpPr>
            <p:nvPr/>
          </p:nvSpPr>
          <p:spPr bwMode="auto">
            <a:xfrm>
              <a:off x="3599746" y="4687080"/>
              <a:ext cx="1021540" cy="369318"/>
            </a:xfrm>
            <a:prstGeom prst="rect">
              <a:avLst/>
            </a:prstGeom>
            <a:noFill/>
            <a:ln w="9525">
              <a:noFill/>
              <a:miter lim="800000"/>
              <a:headEnd/>
              <a:tailEnd/>
            </a:ln>
          </p:spPr>
          <p:txBody>
            <a:bodyPr wrap="none">
              <a:spAutoFit/>
            </a:bodyPr>
            <a:lstStyle/>
            <a:p>
              <a:pPr>
                <a:buFontTx/>
                <a:buNone/>
              </a:pPr>
              <a:r>
                <a:rPr lang="en-US" altLang="zh-CN" dirty="0">
                  <a:latin typeface="Calibri" pitchFamily="34" charset="0"/>
                  <a:ea typeface="宋体" pitchFamily="2" charset="-122"/>
                </a:rPr>
                <a:t>700 MHz</a:t>
              </a:r>
            </a:p>
          </p:txBody>
        </p:sp>
      </p:grpSp>
      <p:sp>
        <p:nvSpPr>
          <p:cNvPr id="2" name="Rectangle 1"/>
          <p:cNvSpPr>
            <a:spLocks noGrp="1"/>
          </p:cNvSpPr>
          <p:nvPr>
            <p:ph type="title"/>
          </p:nvPr>
        </p:nvSpPr>
        <p:spPr/>
        <p:txBody>
          <a:bodyPr>
            <a:normAutofit/>
          </a:bodyPr>
          <a:lstStyle/>
          <a:p>
            <a:r>
              <a:rPr lang="en-US" sz="4800" dirty="0"/>
              <a:t>What are TV White Spaces?</a:t>
            </a:r>
            <a:endParaRPr lang="en-US" sz="4800" dirty="0">
              <a:solidFill>
                <a:schemeClr val="accent1"/>
              </a:solidFill>
            </a:endParaRPr>
          </a:p>
        </p:txBody>
      </p:sp>
      <p:sp>
        <p:nvSpPr>
          <p:cNvPr id="13" name="Content Placeholder 12"/>
          <p:cNvSpPr>
            <a:spLocks noGrp="1"/>
          </p:cNvSpPr>
          <p:nvPr>
            <p:ph idx="1"/>
          </p:nvPr>
        </p:nvSpPr>
        <p:spPr/>
        <p:txBody>
          <a:bodyPr/>
          <a:lstStyle/>
          <a:p>
            <a:endParaRPr lang="en-US" dirty="0"/>
          </a:p>
        </p:txBody>
      </p:sp>
      <p:sp>
        <p:nvSpPr>
          <p:cNvPr id="76" name="Slide Number Placeholder 75"/>
          <p:cNvSpPr>
            <a:spLocks noGrp="1"/>
          </p:cNvSpPr>
          <p:nvPr>
            <p:ph type="sldNum" sz="quarter" idx="12"/>
          </p:nvPr>
        </p:nvSpPr>
        <p:spPr/>
        <p:txBody>
          <a:bodyPr/>
          <a:lstStyle/>
          <a:p>
            <a:fld id="{1AD93096-5B34-4342-9326-69289CEAE4C2}" type="slidenum">
              <a:rPr lang="en-US" smtClean="0"/>
              <a:pPr/>
              <a:t>12</a:t>
            </a:fld>
            <a:endParaRPr lang="en-US"/>
          </a:p>
        </p:txBody>
      </p:sp>
      <p:sp>
        <p:nvSpPr>
          <p:cNvPr id="4" name="Rectangle 3"/>
          <p:cNvSpPr/>
          <p:nvPr/>
        </p:nvSpPr>
        <p:spPr>
          <a:xfrm>
            <a:off x="342900" y="2298859"/>
            <a:ext cx="845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295525"/>
            <a:ext cx="74295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 y="2668369"/>
            <a:ext cx="895350" cy="646331"/>
          </a:xfrm>
          <a:prstGeom prst="rect">
            <a:avLst/>
          </a:prstGeom>
        </p:spPr>
        <p:txBody>
          <a:bodyPr wrap="square" anchor="ctr">
            <a:spAutoFit/>
          </a:bodyPr>
          <a:lstStyle/>
          <a:p>
            <a:pPr algn="ctr"/>
            <a:r>
              <a:rPr lang="en-US" i="1" spc="-150" dirty="0">
                <a:latin typeface="Gill Sans MT"/>
              </a:rPr>
              <a:t>0 </a:t>
            </a:r>
          </a:p>
          <a:p>
            <a:pPr algn="ctr"/>
            <a:r>
              <a:rPr lang="en-US" i="1" spc="-150" dirty="0">
                <a:latin typeface="Gill Sans MT"/>
              </a:rPr>
              <a:t>MHz</a:t>
            </a:r>
            <a:endParaRPr lang="en-US" sz="3600" i="1" dirty="0">
              <a:latin typeface="Gill Sans MT"/>
            </a:endParaRPr>
          </a:p>
        </p:txBody>
      </p:sp>
      <p:grpSp>
        <p:nvGrpSpPr>
          <p:cNvPr id="3" name="Group 50"/>
          <p:cNvGrpSpPr/>
          <p:nvPr/>
        </p:nvGrpSpPr>
        <p:grpSpPr>
          <a:xfrm>
            <a:off x="457200" y="2298859"/>
            <a:ext cx="2571750" cy="381000"/>
            <a:chOff x="457200" y="1600200"/>
            <a:chExt cx="2571750" cy="381000"/>
          </a:xfrm>
        </p:grpSpPr>
        <p:sp>
          <p:nvSpPr>
            <p:cNvPr id="9" name="Rectangle 8"/>
            <p:cNvSpPr/>
            <p:nvPr/>
          </p:nvSpPr>
          <p:spPr>
            <a:xfrm>
              <a:off x="457200" y="1600200"/>
              <a:ext cx="3048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00200"/>
              <a:ext cx="457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771650" y="1600200"/>
              <a:ext cx="12573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Rectangle 48"/>
          <p:cNvSpPr/>
          <p:nvPr/>
        </p:nvSpPr>
        <p:spPr>
          <a:xfrm>
            <a:off x="5029200" y="2295525"/>
            <a:ext cx="62865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343900" y="2716827"/>
            <a:ext cx="971550" cy="646331"/>
          </a:xfrm>
          <a:prstGeom prst="rect">
            <a:avLst/>
          </a:prstGeom>
        </p:spPr>
        <p:txBody>
          <a:bodyPr wrap="square" anchor="ctr">
            <a:spAutoFit/>
          </a:bodyPr>
          <a:lstStyle/>
          <a:p>
            <a:pPr algn="ctr"/>
            <a:r>
              <a:rPr lang="en-US" i="1" spc="-150" dirty="0">
                <a:latin typeface="Gill Sans MT"/>
              </a:rPr>
              <a:t>7000 </a:t>
            </a:r>
          </a:p>
          <a:p>
            <a:pPr algn="ctr"/>
            <a:r>
              <a:rPr lang="en-US" i="1" spc="-150" dirty="0">
                <a:latin typeface="Gill Sans MT"/>
              </a:rPr>
              <a:t>MHz</a:t>
            </a:r>
            <a:endParaRPr lang="en-US" sz="3600" i="1" dirty="0">
              <a:latin typeface="Gill Sans MT"/>
            </a:endParaRPr>
          </a:p>
        </p:txBody>
      </p:sp>
      <p:grpSp>
        <p:nvGrpSpPr>
          <p:cNvPr id="5" name="Group 67"/>
          <p:cNvGrpSpPr/>
          <p:nvPr/>
        </p:nvGrpSpPr>
        <p:grpSpPr>
          <a:xfrm>
            <a:off x="457200" y="1628775"/>
            <a:ext cx="1790700" cy="643771"/>
            <a:chOff x="457200" y="1628775"/>
            <a:chExt cx="1790700" cy="643771"/>
          </a:xfrm>
        </p:grpSpPr>
        <p:pic>
          <p:nvPicPr>
            <p:cNvPr id="168961" name="Picture 1" descr="C:\Users\t-rohanm\AppData\Local\Microsoft\Windows\Temporary Internet Files\Content.IE5\2JO25W5O\MPj04387840000[1].jpg"/>
            <p:cNvPicPr>
              <a:picLocks noChangeAspect="1" noChangeArrowheads="1"/>
            </p:cNvPicPr>
            <p:nvPr/>
          </p:nvPicPr>
          <p:blipFill>
            <a:blip r:embed="rId5" cstate="print"/>
            <a:srcRect/>
            <a:stretch>
              <a:fillRect/>
            </a:stretch>
          </p:blipFill>
          <p:spPr bwMode="auto">
            <a:xfrm>
              <a:off x="457200" y="1628775"/>
              <a:ext cx="838199" cy="628650"/>
            </a:xfrm>
            <a:prstGeom prst="rect">
              <a:avLst/>
            </a:prstGeom>
            <a:noFill/>
          </p:spPr>
        </p:pic>
        <p:grpSp>
          <p:nvGrpSpPr>
            <p:cNvPr id="6" name="Group 62"/>
            <p:cNvGrpSpPr/>
            <p:nvPr/>
          </p:nvGrpSpPr>
          <p:grpSpPr>
            <a:xfrm>
              <a:off x="1028700" y="1810881"/>
              <a:ext cx="1219200" cy="461665"/>
              <a:chOff x="1543050" y="2114550"/>
              <a:chExt cx="1219200" cy="461665"/>
            </a:xfrm>
          </p:grpSpPr>
          <p:sp>
            <p:nvSpPr>
              <p:cNvPr id="55" name="Rectangle 54"/>
              <p:cNvSpPr/>
              <p:nvPr/>
            </p:nvSpPr>
            <p:spPr>
              <a:xfrm>
                <a:off x="1543050" y="2114550"/>
                <a:ext cx="1219200" cy="461665"/>
              </a:xfrm>
              <a:prstGeom prst="rect">
                <a:avLst/>
              </a:prstGeom>
            </p:spPr>
            <p:txBody>
              <a:bodyPr wrap="square" anchor="ctr">
                <a:spAutoFit/>
              </a:bodyPr>
              <a:lstStyle/>
              <a:p>
                <a:pPr algn="ctr"/>
                <a:r>
                  <a:rPr lang="en-US" sz="2400" spc="-150" dirty="0">
                    <a:latin typeface="Gill Sans MT"/>
                  </a:rPr>
                  <a:t>TV</a:t>
                </a:r>
                <a:endParaRPr lang="en-US" sz="4400" dirty="0">
                  <a:latin typeface="Gill Sans MT"/>
                </a:endParaRPr>
              </a:p>
            </p:txBody>
          </p:sp>
          <p:sp>
            <p:nvSpPr>
              <p:cNvPr id="56" name="Rectangle 55"/>
              <p:cNvSpPr/>
              <p:nvPr/>
            </p:nvSpPr>
            <p:spPr>
              <a:xfrm>
                <a:off x="1714500" y="2269222"/>
                <a:ext cx="171450" cy="17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31"/>
          <p:cNvGrpSpPr/>
          <p:nvPr/>
        </p:nvGrpSpPr>
        <p:grpSpPr>
          <a:xfrm>
            <a:off x="5943600" y="1657350"/>
            <a:ext cx="2171700" cy="610731"/>
            <a:chOff x="4972050" y="1657350"/>
            <a:chExt cx="2171700" cy="610731"/>
          </a:xfrm>
        </p:grpSpPr>
        <p:pic>
          <p:nvPicPr>
            <p:cNvPr id="30" name="Picture 7" descr="untitled"/>
            <p:cNvPicPr>
              <a:picLocks noChangeAspect="1" noChangeArrowheads="1"/>
            </p:cNvPicPr>
            <p:nvPr/>
          </p:nvPicPr>
          <p:blipFill>
            <a:blip r:embed="rId6" cstate="print"/>
            <a:srcRect/>
            <a:stretch>
              <a:fillRect/>
            </a:stretch>
          </p:blipFill>
          <p:spPr bwMode="auto">
            <a:xfrm>
              <a:off x="4972050" y="1657350"/>
              <a:ext cx="497086" cy="571500"/>
            </a:xfrm>
            <a:prstGeom prst="rect">
              <a:avLst/>
            </a:prstGeom>
            <a:noFill/>
            <a:ln w="9525">
              <a:noFill/>
              <a:miter lim="800000"/>
              <a:headEnd/>
              <a:tailEnd/>
            </a:ln>
          </p:spPr>
        </p:pic>
        <p:grpSp>
          <p:nvGrpSpPr>
            <p:cNvPr id="11" name="Group 61"/>
            <p:cNvGrpSpPr/>
            <p:nvPr/>
          </p:nvGrpSpPr>
          <p:grpSpPr>
            <a:xfrm>
              <a:off x="5581650" y="1806416"/>
              <a:ext cx="1562100" cy="461665"/>
              <a:chOff x="7372350" y="3445778"/>
              <a:chExt cx="1562100" cy="461665"/>
            </a:xfrm>
          </p:grpSpPr>
          <p:sp>
            <p:nvSpPr>
              <p:cNvPr id="12" name="Rectangle 11"/>
              <p:cNvSpPr/>
              <p:nvPr/>
            </p:nvSpPr>
            <p:spPr>
              <a:xfrm>
                <a:off x="7486650" y="3445778"/>
                <a:ext cx="1447800" cy="461665"/>
              </a:xfrm>
              <a:prstGeom prst="rect">
                <a:avLst/>
              </a:prstGeom>
            </p:spPr>
            <p:txBody>
              <a:bodyPr wrap="square" anchor="ctr">
                <a:spAutoFit/>
              </a:bodyPr>
              <a:lstStyle/>
              <a:p>
                <a:pPr algn="ctr"/>
                <a:r>
                  <a:rPr lang="en-US" sz="2400" spc="-150" dirty="0">
                    <a:latin typeface="Gill Sans MT"/>
                  </a:rPr>
                  <a:t>ISM (Wi-Fi)</a:t>
                </a:r>
                <a:endParaRPr lang="en-US" sz="4400" dirty="0">
                  <a:latin typeface="Gill Sans MT"/>
                </a:endParaRPr>
              </a:p>
            </p:txBody>
          </p:sp>
          <p:sp>
            <p:nvSpPr>
              <p:cNvPr id="52" name="Rectangle 51"/>
              <p:cNvSpPr/>
              <p:nvPr/>
            </p:nvSpPr>
            <p:spPr>
              <a:xfrm>
                <a:off x="7372350" y="3600450"/>
                <a:ext cx="171450" cy="1714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Rectangle 43"/>
          <p:cNvSpPr/>
          <p:nvPr/>
        </p:nvSpPr>
        <p:spPr>
          <a:xfrm>
            <a:off x="2743200" y="2701439"/>
            <a:ext cx="514350" cy="369332"/>
          </a:xfrm>
          <a:prstGeom prst="rect">
            <a:avLst/>
          </a:prstGeom>
        </p:spPr>
        <p:txBody>
          <a:bodyPr wrap="square" anchor="ctr">
            <a:spAutoFit/>
          </a:bodyPr>
          <a:lstStyle/>
          <a:p>
            <a:r>
              <a:rPr lang="en-US" spc="-150" dirty="0"/>
              <a:t>698</a:t>
            </a:r>
            <a:endParaRPr lang="en-US" sz="4000" dirty="0"/>
          </a:p>
        </p:txBody>
      </p:sp>
      <p:sp>
        <p:nvSpPr>
          <p:cNvPr id="46" name="Rectangle 45"/>
          <p:cNvSpPr/>
          <p:nvPr/>
        </p:nvSpPr>
        <p:spPr>
          <a:xfrm>
            <a:off x="1543050" y="2701439"/>
            <a:ext cx="514350" cy="369332"/>
          </a:xfrm>
          <a:prstGeom prst="rect">
            <a:avLst/>
          </a:prstGeom>
        </p:spPr>
        <p:txBody>
          <a:bodyPr wrap="square" anchor="ctr">
            <a:spAutoFit/>
          </a:bodyPr>
          <a:lstStyle/>
          <a:p>
            <a:r>
              <a:rPr lang="en-US" spc="-150" dirty="0"/>
              <a:t>470</a:t>
            </a:r>
            <a:endParaRPr lang="en-US" sz="3600" dirty="0"/>
          </a:p>
        </p:txBody>
      </p:sp>
      <p:sp>
        <p:nvSpPr>
          <p:cNvPr id="51" name="Rectangle 50"/>
          <p:cNvSpPr/>
          <p:nvPr/>
        </p:nvSpPr>
        <p:spPr>
          <a:xfrm>
            <a:off x="4743450" y="2686050"/>
            <a:ext cx="628650" cy="369332"/>
          </a:xfrm>
          <a:prstGeom prst="rect">
            <a:avLst/>
          </a:prstGeom>
        </p:spPr>
        <p:txBody>
          <a:bodyPr wrap="square" anchor="ctr">
            <a:spAutoFit/>
          </a:bodyPr>
          <a:lstStyle/>
          <a:p>
            <a:r>
              <a:rPr lang="en-US" spc="-150" dirty="0"/>
              <a:t>2400</a:t>
            </a:r>
            <a:endParaRPr lang="en-US" sz="4000" dirty="0"/>
          </a:p>
        </p:txBody>
      </p:sp>
      <p:sp>
        <p:nvSpPr>
          <p:cNvPr id="59" name="Rectangle 58"/>
          <p:cNvSpPr/>
          <p:nvPr/>
        </p:nvSpPr>
        <p:spPr>
          <a:xfrm>
            <a:off x="6800850" y="2686050"/>
            <a:ext cx="628650" cy="369332"/>
          </a:xfrm>
          <a:prstGeom prst="rect">
            <a:avLst/>
          </a:prstGeom>
        </p:spPr>
        <p:txBody>
          <a:bodyPr wrap="square" anchor="ctr">
            <a:spAutoFit/>
          </a:bodyPr>
          <a:lstStyle/>
          <a:p>
            <a:r>
              <a:rPr lang="en-US" spc="-150" dirty="0"/>
              <a:t>5180</a:t>
            </a:r>
            <a:endParaRPr lang="en-US" sz="4000" dirty="0"/>
          </a:p>
        </p:txBody>
      </p:sp>
      <p:sp>
        <p:nvSpPr>
          <p:cNvPr id="61" name="Rectangle 60"/>
          <p:cNvSpPr/>
          <p:nvPr/>
        </p:nvSpPr>
        <p:spPr>
          <a:xfrm>
            <a:off x="5372100" y="2686050"/>
            <a:ext cx="628650" cy="369332"/>
          </a:xfrm>
          <a:prstGeom prst="rect">
            <a:avLst/>
          </a:prstGeom>
        </p:spPr>
        <p:txBody>
          <a:bodyPr wrap="square" anchor="ctr">
            <a:spAutoFit/>
          </a:bodyPr>
          <a:lstStyle/>
          <a:p>
            <a:r>
              <a:rPr lang="en-US" spc="-150" dirty="0"/>
              <a:t>2500</a:t>
            </a:r>
            <a:endParaRPr lang="en-US" sz="4000" dirty="0"/>
          </a:p>
        </p:txBody>
      </p:sp>
      <p:sp>
        <p:nvSpPr>
          <p:cNvPr id="62" name="Rectangle 61"/>
          <p:cNvSpPr/>
          <p:nvPr/>
        </p:nvSpPr>
        <p:spPr>
          <a:xfrm>
            <a:off x="7600950" y="2686050"/>
            <a:ext cx="628650" cy="369332"/>
          </a:xfrm>
          <a:prstGeom prst="rect">
            <a:avLst/>
          </a:prstGeom>
        </p:spPr>
        <p:txBody>
          <a:bodyPr wrap="square" anchor="ctr">
            <a:spAutoFit/>
          </a:bodyPr>
          <a:lstStyle/>
          <a:p>
            <a:r>
              <a:rPr lang="en-US" spc="-150" dirty="0"/>
              <a:t>5300</a:t>
            </a:r>
            <a:endParaRPr lang="en-US" sz="4000" dirty="0"/>
          </a:p>
        </p:txBody>
      </p:sp>
      <p:sp>
        <p:nvSpPr>
          <p:cNvPr id="71" name="TextBox 70"/>
          <p:cNvSpPr txBox="1"/>
          <p:nvPr/>
        </p:nvSpPr>
        <p:spPr>
          <a:xfrm>
            <a:off x="1457325" y="6096000"/>
            <a:ext cx="6629400" cy="523220"/>
          </a:xfrm>
          <a:prstGeom prst="rect">
            <a:avLst/>
          </a:prstGeom>
          <a:noFill/>
        </p:spPr>
        <p:txBody>
          <a:bodyPr wrap="square" rtlCol="0">
            <a:spAutoFit/>
          </a:bodyPr>
          <a:lstStyle/>
          <a:p>
            <a:r>
              <a:rPr lang="en-US" sz="2800" dirty="0"/>
              <a:t>                         are </a:t>
            </a:r>
            <a:r>
              <a:rPr lang="en-US" sz="2800" i="1" dirty="0"/>
              <a:t>Unoccupied</a:t>
            </a:r>
            <a:r>
              <a:rPr lang="en-US" sz="2800" dirty="0"/>
              <a:t> TV Channels</a:t>
            </a:r>
          </a:p>
        </p:txBody>
      </p:sp>
      <p:sp>
        <p:nvSpPr>
          <p:cNvPr id="72" name="Rectangle 71"/>
          <p:cNvSpPr/>
          <p:nvPr/>
        </p:nvSpPr>
        <p:spPr>
          <a:xfrm>
            <a:off x="1314450" y="6115050"/>
            <a:ext cx="2171700" cy="45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White Spaces</a:t>
            </a:r>
          </a:p>
        </p:txBody>
      </p:sp>
      <p:sp>
        <p:nvSpPr>
          <p:cNvPr id="73" name="Rectangle 72"/>
          <p:cNvSpPr/>
          <p:nvPr/>
        </p:nvSpPr>
        <p:spPr>
          <a:xfrm>
            <a:off x="285750" y="2686050"/>
            <a:ext cx="666750" cy="369332"/>
          </a:xfrm>
          <a:prstGeom prst="rect">
            <a:avLst/>
          </a:prstGeom>
        </p:spPr>
        <p:txBody>
          <a:bodyPr wrap="square" anchor="ctr">
            <a:spAutoFit/>
          </a:bodyPr>
          <a:lstStyle/>
          <a:p>
            <a:r>
              <a:rPr lang="en-US" spc="-150" dirty="0"/>
              <a:t>54-88</a:t>
            </a:r>
            <a:endParaRPr lang="en-US" sz="3600" dirty="0"/>
          </a:p>
        </p:txBody>
      </p:sp>
      <p:sp>
        <p:nvSpPr>
          <p:cNvPr id="74" name="Rectangle 73"/>
          <p:cNvSpPr/>
          <p:nvPr/>
        </p:nvSpPr>
        <p:spPr>
          <a:xfrm>
            <a:off x="800100" y="2686050"/>
            <a:ext cx="971550" cy="369332"/>
          </a:xfrm>
          <a:prstGeom prst="rect">
            <a:avLst/>
          </a:prstGeom>
        </p:spPr>
        <p:txBody>
          <a:bodyPr wrap="square" anchor="ctr">
            <a:spAutoFit/>
          </a:bodyPr>
          <a:lstStyle/>
          <a:p>
            <a:r>
              <a:rPr lang="en-US" spc="-150" dirty="0"/>
              <a:t>170-216</a:t>
            </a:r>
            <a:endParaRPr lang="en-US" sz="3600" dirty="0"/>
          </a:p>
        </p:txBody>
      </p:sp>
      <p:grpSp>
        <p:nvGrpSpPr>
          <p:cNvPr id="84" name="Group 83"/>
          <p:cNvGrpSpPr/>
          <p:nvPr/>
        </p:nvGrpSpPr>
        <p:grpSpPr>
          <a:xfrm>
            <a:off x="2000250" y="1733550"/>
            <a:ext cx="2343150" cy="571500"/>
            <a:chOff x="3086100" y="1657350"/>
            <a:chExt cx="2343150" cy="571500"/>
          </a:xfrm>
        </p:grpSpPr>
        <p:sp>
          <p:nvSpPr>
            <p:cNvPr id="81" name="Rectangle 80"/>
            <p:cNvSpPr/>
            <p:nvPr/>
          </p:nvSpPr>
          <p:spPr>
            <a:xfrm>
              <a:off x="3829050" y="1714500"/>
              <a:ext cx="1600200" cy="461665"/>
            </a:xfrm>
            <a:prstGeom prst="rect">
              <a:avLst/>
            </a:prstGeom>
          </p:spPr>
          <p:txBody>
            <a:bodyPr wrap="square" anchor="ctr">
              <a:spAutoFit/>
            </a:bodyPr>
            <a:lstStyle/>
            <a:p>
              <a:pPr algn="ctr"/>
              <a:r>
                <a:rPr lang="en-US" sz="2400" spc="-150" dirty="0">
                  <a:latin typeface="Gill Sans MT"/>
                </a:rPr>
                <a:t>Wireless </a:t>
              </a:r>
              <a:r>
                <a:rPr lang="en-US" sz="2400" spc="-150" dirty="0" err="1">
                  <a:latin typeface="Gill Sans MT"/>
                </a:rPr>
                <a:t>Mic</a:t>
              </a:r>
              <a:r>
                <a:rPr lang="en-US" sz="2400" spc="-150" dirty="0">
                  <a:latin typeface="Gill Sans MT"/>
                </a:rPr>
                <a:t>  </a:t>
              </a:r>
              <a:endParaRPr lang="en-US" sz="4400" dirty="0">
                <a:latin typeface="Gill Sans MT"/>
              </a:endParaRPr>
            </a:p>
          </p:txBody>
        </p:sp>
        <p:grpSp>
          <p:nvGrpSpPr>
            <p:cNvPr id="83" name="Group 82"/>
            <p:cNvGrpSpPr/>
            <p:nvPr/>
          </p:nvGrpSpPr>
          <p:grpSpPr>
            <a:xfrm>
              <a:off x="3086100" y="1657350"/>
              <a:ext cx="742950" cy="571500"/>
              <a:chOff x="3086100" y="1657350"/>
              <a:chExt cx="742950" cy="571500"/>
            </a:xfrm>
          </p:grpSpPr>
          <p:pic>
            <p:nvPicPr>
              <p:cNvPr id="420871" name="Picture 7" descr="C:\Users\t-rohanm\AppData\Local\Microsoft\Windows\Temporary Internet Files\Content.IE5\2Q0H0UOW\MCj04403880000[1].png"/>
              <p:cNvPicPr>
                <a:picLocks noChangeAspect="1" noChangeArrowheads="1"/>
              </p:cNvPicPr>
              <p:nvPr/>
            </p:nvPicPr>
            <p:blipFill>
              <a:blip r:embed="rId7" cstate="print"/>
              <a:srcRect/>
              <a:stretch>
                <a:fillRect/>
              </a:stretch>
            </p:blipFill>
            <p:spPr bwMode="auto">
              <a:xfrm>
                <a:off x="3086100" y="1657350"/>
                <a:ext cx="571500" cy="571500"/>
              </a:xfrm>
              <a:prstGeom prst="rect">
                <a:avLst/>
              </a:prstGeom>
              <a:noFill/>
            </p:spPr>
          </p:pic>
          <p:sp>
            <p:nvSpPr>
              <p:cNvPr id="82" name="Rectangle 81"/>
              <p:cNvSpPr/>
              <p:nvPr/>
            </p:nvSpPr>
            <p:spPr>
              <a:xfrm>
                <a:off x="3657600" y="1885950"/>
                <a:ext cx="171450" cy="17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5715000" y="2914650"/>
            <a:ext cx="3028950" cy="2057460"/>
            <a:chOff x="6115050" y="2857500"/>
            <a:chExt cx="3028950" cy="2057460"/>
          </a:xfrm>
        </p:grpSpPr>
        <p:pic>
          <p:nvPicPr>
            <p:cNvPr id="63" name="Picture 62" descr="test.jpg"/>
            <p:cNvPicPr>
              <a:picLocks noChangeAspect="1"/>
            </p:cNvPicPr>
            <p:nvPr/>
          </p:nvPicPr>
          <p:blipFill>
            <a:blip r:embed="rId8" cstate="print"/>
            <a:stretch>
              <a:fillRect/>
            </a:stretch>
          </p:blipFill>
          <p:spPr>
            <a:xfrm>
              <a:off x="6115050" y="2857500"/>
              <a:ext cx="3028950" cy="1771650"/>
            </a:xfrm>
            <a:prstGeom prst="rect">
              <a:avLst/>
            </a:prstGeom>
          </p:spPr>
        </p:pic>
        <p:sp>
          <p:nvSpPr>
            <p:cNvPr id="75" name="TextBox 74"/>
            <p:cNvSpPr txBox="1"/>
            <p:nvPr/>
          </p:nvSpPr>
          <p:spPr>
            <a:xfrm>
              <a:off x="6343650" y="4514850"/>
              <a:ext cx="2523832" cy="400110"/>
            </a:xfrm>
            <a:prstGeom prst="rect">
              <a:avLst/>
            </a:prstGeom>
            <a:noFill/>
          </p:spPr>
          <p:txBody>
            <a:bodyPr wrap="none" rtlCol="0">
              <a:spAutoFit/>
            </a:bodyPr>
            <a:lstStyle/>
            <a:p>
              <a:r>
                <a:rPr lang="en-US" sz="2000" dirty="0"/>
                <a:t>TV Stations in America</a:t>
              </a:r>
            </a:p>
          </p:txBody>
        </p:sp>
      </p:grpSp>
    </p:spTree>
    <p:custDataLst>
      <p:tags r:id="rId1"/>
    </p:custDataLst>
    <p:extLst>
      <p:ext uri="{BB962C8B-B14F-4D97-AF65-F5344CB8AC3E}">
        <p14:creationId xmlns:p14="http://schemas.microsoft.com/office/powerpoint/2010/main" val="2969652889"/>
      </p:ext>
    </p:extLst>
  </p:cSld>
  <p:clrMapOvr>
    <a:masterClrMapping/>
  </p:clrMapOvr>
  <mc:AlternateContent xmlns:mc="http://schemas.openxmlformats.org/markup-compatibility/2006" xmlns:p14="http://schemas.microsoft.com/office/powerpoint/2010/main">
    <mc:Choice Requires="p14">
      <p:transition spd="slow" p14:dur="2000" advTm="59712"/>
    </mc:Choice>
    <mc:Fallback xmlns="">
      <p:transition spd="slow" advTm="59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8"/>
                                        </p:tgtEl>
                                        <p:attrNameLst>
                                          <p:attrName>style.opacity</p:attrName>
                                        </p:attrNameLst>
                                      </p:cBhvr>
                                      <p:to>
                                        <p:strVal val="0.2"/>
                                      </p:to>
                                    </p:set>
                                    <p:animEffect filter="image" prLst="opacity: 0.2">
                                      <p:cBhvr rctx="IE">
                                        <p:cTn id="25" dur="indefinite"/>
                                        <p:tgtEl>
                                          <p:spTgt spid="8"/>
                                        </p:tgtEl>
                                      </p:cBhvr>
                                    </p:animEffect>
                                  </p:childTnLst>
                                </p:cTn>
                              </p:par>
                              <p:par>
                                <p:cTn id="26" presetID="9" presetClass="emph" presetSubtype="0" grpId="0" nodeType="withEffect">
                                  <p:stCondLst>
                                    <p:cond delay="0"/>
                                  </p:stCondLst>
                                  <p:childTnLst>
                                    <p:set>
                                      <p:cBhvr rctx="PPT">
                                        <p:cTn id="27" dur="indefinite"/>
                                        <p:tgtEl>
                                          <p:spTgt spid="49"/>
                                        </p:tgtEl>
                                        <p:attrNameLst>
                                          <p:attrName>style.opacity</p:attrName>
                                        </p:attrNameLst>
                                      </p:cBhvr>
                                      <p:to>
                                        <p:strVal val="0.2"/>
                                      </p:to>
                                    </p:set>
                                    <p:animEffect filter="image" prLst="opacity: 0.2">
                                      <p:cBhvr rctx="IE">
                                        <p:cTn id="28" dur="indefinite"/>
                                        <p:tgtEl>
                                          <p:spTgt spid="49"/>
                                        </p:tgtEl>
                                      </p:cBhvr>
                                    </p:animEffect>
                                  </p:childTnLst>
                                </p:cTn>
                              </p:par>
                              <p:par>
                                <p:cTn id="29" presetID="9" presetClass="emph" presetSubtype="0" nodeType="withEffect">
                                  <p:stCondLst>
                                    <p:cond delay="0"/>
                                  </p:stCondLst>
                                  <p:childTnLst>
                                    <p:set>
                                      <p:cBhvr rctx="PPT">
                                        <p:cTn id="30" dur="indefinite"/>
                                        <p:tgtEl>
                                          <p:spTgt spid="7"/>
                                        </p:tgtEl>
                                        <p:attrNameLst>
                                          <p:attrName>style.opacity</p:attrName>
                                        </p:attrNameLst>
                                      </p:cBhvr>
                                      <p:to>
                                        <p:strVal val="0.2"/>
                                      </p:to>
                                    </p:set>
                                    <p:animEffect filter="image" prLst="opacity: 0.2">
                                      <p:cBhvr rctx="IE">
                                        <p:cTn id="31" dur="indefinite"/>
                                        <p:tgtEl>
                                          <p:spTgt spid="7"/>
                                        </p:tgtEl>
                                      </p:cBhvr>
                                    </p:animEffect>
                                  </p:childTnLst>
                                </p:cTn>
                              </p:par>
                              <p:par>
                                <p:cTn id="32" presetID="9" presetClass="emph" presetSubtype="0" grpId="0" nodeType="withEffect">
                                  <p:stCondLst>
                                    <p:cond delay="0"/>
                                  </p:stCondLst>
                                  <p:childTnLst>
                                    <p:set>
                                      <p:cBhvr rctx="PPT">
                                        <p:cTn id="33" dur="indefinite"/>
                                        <p:tgtEl>
                                          <p:spTgt spid="51"/>
                                        </p:tgtEl>
                                        <p:attrNameLst>
                                          <p:attrName>style.opacity</p:attrName>
                                        </p:attrNameLst>
                                      </p:cBhvr>
                                      <p:to>
                                        <p:strVal val="0.2"/>
                                      </p:to>
                                    </p:set>
                                    <p:animEffect filter="image" prLst="opacity: 0.2">
                                      <p:cBhvr rctx="IE">
                                        <p:cTn id="34" dur="indefinite"/>
                                        <p:tgtEl>
                                          <p:spTgt spid="51"/>
                                        </p:tgtEl>
                                      </p:cBhvr>
                                    </p:animEffect>
                                  </p:childTnLst>
                                </p:cTn>
                              </p:par>
                              <p:par>
                                <p:cTn id="35" presetID="9" presetClass="emph" presetSubtype="0" grpId="0" nodeType="withEffect">
                                  <p:stCondLst>
                                    <p:cond delay="0"/>
                                  </p:stCondLst>
                                  <p:childTnLst>
                                    <p:set>
                                      <p:cBhvr rctx="PPT">
                                        <p:cTn id="36" dur="indefinite"/>
                                        <p:tgtEl>
                                          <p:spTgt spid="59"/>
                                        </p:tgtEl>
                                        <p:attrNameLst>
                                          <p:attrName>style.opacity</p:attrName>
                                        </p:attrNameLst>
                                      </p:cBhvr>
                                      <p:to>
                                        <p:strVal val="0.2"/>
                                      </p:to>
                                    </p:set>
                                    <p:animEffect filter="image" prLst="opacity: 0.2">
                                      <p:cBhvr rctx="IE">
                                        <p:cTn id="37" dur="indefinite"/>
                                        <p:tgtEl>
                                          <p:spTgt spid="59"/>
                                        </p:tgtEl>
                                      </p:cBhvr>
                                    </p:animEffect>
                                  </p:childTnLst>
                                </p:cTn>
                              </p:par>
                              <p:par>
                                <p:cTn id="38" presetID="9" presetClass="emph" presetSubtype="0" grpId="0" nodeType="withEffect">
                                  <p:stCondLst>
                                    <p:cond delay="0"/>
                                  </p:stCondLst>
                                  <p:childTnLst>
                                    <p:set>
                                      <p:cBhvr rctx="PPT">
                                        <p:cTn id="39" dur="indefinite"/>
                                        <p:tgtEl>
                                          <p:spTgt spid="61"/>
                                        </p:tgtEl>
                                        <p:attrNameLst>
                                          <p:attrName>style.opacity</p:attrName>
                                        </p:attrNameLst>
                                      </p:cBhvr>
                                      <p:to>
                                        <p:strVal val="0.2"/>
                                      </p:to>
                                    </p:set>
                                    <p:animEffect filter="image" prLst="opacity: 0.2">
                                      <p:cBhvr rctx="IE">
                                        <p:cTn id="40" dur="indefinite"/>
                                        <p:tgtEl>
                                          <p:spTgt spid="61"/>
                                        </p:tgtEl>
                                      </p:cBhvr>
                                    </p:animEffect>
                                  </p:childTnLst>
                                </p:cTn>
                              </p:par>
                              <p:par>
                                <p:cTn id="41" presetID="9" presetClass="emph" presetSubtype="0" grpId="0" nodeType="withEffect">
                                  <p:stCondLst>
                                    <p:cond delay="0"/>
                                  </p:stCondLst>
                                  <p:childTnLst>
                                    <p:set>
                                      <p:cBhvr rctx="PPT">
                                        <p:cTn id="42" dur="indefinite"/>
                                        <p:tgtEl>
                                          <p:spTgt spid="50"/>
                                        </p:tgtEl>
                                        <p:attrNameLst>
                                          <p:attrName>style.opacity</p:attrName>
                                        </p:attrNameLst>
                                      </p:cBhvr>
                                      <p:to>
                                        <p:strVal val="0.1"/>
                                      </p:to>
                                    </p:set>
                                    <p:animEffect filter="image" prLst="opacity: 0.1">
                                      <p:cBhvr rctx="IE">
                                        <p:cTn id="43" dur="indefinite"/>
                                        <p:tgtEl>
                                          <p:spTgt spid="50"/>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2"/>
                                      </p:to>
                                    </p:set>
                                    <p:animEffect filter="image" prLst="opacity: 0.2">
                                      <p:cBhvr rctx="IE">
                                        <p:cTn id="46" dur="indefinite"/>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41"/>
                                        </p:tgtEl>
                                        <p:attrNameLst>
                                          <p:attrName>style.opacity</p:attrName>
                                        </p:attrNameLst>
                                      </p:cBhvr>
                                      <p:to>
                                        <p:strVal val="0.05"/>
                                      </p:to>
                                    </p:set>
                                    <p:animEffect filter="image" prLst="opacity: 0.05">
                                      <p:cBhvr rctx="IE">
                                        <p:cTn id="59" dur="indefinite"/>
                                        <p:tgtEl>
                                          <p:spTgt spid="41"/>
                                        </p:tgtEl>
                                      </p:cBhvr>
                                    </p:animEffect>
                                  </p:childTnLst>
                                </p:cTn>
                              </p:par>
                              <p:par>
                                <p:cTn id="60" presetID="9" presetClass="emph" presetSubtype="0" grpId="0" nodeType="withEffect">
                                  <p:stCondLst>
                                    <p:cond delay="0"/>
                                  </p:stCondLst>
                                  <p:childTnLst>
                                    <p:set>
                                      <p:cBhvr rctx="PPT">
                                        <p:cTn id="61" dur="indefinite"/>
                                        <p:tgtEl>
                                          <p:spTgt spid="4"/>
                                        </p:tgtEl>
                                        <p:attrNameLst>
                                          <p:attrName>style.opacity</p:attrName>
                                        </p:attrNameLst>
                                      </p:cBhvr>
                                      <p:to>
                                        <p:strVal val="0.05"/>
                                      </p:to>
                                    </p:set>
                                    <p:animEffect filter="image" prLst="opacity: 0.05">
                                      <p:cBhvr rctx="IE">
                                        <p:cTn id="62" dur="indefinite"/>
                                        <p:tgtEl>
                                          <p:spTgt spid="4"/>
                                        </p:tgtEl>
                                      </p:cBhvr>
                                    </p:animEffect>
                                  </p:childTnLst>
                                </p:cTn>
                              </p:par>
                              <p:par>
                                <p:cTn id="63" presetID="9" presetClass="emph" presetSubtype="0" grpId="1" nodeType="withEffect">
                                  <p:stCondLst>
                                    <p:cond delay="0"/>
                                  </p:stCondLst>
                                  <p:childTnLst>
                                    <p:set>
                                      <p:cBhvr rctx="PPT">
                                        <p:cTn id="64" dur="indefinite"/>
                                        <p:tgtEl>
                                          <p:spTgt spid="8"/>
                                        </p:tgtEl>
                                        <p:attrNameLst>
                                          <p:attrName>style.opacity</p:attrName>
                                        </p:attrNameLst>
                                      </p:cBhvr>
                                      <p:to>
                                        <p:strVal val="0.05"/>
                                      </p:to>
                                    </p:set>
                                    <p:animEffect filter="image" prLst="opacity: 0.05">
                                      <p:cBhvr rctx="IE">
                                        <p:cTn id="65" dur="indefinite"/>
                                        <p:tgtEl>
                                          <p:spTgt spid="8"/>
                                        </p:tgtEl>
                                      </p:cBhvr>
                                    </p:animEffect>
                                  </p:childTnLst>
                                </p:cTn>
                              </p:par>
                              <p:par>
                                <p:cTn id="66" presetID="9" presetClass="emph" presetSubtype="0" grpId="0" nodeType="withEffect">
                                  <p:stCondLst>
                                    <p:cond delay="0"/>
                                  </p:stCondLst>
                                  <p:childTnLst>
                                    <p:set>
                                      <p:cBhvr rctx="PPT">
                                        <p:cTn id="67" dur="indefinite"/>
                                        <p:tgtEl>
                                          <p:spTgt spid="18"/>
                                        </p:tgtEl>
                                        <p:attrNameLst>
                                          <p:attrName>style.opacity</p:attrName>
                                        </p:attrNameLst>
                                      </p:cBhvr>
                                      <p:to>
                                        <p:strVal val="0.05"/>
                                      </p:to>
                                    </p:set>
                                    <p:animEffect filter="image" prLst="opacity: 0.05">
                                      <p:cBhvr rctx="IE">
                                        <p:cTn id="68" dur="indefinite"/>
                                        <p:tgtEl>
                                          <p:spTgt spid="18"/>
                                        </p:tgtEl>
                                      </p:cBhvr>
                                    </p:animEffect>
                                  </p:childTnLst>
                                </p:cTn>
                              </p:par>
                              <p:par>
                                <p:cTn id="69" presetID="9" presetClass="emph" presetSubtype="0" nodeType="withEffect">
                                  <p:stCondLst>
                                    <p:cond delay="0"/>
                                  </p:stCondLst>
                                  <p:childTnLst>
                                    <p:set>
                                      <p:cBhvr rctx="PPT">
                                        <p:cTn id="70" dur="indefinite"/>
                                        <p:tgtEl>
                                          <p:spTgt spid="3"/>
                                        </p:tgtEl>
                                        <p:attrNameLst>
                                          <p:attrName>style.opacity</p:attrName>
                                        </p:attrNameLst>
                                      </p:cBhvr>
                                      <p:to>
                                        <p:strVal val="0.05"/>
                                      </p:to>
                                    </p:set>
                                    <p:animEffect filter="image" prLst="opacity: 0.05">
                                      <p:cBhvr rctx="IE">
                                        <p:cTn id="71" dur="indefinite"/>
                                        <p:tgtEl>
                                          <p:spTgt spid="3"/>
                                        </p:tgtEl>
                                      </p:cBhvr>
                                    </p:animEffect>
                                  </p:childTnLst>
                                </p:cTn>
                              </p:par>
                              <p:par>
                                <p:cTn id="72" presetID="9" presetClass="emph" presetSubtype="0" grpId="1" nodeType="withEffect">
                                  <p:stCondLst>
                                    <p:cond delay="0"/>
                                  </p:stCondLst>
                                  <p:childTnLst>
                                    <p:set>
                                      <p:cBhvr rctx="PPT">
                                        <p:cTn id="73" dur="indefinite"/>
                                        <p:tgtEl>
                                          <p:spTgt spid="49"/>
                                        </p:tgtEl>
                                        <p:attrNameLst>
                                          <p:attrName>style.opacity</p:attrName>
                                        </p:attrNameLst>
                                      </p:cBhvr>
                                      <p:to>
                                        <p:strVal val="0.05"/>
                                      </p:to>
                                    </p:set>
                                    <p:animEffect filter="image" prLst="opacity: 0.05">
                                      <p:cBhvr rctx="IE">
                                        <p:cTn id="74" dur="indefinite"/>
                                        <p:tgtEl>
                                          <p:spTgt spid="49"/>
                                        </p:tgtEl>
                                      </p:cBhvr>
                                    </p:animEffect>
                                  </p:childTnLst>
                                </p:cTn>
                              </p:par>
                              <p:par>
                                <p:cTn id="75" presetID="9" presetClass="emph" presetSubtype="0" nodeType="withEffect">
                                  <p:stCondLst>
                                    <p:cond delay="0"/>
                                  </p:stCondLst>
                                  <p:childTnLst>
                                    <p:set>
                                      <p:cBhvr rctx="PPT">
                                        <p:cTn id="76" dur="indefinite"/>
                                        <p:tgtEl>
                                          <p:spTgt spid="5"/>
                                        </p:tgtEl>
                                        <p:attrNameLst>
                                          <p:attrName>style.opacity</p:attrName>
                                        </p:attrNameLst>
                                      </p:cBhvr>
                                      <p:to>
                                        <p:strVal val="0.05"/>
                                      </p:to>
                                    </p:set>
                                    <p:animEffect filter="image" prLst="opacity: 0.05">
                                      <p:cBhvr rctx="IE">
                                        <p:cTn id="77" dur="indefinite"/>
                                        <p:tgtEl>
                                          <p:spTgt spid="5"/>
                                        </p:tgtEl>
                                      </p:cBhvr>
                                    </p:animEffect>
                                  </p:childTnLst>
                                </p:cTn>
                              </p:par>
                              <p:par>
                                <p:cTn id="78" presetID="9" presetClass="emph" presetSubtype="0" nodeType="withEffect">
                                  <p:stCondLst>
                                    <p:cond delay="0"/>
                                  </p:stCondLst>
                                  <p:childTnLst>
                                    <p:set>
                                      <p:cBhvr rctx="PPT">
                                        <p:cTn id="79" dur="indefinite"/>
                                        <p:tgtEl>
                                          <p:spTgt spid="7"/>
                                        </p:tgtEl>
                                        <p:attrNameLst>
                                          <p:attrName>style.opacity</p:attrName>
                                        </p:attrNameLst>
                                      </p:cBhvr>
                                      <p:to>
                                        <p:strVal val="0.05"/>
                                      </p:to>
                                    </p:set>
                                    <p:animEffect filter="image" prLst="opacity: 0.05">
                                      <p:cBhvr rctx="IE">
                                        <p:cTn id="80" dur="indefinite"/>
                                        <p:tgtEl>
                                          <p:spTgt spid="7"/>
                                        </p:tgtEl>
                                      </p:cBhvr>
                                    </p:animEffect>
                                  </p:childTnLst>
                                </p:cTn>
                              </p:par>
                              <p:par>
                                <p:cTn id="81" presetID="9" presetClass="emph" presetSubtype="0" grpId="1" nodeType="withEffect">
                                  <p:stCondLst>
                                    <p:cond delay="0"/>
                                  </p:stCondLst>
                                  <p:childTnLst>
                                    <p:set>
                                      <p:cBhvr rctx="PPT">
                                        <p:cTn id="82" dur="indefinite"/>
                                        <p:tgtEl>
                                          <p:spTgt spid="44"/>
                                        </p:tgtEl>
                                        <p:attrNameLst>
                                          <p:attrName>style.opacity</p:attrName>
                                        </p:attrNameLst>
                                      </p:cBhvr>
                                      <p:to>
                                        <p:strVal val="0.05"/>
                                      </p:to>
                                    </p:set>
                                    <p:animEffect filter="image" prLst="opacity: 0.05">
                                      <p:cBhvr rctx="IE">
                                        <p:cTn id="83" dur="indefinite"/>
                                        <p:tgtEl>
                                          <p:spTgt spid="44"/>
                                        </p:tgtEl>
                                      </p:cBhvr>
                                    </p:animEffect>
                                  </p:childTnLst>
                                </p:cTn>
                              </p:par>
                              <p:par>
                                <p:cTn id="84" presetID="9" presetClass="emph" presetSubtype="0" grpId="1" nodeType="withEffect">
                                  <p:stCondLst>
                                    <p:cond delay="0"/>
                                  </p:stCondLst>
                                  <p:childTnLst>
                                    <p:set>
                                      <p:cBhvr rctx="PPT">
                                        <p:cTn id="85" dur="indefinite"/>
                                        <p:tgtEl>
                                          <p:spTgt spid="46"/>
                                        </p:tgtEl>
                                        <p:attrNameLst>
                                          <p:attrName>style.opacity</p:attrName>
                                        </p:attrNameLst>
                                      </p:cBhvr>
                                      <p:to>
                                        <p:strVal val="0.05"/>
                                      </p:to>
                                    </p:set>
                                    <p:animEffect filter="image" prLst="opacity: 0.05">
                                      <p:cBhvr rctx="IE">
                                        <p:cTn id="86" dur="indefinite"/>
                                        <p:tgtEl>
                                          <p:spTgt spid="46"/>
                                        </p:tgtEl>
                                      </p:cBhvr>
                                    </p:animEffect>
                                  </p:childTnLst>
                                </p:cTn>
                              </p:par>
                              <p:par>
                                <p:cTn id="87" presetID="9" presetClass="emph" presetSubtype="0" grpId="1" nodeType="withEffect">
                                  <p:stCondLst>
                                    <p:cond delay="0"/>
                                  </p:stCondLst>
                                  <p:childTnLst>
                                    <p:set>
                                      <p:cBhvr rctx="PPT">
                                        <p:cTn id="88" dur="indefinite"/>
                                        <p:tgtEl>
                                          <p:spTgt spid="51"/>
                                        </p:tgtEl>
                                        <p:attrNameLst>
                                          <p:attrName>style.opacity</p:attrName>
                                        </p:attrNameLst>
                                      </p:cBhvr>
                                      <p:to>
                                        <p:strVal val="0.05"/>
                                      </p:to>
                                    </p:set>
                                    <p:animEffect filter="image" prLst="opacity: 0.05">
                                      <p:cBhvr rctx="IE">
                                        <p:cTn id="89" dur="indefinite"/>
                                        <p:tgtEl>
                                          <p:spTgt spid="51"/>
                                        </p:tgtEl>
                                      </p:cBhvr>
                                    </p:animEffect>
                                  </p:childTnLst>
                                </p:cTn>
                              </p:par>
                              <p:par>
                                <p:cTn id="90" presetID="9" presetClass="emph" presetSubtype="0" grpId="1" nodeType="withEffect">
                                  <p:stCondLst>
                                    <p:cond delay="0"/>
                                  </p:stCondLst>
                                  <p:childTnLst>
                                    <p:set>
                                      <p:cBhvr rctx="PPT">
                                        <p:cTn id="91" dur="indefinite"/>
                                        <p:tgtEl>
                                          <p:spTgt spid="59"/>
                                        </p:tgtEl>
                                        <p:attrNameLst>
                                          <p:attrName>style.opacity</p:attrName>
                                        </p:attrNameLst>
                                      </p:cBhvr>
                                      <p:to>
                                        <p:strVal val="0.05"/>
                                      </p:to>
                                    </p:set>
                                    <p:animEffect filter="image" prLst="opacity: 0.05">
                                      <p:cBhvr rctx="IE">
                                        <p:cTn id="92" dur="indefinite"/>
                                        <p:tgtEl>
                                          <p:spTgt spid="59"/>
                                        </p:tgtEl>
                                      </p:cBhvr>
                                    </p:animEffect>
                                  </p:childTnLst>
                                </p:cTn>
                              </p:par>
                              <p:par>
                                <p:cTn id="93" presetID="9" presetClass="emph" presetSubtype="0" grpId="1" nodeType="withEffect">
                                  <p:stCondLst>
                                    <p:cond delay="0"/>
                                  </p:stCondLst>
                                  <p:childTnLst>
                                    <p:set>
                                      <p:cBhvr rctx="PPT">
                                        <p:cTn id="94" dur="indefinite"/>
                                        <p:tgtEl>
                                          <p:spTgt spid="61"/>
                                        </p:tgtEl>
                                        <p:attrNameLst>
                                          <p:attrName>style.opacity</p:attrName>
                                        </p:attrNameLst>
                                      </p:cBhvr>
                                      <p:to>
                                        <p:strVal val="0.05"/>
                                      </p:to>
                                    </p:set>
                                    <p:animEffect filter="image" prLst="opacity: 0.05">
                                      <p:cBhvr rctx="IE">
                                        <p:cTn id="95" dur="indefinite"/>
                                        <p:tgtEl>
                                          <p:spTgt spid="61"/>
                                        </p:tgtEl>
                                      </p:cBhvr>
                                    </p:animEffect>
                                  </p:childTnLst>
                                </p:cTn>
                              </p:par>
                              <p:par>
                                <p:cTn id="96" presetID="9" presetClass="emph" presetSubtype="0" grpId="1" nodeType="withEffect">
                                  <p:stCondLst>
                                    <p:cond delay="0"/>
                                  </p:stCondLst>
                                  <p:childTnLst>
                                    <p:set>
                                      <p:cBhvr rctx="PPT">
                                        <p:cTn id="97" dur="indefinite"/>
                                        <p:tgtEl>
                                          <p:spTgt spid="62"/>
                                        </p:tgtEl>
                                        <p:attrNameLst>
                                          <p:attrName>style.opacity</p:attrName>
                                        </p:attrNameLst>
                                      </p:cBhvr>
                                      <p:to>
                                        <p:strVal val="0.05"/>
                                      </p:to>
                                    </p:set>
                                    <p:animEffect filter="image" prLst="opacity: 0.05">
                                      <p:cBhvr rctx="IE">
                                        <p:cTn id="98" dur="indefinite"/>
                                        <p:tgtEl>
                                          <p:spTgt spid="62"/>
                                        </p:tgtEl>
                                      </p:cBhvr>
                                    </p:animEffect>
                                  </p:childTnLst>
                                </p:cTn>
                              </p:par>
                              <p:par>
                                <p:cTn id="99" presetID="9" presetClass="emph" presetSubtype="0" grpId="1" nodeType="withEffect">
                                  <p:stCondLst>
                                    <p:cond delay="0"/>
                                  </p:stCondLst>
                                  <p:childTnLst>
                                    <p:set>
                                      <p:cBhvr rctx="PPT">
                                        <p:cTn id="100" dur="indefinite"/>
                                        <p:tgtEl>
                                          <p:spTgt spid="73"/>
                                        </p:tgtEl>
                                        <p:attrNameLst>
                                          <p:attrName>style.opacity</p:attrName>
                                        </p:attrNameLst>
                                      </p:cBhvr>
                                      <p:to>
                                        <p:strVal val="0.05"/>
                                      </p:to>
                                    </p:set>
                                    <p:animEffect filter="image" prLst="opacity: 0.05">
                                      <p:cBhvr rctx="IE">
                                        <p:cTn id="101" dur="indefinite"/>
                                        <p:tgtEl>
                                          <p:spTgt spid="73"/>
                                        </p:tgtEl>
                                      </p:cBhvr>
                                    </p:animEffect>
                                  </p:childTnLst>
                                </p:cTn>
                              </p:par>
                              <p:par>
                                <p:cTn id="102" presetID="9" presetClass="emph" presetSubtype="0" grpId="1" nodeType="withEffect">
                                  <p:stCondLst>
                                    <p:cond delay="0"/>
                                  </p:stCondLst>
                                  <p:childTnLst>
                                    <p:set>
                                      <p:cBhvr rctx="PPT">
                                        <p:cTn id="103" dur="indefinite"/>
                                        <p:tgtEl>
                                          <p:spTgt spid="74"/>
                                        </p:tgtEl>
                                        <p:attrNameLst>
                                          <p:attrName>style.opacity</p:attrName>
                                        </p:attrNameLst>
                                      </p:cBhvr>
                                      <p:to>
                                        <p:strVal val="0.05"/>
                                      </p:to>
                                    </p:set>
                                    <p:animEffect filter="image" prLst="opacity: 0.05">
                                      <p:cBhvr rctx="IE">
                                        <p:cTn id="104" dur="indefinite"/>
                                        <p:tgtEl>
                                          <p:spTgt spid="74"/>
                                        </p:tgtEl>
                                      </p:cBhvr>
                                    </p:animEffect>
                                  </p:childTnLst>
                                </p:cTn>
                              </p:par>
                              <p:par>
                                <p:cTn id="105" presetID="9" presetClass="emph" presetSubtype="0" nodeType="withEffect">
                                  <p:stCondLst>
                                    <p:cond delay="0"/>
                                  </p:stCondLst>
                                  <p:childTnLst>
                                    <p:set>
                                      <p:cBhvr rctx="PPT">
                                        <p:cTn id="106" dur="indefinite"/>
                                        <p:tgtEl>
                                          <p:spTgt spid="84"/>
                                        </p:tgtEl>
                                        <p:attrNameLst>
                                          <p:attrName>style.opacity</p:attrName>
                                        </p:attrNameLst>
                                      </p:cBhvr>
                                      <p:to>
                                        <p:strVal val="0.05"/>
                                      </p:to>
                                    </p:set>
                                    <p:animEffect filter="image" prLst="opacity: 0.05">
                                      <p:cBhvr rctx="IE">
                                        <p:cTn id="107" dur="indefinite"/>
                                        <p:tgtEl>
                                          <p:spTgt spid="84"/>
                                        </p:tgtEl>
                                      </p:cBhvr>
                                    </p:animEffect>
                                  </p:childTnLst>
                                </p:cTn>
                              </p:par>
                              <p:par>
                                <p:cTn id="108" presetID="9" presetClass="emph" presetSubtype="0" grpId="1" nodeType="withEffect">
                                  <p:stCondLst>
                                    <p:cond delay="0"/>
                                  </p:stCondLst>
                                  <p:childTnLst>
                                    <p:set>
                                      <p:cBhvr rctx="PPT">
                                        <p:cTn id="109" dur="indefinite"/>
                                        <p:tgtEl>
                                          <p:spTgt spid="72"/>
                                        </p:tgtEl>
                                        <p:attrNameLst>
                                          <p:attrName>style.opacity</p:attrName>
                                        </p:attrNameLst>
                                      </p:cBhvr>
                                      <p:to>
                                        <p:strVal val="0.05"/>
                                      </p:to>
                                    </p:set>
                                    <p:animEffect filter="image" prLst="opacity: 0.05">
                                      <p:cBhvr rctx="IE">
                                        <p:cTn id="110" dur="indefinite"/>
                                        <p:tgtEl>
                                          <p:spTgt spid="72"/>
                                        </p:tgtEl>
                                      </p:cBhvr>
                                    </p:animEffect>
                                  </p:childTnLst>
                                </p:cTn>
                              </p:par>
                              <p:par>
                                <p:cTn id="111" presetID="9" presetClass="emph" presetSubtype="0" grpId="1" nodeType="withEffect">
                                  <p:stCondLst>
                                    <p:cond delay="0"/>
                                  </p:stCondLst>
                                  <p:childTnLst>
                                    <p:set>
                                      <p:cBhvr rctx="PPT">
                                        <p:cTn id="112" dur="indefinite"/>
                                        <p:tgtEl>
                                          <p:spTgt spid="71"/>
                                        </p:tgtEl>
                                        <p:attrNameLst>
                                          <p:attrName>style.opacity</p:attrName>
                                        </p:attrNameLst>
                                      </p:cBhvr>
                                      <p:to>
                                        <p:strVal val="0.05"/>
                                      </p:to>
                                    </p:set>
                                    <p:animEffect filter="image" prLst="opacity: 0.05">
                                      <p:cBhvr rctx="IE">
                                        <p:cTn id="113" dur="indefinite"/>
                                        <p:tgtEl>
                                          <p:spTgt spid="71"/>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7"/>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 grpId="0" animBg="1"/>
      <p:bldP spid="8" grpId="0" animBg="1"/>
      <p:bldP spid="8" grpId="1" animBg="1"/>
      <p:bldP spid="18" grpId="0"/>
      <p:bldP spid="49" grpId="0" animBg="1"/>
      <p:bldP spid="49" grpId="1" animBg="1"/>
      <p:bldP spid="50" grpId="0"/>
      <p:bldP spid="44" grpId="0"/>
      <p:bldP spid="44" grpId="1"/>
      <p:bldP spid="46" grpId="0"/>
      <p:bldP spid="46" grpId="1"/>
      <p:bldP spid="51" grpId="0"/>
      <p:bldP spid="51" grpId="1"/>
      <p:bldP spid="59" grpId="0"/>
      <p:bldP spid="59" grpId="1"/>
      <p:bldP spid="61" grpId="0"/>
      <p:bldP spid="61" grpId="1"/>
      <p:bldP spid="62" grpId="0"/>
      <p:bldP spid="62" grpId="1"/>
      <p:bldP spid="71" grpId="0"/>
      <p:bldP spid="71" grpId="1"/>
      <p:bldP spid="72" grpId="0" animBg="1"/>
      <p:bldP spid="72" grpId="1" animBg="1"/>
      <p:bldP spid="73" grpId="0"/>
      <p:bldP spid="73" grpId="1"/>
      <p:bldP spid="74" grpId="0"/>
      <p:bldP spid="7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a:t>v3 Goal: Campus </a:t>
            </a:r>
            <a:r>
              <a:rPr lang="en-US" sz="4000" dirty="0" err="1"/>
              <a:t>WhiteFi</a:t>
            </a:r>
            <a:r>
              <a:rPr lang="en-US" sz="4000" dirty="0"/>
              <a:t> Network</a:t>
            </a:r>
          </a:p>
        </p:txBody>
      </p:sp>
      <p:sp>
        <p:nvSpPr>
          <p:cNvPr id="19" name="Slide Number Placeholder 18"/>
          <p:cNvSpPr>
            <a:spLocks noGrp="1"/>
          </p:cNvSpPr>
          <p:nvPr>
            <p:ph type="sldNum" sz="quarter" idx="12"/>
          </p:nvPr>
        </p:nvSpPr>
        <p:spPr/>
        <p:txBody>
          <a:bodyPr/>
          <a:lstStyle/>
          <a:p>
            <a:fld id="{1AD93096-5B34-4342-9326-69289CEAE4C2}" type="slidenum">
              <a:rPr lang="en-US" smtClean="0"/>
              <a:pPr/>
              <a:t>13</a:t>
            </a:fld>
            <a:endParaRPr lang="en-US"/>
          </a:p>
        </p:txBody>
      </p:sp>
      <p:sp>
        <p:nvSpPr>
          <p:cNvPr id="40" name="TextBox 39"/>
          <p:cNvSpPr txBox="1"/>
          <p:nvPr/>
        </p:nvSpPr>
        <p:spPr>
          <a:xfrm>
            <a:off x="2400300" y="6057900"/>
            <a:ext cx="4514850" cy="461665"/>
          </a:xfrm>
          <a:prstGeom prst="rect">
            <a:avLst/>
          </a:prstGeom>
          <a:solidFill>
            <a:srgbClr val="FFFF00"/>
          </a:solidFill>
        </p:spPr>
        <p:txBody>
          <a:bodyPr wrap="square" rtlCol="0">
            <a:spAutoFit/>
          </a:bodyPr>
          <a:lstStyle/>
          <a:p>
            <a:pPr algn="ctr"/>
            <a:r>
              <a:rPr lang="en-US" sz="2400" b="1" dirty="0">
                <a:solidFill>
                  <a:srgbClr val="FF0000"/>
                </a:solidFill>
              </a:rPr>
              <a:t>Avoid interfering with incumbents</a:t>
            </a:r>
          </a:p>
        </p:txBody>
      </p:sp>
      <p:sp>
        <p:nvSpPr>
          <p:cNvPr id="41" name="TextBox 40"/>
          <p:cNvSpPr txBox="1"/>
          <p:nvPr/>
        </p:nvSpPr>
        <p:spPr>
          <a:xfrm>
            <a:off x="2400300" y="5372100"/>
            <a:ext cx="4514850" cy="461665"/>
          </a:xfrm>
          <a:prstGeom prst="rect">
            <a:avLst/>
          </a:prstGeom>
          <a:solidFill>
            <a:srgbClr val="FFFF00"/>
          </a:solidFill>
        </p:spPr>
        <p:txBody>
          <a:bodyPr wrap="square" rtlCol="0">
            <a:spAutoFit/>
          </a:bodyPr>
          <a:lstStyle/>
          <a:p>
            <a:pPr algn="ctr"/>
            <a:r>
              <a:rPr lang="en-US" sz="2400" b="1" dirty="0"/>
              <a:t>Good throughput for all nodes</a:t>
            </a:r>
          </a:p>
        </p:txBody>
      </p:sp>
      <p:grpSp>
        <p:nvGrpSpPr>
          <p:cNvPr id="46" name="Group 45"/>
          <p:cNvGrpSpPr/>
          <p:nvPr/>
        </p:nvGrpSpPr>
        <p:grpSpPr>
          <a:xfrm>
            <a:off x="1885950" y="1600200"/>
            <a:ext cx="5325774" cy="3351544"/>
            <a:chOff x="571500" y="1885950"/>
            <a:chExt cx="5325774" cy="3351544"/>
          </a:xfrm>
        </p:grpSpPr>
        <p:grpSp>
          <p:nvGrpSpPr>
            <p:cNvPr id="45" name="Group 44"/>
            <p:cNvGrpSpPr/>
            <p:nvPr/>
          </p:nvGrpSpPr>
          <p:grpSpPr>
            <a:xfrm>
              <a:off x="1028700" y="1885950"/>
              <a:ext cx="4868574" cy="3351544"/>
              <a:chOff x="1028700" y="1885950"/>
              <a:chExt cx="4868574" cy="3351544"/>
            </a:xfrm>
          </p:grpSpPr>
          <p:pic>
            <p:nvPicPr>
              <p:cNvPr id="10" name="Picture 4" descr="C:\Users\t-rohanm\AppData\Local\Microsoft\Windows\Temporary Internet Files\Content.IE5\JHS5IGSZ\MCj04241920000[1].wmf"/>
              <p:cNvPicPr>
                <a:picLocks noChangeAspect="1" noChangeArrowheads="1"/>
              </p:cNvPicPr>
              <p:nvPr/>
            </p:nvPicPr>
            <p:blipFill>
              <a:blip r:embed="rId3" cstate="print"/>
              <a:srcRect/>
              <a:stretch>
                <a:fillRect/>
              </a:stretch>
            </p:blipFill>
            <p:spPr bwMode="auto">
              <a:xfrm>
                <a:off x="2857500" y="1885950"/>
                <a:ext cx="644236" cy="631708"/>
              </a:xfrm>
              <a:prstGeom prst="rect">
                <a:avLst/>
              </a:prstGeom>
              <a:noFill/>
            </p:spPr>
          </p:pic>
          <p:cxnSp>
            <p:nvCxnSpPr>
              <p:cNvPr id="14" name="Straight Arrow Connector 13"/>
              <p:cNvCxnSpPr/>
              <p:nvPr/>
            </p:nvCxnSpPr>
            <p:spPr>
              <a:xfrm>
                <a:off x="1885950" y="2800350"/>
                <a:ext cx="400048" cy="2857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771650" y="3943351"/>
                <a:ext cx="469756" cy="1714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2905787" y="2694913"/>
                <a:ext cx="396994" cy="150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V="1">
                <a:off x="3714750" y="2971800"/>
                <a:ext cx="40005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2828" name="Picture 12" descr="C:\Users\t-rohanm\AppData\Local\Microsoft\Windows\Temporary Internet Files\Content.IE5\CYRPO8ZZ\MCj04413350000[1].png"/>
              <p:cNvPicPr>
                <a:picLocks noChangeAspect="1" noChangeArrowheads="1"/>
              </p:cNvPicPr>
              <p:nvPr/>
            </p:nvPicPr>
            <p:blipFill>
              <a:blip r:embed="rId4" cstate="print"/>
              <a:srcRect/>
              <a:stretch>
                <a:fillRect/>
              </a:stretch>
            </p:blipFill>
            <p:spPr bwMode="auto">
              <a:xfrm>
                <a:off x="4171950" y="2228850"/>
                <a:ext cx="881928" cy="1052773"/>
              </a:xfrm>
              <a:prstGeom prst="rect">
                <a:avLst/>
              </a:prstGeom>
              <a:noFill/>
            </p:spPr>
          </p:pic>
          <p:cxnSp>
            <p:nvCxnSpPr>
              <p:cNvPr id="50" name="Straight Arrow Connector 49"/>
              <p:cNvCxnSpPr/>
              <p:nvPr/>
            </p:nvCxnSpPr>
            <p:spPr>
              <a:xfrm rot="10800000">
                <a:off x="3714752" y="3886202"/>
                <a:ext cx="400049" cy="2857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286000" y="4400550"/>
                <a:ext cx="1516511" cy="836944"/>
              </a:xfrm>
              <a:prstGeom prst="rect">
                <a:avLst/>
              </a:prstGeom>
              <a:noFill/>
            </p:spPr>
            <p:txBody>
              <a:bodyPr wrap="none" rtlCol="0">
                <a:spAutoFit/>
              </a:bodyPr>
              <a:lstStyle/>
              <a:p>
                <a:pPr algn="ctr"/>
                <a:r>
                  <a:rPr lang="en-US" sz="2800" dirty="0"/>
                  <a:t>Base Station </a:t>
                </a:r>
              </a:p>
              <a:p>
                <a:pPr algn="ctr"/>
                <a:r>
                  <a:rPr lang="en-US" sz="2800" dirty="0"/>
                  <a:t>(BS)</a:t>
                </a:r>
              </a:p>
            </p:txBody>
          </p:sp>
          <p:pic>
            <p:nvPicPr>
              <p:cNvPr id="163842" name="Picture 2" descr="C:\Users\t-rohanm\AppData\Local\Microsoft\Windows\Temporary Internet Files\Content.IE5\7CCSFUFE\MCj02309640000[1].wmf"/>
              <p:cNvPicPr>
                <a:picLocks noChangeAspect="1" noChangeArrowheads="1"/>
              </p:cNvPicPr>
              <p:nvPr/>
            </p:nvPicPr>
            <p:blipFill>
              <a:blip r:embed="rId5" cstate="print"/>
              <a:srcRect/>
              <a:stretch>
                <a:fillRect/>
              </a:stretch>
            </p:blipFill>
            <p:spPr bwMode="auto">
              <a:xfrm>
                <a:off x="4343400" y="3714750"/>
                <a:ext cx="1553874" cy="1472843"/>
              </a:xfrm>
              <a:prstGeom prst="rect">
                <a:avLst/>
              </a:prstGeom>
              <a:noFill/>
            </p:spPr>
          </p:pic>
          <p:pic>
            <p:nvPicPr>
              <p:cNvPr id="38" name="Picture 1" descr="C:\Users\t-rohanm\AppData\Local\Microsoft\Windows\Temporary Internet Files\Content.IE5\TZZY5DLH\MCj04397980000[1].png"/>
              <p:cNvPicPr>
                <a:picLocks noChangeAspect="1" noChangeArrowheads="1"/>
              </p:cNvPicPr>
              <p:nvPr/>
            </p:nvPicPr>
            <p:blipFill>
              <a:blip r:embed="rId6" cstate="print"/>
              <a:srcRect/>
              <a:stretch>
                <a:fillRect/>
              </a:stretch>
            </p:blipFill>
            <p:spPr bwMode="auto">
              <a:xfrm flipH="1">
                <a:off x="1028700" y="2228850"/>
                <a:ext cx="914400" cy="914400"/>
              </a:xfrm>
              <a:prstGeom prst="rect">
                <a:avLst/>
              </a:prstGeom>
              <a:noFill/>
            </p:spPr>
          </p:pic>
          <p:pic>
            <p:nvPicPr>
              <p:cNvPr id="34" name="Picture 33" descr="11954226271169522330transmission_tower_ante_01_svg_hi.png"/>
              <p:cNvPicPr>
                <a:picLocks noChangeAspect="1"/>
              </p:cNvPicPr>
              <p:nvPr/>
            </p:nvPicPr>
            <p:blipFill>
              <a:blip r:embed="rId7" cstate="print"/>
              <a:stretch>
                <a:fillRect/>
              </a:stretch>
            </p:blipFill>
            <p:spPr>
              <a:xfrm>
                <a:off x="2343150" y="2971800"/>
                <a:ext cx="1315979" cy="1543050"/>
              </a:xfrm>
              <a:prstGeom prst="rect">
                <a:avLst/>
              </a:prstGeom>
            </p:spPr>
          </p:pic>
        </p:grpSp>
        <p:pic>
          <p:nvPicPr>
            <p:cNvPr id="169985" name="Picture 1" descr="C:\Users\t-rohanm\AppData\Local\Microsoft\Windows\Temporary Internet Files\Content.IE5\RS7UBSJK\MCj04417380000[1].png"/>
            <p:cNvPicPr>
              <a:picLocks noChangeAspect="1" noChangeArrowheads="1"/>
            </p:cNvPicPr>
            <p:nvPr/>
          </p:nvPicPr>
          <p:blipFill>
            <a:blip r:embed="rId8" cstate="print"/>
            <a:srcRect/>
            <a:stretch>
              <a:fillRect/>
            </a:stretch>
          </p:blipFill>
          <p:spPr bwMode="auto">
            <a:xfrm>
              <a:off x="571500" y="3714750"/>
              <a:ext cx="1257300" cy="1257300"/>
            </a:xfrm>
            <a:prstGeom prst="rect">
              <a:avLst/>
            </a:prstGeom>
            <a:noFill/>
          </p:spPr>
        </p:pic>
      </p:grpSp>
    </p:spTree>
    <p:extLst>
      <p:ext uri="{BB962C8B-B14F-4D97-AF65-F5344CB8AC3E}">
        <p14:creationId xmlns:p14="http://schemas.microsoft.com/office/powerpoint/2010/main" val="1175965076"/>
      </p:ext>
    </p:extLst>
  </p:cSld>
  <p:clrMapOvr>
    <a:masterClrMapping/>
  </p:clrMapOvr>
  <mc:AlternateContent xmlns:mc="http://schemas.openxmlformats.org/markup-compatibility/2006" xmlns:p14="http://schemas.microsoft.com/office/powerpoint/2010/main">
    <mc:Choice Requires="p14">
      <p:transition spd="slow" p14:dur="2000" advTm="22489"/>
    </mc:Choice>
    <mc:Fallback xmlns="">
      <p:transition spd="slow" advTm="224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use Wi-Fi AS IS?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41250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18" y="274638"/>
            <a:ext cx="8858250" cy="1143000"/>
          </a:xfrm>
        </p:spPr>
        <p:txBody>
          <a:bodyPr vert="horz" lIns="91440" tIns="45720" rIns="91440" bIns="45720" rtlCol="0" anchor="ctr">
            <a:normAutofit fontScale="90000"/>
          </a:bodyPr>
          <a:lstStyle/>
          <a:p>
            <a:r>
              <a:rPr lang="en-US" sz="4800" dirty="0"/>
              <a:t>White Spaces Spectrum Availability</a:t>
            </a:r>
          </a:p>
        </p:txBody>
      </p:sp>
      <p:sp>
        <p:nvSpPr>
          <p:cNvPr id="3" name="Content Placeholder 2"/>
          <p:cNvSpPr>
            <a:spLocks noGrp="1"/>
          </p:cNvSpPr>
          <p:nvPr>
            <p:ph idx="1"/>
          </p:nvPr>
        </p:nvSpPr>
        <p:spPr>
          <a:xfrm>
            <a:off x="5562600" y="1600200"/>
            <a:ext cx="3581400" cy="1142999"/>
          </a:xfrm>
          <a:solidFill>
            <a:schemeClr val="bg2"/>
          </a:solidFill>
          <a:ln>
            <a:solidFill>
              <a:schemeClr val="tx1"/>
            </a:solidFill>
          </a:ln>
        </p:spPr>
        <p:txBody>
          <a:bodyPr>
            <a:normAutofit/>
          </a:bodyPr>
          <a:lstStyle/>
          <a:p>
            <a:pPr algn="ctr">
              <a:buNone/>
            </a:pPr>
            <a:r>
              <a:rPr lang="en-US" sz="2000" b="1" u="sng" dirty="0"/>
              <a:t>Differences from ISM(Wi-Fi)</a:t>
            </a:r>
          </a:p>
        </p:txBody>
      </p:sp>
      <p:sp>
        <p:nvSpPr>
          <p:cNvPr id="4" name="Slide Number Placeholder 3"/>
          <p:cNvSpPr>
            <a:spLocks noGrp="1"/>
          </p:cNvSpPr>
          <p:nvPr>
            <p:ph type="sldNum" sz="quarter" idx="12"/>
          </p:nvPr>
        </p:nvSpPr>
        <p:spPr/>
        <p:txBody>
          <a:bodyPr/>
          <a:lstStyle/>
          <a:p>
            <a:fld id="{1AD93096-5B34-4342-9326-69289CEAE4C2}" type="slidenum">
              <a:rPr lang="en-US" smtClean="0"/>
              <a:pPr/>
              <a:t>15</a:t>
            </a:fld>
            <a:endParaRPr lang="en-US"/>
          </a:p>
        </p:txBody>
      </p:sp>
      <p:pic>
        <p:nvPicPr>
          <p:cNvPr id="5" name="Picture 4" descr="C:\Users\t-rohanm\AppData\Local\Microsoft\Windows\Temporary Internet Files\Content.IE5\JHS5IGSZ\MCj04241920000[1].wmf"/>
          <p:cNvPicPr>
            <a:picLocks noChangeAspect="1" noChangeArrowheads="1"/>
          </p:cNvPicPr>
          <p:nvPr/>
        </p:nvPicPr>
        <p:blipFill>
          <a:blip r:embed="rId4" cstate="print"/>
          <a:srcRect/>
          <a:stretch>
            <a:fillRect/>
          </a:stretch>
        </p:blipFill>
        <p:spPr bwMode="auto">
          <a:xfrm>
            <a:off x="3543300" y="3154894"/>
            <a:ext cx="971550" cy="798059"/>
          </a:xfrm>
          <a:prstGeom prst="rect">
            <a:avLst/>
          </a:prstGeom>
          <a:noFill/>
        </p:spPr>
      </p:pic>
      <p:pic>
        <p:nvPicPr>
          <p:cNvPr id="6" name="Picture 5" descr="11954226271169522330transmission_tower_ante_01_svg_hi.png"/>
          <p:cNvPicPr>
            <a:picLocks noChangeAspect="1"/>
          </p:cNvPicPr>
          <p:nvPr/>
        </p:nvPicPr>
        <p:blipFill>
          <a:blip r:embed="rId5" cstate="print"/>
          <a:stretch>
            <a:fillRect/>
          </a:stretch>
        </p:blipFill>
        <p:spPr>
          <a:xfrm>
            <a:off x="342900" y="2876550"/>
            <a:ext cx="974799" cy="1143000"/>
          </a:xfrm>
          <a:prstGeom prst="rect">
            <a:avLst/>
          </a:prstGeom>
        </p:spPr>
      </p:pic>
      <p:sp>
        <p:nvSpPr>
          <p:cNvPr id="8" name="TextBox 7"/>
          <p:cNvSpPr txBox="1"/>
          <p:nvPr/>
        </p:nvSpPr>
        <p:spPr>
          <a:xfrm>
            <a:off x="5842526" y="2030968"/>
            <a:ext cx="1586974" cy="369332"/>
          </a:xfrm>
          <a:prstGeom prst="rect">
            <a:avLst/>
          </a:prstGeom>
          <a:solidFill>
            <a:srgbClr val="FFFF00"/>
          </a:solidFill>
        </p:spPr>
        <p:txBody>
          <a:bodyPr wrap="none" rtlCol="0">
            <a:spAutoFit/>
          </a:bodyPr>
          <a:lstStyle/>
          <a:p>
            <a:pPr algn="ctr"/>
            <a:r>
              <a:rPr lang="en-US" b="1" dirty="0">
                <a:solidFill>
                  <a:srgbClr val="FF0000"/>
                </a:solidFill>
              </a:rPr>
              <a:t>Fragmentation</a:t>
            </a:r>
          </a:p>
        </p:txBody>
      </p:sp>
      <p:grpSp>
        <p:nvGrpSpPr>
          <p:cNvPr id="67" name="Group 66"/>
          <p:cNvGrpSpPr/>
          <p:nvPr/>
        </p:nvGrpSpPr>
        <p:grpSpPr>
          <a:xfrm>
            <a:off x="6115050" y="2343150"/>
            <a:ext cx="2694999" cy="353943"/>
            <a:chOff x="6115050" y="2343150"/>
            <a:chExt cx="2694999" cy="353943"/>
          </a:xfrm>
        </p:grpSpPr>
        <p:grpSp>
          <p:nvGrpSpPr>
            <p:cNvPr id="21" name="Group 20"/>
            <p:cNvGrpSpPr/>
            <p:nvPr/>
          </p:nvGrpSpPr>
          <p:grpSpPr>
            <a:xfrm>
              <a:off x="6115050" y="2343150"/>
              <a:ext cx="369027" cy="228601"/>
              <a:chOff x="6774723" y="3771899"/>
              <a:chExt cx="531768" cy="400051"/>
            </a:xfrm>
          </p:grpSpPr>
          <p:cxnSp>
            <p:nvCxnSpPr>
              <p:cNvPr id="16" name="Straight Arrow Connector 15"/>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463766" y="2343150"/>
              <a:ext cx="2346283" cy="353943"/>
            </a:xfrm>
            <a:prstGeom prst="rect">
              <a:avLst/>
            </a:prstGeom>
            <a:solidFill>
              <a:srgbClr val="FFFF00"/>
            </a:solidFill>
          </p:spPr>
          <p:txBody>
            <a:bodyPr wrap="none" rtlCol="0">
              <a:spAutoFit/>
            </a:bodyPr>
            <a:lstStyle/>
            <a:p>
              <a:pPr algn="ctr"/>
              <a:r>
                <a:rPr lang="en-US" sz="1700" b="1" dirty="0">
                  <a:solidFill>
                    <a:schemeClr val="accent1"/>
                  </a:solidFill>
                </a:rPr>
                <a:t>Variable channel widths</a:t>
              </a:r>
            </a:p>
          </p:txBody>
        </p:sp>
      </p:grpSp>
      <p:sp>
        <p:nvSpPr>
          <p:cNvPr id="30" name="Rectangle 29"/>
          <p:cNvSpPr/>
          <p:nvPr/>
        </p:nvSpPr>
        <p:spPr>
          <a:xfrm>
            <a:off x="114300" y="41910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Rectangle 30"/>
          <p:cNvSpPr/>
          <p:nvPr/>
        </p:nvSpPr>
        <p:spPr>
          <a:xfrm>
            <a:off x="114300" y="41910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Rectangle 31"/>
          <p:cNvSpPr/>
          <p:nvPr/>
        </p:nvSpPr>
        <p:spPr>
          <a:xfrm>
            <a:off x="457200" y="41910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800100" y="41910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Rectangle 33"/>
          <p:cNvSpPr/>
          <p:nvPr/>
        </p:nvSpPr>
        <p:spPr>
          <a:xfrm>
            <a:off x="1143000" y="41910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3143250" y="4183594"/>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8" name="Rectangle 37"/>
          <p:cNvSpPr/>
          <p:nvPr/>
        </p:nvSpPr>
        <p:spPr>
          <a:xfrm>
            <a:off x="3143250" y="418359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Rectangle 38"/>
          <p:cNvSpPr/>
          <p:nvPr/>
        </p:nvSpPr>
        <p:spPr>
          <a:xfrm>
            <a:off x="4522919" y="4183594"/>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Rectangle 39"/>
          <p:cNvSpPr/>
          <p:nvPr/>
        </p:nvSpPr>
        <p:spPr>
          <a:xfrm>
            <a:off x="3486150" y="41835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Rectangle 40"/>
          <p:cNvSpPr/>
          <p:nvPr/>
        </p:nvSpPr>
        <p:spPr>
          <a:xfrm>
            <a:off x="3829050" y="41835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ectangle 41"/>
          <p:cNvSpPr/>
          <p:nvPr/>
        </p:nvSpPr>
        <p:spPr>
          <a:xfrm>
            <a:off x="4171950" y="4183594"/>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Rectangle 42"/>
          <p:cNvSpPr/>
          <p:nvPr/>
        </p:nvSpPr>
        <p:spPr>
          <a:xfrm>
            <a:off x="4514850" y="4133850"/>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486150" y="4133850"/>
            <a:ext cx="6858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57200" y="4133850"/>
            <a:ext cx="13716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7"/>
          <p:cNvGrpSpPr/>
          <p:nvPr/>
        </p:nvGrpSpPr>
        <p:grpSpPr>
          <a:xfrm>
            <a:off x="3168417" y="4420583"/>
            <a:ext cx="1672555" cy="466130"/>
            <a:chOff x="5829300" y="4000500"/>
            <a:chExt cx="1672555" cy="466130"/>
          </a:xfrm>
        </p:grpSpPr>
        <p:sp>
          <p:nvSpPr>
            <p:cNvPr id="56" name="TextBox 55"/>
            <p:cNvSpPr txBox="1"/>
            <p:nvPr/>
          </p:nvSpPr>
          <p:spPr>
            <a:xfrm>
              <a:off x="5829300" y="4000500"/>
              <a:ext cx="285750" cy="461665"/>
            </a:xfrm>
            <a:prstGeom prst="rect">
              <a:avLst/>
            </a:prstGeom>
            <a:noFill/>
          </p:spPr>
          <p:txBody>
            <a:bodyPr wrap="square" rtlCol="0">
              <a:spAutoFit/>
            </a:bodyPr>
            <a:lstStyle/>
            <a:p>
              <a:pPr algn="ctr"/>
              <a:r>
                <a:rPr lang="en-US" sz="2400" dirty="0"/>
                <a:t>1</a:t>
              </a:r>
            </a:p>
          </p:txBody>
        </p:sp>
        <p:sp>
          <p:nvSpPr>
            <p:cNvPr id="57" name="TextBox 56"/>
            <p:cNvSpPr txBox="1"/>
            <p:nvPr/>
          </p:nvSpPr>
          <p:spPr>
            <a:xfrm>
              <a:off x="6172200" y="4004965"/>
              <a:ext cx="285750" cy="461665"/>
            </a:xfrm>
            <a:prstGeom prst="rect">
              <a:avLst/>
            </a:prstGeom>
            <a:noFill/>
          </p:spPr>
          <p:txBody>
            <a:bodyPr wrap="square" rtlCol="0">
              <a:spAutoFit/>
            </a:bodyPr>
            <a:lstStyle/>
            <a:p>
              <a:pPr algn="ctr"/>
              <a:r>
                <a:rPr lang="en-US" sz="2400" dirty="0"/>
                <a:t>2</a:t>
              </a:r>
            </a:p>
          </p:txBody>
        </p:sp>
        <p:sp>
          <p:nvSpPr>
            <p:cNvPr id="58" name="TextBox 57"/>
            <p:cNvSpPr txBox="1"/>
            <p:nvPr/>
          </p:nvSpPr>
          <p:spPr>
            <a:xfrm>
              <a:off x="6540267" y="4004965"/>
              <a:ext cx="285750" cy="461665"/>
            </a:xfrm>
            <a:prstGeom prst="rect">
              <a:avLst/>
            </a:prstGeom>
            <a:noFill/>
          </p:spPr>
          <p:txBody>
            <a:bodyPr wrap="square" rtlCol="0">
              <a:spAutoFit/>
            </a:bodyPr>
            <a:lstStyle/>
            <a:p>
              <a:pPr algn="ctr"/>
              <a:r>
                <a:rPr lang="en-US" sz="2400" dirty="0"/>
                <a:t>3</a:t>
              </a:r>
            </a:p>
          </p:txBody>
        </p:sp>
        <p:sp>
          <p:nvSpPr>
            <p:cNvPr id="59" name="TextBox 58"/>
            <p:cNvSpPr txBox="1"/>
            <p:nvPr/>
          </p:nvSpPr>
          <p:spPr>
            <a:xfrm>
              <a:off x="6858000" y="4004965"/>
              <a:ext cx="285750" cy="461665"/>
            </a:xfrm>
            <a:prstGeom prst="rect">
              <a:avLst/>
            </a:prstGeom>
            <a:noFill/>
          </p:spPr>
          <p:txBody>
            <a:bodyPr wrap="square" rtlCol="0">
              <a:spAutoFit/>
            </a:bodyPr>
            <a:lstStyle/>
            <a:p>
              <a:pPr algn="ctr"/>
              <a:r>
                <a:rPr lang="en-US" sz="2400" dirty="0"/>
                <a:t>4</a:t>
              </a:r>
            </a:p>
          </p:txBody>
        </p:sp>
        <p:sp>
          <p:nvSpPr>
            <p:cNvPr id="60" name="TextBox 59"/>
            <p:cNvSpPr txBox="1"/>
            <p:nvPr/>
          </p:nvSpPr>
          <p:spPr>
            <a:xfrm>
              <a:off x="7216105" y="4004965"/>
              <a:ext cx="285750" cy="461665"/>
            </a:xfrm>
            <a:prstGeom prst="rect">
              <a:avLst/>
            </a:prstGeom>
            <a:noFill/>
          </p:spPr>
          <p:txBody>
            <a:bodyPr wrap="square" rtlCol="0">
              <a:spAutoFit/>
            </a:bodyPr>
            <a:lstStyle/>
            <a:p>
              <a:pPr algn="ctr"/>
              <a:r>
                <a:rPr lang="en-US" sz="2400" dirty="0"/>
                <a:t>5</a:t>
              </a:r>
            </a:p>
          </p:txBody>
        </p:sp>
      </p:grpSp>
      <p:grpSp>
        <p:nvGrpSpPr>
          <p:cNvPr id="49" name="Group 76"/>
          <p:cNvGrpSpPr/>
          <p:nvPr/>
        </p:nvGrpSpPr>
        <p:grpSpPr>
          <a:xfrm>
            <a:off x="122689" y="4436378"/>
            <a:ext cx="1672555" cy="466130"/>
            <a:chOff x="1314450" y="3991570"/>
            <a:chExt cx="1672555" cy="466130"/>
          </a:xfrm>
        </p:grpSpPr>
        <p:sp>
          <p:nvSpPr>
            <p:cNvPr id="50" name="TextBox 49"/>
            <p:cNvSpPr txBox="1"/>
            <p:nvPr/>
          </p:nvSpPr>
          <p:spPr>
            <a:xfrm>
              <a:off x="1314450" y="3991570"/>
              <a:ext cx="285750" cy="461665"/>
            </a:xfrm>
            <a:prstGeom prst="rect">
              <a:avLst/>
            </a:prstGeom>
            <a:noFill/>
          </p:spPr>
          <p:txBody>
            <a:bodyPr wrap="square" rtlCol="0">
              <a:spAutoFit/>
            </a:bodyPr>
            <a:lstStyle/>
            <a:p>
              <a:pPr algn="ctr"/>
              <a:r>
                <a:rPr lang="en-US" sz="2400" dirty="0"/>
                <a:t>1</a:t>
              </a:r>
            </a:p>
          </p:txBody>
        </p:sp>
        <p:sp>
          <p:nvSpPr>
            <p:cNvPr id="51" name="TextBox 50"/>
            <p:cNvSpPr txBox="1"/>
            <p:nvPr/>
          </p:nvSpPr>
          <p:spPr>
            <a:xfrm>
              <a:off x="1657350" y="3996035"/>
              <a:ext cx="285750" cy="461665"/>
            </a:xfrm>
            <a:prstGeom prst="rect">
              <a:avLst/>
            </a:prstGeom>
            <a:noFill/>
          </p:spPr>
          <p:txBody>
            <a:bodyPr wrap="square" rtlCol="0">
              <a:spAutoFit/>
            </a:bodyPr>
            <a:lstStyle/>
            <a:p>
              <a:pPr algn="ctr"/>
              <a:r>
                <a:rPr lang="en-US" sz="2400" dirty="0"/>
                <a:t>2</a:t>
              </a:r>
            </a:p>
          </p:txBody>
        </p:sp>
        <p:sp>
          <p:nvSpPr>
            <p:cNvPr id="52" name="TextBox 51"/>
            <p:cNvSpPr txBox="1"/>
            <p:nvPr/>
          </p:nvSpPr>
          <p:spPr>
            <a:xfrm>
              <a:off x="2025417" y="3996035"/>
              <a:ext cx="285750" cy="461665"/>
            </a:xfrm>
            <a:prstGeom prst="rect">
              <a:avLst/>
            </a:prstGeom>
            <a:noFill/>
          </p:spPr>
          <p:txBody>
            <a:bodyPr wrap="square" rtlCol="0">
              <a:spAutoFit/>
            </a:bodyPr>
            <a:lstStyle/>
            <a:p>
              <a:pPr algn="ctr"/>
              <a:r>
                <a:rPr lang="en-US" sz="2400" dirty="0"/>
                <a:t>3</a:t>
              </a:r>
            </a:p>
          </p:txBody>
        </p:sp>
        <p:sp>
          <p:nvSpPr>
            <p:cNvPr id="53" name="TextBox 52"/>
            <p:cNvSpPr txBox="1"/>
            <p:nvPr/>
          </p:nvSpPr>
          <p:spPr>
            <a:xfrm>
              <a:off x="2343150" y="3996035"/>
              <a:ext cx="285750" cy="461665"/>
            </a:xfrm>
            <a:prstGeom prst="rect">
              <a:avLst/>
            </a:prstGeom>
            <a:noFill/>
          </p:spPr>
          <p:txBody>
            <a:bodyPr wrap="square" rtlCol="0">
              <a:spAutoFit/>
            </a:bodyPr>
            <a:lstStyle/>
            <a:p>
              <a:pPr algn="ctr"/>
              <a:r>
                <a:rPr lang="en-US" sz="2400" dirty="0"/>
                <a:t>4</a:t>
              </a:r>
            </a:p>
          </p:txBody>
        </p:sp>
        <p:sp>
          <p:nvSpPr>
            <p:cNvPr id="54" name="TextBox 53"/>
            <p:cNvSpPr txBox="1"/>
            <p:nvPr/>
          </p:nvSpPr>
          <p:spPr>
            <a:xfrm>
              <a:off x="2701255" y="3996035"/>
              <a:ext cx="285750" cy="461665"/>
            </a:xfrm>
            <a:prstGeom prst="rect">
              <a:avLst/>
            </a:prstGeom>
            <a:noFill/>
          </p:spPr>
          <p:txBody>
            <a:bodyPr wrap="square" rtlCol="0">
              <a:spAutoFit/>
            </a:bodyPr>
            <a:lstStyle/>
            <a:p>
              <a:pPr algn="ctr"/>
              <a:r>
                <a:rPr lang="en-US" sz="2400" dirty="0"/>
                <a:t>5</a:t>
              </a:r>
            </a:p>
          </p:txBody>
        </p:sp>
      </p:grpSp>
      <p:sp>
        <p:nvSpPr>
          <p:cNvPr id="64" name="Rectangle 63"/>
          <p:cNvSpPr/>
          <p:nvPr/>
        </p:nvSpPr>
        <p:spPr>
          <a:xfrm>
            <a:off x="342900" y="5905500"/>
            <a:ext cx="35433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Each TV Channel is 6 MHz wide</a:t>
            </a:r>
          </a:p>
        </p:txBody>
      </p:sp>
      <p:sp>
        <p:nvSpPr>
          <p:cNvPr id="65" name="Rectangle 64"/>
          <p:cNvSpPr/>
          <p:nvPr/>
        </p:nvSpPr>
        <p:spPr>
          <a:xfrm>
            <a:off x="3714750" y="5905500"/>
            <a:ext cx="51435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sym typeface="Symbol"/>
              </a:rPr>
              <a:t>  Use multiple channels for more bandwidth</a:t>
            </a:r>
            <a:endParaRPr lang="en-US" sz="2000" b="1" dirty="0">
              <a:solidFill>
                <a:srgbClr val="FF0000"/>
              </a:solidFill>
            </a:endParaRPr>
          </a:p>
        </p:txBody>
      </p:sp>
      <p:sp>
        <p:nvSpPr>
          <p:cNvPr id="66" name="Rectangle 65"/>
          <p:cNvSpPr/>
          <p:nvPr/>
        </p:nvSpPr>
        <p:spPr>
          <a:xfrm>
            <a:off x="3028950" y="5905500"/>
            <a:ext cx="2971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sym typeface="Symbol"/>
              </a:rPr>
              <a:t>Spectrum is Fragmented</a:t>
            </a:r>
            <a:endParaRPr lang="en-US" sz="2000" b="1" dirty="0">
              <a:solidFill>
                <a:srgbClr val="FF0000"/>
              </a:solidFill>
            </a:endParaRPr>
          </a:p>
        </p:txBody>
      </p:sp>
      <p:grpSp>
        <p:nvGrpSpPr>
          <p:cNvPr id="71" name="Group 70"/>
          <p:cNvGrpSpPr/>
          <p:nvPr/>
        </p:nvGrpSpPr>
        <p:grpSpPr>
          <a:xfrm>
            <a:off x="114300" y="1562100"/>
            <a:ext cx="5372100" cy="4286250"/>
            <a:chOff x="1828800" y="4800600"/>
            <a:chExt cx="6000750" cy="4572000"/>
          </a:xfrm>
        </p:grpSpPr>
        <p:sp>
          <p:nvSpPr>
            <p:cNvPr id="69" name="Rectangle 68"/>
            <p:cNvSpPr/>
            <p:nvPr/>
          </p:nvSpPr>
          <p:spPr>
            <a:xfrm>
              <a:off x="3028950" y="5200650"/>
              <a:ext cx="1371600" cy="3371850"/>
            </a:xfrm>
            <a:prstGeom prst="rect">
              <a:avLst/>
            </a:prstGeom>
            <a:solidFill>
              <a:srgbClr val="FFFF00"/>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 name="Chart 67"/>
            <p:cNvGraphicFramePr/>
            <p:nvPr/>
          </p:nvGraphicFramePr>
          <p:xfrm>
            <a:off x="1828800" y="4800600"/>
            <a:ext cx="6000750" cy="4572000"/>
          </p:xfrm>
          <a:graphic>
            <a:graphicData uri="http://schemas.openxmlformats.org/drawingml/2006/chart">
              <c:chart xmlns:c="http://schemas.openxmlformats.org/drawingml/2006/chart" xmlns:r="http://schemas.openxmlformats.org/officeDocument/2006/relationships" r:id="rId6"/>
            </a:graphicData>
          </a:graphic>
        </p:graphicFrame>
      </p:grpSp>
    </p:spTree>
    <p:custDataLst>
      <p:tags r:id="rId1"/>
    </p:custDataLst>
    <p:extLst>
      <p:ext uri="{BB962C8B-B14F-4D97-AF65-F5344CB8AC3E}">
        <p14:creationId xmlns:p14="http://schemas.microsoft.com/office/powerpoint/2010/main" val="1778365366"/>
      </p:ext>
    </p:extLst>
  </p:cSld>
  <p:clrMapOvr>
    <a:masterClrMapping/>
  </p:clrMapOvr>
  <mc:AlternateContent xmlns:mc="http://schemas.openxmlformats.org/markup-compatibility/2006" xmlns:p14="http://schemas.microsoft.com/office/powerpoint/2010/main">
    <mc:Choice Requires="p14">
      <p:transition spd="slow" p14:dur="2000" advTm="91069"/>
    </mc:Choice>
    <mc:Fallback xmlns="">
      <p:transition spd="slow" advTm="91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5"/>
                                        </p:tgtEl>
                                        <p:attrNameLst>
                                          <p:attrName>style.opacity</p:attrName>
                                        </p:attrNameLst>
                                      </p:cBhvr>
                                      <p:to>
                                        <p:strVal val="0.04"/>
                                      </p:to>
                                    </p:set>
                                    <p:animEffect filter="image" prLst="opacity: 0.04">
                                      <p:cBhvr rctx="IE">
                                        <p:cTn id="21" dur="indefinite"/>
                                        <p:tgtEl>
                                          <p:spTgt spid="5"/>
                                        </p:tgtEl>
                                      </p:cBhvr>
                                    </p:animEffect>
                                  </p:childTnLst>
                                </p:cTn>
                              </p:par>
                              <p:par>
                                <p:cTn id="22" presetID="9" presetClass="emph" presetSubtype="0" nodeType="withEffect">
                                  <p:stCondLst>
                                    <p:cond delay="0"/>
                                  </p:stCondLst>
                                  <p:childTnLst>
                                    <p:set>
                                      <p:cBhvr rctx="PPT">
                                        <p:cTn id="23" dur="indefinite"/>
                                        <p:tgtEl>
                                          <p:spTgt spid="6"/>
                                        </p:tgtEl>
                                        <p:attrNameLst>
                                          <p:attrName>style.opacity</p:attrName>
                                        </p:attrNameLst>
                                      </p:cBhvr>
                                      <p:to>
                                        <p:strVal val="0.04"/>
                                      </p:to>
                                    </p:set>
                                    <p:animEffect filter="image" prLst="opacity: 0.04">
                                      <p:cBhvr rctx="IE">
                                        <p:cTn id="24" dur="indefinite"/>
                                        <p:tgtEl>
                                          <p:spTgt spid="6"/>
                                        </p:tgtEl>
                                      </p:cBhvr>
                                    </p:animEffect>
                                  </p:childTnLst>
                                </p:cTn>
                              </p:par>
                              <p:par>
                                <p:cTn id="25" presetID="9" presetClass="emph" presetSubtype="0" grpId="0" nodeType="withEffect">
                                  <p:stCondLst>
                                    <p:cond delay="0"/>
                                  </p:stCondLst>
                                  <p:childTnLst>
                                    <p:set>
                                      <p:cBhvr rctx="PPT">
                                        <p:cTn id="26" dur="indefinite"/>
                                        <p:tgtEl>
                                          <p:spTgt spid="30"/>
                                        </p:tgtEl>
                                        <p:attrNameLst>
                                          <p:attrName>style.opacity</p:attrName>
                                        </p:attrNameLst>
                                      </p:cBhvr>
                                      <p:to>
                                        <p:strVal val="0.04"/>
                                      </p:to>
                                    </p:set>
                                    <p:animEffect filter="image" prLst="opacity: 0.04">
                                      <p:cBhvr rctx="IE">
                                        <p:cTn id="27" dur="indefinite"/>
                                        <p:tgtEl>
                                          <p:spTgt spid="30"/>
                                        </p:tgtEl>
                                      </p:cBhvr>
                                    </p:animEffect>
                                  </p:childTnLst>
                                </p:cTn>
                              </p:par>
                              <p:par>
                                <p:cTn id="28" presetID="9" presetClass="emph" presetSubtype="0" grpId="0" nodeType="withEffect">
                                  <p:stCondLst>
                                    <p:cond delay="0"/>
                                  </p:stCondLst>
                                  <p:childTnLst>
                                    <p:set>
                                      <p:cBhvr rctx="PPT">
                                        <p:cTn id="29" dur="indefinite"/>
                                        <p:tgtEl>
                                          <p:spTgt spid="31"/>
                                        </p:tgtEl>
                                        <p:attrNameLst>
                                          <p:attrName>style.opacity</p:attrName>
                                        </p:attrNameLst>
                                      </p:cBhvr>
                                      <p:to>
                                        <p:strVal val="0.04"/>
                                      </p:to>
                                    </p:set>
                                    <p:animEffect filter="image" prLst="opacity: 0.04">
                                      <p:cBhvr rctx="IE">
                                        <p:cTn id="30" dur="indefinite"/>
                                        <p:tgtEl>
                                          <p:spTgt spid="31"/>
                                        </p:tgtEl>
                                      </p:cBhvr>
                                    </p:animEffect>
                                  </p:childTnLst>
                                </p:cTn>
                              </p:par>
                              <p:par>
                                <p:cTn id="31" presetID="9" presetClass="emph" presetSubtype="0" grpId="0" nodeType="withEffect">
                                  <p:stCondLst>
                                    <p:cond delay="0"/>
                                  </p:stCondLst>
                                  <p:childTnLst>
                                    <p:set>
                                      <p:cBhvr rctx="PPT">
                                        <p:cTn id="32" dur="indefinite"/>
                                        <p:tgtEl>
                                          <p:spTgt spid="32"/>
                                        </p:tgtEl>
                                        <p:attrNameLst>
                                          <p:attrName>style.opacity</p:attrName>
                                        </p:attrNameLst>
                                      </p:cBhvr>
                                      <p:to>
                                        <p:strVal val="0.04"/>
                                      </p:to>
                                    </p:set>
                                    <p:animEffect filter="image" prLst="opacity: 0.04">
                                      <p:cBhvr rctx="IE">
                                        <p:cTn id="33" dur="indefinite"/>
                                        <p:tgtEl>
                                          <p:spTgt spid="32"/>
                                        </p:tgtEl>
                                      </p:cBhvr>
                                    </p:animEffect>
                                  </p:childTnLst>
                                </p:cTn>
                              </p:par>
                              <p:par>
                                <p:cTn id="34" presetID="9" presetClass="emph" presetSubtype="0" grpId="0" nodeType="withEffect">
                                  <p:stCondLst>
                                    <p:cond delay="0"/>
                                  </p:stCondLst>
                                  <p:childTnLst>
                                    <p:set>
                                      <p:cBhvr rctx="PPT">
                                        <p:cTn id="35" dur="indefinite"/>
                                        <p:tgtEl>
                                          <p:spTgt spid="33"/>
                                        </p:tgtEl>
                                        <p:attrNameLst>
                                          <p:attrName>style.opacity</p:attrName>
                                        </p:attrNameLst>
                                      </p:cBhvr>
                                      <p:to>
                                        <p:strVal val="0.04"/>
                                      </p:to>
                                    </p:set>
                                    <p:animEffect filter="image" prLst="opacity: 0.04">
                                      <p:cBhvr rctx="IE">
                                        <p:cTn id="36" dur="indefinite"/>
                                        <p:tgtEl>
                                          <p:spTgt spid="33"/>
                                        </p:tgtEl>
                                      </p:cBhvr>
                                    </p:animEffect>
                                  </p:childTnLst>
                                </p:cTn>
                              </p:par>
                              <p:par>
                                <p:cTn id="37" presetID="9" presetClass="emph" presetSubtype="0" grpId="0" nodeType="withEffect">
                                  <p:stCondLst>
                                    <p:cond delay="0"/>
                                  </p:stCondLst>
                                  <p:childTnLst>
                                    <p:set>
                                      <p:cBhvr rctx="PPT">
                                        <p:cTn id="38" dur="indefinite"/>
                                        <p:tgtEl>
                                          <p:spTgt spid="34"/>
                                        </p:tgtEl>
                                        <p:attrNameLst>
                                          <p:attrName>style.opacity</p:attrName>
                                        </p:attrNameLst>
                                      </p:cBhvr>
                                      <p:to>
                                        <p:strVal val="0.04"/>
                                      </p:to>
                                    </p:set>
                                    <p:animEffect filter="image" prLst="opacity: 0.04">
                                      <p:cBhvr rctx="IE">
                                        <p:cTn id="39" dur="indefinite"/>
                                        <p:tgtEl>
                                          <p:spTgt spid="34"/>
                                        </p:tgtEl>
                                      </p:cBhvr>
                                    </p:animEffect>
                                  </p:childTnLst>
                                </p:cTn>
                              </p:par>
                              <p:par>
                                <p:cTn id="40" presetID="9" presetClass="emph" presetSubtype="0" grpId="0" nodeType="withEffect">
                                  <p:stCondLst>
                                    <p:cond delay="0"/>
                                  </p:stCondLst>
                                  <p:childTnLst>
                                    <p:set>
                                      <p:cBhvr rctx="PPT">
                                        <p:cTn id="41" dur="indefinite"/>
                                        <p:tgtEl>
                                          <p:spTgt spid="37"/>
                                        </p:tgtEl>
                                        <p:attrNameLst>
                                          <p:attrName>style.opacity</p:attrName>
                                        </p:attrNameLst>
                                      </p:cBhvr>
                                      <p:to>
                                        <p:strVal val="0.04"/>
                                      </p:to>
                                    </p:set>
                                    <p:animEffect filter="image" prLst="opacity: 0.04">
                                      <p:cBhvr rctx="IE">
                                        <p:cTn id="42" dur="indefinite"/>
                                        <p:tgtEl>
                                          <p:spTgt spid="37"/>
                                        </p:tgtEl>
                                      </p:cBhvr>
                                    </p:animEffect>
                                  </p:childTnLst>
                                </p:cTn>
                              </p:par>
                              <p:par>
                                <p:cTn id="43" presetID="9" presetClass="emph" presetSubtype="0" grpId="0" nodeType="withEffect">
                                  <p:stCondLst>
                                    <p:cond delay="0"/>
                                  </p:stCondLst>
                                  <p:childTnLst>
                                    <p:set>
                                      <p:cBhvr rctx="PPT">
                                        <p:cTn id="44" dur="indefinite"/>
                                        <p:tgtEl>
                                          <p:spTgt spid="38"/>
                                        </p:tgtEl>
                                        <p:attrNameLst>
                                          <p:attrName>style.opacity</p:attrName>
                                        </p:attrNameLst>
                                      </p:cBhvr>
                                      <p:to>
                                        <p:strVal val="0.04"/>
                                      </p:to>
                                    </p:set>
                                    <p:animEffect filter="image" prLst="opacity: 0.04">
                                      <p:cBhvr rctx="IE">
                                        <p:cTn id="45" dur="indefinite"/>
                                        <p:tgtEl>
                                          <p:spTgt spid="38"/>
                                        </p:tgtEl>
                                      </p:cBhvr>
                                    </p:animEffect>
                                  </p:childTnLst>
                                </p:cTn>
                              </p:par>
                              <p:par>
                                <p:cTn id="46" presetID="9" presetClass="emph" presetSubtype="0" grpId="0" nodeType="withEffect">
                                  <p:stCondLst>
                                    <p:cond delay="0"/>
                                  </p:stCondLst>
                                  <p:childTnLst>
                                    <p:set>
                                      <p:cBhvr rctx="PPT">
                                        <p:cTn id="47" dur="indefinite"/>
                                        <p:tgtEl>
                                          <p:spTgt spid="39"/>
                                        </p:tgtEl>
                                        <p:attrNameLst>
                                          <p:attrName>style.opacity</p:attrName>
                                        </p:attrNameLst>
                                      </p:cBhvr>
                                      <p:to>
                                        <p:strVal val="0.04"/>
                                      </p:to>
                                    </p:set>
                                    <p:animEffect filter="image" prLst="opacity: 0.04">
                                      <p:cBhvr rctx="IE">
                                        <p:cTn id="48" dur="indefinite"/>
                                        <p:tgtEl>
                                          <p:spTgt spid="39"/>
                                        </p:tgtEl>
                                      </p:cBhvr>
                                    </p:animEffect>
                                  </p:childTnLst>
                                </p:cTn>
                              </p:par>
                              <p:par>
                                <p:cTn id="49" presetID="9" presetClass="emph" presetSubtype="0" grpId="0" nodeType="withEffect">
                                  <p:stCondLst>
                                    <p:cond delay="0"/>
                                  </p:stCondLst>
                                  <p:childTnLst>
                                    <p:set>
                                      <p:cBhvr rctx="PPT">
                                        <p:cTn id="50" dur="indefinite"/>
                                        <p:tgtEl>
                                          <p:spTgt spid="40"/>
                                        </p:tgtEl>
                                        <p:attrNameLst>
                                          <p:attrName>style.opacity</p:attrName>
                                        </p:attrNameLst>
                                      </p:cBhvr>
                                      <p:to>
                                        <p:strVal val="0.04"/>
                                      </p:to>
                                    </p:set>
                                    <p:animEffect filter="image" prLst="opacity: 0.04">
                                      <p:cBhvr rctx="IE">
                                        <p:cTn id="51" dur="indefinite"/>
                                        <p:tgtEl>
                                          <p:spTgt spid="40"/>
                                        </p:tgtEl>
                                      </p:cBhvr>
                                    </p:animEffect>
                                  </p:childTnLst>
                                </p:cTn>
                              </p:par>
                              <p:par>
                                <p:cTn id="52" presetID="9" presetClass="emph" presetSubtype="0" grpId="0" nodeType="withEffect">
                                  <p:stCondLst>
                                    <p:cond delay="0"/>
                                  </p:stCondLst>
                                  <p:childTnLst>
                                    <p:set>
                                      <p:cBhvr rctx="PPT">
                                        <p:cTn id="53" dur="indefinite"/>
                                        <p:tgtEl>
                                          <p:spTgt spid="41"/>
                                        </p:tgtEl>
                                        <p:attrNameLst>
                                          <p:attrName>style.opacity</p:attrName>
                                        </p:attrNameLst>
                                      </p:cBhvr>
                                      <p:to>
                                        <p:strVal val="0.04"/>
                                      </p:to>
                                    </p:set>
                                    <p:animEffect filter="image" prLst="opacity: 0.04">
                                      <p:cBhvr rctx="IE">
                                        <p:cTn id="54" dur="indefinite"/>
                                        <p:tgtEl>
                                          <p:spTgt spid="41"/>
                                        </p:tgtEl>
                                      </p:cBhvr>
                                    </p:animEffect>
                                  </p:childTnLst>
                                </p:cTn>
                              </p:par>
                              <p:par>
                                <p:cTn id="55" presetID="9" presetClass="emph" presetSubtype="0" grpId="0" nodeType="withEffect">
                                  <p:stCondLst>
                                    <p:cond delay="0"/>
                                  </p:stCondLst>
                                  <p:childTnLst>
                                    <p:set>
                                      <p:cBhvr rctx="PPT">
                                        <p:cTn id="56" dur="indefinite"/>
                                        <p:tgtEl>
                                          <p:spTgt spid="42"/>
                                        </p:tgtEl>
                                        <p:attrNameLst>
                                          <p:attrName>style.opacity</p:attrName>
                                        </p:attrNameLst>
                                      </p:cBhvr>
                                      <p:to>
                                        <p:strVal val="0.04"/>
                                      </p:to>
                                    </p:set>
                                    <p:animEffect filter="image" prLst="opacity: 0.04">
                                      <p:cBhvr rctx="IE">
                                        <p:cTn id="57" dur="indefinite"/>
                                        <p:tgtEl>
                                          <p:spTgt spid="42"/>
                                        </p:tgtEl>
                                      </p:cBhvr>
                                    </p:animEffect>
                                  </p:childTnLst>
                                </p:cTn>
                              </p:par>
                              <p:par>
                                <p:cTn id="58" presetID="9" presetClass="emph" presetSubtype="0" grpId="1" nodeType="withEffect">
                                  <p:stCondLst>
                                    <p:cond delay="0"/>
                                  </p:stCondLst>
                                  <p:childTnLst>
                                    <p:set>
                                      <p:cBhvr rctx="PPT">
                                        <p:cTn id="59" dur="indefinite"/>
                                        <p:tgtEl>
                                          <p:spTgt spid="43"/>
                                        </p:tgtEl>
                                        <p:attrNameLst>
                                          <p:attrName>style.opacity</p:attrName>
                                        </p:attrNameLst>
                                      </p:cBhvr>
                                      <p:to>
                                        <p:strVal val="0.04"/>
                                      </p:to>
                                    </p:set>
                                    <p:animEffect filter="image" prLst="opacity: 0.04">
                                      <p:cBhvr rctx="IE">
                                        <p:cTn id="60" dur="indefinite"/>
                                        <p:tgtEl>
                                          <p:spTgt spid="43"/>
                                        </p:tgtEl>
                                      </p:cBhvr>
                                    </p:animEffect>
                                  </p:childTnLst>
                                </p:cTn>
                              </p:par>
                              <p:par>
                                <p:cTn id="61" presetID="9" presetClass="emph" presetSubtype="0" grpId="1" nodeType="withEffect">
                                  <p:stCondLst>
                                    <p:cond delay="0"/>
                                  </p:stCondLst>
                                  <p:childTnLst>
                                    <p:set>
                                      <p:cBhvr rctx="PPT">
                                        <p:cTn id="62" dur="indefinite"/>
                                        <p:tgtEl>
                                          <p:spTgt spid="61"/>
                                        </p:tgtEl>
                                        <p:attrNameLst>
                                          <p:attrName>style.opacity</p:attrName>
                                        </p:attrNameLst>
                                      </p:cBhvr>
                                      <p:to>
                                        <p:strVal val="0.04"/>
                                      </p:to>
                                    </p:set>
                                    <p:animEffect filter="image" prLst="opacity: 0.04">
                                      <p:cBhvr rctx="IE">
                                        <p:cTn id="63" dur="indefinite"/>
                                        <p:tgtEl>
                                          <p:spTgt spid="61"/>
                                        </p:tgtEl>
                                      </p:cBhvr>
                                    </p:animEffect>
                                  </p:childTnLst>
                                </p:cTn>
                              </p:par>
                              <p:par>
                                <p:cTn id="64" presetID="9" presetClass="emph" presetSubtype="0" grpId="1" nodeType="withEffect">
                                  <p:stCondLst>
                                    <p:cond delay="0"/>
                                  </p:stCondLst>
                                  <p:childTnLst>
                                    <p:set>
                                      <p:cBhvr rctx="PPT">
                                        <p:cTn id="65" dur="indefinite"/>
                                        <p:tgtEl>
                                          <p:spTgt spid="62"/>
                                        </p:tgtEl>
                                        <p:attrNameLst>
                                          <p:attrName>style.opacity</p:attrName>
                                        </p:attrNameLst>
                                      </p:cBhvr>
                                      <p:to>
                                        <p:strVal val="0.04"/>
                                      </p:to>
                                    </p:set>
                                    <p:animEffect filter="image" prLst="opacity: 0.04">
                                      <p:cBhvr rctx="IE">
                                        <p:cTn id="66" dur="indefinite"/>
                                        <p:tgtEl>
                                          <p:spTgt spid="62"/>
                                        </p:tgtEl>
                                      </p:cBhvr>
                                    </p:animEffect>
                                  </p:childTnLst>
                                </p:cTn>
                              </p:par>
                              <p:par>
                                <p:cTn id="67" presetID="9" presetClass="emph" presetSubtype="0" nodeType="withEffect">
                                  <p:stCondLst>
                                    <p:cond delay="0"/>
                                  </p:stCondLst>
                                  <p:childTnLst>
                                    <p:set>
                                      <p:cBhvr rctx="PPT">
                                        <p:cTn id="68" dur="indefinite"/>
                                        <p:tgtEl>
                                          <p:spTgt spid="55"/>
                                        </p:tgtEl>
                                        <p:attrNameLst>
                                          <p:attrName>style.opacity</p:attrName>
                                        </p:attrNameLst>
                                      </p:cBhvr>
                                      <p:to>
                                        <p:strVal val="0.04"/>
                                      </p:to>
                                    </p:set>
                                    <p:animEffect filter="image" prLst="opacity: 0.04">
                                      <p:cBhvr rctx="IE">
                                        <p:cTn id="69" dur="indefinite"/>
                                        <p:tgtEl>
                                          <p:spTgt spid="55"/>
                                        </p:tgtEl>
                                      </p:cBhvr>
                                    </p:animEffect>
                                  </p:childTnLst>
                                </p:cTn>
                              </p:par>
                              <p:par>
                                <p:cTn id="70" presetID="9" presetClass="emph" presetSubtype="0" nodeType="withEffect">
                                  <p:stCondLst>
                                    <p:cond delay="0"/>
                                  </p:stCondLst>
                                  <p:childTnLst>
                                    <p:set>
                                      <p:cBhvr rctx="PPT">
                                        <p:cTn id="71" dur="indefinite"/>
                                        <p:tgtEl>
                                          <p:spTgt spid="49"/>
                                        </p:tgtEl>
                                        <p:attrNameLst>
                                          <p:attrName>style.opacity</p:attrName>
                                        </p:attrNameLst>
                                      </p:cBhvr>
                                      <p:to>
                                        <p:strVal val="0.04"/>
                                      </p:to>
                                    </p:set>
                                    <p:animEffect filter="image" prLst="opacity: 0.04">
                                      <p:cBhvr rctx="IE">
                                        <p:cTn id="72" dur="indefinite"/>
                                        <p:tgtEl>
                                          <p:spTgt spid="49"/>
                                        </p:tgtEl>
                                      </p:cBhvr>
                                    </p:animEffec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6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1"/>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9" presetClass="emph" presetSubtype="0" grpId="1" nodeType="withEffect">
                                  <p:stCondLst>
                                    <p:cond delay="0"/>
                                  </p:stCondLst>
                                  <p:childTnLst>
                                    <p:set>
                                      <p:cBhvr rctx="PPT">
                                        <p:cTn id="92" dur="indefinite"/>
                                        <p:tgtEl>
                                          <p:spTgt spid="37"/>
                                        </p:tgtEl>
                                        <p:attrNameLst>
                                          <p:attrName>style.opacity</p:attrName>
                                        </p:attrNameLst>
                                      </p:cBhvr>
                                      <p:to>
                                        <p:strVal val="1"/>
                                      </p:to>
                                    </p:set>
                                    <p:animEffect filter="image" prLst="opacity: 1">
                                      <p:cBhvr rctx="IE">
                                        <p:cTn id="93" dur="indefinite"/>
                                        <p:tgtEl>
                                          <p:spTgt spid="37"/>
                                        </p:tgtEl>
                                      </p:cBhvr>
                                    </p:animEffect>
                                  </p:childTnLst>
                                </p:cTn>
                              </p:par>
                              <p:par>
                                <p:cTn id="94" presetID="9" presetClass="emph" presetSubtype="0" grpId="1" nodeType="withEffect">
                                  <p:stCondLst>
                                    <p:cond delay="0"/>
                                  </p:stCondLst>
                                  <p:childTnLst>
                                    <p:set>
                                      <p:cBhvr rctx="PPT">
                                        <p:cTn id="95" dur="indefinite"/>
                                        <p:tgtEl>
                                          <p:spTgt spid="38"/>
                                        </p:tgtEl>
                                        <p:attrNameLst>
                                          <p:attrName>style.opacity</p:attrName>
                                        </p:attrNameLst>
                                      </p:cBhvr>
                                      <p:to>
                                        <p:strVal val="1"/>
                                      </p:to>
                                    </p:set>
                                    <p:animEffect filter="image" prLst="opacity: 1">
                                      <p:cBhvr rctx="IE">
                                        <p:cTn id="96" dur="indefinite"/>
                                        <p:tgtEl>
                                          <p:spTgt spid="38"/>
                                        </p:tgtEl>
                                      </p:cBhvr>
                                    </p:animEffect>
                                  </p:childTnLst>
                                </p:cTn>
                              </p:par>
                              <p:par>
                                <p:cTn id="97" presetID="9" presetClass="emph" presetSubtype="0" grpId="1" nodeType="withEffect">
                                  <p:stCondLst>
                                    <p:cond delay="0"/>
                                  </p:stCondLst>
                                  <p:childTnLst>
                                    <p:set>
                                      <p:cBhvr rctx="PPT">
                                        <p:cTn id="98" dur="indefinite"/>
                                        <p:tgtEl>
                                          <p:spTgt spid="39"/>
                                        </p:tgtEl>
                                        <p:attrNameLst>
                                          <p:attrName>style.opacity</p:attrName>
                                        </p:attrNameLst>
                                      </p:cBhvr>
                                      <p:to>
                                        <p:strVal val="1"/>
                                      </p:to>
                                    </p:set>
                                    <p:animEffect filter="image" prLst="opacity: 1">
                                      <p:cBhvr rctx="IE">
                                        <p:cTn id="99" dur="indefinite"/>
                                        <p:tgtEl>
                                          <p:spTgt spid="39"/>
                                        </p:tgtEl>
                                      </p:cBhvr>
                                    </p:animEffect>
                                  </p:childTnLst>
                                </p:cTn>
                              </p:par>
                              <p:par>
                                <p:cTn id="100" presetID="9" presetClass="emph" presetSubtype="0" grpId="1" nodeType="withEffect">
                                  <p:stCondLst>
                                    <p:cond delay="0"/>
                                  </p:stCondLst>
                                  <p:childTnLst>
                                    <p:set>
                                      <p:cBhvr rctx="PPT">
                                        <p:cTn id="101" dur="indefinite"/>
                                        <p:tgtEl>
                                          <p:spTgt spid="40"/>
                                        </p:tgtEl>
                                        <p:attrNameLst>
                                          <p:attrName>style.opacity</p:attrName>
                                        </p:attrNameLst>
                                      </p:cBhvr>
                                      <p:to>
                                        <p:strVal val="1"/>
                                      </p:to>
                                    </p:set>
                                    <p:animEffect filter="image" prLst="opacity: 1">
                                      <p:cBhvr rctx="IE">
                                        <p:cTn id="102" dur="indefinite"/>
                                        <p:tgtEl>
                                          <p:spTgt spid="40"/>
                                        </p:tgtEl>
                                      </p:cBhvr>
                                    </p:animEffect>
                                  </p:childTnLst>
                                </p:cTn>
                              </p:par>
                              <p:par>
                                <p:cTn id="103" presetID="9" presetClass="emph" presetSubtype="0" grpId="1" nodeType="withEffect">
                                  <p:stCondLst>
                                    <p:cond delay="0"/>
                                  </p:stCondLst>
                                  <p:childTnLst>
                                    <p:set>
                                      <p:cBhvr rctx="PPT">
                                        <p:cTn id="104" dur="indefinite"/>
                                        <p:tgtEl>
                                          <p:spTgt spid="41"/>
                                        </p:tgtEl>
                                        <p:attrNameLst>
                                          <p:attrName>style.opacity</p:attrName>
                                        </p:attrNameLst>
                                      </p:cBhvr>
                                      <p:to>
                                        <p:strVal val="1"/>
                                      </p:to>
                                    </p:set>
                                    <p:animEffect filter="image" prLst="opacity: 1">
                                      <p:cBhvr rctx="IE">
                                        <p:cTn id="105" dur="indefinite"/>
                                        <p:tgtEl>
                                          <p:spTgt spid="41"/>
                                        </p:tgtEl>
                                      </p:cBhvr>
                                    </p:animEffect>
                                  </p:childTnLst>
                                </p:cTn>
                              </p:par>
                              <p:par>
                                <p:cTn id="106" presetID="9" presetClass="emph" presetSubtype="0" grpId="1" nodeType="withEffect">
                                  <p:stCondLst>
                                    <p:cond delay="0"/>
                                  </p:stCondLst>
                                  <p:childTnLst>
                                    <p:set>
                                      <p:cBhvr rctx="PPT">
                                        <p:cTn id="107" dur="indefinite"/>
                                        <p:tgtEl>
                                          <p:spTgt spid="42"/>
                                        </p:tgtEl>
                                        <p:attrNameLst>
                                          <p:attrName>style.opacity</p:attrName>
                                        </p:attrNameLst>
                                      </p:cBhvr>
                                      <p:to>
                                        <p:strVal val="1"/>
                                      </p:to>
                                    </p:set>
                                    <p:animEffect filter="image" prLst="opacity: 1">
                                      <p:cBhvr rctx="IE">
                                        <p:cTn id="108" dur="indefinite"/>
                                        <p:tgtEl>
                                          <p:spTgt spid="42"/>
                                        </p:tgtEl>
                                      </p:cBhvr>
                                    </p:animEffect>
                                  </p:childTnLst>
                                </p:cTn>
                              </p:par>
                              <p:par>
                                <p:cTn id="109" presetID="9" presetClass="emph" presetSubtype="0" grpId="2" nodeType="withEffect">
                                  <p:stCondLst>
                                    <p:cond delay="0"/>
                                  </p:stCondLst>
                                  <p:childTnLst>
                                    <p:set>
                                      <p:cBhvr rctx="PPT">
                                        <p:cTn id="110" dur="indefinite"/>
                                        <p:tgtEl>
                                          <p:spTgt spid="61"/>
                                        </p:tgtEl>
                                        <p:attrNameLst>
                                          <p:attrName>style.opacity</p:attrName>
                                        </p:attrNameLst>
                                      </p:cBhvr>
                                      <p:to>
                                        <p:strVal val="1"/>
                                      </p:to>
                                    </p:set>
                                    <p:animEffect filter="image" prLst="opacity: 1">
                                      <p:cBhvr rctx="IE">
                                        <p:cTn id="111" dur="indefinite"/>
                                        <p:tgtEl>
                                          <p:spTgt spid="61"/>
                                        </p:tgtEl>
                                      </p:cBhvr>
                                    </p:animEffect>
                                  </p:childTnLst>
                                </p:cTn>
                              </p:par>
                              <p:par>
                                <p:cTn id="112" presetID="9" presetClass="emph" presetSubtype="0" nodeType="withEffect">
                                  <p:stCondLst>
                                    <p:cond delay="0"/>
                                  </p:stCondLst>
                                  <p:childTnLst>
                                    <p:set>
                                      <p:cBhvr rctx="PPT">
                                        <p:cTn id="113" dur="indefinite"/>
                                        <p:tgtEl>
                                          <p:spTgt spid="55"/>
                                        </p:tgtEl>
                                        <p:attrNameLst>
                                          <p:attrName>style.opacity</p:attrName>
                                        </p:attrNameLst>
                                      </p:cBhvr>
                                      <p:to>
                                        <p:strVal val="1"/>
                                      </p:to>
                                    </p:set>
                                    <p:animEffect filter="image" prLst="opacity: 1">
                                      <p:cBhvr rctx="IE">
                                        <p:cTn id="114" dur="indefinite"/>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1" grpId="0" animBg="1"/>
      <p:bldP spid="32" grpId="0" animBg="1"/>
      <p:bldP spid="33" grpId="0" animBg="1"/>
      <p:bldP spid="34"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61" grpId="0" animBg="1"/>
      <p:bldP spid="61" grpId="1" animBg="1"/>
      <p:bldP spid="61" grpId="2" animBg="1"/>
      <p:bldP spid="62" grpId="0" animBg="1"/>
      <p:bldP spid="62" grpId="1" animBg="1"/>
      <p:bldP spid="64" grpId="0" animBg="1"/>
      <p:bldP spid="65" grpId="0" animBg="1"/>
      <p:bldP spid="66" grpId="0" animBg="1"/>
      <p:bldP spid="6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rot="16200000">
            <a:off x="2714625" y="2200275"/>
            <a:ext cx="2800350" cy="2971800"/>
          </a:xfrm>
          <a:custGeom>
            <a:avLst/>
            <a:gdLst>
              <a:gd name="connsiteX0" fmla="*/ 0 w 4095750"/>
              <a:gd name="connsiteY0" fmla="*/ 1604962 h 1624012"/>
              <a:gd name="connsiteX1" fmla="*/ 114300 w 4095750"/>
              <a:gd name="connsiteY1" fmla="*/ 928687 h 1624012"/>
              <a:gd name="connsiteX2" fmla="*/ 466725 w 4095750"/>
              <a:gd name="connsiteY2" fmla="*/ 414337 h 1624012"/>
              <a:gd name="connsiteX3" fmla="*/ 1438275 w 4095750"/>
              <a:gd name="connsiteY3" fmla="*/ 61912 h 1624012"/>
              <a:gd name="connsiteX4" fmla="*/ 2581275 w 4095750"/>
              <a:gd name="connsiteY4" fmla="*/ 42862 h 1624012"/>
              <a:gd name="connsiteX5" fmla="*/ 3448050 w 4095750"/>
              <a:gd name="connsiteY5" fmla="*/ 223837 h 1624012"/>
              <a:gd name="connsiteX6" fmla="*/ 3876675 w 4095750"/>
              <a:gd name="connsiteY6" fmla="*/ 728662 h 1624012"/>
              <a:gd name="connsiteX7" fmla="*/ 4057650 w 4095750"/>
              <a:gd name="connsiteY7" fmla="*/ 1252537 h 1624012"/>
              <a:gd name="connsiteX8" fmla="*/ 4095750 w 4095750"/>
              <a:gd name="connsiteY8" fmla="*/ 1624012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0" h="1624012">
                <a:moveTo>
                  <a:pt x="0" y="1604962"/>
                </a:moveTo>
                <a:cubicBezTo>
                  <a:pt x="18256" y="1366043"/>
                  <a:pt x="36513" y="1127124"/>
                  <a:pt x="114300" y="928687"/>
                </a:cubicBezTo>
                <a:cubicBezTo>
                  <a:pt x="192087" y="730250"/>
                  <a:pt x="246063" y="558800"/>
                  <a:pt x="466725" y="414337"/>
                </a:cubicBezTo>
                <a:cubicBezTo>
                  <a:pt x="687388" y="269875"/>
                  <a:pt x="1085850" y="123824"/>
                  <a:pt x="1438275" y="61912"/>
                </a:cubicBezTo>
                <a:cubicBezTo>
                  <a:pt x="1790700" y="0"/>
                  <a:pt x="2246313" y="15875"/>
                  <a:pt x="2581275" y="42862"/>
                </a:cubicBezTo>
                <a:cubicBezTo>
                  <a:pt x="2916237" y="69849"/>
                  <a:pt x="3232150" y="109537"/>
                  <a:pt x="3448050" y="223837"/>
                </a:cubicBezTo>
                <a:cubicBezTo>
                  <a:pt x="3663950" y="338137"/>
                  <a:pt x="3775075" y="557212"/>
                  <a:pt x="3876675" y="728662"/>
                </a:cubicBezTo>
                <a:cubicBezTo>
                  <a:pt x="3978275" y="900112"/>
                  <a:pt x="4021137" y="1103312"/>
                  <a:pt x="4057650" y="1252537"/>
                </a:cubicBezTo>
                <a:cubicBezTo>
                  <a:pt x="4094163" y="1401762"/>
                  <a:pt x="4094956" y="1512887"/>
                  <a:pt x="4095750" y="1624012"/>
                </a:cubicBezTo>
              </a:path>
            </a:pathLst>
          </a:custGeom>
          <a:solidFill>
            <a:schemeClr val="tx1">
              <a:lumMod val="50000"/>
              <a:lumOff val="50000"/>
              <a:alpha val="25000"/>
            </a:schemeClr>
          </a:solidFill>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p:cNvSpPr>
            <a:spLocks noGrp="1"/>
          </p:cNvSpPr>
          <p:nvPr>
            <p:ph type="title"/>
          </p:nvPr>
        </p:nvSpPr>
        <p:spPr>
          <a:xfrm>
            <a:off x="193764" y="274638"/>
            <a:ext cx="8950236" cy="1143000"/>
          </a:xfrm>
        </p:spPr>
        <p:txBody>
          <a:bodyPr vert="horz" lIns="91440" tIns="45720" rIns="91440" bIns="45720" rtlCol="0" anchor="ctr">
            <a:normAutofit fontScale="90000"/>
          </a:bodyPr>
          <a:lstStyle/>
          <a:p>
            <a:r>
              <a:rPr lang="en-US" sz="4800" dirty="0"/>
              <a:t>White Spaces Spectrum Availability</a:t>
            </a:r>
          </a:p>
        </p:txBody>
      </p:sp>
      <p:sp>
        <p:nvSpPr>
          <p:cNvPr id="3" name="Content Placeholder 2"/>
          <p:cNvSpPr>
            <a:spLocks noGrp="1"/>
          </p:cNvSpPr>
          <p:nvPr>
            <p:ph idx="1"/>
          </p:nvPr>
        </p:nvSpPr>
        <p:spPr>
          <a:xfrm>
            <a:off x="5541974" y="1600200"/>
            <a:ext cx="3602026" cy="2228850"/>
          </a:xfrm>
          <a:solidFill>
            <a:schemeClr val="bg2"/>
          </a:solidFill>
          <a:ln>
            <a:solidFill>
              <a:schemeClr val="tx1"/>
            </a:solidFill>
          </a:ln>
        </p:spPr>
        <p:txBody>
          <a:bodyPr>
            <a:normAutofit/>
          </a:bodyPr>
          <a:lstStyle/>
          <a:p>
            <a:pPr algn="ctr">
              <a:buNone/>
            </a:pPr>
            <a:r>
              <a:rPr lang="en-US" sz="2000" b="1" u="sng" dirty="0"/>
              <a:t>Differences from ISM(Wi-Fi)</a:t>
            </a:r>
          </a:p>
        </p:txBody>
      </p:sp>
      <p:sp>
        <p:nvSpPr>
          <p:cNvPr id="4" name="Slide Number Placeholder 3"/>
          <p:cNvSpPr>
            <a:spLocks noGrp="1"/>
          </p:cNvSpPr>
          <p:nvPr>
            <p:ph type="sldNum" sz="quarter" idx="12"/>
          </p:nvPr>
        </p:nvSpPr>
        <p:spPr/>
        <p:txBody>
          <a:bodyPr/>
          <a:lstStyle/>
          <a:p>
            <a:fld id="{1AD93096-5B34-4342-9326-69289CEAE4C2}" type="slidenum">
              <a:rPr lang="en-US" smtClean="0"/>
              <a:pPr/>
              <a:t>16</a:t>
            </a:fld>
            <a:endParaRPr lang="en-US"/>
          </a:p>
        </p:txBody>
      </p:sp>
      <p:pic>
        <p:nvPicPr>
          <p:cNvPr id="5" name="Picture 4" descr="C:\Users\t-rohanm\AppData\Local\Microsoft\Windows\Temporary Internet Files\Content.IE5\JHS5IGSZ\MCj04241920000[1].wmf"/>
          <p:cNvPicPr>
            <a:picLocks noChangeAspect="1" noChangeArrowheads="1"/>
          </p:cNvPicPr>
          <p:nvPr/>
        </p:nvPicPr>
        <p:blipFill>
          <a:blip r:embed="rId3" cstate="print"/>
          <a:srcRect/>
          <a:stretch>
            <a:fillRect/>
          </a:stretch>
        </p:blipFill>
        <p:spPr bwMode="auto">
          <a:xfrm>
            <a:off x="3314700" y="2914650"/>
            <a:ext cx="971550" cy="798059"/>
          </a:xfrm>
          <a:prstGeom prst="rect">
            <a:avLst/>
          </a:prstGeom>
          <a:noFill/>
        </p:spPr>
      </p:pic>
      <p:pic>
        <p:nvPicPr>
          <p:cNvPr id="6" name="Picture 5" descr="11954226271169522330transmission_tower_ante_01_svg_hi.png"/>
          <p:cNvPicPr>
            <a:picLocks noChangeAspect="1"/>
          </p:cNvPicPr>
          <p:nvPr/>
        </p:nvPicPr>
        <p:blipFill>
          <a:blip r:embed="rId4" cstate="print"/>
          <a:stretch>
            <a:fillRect/>
          </a:stretch>
        </p:blipFill>
        <p:spPr>
          <a:xfrm>
            <a:off x="342900" y="2457450"/>
            <a:ext cx="974799" cy="1143000"/>
          </a:xfrm>
          <a:prstGeom prst="rect">
            <a:avLst/>
          </a:prstGeom>
        </p:spPr>
      </p:pic>
      <p:sp>
        <p:nvSpPr>
          <p:cNvPr id="8" name="TextBox 7"/>
          <p:cNvSpPr txBox="1"/>
          <p:nvPr/>
        </p:nvSpPr>
        <p:spPr>
          <a:xfrm>
            <a:off x="5842526" y="2030968"/>
            <a:ext cx="1586974" cy="369332"/>
          </a:xfrm>
          <a:prstGeom prst="rect">
            <a:avLst/>
          </a:prstGeom>
          <a:noFill/>
        </p:spPr>
        <p:txBody>
          <a:bodyPr wrap="none" rtlCol="0">
            <a:spAutoFit/>
          </a:bodyPr>
          <a:lstStyle/>
          <a:p>
            <a:pPr algn="ctr"/>
            <a:r>
              <a:rPr lang="en-US" b="1" dirty="0">
                <a:solidFill>
                  <a:srgbClr val="FF0000"/>
                </a:solidFill>
              </a:rPr>
              <a:t>Fragmentation</a:t>
            </a:r>
          </a:p>
        </p:txBody>
      </p:sp>
      <p:grpSp>
        <p:nvGrpSpPr>
          <p:cNvPr id="7" name="Group 66"/>
          <p:cNvGrpSpPr/>
          <p:nvPr/>
        </p:nvGrpSpPr>
        <p:grpSpPr>
          <a:xfrm>
            <a:off x="6115050" y="2343150"/>
            <a:ext cx="2694999" cy="353943"/>
            <a:chOff x="6115050" y="2343150"/>
            <a:chExt cx="2694999" cy="353943"/>
          </a:xfrm>
        </p:grpSpPr>
        <p:grpSp>
          <p:nvGrpSpPr>
            <p:cNvPr id="9" name="Group 20"/>
            <p:cNvGrpSpPr/>
            <p:nvPr/>
          </p:nvGrpSpPr>
          <p:grpSpPr>
            <a:xfrm>
              <a:off x="6115050" y="2343150"/>
              <a:ext cx="369027" cy="228601"/>
              <a:chOff x="6774723" y="3771899"/>
              <a:chExt cx="531768" cy="400051"/>
            </a:xfrm>
          </p:grpSpPr>
          <p:cxnSp>
            <p:nvCxnSpPr>
              <p:cNvPr id="16" name="Straight Arrow Connector 15"/>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463766" y="2343150"/>
              <a:ext cx="2346283" cy="353943"/>
            </a:xfrm>
            <a:prstGeom prst="rect">
              <a:avLst/>
            </a:prstGeom>
            <a:noFill/>
          </p:spPr>
          <p:txBody>
            <a:bodyPr wrap="none" rtlCol="0">
              <a:spAutoFit/>
            </a:bodyPr>
            <a:lstStyle/>
            <a:p>
              <a:pPr algn="ctr"/>
              <a:r>
                <a:rPr lang="en-US" sz="1700" b="1" dirty="0">
                  <a:solidFill>
                    <a:schemeClr val="accent1"/>
                  </a:solidFill>
                </a:rPr>
                <a:t>Variable channel widths</a:t>
              </a:r>
            </a:p>
          </p:txBody>
        </p:sp>
      </p:grpSp>
      <p:sp>
        <p:nvSpPr>
          <p:cNvPr id="30" name="Rectangle 29"/>
          <p:cNvSpPr/>
          <p:nvPr/>
        </p:nvSpPr>
        <p:spPr>
          <a:xfrm>
            <a:off x="114300" y="37719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Rectangle 30"/>
          <p:cNvSpPr/>
          <p:nvPr/>
        </p:nvSpPr>
        <p:spPr>
          <a:xfrm>
            <a:off x="114300" y="37719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Rectangle 31"/>
          <p:cNvSpPr/>
          <p:nvPr/>
        </p:nvSpPr>
        <p:spPr>
          <a:xfrm>
            <a:off x="457200" y="37719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800100" y="37719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Rectangle 33"/>
          <p:cNvSpPr/>
          <p:nvPr/>
        </p:nvSpPr>
        <p:spPr>
          <a:xfrm>
            <a:off x="1143000" y="37719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2906581" y="3764494"/>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8" name="Rectangle 37"/>
          <p:cNvSpPr/>
          <p:nvPr/>
        </p:nvSpPr>
        <p:spPr>
          <a:xfrm>
            <a:off x="2906581" y="376449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Rectangle 38"/>
          <p:cNvSpPr/>
          <p:nvPr/>
        </p:nvSpPr>
        <p:spPr>
          <a:xfrm>
            <a:off x="4286250" y="3764494"/>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Rectangle 39"/>
          <p:cNvSpPr/>
          <p:nvPr/>
        </p:nvSpPr>
        <p:spPr>
          <a:xfrm>
            <a:off x="3249481" y="37644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Rectangle 40"/>
          <p:cNvSpPr/>
          <p:nvPr/>
        </p:nvSpPr>
        <p:spPr>
          <a:xfrm>
            <a:off x="3592381" y="37644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ectangle 41"/>
          <p:cNvSpPr/>
          <p:nvPr/>
        </p:nvSpPr>
        <p:spPr>
          <a:xfrm>
            <a:off x="3935281" y="3764494"/>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1" name="Group 76"/>
          <p:cNvGrpSpPr/>
          <p:nvPr/>
        </p:nvGrpSpPr>
        <p:grpSpPr>
          <a:xfrm>
            <a:off x="122689" y="4017278"/>
            <a:ext cx="1672555" cy="466130"/>
            <a:chOff x="1314450" y="3991570"/>
            <a:chExt cx="1672555" cy="466130"/>
          </a:xfrm>
        </p:grpSpPr>
        <p:sp>
          <p:nvSpPr>
            <p:cNvPr id="50" name="TextBox 49"/>
            <p:cNvSpPr txBox="1"/>
            <p:nvPr/>
          </p:nvSpPr>
          <p:spPr>
            <a:xfrm>
              <a:off x="1314450" y="3991570"/>
              <a:ext cx="285750" cy="461665"/>
            </a:xfrm>
            <a:prstGeom prst="rect">
              <a:avLst/>
            </a:prstGeom>
            <a:noFill/>
          </p:spPr>
          <p:txBody>
            <a:bodyPr wrap="square" rtlCol="0">
              <a:spAutoFit/>
            </a:bodyPr>
            <a:lstStyle/>
            <a:p>
              <a:pPr algn="ctr"/>
              <a:r>
                <a:rPr lang="en-US" sz="2400" dirty="0"/>
                <a:t>1</a:t>
              </a:r>
            </a:p>
          </p:txBody>
        </p:sp>
        <p:sp>
          <p:nvSpPr>
            <p:cNvPr id="51" name="TextBox 50"/>
            <p:cNvSpPr txBox="1"/>
            <p:nvPr/>
          </p:nvSpPr>
          <p:spPr>
            <a:xfrm>
              <a:off x="1657350" y="3996035"/>
              <a:ext cx="285750" cy="461665"/>
            </a:xfrm>
            <a:prstGeom prst="rect">
              <a:avLst/>
            </a:prstGeom>
            <a:noFill/>
          </p:spPr>
          <p:txBody>
            <a:bodyPr wrap="square" rtlCol="0">
              <a:spAutoFit/>
            </a:bodyPr>
            <a:lstStyle/>
            <a:p>
              <a:pPr algn="ctr"/>
              <a:r>
                <a:rPr lang="en-US" sz="2400" dirty="0"/>
                <a:t>2</a:t>
              </a:r>
            </a:p>
          </p:txBody>
        </p:sp>
        <p:sp>
          <p:nvSpPr>
            <p:cNvPr id="52" name="TextBox 51"/>
            <p:cNvSpPr txBox="1"/>
            <p:nvPr/>
          </p:nvSpPr>
          <p:spPr>
            <a:xfrm>
              <a:off x="2025417" y="3996035"/>
              <a:ext cx="285750" cy="461665"/>
            </a:xfrm>
            <a:prstGeom prst="rect">
              <a:avLst/>
            </a:prstGeom>
            <a:noFill/>
          </p:spPr>
          <p:txBody>
            <a:bodyPr wrap="square" rtlCol="0">
              <a:spAutoFit/>
            </a:bodyPr>
            <a:lstStyle/>
            <a:p>
              <a:pPr algn="ctr"/>
              <a:r>
                <a:rPr lang="en-US" sz="2400" dirty="0"/>
                <a:t>3</a:t>
              </a:r>
            </a:p>
          </p:txBody>
        </p:sp>
        <p:sp>
          <p:nvSpPr>
            <p:cNvPr id="53" name="TextBox 52"/>
            <p:cNvSpPr txBox="1"/>
            <p:nvPr/>
          </p:nvSpPr>
          <p:spPr>
            <a:xfrm>
              <a:off x="2343150" y="3996035"/>
              <a:ext cx="285750" cy="461665"/>
            </a:xfrm>
            <a:prstGeom prst="rect">
              <a:avLst/>
            </a:prstGeom>
            <a:noFill/>
          </p:spPr>
          <p:txBody>
            <a:bodyPr wrap="square" rtlCol="0">
              <a:spAutoFit/>
            </a:bodyPr>
            <a:lstStyle/>
            <a:p>
              <a:pPr algn="ctr"/>
              <a:r>
                <a:rPr lang="en-US" sz="2400" dirty="0"/>
                <a:t>4</a:t>
              </a:r>
            </a:p>
          </p:txBody>
        </p:sp>
        <p:sp>
          <p:nvSpPr>
            <p:cNvPr id="54" name="TextBox 53"/>
            <p:cNvSpPr txBox="1"/>
            <p:nvPr/>
          </p:nvSpPr>
          <p:spPr>
            <a:xfrm>
              <a:off x="2701255" y="3996035"/>
              <a:ext cx="285750" cy="461665"/>
            </a:xfrm>
            <a:prstGeom prst="rect">
              <a:avLst/>
            </a:prstGeom>
            <a:noFill/>
          </p:spPr>
          <p:txBody>
            <a:bodyPr wrap="square" rtlCol="0">
              <a:spAutoFit/>
            </a:bodyPr>
            <a:lstStyle/>
            <a:p>
              <a:pPr algn="ctr"/>
              <a:r>
                <a:rPr lang="en-US" sz="2400" dirty="0"/>
                <a:t>5</a:t>
              </a:r>
            </a:p>
          </p:txBody>
        </p:sp>
      </p:grpSp>
      <p:sp>
        <p:nvSpPr>
          <p:cNvPr id="64" name="Rectangle 63"/>
          <p:cNvSpPr/>
          <p:nvPr/>
        </p:nvSpPr>
        <p:spPr>
          <a:xfrm>
            <a:off x="342900" y="5486400"/>
            <a:ext cx="47434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rPr>
              <a:t>Location impacts spectrum availability</a:t>
            </a:r>
          </a:p>
        </p:txBody>
      </p:sp>
      <p:sp>
        <p:nvSpPr>
          <p:cNvPr id="65" name="Rectangle 64"/>
          <p:cNvSpPr/>
          <p:nvPr/>
        </p:nvSpPr>
        <p:spPr>
          <a:xfrm>
            <a:off x="4514850" y="5486400"/>
            <a:ext cx="43434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sym typeface="Symbol"/>
              </a:rPr>
              <a:t>  Spectrum exhibits spatial variation</a:t>
            </a:r>
            <a:endParaRPr lang="en-US" sz="2000" b="1" dirty="0">
              <a:solidFill>
                <a:srgbClr val="FF0000"/>
              </a:solidFill>
            </a:endParaRPr>
          </a:p>
        </p:txBody>
      </p:sp>
      <p:grpSp>
        <p:nvGrpSpPr>
          <p:cNvPr id="63" name="Group 62"/>
          <p:cNvGrpSpPr/>
          <p:nvPr/>
        </p:nvGrpSpPr>
        <p:grpSpPr>
          <a:xfrm>
            <a:off x="6115050" y="3174940"/>
            <a:ext cx="2785290" cy="618699"/>
            <a:chOff x="6187260" y="3130887"/>
            <a:chExt cx="2785290" cy="618699"/>
          </a:xfrm>
        </p:grpSpPr>
        <p:grpSp>
          <p:nvGrpSpPr>
            <p:cNvPr id="47" name="Group 20"/>
            <p:cNvGrpSpPr/>
            <p:nvPr/>
          </p:nvGrpSpPr>
          <p:grpSpPr>
            <a:xfrm>
              <a:off x="6187260" y="3130887"/>
              <a:ext cx="369027" cy="228461"/>
              <a:chOff x="6774723" y="3771899"/>
              <a:chExt cx="531768" cy="400051"/>
            </a:xfrm>
          </p:grpSpPr>
          <p:cxnSp>
            <p:nvCxnSpPr>
              <p:cNvPr id="49" name="Straight Arrow Connector 48"/>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494948" y="3134033"/>
              <a:ext cx="2477602" cy="615553"/>
            </a:xfrm>
            <a:prstGeom prst="rect">
              <a:avLst/>
            </a:prstGeom>
            <a:solidFill>
              <a:srgbClr val="FFFF00"/>
            </a:solidFill>
          </p:spPr>
          <p:txBody>
            <a:bodyPr wrap="none" rtlCol="0">
              <a:spAutoFit/>
            </a:bodyPr>
            <a:lstStyle/>
            <a:p>
              <a:r>
                <a:rPr lang="en-US" sz="1700" b="1" dirty="0">
                  <a:solidFill>
                    <a:schemeClr val="accent1"/>
                  </a:solidFill>
                </a:rPr>
                <a:t>Cannot assume same </a:t>
              </a:r>
            </a:p>
            <a:p>
              <a:r>
                <a:rPr lang="en-US" sz="1700" b="1" dirty="0">
                  <a:solidFill>
                    <a:schemeClr val="accent1"/>
                  </a:solidFill>
                </a:rPr>
                <a:t>channel  free everywhere</a:t>
              </a:r>
            </a:p>
          </p:txBody>
        </p:sp>
      </p:grpSp>
      <p:sp>
        <p:nvSpPr>
          <p:cNvPr id="70" name="Rectangle 69"/>
          <p:cNvSpPr/>
          <p:nvPr/>
        </p:nvSpPr>
        <p:spPr>
          <a:xfrm>
            <a:off x="3935281" y="3771900"/>
            <a:ext cx="342900" cy="857250"/>
          </a:xfrm>
          <a:prstGeom prst="rect">
            <a:avLst/>
          </a:prstGeom>
          <a:no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77"/>
          <p:cNvGrpSpPr/>
          <p:nvPr/>
        </p:nvGrpSpPr>
        <p:grpSpPr>
          <a:xfrm>
            <a:off x="2931748" y="4001483"/>
            <a:ext cx="1672555" cy="466130"/>
            <a:chOff x="5829300" y="4000500"/>
            <a:chExt cx="1672555" cy="466130"/>
          </a:xfrm>
        </p:grpSpPr>
        <p:sp>
          <p:nvSpPr>
            <p:cNvPr id="56" name="TextBox 55"/>
            <p:cNvSpPr txBox="1"/>
            <p:nvPr/>
          </p:nvSpPr>
          <p:spPr>
            <a:xfrm>
              <a:off x="5829300" y="4000500"/>
              <a:ext cx="285750" cy="461665"/>
            </a:xfrm>
            <a:prstGeom prst="rect">
              <a:avLst/>
            </a:prstGeom>
            <a:noFill/>
          </p:spPr>
          <p:txBody>
            <a:bodyPr wrap="square" rtlCol="0">
              <a:spAutoFit/>
            </a:bodyPr>
            <a:lstStyle/>
            <a:p>
              <a:pPr algn="ctr"/>
              <a:r>
                <a:rPr lang="en-US" sz="2400" dirty="0"/>
                <a:t>1</a:t>
              </a:r>
            </a:p>
          </p:txBody>
        </p:sp>
        <p:sp>
          <p:nvSpPr>
            <p:cNvPr id="57" name="TextBox 56"/>
            <p:cNvSpPr txBox="1"/>
            <p:nvPr/>
          </p:nvSpPr>
          <p:spPr>
            <a:xfrm>
              <a:off x="6172200" y="4004965"/>
              <a:ext cx="285750" cy="461665"/>
            </a:xfrm>
            <a:prstGeom prst="rect">
              <a:avLst/>
            </a:prstGeom>
            <a:noFill/>
          </p:spPr>
          <p:txBody>
            <a:bodyPr wrap="square" rtlCol="0">
              <a:spAutoFit/>
            </a:bodyPr>
            <a:lstStyle/>
            <a:p>
              <a:pPr algn="ctr"/>
              <a:r>
                <a:rPr lang="en-US" sz="2400" dirty="0"/>
                <a:t>2</a:t>
              </a:r>
            </a:p>
          </p:txBody>
        </p:sp>
        <p:sp>
          <p:nvSpPr>
            <p:cNvPr id="58" name="TextBox 57"/>
            <p:cNvSpPr txBox="1"/>
            <p:nvPr/>
          </p:nvSpPr>
          <p:spPr>
            <a:xfrm>
              <a:off x="6540267" y="4004965"/>
              <a:ext cx="285750" cy="461665"/>
            </a:xfrm>
            <a:prstGeom prst="rect">
              <a:avLst/>
            </a:prstGeom>
            <a:noFill/>
          </p:spPr>
          <p:txBody>
            <a:bodyPr wrap="square" rtlCol="0">
              <a:spAutoFit/>
            </a:bodyPr>
            <a:lstStyle/>
            <a:p>
              <a:pPr algn="ctr"/>
              <a:r>
                <a:rPr lang="en-US" sz="2400" dirty="0"/>
                <a:t>3</a:t>
              </a:r>
            </a:p>
          </p:txBody>
        </p:sp>
        <p:sp>
          <p:nvSpPr>
            <p:cNvPr id="59" name="TextBox 58"/>
            <p:cNvSpPr txBox="1"/>
            <p:nvPr/>
          </p:nvSpPr>
          <p:spPr>
            <a:xfrm>
              <a:off x="6858000" y="4004965"/>
              <a:ext cx="285750" cy="461665"/>
            </a:xfrm>
            <a:prstGeom prst="rect">
              <a:avLst/>
            </a:prstGeom>
            <a:noFill/>
          </p:spPr>
          <p:txBody>
            <a:bodyPr wrap="square" rtlCol="0">
              <a:spAutoFit/>
            </a:bodyPr>
            <a:lstStyle/>
            <a:p>
              <a:pPr algn="ctr"/>
              <a:r>
                <a:rPr lang="en-US" sz="2400" dirty="0"/>
                <a:t>4</a:t>
              </a:r>
            </a:p>
          </p:txBody>
        </p:sp>
        <p:sp>
          <p:nvSpPr>
            <p:cNvPr id="60" name="TextBox 59"/>
            <p:cNvSpPr txBox="1"/>
            <p:nvPr/>
          </p:nvSpPr>
          <p:spPr>
            <a:xfrm>
              <a:off x="7216105" y="4004965"/>
              <a:ext cx="285750" cy="461665"/>
            </a:xfrm>
            <a:prstGeom prst="rect">
              <a:avLst/>
            </a:prstGeom>
            <a:noFill/>
          </p:spPr>
          <p:txBody>
            <a:bodyPr wrap="square" rtlCol="0">
              <a:spAutoFit/>
            </a:bodyPr>
            <a:lstStyle/>
            <a:p>
              <a:pPr algn="ctr"/>
              <a:r>
                <a:rPr lang="en-US" sz="2400" dirty="0"/>
                <a:t>5</a:t>
              </a:r>
            </a:p>
          </p:txBody>
        </p:sp>
      </p:grpSp>
      <p:sp>
        <p:nvSpPr>
          <p:cNvPr id="72" name="Rectangle 71"/>
          <p:cNvSpPr/>
          <p:nvPr/>
        </p:nvSpPr>
        <p:spPr>
          <a:xfrm>
            <a:off x="1143000" y="3771900"/>
            <a:ext cx="342900" cy="857250"/>
          </a:xfrm>
          <a:prstGeom prst="rect">
            <a:avLst/>
          </a:prstGeom>
          <a:no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843096" y="2888218"/>
            <a:ext cx="1757854" cy="369332"/>
          </a:xfrm>
          <a:prstGeom prst="rect">
            <a:avLst/>
          </a:prstGeom>
          <a:solidFill>
            <a:srgbClr val="FFFF00"/>
          </a:solidFill>
        </p:spPr>
        <p:txBody>
          <a:bodyPr wrap="square" rtlCol="0">
            <a:spAutoFit/>
          </a:bodyPr>
          <a:lstStyle/>
          <a:p>
            <a:r>
              <a:rPr lang="en-US" b="1" dirty="0">
                <a:solidFill>
                  <a:srgbClr val="FF0000"/>
                </a:solidFill>
              </a:rPr>
              <a:t>Spatial Variation</a:t>
            </a:r>
          </a:p>
        </p:txBody>
      </p:sp>
      <p:pic>
        <p:nvPicPr>
          <p:cNvPr id="61" name="Picture 9" descr="C:\Users\t-rohanm\Pictures\Microsoft Clip Organizer\j0434177.wmf"/>
          <p:cNvPicPr>
            <a:picLocks noChangeAspect="1" noChangeArrowheads="1"/>
          </p:cNvPicPr>
          <p:nvPr/>
        </p:nvPicPr>
        <p:blipFill>
          <a:blip r:embed="rId5" cstate="print"/>
          <a:srcRect/>
          <a:stretch>
            <a:fillRect/>
          </a:stretch>
        </p:blipFill>
        <p:spPr bwMode="auto">
          <a:xfrm>
            <a:off x="4877064" y="2857500"/>
            <a:ext cx="664910" cy="1600200"/>
          </a:xfrm>
          <a:prstGeom prst="rect">
            <a:avLst/>
          </a:prstGeom>
          <a:noFill/>
        </p:spPr>
      </p:pic>
      <p:sp>
        <p:nvSpPr>
          <p:cNvPr id="62" name="Freeform 15"/>
          <p:cNvSpPr>
            <a:spLocks/>
          </p:cNvSpPr>
          <p:nvPr/>
        </p:nvSpPr>
        <p:spPr bwMode="auto">
          <a:xfrm rot="3141123">
            <a:off x="4497527" y="2660384"/>
            <a:ext cx="457200" cy="180975"/>
          </a:xfrm>
          <a:custGeom>
            <a:avLst/>
            <a:gdLst/>
            <a:ahLst/>
            <a:cxnLst>
              <a:cxn ang="0">
                <a:pos x="657" y="252"/>
              </a:cxn>
              <a:cxn ang="0">
                <a:pos x="1140" y="0"/>
              </a:cxn>
              <a:cxn ang="0">
                <a:pos x="1140" y="36"/>
              </a:cxn>
              <a:cxn ang="0">
                <a:pos x="488" y="504"/>
              </a:cxn>
              <a:cxn ang="0">
                <a:pos x="488" y="332"/>
              </a:cxn>
              <a:cxn ang="0">
                <a:pos x="0" y="588"/>
              </a:cxn>
              <a:cxn ang="0">
                <a:pos x="0" y="550"/>
              </a:cxn>
              <a:cxn ang="0">
                <a:pos x="657" y="75"/>
              </a:cxn>
              <a:cxn ang="0">
                <a:pos x="657" y="252"/>
              </a:cxn>
              <a:cxn ang="0">
                <a:pos x="657" y="252"/>
              </a:cxn>
            </a:cxnLst>
            <a:rect l="0" t="0" r="r" b="b"/>
            <a:pathLst>
              <a:path w="1140" h="588">
                <a:moveTo>
                  <a:pt x="657" y="252"/>
                </a:moveTo>
                <a:lnTo>
                  <a:pt x="1140" y="0"/>
                </a:lnTo>
                <a:lnTo>
                  <a:pt x="1140" y="36"/>
                </a:lnTo>
                <a:lnTo>
                  <a:pt x="488" y="504"/>
                </a:lnTo>
                <a:lnTo>
                  <a:pt x="488" y="332"/>
                </a:lnTo>
                <a:lnTo>
                  <a:pt x="0" y="588"/>
                </a:lnTo>
                <a:lnTo>
                  <a:pt x="0" y="550"/>
                </a:lnTo>
                <a:lnTo>
                  <a:pt x="657" y="75"/>
                </a:lnTo>
                <a:lnTo>
                  <a:pt x="657" y="252"/>
                </a:lnTo>
                <a:lnTo>
                  <a:pt x="657" y="25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5"/>
          <p:cNvSpPr>
            <a:spLocks/>
          </p:cNvSpPr>
          <p:nvPr/>
        </p:nvSpPr>
        <p:spPr bwMode="auto">
          <a:xfrm rot="21373953">
            <a:off x="4463151" y="3043775"/>
            <a:ext cx="457200" cy="180975"/>
          </a:xfrm>
          <a:custGeom>
            <a:avLst/>
            <a:gdLst/>
            <a:ahLst/>
            <a:cxnLst>
              <a:cxn ang="0">
                <a:pos x="657" y="252"/>
              </a:cxn>
              <a:cxn ang="0">
                <a:pos x="1140" y="0"/>
              </a:cxn>
              <a:cxn ang="0">
                <a:pos x="1140" y="36"/>
              </a:cxn>
              <a:cxn ang="0">
                <a:pos x="488" y="504"/>
              </a:cxn>
              <a:cxn ang="0">
                <a:pos x="488" y="332"/>
              </a:cxn>
              <a:cxn ang="0">
                <a:pos x="0" y="588"/>
              </a:cxn>
              <a:cxn ang="0">
                <a:pos x="0" y="550"/>
              </a:cxn>
              <a:cxn ang="0">
                <a:pos x="657" y="75"/>
              </a:cxn>
              <a:cxn ang="0">
                <a:pos x="657" y="252"/>
              </a:cxn>
              <a:cxn ang="0">
                <a:pos x="657" y="252"/>
              </a:cxn>
            </a:cxnLst>
            <a:rect l="0" t="0" r="r" b="b"/>
            <a:pathLst>
              <a:path w="1140" h="588">
                <a:moveTo>
                  <a:pt x="657" y="252"/>
                </a:moveTo>
                <a:lnTo>
                  <a:pt x="1140" y="0"/>
                </a:lnTo>
                <a:lnTo>
                  <a:pt x="1140" y="36"/>
                </a:lnTo>
                <a:lnTo>
                  <a:pt x="488" y="504"/>
                </a:lnTo>
                <a:lnTo>
                  <a:pt x="488" y="332"/>
                </a:lnTo>
                <a:lnTo>
                  <a:pt x="0" y="588"/>
                </a:lnTo>
                <a:lnTo>
                  <a:pt x="0" y="550"/>
                </a:lnTo>
                <a:lnTo>
                  <a:pt x="657" y="75"/>
                </a:lnTo>
                <a:lnTo>
                  <a:pt x="657" y="252"/>
                </a:lnTo>
                <a:lnTo>
                  <a:pt x="657" y="25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TextBox 67"/>
          <p:cNvSpPr txBox="1"/>
          <p:nvPr/>
        </p:nvSpPr>
        <p:spPr>
          <a:xfrm>
            <a:off x="4800600" y="4400550"/>
            <a:ext cx="768415" cy="646331"/>
          </a:xfrm>
          <a:prstGeom prst="rect">
            <a:avLst/>
          </a:prstGeom>
          <a:noFill/>
        </p:spPr>
        <p:txBody>
          <a:bodyPr wrap="none" rtlCol="0">
            <a:spAutoFit/>
          </a:bodyPr>
          <a:lstStyle/>
          <a:p>
            <a:pPr algn="ctr"/>
            <a:r>
              <a:rPr lang="en-US" b="1" dirty="0"/>
              <a:t>TV</a:t>
            </a:r>
          </a:p>
          <a:p>
            <a:pPr algn="ctr"/>
            <a:r>
              <a:rPr lang="en-US" b="1" dirty="0"/>
              <a:t>Tower</a:t>
            </a:r>
          </a:p>
        </p:txBody>
      </p:sp>
    </p:spTree>
    <p:custDataLst>
      <p:tags r:id="rId1"/>
    </p:custDataLst>
    <p:extLst>
      <p:ext uri="{BB962C8B-B14F-4D97-AF65-F5344CB8AC3E}">
        <p14:creationId xmlns:p14="http://schemas.microsoft.com/office/powerpoint/2010/main" val="2791708974"/>
      </p:ext>
    </p:extLst>
  </p:cSld>
  <p:clrMapOvr>
    <a:masterClrMapping/>
  </p:clrMapOvr>
  <mc:AlternateContent xmlns:mc="http://schemas.openxmlformats.org/markup-compatibility/2006" xmlns:p14="http://schemas.microsoft.com/office/powerpoint/2010/main">
    <mc:Choice Requires="p14">
      <p:transition spd="slow" p14:dur="2000" advTm="47762"/>
    </mc:Choice>
    <mc:Fallback xmlns="">
      <p:transition spd="slow" advTm="477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0" grpId="0" animBg="1"/>
      <p:bldP spid="72"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74638"/>
            <a:ext cx="8801100" cy="1143000"/>
          </a:xfrm>
        </p:spPr>
        <p:txBody>
          <a:bodyPr vert="horz" lIns="91440" tIns="45720" rIns="91440" bIns="45720" rtlCol="0" anchor="ctr">
            <a:normAutofit fontScale="90000"/>
          </a:bodyPr>
          <a:lstStyle/>
          <a:p>
            <a:r>
              <a:rPr lang="en-US" sz="4800" dirty="0"/>
              <a:t>White Spaces Spectrum Availability</a:t>
            </a:r>
          </a:p>
        </p:txBody>
      </p:sp>
      <p:sp>
        <p:nvSpPr>
          <p:cNvPr id="3" name="Content Placeholder 2"/>
          <p:cNvSpPr>
            <a:spLocks noGrp="1"/>
          </p:cNvSpPr>
          <p:nvPr>
            <p:ph idx="1"/>
          </p:nvPr>
        </p:nvSpPr>
        <p:spPr>
          <a:xfrm>
            <a:off x="5573486" y="1600200"/>
            <a:ext cx="3570514" cy="3829050"/>
          </a:xfrm>
          <a:solidFill>
            <a:schemeClr val="bg2"/>
          </a:solidFill>
          <a:ln>
            <a:solidFill>
              <a:schemeClr val="tx1"/>
            </a:solidFill>
          </a:ln>
        </p:spPr>
        <p:txBody>
          <a:bodyPr>
            <a:normAutofit/>
          </a:bodyPr>
          <a:lstStyle/>
          <a:p>
            <a:pPr algn="ctr">
              <a:buNone/>
            </a:pPr>
            <a:r>
              <a:rPr lang="en-US" sz="2000" b="1" u="sng" dirty="0"/>
              <a:t>Differences from ISM(Wi-Fi)</a:t>
            </a:r>
          </a:p>
        </p:txBody>
      </p:sp>
      <p:sp>
        <p:nvSpPr>
          <p:cNvPr id="4" name="Slide Number Placeholder 3"/>
          <p:cNvSpPr>
            <a:spLocks noGrp="1"/>
          </p:cNvSpPr>
          <p:nvPr>
            <p:ph type="sldNum" sz="quarter" idx="12"/>
          </p:nvPr>
        </p:nvSpPr>
        <p:spPr/>
        <p:txBody>
          <a:bodyPr/>
          <a:lstStyle/>
          <a:p>
            <a:fld id="{1AD93096-5B34-4342-9326-69289CEAE4C2}" type="slidenum">
              <a:rPr lang="en-US" smtClean="0"/>
              <a:pPr/>
              <a:t>17</a:t>
            </a:fld>
            <a:endParaRPr lang="en-US"/>
          </a:p>
        </p:txBody>
      </p:sp>
      <p:pic>
        <p:nvPicPr>
          <p:cNvPr id="5" name="Picture 4" descr="C:\Users\t-rohanm\AppData\Local\Microsoft\Windows\Temporary Internet Files\Content.IE5\JHS5IGSZ\MCj04241920000[1].wmf"/>
          <p:cNvPicPr>
            <a:picLocks noChangeAspect="1" noChangeArrowheads="1"/>
          </p:cNvPicPr>
          <p:nvPr/>
        </p:nvPicPr>
        <p:blipFill>
          <a:blip r:embed="rId3" cstate="print"/>
          <a:srcRect/>
          <a:stretch>
            <a:fillRect/>
          </a:stretch>
        </p:blipFill>
        <p:spPr bwMode="auto">
          <a:xfrm>
            <a:off x="3543300" y="2735794"/>
            <a:ext cx="971550" cy="798059"/>
          </a:xfrm>
          <a:prstGeom prst="rect">
            <a:avLst/>
          </a:prstGeom>
          <a:noFill/>
        </p:spPr>
      </p:pic>
      <p:pic>
        <p:nvPicPr>
          <p:cNvPr id="6" name="Picture 5" descr="11954226271169522330transmission_tower_ante_01_svg_hi.png"/>
          <p:cNvPicPr>
            <a:picLocks noChangeAspect="1"/>
          </p:cNvPicPr>
          <p:nvPr/>
        </p:nvPicPr>
        <p:blipFill>
          <a:blip r:embed="rId4" cstate="print"/>
          <a:stretch>
            <a:fillRect/>
          </a:stretch>
        </p:blipFill>
        <p:spPr>
          <a:xfrm>
            <a:off x="342900" y="2457450"/>
            <a:ext cx="974799" cy="1143000"/>
          </a:xfrm>
          <a:prstGeom prst="rect">
            <a:avLst/>
          </a:prstGeom>
        </p:spPr>
      </p:pic>
      <p:sp>
        <p:nvSpPr>
          <p:cNvPr id="8" name="TextBox 7"/>
          <p:cNvSpPr txBox="1"/>
          <p:nvPr/>
        </p:nvSpPr>
        <p:spPr>
          <a:xfrm>
            <a:off x="5842526" y="2030968"/>
            <a:ext cx="1586974" cy="369332"/>
          </a:xfrm>
          <a:prstGeom prst="rect">
            <a:avLst/>
          </a:prstGeom>
          <a:noFill/>
        </p:spPr>
        <p:txBody>
          <a:bodyPr wrap="none" rtlCol="0">
            <a:spAutoFit/>
          </a:bodyPr>
          <a:lstStyle/>
          <a:p>
            <a:pPr algn="ctr"/>
            <a:r>
              <a:rPr lang="en-US" b="1" dirty="0">
                <a:solidFill>
                  <a:srgbClr val="FF0000"/>
                </a:solidFill>
              </a:rPr>
              <a:t>Fragmentation</a:t>
            </a:r>
          </a:p>
        </p:txBody>
      </p:sp>
      <p:grpSp>
        <p:nvGrpSpPr>
          <p:cNvPr id="7" name="Group 66"/>
          <p:cNvGrpSpPr/>
          <p:nvPr/>
        </p:nvGrpSpPr>
        <p:grpSpPr>
          <a:xfrm>
            <a:off x="6115050" y="2343150"/>
            <a:ext cx="2694999" cy="353943"/>
            <a:chOff x="6115050" y="2343150"/>
            <a:chExt cx="2694999" cy="353943"/>
          </a:xfrm>
        </p:grpSpPr>
        <p:grpSp>
          <p:nvGrpSpPr>
            <p:cNvPr id="9" name="Group 20"/>
            <p:cNvGrpSpPr/>
            <p:nvPr/>
          </p:nvGrpSpPr>
          <p:grpSpPr>
            <a:xfrm>
              <a:off x="6115050" y="2343150"/>
              <a:ext cx="369027" cy="228601"/>
              <a:chOff x="6774723" y="3771899"/>
              <a:chExt cx="531768" cy="400051"/>
            </a:xfrm>
          </p:grpSpPr>
          <p:cxnSp>
            <p:nvCxnSpPr>
              <p:cNvPr id="16" name="Straight Arrow Connector 15"/>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463766" y="2343150"/>
              <a:ext cx="2346283" cy="353943"/>
            </a:xfrm>
            <a:prstGeom prst="rect">
              <a:avLst/>
            </a:prstGeom>
            <a:noFill/>
          </p:spPr>
          <p:txBody>
            <a:bodyPr wrap="none" rtlCol="0">
              <a:spAutoFit/>
            </a:bodyPr>
            <a:lstStyle/>
            <a:p>
              <a:pPr algn="ctr"/>
              <a:r>
                <a:rPr lang="en-US" sz="1700" b="1" dirty="0">
                  <a:solidFill>
                    <a:schemeClr val="accent1"/>
                  </a:solidFill>
                </a:rPr>
                <a:t>Variable channel widths</a:t>
              </a:r>
            </a:p>
          </p:txBody>
        </p:sp>
      </p:grpSp>
      <p:sp>
        <p:nvSpPr>
          <p:cNvPr id="30" name="Rectangle 29"/>
          <p:cNvSpPr/>
          <p:nvPr/>
        </p:nvSpPr>
        <p:spPr>
          <a:xfrm>
            <a:off x="114300" y="37719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Rectangle 30"/>
          <p:cNvSpPr/>
          <p:nvPr/>
        </p:nvSpPr>
        <p:spPr>
          <a:xfrm>
            <a:off x="114300" y="37719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Rectangle 31"/>
          <p:cNvSpPr/>
          <p:nvPr/>
        </p:nvSpPr>
        <p:spPr>
          <a:xfrm>
            <a:off x="457200" y="37719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800100" y="37719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Rectangle 33"/>
          <p:cNvSpPr/>
          <p:nvPr/>
        </p:nvSpPr>
        <p:spPr>
          <a:xfrm>
            <a:off x="1143000" y="37719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3143250" y="3764494"/>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8" name="Rectangle 37"/>
          <p:cNvSpPr/>
          <p:nvPr/>
        </p:nvSpPr>
        <p:spPr>
          <a:xfrm>
            <a:off x="3143250" y="376449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Rectangle 38"/>
          <p:cNvSpPr/>
          <p:nvPr/>
        </p:nvSpPr>
        <p:spPr>
          <a:xfrm>
            <a:off x="4522919" y="3764494"/>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Rectangle 39"/>
          <p:cNvSpPr/>
          <p:nvPr/>
        </p:nvSpPr>
        <p:spPr>
          <a:xfrm>
            <a:off x="3486150" y="37644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Rectangle 40"/>
          <p:cNvSpPr/>
          <p:nvPr/>
        </p:nvSpPr>
        <p:spPr>
          <a:xfrm>
            <a:off x="3829050" y="37644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ectangle 41"/>
          <p:cNvSpPr/>
          <p:nvPr/>
        </p:nvSpPr>
        <p:spPr>
          <a:xfrm>
            <a:off x="4171950" y="3764494"/>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Rectangle 63"/>
          <p:cNvSpPr/>
          <p:nvPr/>
        </p:nvSpPr>
        <p:spPr>
          <a:xfrm>
            <a:off x="228600" y="5600700"/>
            <a:ext cx="47434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rPr>
              <a:t>Incumbents appear/disappear over time</a:t>
            </a:r>
          </a:p>
        </p:txBody>
      </p:sp>
      <p:sp>
        <p:nvSpPr>
          <p:cNvPr id="65" name="Rectangle 64"/>
          <p:cNvSpPr/>
          <p:nvPr/>
        </p:nvSpPr>
        <p:spPr>
          <a:xfrm>
            <a:off x="4572000" y="5600700"/>
            <a:ext cx="44577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sym typeface="Symbol"/>
              </a:rPr>
              <a:t>  Must reconfigure after disconnection</a:t>
            </a:r>
            <a:endParaRPr lang="en-US" sz="2000" b="1" dirty="0">
              <a:solidFill>
                <a:srgbClr val="FF0000"/>
              </a:solidFill>
            </a:endParaRPr>
          </a:p>
        </p:txBody>
      </p:sp>
      <p:sp>
        <p:nvSpPr>
          <p:cNvPr id="46" name="TextBox 45"/>
          <p:cNvSpPr txBox="1"/>
          <p:nvPr/>
        </p:nvSpPr>
        <p:spPr>
          <a:xfrm>
            <a:off x="5843096" y="2888218"/>
            <a:ext cx="1757854" cy="369332"/>
          </a:xfrm>
          <a:prstGeom prst="rect">
            <a:avLst/>
          </a:prstGeom>
          <a:noFill/>
        </p:spPr>
        <p:txBody>
          <a:bodyPr wrap="none" rtlCol="0">
            <a:spAutoFit/>
          </a:bodyPr>
          <a:lstStyle/>
          <a:p>
            <a:r>
              <a:rPr lang="en-US" b="1" dirty="0">
                <a:solidFill>
                  <a:srgbClr val="FF0000"/>
                </a:solidFill>
              </a:rPr>
              <a:t>Spatial Variation</a:t>
            </a:r>
          </a:p>
        </p:txBody>
      </p:sp>
      <p:grpSp>
        <p:nvGrpSpPr>
          <p:cNvPr id="11" name="Group 62"/>
          <p:cNvGrpSpPr/>
          <p:nvPr/>
        </p:nvGrpSpPr>
        <p:grpSpPr>
          <a:xfrm>
            <a:off x="6115050" y="3143250"/>
            <a:ext cx="2785290" cy="615553"/>
            <a:chOff x="6187260" y="3099197"/>
            <a:chExt cx="2785290" cy="615553"/>
          </a:xfrm>
        </p:grpSpPr>
        <p:grpSp>
          <p:nvGrpSpPr>
            <p:cNvPr id="12" name="Group 20"/>
            <p:cNvGrpSpPr/>
            <p:nvPr/>
          </p:nvGrpSpPr>
          <p:grpSpPr>
            <a:xfrm>
              <a:off x="6187260" y="3130887"/>
              <a:ext cx="369027" cy="228461"/>
              <a:chOff x="6774723" y="3771899"/>
              <a:chExt cx="531768" cy="400051"/>
            </a:xfrm>
          </p:grpSpPr>
          <p:cxnSp>
            <p:nvCxnSpPr>
              <p:cNvPr id="49" name="Straight Arrow Connector 48"/>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494948" y="3099197"/>
              <a:ext cx="2477602" cy="615553"/>
            </a:xfrm>
            <a:prstGeom prst="rect">
              <a:avLst/>
            </a:prstGeom>
            <a:noFill/>
          </p:spPr>
          <p:txBody>
            <a:bodyPr wrap="none" rtlCol="0">
              <a:spAutoFit/>
            </a:bodyPr>
            <a:lstStyle/>
            <a:p>
              <a:r>
                <a:rPr lang="en-US" sz="1700" b="1" dirty="0">
                  <a:solidFill>
                    <a:schemeClr val="accent1"/>
                  </a:solidFill>
                </a:rPr>
                <a:t>Cannot assume same </a:t>
              </a:r>
            </a:p>
            <a:p>
              <a:r>
                <a:rPr lang="en-US" sz="1700" b="1" dirty="0">
                  <a:solidFill>
                    <a:schemeClr val="accent1"/>
                  </a:solidFill>
                </a:rPr>
                <a:t>channel  free everywhere</a:t>
              </a:r>
            </a:p>
          </p:txBody>
        </p:sp>
      </p:grpSp>
      <p:sp>
        <p:nvSpPr>
          <p:cNvPr id="70" name="Rectangle 69"/>
          <p:cNvSpPr/>
          <p:nvPr/>
        </p:nvSpPr>
        <p:spPr>
          <a:xfrm>
            <a:off x="3486150" y="3771900"/>
            <a:ext cx="6858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7200" y="3771900"/>
            <a:ext cx="6858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2571750" y="2686050"/>
            <a:ext cx="1085850" cy="1085850"/>
            <a:chOff x="2571750" y="2686050"/>
            <a:chExt cx="1085850" cy="1085850"/>
          </a:xfrm>
        </p:grpSpPr>
        <p:pic>
          <p:nvPicPr>
            <p:cNvPr id="47" name="Picture 2" descr="C:\Users\t-rohanm\AppData\Local\Microsoft\Windows\Temporary Internet Files\Content.IE5\JHS5IGSZ\MCj04338360000[1].png"/>
            <p:cNvPicPr>
              <a:picLocks noChangeAspect="1" noChangeArrowheads="1"/>
            </p:cNvPicPr>
            <p:nvPr/>
          </p:nvPicPr>
          <p:blipFill>
            <a:blip r:embed="rId5" cstate="print"/>
            <a:srcRect/>
            <a:stretch>
              <a:fillRect/>
            </a:stretch>
          </p:blipFill>
          <p:spPr bwMode="auto">
            <a:xfrm>
              <a:off x="2571750" y="2686050"/>
              <a:ext cx="857250" cy="857250"/>
            </a:xfrm>
            <a:prstGeom prst="rect">
              <a:avLst/>
            </a:prstGeom>
            <a:noFill/>
          </p:spPr>
        </p:pic>
        <p:cxnSp>
          <p:nvCxnSpPr>
            <p:cNvPr id="61" name="Shape 77"/>
            <p:cNvCxnSpPr/>
            <p:nvPr/>
          </p:nvCxnSpPr>
          <p:spPr>
            <a:xfrm rot="16200000" flipV="1">
              <a:off x="3171825" y="3286125"/>
              <a:ext cx="514350" cy="4572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00100" y="4629150"/>
            <a:ext cx="3028950" cy="400050"/>
            <a:chOff x="800100" y="4629150"/>
            <a:chExt cx="3028950" cy="400050"/>
          </a:xfrm>
        </p:grpSpPr>
        <p:cxnSp>
          <p:nvCxnSpPr>
            <p:cNvPr id="71" name="Straight Connector 70"/>
            <p:cNvCxnSpPr>
              <a:stCxn id="72" idx="2"/>
            </p:cNvCxnSpPr>
            <p:nvPr/>
          </p:nvCxnSpPr>
          <p:spPr>
            <a:xfrm rot="5400000">
              <a:off x="60007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0100" y="5029200"/>
              <a:ext cx="30289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2"/>
            </p:cNvCxnSpPr>
            <p:nvPr/>
          </p:nvCxnSpPr>
          <p:spPr>
            <a:xfrm rot="5400000">
              <a:off x="362902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79" name="Picture 1" descr="C:\Users\t-rohanm\AppData\Local\Microsoft\Windows\Temporary Internet Files\Content.IE5\IJIUYABM\MCj04325370000[1].png"/>
          <p:cNvPicPr>
            <a:picLocks noChangeAspect="1" noChangeArrowheads="1"/>
          </p:cNvPicPr>
          <p:nvPr/>
        </p:nvPicPr>
        <p:blipFill>
          <a:blip r:embed="rId6" cstate="print"/>
          <a:srcRect/>
          <a:stretch>
            <a:fillRect/>
          </a:stretch>
        </p:blipFill>
        <p:spPr bwMode="auto">
          <a:xfrm>
            <a:off x="2114550" y="4743450"/>
            <a:ext cx="603146" cy="603146"/>
          </a:xfrm>
          <a:prstGeom prst="rect">
            <a:avLst/>
          </a:prstGeom>
          <a:noFill/>
        </p:spPr>
      </p:pic>
      <p:sp>
        <p:nvSpPr>
          <p:cNvPr id="80" name="Rectangle 79"/>
          <p:cNvSpPr/>
          <p:nvPr/>
        </p:nvSpPr>
        <p:spPr>
          <a:xfrm>
            <a:off x="3486150" y="3771900"/>
            <a:ext cx="342900" cy="857250"/>
          </a:xfrm>
          <a:prstGeom prst="rect">
            <a:avLst/>
          </a:prstGeom>
          <a:gradFill>
            <a:gsLst>
              <a:gs pos="0">
                <a:srgbClr val="FFF200"/>
              </a:gs>
              <a:gs pos="45000">
                <a:srgbClr val="FF7A00"/>
              </a:gs>
              <a:gs pos="70000">
                <a:srgbClr val="FF0300"/>
              </a:gs>
              <a:gs pos="100000">
                <a:srgbClr val="4D0808"/>
              </a:gs>
            </a:gsLst>
            <a:lin ang="5400000" scaled="0"/>
          </a:gradFill>
          <a:ln w="635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00100" y="3771900"/>
            <a:ext cx="3429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829050" y="3771900"/>
            <a:ext cx="3429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76"/>
          <p:cNvGrpSpPr/>
          <p:nvPr/>
        </p:nvGrpSpPr>
        <p:grpSpPr>
          <a:xfrm>
            <a:off x="122689" y="4017278"/>
            <a:ext cx="1672555" cy="466130"/>
            <a:chOff x="1314450" y="3991570"/>
            <a:chExt cx="1672555" cy="466130"/>
          </a:xfrm>
        </p:grpSpPr>
        <p:sp>
          <p:nvSpPr>
            <p:cNvPr id="50" name="TextBox 49"/>
            <p:cNvSpPr txBox="1"/>
            <p:nvPr/>
          </p:nvSpPr>
          <p:spPr>
            <a:xfrm>
              <a:off x="1314450" y="3991570"/>
              <a:ext cx="285750" cy="461665"/>
            </a:xfrm>
            <a:prstGeom prst="rect">
              <a:avLst/>
            </a:prstGeom>
            <a:noFill/>
          </p:spPr>
          <p:txBody>
            <a:bodyPr wrap="square" rtlCol="0">
              <a:spAutoFit/>
            </a:bodyPr>
            <a:lstStyle/>
            <a:p>
              <a:pPr algn="ctr"/>
              <a:r>
                <a:rPr lang="en-US" sz="2400" dirty="0"/>
                <a:t>1</a:t>
              </a:r>
            </a:p>
          </p:txBody>
        </p:sp>
        <p:sp>
          <p:nvSpPr>
            <p:cNvPr id="51" name="TextBox 50"/>
            <p:cNvSpPr txBox="1"/>
            <p:nvPr/>
          </p:nvSpPr>
          <p:spPr>
            <a:xfrm>
              <a:off x="1657350" y="3996035"/>
              <a:ext cx="285750" cy="461665"/>
            </a:xfrm>
            <a:prstGeom prst="rect">
              <a:avLst/>
            </a:prstGeom>
            <a:noFill/>
          </p:spPr>
          <p:txBody>
            <a:bodyPr wrap="square" rtlCol="0">
              <a:spAutoFit/>
            </a:bodyPr>
            <a:lstStyle/>
            <a:p>
              <a:pPr algn="ctr"/>
              <a:r>
                <a:rPr lang="en-US" sz="2400" dirty="0"/>
                <a:t>2</a:t>
              </a:r>
            </a:p>
          </p:txBody>
        </p:sp>
        <p:sp>
          <p:nvSpPr>
            <p:cNvPr id="52" name="TextBox 51"/>
            <p:cNvSpPr txBox="1"/>
            <p:nvPr/>
          </p:nvSpPr>
          <p:spPr>
            <a:xfrm>
              <a:off x="2025417" y="3996035"/>
              <a:ext cx="285750" cy="461665"/>
            </a:xfrm>
            <a:prstGeom prst="rect">
              <a:avLst/>
            </a:prstGeom>
            <a:noFill/>
          </p:spPr>
          <p:txBody>
            <a:bodyPr wrap="square" rtlCol="0">
              <a:spAutoFit/>
            </a:bodyPr>
            <a:lstStyle/>
            <a:p>
              <a:pPr algn="ctr"/>
              <a:r>
                <a:rPr lang="en-US" sz="2400" dirty="0"/>
                <a:t>3</a:t>
              </a:r>
            </a:p>
          </p:txBody>
        </p:sp>
        <p:sp>
          <p:nvSpPr>
            <p:cNvPr id="53" name="TextBox 52"/>
            <p:cNvSpPr txBox="1"/>
            <p:nvPr/>
          </p:nvSpPr>
          <p:spPr>
            <a:xfrm>
              <a:off x="2343150" y="3996035"/>
              <a:ext cx="285750" cy="461665"/>
            </a:xfrm>
            <a:prstGeom prst="rect">
              <a:avLst/>
            </a:prstGeom>
            <a:noFill/>
          </p:spPr>
          <p:txBody>
            <a:bodyPr wrap="square" rtlCol="0">
              <a:spAutoFit/>
            </a:bodyPr>
            <a:lstStyle/>
            <a:p>
              <a:pPr algn="ctr"/>
              <a:r>
                <a:rPr lang="en-US" sz="2400" dirty="0"/>
                <a:t>4</a:t>
              </a:r>
            </a:p>
          </p:txBody>
        </p:sp>
        <p:sp>
          <p:nvSpPr>
            <p:cNvPr id="54" name="TextBox 53"/>
            <p:cNvSpPr txBox="1"/>
            <p:nvPr/>
          </p:nvSpPr>
          <p:spPr>
            <a:xfrm>
              <a:off x="2701255" y="3996035"/>
              <a:ext cx="285750" cy="461665"/>
            </a:xfrm>
            <a:prstGeom prst="rect">
              <a:avLst/>
            </a:prstGeom>
            <a:noFill/>
          </p:spPr>
          <p:txBody>
            <a:bodyPr wrap="square" rtlCol="0">
              <a:spAutoFit/>
            </a:bodyPr>
            <a:lstStyle/>
            <a:p>
              <a:pPr algn="ctr"/>
              <a:r>
                <a:rPr lang="en-US" sz="2400" dirty="0"/>
                <a:t>5</a:t>
              </a:r>
            </a:p>
          </p:txBody>
        </p:sp>
      </p:grpSp>
      <p:grpSp>
        <p:nvGrpSpPr>
          <p:cNvPr id="13" name="Group 77"/>
          <p:cNvGrpSpPr/>
          <p:nvPr/>
        </p:nvGrpSpPr>
        <p:grpSpPr>
          <a:xfrm>
            <a:off x="3168417" y="4001483"/>
            <a:ext cx="1672555" cy="466130"/>
            <a:chOff x="5829300" y="4000500"/>
            <a:chExt cx="1672555" cy="466130"/>
          </a:xfrm>
        </p:grpSpPr>
        <p:sp>
          <p:nvSpPr>
            <p:cNvPr id="56" name="TextBox 55"/>
            <p:cNvSpPr txBox="1"/>
            <p:nvPr/>
          </p:nvSpPr>
          <p:spPr>
            <a:xfrm>
              <a:off x="5829300" y="4000500"/>
              <a:ext cx="285750" cy="461665"/>
            </a:xfrm>
            <a:prstGeom prst="rect">
              <a:avLst/>
            </a:prstGeom>
            <a:noFill/>
          </p:spPr>
          <p:txBody>
            <a:bodyPr wrap="square" rtlCol="0">
              <a:spAutoFit/>
            </a:bodyPr>
            <a:lstStyle/>
            <a:p>
              <a:pPr algn="ctr"/>
              <a:r>
                <a:rPr lang="en-US" sz="2400" dirty="0"/>
                <a:t>1</a:t>
              </a:r>
            </a:p>
          </p:txBody>
        </p:sp>
        <p:sp>
          <p:nvSpPr>
            <p:cNvPr id="57" name="TextBox 56"/>
            <p:cNvSpPr txBox="1"/>
            <p:nvPr/>
          </p:nvSpPr>
          <p:spPr>
            <a:xfrm>
              <a:off x="6172200" y="4004965"/>
              <a:ext cx="285750" cy="461665"/>
            </a:xfrm>
            <a:prstGeom prst="rect">
              <a:avLst/>
            </a:prstGeom>
            <a:noFill/>
          </p:spPr>
          <p:txBody>
            <a:bodyPr wrap="square" rtlCol="0">
              <a:spAutoFit/>
            </a:bodyPr>
            <a:lstStyle/>
            <a:p>
              <a:pPr algn="ctr"/>
              <a:r>
                <a:rPr lang="en-US" sz="2400" dirty="0"/>
                <a:t>2</a:t>
              </a:r>
            </a:p>
          </p:txBody>
        </p:sp>
        <p:sp>
          <p:nvSpPr>
            <p:cNvPr id="58" name="TextBox 57"/>
            <p:cNvSpPr txBox="1"/>
            <p:nvPr/>
          </p:nvSpPr>
          <p:spPr>
            <a:xfrm>
              <a:off x="6540267" y="4004965"/>
              <a:ext cx="285750" cy="461665"/>
            </a:xfrm>
            <a:prstGeom prst="rect">
              <a:avLst/>
            </a:prstGeom>
            <a:noFill/>
          </p:spPr>
          <p:txBody>
            <a:bodyPr wrap="square" rtlCol="0">
              <a:spAutoFit/>
            </a:bodyPr>
            <a:lstStyle/>
            <a:p>
              <a:pPr algn="ctr"/>
              <a:r>
                <a:rPr lang="en-US" sz="2400" dirty="0"/>
                <a:t>3</a:t>
              </a:r>
            </a:p>
          </p:txBody>
        </p:sp>
        <p:sp>
          <p:nvSpPr>
            <p:cNvPr id="59" name="TextBox 58"/>
            <p:cNvSpPr txBox="1"/>
            <p:nvPr/>
          </p:nvSpPr>
          <p:spPr>
            <a:xfrm>
              <a:off x="6858000" y="4004965"/>
              <a:ext cx="285750" cy="461665"/>
            </a:xfrm>
            <a:prstGeom prst="rect">
              <a:avLst/>
            </a:prstGeom>
            <a:noFill/>
          </p:spPr>
          <p:txBody>
            <a:bodyPr wrap="square" rtlCol="0">
              <a:spAutoFit/>
            </a:bodyPr>
            <a:lstStyle/>
            <a:p>
              <a:pPr algn="ctr"/>
              <a:r>
                <a:rPr lang="en-US" sz="2400" dirty="0"/>
                <a:t>4</a:t>
              </a:r>
            </a:p>
          </p:txBody>
        </p:sp>
        <p:sp>
          <p:nvSpPr>
            <p:cNvPr id="60" name="TextBox 59"/>
            <p:cNvSpPr txBox="1"/>
            <p:nvPr/>
          </p:nvSpPr>
          <p:spPr>
            <a:xfrm>
              <a:off x="7216105" y="4004965"/>
              <a:ext cx="285750" cy="461665"/>
            </a:xfrm>
            <a:prstGeom prst="rect">
              <a:avLst/>
            </a:prstGeom>
            <a:noFill/>
          </p:spPr>
          <p:txBody>
            <a:bodyPr wrap="square" rtlCol="0">
              <a:spAutoFit/>
            </a:bodyPr>
            <a:lstStyle/>
            <a:p>
              <a:pPr algn="ctr"/>
              <a:r>
                <a:rPr lang="en-US" sz="2400" dirty="0"/>
                <a:t>5</a:t>
              </a:r>
            </a:p>
          </p:txBody>
        </p:sp>
      </p:grpSp>
      <p:grpSp>
        <p:nvGrpSpPr>
          <p:cNvPr id="83" name="Group 82"/>
          <p:cNvGrpSpPr/>
          <p:nvPr/>
        </p:nvGrpSpPr>
        <p:grpSpPr>
          <a:xfrm>
            <a:off x="971550" y="4686300"/>
            <a:ext cx="3028950" cy="400050"/>
            <a:chOff x="800100" y="4629150"/>
            <a:chExt cx="3028950" cy="400050"/>
          </a:xfrm>
        </p:grpSpPr>
        <p:cxnSp>
          <p:nvCxnSpPr>
            <p:cNvPr id="84" name="Straight Connector 83"/>
            <p:cNvCxnSpPr/>
            <p:nvPr/>
          </p:nvCxnSpPr>
          <p:spPr>
            <a:xfrm rot="5400000">
              <a:off x="60007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0100" y="5029200"/>
              <a:ext cx="30289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62902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5838009" y="3872865"/>
            <a:ext cx="1997855" cy="369332"/>
          </a:xfrm>
          <a:prstGeom prst="rect">
            <a:avLst/>
          </a:prstGeom>
          <a:solidFill>
            <a:srgbClr val="FFFF00"/>
          </a:solidFill>
        </p:spPr>
        <p:txBody>
          <a:bodyPr wrap="none" rtlCol="0">
            <a:spAutoFit/>
          </a:bodyPr>
          <a:lstStyle/>
          <a:p>
            <a:r>
              <a:rPr lang="en-US" b="1" dirty="0">
                <a:solidFill>
                  <a:srgbClr val="FF0000"/>
                </a:solidFill>
              </a:rPr>
              <a:t>Temporal Variation</a:t>
            </a:r>
          </a:p>
        </p:txBody>
      </p:sp>
      <p:grpSp>
        <p:nvGrpSpPr>
          <p:cNvPr id="88" name="Group 62"/>
          <p:cNvGrpSpPr/>
          <p:nvPr/>
        </p:nvGrpSpPr>
        <p:grpSpPr>
          <a:xfrm>
            <a:off x="6115050" y="4159587"/>
            <a:ext cx="2246997" cy="641013"/>
            <a:chOff x="6187260" y="3130887"/>
            <a:chExt cx="2246997" cy="641013"/>
          </a:xfrm>
        </p:grpSpPr>
        <p:grpSp>
          <p:nvGrpSpPr>
            <p:cNvPr id="89" name="Group 20"/>
            <p:cNvGrpSpPr/>
            <p:nvPr/>
          </p:nvGrpSpPr>
          <p:grpSpPr>
            <a:xfrm>
              <a:off x="6187260" y="3130887"/>
              <a:ext cx="369027" cy="228461"/>
              <a:chOff x="6774723" y="3771899"/>
              <a:chExt cx="531768" cy="400051"/>
            </a:xfrm>
          </p:grpSpPr>
          <p:cxnSp>
            <p:nvCxnSpPr>
              <p:cNvPr id="91" name="Straight Arrow Connector 90"/>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6547202" y="3156347"/>
              <a:ext cx="1887055" cy="615553"/>
            </a:xfrm>
            <a:prstGeom prst="rect">
              <a:avLst/>
            </a:prstGeom>
            <a:solidFill>
              <a:srgbClr val="FFFF00"/>
            </a:solidFill>
          </p:spPr>
          <p:txBody>
            <a:bodyPr wrap="none" rtlCol="0">
              <a:spAutoFit/>
            </a:bodyPr>
            <a:lstStyle/>
            <a:p>
              <a:r>
                <a:rPr lang="en-US" sz="1700" b="1" dirty="0">
                  <a:solidFill>
                    <a:schemeClr val="accent1"/>
                  </a:solidFill>
                </a:rPr>
                <a:t>Same Channel will </a:t>
              </a:r>
            </a:p>
            <a:p>
              <a:r>
                <a:rPr lang="en-US" sz="1700" b="1" dirty="0">
                  <a:solidFill>
                    <a:schemeClr val="accent1"/>
                  </a:solidFill>
                </a:rPr>
                <a:t>not always be free</a:t>
              </a:r>
            </a:p>
          </p:txBody>
        </p:sp>
      </p:grpSp>
      <p:grpSp>
        <p:nvGrpSpPr>
          <p:cNvPr id="93" name="Group 92"/>
          <p:cNvGrpSpPr/>
          <p:nvPr/>
        </p:nvGrpSpPr>
        <p:grpSpPr>
          <a:xfrm>
            <a:off x="6115050" y="4400550"/>
            <a:ext cx="2585359" cy="1015603"/>
            <a:chOff x="6115050" y="4400550"/>
            <a:chExt cx="2585359" cy="1015603"/>
          </a:xfrm>
        </p:grpSpPr>
        <p:grpSp>
          <p:nvGrpSpPr>
            <p:cNvPr id="69" name="Group 20"/>
            <p:cNvGrpSpPr/>
            <p:nvPr/>
          </p:nvGrpSpPr>
          <p:grpSpPr>
            <a:xfrm>
              <a:off x="6115050" y="4400550"/>
              <a:ext cx="369027" cy="685800"/>
              <a:chOff x="6774723" y="3771899"/>
              <a:chExt cx="531768" cy="400051"/>
            </a:xfrm>
          </p:grpSpPr>
          <p:cxnSp>
            <p:nvCxnSpPr>
              <p:cNvPr id="75" name="Straight Arrow Connector 74"/>
              <p:cNvCxnSpPr/>
              <p:nvPr/>
            </p:nvCxnSpPr>
            <p:spPr>
              <a:xfrm>
                <a:off x="6774723" y="4170719"/>
                <a:ext cx="531768" cy="12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597529" y="3971309"/>
                <a:ext cx="3988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6474992" y="4800600"/>
              <a:ext cx="2225417" cy="615553"/>
            </a:xfrm>
            <a:prstGeom prst="rect">
              <a:avLst/>
            </a:prstGeom>
            <a:solidFill>
              <a:srgbClr val="FFFF00"/>
            </a:solidFill>
          </p:spPr>
          <p:txBody>
            <a:bodyPr wrap="square" rtlCol="0">
              <a:spAutoFit/>
            </a:bodyPr>
            <a:lstStyle/>
            <a:p>
              <a:r>
                <a:rPr lang="en-US" sz="1700" b="1" i="1" dirty="0">
                  <a:solidFill>
                    <a:schemeClr val="accent1"/>
                  </a:solidFill>
                </a:rPr>
                <a:t>Any</a:t>
              </a:r>
              <a:r>
                <a:rPr lang="en-US" sz="1700" b="1" dirty="0">
                  <a:solidFill>
                    <a:schemeClr val="accent1"/>
                  </a:solidFill>
                </a:rPr>
                <a:t> connection can be</a:t>
              </a:r>
            </a:p>
            <a:p>
              <a:r>
                <a:rPr lang="en-US" sz="1700" b="1" dirty="0">
                  <a:solidFill>
                    <a:schemeClr val="accent1"/>
                  </a:solidFill>
                </a:rPr>
                <a:t>disrupted </a:t>
              </a:r>
              <a:r>
                <a:rPr lang="en-US" sz="1700" b="1" i="1" dirty="0">
                  <a:solidFill>
                    <a:schemeClr val="accent1"/>
                  </a:solidFill>
                </a:rPr>
                <a:t>any</a:t>
              </a:r>
              <a:r>
                <a:rPr lang="en-US" sz="1700" b="1" dirty="0">
                  <a:solidFill>
                    <a:schemeClr val="accent1"/>
                  </a:solidFill>
                </a:rPr>
                <a:t> time</a:t>
              </a:r>
            </a:p>
          </p:txBody>
        </p:sp>
      </p:grpSp>
    </p:spTree>
    <p:custDataLst>
      <p:tags r:id="rId1"/>
    </p:custDataLst>
    <p:extLst>
      <p:ext uri="{BB962C8B-B14F-4D97-AF65-F5344CB8AC3E}">
        <p14:creationId xmlns:p14="http://schemas.microsoft.com/office/powerpoint/2010/main" val="405722681"/>
      </p:ext>
    </p:extLst>
  </p:cSld>
  <p:clrMapOvr>
    <a:masterClrMapping/>
  </p:clrMapOvr>
  <mc:AlternateContent xmlns:mc="http://schemas.openxmlformats.org/markup-compatibility/2006" xmlns:p14="http://schemas.microsoft.com/office/powerpoint/2010/main">
    <mc:Choice Requires="p14">
      <p:transition spd="slow" p14:dur="2000" advTm="38171"/>
    </mc:Choice>
    <mc:Fallback xmlns="">
      <p:transition spd="slow" advTm="38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par>
                          <p:cTn id="29" fill="hold">
                            <p:stCondLst>
                              <p:cond delay="0"/>
                            </p:stCondLst>
                            <p:childTnLst>
                              <p:par>
                                <p:cTn id="30" presetID="26" presetClass="emph" presetSubtype="0" repeatCount="indefinite" fill="hold" grpId="1" nodeType="afterEffect">
                                  <p:stCondLst>
                                    <p:cond delay="500"/>
                                  </p:stCondLst>
                                  <p:childTnLst>
                                    <p:animEffect transition="out" filter="fade">
                                      <p:cBhvr>
                                        <p:cTn id="31" dur="500" tmFilter="0, 0; .2, .5; .8, .5; 1, 0"/>
                                        <p:tgtEl>
                                          <p:spTgt spid="80"/>
                                        </p:tgtEl>
                                      </p:cBhvr>
                                    </p:animEffect>
                                    <p:animScale>
                                      <p:cBhvr>
                                        <p:cTn id="32" dur="250" autoRev="1" fill="hold"/>
                                        <p:tgtEl>
                                          <p:spTgt spid="8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70" grpId="0" animBg="1"/>
      <p:bldP spid="72" grpId="0" animBg="1"/>
      <p:bldP spid="80" grpId="0" animBg="1"/>
      <p:bldP spid="80" grpId="1" animBg="1"/>
      <p:bldP spid="81" grpId="0" animBg="1"/>
      <p:bldP spid="82" grpId="0" animBg="1"/>
      <p:bldP spid="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Challenges</a:t>
            </a:r>
          </a:p>
        </p:txBody>
      </p:sp>
      <p:sp>
        <p:nvSpPr>
          <p:cNvPr id="5" name="Content Placeholder 4"/>
          <p:cNvSpPr>
            <a:spLocks noGrp="1"/>
          </p:cNvSpPr>
          <p:nvPr>
            <p:ph idx="1"/>
          </p:nvPr>
        </p:nvSpPr>
        <p:spPr/>
        <p:txBody>
          <a:bodyPr/>
          <a:lstStyle/>
          <a:p>
            <a:r>
              <a:rPr lang="en-US" dirty="0"/>
              <a:t>Primary user detection</a:t>
            </a:r>
          </a:p>
          <a:p>
            <a:r>
              <a:rPr lang="en-US" dirty="0"/>
              <a:t>Channel selection</a:t>
            </a:r>
          </a:p>
          <a:p>
            <a:r>
              <a:rPr lang="en-US" dirty="0"/>
              <a:t>Recovering from disruptions</a:t>
            </a:r>
          </a:p>
          <a:p>
            <a:r>
              <a:rPr lang="en-US" dirty="0"/>
              <a:t>Base station placement</a:t>
            </a:r>
          </a:p>
          <a:p>
            <a:r>
              <a:rPr lang="en-US" dirty="0"/>
              <a:t>Discovery</a:t>
            </a:r>
          </a:p>
          <a:p>
            <a:r>
              <a:rPr lang="en-US" dirty="0"/>
              <a:t>Security</a:t>
            </a:r>
          </a:p>
        </p:txBody>
      </p:sp>
      <p:sp>
        <p:nvSpPr>
          <p:cNvPr id="3" name="Slide Number Placeholder 2"/>
          <p:cNvSpPr>
            <a:spLocks noGrp="1"/>
          </p:cNvSpPr>
          <p:nvPr>
            <p:ph type="sldNum" sz="quarter" idx="12"/>
          </p:nvPr>
        </p:nvSpPr>
        <p:spPr/>
        <p:txBody>
          <a:bodyPr/>
          <a:lstStyle/>
          <a:p>
            <a:fld id="{28C4FE9C-4102-41A3-893B-F8065B17DB67}"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37741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Detecting primary users</a:t>
            </a:r>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AD93096-5B34-4342-9326-69289CEAE4C2}" type="slidenum">
              <a:rPr lang="en-US" smtClean="0"/>
              <a:pPr/>
              <a:t>19</a:t>
            </a:fld>
            <a:endParaRPr lang="en-US"/>
          </a:p>
        </p:txBody>
      </p:sp>
    </p:spTree>
    <p:extLst>
      <p:ext uri="{BB962C8B-B14F-4D97-AF65-F5344CB8AC3E}">
        <p14:creationId xmlns:p14="http://schemas.microsoft.com/office/powerpoint/2010/main" val="699916003"/>
      </p:ext>
    </p:extLst>
  </p:cSld>
  <p:clrMapOvr>
    <a:masterClrMapping/>
  </p:clrMapOvr>
  <mc:AlternateContent xmlns:mc="http://schemas.openxmlformats.org/markup-compatibility/2006" xmlns:p14="http://schemas.microsoft.com/office/powerpoint/2010/main">
    <mc:Choice Requires="p14">
      <p:transition spd="slow" p14:dur="2000" advTm="5835"/>
    </mc:Choice>
    <mc:Fallback xmlns="">
      <p:transition spd="slow" advTm="58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Big Spectrum Crunch</a:t>
            </a:r>
          </a:p>
        </p:txBody>
      </p:sp>
      <p:sp>
        <p:nvSpPr>
          <p:cNvPr id="3" name="Text Placeholder 2"/>
          <p:cNvSpPr>
            <a:spLocks noGrp="1"/>
          </p:cNvSpPr>
          <p:nvPr>
            <p:ph idx="1"/>
          </p:nvPr>
        </p:nvSpPr>
        <p:spPr/>
        <p:txBody>
          <a:bodyPr>
            <a:normAutofit/>
          </a:bodyPr>
          <a:lstStyle/>
          <a:p>
            <a:r>
              <a:rPr lang="en-US" sz="2400" dirty="0"/>
              <a:t>FCC Broadband Plan calls it the “Impending Spectrum Crisis”</a:t>
            </a:r>
          </a:p>
          <a:p>
            <a:endParaRPr lang="en-US" sz="2400" dirty="0"/>
          </a:p>
          <a:p>
            <a:r>
              <a:rPr lang="en-US" sz="2400" dirty="0"/>
              <a:t>Limited amount of good spectrum, while demand increasing exponentially</a:t>
            </a:r>
          </a:p>
          <a:p>
            <a:endParaRPr lang="en-US" sz="2400" dirty="0"/>
          </a:p>
        </p:txBody>
      </p:sp>
      <p:pic>
        <p:nvPicPr>
          <p:cNvPr id="10" name="Picture 9" descr="Spectrum_Blur.jpg"/>
          <p:cNvPicPr>
            <a:picLocks noChangeAspect="1"/>
          </p:cNvPicPr>
          <p:nvPr/>
        </p:nvPicPr>
        <p:blipFill>
          <a:blip r:embed="rId3" cstate="email"/>
          <a:stretch>
            <a:fillRect/>
          </a:stretch>
        </p:blipFill>
        <p:spPr>
          <a:xfrm>
            <a:off x="0" y="3657600"/>
            <a:ext cx="9144095" cy="3121560"/>
          </a:xfrm>
          <a:prstGeom prst="rect">
            <a:avLst/>
          </a:prstGeom>
        </p:spPr>
      </p:pic>
    </p:spTree>
    <p:custDataLst>
      <p:tags r:id="rId1"/>
    </p:custDataLst>
    <p:extLst>
      <p:ext uri="{BB962C8B-B14F-4D97-AF65-F5344CB8AC3E}">
        <p14:creationId xmlns:p14="http://schemas.microsoft.com/office/powerpoint/2010/main" val="4120386941"/>
      </p:ext>
    </p:extLst>
  </p:cSld>
  <p:clrMapOvr>
    <a:masterClrMapping/>
  </p:clrMapOvr>
  <mc:AlternateContent xmlns:mc="http://schemas.openxmlformats.org/markup-compatibility/2006" xmlns:p14="http://schemas.microsoft.com/office/powerpoint/2010/main">
    <mc:Choice Requires="p14">
      <p:transition spd="slow" p14:dur="2000" advTm="135242"/>
    </mc:Choice>
    <mc:Fallback xmlns="">
      <p:transition spd="slow" advTm="1352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KNOWS White Spaces Platform</a:t>
            </a:r>
          </a:p>
        </p:txBody>
      </p:sp>
      <p:sp>
        <p:nvSpPr>
          <p:cNvPr id="35" name="Slide Number Placeholder 34"/>
          <p:cNvSpPr>
            <a:spLocks noGrp="1"/>
          </p:cNvSpPr>
          <p:nvPr>
            <p:ph type="sldNum" sz="quarter" idx="12"/>
          </p:nvPr>
        </p:nvSpPr>
        <p:spPr/>
        <p:txBody>
          <a:bodyPr/>
          <a:lstStyle/>
          <a:p>
            <a:fld id="{1AD93096-5B34-4342-9326-69289CEAE4C2}" type="slidenum">
              <a:rPr lang="en-US" smtClean="0"/>
              <a:pPr/>
              <a:t>20</a:t>
            </a:fld>
            <a:endParaRPr lang="en-US"/>
          </a:p>
        </p:txBody>
      </p:sp>
      <p:sp>
        <p:nvSpPr>
          <p:cNvPr id="4" name="Rectangle 3"/>
          <p:cNvSpPr/>
          <p:nvPr/>
        </p:nvSpPr>
        <p:spPr>
          <a:xfrm>
            <a:off x="1028700" y="1828800"/>
            <a:ext cx="3429000" cy="36004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200150" y="2400300"/>
            <a:ext cx="800100" cy="2857500"/>
          </a:xfrm>
          <a:prstGeom prst="roundRect">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Net</a:t>
            </a:r>
          </a:p>
          <a:p>
            <a:pPr algn="ctr"/>
            <a:r>
              <a:rPr lang="en-US" dirty="0">
                <a:solidFill>
                  <a:schemeClr val="tx1"/>
                </a:solidFill>
              </a:rPr>
              <a:t>Stack</a:t>
            </a:r>
          </a:p>
        </p:txBody>
      </p:sp>
      <p:sp>
        <p:nvSpPr>
          <p:cNvPr id="6" name="Rectangle 5"/>
          <p:cNvSpPr/>
          <p:nvPr/>
        </p:nvSpPr>
        <p:spPr>
          <a:xfrm>
            <a:off x="2286000" y="2457450"/>
            <a:ext cx="1028700" cy="571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TV/MIC detection</a:t>
            </a:r>
          </a:p>
        </p:txBody>
      </p:sp>
      <p:sp>
        <p:nvSpPr>
          <p:cNvPr id="7" name="Rectangle 6"/>
          <p:cNvSpPr/>
          <p:nvPr/>
        </p:nvSpPr>
        <p:spPr>
          <a:xfrm>
            <a:off x="3771900" y="2457450"/>
            <a:ext cx="514350" cy="571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FFT</a:t>
            </a:r>
          </a:p>
        </p:txBody>
      </p:sp>
      <p:sp>
        <p:nvSpPr>
          <p:cNvPr id="9" name="Rectangle 8"/>
          <p:cNvSpPr/>
          <p:nvPr/>
        </p:nvSpPr>
        <p:spPr>
          <a:xfrm>
            <a:off x="2286000" y="4343400"/>
            <a:ext cx="200025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Connection Manager</a:t>
            </a:r>
          </a:p>
        </p:txBody>
      </p:sp>
      <p:sp>
        <p:nvSpPr>
          <p:cNvPr id="11" name="Rectangle 10"/>
          <p:cNvSpPr/>
          <p:nvPr/>
        </p:nvSpPr>
        <p:spPr>
          <a:xfrm>
            <a:off x="2286000" y="5029200"/>
            <a:ext cx="200025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a:t>Atheros</a:t>
            </a:r>
            <a:r>
              <a:rPr lang="en-US" sz="1600" dirty="0"/>
              <a:t> Device Driver</a:t>
            </a:r>
          </a:p>
        </p:txBody>
      </p:sp>
      <p:sp>
        <p:nvSpPr>
          <p:cNvPr id="12" name="TextBox 11"/>
          <p:cNvSpPr txBox="1"/>
          <p:nvPr/>
        </p:nvSpPr>
        <p:spPr>
          <a:xfrm>
            <a:off x="1885950" y="1885950"/>
            <a:ext cx="2045945" cy="523220"/>
          </a:xfrm>
          <a:prstGeom prst="rect">
            <a:avLst/>
          </a:prstGeom>
          <a:noFill/>
        </p:spPr>
        <p:txBody>
          <a:bodyPr wrap="none" rtlCol="0">
            <a:spAutoFit/>
          </a:bodyPr>
          <a:lstStyle/>
          <a:p>
            <a:r>
              <a:rPr lang="en-US" sz="2800" b="1" dirty="0"/>
              <a:t>Windows PC</a:t>
            </a:r>
          </a:p>
        </p:txBody>
      </p:sp>
      <p:cxnSp>
        <p:nvCxnSpPr>
          <p:cNvPr id="14" name="Straight Arrow Connector 13"/>
          <p:cNvCxnSpPr>
            <a:stCxn id="7" idx="1"/>
            <a:endCxn id="6" idx="3"/>
          </p:cNvCxnSpPr>
          <p:nvPr/>
        </p:nvCxnSpPr>
        <p:spPr>
          <a:xfrm rot="10800000">
            <a:off x="3314700" y="2743200"/>
            <a:ext cx="457200" cy="1588"/>
          </a:xfrm>
          <a:prstGeom prst="straightConnector1">
            <a:avLst/>
          </a:prstGeom>
          <a:ln w="31750">
            <a:solidFill>
              <a:schemeClr val="bg2">
                <a:lumMod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1" idx="0"/>
          </p:cNvCxnSpPr>
          <p:nvPr/>
        </p:nvCxnSpPr>
        <p:spPr>
          <a:xfrm rot="5400000">
            <a:off x="3057525" y="4800600"/>
            <a:ext cx="457200" cy="1588"/>
          </a:xfrm>
          <a:prstGeom prst="straightConnector1">
            <a:avLst/>
          </a:prstGeom>
          <a:ln w="31750">
            <a:solidFill>
              <a:schemeClr val="bg2">
                <a:lumMod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00650" y="1828800"/>
            <a:ext cx="2914650" cy="3600450"/>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429250" y="2228850"/>
            <a:ext cx="2514600" cy="10287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23" name="Rectangle 22"/>
          <p:cNvSpPr/>
          <p:nvPr/>
        </p:nvSpPr>
        <p:spPr>
          <a:xfrm>
            <a:off x="6515100" y="2571750"/>
            <a:ext cx="1314450" cy="571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UHF RX Daughterboard</a:t>
            </a:r>
          </a:p>
        </p:txBody>
      </p:sp>
      <p:sp>
        <p:nvSpPr>
          <p:cNvPr id="24" name="Rectangle 23"/>
          <p:cNvSpPr/>
          <p:nvPr/>
        </p:nvSpPr>
        <p:spPr>
          <a:xfrm>
            <a:off x="5543550" y="2571750"/>
            <a:ext cx="628650" cy="571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FPGA</a:t>
            </a:r>
          </a:p>
        </p:txBody>
      </p:sp>
      <p:cxnSp>
        <p:nvCxnSpPr>
          <p:cNvPr id="25" name="Straight Arrow Connector 24"/>
          <p:cNvCxnSpPr>
            <a:stCxn id="22" idx="1"/>
          </p:cNvCxnSpPr>
          <p:nvPr/>
        </p:nvCxnSpPr>
        <p:spPr>
          <a:xfrm rot="10800000">
            <a:off x="4286250" y="2743200"/>
            <a:ext cx="1143000" cy="1588"/>
          </a:xfrm>
          <a:prstGeom prst="straightConnector1">
            <a:avLst/>
          </a:prstGeom>
          <a:ln w="31750">
            <a:solidFill>
              <a:schemeClr val="bg2">
                <a:lumMod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29450" y="4914900"/>
            <a:ext cx="9144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UHF </a:t>
            </a:r>
          </a:p>
          <a:p>
            <a:pPr algn="ctr"/>
            <a:r>
              <a:rPr lang="en-US" sz="1400" dirty="0"/>
              <a:t>Translator</a:t>
            </a:r>
          </a:p>
        </p:txBody>
      </p:sp>
      <p:sp>
        <p:nvSpPr>
          <p:cNvPr id="31" name="Rectangle 30"/>
          <p:cNvSpPr/>
          <p:nvPr/>
        </p:nvSpPr>
        <p:spPr>
          <a:xfrm>
            <a:off x="5429250" y="4914900"/>
            <a:ext cx="9144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Wi-Fi Card</a:t>
            </a:r>
          </a:p>
        </p:txBody>
      </p:sp>
      <p:cxnSp>
        <p:nvCxnSpPr>
          <p:cNvPr id="32" name="Straight Arrow Connector 31"/>
          <p:cNvCxnSpPr>
            <a:stCxn id="11" idx="3"/>
            <a:endCxn id="31" idx="1"/>
          </p:cNvCxnSpPr>
          <p:nvPr/>
        </p:nvCxnSpPr>
        <p:spPr>
          <a:xfrm>
            <a:off x="4286250" y="5143500"/>
            <a:ext cx="1143000" cy="1588"/>
          </a:xfrm>
          <a:prstGeom prst="straightConnector1">
            <a:avLst/>
          </a:prstGeom>
          <a:ln w="31750">
            <a:solidFill>
              <a:schemeClr val="bg2">
                <a:lumMod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3"/>
            <a:endCxn id="30" idx="1"/>
          </p:cNvCxnSpPr>
          <p:nvPr/>
        </p:nvCxnSpPr>
        <p:spPr>
          <a:xfrm>
            <a:off x="6343650" y="5143500"/>
            <a:ext cx="685800" cy="1588"/>
          </a:xfrm>
          <a:prstGeom prst="straightConnector1">
            <a:avLst/>
          </a:prstGeom>
          <a:ln w="31750">
            <a:solidFill>
              <a:schemeClr val="bg2">
                <a:lumMod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0" idx="0"/>
          </p:cNvCxnSpPr>
          <p:nvPr/>
        </p:nvCxnSpPr>
        <p:spPr>
          <a:xfrm rot="5400000">
            <a:off x="7258050" y="4686300"/>
            <a:ext cx="457200" cy="1588"/>
          </a:xfrm>
          <a:prstGeom prst="straightConnector1">
            <a:avLst/>
          </a:prstGeom>
          <a:ln w="31750">
            <a:solidFill>
              <a:schemeClr val="bg2">
                <a:lumMod val="25000"/>
              </a:schemeClr>
            </a:solidFill>
            <a:prstDash val="sysDot"/>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286250" y="4466089"/>
            <a:ext cx="3200400" cy="8389"/>
          </a:xfrm>
          <a:prstGeom prst="straightConnector1">
            <a:avLst/>
          </a:prstGeom>
          <a:ln w="31750">
            <a:solidFill>
              <a:schemeClr val="bg2">
                <a:lumMod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3" name="Group 16"/>
          <p:cNvGrpSpPr/>
          <p:nvPr/>
        </p:nvGrpSpPr>
        <p:grpSpPr>
          <a:xfrm>
            <a:off x="7829550" y="4857750"/>
            <a:ext cx="800100" cy="685800"/>
            <a:chOff x="2156308" y="3751649"/>
            <a:chExt cx="927735" cy="693738"/>
          </a:xfrm>
        </p:grpSpPr>
        <p:sp>
          <p:nvSpPr>
            <p:cNvPr id="63" name="Arc 14"/>
            <p:cNvSpPr>
              <a:spLocks noChangeAspect="1"/>
            </p:cNvSpPr>
            <p:nvPr/>
          </p:nvSpPr>
          <p:spPr bwMode="auto">
            <a:xfrm rot="2018351">
              <a:off x="2252193" y="3759587"/>
              <a:ext cx="547688" cy="593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pPr algn="ctr" rtl="0" eaLnBrk="0" hangingPunct="0">
                <a:spcBef>
                  <a:spcPct val="0"/>
                </a:spcBef>
              </a:pPr>
              <a:endParaRPr lang="en-US" kern="1200" dirty="0">
                <a:solidFill>
                  <a:prstClr val="black"/>
                </a:solidFill>
                <a:latin typeface="Calibri"/>
                <a:ea typeface="+mn-ea"/>
                <a:cs typeface="+mn-cs"/>
              </a:endParaRPr>
            </a:p>
          </p:txBody>
        </p:sp>
        <p:sp>
          <p:nvSpPr>
            <p:cNvPr id="64" name="Arc 15"/>
            <p:cNvSpPr>
              <a:spLocks noChangeAspect="1"/>
            </p:cNvSpPr>
            <p:nvPr/>
          </p:nvSpPr>
          <p:spPr bwMode="auto">
            <a:xfrm rot="2018351">
              <a:off x="2444281" y="3751649"/>
              <a:ext cx="639762" cy="6937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pPr algn="ctr" rtl="0" eaLnBrk="0" hangingPunct="0">
                <a:spcBef>
                  <a:spcPct val="0"/>
                </a:spcBef>
              </a:pPr>
              <a:endParaRPr lang="en-US" kern="1200" dirty="0">
                <a:solidFill>
                  <a:prstClr val="black"/>
                </a:solidFill>
                <a:latin typeface="Calibri"/>
                <a:ea typeface="+mn-ea"/>
                <a:cs typeface="+mn-cs"/>
              </a:endParaRPr>
            </a:p>
          </p:txBody>
        </p:sp>
        <p:sp>
          <p:nvSpPr>
            <p:cNvPr id="65" name="Arc 13"/>
            <p:cNvSpPr>
              <a:spLocks noChangeAspect="1"/>
            </p:cNvSpPr>
            <p:nvPr/>
          </p:nvSpPr>
          <p:spPr bwMode="auto">
            <a:xfrm rot="2018351">
              <a:off x="2156308" y="3818964"/>
              <a:ext cx="457200" cy="4953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pPr algn="ctr" rtl="0" eaLnBrk="0" hangingPunct="0">
                <a:spcBef>
                  <a:spcPct val="0"/>
                </a:spcBef>
              </a:pPr>
              <a:endParaRPr lang="en-US" kern="1200" dirty="0">
                <a:solidFill>
                  <a:prstClr val="black"/>
                </a:solidFill>
                <a:latin typeface="Calibri"/>
                <a:ea typeface="+mn-ea"/>
                <a:cs typeface="+mn-cs"/>
              </a:endParaRPr>
            </a:p>
          </p:txBody>
        </p:sp>
      </p:grpSp>
      <p:sp>
        <p:nvSpPr>
          <p:cNvPr id="66" name="TextBox 65"/>
          <p:cNvSpPr txBox="1"/>
          <p:nvPr/>
        </p:nvSpPr>
        <p:spPr>
          <a:xfrm>
            <a:off x="5429250" y="3886200"/>
            <a:ext cx="2514600" cy="446276"/>
          </a:xfrm>
          <a:prstGeom prst="rect">
            <a:avLst/>
          </a:prstGeom>
          <a:noFill/>
        </p:spPr>
        <p:txBody>
          <a:bodyPr wrap="square" rtlCol="0">
            <a:spAutoFit/>
          </a:bodyPr>
          <a:lstStyle/>
          <a:p>
            <a:pPr algn="ctr"/>
            <a:r>
              <a:rPr lang="en-US" sz="2300" b="1" dirty="0"/>
              <a:t>Whitespace Radio</a:t>
            </a:r>
          </a:p>
        </p:txBody>
      </p:sp>
      <p:sp>
        <p:nvSpPr>
          <p:cNvPr id="67" name="TextBox 66"/>
          <p:cNvSpPr txBox="1"/>
          <p:nvPr/>
        </p:nvSpPr>
        <p:spPr>
          <a:xfrm>
            <a:off x="5886450" y="2171700"/>
            <a:ext cx="1714500" cy="400110"/>
          </a:xfrm>
          <a:prstGeom prst="rect">
            <a:avLst/>
          </a:prstGeom>
          <a:noFill/>
        </p:spPr>
        <p:txBody>
          <a:bodyPr wrap="square" rtlCol="0">
            <a:spAutoFit/>
          </a:bodyPr>
          <a:lstStyle/>
          <a:p>
            <a:pPr algn="ctr"/>
            <a:r>
              <a:rPr lang="en-US" sz="2000" b="1" dirty="0"/>
              <a:t>Scanner (SDR)</a:t>
            </a:r>
          </a:p>
        </p:txBody>
      </p:sp>
      <p:pic>
        <p:nvPicPr>
          <p:cNvPr id="33" name="Picture 32" descr="DSC_1643.JPG"/>
          <p:cNvPicPr>
            <a:picLocks noChangeAspect="1"/>
          </p:cNvPicPr>
          <p:nvPr/>
        </p:nvPicPr>
        <p:blipFill>
          <a:blip r:embed="rId4" cstate="print"/>
          <a:stretch>
            <a:fillRect/>
          </a:stretch>
        </p:blipFill>
        <p:spPr>
          <a:xfrm>
            <a:off x="6457950" y="1371600"/>
            <a:ext cx="2457450" cy="2479142"/>
          </a:xfrm>
          <a:prstGeom prst="rect">
            <a:avLst/>
          </a:prstGeom>
        </p:spPr>
      </p:pic>
      <p:cxnSp>
        <p:nvCxnSpPr>
          <p:cNvPr id="34" name="Elbow Connector 33"/>
          <p:cNvCxnSpPr>
            <a:stCxn id="29" idx="3"/>
            <a:endCxn id="33" idx="1"/>
          </p:cNvCxnSpPr>
          <p:nvPr/>
        </p:nvCxnSpPr>
        <p:spPr bwMode="auto">
          <a:xfrm flipV="1">
            <a:off x="5927272" y="2611171"/>
            <a:ext cx="530678" cy="1732229"/>
          </a:xfrm>
          <a:prstGeom prst="bentConnector3">
            <a:avLst>
              <a:gd name="adj1" fmla="val 50000"/>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Elbow Connector 42"/>
          <p:cNvCxnSpPr>
            <a:stCxn id="6" idx="2"/>
            <a:endCxn id="9" idx="0"/>
          </p:cNvCxnSpPr>
          <p:nvPr/>
        </p:nvCxnSpPr>
        <p:spPr>
          <a:xfrm rot="16200000" flipH="1">
            <a:off x="2386012" y="3443287"/>
            <a:ext cx="1314450" cy="485775"/>
          </a:xfrm>
          <a:prstGeom prst="bentConnector3">
            <a:avLst>
              <a:gd name="adj1" fmla="val 50000"/>
            </a:avLst>
          </a:prstGeom>
          <a:ln w="349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C:\Users\t-rohanm\Pictures\Picasa Exports\Nikon\DSC_1613.JPG"/>
          <p:cNvPicPr>
            <a:picLocks noChangeAspect="1" noChangeArrowheads="1"/>
          </p:cNvPicPr>
          <p:nvPr/>
        </p:nvPicPr>
        <p:blipFill>
          <a:blip r:embed="rId5" cstate="print"/>
          <a:srcRect/>
          <a:stretch>
            <a:fillRect/>
          </a:stretch>
        </p:blipFill>
        <p:spPr bwMode="auto">
          <a:xfrm>
            <a:off x="571500" y="2514600"/>
            <a:ext cx="5355772" cy="3657600"/>
          </a:xfrm>
          <a:prstGeom prst="rect">
            <a:avLst/>
          </a:prstGeom>
          <a:noFill/>
        </p:spPr>
      </p:pic>
      <p:sp>
        <p:nvSpPr>
          <p:cNvPr id="38" name="Rectangle 37"/>
          <p:cNvSpPr/>
          <p:nvPr/>
        </p:nvSpPr>
        <p:spPr>
          <a:xfrm>
            <a:off x="2571750" y="5314950"/>
            <a:ext cx="1485900" cy="45720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i="1" dirty="0"/>
              <a:t>Variable Channel Width Support</a:t>
            </a:r>
          </a:p>
        </p:txBody>
      </p:sp>
    </p:spTree>
    <p:custDataLst>
      <p:tags r:id="rId1"/>
    </p:custDataLst>
    <p:extLst>
      <p:ext uri="{BB962C8B-B14F-4D97-AF65-F5344CB8AC3E}">
        <p14:creationId xmlns:p14="http://schemas.microsoft.com/office/powerpoint/2010/main" val="3591286215"/>
      </p:ext>
    </p:extLst>
  </p:cSld>
  <p:clrMapOvr>
    <a:masterClrMapping/>
  </p:clrMapOvr>
  <mc:AlternateContent xmlns:mc="http://schemas.openxmlformats.org/markup-compatibility/2006" xmlns:p14="http://schemas.microsoft.com/office/powerpoint/2010/main">
    <mc:Choice Requires="p14">
      <p:transition spd="slow" p14:dur="2000" advTm="12086"/>
    </mc:Choice>
    <mc:Fallback xmlns="">
      <p:transition spd="slow" advTm="120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9" presetClass="emph" presetSubtype="0" grpId="0" nodeType="withEffect">
                                  <p:stCondLst>
                                    <p:cond delay="0"/>
                                  </p:stCondLst>
                                  <p:childTnLst>
                                    <p:set>
                                      <p:cBhvr rctx="PPT">
                                        <p:cTn id="52" dur="indefinite"/>
                                        <p:tgtEl>
                                          <p:spTgt spid="4"/>
                                        </p:tgtEl>
                                        <p:attrNameLst>
                                          <p:attrName>style.opacity</p:attrName>
                                        </p:attrNameLst>
                                      </p:cBhvr>
                                      <p:to>
                                        <p:strVal val="0.1"/>
                                      </p:to>
                                    </p:set>
                                    <p:animEffect filter="image" prLst="opacity: 0.1">
                                      <p:cBhvr rctx="IE">
                                        <p:cTn id="53" dur="indefinite"/>
                                        <p:tgtEl>
                                          <p:spTgt spid="4"/>
                                        </p:tgtEl>
                                      </p:cBhvr>
                                    </p:animEffect>
                                  </p:childTnLst>
                                </p:cTn>
                              </p:par>
                              <p:par>
                                <p:cTn id="54" presetID="9" presetClass="emph" presetSubtype="0" grpId="0" nodeType="withEffect">
                                  <p:stCondLst>
                                    <p:cond delay="0"/>
                                  </p:stCondLst>
                                  <p:childTnLst>
                                    <p:set>
                                      <p:cBhvr rctx="PPT">
                                        <p:cTn id="55" dur="indefinite"/>
                                        <p:tgtEl>
                                          <p:spTgt spid="5"/>
                                        </p:tgtEl>
                                        <p:attrNameLst>
                                          <p:attrName>style.opacity</p:attrName>
                                        </p:attrNameLst>
                                      </p:cBhvr>
                                      <p:to>
                                        <p:strVal val="0.1"/>
                                      </p:to>
                                    </p:set>
                                    <p:animEffect filter="image" prLst="opacity: 0.1">
                                      <p:cBhvr rctx="IE">
                                        <p:cTn id="56" dur="indefinite"/>
                                        <p:tgtEl>
                                          <p:spTgt spid="5"/>
                                        </p:tgtEl>
                                      </p:cBhvr>
                                    </p:animEffect>
                                  </p:childTnLst>
                                </p:cTn>
                              </p:par>
                              <p:par>
                                <p:cTn id="57" presetID="9" presetClass="emph" presetSubtype="0" grpId="0" nodeType="withEffect">
                                  <p:stCondLst>
                                    <p:cond delay="0"/>
                                  </p:stCondLst>
                                  <p:childTnLst>
                                    <p:set>
                                      <p:cBhvr rctx="PPT">
                                        <p:cTn id="58" dur="indefinite"/>
                                        <p:tgtEl>
                                          <p:spTgt spid="6"/>
                                        </p:tgtEl>
                                        <p:attrNameLst>
                                          <p:attrName>style.opacity</p:attrName>
                                        </p:attrNameLst>
                                      </p:cBhvr>
                                      <p:to>
                                        <p:strVal val="0.1"/>
                                      </p:to>
                                    </p:set>
                                    <p:animEffect filter="image" prLst="opacity: 0.1">
                                      <p:cBhvr rctx="IE">
                                        <p:cTn id="59" dur="indefinite"/>
                                        <p:tgtEl>
                                          <p:spTgt spid="6"/>
                                        </p:tgtEl>
                                      </p:cBhvr>
                                    </p:animEffect>
                                  </p:childTnLst>
                                </p:cTn>
                              </p:par>
                              <p:par>
                                <p:cTn id="60" presetID="9" presetClass="emph" presetSubtype="0" grpId="0" nodeType="withEffect">
                                  <p:stCondLst>
                                    <p:cond delay="0"/>
                                  </p:stCondLst>
                                  <p:childTnLst>
                                    <p:set>
                                      <p:cBhvr rctx="PPT">
                                        <p:cTn id="61" dur="indefinite"/>
                                        <p:tgtEl>
                                          <p:spTgt spid="7"/>
                                        </p:tgtEl>
                                        <p:attrNameLst>
                                          <p:attrName>style.opacity</p:attrName>
                                        </p:attrNameLst>
                                      </p:cBhvr>
                                      <p:to>
                                        <p:strVal val="0.1"/>
                                      </p:to>
                                    </p:set>
                                    <p:animEffect filter="image" prLst="opacity: 0.1">
                                      <p:cBhvr rctx="IE">
                                        <p:cTn id="62" dur="indefinite"/>
                                        <p:tgtEl>
                                          <p:spTgt spid="7"/>
                                        </p:tgtEl>
                                      </p:cBhvr>
                                    </p:animEffect>
                                  </p:childTnLst>
                                </p:cTn>
                              </p:par>
                              <p:par>
                                <p:cTn id="63" presetID="9" presetClass="emph" presetSubtype="0" grpId="0" nodeType="withEffect">
                                  <p:stCondLst>
                                    <p:cond delay="0"/>
                                  </p:stCondLst>
                                  <p:childTnLst>
                                    <p:set>
                                      <p:cBhvr rctx="PPT">
                                        <p:cTn id="64" dur="indefinite"/>
                                        <p:tgtEl>
                                          <p:spTgt spid="9"/>
                                        </p:tgtEl>
                                        <p:attrNameLst>
                                          <p:attrName>style.opacity</p:attrName>
                                        </p:attrNameLst>
                                      </p:cBhvr>
                                      <p:to>
                                        <p:strVal val="0.1"/>
                                      </p:to>
                                    </p:set>
                                    <p:animEffect filter="image" prLst="opacity: 0.1">
                                      <p:cBhvr rctx="IE">
                                        <p:cTn id="65" dur="indefinite"/>
                                        <p:tgtEl>
                                          <p:spTgt spid="9"/>
                                        </p:tgtEl>
                                      </p:cBhvr>
                                    </p:animEffect>
                                  </p:childTnLst>
                                </p:cTn>
                              </p:par>
                              <p:par>
                                <p:cTn id="66" presetID="9" presetClass="emph" presetSubtype="0" grpId="0" nodeType="withEffect">
                                  <p:stCondLst>
                                    <p:cond delay="0"/>
                                  </p:stCondLst>
                                  <p:childTnLst>
                                    <p:set>
                                      <p:cBhvr rctx="PPT">
                                        <p:cTn id="67" dur="indefinite"/>
                                        <p:tgtEl>
                                          <p:spTgt spid="11"/>
                                        </p:tgtEl>
                                        <p:attrNameLst>
                                          <p:attrName>style.opacity</p:attrName>
                                        </p:attrNameLst>
                                      </p:cBhvr>
                                      <p:to>
                                        <p:strVal val="0.1"/>
                                      </p:to>
                                    </p:set>
                                    <p:animEffect filter="image" prLst="opacity: 0.1">
                                      <p:cBhvr rctx="IE">
                                        <p:cTn id="68" dur="indefinite"/>
                                        <p:tgtEl>
                                          <p:spTgt spid="11"/>
                                        </p:tgtEl>
                                      </p:cBhvr>
                                    </p:animEffect>
                                  </p:childTnLst>
                                </p:cTn>
                              </p:par>
                              <p:par>
                                <p:cTn id="69" presetID="9" presetClass="emph" presetSubtype="0" grpId="0" nodeType="withEffect">
                                  <p:stCondLst>
                                    <p:cond delay="0"/>
                                  </p:stCondLst>
                                  <p:childTnLst>
                                    <p:set>
                                      <p:cBhvr rctx="PPT">
                                        <p:cTn id="70" dur="indefinite"/>
                                        <p:tgtEl>
                                          <p:spTgt spid="12"/>
                                        </p:tgtEl>
                                        <p:attrNameLst>
                                          <p:attrName>style.opacity</p:attrName>
                                        </p:attrNameLst>
                                      </p:cBhvr>
                                      <p:to>
                                        <p:strVal val="0.1"/>
                                      </p:to>
                                    </p:set>
                                    <p:animEffect filter="image" prLst="opacity: 0.1">
                                      <p:cBhvr rctx="IE">
                                        <p:cTn id="71" dur="indefinite"/>
                                        <p:tgtEl>
                                          <p:spTgt spid="12"/>
                                        </p:tgtEl>
                                      </p:cBhvr>
                                    </p:animEffect>
                                  </p:childTnLst>
                                </p:cTn>
                              </p:par>
                              <p:par>
                                <p:cTn id="72" presetID="9" presetClass="emph" presetSubtype="0" nodeType="withEffect">
                                  <p:stCondLst>
                                    <p:cond delay="0"/>
                                  </p:stCondLst>
                                  <p:childTnLst>
                                    <p:set>
                                      <p:cBhvr rctx="PPT">
                                        <p:cTn id="73" dur="indefinite"/>
                                        <p:tgtEl>
                                          <p:spTgt spid="14"/>
                                        </p:tgtEl>
                                        <p:attrNameLst>
                                          <p:attrName>style.opacity</p:attrName>
                                        </p:attrNameLst>
                                      </p:cBhvr>
                                      <p:to>
                                        <p:strVal val="0.1"/>
                                      </p:to>
                                    </p:set>
                                    <p:animEffect filter="image" prLst="opacity: 0.1">
                                      <p:cBhvr rctx="IE">
                                        <p:cTn id="74" dur="indefinite"/>
                                        <p:tgtEl>
                                          <p:spTgt spid="14"/>
                                        </p:tgtEl>
                                      </p:cBhvr>
                                    </p:animEffect>
                                  </p:childTnLst>
                                </p:cTn>
                              </p:par>
                              <p:par>
                                <p:cTn id="75" presetID="9" presetClass="emph" presetSubtype="0" nodeType="withEffect">
                                  <p:stCondLst>
                                    <p:cond delay="0"/>
                                  </p:stCondLst>
                                  <p:childTnLst>
                                    <p:set>
                                      <p:cBhvr rctx="PPT">
                                        <p:cTn id="76" dur="indefinite"/>
                                        <p:tgtEl>
                                          <p:spTgt spid="18"/>
                                        </p:tgtEl>
                                        <p:attrNameLst>
                                          <p:attrName>style.opacity</p:attrName>
                                        </p:attrNameLst>
                                      </p:cBhvr>
                                      <p:to>
                                        <p:strVal val="0.1"/>
                                      </p:to>
                                    </p:set>
                                    <p:animEffect filter="image" prLst="opacity: 0.1">
                                      <p:cBhvr rctx="IE">
                                        <p:cTn id="77" dur="indefinite"/>
                                        <p:tgtEl>
                                          <p:spTgt spid="18"/>
                                        </p:tgtEl>
                                      </p:cBhvr>
                                    </p:animEffect>
                                  </p:childTnLst>
                                </p:cTn>
                              </p:par>
                              <p:par>
                                <p:cTn id="78" presetID="9" presetClass="emph" presetSubtype="0" grpId="0" nodeType="withEffect">
                                  <p:stCondLst>
                                    <p:cond delay="0"/>
                                  </p:stCondLst>
                                  <p:childTnLst>
                                    <p:set>
                                      <p:cBhvr rctx="PPT">
                                        <p:cTn id="79" dur="indefinite"/>
                                        <p:tgtEl>
                                          <p:spTgt spid="21"/>
                                        </p:tgtEl>
                                        <p:attrNameLst>
                                          <p:attrName>style.opacity</p:attrName>
                                        </p:attrNameLst>
                                      </p:cBhvr>
                                      <p:to>
                                        <p:strVal val="0.1"/>
                                      </p:to>
                                    </p:set>
                                    <p:animEffect filter="image" prLst="opacity: 0.1">
                                      <p:cBhvr rctx="IE">
                                        <p:cTn id="80" dur="indefinite"/>
                                        <p:tgtEl>
                                          <p:spTgt spid="21"/>
                                        </p:tgtEl>
                                      </p:cBhvr>
                                    </p:animEffect>
                                  </p:childTnLst>
                                </p:cTn>
                              </p:par>
                              <p:par>
                                <p:cTn id="81" presetID="9" presetClass="emph" presetSubtype="0" grpId="0" nodeType="withEffect">
                                  <p:stCondLst>
                                    <p:cond delay="0"/>
                                  </p:stCondLst>
                                  <p:childTnLst>
                                    <p:set>
                                      <p:cBhvr rctx="PPT">
                                        <p:cTn id="82" dur="indefinite"/>
                                        <p:tgtEl>
                                          <p:spTgt spid="22"/>
                                        </p:tgtEl>
                                        <p:attrNameLst>
                                          <p:attrName>style.opacity</p:attrName>
                                        </p:attrNameLst>
                                      </p:cBhvr>
                                      <p:to>
                                        <p:strVal val="0.1"/>
                                      </p:to>
                                    </p:set>
                                    <p:animEffect filter="image" prLst="opacity: 0.1">
                                      <p:cBhvr rctx="IE">
                                        <p:cTn id="83" dur="indefinite"/>
                                        <p:tgtEl>
                                          <p:spTgt spid="22"/>
                                        </p:tgtEl>
                                      </p:cBhvr>
                                    </p:animEffect>
                                  </p:childTnLst>
                                </p:cTn>
                              </p:par>
                              <p:par>
                                <p:cTn id="84" presetID="9" presetClass="emph" presetSubtype="0" grpId="0" nodeType="withEffect">
                                  <p:stCondLst>
                                    <p:cond delay="0"/>
                                  </p:stCondLst>
                                  <p:childTnLst>
                                    <p:set>
                                      <p:cBhvr rctx="PPT">
                                        <p:cTn id="85" dur="indefinite"/>
                                        <p:tgtEl>
                                          <p:spTgt spid="23"/>
                                        </p:tgtEl>
                                        <p:attrNameLst>
                                          <p:attrName>style.opacity</p:attrName>
                                        </p:attrNameLst>
                                      </p:cBhvr>
                                      <p:to>
                                        <p:strVal val="0.1"/>
                                      </p:to>
                                    </p:set>
                                    <p:animEffect filter="image" prLst="opacity: 0.1">
                                      <p:cBhvr rctx="IE">
                                        <p:cTn id="86" dur="indefinite"/>
                                        <p:tgtEl>
                                          <p:spTgt spid="23"/>
                                        </p:tgtEl>
                                      </p:cBhvr>
                                    </p:animEffect>
                                  </p:childTnLst>
                                </p:cTn>
                              </p:par>
                              <p:par>
                                <p:cTn id="87" presetID="9" presetClass="emph" presetSubtype="0" grpId="0" nodeType="withEffect">
                                  <p:stCondLst>
                                    <p:cond delay="0"/>
                                  </p:stCondLst>
                                  <p:childTnLst>
                                    <p:set>
                                      <p:cBhvr rctx="PPT">
                                        <p:cTn id="88" dur="indefinite"/>
                                        <p:tgtEl>
                                          <p:spTgt spid="24"/>
                                        </p:tgtEl>
                                        <p:attrNameLst>
                                          <p:attrName>style.opacity</p:attrName>
                                        </p:attrNameLst>
                                      </p:cBhvr>
                                      <p:to>
                                        <p:strVal val="0.1"/>
                                      </p:to>
                                    </p:set>
                                    <p:animEffect filter="image" prLst="opacity: 0.1">
                                      <p:cBhvr rctx="IE">
                                        <p:cTn id="89" dur="indefinite"/>
                                        <p:tgtEl>
                                          <p:spTgt spid="24"/>
                                        </p:tgtEl>
                                      </p:cBhvr>
                                    </p:animEffect>
                                  </p:childTnLst>
                                </p:cTn>
                              </p:par>
                              <p:par>
                                <p:cTn id="90" presetID="9" presetClass="emph" presetSubtype="0" nodeType="withEffect">
                                  <p:stCondLst>
                                    <p:cond delay="0"/>
                                  </p:stCondLst>
                                  <p:childTnLst>
                                    <p:set>
                                      <p:cBhvr rctx="PPT">
                                        <p:cTn id="91" dur="indefinite"/>
                                        <p:tgtEl>
                                          <p:spTgt spid="25"/>
                                        </p:tgtEl>
                                        <p:attrNameLst>
                                          <p:attrName>style.opacity</p:attrName>
                                        </p:attrNameLst>
                                      </p:cBhvr>
                                      <p:to>
                                        <p:strVal val="0.1"/>
                                      </p:to>
                                    </p:set>
                                    <p:animEffect filter="image" prLst="opacity: 0.1">
                                      <p:cBhvr rctx="IE">
                                        <p:cTn id="92" dur="indefinite"/>
                                        <p:tgtEl>
                                          <p:spTgt spid="25"/>
                                        </p:tgtEl>
                                      </p:cBhvr>
                                    </p:animEffect>
                                  </p:childTnLst>
                                </p:cTn>
                              </p:par>
                              <p:par>
                                <p:cTn id="93" presetID="9" presetClass="emph" presetSubtype="0" grpId="0" nodeType="withEffect">
                                  <p:stCondLst>
                                    <p:cond delay="0"/>
                                  </p:stCondLst>
                                  <p:childTnLst>
                                    <p:set>
                                      <p:cBhvr rctx="PPT">
                                        <p:cTn id="94" dur="indefinite"/>
                                        <p:tgtEl>
                                          <p:spTgt spid="30"/>
                                        </p:tgtEl>
                                        <p:attrNameLst>
                                          <p:attrName>style.opacity</p:attrName>
                                        </p:attrNameLst>
                                      </p:cBhvr>
                                      <p:to>
                                        <p:strVal val="0.1"/>
                                      </p:to>
                                    </p:set>
                                    <p:animEffect filter="image" prLst="opacity: 0.1">
                                      <p:cBhvr rctx="IE">
                                        <p:cTn id="95" dur="indefinite"/>
                                        <p:tgtEl>
                                          <p:spTgt spid="30"/>
                                        </p:tgtEl>
                                      </p:cBhvr>
                                    </p:animEffect>
                                  </p:childTnLst>
                                </p:cTn>
                              </p:par>
                              <p:par>
                                <p:cTn id="96" presetID="9" presetClass="emph" presetSubtype="0" grpId="0" nodeType="withEffect">
                                  <p:stCondLst>
                                    <p:cond delay="0"/>
                                  </p:stCondLst>
                                  <p:childTnLst>
                                    <p:set>
                                      <p:cBhvr rctx="PPT">
                                        <p:cTn id="97" dur="indefinite"/>
                                        <p:tgtEl>
                                          <p:spTgt spid="31"/>
                                        </p:tgtEl>
                                        <p:attrNameLst>
                                          <p:attrName>style.opacity</p:attrName>
                                        </p:attrNameLst>
                                      </p:cBhvr>
                                      <p:to>
                                        <p:strVal val="0.1"/>
                                      </p:to>
                                    </p:set>
                                    <p:animEffect filter="image" prLst="opacity: 0.1">
                                      <p:cBhvr rctx="IE">
                                        <p:cTn id="98" dur="indefinite"/>
                                        <p:tgtEl>
                                          <p:spTgt spid="31"/>
                                        </p:tgtEl>
                                      </p:cBhvr>
                                    </p:animEffect>
                                  </p:childTnLst>
                                </p:cTn>
                              </p:par>
                              <p:par>
                                <p:cTn id="99" presetID="9" presetClass="emph" presetSubtype="0" nodeType="withEffect">
                                  <p:stCondLst>
                                    <p:cond delay="0"/>
                                  </p:stCondLst>
                                  <p:childTnLst>
                                    <p:set>
                                      <p:cBhvr rctx="PPT">
                                        <p:cTn id="100" dur="indefinite"/>
                                        <p:tgtEl>
                                          <p:spTgt spid="32"/>
                                        </p:tgtEl>
                                        <p:attrNameLst>
                                          <p:attrName>style.opacity</p:attrName>
                                        </p:attrNameLst>
                                      </p:cBhvr>
                                      <p:to>
                                        <p:strVal val="0.1"/>
                                      </p:to>
                                    </p:set>
                                    <p:animEffect filter="image" prLst="opacity: 0.1">
                                      <p:cBhvr rctx="IE">
                                        <p:cTn id="101" dur="indefinite"/>
                                        <p:tgtEl>
                                          <p:spTgt spid="32"/>
                                        </p:tgtEl>
                                      </p:cBhvr>
                                    </p:animEffect>
                                  </p:childTnLst>
                                </p:cTn>
                              </p:par>
                              <p:par>
                                <p:cTn id="102" presetID="9" presetClass="emph" presetSubtype="0" nodeType="withEffect">
                                  <p:stCondLst>
                                    <p:cond delay="0"/>
                                  </p:stCondLst>
                                  <p:childTnLst>
                                    <p:set>
                                      <p:cBhvr rctx="PPT">
                                        <p:cTn id="103" dur="indefinite"/>
                                        <p:tgtEl>
                                          <p:spTgt spid="37"/>
                                        </p:tgtEl>
                                        <p:attrNameLst>
                                          <p:attrName>style.opacity</p:attrName>
                                        </p:attrNameLst>
                                      </p:cBhvr>
                                      <p:to>
                                        <p:strVal val="0.1"/>
                                      </p:to>
                                    </p:set>
                                    <p:animEffect filter="image" prLst="opacity: 0.1">
                                      <p:cBhvr rctx="IE">
                                        <p:cTn id="104" dur="indefinite"/>
                                        <p:tgtEl>
                                          <p:spTgt spid="37"/>
                                        </p:tgtEl>
                                      </p:cBhvr>
                                    </p:animEffect>
                                  </p:childTnLst>
                                </p:cTn>
                              </p:par>
                              <p:par>
                                <p:cTn id="105" presetID="9" presetClass="emph" presetSubtype="0" nodeType="withEffect">
                                  <p:stCondLst>
                                    <p:cond delay="0"/>
                                  </p:stCondLst>
                                  <p:childTnLst>
                                    <p:set>
                                      <p:cBhvr rctx="PPT">
                                        <p:cTn id="106" dur="indefinite"/>
                                        <p:tgtEl>
                                          <p:spTgt spid="39"/>
                                        </p:tgtEl>
                                        <p:attrNameLst>
                                          <p:attrName>style.opacity</p:attrName>
                                        </p:attrNameLst>
                                      </p:cBhvr>
                                      <p:to>
                                        <p:strVal val="0.1"/>
                                      </p:to>
                                    </p:set>
                                    <p:animEffect filter="image" prLst="opacity: 0.1">
                                      <p:cBhvr rctx="IE">
                                        <p:cTn id="107" dur="indefinite"/>
                                        <p:tgtEl>
                                          <p:spTgt spid="39"/>
                                        </p:tgtEl>
                                      </p:cBhvr>
                                    </p:animEffect>
                                  </p:childTnLst>
                                </p:cTn>
                              </p:par>
                              <p:par>
                                <p:cTn id="108" presetID="9" presetClass="emph" presetSubtype="0" nodeType="withEffect">
                                  <p:stCondLst>
                                    <p:cond delay="0"/>
                                  </p:stCondLst>
                                  <p:childTnLst>
                                    <p:set>
                                      <p:cBhvr rctx="PPT">
                                        <p:cTn id="109" dur="indefinite"/>
                                        <p:tgtEl>
                                          <p:spTgt spid="42"/>
                                        </p:tgtEl>
                                        <p:attrNameLst>
                                          <p:attrName>style.opacity</p:attrName>
                                        </p:attrNameLst>
                                      </p:cBhvr>
                                      <p:to>
                                        <p:strVal val="0.1"/>
                                      </p:to>
                                    </p:set>
                                    <p:animEffect filter="image" prLst="opacity: 0.1">
                                      <p:cBhvr rctx="IE">
                                        <p:cTn id="110" dur="indefinite"/>
                                        <p:tgtEl>
                                          <p:spTgt spid="42"/>
                                        </p:tgtEl>
                                      </p:cBhvr>
                                    </p:animEffect>
                                  </p:childTnLst>
                                </p:cTn>
                              </p:par>
                              <p:par>
                                <p:cTn id="111" presetID="9" presetClass="emph" presetSubtype="0" nodeType="withEffect">
                                  <p:stCondLst>
                                    <p:cond delay="0"/>
                                  </p:stCondLst>
                                  <p:childTnLst>
                                    <p:set>
                                      <p:cBhvr rctx="PPT">
                                        <p:cTn id="112" dur="indefinite"/>
                                        <p:tgtEl>
                                          <p:spTgt spid="3"/>
                                        </p:tgtEl>
                                        <p:attrNameLst>
                                          <p:attrName>style.opacity</p:attrName>
                                        </p:attrNameLst>
                                      </p:cBhvr>
                                      <p:to>
                                        <p:strVal val="0.1"/>
                                      </p:to>
                                    </p:set>
                                    <p:animEffect filter="image" prLst="opacity: 0.1">
                                      <p:cBhvr rctx="IE">
                                        <p:cTn id="113" dur="indefinite"/>
                                        <p:tgtEl>
                                          <p:spTgt spid="3"/>
                                        </p:tgtEl>
                                      </p:cBhvr>
                                    </p:animEffect>
                                  </p:childTnLst>
                                </p:cTn>
                              </p:par>
                              <p:par>
                                <p:cTn id="114" presetID="9" presetClass="emph" presetSubtype="0" grpId="0" nodeType="withEffect">
                                  <p:stCondLst>
                                    <p:cond delay="0"/>
                                  </p:stCondLst>
                                  <p:childTnLst>
                                    <p:set>
                                      <p:cBhvr rctx="PPT">
                                        <p:cTn id="115" dur="indefinite"/>
                                        <p:tgtEl>
                                          <p:spTgt spid="66"/>
                                        </p:tgtEl>
                                        <p:attrNameLst>
                                          <p:attrName>style.opacity</p:attrName>
                                        </p:attrNameLst>
                                      </p:cBhvr>
                                      <p:to>
                                        <p:strVal val="0.1"/>
                                      </p:to>
                                    </p:set>
                                    <p:animEffect filter="image" prLst="opacity: 0.1">
                                      <p:cBhvr rctx="IE">
                                        <p:cTn id="116" dur="indefinite"/>
                                        <p:tgtEl>
                                          <p:spTgt spid="66"/>
                                        </p:tgtEl>
                                      </p:cBhvr>
                                    </p:animEffect>
                                  </p:childTnLst>
                                </p:cTn>
                              </p:par>
                              <p:par>
                                <p:cTn id="117" presetID="9" presetClass="emph" presetSubtype="0" grpId="0" nodeType="withEffect">
                                  <p:stCondLst>
                                    <p:cond delay="0"/>
                                  </p:stCondLst>
                                  <p:childTnLst>
                                    <p:set>
                                      <p:cBhvr rctx="PPT">
                                        <p:cTn id="118" dur="indefinite"/>
                                        <p:tgtEl>
                                          <p:spTgt spid="67"/>
                                        </p:tgtEl>
                                        <p:attrNameLst>
                                          <p:attrName>style.opacity</p:attrName>
                                        </p:attrNameLst>
                                      </p:cBhvr>
                                      <p:to>
                                        <p:strVal val="0.1"/>
                                      </p:to>
                                    </p:set>
                                    <p:animEffect filter="image" prLst="opacity: 0.1">
                                      <p:cBhvr rctx="IE">
                                        <p:cTn id="119" dur="indefinite"/>
                                        <p:tgtEl>
                                          <p:spTgt spid="67"/>
                                        </p:tgtEl>
                                      </p:cBhvr>
                                    </p:animEffect>
                                  </p:childTnLst>
                                </p:cTn>
                              </p:par>
                              <p:par>
                                <p:cTn id="120" presetID="9" presetClass="emph" presetSubtype="0" grpId="0" nodeType="withEffect">
                                  <p:stCondLst>
                                    <p:cond delay="0"/>
                                  </p:stCondLst>
                                  <p:childTnLst>
                                    <p:set>
                                      <p:cBhvr rctx="PPT">
                                        <p:cTn id="121" dur="indefinite"/>
                                        <p:tgtEl>
                                          <p:spTgt spid="38"/>
                                        </p:tgtEl>
                                        <p:attrNameLst>
                                          <p:attrName>style.opacity</p:attrName>
                                        </p:attrNameLst>
                                      </p:cBhvr>
                                      <p:to>
                                        <p:strVal val="0.1"/>
                                      </p:to>
                                    </p:set>
                                    <p:animEffect filter="image" prLst="opacity: 0.1">
                                      <p:cBhvr rctx="IE">
                                        <p:cTn id="122" dur="indefinite"/>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P spid="9" grpId="0" animBg="1"/>
      <p:bldP spid="9" grpId="1" animBg="1"/>
      <p:bldP spid="11" grpId="0" animBg="1"/>
      <p:bldP spid="12" grpId="0"/>
      <p:bldP spid="21" grpId="0" animBg="1"/>
      <p:bldP spid="21" grpId="1" animBg="1"/>
      <p:bldP spid="22" grpId="0" animBg="1"/>
      <p:bldP spid="22" grpId="1" animBg="1"/>
      <p:bldP spid="23" grpId="0" animBg="1"/>
      <p:bldP spid="23" grpId="1" animBg="1"/>
      <p:bldP spid="24" grpId="0" animBg="1"/>
      <p:bldP spid="24" grpId="1" animBg="1"/>
      <p:bldP spid="30" grpId="0" animBg="1"/>
      <p:bldP spid="30" grpId="1" animBg="1"/>
      <p:bldP spid="31" grpId="0" animBg="1"/>
      <p:bldP spid="66" grpId="0"/>
      <p:bldP spid="66" grpId="1"/>
      <p:bldP spid="67" grpId="0"/>
      <p:bldP spid="67" grpId="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08858"/>
            <a:ext cx="8229600" cy="1362075"/>
          </a:xfrm>
        </p:spPr>
        <p:txBody>
          <a:bodyPr>
            <a:normAutofit fontScale="90000"/>
          </a:bodyPr>
          <a:lstStyle/>
          <a:p>
            <a:r>
              <a:rPr lang="en-US" dirty="0"/>
              <a:t>Geo-location Service</a:t>
            </a:r>
            <a:br>
              <a:rPr lang="en-US" dirty="0"/>
            </a:br>
            <a:r>
              <a:rPr lang="en-US" dirty="0"/>
              <a:t>(</a:t>
            </a:r>
            <a:r>
              <a:rPr lang="en-US" dirty="0">
                <a:hlinkClick r:id="rId3"/>
              </a:rPr>
              <a:t>http://whitespaces.msresearch.us</a:t>
            </a:r>
            <a:r>
              <a:rPr lang="en-US" dirty="0"/>
              <a:t>) </a:t>
            </a:r>
          </a:p>
        </p:txBody>
      </p:sp>
      <p:sp>
        <p:nvSpPr>
          <p:cNvPr id="3" name="Content Placeholder 2"/>
          <p:cNvSpPr>
            <a:spLocks noGrp="1"/>
          </p:cNvSpPr>
          <p:nvPr>
            <p:ph idx="1"/>
          </p:nvPr>
        </p:nvSpPr>
        <p:spPr/>
        <p:txBody>
          <a:bodyPr/>
          <a:lstStyle/>
          <a:p>
            <a:r>
              <a:rPr lang="en-US" dirty="0">
                <a:latin typeface="Segoe UI" pitchFamily="34" charset="0"/>
                <a:ea typeface="Segoe UI" pitchFamily="34" charset="0"/>
                <a:cs typeface="Segoe UI" pitchFamily="34" charset="0"/>
              </a:rPr>
              <a:t>Use centralized service instead of sensing</a:t>
            </a:r>
          </a:p>
          <a:p>
            <a:pPr lvl="1"/>
            <a:r>
              <a:rPr lang="en-US" dirty="0">
                <a:latin typeface="Segoe UI" pitchFamily="34" charset="0"/>
                <a:ea typeface="Segoe UI" pitchFamily="34" charset="0"/>
                <a:cs typeface="Segoe UI" pitchFamily="34" charset="0"/>
              </a:rPr>
              <a:t>Returns list of available TV channels at given location</a:t>
            </a: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4555" y="2971800"/>
            <a:ext cx="456705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426311" y="2506840"/>
            <a:ext cx="1066800" cy="515892"/>
          </a:xfrm>
          <a:prstGeom prst="rect">
            <a:avLst/>
          </a:prstGeom>
          <a:gradFill>
            <a:gsLst>
              <a:gs pos="0">
                <a:srgbClr val="D6B19C"/>
              </a:gs>
              <a:gs pos="30000">
                <a:srgbClr val="D49E6C"/>
              </a:gs>
              <a:gs pos="70000">
                <a:srgbClr val="A65528"/>
              </a:gs>
              <a:gs pos="100000">
                <a:srgbClr val="663012"/>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a:solidFill>
                  <a:schemeClr val="tx1"/>
                </a:solidFill>
                <a:effectLst>
                  <a:outerShdw blurRad="38100" dist="38100" dir="2700000" algn="tl">
                    <a:srgbClr val="000000">
                      <a:alpha val="43137"/>
                    </a:srgbClr>
                  </a:outerShdw>
                </a:effectLst>
                <a:latin typeface="Segoe" pitchFamily="34" charset="0"/>
              </a:rPr>
              <a:t>Propagation Modeling</a:t>
            </a:r>
            <a:endParaRPr kumimoji="0" lang="en-US" sz="12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a:off x="3609630" y="2644978"/>
            <a:ext cx="650331"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8" name="Right Arrow 7"/>
          <p:cNvSpPr/>
          <p:nvPr/>
        </p:nvSpPr>
        <p:spPr bwMode="auto">
          <a:xfrm>
            <a:off x="1669161" y="2644979"/>
            <a:ext cx="606318"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9" name="Bent-Up Arrow 8"/>
          <p:cNvSpPr/>
          <p:nvPr/>
        </p:nvSpPr>
        <p:spPr bwMode="auto">
          <a:xfrm>
            <a:off x="1669161" y="3084694"/>
            <a:ext cx="1143000" cy="427876"/>
          </a:xfrm>
          <a:prstGeom prst="bentUpArrow">
            <a:avLst>
              <a:gd name="adj1" fmla="val 24589"/>
              <a:gd name="adj2" fmla="val 29533"/>
              <a:gd name="adj3" fmla="val 23800"/>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10" name="Bent-Up Arrow 9"/>
          <p:cNvSpPr/>
          <p:nvPr/>
        </p:nvSpPr>
        <p:spPr bwMode="auto">
          <a:xfrm>
            <a:off x="1669161" y="3084693"/>
            <a:ext cx="1752600" cy="1114066"/>
          </a:xfrm>
          <a:prstGeom prst="bentUpArrow">
            <a:avLst>
              <a:gd name="adj1" fmla="val 10653"/>
              <a:gd name="adj2" fmla="val 11632"/>
              <a:gd name="adj3" fmla="val 12085"/>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11" name="TextBox 30"/>
          <p:cNvSpPr txBox="1"/>
          <p:nvPr/>
        </p:nvSpPr>
        <p:spPr>
          <a:xfrm>
            <a:off x="4364961" y="2586401"/>
            <a:ext cx="4485894" cy="33855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i="1" dirty="0"/>
              <a:t>&lt;primary user [ ], signal strength [ ] at location&gt;</a:t>
            </a:r>
          </a:p>
        </p:txBody>
      </p:sp>
      <p:sp>
        <p:nvSpPr>
          <p:cNvPr id="12" name="Rounded Rectangle 11"/>
          <p:cNvSpPr/>
          <p:nvPr/>
        </p:nvSpPr>
        <p:spPr bwMode="auto">
          <a:xfrm>
            <a:off x="293145" y="2522359"/>
            <a:ext cx="1253127" cy="445084"/>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FFFFFF"/>
                </a:solidFill>
              </a:rPr>
              <a:t>TV/MIC data</a:t>
            </a:r>
          </a:p>
          <a:p>
            <a:pPr algn="ctr"/>
            <a:r>
              <a:rPr lang="en-US" sz="800" i="1" dirty="0">
                <a:solidFill>
                  <a:srgbClr val="FFFFFF"/>
                </a:solidFill>
              </a:rPr>
              <a:t>(</a:t>
            </a:r>
            <a:r>
              <a:rPr lang="en-US" sz="800" i="1" dirty="0">
                <a:solidFill>
                  <a:srgbClr val="FFFFFF"/>
                </a:solidFill>
                <a:effectLst>
                  <a:outerShdw blurRad="38100" dist="38100" dir="2700000" algn="tl">
                    <a:srgbClr val="000000">
                      <a:alpha val="43137"/>
                    </a:srgbClr>
                  </a:outerShdw>
                </a:effectLst>
                <a:latin typeface="Segoe" pitchFamily="34" charset="0"/>
              </a:rPr>
              <a:t>FCC</a:t>
            </a:r>
            <a:r>
              <a:rPr lang="en-US" sz="800" i="1" dirty="0">
                <a:solidFill>
                  <a:srgbClr val="FFFFFF"/>
                </a:solidFill>
                <a:effectLst>
                  <a:outerShdw blurRad="38100" dist="38100" dir="2700000" algn="tl">
                    <a:srgbClr val="000000">
                      <a:alpha val="43137"/>
                    </a:srgbClr>
                  </a:outerShdw>
                </a:effectLst>
              </a:rPr>
              <a:t> CDBS, others)</a:t>
            </a:r>
            <a:endParaRPr kumimoji="0" lang="en-US" sz="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315508" y="3248942"/>
            <a:ext cx="1253127" cy="416417"/>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FFFFFF"/>
                </a:solidFill>
              </a:rPr>
              <a:t>Location</a:t>
            </a:r>
          </a:p>
          <a:p>
            <a:pPr algn="ctr"/>
            <a:r>
              <a:rPr kumimoji="0" lang="en-US" sz="800" b="0" i="1" u="none" strike="noStrike" cap="none" normalizeH="0" baseline="0" dirty="0">
                <a:solidFill>
                  <a:srgbClr val="FFFFFF"/>
                </a:solidFill>
                <a:effectLst>
                  <a:outerShdw blurRad="38100" dist="38100" dir="2700000" algn="tl">
                    <a:srgbClr val="000000">
                      <a:alpha val="43137"/>
                    </a:srgbClr>
                  </a:outerShdw>
                </a:effectLst>
                <a:latin typeface="Segoe" pitchFamily="34" charset="0"/>
              </a:rPr>
              <a:t>(Latitude, Longitude)</a:t>
            </a:r>
            <a:endParaRPr kumimoji="0" lang="en-US" sz="800" b="0" i="1"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315507" y="3909014"/>
            <a:ext cx="1253127" cy="442145"/>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rgbClr val="FFFFFF"/>
                </a:solidFill>
              </a:rPr>
              <a:t>Terrain Data</a:t>
            </a:r>
          </a:p>
          <a:p>
            <a:pPr algn="ctr"/>
            <a:r>
              <a:rPr kumimoji="0" lang="en-US" sz="800" b="0" i="1" u="none" strike="noStrike" cap="none" normalizeH="0" baseline="0" dirty="0">
                <a:solidFill>
                  <a:srgbClr val="FFFFFF"/>
                </a:solidFill>
                <a:effectLst>
                  <a:outerShdw blurRad="38100" dist="38100" dir="2700000" algn="tl">
                    <a:srgbClr val="000000">
                      <a:alpha val="43137"/>
                    </a:srgbClr>
                  </a:outerShdw>
                </a:effectLst>
                <a:latin typeface="Segoe" pitchFamily="34" charset="0"/>
              </a:rPr>
              <a:t>(Globe,</a:t>
            </a:r>
            <a:r>
              <a:rPr kumimoji="0" lang="en-US" sz="800" b="0" i="1" u="none" strike="noStrike" cap="none" normalizeH="0" dirty="0">
                <a:solidFill>
                  <a:srgbClr val="FFFFFF"/>
                </a:solidFill>
                <a:effectLst>
                  <a:outerShdw blurRad="38100" dist="38100" dir="2700000" algn="tl">
                    <a:srgbClr val="000000">
                      <a:alpha val="43137"/>
                    </a:srgbClr>
                  </a:outerShdw>
                </a:effectLst>
                <a:latin typeface="Segoe" pitchFamily="34" charset="0"/>
              </a:rPr>
              <a:t> SRTM)</a:t>
            </a:r>
            <a:endParaRPr kumimoji="0" lang="en-US" sz="300" b="0" i="1"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5" name="TextBox 26"/>
          <p:cNvSpPr txBox="1"/>
          <p:nvPr/>
        </p:nvSpPr>
        <p:spPr>
          <a:xfrm>
            <a:off x="0" y="4428053"/>
            <a:ext cx="4572000" cy="22775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dirty="0"/>
              <a:t>Features</a:t>
            </a:r>
            <a:endParaRPr lang="en-US" sz="1400" b="1" u="sng" dirty="0"/>
          </a:p>
          <a:p>
            <a:pPr marL="171450" indent="-171450">
              <a:buFont typeface="Arial" pitchFamily="34" charset="0"/>
              <a:buChar char="•"/>
            </a:pPr>
            <a:r>
              <a:rPr lang="en-US" sz="1400" dirty="0"/>
              <a:t>Can configure various parameters, e.g. </a:t>
            </a:r>
          </a:p>
          <a:p>
            <a:pPr marL="628650" lvl="1" indent="-171450">
              <a:buFont typeface="Arial" pitchFamily="34" charset="0"/>
              <a:buChar char="•"/>
            </a:pPr>
            <a:r>
              <a:rPr lang="en-US" sz="1400" dirty="0"/>
              <a:t>propagation models: L-R, Free Space, </a:t>
            </a:r>
            <a:r>
              <a:rPr lang="en-US" sz="1400" dirty="0" err="1"/>
              <a:t>Egli</a:t>
            </a:r>
            <a:endParaRPr lang="en-US" sz="1400" dirty="0"/>
          </a:p>
          <a:p>
            <a:pPr marL="628650" lvl="1" indent="-171450">
              <a:buFont typeface="Arial" pitchFamily="34" charset="0"/>
              <a:buChar char="•"/>
            </a:pPr>
            <a:r>
              <a:rPr lang="en-US" sz="1400" dirty="0"/>
              <a:t>detection threshold (-114 </a:t>
            </a:r>
            <a:r>
              <a:rPr lang="en-US" sz="1400" dirty="0" err="1"/>
              <a:t>dBm</a:t>
            </a:r>
            <a:r>
              <a:rPr lang="en-US" sz="1400" dirty="0"/>
              <a:t> by default)</a:t>
            </a:r>
          </a:p>
          <a:p>
            <a:pPr marL="171450" indent="-171450">
              <a:buFont typeface="Arial" pitchFamily="34" charset="0"/>
              <a:buChar char="•"/>
            </a:pPr>
            <a:r>
              <a:rPr lang="en-US" sz="1400" dirty="0"/>
              <a:t>Protection for MICs by adding as primary user</a:t>
            </a:r>
          </a:p>
          <a:p>
            <a:pPr marL="171450" indent="-171450">
              <a:buFont typeface="Arial" pitchFamily="34" charset="0"/>
              <a:buChar char="•"/>
            </a:pPr>
            <a:r>
              <a:rPr lang="en-US" sz="1400" dirty="0"/>
              <a:t>Accuracy:</a:t>
            </a:r>
          </a:p>
          <a:p>
            <a:pPr marL="628650" lvl="1" indent="-171450">
              <a:buFont typeface="Arial" pitchFamily="34" charset="0"/>
              <a:buChar char="•"/>
            </a:pPr>
            <a:r>
              <a:rPr lang="en-US" sz="1400" dirty="0"/>
              <a:t>combines terrain sources for accurate results</a:t>
            </a:r>
          </a:p>
          <a:p>
            <a:pPr marL="628650" lvl="1" indent="-171450">
              <a:buFont typeface="Arial" pitchFamily="34" charset="0"/>
              <a:buChar char="•"/>
            </a:pPr>
            <a:r>
              <a:rPr lang="en-US" sz="1400" dirty="0"/>
              <a:t>results validated across1500 miles in WA state</a:t>
            </a:r>
          </a:p>
          <a:p>
            <a:pPr marL="171450" indent="-171450">
              <a:buFont typeface="Arial" pitchFamily="34" charset="0"/>
              <a:buChar char="•"/>
            </a:pPr>
            <a:r>
              <a:rPr lang="en-US" sz="1400" dirty="0"/>
              <a:t>Includes analysis of white space availability</a:t>
            </a:r>
          </a:p>
          <a:p>
            <a:pPr marL="171450" indent="-171450">
              <a:buFont typeface="Arial" pitchFamily="34" charset="0"/>
              <a:buChar char="•"/>
            </a:pPr>
            <a:r>
              <a:rPr lang="en-US" sz="1400" dirty="0"/>
              <a:t>(forthcoming) Internationalization of TV tower data</a:t>
            </a:r>
          </a:p>
        </p:txBody>
      </p:sp>
    </p:spTree>
    <p:extLst>
      <p:ext uri="{BB962C8B-B14F-4D97-AF65-F5344CB8AC3E}">
        <p14:creationId xmlns:p14="http://schemas.microsoft.com/office/powerpoint/2010/main" val="3924175338"/>
      </p:ext>
    </p:extLst>
  </p:cSld>
  <p:clrMapOvr>
    <a:masterClrMapping/>
  </p:clrMapOvr>
  <mc:AlternateContent xmlns:mc="http://schemas.openxmlformats.org/markup-compatibility/2006" xmlns:p14="http://schemas.microsoft.com/office/powerpoint/2010/main">
    <mc:Choice Requires="p14">
      <p:transition spd="slow" p14:dur="2000" advTm="72652"/>
    </mc:Choice>
    <mc:Fallback xmlns="">
      <p:transition spd="slow" advTm="7265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solidFill>
                  <a:schemeClr val="accent4"/>
                </a:solidFill>
              </a:rPr>
              <a:t>White-</a:t>
            </a:r>
            <a:r>
              <a:rPr lang="en-US" dirty="0" err="1">
                <a:solidFill>
                  <a:schemeClr val="accent4"/>
                </a:solidFill>
              </a:rPr>
              <a:t>Fi</a:t>
            </a:r>
            <a:r>
              <a:rPr lang="en-US" dirty="0">
                <a:solidFill>
                  <a:schemeClr val="accent4"/>
                </a:solidFill>
              </a:rPr>
              <a:t>: Geo-Location Database</a:t>
            </a: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830" y="1662370"/>
            <a:ext cx="425679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2885" y="1860632"/>
            <a:ext cx="4080803" cy="29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839365" y="5379625"/>
            <a:ext cx="1923925" cy="400110"/>
          </a:xfrm>
          <a:prstGeom prst="rect">
            <a:avLst/>
          </a:prstGeom>
          <a:noFill/>
        </p:spPr>
        <p:txBody>
          <a:bodyPr wrap="none" rtlCol="0">
            <a:spAutoFit/>
          </a:bodyPr>
          <a:lstStyle/>
          <a:p>
            <a:pPr>
              <a:buNone/>
            </a:pPr>
            <a:r>
              <a:rPr lang="en-US" dirty="0"/>
              <a:t>FCC mandated</a:t>
            </a:r>
          </a:p>
        </p:txBody>
      </p:sp>
      <p:cxnSp>
        <p:nvCxnSpPr>
          <p:cNvPr id="22" name="Straight Arrow Connector 21"/>
          <p:cNvCxnSpPr>
            <a:stCxn id="20" idx="0"/>
          </p:cNvCxnSpPr>
          <p:nvPr/>
        </p:nvCxnSpPr>
        <p:spPr>
          <a:xfrm rot="16200000" flipV="1">
            <a:off x="6055527" y="4633824"/>
            <a:ext cx="1028905" cy="4626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3375646" y="5179570"/>
            <a:ext cx="2149948" cy="707886"/>
          </a:xfrm>
          <a:prstGeom prst="rect">
            <a:avLst/>
          </a:prstGeom>
          <a:noFill/>
        </p:spPr>
        <p:txBody>
          <a:bodyPr wrap="none" rtlCol="0">
            <a:spAutoFit/>
          </a:bodyPr>
          <a:lstStyle/>
          <a:p>
            <a:pPr>
              <a:buNone/>
            </a:pPr>
            <a:r>
              <a:rPr lang="en-US" dirty="0"/>
              <a:t>Our geo-location </a:t>
            </a:r>
            <a:br>
              <a:rPr lang="en-US" dirty="0"/>
            </a:br>
            <a:r>
              <a:rPr lang="en-US" dirty="0"/>
              <a:t>database</a:t>
            </a:r>
          </a:p>
        </p:txBody>
      </p:sp>
      <p:cxnSp>
        <p:nvCxnSpPr>
          <p:cNvPr id="26" name="Straight Arrow Connector 25"/>
          <p:cNvCxnSpPr/>
          <p:nvPr/>
        </p:nvCxnSpPr>
        <p:spPr>
          <a:xfrm rot="5400000" flipH="1" flipV="1">
            <a:off x="4774814" y="4428791"/>
            <a:ext cx="828850" cy="6727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4132909949"/>
      </p:ext>
    </p:extLst>
  </p:cSld>
  <p:clrMapOvr>
    <a:masterClrMapping/>
  </p:clrMapOvr>
  <p:transition advTm="10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Pros &amp; Cons</a:t>
            </a:r>
          </a:p>
        </p:txBody>
      </p:sp>
      <p:sp>
        <p:nvSpPr>
          <p:cNvPr id="5" name="Content Placeholder 4"/>
          <p:cNvSpPr>
            <a:spLocks noGrp="1"/>
          </p:cNvSpPr>
          <p:nvPr>
            <p:ph idx="1"/>
          </p:nvPr>
        </p:nvSpPr>
        <p:spPr/>
        <p:txBody>
          <a:bodyPr/>
          <a:lstStyle/>
          <a:p>
            <a:r>
              <a:rPr lang="en-US" dirty="0"/>
              <a:t>Sensing:</a:t>
            </a:r>
          </a:p>
          <a:p>
            <a:pPr lvl="1"/>
            <a:r>
              <a:rPr lang="en-US" dirty="0"/>
              <a:t>Pros: Leads to more availability of white spaces, allows disconnected operation</a:t>
            </a:r>
          </a:p>
          <a:p>
            <a:pPr lvl="1"/>
            <a:r>
              <a:rPr lang="en-US" dirty="0"/>
              <a:t>Cons: Energy hungry, inaccurate, expensive</a:t>
            </a:r>
          </a:p>
          <a:p>
            <a:endParaRPr lang="en-US" dirty="0"/>
          </a:p>
          <a:p>
            <a:r>
              <a:rPr lang="en-US" dirty="0"/>
              <a:t>Geo-location:</a:t>
            </a:r>
          </a:p>
          <a:p>
            <a:pPr lvl="1"/>
            <a:r>
              <a:rPr lang="en-US" dirty="0"/>
              <a:t>Pros: easily extensible, simpler to implement</a:t>
            </a:r>
          </a:p>
          <a:p>
            <a:pPr lvl="1"/>
            <a:r>
              <a:rPr lang="en-US" dirty="0"/>
              <a:t>Cons: miss out on white spaces, e.g. indoors</a:t>
            </a:r>
          </a:p>
        </p:txBody>
      </p:sp>
    </p:spTree>
    <p:extLst>
      <p:ext uri="{BB962C8B-B14F-4D97-AF65-F5344CB8AC3E}">
        <p14:creationId xmlns:p14="http://schemas.microsoft.com/office/powerpoint/2010/main" val="107018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Channel selection</a:t>
            </a:r>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AD93096-5B34-4342-9326-69289CEAE4C2}" type="slidenum">
              <a:rPr lang="en-US" smtClean="0"/>
              <a:pPr/>
              <a:t>24</a:t>
            </a:fld>
            <a:endParaRPr lang="en-US"/>
          </a:p>
        </p:txBody>
      </p:sp>
    </p:spTree>
    <p:extLst>
      <p:ext uri="{BB962C8B-B14F-4D97-AF65-F5344CB8AC3E}">
        <p14:creationId xmlns:p14="http://schemas.microsoft.com/office/powerpoint/2010/main" val="1736551169"/>
      </p:ext>
    </p:extLst>
  </p:cSld>
  <p:clrMapOvr>
    <a:masterClrMapping/>
  </p:clrMapOvr>
  <mc:AlternateContent xmlns:mc="http://schemas.openxmlformats.org/markup-compatibility/2006" xmlns:p14="http://schemas.microsoft.com/office/powerpoint/2010/main">
    <mc:Choice Requires="p14">
      <p:transition spd="slow" p14:dur="2000" advTm="5835"/>
    </mc:Choice>
    <mc:Fallback xmlns="">
      <p:transition spd="slow" advTm="583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 Assignment in Wi-Fi</a:t>
            </a:r>
          </a:p>
        </p:txBody>
      </p:sp>
      <p:sp>
        <p:nvSpPr>
          <p:cNvPr id="105" name="Rectangle 104"/>
          <p:cNvSpPr/>
          <p:nvPr/>
        </p:nvSpPr>
        <p:spPr>
          <a:xfrm>
            <a:off x="742950" y="5486400"/>
            <a:ext cx="29146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Fixed Width Channels</a:t>
            </a:r>
          </a:p>
        </p:txBody>
      </p:sp>
      <p:pic>
        <p:nvPicPr>
          <p:cNvPr id="111" name="Picture 4" descr="C:\Users\t-rohanm\AppData\Local\Microsoft\Windows\Temporary Internet Files\Content.IE5\JHS5IGSZ\MCj04241920000[1].wmf"/>
          <p:cNvPicPr>
            <a:picLocks noChangeAspect="1" noChangeArrowheads="1"/>
          </p:cNvPicPr>
          <p:nvPr/>
        </p:nvPicPr>
        <p:blipFill>
          <a:blip r:embed="rId4" cstate="print"/>
          <a:srcRect/>
          <a:stretch>
            <a:fillRect/>
          </a:stretch>
        </p:blipFill>
        <p:spPr bwMode="auto">
          <a:xfrm>
            <a:off x="2342189" y="2850094"/>
            <a:ext cx="927652" cy="762000"/>
          </a:xfrm>
          <a:prstGeom prst="rect">
            <a:avLst/>
          </a:prstGeom>
          <a:noFill/>
        </p:spPr>
      </p:pic>
      <p:sp>
        <p:nvSpPr>
          <p:cNvPr id="94" name="Rectangle 93"/>
          <p:cNvSpPr/>
          <p:nvPr/>
        </p:nvSpPr>
        <p:spPr>
          <a:xfrm>
            <a:off x="5362430" y="3714750"/>
            <a:ext cx="1894659"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5" name="Rectangle 94"/>
          <p:cNvSpPr/>
          <p:nvPr/>
        </p:nvSpPr>
        <p:spPr>
          <a:xfrm>
            <a:off x="5354361" y="3714750"/>
            <a:ext cx="645428"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Rectangle 95"/>
          <p:cNvSpPr/>
          <p:nvPr/>
        </p:nvSpPr>
        <p:spPr>
          <a:xfrm>
            <a:off x="6628439" y="3714750"/>
            <a:ext cx="62865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Rectangle 111"/>
          <p:cNvSpPr/>
          <p:nvPr/>
        </p:nvSpPr>
        <p:spPr>
          <a:xfrm>
            <a:off x="5999789" y="3714750"/>
            <a:ext cx="637359"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Slide Number Placeholder 52"/>
          <p:cNvSpPr>
            <a:spLocks noGrp="1"/>
          </p:cNvSpPr>
          <p:nvPr>
            <p:ph type="sldNum" sz="quarter" idx="12"/>
          </p:nvPr>
        </p:nvSpPr>
        <p:spPr/>
        <p:txBody>
          <a:bodyPr/>
          <a:lstStyle/>
          <a:p>
            <a:fld id="{1AD93096-5B34-4342-9326-69289CEAE4C2}" type="slidenum">
              <a:rPr lang="en-US" smtClean="0"/>
              <a:pPr/>
              <a:t>25</a:t>
            </a:fld>
            <a:endParaRPr lang="en-US"/>
          </a:p>
        </p:txBody>
      </p:sp>
      <p:sp>
        <p:nvSpPr>
          <p:cNvPr id="49" name="Rectangle 48"/>
          <p:cNvSpPr/>
          <p:nvPr/>
        </p:nvSpPr>
        <p:spPr>
          <a:xfrm>
            <a:off x="3657600" y="5486400"/>
            <a:ext cx="45148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sym typeface="Symbol"/>
              </a:rPr>
              <a:t>  Optimize </a:t>
            </a:r>
            <a:r>
              <a:rPr lang="en-US" sz="2400" i="1" dirty="0">
                <a:solidFill>
                  <a:srgbClr val="FF0000"/>
                </a:solidFill>
                <a:sym typeface="Symbol"/>
              </a:rPr>
              <a:t>which </a:t>
            </a:r>
            <a:r>
              <a:rPr lang="en-US" sz="2400" dirty="0">
                <a:solidFill>
                  <a:srgbClr val="FF0000"/>
                </a:solidFill>
                <a:sym typeface="Symbol"/>
              </a:rPr>
              <a:t>channel to use</a:t>
            </a:r>
            <a:endParaRPr lang="en-US" sz="2400" dirty="0">
              <a:solidFill>
                <a:srgbClr val="FF0000"/>
              </a:solidFill>
            </a:endParaRPr>
          </a:p>
        </p:txBody>
      </p:sp>
      <p:pic>
        <p:nvPicPr>
          <p:cNvPr id="543746" name="Picture 2" descr="C:\Users\t-rohanm\AppData\Local\Microsoft\Windows\Temporary Internet Files\Content.IE5\GYQXHH43\MCj04325670000[1].png"/>
          <p:cNvPicPr>
            <a:picLocks noChangeAspect="1" noChangeArrowheads="1"/>
          </p:cNvPicPr>
          <p:nvPr/>
        </p:nvPicPr>
        <p:blipFill>
          <a:blip r:embed="rId5" cstate="print"/>
          <a:srcRect/>
          <a:stretch>
            <a:fillRect/>
          </a:stretch>
        </p:blipFill>
        <p:spPr bwMode="auto">
          <a:xfrm>
            <a:off x="5313989" y="2343150"/>
            <a:ext cx="1828572" cy="1828572"/>
          </a:xfrm>
          <a:prstGeom prst="rect">
            <a:avLst/>
          </a:prstGeom>
          <a:noFill/>
        </p:spPr>
      </p:pic>
      <p:sp>
        <p:nvSpPr>
          <p:cNvPr id="36" name="Rectangle 35"/>
          <p:cNvSpPr/>
          <p:nvPr/>
        </p:nvSpPr>
        <p:spPr>
          <a:xfrm>
            <a:off x="1876280" y="3714750"/>
            <a:ext cx="1894659"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 name="Rectangle 36"/>
          <p:cNvSpPr/>
          <p:nvPr/>
        </p:nvSpPr>
        <p:spPr>
          <a:xfrm>
            <a:off x="1868211" y="3714750"/>
            <a:ext cx="645428"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Rectangle 37"/>
          <p:cNvSpPr/>
          <p:nvPr/>
        </p:nvSpPr>
        <p:spPr>
          <a:xfrm>
            <a:off x="3142289" y="3714750"/>
            <a:ext cx="62865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ectangle 41"/>
          <p:cNvSpPr/>
          <p:nvPr/>
        </p:nvSpPr>
        <p:spPr>
          <a:xfrm>
            <a:off x="2513639" y="3714750"/>
            <a:ext cx="637359"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Rectangle 38"/>
          <p:cNvSpPr/>
          <p:nvPr/>
        </p:nvSpPr>
        <p:spPr>
          <a:xfrm>
            <a:off x="1884989"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28439"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142289"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99789"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513639"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2056439" y="3938885"/>
            <a:ext cx="1746484" cy="466130"/>
            <a:chOff x="5200650" y="3938885"/>
            <a:chExt cx="1746484" cy="466130"/>
          </a:xfrm>
        </p:grpSpPr>
        <p:sp>
          <p:nvSpPr>
            <p:cNvPr id="44" name="TextBox 43"/>
            <p:cNvSpPr txBox="1"/>
            <p:nvPr/>
          </p:nvSpPr>
          <p:spPr>
            <a:xfrm>
              <a:off x="5200650" y="3943350"/>
              <a:ext cx="285750" cy="461665"/>
            </a:xfrm>
            <a:prstGeom prst="rect">
              <a:avLst/>
            </a:prstGeom>
            <a:noFill/>
          </p:spPr>
          <p:txBody>
            <a:bodyPr wrap="square" rtlCol="0">
              <a:spAutoFit/>
            </a:bodyPr>
            <a:lstStyle/>
            <a:p>
              <a:pPr algn="ctr"/>
              <a:r>
                <a:rPr lang="en-US" sz="2400" dirty="0"/>
                <a:t>1</a:t>
              </a:r>
            </a:p>
          </p:txBody>
        </p:sp>
        <p:sp>
          <p:nvSpPr>
            <p:cNvPr id="45" name="TextBox 44"/>
            <p:cNvSpPr txBox="1"/>
            <p:nvPr/>
          </p:nvSpPr>
          <p:spPr>
            <a:xfrm>
              <a:off x="5829300" y="3943350"/>
              <a:ext cx="285750" cy="461665"/>
            </a:xfrm>
            <a:prstGeom prst="rect">
              <a:avLst/>
            </a:prstGeom>
            <a:noFill/>
          </p:spPr>
          <p:txBody>
            <a:bodyPr wrap="square" rtlCol="0">
              <a:spAutoFit/>
            </a:bodyPr>
            <a:lstStyle/>
            <a:p>
              <a:pPr algn="ctr"/>
              <a:r>
                <a:rPr lang="en-US" sz="2400" dirty="0"/>
                <a:t>6</a:t>
              </a:r>
            </a:p>
          </p:txBody>
        </p:sp>
        <p:sp>
          <p:nvSpPr>
            <p:cNvPr id="46" name="TextBox 45"/>
            <p:cNvSpPr txBox="1"/>
            <p:nvPr/>
          </p:nvSpPr>
          <p:spPr>
            <a:xfrm>
              <a:off x="6229350" y="3938885"/>
              <a:ext cx="717784" cy="461665"/>
            </a:xfrm>
            <a:prstGeom prst="rect">
              <a:avLst/>
            </a:prstGeom>
            <a:noFill/>
          </p:spPr>
          <p:txBody>
            <a:bodyPr wrap="square" rtlCol="0">
              <a:spAutoFit/>
            </a:bodyPr>
            <a:lstStyle/>
            <a:p>
              <a:pPr algn="ctr"/>
              <a:r>
                <a:rPr lang="en-US" sz="2400" dirty="0"/>
                <a:t>11</a:t>
              </a:r>
            </a:p>
          </p:txBody>
        </p:sp>
      </p:grpSp>
      <p:sp>
        <p:nvSpPr>
          <p:cNvPr id="54" name="Rectangle 53"/>
          <p:cNvSpPr/>
          <p:nvPr/>
        </p:nvSpPr>
        <p:spPr>
          <a:xfrm>
            <a:off x="5371139"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542589" y="3938885"/>
            <a:ext cx="1746484" cy="466130"/>
            <a:chOff x="5200650" y="3938885"/>
            <a:chExt cx="1746484" cy="466130"/>
          </a:xfrm>
        </p:grpSpPr>
        <p:sp>
          <p:nvSpPr>
            <p:cNvPr id="92" name="TextBox 91"/>
            <p:cNvSpPr txBox="1"/>
            <p:nvPr/>
          </p:nvSpPr>
          <p:spPr>
            <a:xfrm>
              <a:off x="5200650" y="3943350"/>
              <a:ext cx="285750" cy="461665"/>
            </a:xfrm>
            <a:prstGeom prst="rect">
              <a:avLst/>
            </a:prstGeom>
            <a:noFill/>
          </p:spPr>
          <p:txBody>
            <a:bodyPr wrap="square" rtlCol="0">
              <a:spAutoFit/>
            </a:bodyPr>
            <a:lstStyle/>
            <a:p>
              <a:pPr algn="ctr"/>
              <a:r>
                <a:rPr lang="en-US" sz="2400" dirty="0"/>
                <a:t>1</a:t>
              </a:r>
            </a:p>
          </p:txBody>
        </p:sp>
        <p:sp>
          <p:nvSpPr>
            <p:cNvPr id="97" name="TextBox 96"/>
            <p:cNvSpPr txBox="1"/>
            <p:nvPr/>
          </p:nvSpPr>
          <p:spPr>
            <a:xfrm>
              <a:off x="5829300" y="3943350"/>
              <a:ext cx="285750" cy="461665"/>
            </a:xfrm>
            <a:prstGeom prst="rect">
              <a:avLst/>
            </a:prstGeom>
            <a:noFill/>
          </p:spPr>
          <p:txBody>
            <a:bodyPr wrap="square" rtlCol="0">
              <a:spAutoFit/>
            </a:bodyPr>
            <a:lstStyle/>
            <a:p>
              <a:pPr algn="ctr"/>
              <a:r>
                <a:rPr lang="en-US" sz="2400" dirty="0"/>
                <a:t>6</a:t>
              </a:r>
            </a:p>
          </p:txBody>
        </p:sp>
        <p:sp>
          <p:nvSpPr>
            <p:cNvPr id="98" name="TextBox 97"/>
            <p:cNvSpPr txBox="1"/>
            <p:nvPr/>
          </p:nvSpPr>
          <p:spPr>
            <a:xfrm>
              <a:off x="6229350" y="3938885"/>
              <a:ext cx="717784" cy="461665"/>
            </a:xfrm>
            <a:prstGeom prst="rect">
              <a:avLst/>
            </a:prstGeom>
            <a:noFill/>
          </p:spPr>
          <p:txBody>
            <a:bodyPr wrap="square" rtlCol="0">
              <a:spAutoFit/>
            </a:bodyPr>
            <a:lstStyle/>
            <a:p>
              <a:pPr algn="ctr"/>
              <a:r>
                <a:rPr lang="en-US" sz="2400" dirty="0"/>
                <a:t>11</a:t>
              </a:r>
            </a:p>
          </p:txBody>
        </p:sp>
      </p:grpSp>
    </p:spTree>
    <p:custDataLst>
      <p:tags r:id="rId1"/>
    </p:custDataLst>
    <p:extLst>
      <p:ext uri="{BB962C8B-B14F-4D97-AF65-F5344CB8AC3E}">
        <p14:creationId xmlns:p14="http://schemas.microsoft.com/office/powerpoint/2010/main" val="2429430690"/>
      </p:ext>
    </p:extLst>
  </p:cSld>
  <p:clrMapOvr>
    <a:masterClrMapping/>
  </p:clrMapOvr>
  <mc:AlternateContent xmlns:mc="http://schemas.openxmlformats.org/markup-compatibility/2006" xmlns:p14="http://schemas.microsoft.com/office/powerpoint/2010/main">
    <mc:Choice Requires="p14">
      <p:transition spd="slow" p14:dur="2000" advTm="19694"/>
    </mc:Choice>
    <mc:Fallback xmlns="">
      <p:transition spd="slow" advTm="19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49" grpId="0" animBg="1"/>
      <p:bldP spid="39" grpId="0" animBg="1"/>
      <p:bldP spid="39" grpId="1" animBg="1"/>
      <p:bldP spid="48" grpId="0" animBg="1"/>
      <p:bldP spid="50" grpId="0" animBg="1"/>
      <p:bldP spid="51" grpId="0" animBg="1"/>
      <p:bldP spid="51" grpId="1" animBg="1"/>
      <p:bldP spid="52" grpId="0" animBg="1"/>
      <p:bldP spid="52" grpId="1" animBg="1"/>
      <p:bldP spid="54" grpId="0" animBg="1"/>
      <p:bldP spid="5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11954226271169522330transmission_tower_ante_01_svg_hi.png"/>
          <p:cNvPicPr>
            <a:picLocks noChangeAspect="1"/>
          </p:cNvPicPr>
          <p:nvPr/>
        </p:nvPicPr>
        <p:blipFill>
          <a:blip r:embed="rId4" cstate="print"/>
          <a:stretch>
            <a:fillRect/>
          </a:stretch>
        </p:blipFill>
        <p:spPr>
          <a:xfrm>
            <a:off x="5355322" y="2343150"/>
            <a:ext cx="1072279" cy="1257300"/>
          </a:xfrm>
          <a:prstGeom prst="rect">
            <a:avLst/>
          </a:prstGeom>
        </p:spPr>
      </p:pic>
      <p:sp>
        <p:nvSpPr>
          <p:cNvPr id="2" name="Title 1"/>
          <p:cNvSpPr>
            <a:spLocks noGrp="1"/>
          </p:cNvSpPr>
          <p:nvPr>
            <p:ph type="title"/>
          </p:nvPr>
        </p:nvSpPr>
        <p:spPr/>
        <p:txBody>
          <a:bodyPr>
            <a:normAutofit fontScale="90000"/>
          </a:bodyPr>
          <a:lstStyle/>
          <a:p>
            <a:r>
              <a:rPr lang="en-US" dirty="0"/>
              <a:t>Spectrum Assignment in WhiteFi</a:t>
            </a:r>
          </a:p>
        </p:txBody>
      </p:sp>
      <p:pic>
        <p:nvPicPr>
          <p:cNvPr id="111" name="Picture 4" descr="C:\Users\t-rohanm\AppData\Local\Microsoft\Windows\Temporary Internet Files\Content.IE5\JHS5IGSZ\MCj04241920000[1].wmf"/>
          <p:cNvPicPr>
            <a:picLocks noChangeAspect="1" noChangeArrowheads="1"/>
          </p:cNvPicPr>
          <p:nvPr/>
        </p:nvPicPr>
        <p:blipFill>
          <a:blip r:embed="rId5" cstate="print"/>
          <a:srcRect/>
          <a:stretch>
            <a:fillRect/>
          </a:stretch>
        </p:blipFill>
        <p:spPr bwMode="auto">
          <a:xfrm>
            <a:off x="2000250" y="2850094"/>
            <a:ext cx="927652" cy="762000"/>
          </a:xfrm>
          <a:prstGeom prst="rect">
            <a:avLst/>
          </a:prstGeom>
          <a:noFill/>
        </p:spPr>
      </p:pic>
      <p:grpSp>
        <p:nvGrpSpPr>
          <p:cNvPr id="115" name="Group 114"/>
          <p:cNvGrpSpPr/>
          <p:nvPr/>
        </p:nvGrpSpPr>
        <p:grpSpPr>
          <a:xfrm>
            <a:off x="5012422" y="3714750"/>
            <a:ext cx="1714500" cy="864656"/>
            <a:chOff x="514350" y="3657600"/>
            <a:chExt cx="1714500" cy="864656"/>
          </a:xfrm>
        </p:grpSpPr>
        <p:sp>
          <p:nvSpPr>
            <p:cNvPr id="94" name="Rectangle 93"/>
            <p:cNvSpPr/>
            <p:nvPr/>
          </p:nvSpPr>
          <p:spPr>
            <a:xfrm>
              <a:off x="514350" y="36576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5" name="Rectangle 94"/>
            <p:cNvSpPr/>
            <p:nvPr/>
          </p:nvSpPr>
          <p:spPr>
            <a:xfrm>
              <a:off x="51435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Rectangle 95"/>
            <p:cNvSpPr/>
            <p:nvPr/>
          </p:nvSpPr>
          <p:spPr>
            <a:xfrm>
              <a:off x="1885310" y="3657600"/>
              <a:ext cx="342900" cy="864656"/>
            </a:xfrm>
            <a:prstGeom prst="rect">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Rectangle 111"/>
            <p:cNvSpPr/>
            <p:nvPr/>
          </p:nvSpPr>
          <p:spPr>
            <a:xfrm>
              <a:off x="8572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Rectangle 112"/>
            <p:cNvSpPr/>
            <p:nvPr/>
          </p:nvSpPr>
          <p:spPr>
            <a:xfrm>
              <a:off x="12001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4" name="Rectangle 113"/>
            <p:cNvSpPr/>
            <p:nvPr/>
          </p:nvSpPr>
          <p:spPr>
            <a:xfrm>
              <a:off x="1543050" y="36576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46" name="Rectangle 145"/>
          <p:cNvSpPr/>
          <p:nvPr/>
        </p:nvSpPr>
        <p:spPr>
          <a:xfrm>
            <a:off x="5345973" y="3666309"/>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1657350" y="3707344"/>
            <a:ext cx="1714500" cy="864656"/>
            <a:chOff x="1657350" y="2907244"/>
            <a:chExt cx="1714500" cy="864656"/>
          </a:xfrm>
        </p:grpSpPr>
        <p:sp>
          <p:nvSpPr>
            <p:cNvPr id="117" name="Rectangle 116"/>
            <p:cNvSpPr/>
            <p:nvPr/>
          </p:nvSpPr>
          <p:spPr>
            <a:xfrm>
              <a:off x="1657350" y="2907244"/>
              <a:ext cx="1714500" cy="864656"/>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8" name="Rectangle 117"/>
            <p:cNvSpPr/>
            <p:nvPr/>
          </p:nvSpPr>
          <p:spPr>
            <a:xfrm>
              <a:off x="1657350" y="290724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0" name="Rectangle 119"/>
            <p:cNvSpPr/>
            <p:nvPr/>
          </p:nvSpPr>
          <p:spPr>
            <a:xfrm>
              <a:off x="20002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1" name="Rectangle 120"/>
            <p:cNvSpPr/>
            <p:nvPr/>
          </p:nvSpPr>
          <p:spPr>
            <a:xfrm>
              <a:off x="23431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2" name="Rectangle 121"/>
            <p:cNvSpPr/>
            <p:nvPr/>
          </p:nvSpPr>
          <p:spPr>
            <a:xfrm>
              <a:off x="26860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59" name="Group 58"/>
            <p:cNvGrpSpPr/>
            <p:nvPr/>
          </p:nvGrpSpPr>
          <p:grpSpPr>
            <a:xfrm>
              <a:off x="1657350" y="3135844"/>
              <a:ext cx="1672555" cy="466130"/>
              <a:chOff x="628650" y="3877270"/>
              <a:chExt cx="1672555" cy="466130"/>
            </a:xfrm>
          </p:grpSpPr>
          <p:sp>
            <p:nvSpPr>
              <p:cNvPr id="123" name="TextBox 122"/>
              <p:cNvSpPr txBox="1"/>
              <p:nvPr/>
            </p:nvSpPr>
            <p:spPr>
              <a:xfrm>
                <a:off x="628650" y="3877270"/>
                <a:ext cx="285750" cy="461665"/>
              </a:xfrm>
              <a:prstGeom prst="rect">
                <a:avLst/>
              </a:prstGeom>
              <a:noFill/>
            </p:spPr>
            <p:txBody>
              <a:bodyPr wrap="square" rtlCol="0">
                <a:spAutoFit/>
              </a:bodyPr>
              <a:lstStyle/>
              <a:p>
                <a:pPr algn="ctr"/>
                <a:r>
                  <a:rPr lang="en-US" sz="2400" dirty="0"/>
                  <a:t>1</a:t>
                </a:r>
              </a:p>
            </p:txBody>
          </p:sp>
          <p:sp>
            <p:nvSpPr>
              <p:cNvPr id="124" name="TextBox 123"/>
              <p:cNvSpPr txBox="1"/>
              <p:nvPr/>
            </p:nvSpPr>
            <p:spPr>
              <a:xfrm>
                <a:off x="971550" y="3881735"/>
                <a:ext cx="285750" cy="461665"/>
              </a:xfrm>
              <a:prstGeom prst="rect">
                <a:avLst/>
              </a:prstGeom>
              <a:noFill/>
            </p:spPr>
            <p:txBody>
              <a:bodyPr wrap="square" rtlCol="0">
                <a:spAutoFit/>
              </a:bodyPr>
              <a:lstStyle/>
              <a:p>
                <a:pPr algn="ctr"/>
                <a:r>
                  <a:rPr lang="en-US" sz="2400" dirty="0"/>
                  <a:t>2</a:t>
                </a:r>
              </a:p>
            </p:txBody>
          </p:sp>
          <p:sp>
            <p:nvSpPr>
              <p:cNvPr id="125" name="TextBox 124"/>
              <p:cNvSpPr txBox="1"/>
              <p:nvPr/>
            </p:nvSpPr>
            <p:spPr>
              <a:xfrm>
                <a:off x="1339617" y="3881735"/>
                <a:ext cx="285750" cy="461665"/>
              </a:xfrm>
              <a:prstGeom prst="rect">
                <a:avLst/>
              </a:prstGeom>
              <a:noFill/>
            </p:spPr>
            <p:txBody>
              <a:bodyPr wrap="square" rtlCol="0">
                <a:spAutoFit/>
              </a:bodyPr>
              <a:lstStyle/>
              <a:p>
                <a:pPr algn="ctr"/>
                <a:r>
                  <a:rPr lang="en-US" sz="2400" dirty="0"/>
                  <a:t>3</a:t>
                </a:r>
              </a:p>
            </p:txBody>
          </p:sp>
          <p:sp>
            <p:nvSpPr>
              <p:cNvPr id="126" name="TextBox 125"/>
              <p:cNvSpPr txBox="1"/>
              <p:nvPr/>
            </p:nvSpPr>
            <p:spPr>
              <a:xfrm>
                <a:off x="1657350" y="3881735"/>
                <a:ext cx="285750" cy="461665"/>
              </a:xfrm>
              <a:prstGeom prst="rect">
                <a:avLst/>
              </a:prstGeom>
              <a:noFill/>
            </p:spPr>
            <p:txBody>
              <a:bodyPr wrap="square" rtlCol="0">
                <a:spAutoFit/>
              </a:bodyPr>
              <a:lstStyle/>
              <a:p>
                <a:pPr algn="ctr"/>
                <a:r>
                  <a:rPr lang="en-US" sz="2400" dirty="0"/>
                  <a:t>4</a:t>
                </a:r>
              </a:p>
            </p:txBody>
          </p:sp>
          <p:sp>
            <p:nvSpPr>
              <p:cNvPr id="127" name="TextBox 126"/>
              <p:cNvSpPr txBox="1"/>
              <p:nvPr/>
            </p:nvSpPr>
            <p:spPr>
              <a:xfrm>
                <a:off x="2015455" y="3881735"/>
                <a:ext cx="285750" cy="461665"/>
              </a:xfrm>
              <a:prstGeom prst="rect">
                <a:avLst/>
              </a:prstGeom>
              <a:noFill/>
            </p:spPr>
            <p:txBody>
              <a:bodyPr wrap="square" rtlCol="0">
                <a:spAutoFit/>
              </a:bodyPr>
              <a:lstStyle/>
              <a:p>
                <a:pPr algn="ctr"/>
                <a:r>
                  <a:rPr lang="en-US" sz="2400" dirty="0"/>
                  <a:t>5</a:t>
                </a:r>
              </a:p>
            </p:txBody>
          </p:sp>
        </p:grpSp>
      </p:grpSp>
      <p:sp>
        <p:nvSpPr>
          <p:cNvPr id="89" name="Rectangle 88"/>
          <p:cNvSpPr/>
          <p:nvPr/>
        </p:nvSpPr>
        <p:spPr>
          <a:xfrm>
            <a:off x="5711187" y="3666309"/>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52"/>
          <p:cNvSpPr>
            <a:spLocks noGrp="1"/>
          </p:cNvSpPr>
          <p:nvPr>
            <p:ph type="sldNum" sz="quarter" idx="12"/>
          </p:nvPr>
        </p:nvSpPr>
        <p:spPr/>
        <p:txBody>
          <a:bodyPr/>
          <a:lstStyle/>
          <a:p>
            <a:fld id="{1AD93096-5B34-4342-9326-69289CEAE4C2}" type="slidenum">
              <a:rPr lang="en-US" smtClean="0"/>
              <a:pPr/>
              <a:t>26</a:t>
            </a:fld>
            <a:endParaRPr lang="en-US" dirty="0"/>
          </a:p>
        </p:txBody>
      </p:sp>
      <p:sp>
        <p:nvSpPr>
          <p:cNvPr id="54" name="Rectangle 53"/>
          <p:cNvSpPr/>
          <p:nvPr/>
        </p:nvSpPr>
        <p:spPr>
          <a:xfrm>
            <a:off x="5372100" y="3657600"/>
            <a:ext cx="711928"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400800" y="3657600"/>
            <a:ext cx="342900" cy="971550"/>
          </a:xfrm>
          <a:prstGeom prst="rect">
            <a:avLst/>
          </a:prstGeom>
          <a:solidFill>
            <a:schemeClr val="bg2"/>
          </a:solidFill>
          <a:ln w="635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914649" y="4286250"/>
            <a:ext cx="4057651" cy="1123225"/>
          </a:xfrm>
          <a:custGeom>
            <a:avLst/>
            <a:gdLst>
              <a:gd name="connsiteX0" fmla="*/ 3718559 w 4100285"/>
              <a:gd name="connsiteY0" fmla="*/ 0 h 1081315"/>
              <a:gd name="connsiteX1" fmla="*/ 3570514 w 4100285"/>
              <a:gd name="connsiteY1" fmla="*/ 923109 h 1081315"/>
              <a:gd name="connsiteX2" fmla="*/ 539931 w 4100285"/>
              <a:gd name="connsiteY2" fmla="*/ 949234 h 1081315"/>
              <a:gd name="connsiteX3" fmla="*/ 330925 w 4100285"/>
              <a:gd name="connsiteY3" fmla="*/ 130629 h 1081315"/>
            </a:gdLst>
            <a:ahLst/>
            <a:cxnLst>
              <a:cxn ang="0">
                <a:pos x="connsiteX0" y="connsiteY0"/>
              </a:cxn>
              <a:cxn ang="0">
                <a:pos x="connsiteX1" y="connsiteY1"/>
              </a:cxn>
              <a:cxn ang="0">
                <a:pos x="connsiteX2" y="connsiteY2"/>
              </a:cxn>
              <a:cxn ang="0">
                <a:pos x="connsiteX3" y="connsiteY3"/>
              </a:cxn>
            </a:cxnLst>
            <a:rect l="l" t="t" r="r" b="b"/>
            <a:pathLst>
              <a:path w="4100285" h="1081315">
                <a:moveTo>
                  <a:pt x="3718559" y="0"/>
                </a:moveTo>
                <a:cubicBezTo>
                  <a:pt x="3909422" y="382451"/>
                  <a:pt x="4100285" y="764903"/>
                  <a:pt x="3570514" y="923109"/>
                </a:cubicBezTo>
                <a:cubicBezTo>
                  <a:pt x="3040743" y="1081315"/>
                  <a:pt x="1079863" y="1081314"/>
                  <a:pt x="539931" y="949234"/>
                </a:cubicBezTo>
                <a:cubicBezTo>
                  <a:pt x="0" y="817154"/>
                  <a:pt x="165462" y="473891"/>
                  <a:pt x="330925" y="130629"/>
                </a:cubicBezTo>
              </a:path>
            </a:pathLst>
          </a:custGeom>
          <a:ln w="34925">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p:cNvSpPr/>
          <p:nvPr/>
        </p:nvSpPr>
        <p:spPr>
          <a:xfrm>
            <a:off x="804582" y="5886450"/>
            <a:ext cx="25146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Spatial Variation</a:t>
            </a:r>
          </a:p>
        </p:txBody>
      </p:sp>
      <p:sp>
        <p:nvSpPr>
          <p:cNvPr id="45" name="Rectangle 44"/>
          <p:cNvSpPr/>
          <p:nvPr/>
        </p:nvSpPr>
        <p:spPr>
          <a:xfrm>
            <a:off x="3147732" y="5886450"/>
            <a:ext cx="5139018"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sym typeface="Symbol"/>
              </a:rPr>
              <a:t>  BS must use channel </a:t>
            </a:r>
            <a:r>
              <a:rPr lang="en-US" sz="2400" i="1" dirty="0" err="1">
                <a:solidFill>
                  <a:srgbClr val="FF0000"/>
                </a:solidFill>
                <a:sym typeface="Symbol"/>
              </a:rPr>
              <a:t>iff</a:t>
            </a:r>
            <a:r>
              <a:rPr lang="en-US" sz="2400" i="1" dirty="0">
                <a:solidFill>
                  <a:srgbClr val="FF0000"/>
                </a:solidFill>
                <a:sym typeface="Symbol"/>
              </a:rPr>
              <a:t> </a:t>
            </a:r>
            <a:r>
              <a:rPr lang="en-US" sz="2400" dirty="0">
                <a:solidFill>
                  <a:srgbClr val="FF0000"/>
                </a:solidFill>
                <a:sym typeface="Symbol"/>
              </a:rPr>
              <a:t>free at client</a:t>
            </a:r>
            <a:endParaRPr lang="en-US" sz="2400" dirty="0">
              <a:solidFill>
                <a:srgbClr val="FF0000"/>
              </a:solidFill>
            </a:endParaRPr>
          </a:p>
        </p:txBody>
      </p:sp>
      <p:sp>
        <p:nvSpPr>
          <p:cNvPr id="48" name="Rectangle 47"/>
          <p:cNvSpPr/>
          <p:nvPr/>
        </p:nvSpPr>
        <p:spPr>
          <a:xfrm>
            <a:off x="342900" y="5486400"/>
            <a:ext cx="21145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Fragmentation</a:t>
            </a:r>
          </a:p>
        </p:txBody>
      </p:sp>
      <p:sp>
        <p:nvSpPr>
          <p:cNvPr id="49" name="Rectangle 48"/>
          <p:cNvSpPr/>
          <p:nvPr/>
        </p:nvSpPr>
        <p:spPr>
          <a:xfrm>
            <a:off x="2303418" y="5486400"/>
            <a:ext cx="6326232"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sym typeface="Symbol"/>
              </a:rPr>
              <a:t>  Optimize for </a:t>
            </a:r>
            <a:r>
              <a:rPr lang="en-US" sz="2400" i="1" dirty="0">
                <a:solidFill>
                  <a:srgbClr val="FF0000"/>
                </a:solidFill>
                <a:sym typeface="Symbol"/>
              </a:rPr>
              <a:t>both</a:t>
            </a:r>
            <a:r>
              <a:rPr lang="en-US" sz="2400" dirty="0">
                <a:solidFill>
                  <a:srgbClr val="FF0000"/>
                </a:solidFill>
                <a:sym typeface="Symbol"/>
              </a:rPr>
              <a:t>, </a:t>
            </a:r>
            <a:r>
              <a:rPr lang="en-US" sz="2400" b="1" dirty="0">
                <a:solidFill>
                  <a:srgbClr val="FF0000"/>
                </a:solidFill>
                <a:sym typeface="Symbol"/>
              </a:rPr>
              <a:t>center channel </a:t>
            </a:r>
            <a:r>
              <a:rPr lang="en-US" sz="2400" dirty="0">
                <a:solidFill>
                  <a:srgbClr val="FF0000"/>
                </a:solidFill>
                <a:sym typeface="Symbol"/>
              </a:rPr>
              <a:t>and </a:t>
            </a:r>
            <a:r>
              <a:rPr lang="en-US" sz="2400" b="1" dirty="0">
                <a:solidFill>
                  <a:srgbClr val="FF0000"/>
                </a:solidFill>
                <a:sym typeface="Symbol"/>
              </a:rPr>
              <a:t>width</a:t>
            </a:r>
            <a:endParaRPr lang="en-US" sz="2400" b="1" dirty="0">
              <a:solidFill>
                <a:srgbClr val="FF0000"/>
              </a:solidFill>
            </a:endParaRPr>
          </a:p>
        </p:txBody>
      </p:sp>
      <p:sp>
        <p:nvSpPr>
          <p:cNvPr id="55" name="Rectangle 54"/>
          <p:cNvSpPr/>
          <p:nvPr/>
        </p:nvSpPr>
        <p:spPr>
          <a:xfrm>
            <a:off x="6400800" y="3657600"/>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054367" y="3943350"/>
            <a:ext cx="1672555" cy="466130"/>
            <a:chOff x="3331478" y="4171950"/>
            <a:chExt cx="1672555" cy="466130"/>
          </a:xfrm>
        </p:grpSpPr>
        <p:sp>
          <p:nvSpPr>
            <p:cNvPr id="92" name="TextBox 91"/>
            <p:cNvSpPr txBox="1"/>
            <p:nvPr/>
          </p:nvSpPr>
          <p:spPr>
            <a:xfrm>
              <a:off x="3331478" y="4171950"/>
              <a:ext cx="285750" cy="461665"/>
            </a:xfrm>
            <a:prstGeom prst="rect">
              <a:avLst/>
            </a:prstGeom>
            <a:noFill/>
          </p:spPr>
          <p:txBody>
            <a:bodyPr wrap="square" rtlCol="0">
              <a:spAutoFit/>
            </a:bodyPr>
            <a:lstStyle/>
            <a:p>
              <a:pPr algn="ctr"/>
              <a:r>
                <a:rPr lang="en-US" sz="2400" dirty="0"/>
                <a:t>1</a:t>
              </a:r>
            </a:p>
          </p:txBody>
        </p:sp>
        <p:sp>
          <p:nvSpPr>
            <p:cNvPr id="97" name="TextBox 96"/>
            <p:cNvSpPr txBox="1"/>
            <p:nvPr/>
          </p:nvSpPr>
          <p:spPr>
            <a:xfrm>
              <a:off x="3674378" y="4176415"/>
              <a:ext cx="285750" cy="461665"/>
            </a:xfrm>
            <a:prstGeom prst="rect">
              <a:avLst/>
            </a:prstGeom>
            <a:noFill/>
          </p:spPr>
          <p:txBody>
            <a:bodyPr wrap="square" rtlCol="0">
              <a:spAutoFit/>
            </a:bodyPr>
            <a:lstStyle/>
            <a:p>
              <a:pPr algn="ctr"/>
              <a:r>
                <a:rPr lang="en-US" sz="2400" dirty="0"/>
                <a:t>2</a:t>
              </a:r>
            </a:p>
          </p:txBody>
        </p:sp>
        <p:sp>
          <p:nvSpPr>
            <p:cNvPr id="98" name="TextBox 97"/>
            <p:cNvSpPr txBox="1"/>
            <p:nvPr/>
          </p:nvSpPr>
          <p:spPr>
            <a:xfrm>
              <a:off x="4042445" y="4176415"/>
              <a:ext cx="285750" cy="461665"/>
            </a:xfrm>
            <a:prstGeom prst="rect">
              <a:avLst/>
            </a:prstGeom>
            <a:noFill/>
          </p:spPr>
          <p:txBody>
            <a:bodyPr wrap="square" rtlCol="0">
              <a:spAutoFit/>
            </a:bodyPr>
            <a:lstStyle/>
            <a:p>
              <a:pPr algn="ctr"/>
              <a:r>
                <a:rPr lang="en-US" sz="2400" dirty="0"/>
                <a:t>3</a:t>
              </a:r>
            </a:p>
          </p:txBody>
        </p:sp>
        <p:sp>
          <p:nvSpPr>
            <p:cNvPr id="99" name="TextBox 98"/>
            <p:cNvSpPr txBox="1"/>
            <p:nvPr/>
          </p:nvSpPr>
          <p:spPr>
            <a:xfrm>
              <a:off x="4360178" y="4176415"/>
              <a:ext cx="285750" cy="461665"/>
            </a:xfrm>
            <a:prstGeom prst="rect">
              <a:avLst/>
            </a:prstGeom>
            <a:noFill/>
          </p:spPr>
          <p:txBody>
            <a:bodyPr wrap="square" rtlCol="0">
              <a:spAutoFit/>
            </a:bodyPr>
            <a:lstStyle/>
            <a:p>
              <a:pPr algn="ctr"/>
              <a:r>
                <a:rPr lang="en-US" sz="2400" dirty="0"/>
                <a:t>4</a:t>
              </a:r>
            </a:p>
          </p:txBody>
        </p:sp>
        <p:sp>
          <p:nvSpPr>
            <p:cNvPr id="100" name="TextBox 99"/>
            <p:cNvSpPr txBox="1"/>
            <p:nvPr/>
          </p:nvSpPr>
          <p:spPr>
            <a:xfrm>
              <a:off x="4718283" y="4176415"/>
              <a:ext cx="285750" cy="461665"/>
            </a:xfrm>
            <a:prstGeom prst="rect">
              <a:avLst/>
            </a:prstGeom>
            <a:noFill/>
          </p:spPr>
          <p:txBody>
            <a:bodyPr wrap="square" rtlCol="0">
              <a:spAutoFit/>
            </a:bodyPr>
            <a:lstStyle/>
            <a:p>
              <a:pPr algn="ctr"/>
              <a:r>
                <a:rPr lang="en-US" sz="2400" dirty="0"/>
                <a:t>5</a:t>
              </a:r>
            </a:p>
          </p:txBody>
        </p:sp>
      </p:grpSp>
      <p:grpSp>
        <p:nvGrpSpPr>
          <p:cNvPr id="69" name="Group 68"/>
          <p:cNvGrpSpPr/>
          <p:nvPr/>
        </p:nvGrpSpPr>
        <p:grpSpPr>
          <a:xfrm>
            <a:off x="1771650" y="2000250"/>
            <a:ext cx="5314950" cy="3600450"/>
            <a:chOff x="2457450" y="342900"/>
            <a:chExt cx="5314950" cy="3600450"/>
          </a:xfrm>
        </p:grpSpPr>
        <p:sp>
          <p:nvSpPr>
            <p:cNvPr id="51" name="Rectangle 50"/>
            <p:cNvSpPr/>
            <p:nvPr/>
          </p:nvSpPr>
          <p:spPr>
            <a:xfrm>
              <a:off x="2457450" y="342900"/>
              <a:ext cx="5314950" cy="36004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86050" y="422910"/>
              <a:ext cx="4877030"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Spectrum Assignment Problem</a:t>
              </a:r>
            </a:p>
          </p:txBody>
        </p:sp>
        <p:sp>
          <p:nvSpPr>
            <p:cNvPr id="52" name="Rectangle 51"/>
            <p:cNvSpPr/>
            <p:nvPr/>
          </p:nvSpPr>
          <p:spPr>
            <a:xfrm>
              <a:off x="2648869" y="1143000"/>
              <a:ext cx="1751682"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Goal</a:t>
              </a:r>
            </a:p>
          </p:txBody>
        </p:sp>
        <p:sp>
          <p:nvSpPr>
            <p:cNvPr id="58" name="Rectangle 57"/>
            <p:cNvSpPr/>
            <p:nvPr/>
          </p:nvSpPr>
          <p:spPr>
            <a:xfrm>
              <a:off x="4400550" y="1143000"/>
              <a:ext cx="2961921" cy="4800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Maximize Throughput</a:t>
              </a:r>
            </a:p>
          </p:txBody>
        </p:sp>
        <p:sp>
          <p:nvSpPr>
            <p:cNvPr id="60" name="Rectangle 59"/>
            <p:cNvSpPr/>
            <p:nvPr/>
          </p:nvSpPr>
          <p:spPr>
            <a:xfrm>
              <a:off x="2648869" y="1863090"/>
              <a:ext cx="1751682"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Include</a:t>
              </a:r>
            </a:p>
          </p:txBody>
        </p:sp>
        <p:sp>
          <p:nvSpPr>
            <p:cNvPr id="62" name="Rectangle 61"/>
            <p:cNvSpPr/>
            <p:nvPr/>
          </p:nvSpPr>
          <p:spPr>
            <a:xfrm>
              <a:off x="4400550" y="1863090"/>
              <a:ext cx="2961921" cy="4800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Spectrum at clients</a:t>
              </a:r>
            </a:p>
          </p:txBody>
        </p:sp>
        <p:sp>
          <p:nvSpPr>
            <p:cNvPr id="63" name="Rectangle 62"/>
            <p:cNvSpPr/>
            <p:nvPr/>
          </p:nvSpPr>
          <p:spPr>
            <a:xfrm>
              <a:off x="2648869" y="2823210"/>
              <a:ext cx="1751682"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Assign</a:t>
              </a:r>
            </a:p>
          </p:txBody>
        </p:sp>
        <p:sp>
          <p:nvSpPr>
            <p:cNvPr id="64" name="Rectangle 63"/>
            <p:cNvSpPr/>
            <p:nvPr/>
          </p:nvSpPr>
          <p:spPr>
            <a:xfrm>
              <a:off x="4400550" y="2506437"/>
              <a:ext cx="2961921" cy="720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Center Channel</a:t>
              </a:r>
            </a:p>
          </p:txBody>
        </p:sp>
        <p:sp>
          <p:nvSpPr>
            <p:cNvPr id="65" name="Rectangle 64"/>
            <p:cNvSpPr/>
            <p:nvPr/>
          </p:nvSpPr>
          <p:spPr>
            <a:xfrm>
              <a:off x="4400550" y="3223260"/>
              <a:ext cx="2961921" cy="560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Width</a:t>
              </a:r>
            </a:p>
          </p:txBody>
        </p:sp>
        <p:sp>
          <p:nvSpPr>
            <p:cNvPr id="66" name="TextBox 65"/>
            <p:cNvSpPr txBox="1"/>
            <p:nvPr/>
          </p:nvSpPr>
          <p:spPr>
            <a:xfrm>
              <a:off x="5688770" y="2989770"/>
              <a:ext cx="374862" cy="439018"/>
            </a:xfrm>
            <a:prstGeom prst="rect">
              <a:avLst/>
            </a:prstGeom>
            <a:noFill/>
          </p:spPr>
          <p:txBody>
            <a:bodyPr wrap="none" rtlCol="0">
              <a:spAutoFit/>
            </a:bodyPr>
            <a:lstStyle/>
            <a:p>
              <a:r>
                <a:rPr lang="en-US" b="1" dirty="0"/>
                <a:t>&amp;</a:t>
              </a:r>
            </a:p>
          </p:txBody>
        </p:sp>
      </p:grpSp>
    </p:spTree>
    <p:custDataLst>
      <p:tags r:id="rId1"/>
    </p:custDataLst>
    <p:extLst>
      <p:ext uri="{BB962C8B-B14F-4D97-AF65-F5344CB8AC3E}">
        <p14:creationId xmlns:p14="http://schemas.microsoft.com/office/powerpoint/2010/main" val="684366540"/>
      </p:ext>
    </p:extLst>
  </p:cSld>
  <p:clrMapOvr>
    <a:masterClrMapping/>
  </p:clrMapOvr>
  <mc:AlternateContent xmlns:mc="http://schemas.openxmlformats.org/markup-compatibility/2006" xmlns:p14="http://schemas.microsoft.com/office/powerpoint/2010/main">
    <mc:Choice Requires="p14">
      <p:transition spd="slow" p14:dur="2000" advTm="48792"/>
    </mc:Choice>
    <mc:Fallback xmlns="">
      <p:transition spd="slow" advTm="48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67"/>
                                        </p:tgtEl>
                                        <p:attrNameLst>
                                          <p:attrName>style.opacity</p:attrName>
                                        </p:attrNameLst>
                                      </p:cBhvr>
                                      <p:to>
                                        <p:strVal val="0.1"/>
                                      </p:to>
                                    </p:set>
                                    <p:animEffect filter="image" prLst="opacity: 0.1">
                                      <p:cBhvr rctx="IE">
                                        <p:cTn id="59" dur="indefinite"/>
                                        <p:tgtEl>
                                          <p:spTgt spid="67"/>
                                        </p:tgtEl>
                                      </p:cBhvr>
                                    </p:animEffect>
                                  </p:childTnLst>
                                </p:cTn>
                              </p:par>
                              <p:par>
                                <p:cTn id="60" presetID="9" presetClass="emph" presetSubtype="0" nodeType="withEffect">
                                  <p:stCondLst>
                                    <p:cond delay="0"/>
                                  </p:stCondLst>
                                  <p:childTnLst>
                                    <p:set>
                                      <p:cBhvr rctx="PPT">
                                        <p:cTn id="61" dur="indefinite"/>
                                        <p:tgtEl>
                                          <p:spTgt spid="111"/>
                                        </p:tgtEl>
                                        <p:attrNameLst>
                                          <p:attrName>style.opacity</p:attrName>
                                        </p:attrNameLst>
                                      </p:cBhvr>
                                      <p:to>
                                        <p:strVal val="0.1"/>
                                      </p:to>
                                    </p:set>
                                    <p:animEffect filter="image" prLst="opacity: 0.1">
                                      <p:cBhvr rctx="IE">
                                        <p:cTn id="62" dur="indefinite"/>
                                        <p:tgtEl>
                                          <p:spTgt spid="111"/>
                                        </p:tgtEl>
                                      </p:cBhvr>
                                    </p:animEffect>
                                  </p:childTnLst>
                                </p:cTn>
                              </p:par>
                              <p:par>
                                <p:cTn id="63" presetID="9" presetClass="emph" presetSubtype="0" nodeType="withEffect">
                                  <p:stCondLst>
                                    <p:cond delay="0"/>
                                  </p:stCondLst>
                                  <p:childTnLst>
                                    <p:set>
                                      <p:cBhvr rctx="PPT">
                                        <p:cTn id="64" dur="indefinite"/>
                                        <p:tgtEl>
                                          <p:spTgt spid="115"/>
                                        </p:tgtEl>
                                        <p:attrNameLst>
                                          <p:attrName>style.opacity</p:attrName>
                                        </p:attrNameLst>
                                      </p:cBhvr>
                                      <p:to>
                                        <p:strVal val="0.1"/>
                                      </p:to>
                                    </p:set>
                                    <p:animEffect filter="image" prLst="opacity: 0.1">
                                      <p:cBhvr rctx="IE">
                                        <p:cTn id="65" dur="indefinite"/>
                                        <p:tgtEl>
                                          <p:spTgt spid="115"/>
                                        </p:tgtEl>
                                      </p:cBhvr>
                                    </p:animEffect>
                                  </p:childTnLst>
                                </p:cTn>
                              </p:par>
                              <p:par>
                                <p:cTn id="66" presetID="9" presetClass="emph" presetSubtype="0" grpId="1" nodeType="withEffect">
                                  <p:stCondLst>
                                    <p:cond delay="0"/>
                                  </p:stCondLst>
                                  <p:childTnLst>
                                    <p:set>
                                      <p:cBhvr rctx="PPT">
                                        <p:cTn id="67" dur="indefinite"/>
                                        <p:tgtEl>
                                          <p:spTgt spid="146"/>
                                        </p:tgtEl>
                                        <p:attrNameLst>
                                          <p:attrName>style.opacity</p:attrName>
                                        </p:attrNameLst>
                                      </p:cBhvr>
                                      <p:to>
                                        <p:strVal val="0.1"/>
                                      </p:to>
                                    </p:set>
                                    <p:animEffect filter="image" prLst="opacity: 0.1">
                                      <p:cBhvr rctx="IE">
                                        <p:cTn id="68" dur="indefinite"/>
                                        <p:tgtEl>
                                          <p:spTgt spid="146"/>
                                        </p:tgtEl>
                                      </p:cBhvr>
                                    </p:animEffect>
                                  </p:childTnLst>
                                </p:cTn>
                              </p:par>
                              <p:par>
                                <p:cTn id="69" presetID="9" presetClass="emph" presetSubtype="0" nodeType="withEffect">
                                  <p:stCondLst>
                                    <p:cond delay="0"/>
                                  </p:stCondLst>
                                  <p:childTnLst>
                                    <p:set>
                                      <p:cBhvr rctx="PPT">
                                        <p:cTn id="70" dur="indefinite"/>
                                        <p:tgtEl>
                                          <p:spTgt spid="56"/>
                                        </p:tgtEl>
                                        <p:attrNameLst>
                                          <p:attrName>style.opacity</p:attrName>
                                        </p:attrNameLst>
                                      </p:cBhvr>
                                      <p:to>
                                        <p:strVal val="0.1"/>
                                      </p:to>
                                    </p:set>
                                    <p:animEffect filter="image" prLst="opacity: 0.1">
                                      <p:cBhvr rctx="IE">
                                        <p:cTn id="71" dur="indefinite"/>
                                        <p:tgtEl>
                                          <p:spTgt spid="56"/>
                                        </p:tgtEl>
                                      </p:cBhvr>
                                    </p:animEffect>
                                  </p:childTnLst>
                                </p:cTn>
                              </p:par>
                              <p:par>
                                <p:cTn id="72" presetID="9" presetClass="emph" presetSubtype="0" grpId="2" nodeType="withEffect">
                                  <p:stCondLst>
                                    <p:cond delay="0"/>
                                  </p:stCondLst>
                                  <p:childTnLst>
                                    <p:set>
                                      <p:cBhvr rctx="PPT">
                                        <p:cTn id="73" dur="indefinite"/>
                                        <p:tgtEl>
                                          <p:spTgt spid="89"/>
                                        </p:tgtEl>
                                        <p:attrNameLst>
                                          <p:attrName>style.opacity</p:attrName>
                                        </p:attrNameLst>
                                      </p:cBhvr>
                                      <p:to>
                                        <p:strVal val="0.1"/>
                                      </p:to>
                                    </p:set>
                                    <p:animEffect filter="image" prLst="opacity: 0.1">
                                      <p:cBhvr rctx="IE">
                                        <p:cTn id="74" dur="indefinite"/>
                                        <p:tgtEl>
                                          <p:spTgt spid="89"/>
                                        </p:tgtEl>
                                      </p:cBhvr>
                                    </p:animEffect>
                                  </p:childTnLst>
                                </p:cTn>
                              </p:par>
                              <p:par>
                                <p:cTn id="75" presetID="9" presetClass="emph" presetSubtype="0" grpId="2" nodeType="withEffect">
                                  <p:stCondLst>
                                    <p:cond delay="0"/>
                                  </p:stCondLst>
                                  <p:childTnLst>
                                    <p:set>
                                      <p:cBhvr rctx="PPT">
                                        <p:cTn id="76" dur="indefinite"/>
                                        <p:tgtEl>
                                          <p:spTgt spid="54"/>
                                        </p:tgtEl>
                                        <p:attrNameLst>
                                          <p:attrName>style.opacity</p:attrName>
                                        </p:attrNameLst>
                                      </p:cBhvr>
                                      <p:to>
                                        <p:strVal val="0.1"/>
                                      </p:to>
                                    </p:set>
                                    <p:animEffect filter="image" prLst="opacity: 0.1">
                                      <p:cBhvr rctx="IE">
                                        <p:cTn id="77" dur="indefinite"/>
                                        <p:tgtEl>
                                          <p:spTgt spid="54"/>
                                        </p:tgtEl>
                                      </p:cBhvr>
                                    </p:animEffect>
                                  </p:childTnLst>
                                </p:cTn>
                              </p:par>
                              <p:par>
                                <p:cTn id="78" presetID="9" presetClass="emph" presetSubtype="0" grpId="1" nodeType="withEffect">
                                  <p:stCondLst>
                                    <p:cond delay="0"/>
                                  </p:stCondLst>
                                  <p:childTnLst>
                                    <p:set>
                                      <p:cBhvr rctx="PPT">
                                        <p:cTn id="79" dur="indefinite"/>
                                        <p:tgtEl>
                                          <p:spTgt spid="41"/>
                                        </p:tgtEl>
                                        <p:attrNameLst>
                                          <p:attrName>style.opacity</p:attrName>
                                        </p:attrNameLst>
                                      </p:cBhvr>
                                      <p:to>
                                        <p:strVal val="0.1"/>
                                      </p:to>
                                    </p:set>
                                    <p:animEffect filter="image" prLst="opacity: 0.1">
                                      <p:cBhvr rctx="IE">
                                        <p:cTn id="80" dur="indefinite"/>
                                        <p:tgtEl>
                                          <p:spTgt spid="41"/>
                                        </p:tgtEl>
                                      </p:cBhvr>
                                    </p:animEffect>
                                  </p:childTnLst>
                                </p:cTn>
                              </p:par>
                              <p:par>
                                <p:cTn id="81" presetID="9" presetClass="emph" presetSubtype="0" nodeType="withEffect">
                                  <p:stCondLst>
                                    <p:cond delay="0"/>
                                  </p:stCondLst>
                                  <p:childTnLst>
                                    <p:set>
                                      <p:cBhvr rctx="PPT">
                                        <p:cTn id="82" dur="indefinite"/>
                                        <p:tgtEl>
                                          <p:spTgt spid="61"/>
                                        </p:tgtEl>
                                        <p:attrNameLst>
                                          <p:attrName>style.opacity</p:attrName>
                                        </p:attrNameLst>
                                      </p:cBhvr>
                                      <p:to>
                                        <p:strVal val="0.1"/>
                                      </p:to>
                                    </p:set>
                                    <p:animEffect filter="image" prLst="opacity: 0.1">
                                      <p:cBhvr rctx="IE">
                                        <p:cTn id="83" dur="indefinite"/>
                                        <p:tgtEl>
                                          <p:spTgt spid="61"/>
                                        </p:tgtEl>
                                      </p:cBhvr>
                                    </p:animEffect>
                                  </p:childTnLst>
                                </p:cTn>
                              </p:par>
                              <p:par>
                                <p:cTn id="84" presetID="9" presetClass="emph" presetSubtype="0" grpId="1" nodeType="withEffect">
                                  <p:stCondLst>
                                    <p:cond delay="0"/>
                                  </p:stCondLst>
                                  <p:childTnLst>
                                    <p:set>
                                      <p:cBhvr rctx="PPT">
                                        <p:cTn id="85" dur="indefinite"/>
                                        <p:tgtEl>
                                          <p:spTgt spid="43"/>
                                        </p:tgtEl>
                                        <p:attrNameLst>
                                          <p:attrName>style.opacity</p:attrName>
                                        </p:attrNameLst>
                                      </p:cBhvr>
                                      <p:to>
                                        <p:strVal val="0.1"/>
                                      </p:to>
                                    </p:set>
                                    <p:animEffect filter="image" prLst="opacity: 0.1">
                                      <p:cBhvr rctx="IE">
                                        <p:cTn id="86" dur="indefinite"/>
                                        <p:tgtEl>
                                          <p:spTgt spid="43"/>
                                        </p:tgtEl>
                                      </p:cBhvr>
                                    </p:animEffect>
                                  </p:childTnLst>
                                </p:cTn>
                              </p:par>
                              <p:par>
                                <p:cTn id="87" presetID="9" presetClass="emph" presetSubtype="0" grpId="1" nodeType="withEffect">
                                  <p:stCondLst>
                                    <p:cond delay="0"/>
                                  </p:stCondLst>
                                  <p:childTnLst>
                                    <p:set>
                                      <p:cBhvr rctx="PPT">
                                        <p:cTn id="88" dur="indefinite"/>
                                        <p:tgtEl>
                                          <p:spTgt spid="44"/>
                                        </p:tgtEl>
                                        <p:attrNameLst>
                                          <p:attrName>style.opacity</p:attrName>
                                        </p:attrNameLst>
                                      </p:cBhvr>
                                      <p:to>
                                        <p:strVal val="0.1"/>
                                      </p:to>
                                    </p:set>
                                    <p:animEffect filter="image" prLst="opacity: 0.1">
                                      <p:cBhvr rctx="IE">
                                        <p:cTn id="89" dur="indefinite"/>
                                        <p:tgtEl>
                                          <p:spTgt spid="44"/>
                                        </p:tgtEl>
                                      </p:cBhvr>
                                    </p:animEffect>
                                  </p:childTnLst>
                                </p:cTn>
                              </p:par>
                              <p:par>
                                <p:cTn id="90" presetID="9" presetClass="emph" presetSubtype="0" grpId="1" nodeType="withEffect">
                                  <p:stCondLst>
                                    <p:cond delay="0"/>
                                  </p:stCondLst>
                                  <p:childTnLst>
                                    <p:set>
                                      <p:cBhvr rctx="PPT">
                                        <p:cTn id="91" dur="indefinite"/>
                                        <p:tgtEl>
                                          <p:spTgt spid="45"/>
                                        </p:tgtEl>
                                        <p:attrNameLst>
                                          <p:attrName>style.opacity</p:attrName>
                                        </p:attrNameLst>
                                      </p:cBhvr>
                                      <p:to>
                                        <p:strVal val="0.1"/>
                                      </p:to>
                                    </p:set>
                                    <p:animEffect filter="image" prLst="opacity: 0.1">
                                      <p:cBhvr rctx="IE">
                                        <p:cTn id="92" dur="indefinite"/>
                                        <p:tgtEl>
                                          <p:spTgt spid="45"/>
                                        </p:tgtEl>
                                      </p:cBhvr>
                                    </p:animEffect>
                                  </p:childTnLst>
                                </p:cTn>
                              </p:par>
                              <p:par>
                                <p:cTn id="93" presetID="9" presetClass="emph" presetSubtype="0" grpId="2" nodeType="withEffect">
                                  <p:stCondLst>
                                    <p:cond delay="0"/>
                                  </p:stCondLst>
                                  <p:childTnLst>
                                    <p:set>
                                      <p:cBhvr rctx="PPT">
                                        <p:cTn id="94" dur="indefinite"/>
                                        <p:tgtEl>
                                          <p:spTgt spid="48"/>
                                        </p:tgtEl>
                                        <p:attrNameLst>
                                          <p:attrName>style.opacity</p:attrName>
                                        </p:attrNameLst>
                                      </p:cBhvr>
                                      <p:to>
                                        <p:strVal val="0.1"/>
                                      </p:to>
                                    </p:set>
                                    <p:animEffect filter="image" prLst="opacity: 0.1">
                                      <p:cBhvr rctx="IE">
                                        <p:cTn id="95" dur="indefinite"/>
                                        <p:tgtEl>
                                          <p:spTgt spid="48"/>
                                        </p:tgtEl>
                                      </p:cBhvr>
                                    </p:animEffect>
                                  </p:childTnLst>
                                </p:cTn>
                              </p:par>
                              <p:par>
                                <p:cTn id="96" presetID="9" presetClass="emph" presetSubtype="0" grpId="2" nodeType="withEffect">
                                  <p:stCondLst>
                                    <p:cond delay="0"/>
                                  </p:stCondLst>
                                  <p:childTnLst>
                                    <p:set>
                                      <p:cBhvr rctx="PPT">
                                        <p:cTn id="97" dur="indefinite"/>
                                        <p:tgtEl>
                                          <p:spTgt spid="49"/>
                                        </p:tgtEl>
                                        <p:attrNameLst>
                                          <p:attrName>style.opacity</p:attrName>
                                        </p:attrNameLst>
                                      </p:cBhvr>
                                      <p:to>
                                        <p:strVal val="0.1"/>
                                      </p:to>
                                    </p:set>
                                    <p:animEffect filter="image" prLst="opacity: 0.1">
                                      <p:cBhvr rctx="IE">
                                        <p:cTn id="98" dur="indefinite"/>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6" grpId="1" animBg="1"/>
      <p:bldP spid="89" grpId="0" animBg="1"/>
      <p:bldP spid="89" grpId="1" animBg="1"/>
      <p:bldP spid="89" grpId="2" animBg="1"/>
      <p:bldP spid="54" grpId="0" animBg="1"/>
      <p:bldP spid="54" grpId="1" animBg="1"/>
      <p:bldP spid="54" grpId="2" animBg="1"/>
      <p:bldP spid="41" grpId="0" animBg="1"/>
      <p:bldP spid="41" grpId="1" animBg="1"/>
      <p:bldP spid="43" grpId="0" animBg="1"/>
      <p:bldP spid="43" grpId="1" animBg="1"/>
      <p:bldP spid="44" grpId="0" animBg="1"/>
      <p:bldP spid="44" grpId="1" animBg="1"/>
      <p:bldP spid="45" grpId="0" animBg="1"/>
      <p:bldP spid="45" grpId="1" animBg="1"/>
      <p:bldP spid="48" grpId="0" animBg="1"/>
      <p:bldP spid="48" grpId="1" animBg="1"/>
      <p:bldP spid="48" grpId="2" animBg="1"/>
      <p:bldP spid="49" grpId="0" animBg="1"/>
      <p:bldP spid="49" grpId="1" animBg="1"/>
      <p:bldP spid="49" grpId="2" animBg="1"/>
      <p:bldP spid="55" grpId="0" animBg="1"/>
      <p:bldP spid="5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Spatial Variation</a:t>
            </a:r>
          </a:p>
        </p:txBody>
      </p:sp>
      <p:sp>
        <p:nvSpPr>
          <p:cNvPr id="4" name="Slide Number Placeholder 3"/>
          <p:cNvSpPr>
            <a:spLocks noGrp="1"/>
          </p:cNvSpPr>
          <p:nvPr>
            <p:ph type="sldNum" sz="quarter" idx="12"/>
          </p:nvPr>
        </p:nvSpPr>
        <p:spPr/>
        <p:txBody>
          <a:bodyPr/>
          <a:lstStyle/>
          <a:p>
            <a:fld id="{1AD93096-5B34-4342-9326-69289CEAE4C2}" type="slidenum">
              <a:rPr lang="en-US" smtClean="0"/>
              <a:pPr/>
              <a:t>27</a:t>
            </a:fld>
            <a:endParaRPr lang="en-US"/>
          </a:p>
        </p:txBody>
      </p:sp>
      <p:pic>
        <p:nvPicPr>
          <p:cNvPr id="5" name="Picture 4" descr="11954226271169522330transmission_tower_ante_01_svg_hi.png"/>
          <p:cNvPicPr>
            <a:picLocks noChangeAspect="1"/>
          </p:cNvPicPr>
          <p:nvPr/>
        </p:nvPicPr>
        <p:blipFill>
          <a:blip r:embed="rId3" cstate="print"/>
          <a:stretch>
            <a:fillRect/>
          </a:stretch>
        </p:blipFill>
        <p:spPr>
          <a:xfrm>
            <a:off x="4114800" y="1714500"/>
            <a:ext cx="1072279" cy="1257300"/>
          </a:xfrm>
          <a:prstGeom prst="rect">
            <a:avLst/>
          </a:prstGeom>
        </p:spPr>
      </p:pic>
      <p:pic>
        <p:nvPicPr>
          <p:cNvPr id="6" name="Picture 4" descr="C:\Users\t-rohanm\AppData\Local\Microsoft\Windows\Temporary Internet Files\Content.IE5\JHS5IGSZ\MCj04241920000[1].wmf"/>
          <p:cNvPicPr>
            <a:picLocks noChangeAspect="1" noChangeArrowheads="1"/>
          </p:cNvPicPr>
          <p:nvPr/>
        </p:nvPicPr>
        <p:blipFill>
          <a:blip r:embed="rId4" cstate="print"/>
          <a:srcRect/>
          <a:stretch>
            <a:fillRect/>
          </a:stretch>
        </p:blipFill>
        <p:spPr bwMode="auto">
          <a:xfrm>
            <a:off x="759728" y="2221444"/>
            <a:ext cx="927652" cy="762000"/>
          </a:xfrm>
          <a:prstGeom prst="rect">
            <a:avLst/>
          </a:prstGeom>
          <a:noFill/>
        </p:spPr>
      </p:pic>
      <p:grpSp>
        <p:nvGrpSpPr>
          <p:cNvPr id="7" name="Group 6"/>
          <p:cNvGrpSpPr/>
          <p:nvPr/>
        </p:nvGrpSpPr>
        <p:grpSpPr>
          <a:xfrm>
            <a:off x="3771900" y="3086100"/>
            <a:ext cx="1714500" cy="864656"/>
            <a:chOff x="514350" y="3657600"/>
            <a:chExt cx="1714500" cy="864656"/>
          </a:xfrm>
        </p:grpSpPr>
        <p:sp>
          <p:nvSpPr>
            <p:cNvPr id="8" name="Rectangle 7"/>
            <p:cNvSpPr/>
            <p:nvPr/>
          </p:nvSpPr>
          <p:spPr>
            <a:xfrm>
              <a:off x="514350" y="36576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Rectangle 8"/>
            <p:cNvSpPr/>
            <p:nvPr/>
          </p:nvSpPr>
          <p:spPr>
            <a:xfrm>
              <a:off x="51435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1885310" y="3657600"/>
              <a:ext cx="342900" cy="864656"/>
            </a:xfrm>
            <a:prstGeom prst="rect">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8572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p:cNvSpPr/>
            <p:nvPr/>
          </p:nvSpPr>
          <p:spPr>
            <a:xfrm>
              <a:off x="12001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1543050" y="36576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5" name="Group 14"/>
          <p:cNvGrpSpPr/>
          <p:nvPr/>
        </p:nvGrpSpPr>
        <p:grpSpPr>
          <a:xfrm>
            <a:off x="416828" y="3078694"/>
            <a:ext cx="1714500" cy="864656"/>
            <a:chOff x="1657350" y="2907244"/>
            <a:chExt cx="1714500" cy="864656"/>
          </a:xfrm>
        </p:grpSpPr>
        <p:sp>
          <p:nvSpPr>
            <p:cNvPr id="16" name="Rectangle 15"/>
            <p:cNvSpPr/>
            <p:nvPr/>
          </p:nvSpPr>
          <p:spPr>
            <a:xfrm>
              <a:off x="1657350" y="2907244"/>
              <a:ext cx="1714500" cy="864656"/>
            </a:xfrm>
            <a:prstGeom prst="rect">
              <a:avLst/>
            </a:prstGeom>
            <a:no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Rectangle 16"/>
            <p:cNvSpPr/>
            <p:nvPr/>
          </p:nvSpPr>
          <p:spPr>
            <a:xfrm>
              <a:off x="1657350" y="290724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Rectangle 17"/>
            <p:cNvSpPr/>
            <p:nvPr/>
          </p:nvSpPr>
          <p:spPr>
            <a:xfrm>
              <a:off x="20002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Rectangle 18"/>
            <p:cNvSpPr/>
            <p:nvPr/>
          </p:nvSpPr>
          <p:spPr>
            <a:xfrm>
              <a:off x="23431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Rectangle 19"/>
            <p:cNvSpPr/>
            <p:nvPr/>
          </p:nvSpPr>
          <p:spPr>
            <a:xfrm>
              <a:off x="26860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21" name="Group 58"/>
            <p:cNvGrpSpPr/>
            <p:nvPr/>
          </p:nvGrpSpPr>
          <p:grpSpPr>
            <a:xfrm>
              <a:off x="1657350" y="3135844"/>
              <a:ext cx="1672555" cy="466130"/>
              <a:chOff x="628650" y="3877270"/>
              <a:chExt cx="1672555" cy="466130"/>
            </a:xfrm>
          </p:grpSpPr>
          <p:sp>
            <p:nvSpPr>
              <p:cNvPr id="22" name="TextBox 21"/>
              <p:cNvSpPr txBox="1"/>
              <p:nvPr/>
            </p:nvSpPr>
            <p:spPr>
              <a:xfrm>
                <a:off x="628650" y="3877270"/>
                <a:ext cx="285750" cy="461665"/>
              </a:xfrm>
              <a:prstGeom prst="rect">
                <a:avLst/>
              </a:prstGeom>
              <a:noFill/>
            </p:spPr>
            <p:txBody>
              <a:bodyPr wrap="square" rtlCol="0">
                <a:spAutoFit/>
              </a:bodyPr>
              <a:lstStyle/>
              <a:p>
                <a:pPr algn="ctr"/>
                <a:r>
                  <a:rPr lang="en-US" sz="2400" dirty="0"/>
                  <a:t>1</a:t>
                </a:r>
              </a:p>
            </p:txBody>
          </p:sp>
          <p:sp>
            <p:nvSpPr>
              <p:cNvPr id="23" name="TextBox 22"/>
              <p:cNvSpPr txBox="1"/>
              <p:nvPr/>
            </p:nvSpPr>
            <p:spPr>
              <a:xfrm>
                <a:off x="971550" y="3881735"/>
                <a:ext cx="285750" cy="461665"/>
              </a:xfrm>
              <a:prstGeom prst="rect">
                <a:avLst/>
              </a:prstGeom>
              <a:noFill/>
            </p:spPr>
            <p:txBody>
              <a:bodyPr wrap="square" rtlCol="0">
                <a:spAutoFit/>
              </a:bodyPr>
              <a:lstStyle/>
              <a:p>
                <a:pPr algn="ctr"/>
                <a:r>
                  <a:rPr lang="en-US" sz="2400" dirty="0"/>
                  <a:t>2</a:t>
                </a:r>
              </a:p>
            </p:txBody>
          </p:sp>
          <p:sp>
            <p:nvSpPr>
              <p:cNvPr id="24" name="TextBox 23"/>
              <p:cNvSpPr txBox="1"/>
              <p:nvPr/>
            </p:nvSpPr>
            <p:spPr>
              <a:xfrm>
                <a:off x="1339617" y="3881735"/>
                <a:ext cx="285750" cy="461665"/>
              </a:xfrm>
              <a:prstGeom prst="rect">
                <a:avLst/>
              </a:prstGeom>
              <a:noFill/>
            </p:spPr>
            <p:txBody>
              <a:bodyPr wrap="square" rtlCol="0">
                <a:spAutoFit/>
              </a:bodyPr>
              <a:lstStyle/>
              <a:p>
                <a:pPr algn="ctr"/>
                <a:r>
                  <a:rPr lang="en-US" sz="2400" dirty="0"/>
                  <a:t>3</a:t>
                </a:r>
              </a:p>
            </p:txBody>
          </p:sp>
          <p:sp>
            <p:nvSpPr>
              <p:cNvPr id="25" name="TextBox 24"/>
              <p:cNvSpPr txBox="1"/>
              <p:nvPr/>
            </p:nvSpPr>
            <p:spPr>
              <a:xfrm>
                <a:off x="1657350" y="3881735"/>
                <a:ext cx="285750" cy="461665"/>
              </a:xfrm>
              <a:prstGeom prst="rect">
                <a:avLst/>
              </a:prstGeom>
              <a:noFill/>
            </p:spPr>
            <p:txBody>
              <a:bodyPr wrap="square" rtlCol="0">
                <a:spAutoFit/>
              </a:bodyPr>
              <a:lstStyle/>
              <a:p>
                <a:pPr algn="ctr"/>
                <a:r>
                  <a:rPr lang="en-US" sz="2400" dirty="0"/>
                  <a:t>4</a:t>
                </a:r>
              </a:p>
            </p:txBody>
          </p:sp>
          <p:sp>
            <p:nvSpPr>
              <p:cNvPr id="26" name="TextBox 25"/>
              <p:cNvSpPr txBox="1"/>
              <p:nvPr/>
            </p:nvSpPr>
            <p:spPr>
              <a:xfrm>
                <a:off x="2015455" y="3881735"/>
                <a:ext cx="285750" cy="461665"/>
              </a:xfrm>
              <a:prstGeom prst="rect">
                <a:avLst/>
              </a:prstGeom>
              <a:noFill/>
            </p:spPr>
            <p:txBody>
              <a:bodyPr wrap="square" rtlCol="0">
                <a:spAutoFit/>
              </a:bodyPr>
              <a:lstStyle/>
              <a:p>
                <a:pPr algn="ctr"/>
                <a:r>
                  <a:rPr lang="en-US" sz="2400" dirty="0"/>
                  <a:t>5</a:t>
                </a:r>
              </a:p>
            </p:txBody>
          </p:sp>
        </p:grpSp>
      </p:grpSp>
      <p:grpSp>
        <p:nvGrpSpPr>
          <p:cNvPr id="31" name="Group 30"/>
          <p:cNvGrpSpPr/>
          <p:nvPr/>
        </p:nvGrpSpPr>
        <p:grpSpPr>
          <a:xfrm>
            <a:off x="3813845" y="3314700"/>
            <a:ext cx="1672555" cy="466130"/>
            <a:chOff x="3331478" y="4171950"/>
            <a:chExt cx="1672555" cy="466130"/>
          </a:xfrm>
        </p:grpSpPr>
        <p:sp>
          <p:nvSpPr>
            <p:cNvPr id="32" name="TextBox 31"/>
            <p:cNvSpPr txBox="1"/>
            <p:nvPr/>
          </p:nvSpPr>
          <p:spPr>
            <a:xfrm>
              <a:off x="3331478" y="4171950"/>
              <a:ext cx="285750" cy="461665"/>
            </a:xfrm>
            <a:prstGeom prst="rect">
              <a:avLst/>
            </a:prstGeom>
            <a:noFill/>
          </p:spPr>
          <p:txBody>
            <a:bodyPr wrap="square" rtlCol="0">
              <a:spAutoFit/>
            </a:bodyPr>
            <a:lstStyle/>
            <a:p>
              <a:pPr algn="ctr"/>
              <a:r>
                <a:rPr lang="en-US" sz="2400" dirty="0"/>
                <a:t>1</a:t>
              </a:r>
            </a:p>
          </p:txBody>
        </p:sp>
        <p:sp>
          <p:nvSpPr>
            <p:cNvPr id="33" name="TextBox 32"/>
            <p:cNvSpPr txBox="1"/>
            <p:nvPr/>
          </p:nvSpPr>
          <p:spPr>
            <a:xfrm>
              <a:off x="3674378" y="4176415"/>
              <a:ext cx="285750" cy="461665"/>
            </a:xfrm>
            <a:prstGeom prst="rect">
              <a:avLst/>
            </a:prstGeom>
            <a:noFill/>
          </p:spPr>
          <p:txBody>
            <a:bodyPr wrap="square" rtlCol="0">
              <a:spAutoFit/>
            </a:bodyPr>
            <a:lstStyle/>
            <a:p>
              <a:pPr algn="ctr"/>
              <a:r>
                <a:rPr lang="en-US" sz="2400" dirty="0"/>
                <a:t>2</a:t>
              </a:r>
            </a:p>
          </p:txBody>
        </p:sp>
        <p:sp>
          <p:nvSpPr>
            <p:cNvPr id="34" name="TextBox 33"/>
            <p:cNvSpPr txBox="1"/>
            <p:nvPr/>
          </p:nvSpPr>
          <p:spPr>
            <a:xfrm>
              <a:off x="4042445" y="4176415"/>
              <a:ext cx="285750" cy="461665"/>
            </a:xfrm>
            <a:prstGeom prst="rect">
              <a:avLst/>
            </a:prstGeom>
            <a:noFill/>
          </p:spPr>
          <p:txBody>
            <a:bodyPr wrap="square" rtlCol="0">
              <a:spAutoFit/>
            </a:bodyPr>
            <a:lstStyle/>
            <a:p>
              <a:pPr algn="ctr"/>
              <a:r>
                <a:rPr lang="en-US" sz="2400" dirty="0"/>
                <a:t>3</a:t>
              </a:r>
            </a:p>
          </p:txBody>
        </p:sp>
        <p:sp>
          <p:nvSpPr>
            <p:cNvPr id="35" name="TextBox 34"/>
            <p:cNvSpPr txBox="1"/>
            <p:nvPr/>
          </p:nvSpPr>
          <p:spPr>
            <a:xfrm>
              <a:off x="4360178" y="4176415"/>
              <a:ext cx="285750" cy="461665"/>
            </a:xfrm>
            <a:prstGeom prst="rect">
              <a:avLst/>
            </a:prstGeom>
            <a:noFill/>
          </p:spPr>
          <p:txBody>
            <a:bodyPr wrap="square" rtlCol="0">
              <a:spAutoFit/>
            </a:bodyPr>
            <a:lstStyle/>
            <a:p>
              <a:pPr algn="ctr"/>
              <a:r>
                <a:rPr lang="en-US" sz="2400" dirty="0"/>
                <a:t>4</a:t>
              </a:r>
            </a:p>
          </p:txBody>
        </p:sp>
        <p:sp>
          <p:nvSpPr>
            <p:cNvPr id="36" name="TextBox 35"/>
            <p:cNvSpPr txBox="1"/>
            <p:nvPr/>
          </p:nvSpPr>
          <p:spPr>
            <a:xfrm>
              <a:off x="4718283" y="4176415"/>
              <a:ext cx="285750" cy="461665"/>
            </a:xfrm>
            <a:prstGeom prst="rect">
              <a:avLst/>
            </a:prstGeom>
            <a:noFill/>
          </p:spPr>
          <p:txBody>
            <a:bodyPr wrap="square" rtlCol="0">
              <a:spAutoFit/>
            </a:bodyPr>
            <a:lstStyle/>
            <a:p>
              <a:pPr algn="ctr"/>
              <a:r>
                <a:rPr lang="en-US" sz="2400" dirty="0"/>
                <a:t>5</a:t>
              </a:r>
            </a:p>
          </p:txBody>
        </p:sp>
      </p:grpSp>
      <p:pic>
        <p:nvPicPr>
          <p:cNvPr id="92" name="Picture 4" descr="C:\Users\t-rohanm\AppData\Local\Microsoft\Windows\Temporary Internet Files\Content.IE5\JHS5IGSZ\MCj04241920000[1].wmf"/>
          <p:cNvPicPr>
            <a:picLocks noChangeAspect="1" noChangeArrowheads="1"/>
          </p:cNvPicPr>
          <p:nvPr/>
        </p:nvPicPr>
        <p:blipFill>
          <a:blip r:embed="rId4" cstate="print"/>
          <a:srcRect/>
          <a:stretch>
            <a:fillRect/>
          </a:stretch>
        </p:blipFill>
        <p:spPr bwMode="auto">
          <a:xfrm>
            <a:off x="7486650" y="2228850"/>
            <a:ext cx="927652" cy="762000"/>
          </a:xfrm>
          <a:prstGeom prst="rect">
            <a:avLst/>
          </a:prstGeom>
          <a:noFill/>
        </p:spPr>
      </p:pic>
      <p:grpSp>
        <p:nvGrpSpPr>
          <p:cNvPr id="106" name="Group 105"/>
          <p:cNvGrpSpPr/>
          <p:nvPr/>
        </p:nvGrpSpPr>
        <p:grpSpPr>
          <a:xfrm>
            <a:off x="7143750" y="3086100"/>
            <a:ext cx="1714500" cy="864656"/>
            <a:chOff x="7143750" y="3086100"/>
            <a:chExt cx="1714500" cy="864656"/>
          </a:xfrm>
        </p:grpSpPr>
        <p:sp>
          <p:nvSpPr>
            <p:cNvPr id="105" name="Rectangle 104"/>
            <p:cNvSpPr/>
            <p:nvPr/>
          </p:nvSpPr>
          <p:spPr>
            <a:xfrm>
              <a:off x="8515350" y="30861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4" name="Rectangle 93"/>
            <p:cNvSpPr/>
            <p:nvPr/>
          </p:nvSpPr>
          <p:spPr>
            <a:xfrm>
              <a:off x="7143750" y="3086100"/>
              <a:ext cx="1714500" cy="864656"/>
            </a:xfrm>
            <a:prstGeom prst="rect">
              <a:avLst/>
            </a:prstGeom>
            <a:no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5" name="Rectangle 94"/>
            <p:cNvSpPr/>
            <p:nvPr/>
          </p:nvSpPr>
          <p:spPr>
            <a:xfrm>
              <a:off x="7143750" y="3086100"/>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Rectangle 95"/>
            <p:cNvSpPr/>
            <p:nvPr/>
          </p:nvSpPr>
          <p:spPr>
            <a:xfrm>
              <a:off x="74866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7" name="Rectangle 96"/>
            <p:cNvSpPr/>
            <p:nvPr/>
          </p:nvSpPr>
          <p:spPr>
            <a:xfrm>
              <a:off x="78295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Rectangle 97"/>
            <p:cNvSpPr/>
            <p:nvPr/>
          </p:nvSpPr>
          <p:spPr>
            <a:xfrm>
              <a:off x="81724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99" name="Group 58"/>
            <p:cNvGrpSpPr/>
            <p:nvPr/>
          </p:nvGrpSpPr>
          <p:grpSpPr>
            <a:xfrm>
              <a:off x="7143750" y="3314700"/>
              <a:ext cx="1672555" cy="466130"/>
              <a:chOff x="628650" y="3877270"/>
              <a:chExt cx="1672555" cy="466130"/>
            </a:xfrm>
          </p:grpSpPr>
          <p:sp>
            <p:nvSpPr>
              <p:cNvPr id="100" name="TextBox 99"/>
              <p:cNvSpPr txBox="1"/>
              <p:nvPr/>
            </p:nvSpPr>
            <p:spPr>
              <a:xfrm>
                <a:off x="628650" y="3877270"/>
                <a:ext cx="285750" cy="461665"/>
              </a:xfrm>
              <a:prstGeom prst="rect">
                <a:avLst/>
              </a:prstGeom>
              <a:noFill/>
            </p:spPr>
            <p:txBody>
              <a:bodyPr wrap="square" rtlCol="0">
                <a:spAutoFit/>
              </a:bodyPr>
              <a:lstStyle/>
              <a:p>
                <a:pPr algn="ctr"/>
                <a:r>
                  <a:rPr lang="en-US" sz="2400" dirty="0"/>
                  <a:t>1</a:t>
                </a:r>
              </a:p>
            </p:txBody>
          </p:sp>
          <p:sp>
            <p:nvSpPr>
              <p:cNvPr id="101" name="TextBox 100"/>
              <p:cNvSpPr txBox="1"/>
              <p:nvPr/>
            </p:nvSpPr>
            <p:spPr>
              <a:xfrm>
                <a:off x="971550" y="3881735"/>
                <a:ext cx="285750" cy="461665"/>
              </a:xfrm>
              <a:prstGeom prst="rect">
                <a:avLst/>
              </a:prstGeom>
              <a:noFill/>
            </p:spPr>
            <p:txBody>
              <a:bodyPr wrap="square" rtlCol="0">
                <a:spAutoFit/>
              </a:bodyPr>
              <a:lstStyle/>
              <a:p>
                <a:pPr algn="ctr"/>
                <a:r>
                  <a:rPr lang="en-US" sz="2400" dirty="0"/>
                  <a:t>2</a:t>
                </a:r>
              </a:p>
            </p:txBody>
          </p:sp>
          <p:sp>
            <p:nvSpPr>
              <p:cNvPr id="102" name="TextBox 101"/>
              <p:cNvSpPr txBox="1"/>
              <p:nvPr/>
            </p:nvSpPr>
            <p:spPr>
              <a:xfrm>
                <a:off x="1339617" y="3881735"/>
                <a:ext cx="285750" cy="461665"/>
              </a:xfrm>
              <a:prstGeom prst="rect">
                <a:avLst/>
              </a:prstGeom>
              <a:noFill/>
            </p:spPr>
            <p:txBody>
              <a:bodyPr wrap="square" rtlCol="0">
                <a:spAutoFit/>
              </a:bodyPr>
              <a:lstStyle/>
              <a:p>
                <a:pPr algn="ctr"/>
                <a:r>
                  <a:rPr lang="en-US" sz="2400" dirty="0"/>
                  <a:t>3</a:t>
                </a:r>
              </a:p>
            </p:txBody>
          </p:sp>
          <p:sp>
            <p:nvSpPr>
              <p:cNvPr id="103" name="TextBox 102"/>
              <p:cNvSpPr txBox="1"/>
              <p:nvPr/>
            </p:nvSpPr>
            <p:spPr>
              <a:xfrm>
                <a:off x="1657350" y="3881735"/>
                <a:ext cx="285750" cy="461665"/>
              </a:xfrm>
              <a:prstGeom prst="rect">
                <a:avLst/>
              </a:prstGeom>
              <a:noFill/>
            </p:spPr>
            <p:txBody>
              <a:bodyPr wrap="square" rtlCol="0">
                <a:spAutoFit/>
              </a:bodyPr>
              <a:lstStyle/>
              <a:p>
                <a:pPr algn="ctr"/>
                <a:r>
                  <a:rPr lang="en-US" sz="2400" dirty="0"/>
                  <a:t>4</a:t>
                </a:r>
              </a:p>
            </p:txBody>
          </p:sp>
          <p:sp>
            <p:nvSpPr>
              <p:cNvPr id="104" name="TextBox 103"/>
              <p:cNvSpPr txBox="1"/>
              <p:nvPr/>
            </p:nvSpPr>
            <p:spPr>
              <a:xfrm>
                <a:off x="2015455" y="3881735"/>
                <a:ext cx="285750" cy="461665"/>
              </a:xfrm>
              <a:prstGeom prst="rect">
                <a:avLst/>
              </a:prstGeom>
              <a:noFill/>
            </p:spPr>
            <p:txBody>
              <a:bodyPr wrap="square" rtlCol="0">
                <a:spAutoFit/>
              </a:bodyPr>
              <a:lstStyle/>
              <a:p>
                <a:pPr algn="ctr"/>
                <a:r>
                  <a:rPr lang="en-US" sz="2400" dirty="0"/>
                  <a:t>5</a:t>
                </a:r>
              </a:p>
            </p:txBody>
          </p:sp>
        </p:grpSp>
      </p:grpSp>
      <p:grpSp>
        <p:nvGrpSpPr>
          <p:cNvPr id="122" name="Group 121"/>
          <p:cNvGrpSpPr/>
          <p:nvPr/>
        </p:nvGrpSpPr>
        <p:grpSpPr>
          <a:xfrm>
            <a:off x="114300" y="4514850"/>
            <a:ext cx="8858250" cy="1257300"/>
            <a:chOff x="114300" y="4514850"/>
            <a:chExt cx="8858250" cy="1257300"/>
          </a:xfrm>
        </p:grpSpPr>
        <p:sp>
          <p:nvSpPr>
            <p:cNvPr id="90" name="Rectangle 89"/>
            <p:cNvSpPr/>
            <p:nvPr/>
          </p:nvSpPr>
          <p:spPr>
            <a:xfrm>
              <a:off x="6858000" y="4514850"/>
              <a:ext cx="2114550" cy="1257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14300" y="4678894"/>
              <a:ext cx="1714500" cy="864656"/>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6" name="Rectangle 45"/>
            <p:cNvSpPr/>
            <p:nvPr/>
          </p:nvSpPr>
          <p:spPr>
            <a:xfrm>
              <a:off x="114300" y="467889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7" name="Rectangle 46"/>
            <p:cNvSpPr/>
            <p:nvPr/>
          </p:nvSpPr>
          <p:spPr>
            <a:xfrm>
              <a:off x="457200" y="46788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8" name="Rectangle 47"/>
            <p:cNvSpPr/>
            <p:nvPr/>
          </p:nvSpPr>
          <p:spPr>
            <a:xfrm>
              <a:off x="800100" y="46788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9" name="Rectangle 48"/>
            <p:cNvSpPr/>
            <p:nvPr/>
          </p:nvSpPr>
          <p:spPr>
            <a:xfrm>
              <a:off x="1143000" y="46788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2" name="TextBox 61"/>
            <p:cNvSpPr txBox="1"/>
            <p:nvPr/>
          </p:nvSpPr>
          <p:spPr>
            <a:xfrm>
              <a:off x="1821295" y="4800600"/>
              <a:ext cx="579005" cy="707886"/>
            </a:xfrm>
            <a:prstGeom prst="rect">
              <a:avLst/>
            </a:prstGeom>
            <a:noFill/>
          </p:spPr>
          <p:txBody>
            <a:bodyPr wrap="none" rtlCol="0">
              <a:spAutoFit/>
            </a:bodyPr>
            <a:lstStyle/>
            <a:p>
              <a:r>
                <a:rPr lang="en-US" sz="4000" b="1" dirty="0">
                  <a:sym typeface="Symbol"/>
                </a:rPr>
                <a:t></a:t>
              </a:r>
              <a:endParaRPr lang="en-US" sz="4000" b="1" dirty="0"/>
            </a:p>
          </p:txBody>
        </p:sp>
        <p:sp>
          <p:nvSpPr>
            <p:cNvPr id="63" name="TextBox 62"/>
            <p:cNvSpPr txBox="1"/>
            <p:nvPr/>
          </p:nvSpPr>
          <p:spPr>
            <a:xfrm>
              <a:off x="6400800" y="4743450"/>
              <a:ext cx="413896" cy="646331"/>
            </a:xfrm>
            <a:prstGeom prst="rect">
              <a:avLst/>
            </a:prstGeom>
            <a:noFill/>
          </p:spPr>
          <p:txBody>
            <a:bodyPr wrap="none" rtlCol="0">
              <a:spAutoFit/>
            </a:bodyPr>
            <a:lstStyle/>
            <a:p>
              <a:r>
                <a:rPr lang="en-US" sz="3600" b="1" dirty="0">
                  <a:sym typeface="Symbol"/>
                </a:rPr>
                <a:t>=</a:t>
              </a:r>
              <a:endParaRPr lang="en-US" sz="3600" b="1" dirty="0"/>
            </a:p>
          </p:txBody>
        </p:sp>
        <p:grpSp>
          <p:nvGrpSpPr>
            <p:cNvPr id="64" name="Group 63"/>
            <p:cNvGrpSpPr/>
            <p:nvPr/>
          </p:nvGrpSpPr>
          <p:grpSpPr>
            <a:xfrm>
              <a:off x="2400300" y="4678894"/>
              <a:ext cx="1714500" cy="864656"/>
              <a:chOff x="514350" y="3657600"/>
              <a:chExt cx="1714500" cy="864656"/>
            </a:xfrm>
          </p:grpSpPr>
          <p:sp>
            <p:nvSpPr>
              <p:cNvPr id="65" name="Rectangle 64"/>
              <p:cNvSpPr/>
              <p:nvPr/>
            </p:nvSpPr>
            <p:spPr>
              <a:xfrm>
                <a:off x="514350" y="36576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6" name="Rectangle 65"/>
              <p:cNvSpPr/>
              <p:nvPr/>
            </p:nvSpPr>
            <p:spPr>
              <a:xfrm>
                <a:off x="51435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Rectangle 66"/>
              <p:cNvSpPr/>
              <p:nvPr/>
            </p:nvSpPr>
            <p:spPr>
              <a:xfrm>
                <a:off x="1885310" y="3657600"/>
                <a:ext cx="342900" cy="864656"/>
              </a:xfrm>
              <a:prstGeom prst="rect">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Rectangle 67"/>
              <p:cNvSpPr/>
              <p:nvPr/>
            </p:nvSpPr>
            <p:spPr>
              <a:xfrm>
                <a:off x="8572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9" name="Rectangle 68"/>
              <p:cNvSpPr/>
              <p:nvPr/>
            </p:nvSpPr>
            <p:spPr>
              <a:xfrm>
                <a:off x="12001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Rectangle 69"/>
              <p:cNvSpPr/>
              <p:nvPr/>
            </p:nvSpPr>
            <p:spPr>
              <a:xfrm>
                <a:off x="1543050" y="36576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71" name="Group 70"/>
            <p:cNvGrpSpPr/>
            <p:nvPr/>
          </p:nvGrpSpPr>
          <p:grpSpPr>
            <a:xfrm>
              <a:off x="2442245" y="4907494"/>
              <a:ext cx="1672555" cy="466130"/>
              <a:chOff x="3331478" y="4171950"/>
              <a:chExt cx="1672555" cy="466130"/>
            </a:xfrm>
          </p:grpSpPr>
          <p:sp>
            <p:nvSpPr>
              <p:cNvPr id="72" name="TextBox 71"/>
              <p:cNvSpPr txBox="1"/>
              <p:nvPr/>
            </p:nvSpPr>
            <p:spPr>
              <a:xfrm>
                <a:off x="3331478" y="4171950"/>
                <a:ext cx="285750" cy="461665"/>
              </a:xfrm>
              <a:prstGeom prst="rect">
                <a:avLst/>
              </a:prstGeom>
              <a:noFill/>
            </p:spPr>
            <p:txBody>
              <a:bodyPr wrap="square" rtlCol="0">
                <a:spAutoFit/>
              </a:bodyPr>
              <a:lstStyle/>
              <a:p>
                <a:pPr algn="ctr"/>
                <a:r>
                  <a:rPr lang="en-US" sz="2400" dirty="0"/>
                  <a:t>1</a:t>
                </a:r>
              </a:p>
            </p:txBody>
          </p:sp>
          <p:sp>
            <p:nvSpPr>
              <p:cNvPr id="73" name="TextBox 72"/>
              <p:cNvSpPr txBox="1"/>
              <p:nvPr/>
            </p:nvSpPr>
            <p:spPr>
              <a:xfrm>
                <a:off x="3674378" y="4176415"/>
                <a:ext cx="285750" cy="461665"/>
              </a:xfrm>
              <a:prstGeom prst="rect">
                <a:avLst/>
              </a:prstGeom>
              <a:noFill/>
            </p:spPr>
            <p:txBody>
              <a:bodyPr wrap="square" rtlCol="0">
                <a:spAutoFit/>
              </a:bodyPr>
              <a:lstStyle/>
              <a:p>
                <a:pPr algn="ctr"/>
                <a:r>
                  <a:rPr lang="en-US" sz="2400" dirty="0"/>
                  <a:t>2</a:t>
                </a:r>
              </a:p>
            </p:txBody>
          </p:sp>
          <p:sp>
            <p:nvSpPr>
              <p:cNvPr id="74" name="TextBox 73"/>
              <p:cNvSpPr txBox="1"/>
              <p:nvPr/>
            </p:nvSpPr>
            <p:spPr>
              <a:xfrm>
                <a:off x="4042445" y="4176415"/>
                <a:ext cx="285750" cy="461665"/>
              </a:xfrm>
              <a:prstGeom prst="rect">
                <a:avLst/>
              </a:prstGeom>
              <a:noFill/>
            </p:spPr>
            <p:txBody>
              <a:bodyPr wrap="square" rtlCol="0">
                <a:spAutoFit/>
              </a:bodyPr>
              <a:lstStyle/>
              <a:p>
                <a:pPr algn="ctr"/>
                <a:r>
                  <a:rPr lang="en-US" sz="2400" dirty="0"/>
                  <a:t>3</a:t>
                </a:r>
              </a:p>
            </p:txBody>
          </p:sp>
          <p:sp>
            <p:nvSpPr>
              <p:cNvPr id="75" name="TextBox 74"/>
              <p:cNvSpPr txBox="1"/>
              <p:nvPr/>
            </p:nvSpPr>
            <p:spPr>
              <a:xfrm>
                <a:off x="4360178" y="4176415"/>
                <a:ext cx="285750" cy="461665"/>
              </a:xfrm>
              <a:prstGeom prst="rect">
                <a:avLst/>
              </a:prstGeom>
              <a:noFill/>
            </p:spPr>
            <p:txBody>
              <a:bodyPr wrap="square" rtlCol="0">
                <a:spAutoFit/>
              </a:bodyPr>
              <a:lstStyle/>
              <a:p>
                <a:pPr algn="ctr"/>
                <a:r>
                  <a:rPr lang="en-US" sz="2400" dirty="0"/>
                  <a:t>4</a:t>
                </a:r>
              </a:p>
            </p:txBody>
          </p:sp>
          <p:sp>
            <p:nvSpPr>
              <p:cNvPr id="76" name="TextBox 75"/>
              <p:cNvSpPr txBox="1"/>
              <p:nvPr/>
            </p:nvSpPr>
            <p:spPr>
              <a:xfrm>
                <a:off x="4718283" y="4176415"/>
                <a:ext cx="285750" cy="461665"/>
              </a:xfrm>
              <a:prstGeom prst="rect">
                <a:avLst/>
              </a:prstGeom>
              <a:noFill/>
            </p:spPr>
            <p:txBody>
              <a:bodyPr wrap="square" rtlCol="0">
                <a:spAutoFit/>
              </a:bodyPr>
              <a:lstStyle/>
              <a:p>
                <a:pPr algn="ctr"/>
                <a:r>
                  <a:rPr lang="en-US" sz="2400" dirty="0"/>
                  <a:t>5</a:t>
                </a:r>
              </a:p>
            </p:txBody>
          </p:sp>
        </p:grpSp>
        <p:grpSp>
          <p:nvGrpSpPr>
            <p:cNvPr id="77" name="Group 76"/>
            <p:cNvGrpSpPr/>
            <p:nvPr/>
          </p:nvGrpSpPr>
          <p:grpSpPr>
            <a:xfrm>
              <a:off x="7046868" y="4703718"/>
              <a:ext cx="1714500" cy="864656"/>
              <a:chOff x="514350" y="3657600"/>
              <a:chExt cx="1714500" cy="864656"/>
            </a:xfrm>
          </p:grpSpPr>
          <p:sp>
            <p:nvSpPr>
              <p:cNvPr id="78" name="Rectangle 77"/>
              <p:cNvSpPr/>
              <p:nvPr/>
            </p:nvSpPr>
            <p:spPr>
              <a:xfrm>
                <a:off x="514350" y="36576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9" name="Rectangle 78"/>
              <p:cNvSpPr/>
              <p:nvPr/>
            </p:nvSpPr>
            <p:spPr>
              <a:xfrm>
                <a:off x="51435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0" name="Rectangle 79"/>
              <p:cNvSpPr/>
              <p:nvPr/>
            </p:nvSpPr>
            <p:spPr>
              <a:xfrm>
                <a:off x="188531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1" name="Rectangle 80"/>
              <p:cNvSpPr/>
              <p:nvPr/>
            </p:nvSpPr>
            <p:spPr>
              <a:xfrm>
                <a:off x="8572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2" name="Rectangle 81"/>
              <p:cNvSpPr/>
              <p:nvPr/>
            </p:nvSpPr>
            <p:spPr>
              <a:xfrm>
                <a:off x="12001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3" name="Rectangle 82"/>
              <p:cNvSpPr/>
              <p:nvPr/>
            </p:nvSpPr>
            <p:spPr>
              <a:xfrm>
                <a:off x="1543050" y="36576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84" name="Group 83"/>
            <p:cNvGrpSpPr/>
            <p:nvPr/>
          </p:nvGrpSpPr>
          <p:grpSpPr>
            <a:xfrm>
              <a:off x="7088813" y="4932318"/>
              <a:ext cx="1672555" cy="466130"/>
              <a:chOff x="3331478" y="4171950"/>
              <a:chExt cx="1672555" cy="466130"/>
            </a:xfrm>
          </p:grpSpPr>
          <p:sp>
            <p:nvSpPr>
              <p:cNvPr id="85" name="TextBox 84"/>
              <p:cNvSpPr txBox="1"/>
              <p:nvPr/>
            </p:nvSpPr>
            <p:spPr>
              <a:xfrm>
                <a:off x="3331478" y="4171950"/>
                <a:ext cx="285750" cy="461665"/>
              </a:xfrm>
              <a:prstGeom prst="rect">
                <a:avLst/>
              </a:prstGeom>
              <a:noFill/>
            </p:spPr>
            <p:txBody>
              <a:bodyPr wrap="square" rtlCol="0">
                <a:spAutoFit/>
              </a:bodyPr>
              <a:lstStyle/>
              <a:p>
                <a:pPr algn="ctr"/>
                <a:r>
                  <a:rPr lang="en-US" sz="2400" dirty="0"/>
                  <a:t>1</a:t>
                </a:r>
              </a:p>
            </p:txBody>
          </p:sp>
          <p:sp>
            <p:nvSpPr>
              <p:cNvPr id="86" name="TextBox 85"/>
              <p:cNvSpPr txBox="1"/>
              <p:nvPr/>
            </p:nvSpPr>
            <p:spPr>
              <a:xfrm>
                <a:off x="3674378" y="4176415"/>
                <a:ext cx="285750" cy="461665"/>
              </a:xfrm>
              <a:prstGeom prst="rect">
                <a:avLst/>
              </a:prstGeom>
              <a:noFill/>
            </p:spPr>
            <p:txBody>
              <a:bodyPr wrap="square" rtlCol="0">
                <a:spAutoFit/>
              </a:bodyPr>
              <a:lstStyle/>
              <a:p>
                <a:pPr algn="ctr"/>
                <a:r>
                  <a:rPr lang="en-US" sz="2400" dirty="0"/>
                  <a:t>2</a:t>
                </a:r>
              </a:p>
            </p:txBody>
          </p:sp>
          <p:sp>
            <p:nvSpPr>
              <p:cNvPr id="87" name="TextBox 86"/>
              <p:cNvSpPr txBox="1"/>
              <p:nvPr/>
            </p:nvSpPr>
            <p:spPr>
              <a:xfrm>
                <a:off x="4042445" y="4176415"/>
                <a:ext cx="285750" cy="461665"/>
              </a:xfrm>
              <a:prstGeom prst="rect">
                <a:avLst/>
              </a:prstGeom>
              <a:noFill/>
            </p:spPr>
            <p:txBody>
              <a:bodyPr wrap="square" rtlCol="0">
                <a:spAutoFit/>
              </a:bodyPr>
              <a:lstStyle/>
              <a:p>
                <a:pPr algn="ctr"/>
                <a:r>
                  <a:rPr lang="en-US" sz="2400" dirty="0"/>
                  <a:t>3</a:t>
                </a:r>
              </a:p>
            </p:txBody>
          </p:sp>
          <p:sp>
            <p:nvSpPr>
              <p:cNvPr id="88" name="TextBox 87"/>
              <p:cNvSpPr txBox="1"/>
              <p:nvPr/>
            </p:nvSpPr>
            <p:spPr>
              <a:xfrm>
                <a:off x="4360178" y="4176415"/>
                <a:ext cx="285750" cy="461665"/>
              </a:xfrm>
              <a:prstGeom prst="rect">
                <a:avLst/>
              </a:prstGeom>
              <a:noFill/>
            </p:spPr>
            <p:txBody>
              <a:bodyPr wrap="square" rtlCol="0">
                <a:spAutoFit/>
              </a:bodyPr>
              <a:lstStyle/>
              <a:p>
                <a:pPr algn="ctr"/>
                <a:r>
                  <a:rPr lang="en-US" sz="2400" dirty="0"/>
                  <a:t>4</a:t>
                </a:r>
              </a:p>
            </p:txBody>
          </p:sp>
          <p:sp>
            <p:nvSpPr>
              <p:cNvPr id="89" name="TextBox 88"/>
              <p:cNvSpPr txBox="1"/>
              <p:nvPr/>
            </p:nvSpPr>
            <p:spPr>
              <a:xfrm>
                <a:off x="4718283" y="4176415"/>
                <a:ext cx="285750" cy="461665"/>
              </a:xfrm>
              <a:prstGeom prst="rect">
                <a:avLst/>
              </a:prstGeom>
              <a:noFill/>
            </p:spPr>
            <p:txBody>
              <a:bodyPr wrap="square" rtlCol="0">
                <a:spAutoFit/>
              </a:bodyPr>
              <a:lstStyle/>
              <a:p>
                <a:pPr algn="ctr"/>
                <a:r>
                  <a:rPr lang="en-US" sz="2400" dirty="0"/>
                  <a:t>5</a:t>
                </a:r>
              </a:p>
            </p:txBody>
          </p:sp>
        </p:grpSp>
        <p:grpSp>
          <p:nvGrpSpPr>
            <p:cNvPr id="107" name="Group 106"/>
            <p:cNvGrpSpPr/>
            <p:nvPr/>
          </p:nvGrpSpPr>
          <p:grpSpPr>
            <a:xfrm>
              <a:off x="4686300" y="4667250"/>
              <a:ext cx="1714500" cy="864656"/>
              <a:chOff x="7143750" y="3086100"/>
              <a:chExt cx="1714500" cy="864656"/>
            </a:xfrm>
          </p:grpSpPr>
          <p:sp>
            <p:nvSpPr>
              <p:cNvPr id="108" name="Rectangle 107"/>
              <p:cNvSpPr/>
              <p:nvPr/>
            </p:nvSpPr>
            <p:spPr>
              <a:xfrm>
                <a:off x="8515350" y="30861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9" name="Rectangle 108"/>
              <p:cNvSpPr/>
              <p:nvPr/>
            </p:nvSpPr>
            <p:spPr>
              <a:xfrm>
                <a:off x="7143750" y="3086100"/>
                <a:ext cx="1714500" cy="864656"/>
              </a:xfrm>
              <a:prstGeom prst="rect">
                <a:avLst/>
              </a:prstGeom>
              <a:no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0" name="Rectangle 109"/>
              <p:cNvSpPr/>
              <p:nvPr/>
            </p:nvSpPr>
            <p:spPr>
              <a:xfrm>
                <a:off x="71437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Rectangle 110"/>
              <p:cNvSpPr/>
              <p:nvPr/>
            </p:nvSpPr>
            <p:spPr>
              <a:xfrm>
                <a:off x="74866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Rectangle 111"/>
              <p:cNvSpPr/>
              <p:nvPr/>
            </p:nvSpPr>
            <p:spPr>
              <a:xfrm>
                <a:off x="78295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Rectangle 112"/>
              <p:cNvSpPr/>
              <p:nvPr/>
            </p:nvSpPr>
            <p:spPr>
              <a:xfrm>
                <a:off x="81724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14" name="Group 58"/>
              <p:cNvGrpSpPr/>
              <p:nvPr/>
            </p:nvGrpSpPr>
            <p:grpSpPr>
              <a:xfrm>
                <a:off x="7143750" y="3314700"/>
                <a:ext cx="1672555" cy="466130"/>
                <a:chOff x="628650" y="3877270"/>
                <a:chExt cx="1672555" cy="466130"/>
              </a:xfrm>
            </p:grpSpPr>
            <p:sp>
              <p:nvSpPr>
                <p:cNvPr id="115" name="TextBox 114"/>
                <p:cNvSpPr txBox="1"/>
                <p:nvPr/>
              </p:nvSpPr>
              <p:spPr>
                <a:xfrm>
                  <a:off x="628650" y="3877270"/>
                  <a:ext cx="285750" cy="461665"/>
                </a:xfrm>
                <a:prstGeom prst="rect">
                  <a:avLst/>
                </a:prstGeom>
                <a:noFill/>
              </p:spPr>
              <p:txBody>
                <a:bodyPr wrap="square" rtlCol="0">
                  <a:spAutoFit/>
                </a:bodyPr>
                <a:lstStyle/>
                <a:p>
                  <a:pPr algn="ctr"/>
                  <a:r>
                    <a:rPr lang="en-US" sz="2400" dirty="0"/>
                    <a:t>1</a:t>
                  </a:r>
                </a:p>
              </p:txBody>
            </p:sp>
            <p:sp>
              <p:nvSpPr>
                <p:cNvPr id="116" name="TextBox 115"/>
                <p:cNvSpPr txBox="1"/>
                <p:nvPr/>
              </p:nvSpPr>
              <p:spPr>
                <a:xfrm>
                  <a:off x="971550" y="3881735"/>
                  <a:ext cx="285750" cy="461665"/>
                </a:xfrm>
                <a:prstGeom prst="rect">
                  <a:avLst/>
                </a:prstGeom>
                <a:noFill/>
              </p:spPr>
              <p:txBody>
                <a:bodyPr wrap="square" rtlCol="0">
                  <a:spAutoFit/>
                </a:bodyPr>
                <a:lstStyle/>
                <a:p>
                  <a:pPr algn="ctr"/>
                  <a:r>
                    <a:rPr lang="en-US" sz="2400" dirty="0"/>
                    <a:t>2</a:t>
                  </a:r>
                </a:p>
              </p:txBody>
            </p:sp>
            <p:sp>
              <p:nvSpPr>
                <p:cNvPr id="117" name="TextBox 116"/>
                <p:cNvSpPr txBox="1"/>
                <p:nvPr/>
              </p:nvSpPr>
              <p:spPr>
                <a:xfrm>
                  <a:off x="1339617" y="3881735"/>
                  <a:ext cx="285750" cy="461665"/>
                </a:xfrm>
                <a:prstGeom prst="rect">
                  <a:avLst/>
                </a:prstGeom>
                <a:noFill/>
              </p:spPr>
              <p:txBody>
                <a:bodyPr wrap="square" rtlCol="0">
                  <a:spAutoFit/>
                </a:bodyPr>
                <a:lstStyle/>
                <a:p>
                  <a:pPr algn="ctr"/>
                  <a:r>
                    <a:rPr lang="en-US" sz="2400" dirty="0"/>
                    <a:t>3</a:t>
                  </a:r>
                </a:p>
              </p:txBody>
            </p:sp>
            <p:sp>
              <p:nvSpPr>
                <p:cNvPr id="118" name="TextBox 117"/>
                <p:cNvSpPr txBox="1"/>
                <p:nvPr/>
              </p:nvSpPr>
              <p:spPr>
                <a:xfrm>
                  <a:off x="1657350" y="3881735"/>
                  <a:ext cx="285750" cy="461665"/>
                </a:xfrm>
                <a:prstGeom prst="rect">
                  <a:avLst/>
                </a:prstGeom>
                <a:noFill/>
              </p:spPr>
              <p:txBody>
                <a:bodyPr wrap="square" rtlCol="0">
                  <a:spAutoFit/>
                </a:bodyPr>
                <a:lstStyle/>
                <a:p>
                  <a:pPr algn="ctr"/>
                  <a:r>
                    <a:rPr lang="en-US" sz="2400" dirty="0"/>
                    <a:t>4</a:t>
                  </a:r>
                </a:p>
              </p:txBody>
            </p:sp>
            <p:sp>
              <p:nvSpPr>
                <p:cNvPr id="119" name="TextBox 118"/>
                <p:cNvSpPr txBox="1"/>
                <p:nvPr/>
              </p:nvSpPr>
              <p:spPr>
                <a:xfrm>
                  <a:off x="2015455" y="3881735"/>
                  <a:ext cx="285750" cy="461665"/>
                </a:xfrm>
                <a:prstGeom prst="rect">
                  <a:avLst/>
                </a:prstGeom>
                <a:noFill/>
              </p:spPr>
              <p:txBody>
                <a:bodyPr wrap="square" rtlCol="0">
                  <a:spAutoFit/>
                </a:bodyPr>
                <a:lstStyle/>
                <a:p>
                  <a:pPr algn="ctr"/>
                  <a:r>
                    <a:rPr lang="en-US" sz="2400" dirty="0"/>
                    <a:t>5</a:t>
                  </a:r>
                </a:p>
              </p:txBody>
            </p:sp>
          </p:grpSp>
        </p:grpSp>
        <p:sp>
          <p:nvSpPr>
            <p:cNvPr id="120" name="TextBox 119"/>
            <p:cNvSpPr txBox="1"/>
            <p:nvPr/>
          </p:nvSpPr>
          <p:spPr>
            <a:xfrm>
              <a:off x="4095750" y="4743450"/>
              <a:ext cx="579005" cy="707886"/>
            </a:xfrm>
            <a:prstGeom prst="rect">
              <a:avLst/>
            </a:prstGeom>
            <a:noFill/>
          </p:spPr>
          <p:txBody>
            <a:bodyPr wrap="none" rtlCol="0">
              <a:spAutoFit/>
            </a:bodyPr>
            <a:lstStyle/>
            <a:p>
              <a:r>
                <a:rPr lang="en-US" sz="4000" b="1" dirty="0">
                  <a:sym typeface="Symbol"/>
                </a:rPr>
                <a:t></a:t>
              </a:r>
              <a:endParaRPr lang="en-US" sz="4000" b="1" dirty="0"/>
            </a:p>
          </p:txBody>
        </p:sp>
        <p:sp>
          <p:nvSpPr>
            <p:cNvPr id="121" name="Rectangle 120"/>
            <p:cNvSpPr/>
            <p:nvPr/>
          </p:nvSpPr>
          <p:spPr>
            <a:xfrm>
              <a:off x="1485900" y="4676775"/>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50" name="Group 58"/>
            <p:cNvGrpSpPr/>
            <p:nvPr/>
          </p:nvGrpSpPr>
          <p:grpSpPr>
            <a:xfrm>
              <a:off x="114300" y="4907494"/>
              <a:ext cx="1672555" cy="466130"/>
              <a:chOff x="628650" y="3877270"/>
              <a:chExt cx="1672555" cy="466130"/>
            </a:xfrm>
          </p:grpSpPr>
          <p:sp>
            <p:nvSpPr>
              <p:cNvPr id="51" name="TextBox 50"/>
              <p:cNvSpPr txBox="1"/>
              <p:nvPr/>
            </p:nvSpPr>
            <p:spPr>
              <a:xfrm>
                <a:off x="628650" y="3877270"/>
                <a:ext cx="285750" cy="461665"/>
              </a:xfrm>
              <a:prstGeom prst="rect">
                <a:avLst/>
              </a:prstGeom>
              <a:noFill/>
            </p:spPr>
            <p:txBody>
              <a:bodyPr wrap="square" rtlCol="0">
                <a:spAutoFit/>
              </a:bodyPr>
              <a:lstStyle/>
              <a:p>
                <a:pPr algn="ctr"/>
                <a:r>
                  <a:rPr lang="en-US" sz="2400" dirty="0"/>
                  <a:t>1</a:t>
                </a:r>
              </a:p>
            </p:txBody>
          </p:sp>
          <p:sp>
            <p:nvSpPr>
              <p:cNvPr id="52" name="TextBox 51"/>
              <p:cNvSpPr txBox="1"/>
              <p:nvPr/>
            </p:nvSpPr>
            <p:spPr>
              <a:xfrm>
                <a:off x="971550" y="3881735"/>
                <a:ext cx="285750" cy="461665"/>
              </a:xfrm>
              <a:prstGeom prst="rect">
                <a:avLst/>
              </a:prstGeom>
              <a:noFill/>
            </p:spPr>
            <p:txBody>
              <a:bodyPr wrap="square" rtlCol="0">
                <a:spAutoFit/>
              </a:bodyPr>
              <a:lstStyle/>
              <a:p>
                <a:pPr algn="ctr"/>
                <a:r>
                  <a:rPr lang="en-US" sz="2400" dirty="0"/>
                  <a:t>2</a:t>
                </a:r>
              </a:p>
            </p:txBody>
          </p:sp>
          <p:sp>
            <p:nvSpPr>
              <p:cNvPr id="53" name="TextBox 52"/>
              <p:cNvSpPr txBox="1"/>
              <p:nvPr/>
            </p:nvSpPr>
            <p:spPr>
              <a:xfrm>
                <a:off x="1339617" y="3881735"/>
                <a:ext cx="285750" cy="461665"/>
              </a:xfrm>
              <a:prstGeom prst="rect">
                <a:avLst/>
              </a:prstGeom>
              <a:noFill/>
            </p:spPr>
            <p:txBody>
              <a:bodyPr wrap="square" rtlCol="0">
                <a:spAutoFit/>
              </a:bodyPr>
              <a:lstStyle/>
              <a:p>
                <a:pPr algn="ctr"/>
                <a:r>
                  <a:rPr lang="en-US" sz="2400" dirty="0"/>
                  <a:t>3</a:t>
                </a:r>
              </a:p>
            </p:txBody>
          </p:sp>
          <p:sp>
            <p:nvSpPr>
              <p:cNvPr id="54" name="TextBox 53"/>
              <p:cNvSpPr txBox="1"/>
              <p:nvPr/>
            </p:nvSpPr>
            <p:spPr>
              <a:xfrm>
                <a:off x="1657350" y="3881735"/>
                <a:ext cx="285750" cy="461665"/>
              </a:xfrm>
              <a:prstGeom prst="rect">
                <a:avLst/>
              </a:prstGeom>
              <a:noFill/>
            </p:spPr>
            <p:txBody>
              <a:bodyPr wrap="square" rtlCol="0">
                <a:spAutoFit/>
              </a:bodyPr>
              <a:lstStyle/>
              <a:p>
                <a:pPr algn="ctr"/>
                <a:r>
                  <a:rPr lang="en-US" sz="2400" dirty="0"/>
                  <a:t>4</a:t>
                </a:r>
              </a:p>
            </p:txBody>
          </p:sp>
          <p:sp>
            <p:nvSpPr>
              <p:cNvPr id="55" name="TextBox 54"/>
              <p:cNvSpPr txBox="1"/>
              <p:nvPr/>
            </p:nvSpPr>
            <p:spPr>
              <a:xfrm>
                <a:off x="2015455" y="3881735"/>
                <a:ext cx="285750" cy="461665"/>
              </a:xfrm>
              <a:prstGeom prst="rect">
                <a:avLst/>
              </a:prstGeom>
              <a:noFill/>
            </p:spPr>
            <p:txBody>
              <a:bodyPr wrap="square" rtlCol="0">
                <a:spAutoFit/>
              </a:bodyPr>
              <a:lstStyle/>
              <a:p>
                <a:pPr algn="ctr"/>
                <a:r>
                  <a:rPr lang="en-US" sz="2400" dirty="0"/>
                  <a:t>5</a:t>
                </a:r>
              </a:p>
            </p:txBody>
          </p:sp>
        </p:grpSp>
      </p:grpSp>
    </p:spTree>
    <p:custDataLst>
      <p:tags r:id="rId1"/>
    </p:custDataLst>
    <p:extLst>
      <p:ext uri="{BB962C8B-B14F-4D97-AF65-F5344CB8AC3E}">
        <p14:creationId xmlns:p14="http://schemas.microsoft.com/office/powerpoint/2010/main" val="1591716122"/>
      </p:ext>
    </p:extLst>
  </p:cSld>
  <p:clrMapOvr>
    <a:masterClrMapping/>
  </p:clrMapOvr>
  <mc:AlternateContent xmlns:mc="http://schemas.openxmlformats.org/markup-compatibility/2006" xmlns:p14="http://schemas.microsoft.com/office/powerpoint/2010/main">
    <mc:Choice Requires="p14">
      <p:transition spd="slow" p14:dur="2000" advTm="34832"/>
    </mc:Choice>
    <mc:Fallback xmlns="">
      <p:transition spd="slow" advTm="34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2"/>
                                      </p:to>
                                    </p:set>
                                    <p:animEffect filter="image" prLst="opacity: 0.2">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2"/>
                                      </p:to>
                                    </p:set>
                                    <p:animEffect filter="image" prLst="opacity: 0.2">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15"/>
                                        </p:tgtEl>
                                        <p:attrNameLst>
                                          <p:attrName>style.opacity</p:attrName>
                                        </p:attrNameLst>
                                      </p:cBhvr>
                                      <p:to>
                                        <p:strVal val="0.2"/>
                                      </p:to>
                                    </p:set>
                                    <p:animEffect filter="image" prLst="opacity: 0.2">
                                      <p:cBhvr rctx="IE">
                                        <p:cTn id="16" dur="indefinite"/>
                                        <p:tgtEl>
                                          <p:spTgt spid="15"/>
                                        </p:tgtEl>
                                      </p:cBhvr>
                                    </p:animEffect>
                                  </p:childTnLst>
                                </p:cTn>
                              </p:par>
                              <p:par>
                                <p:cTn id="17" presetID="9" presetClass="emph" presetSubtype="0" nodeType="withEffect">
                                  <p:stCondLst>
                                    <p:cond delay="0"/>
                                  </p:stCondLst>
                                  <p:childTnLst>
                                    <p:set>
                                      <p:cBhvr rctx="PPT">
                                        <p:cTn id="18" dur="indefinite"/>
                                        <p:tgtEl>
                                          <p:spTgt spid="31"/>
                                        </p:tgtEl>
                                        <p:attrNameLst>
                                          <p:attrName>style.opacity</p:attrName>
                                        </p:attrNameLst>
                                      </p:cBhvr>
                                      <p:to>
                                        <p:strVal val="0.2"/>
                                      </p:to>
                                    </p:set>
                                    <p:animEffect filter="image" prLst="opacity: 0.2">
                                      <p:cBhvr rctx="IE">
                                        <p:cTn id="19" dur="indefinite"/>
                                        <p:tgtEl>
                                          <p:spTgt spid="31"/>
                                        </p:tgtEl>
                                      </p:cBhvr>
                                    </p:animEffect>
                                  </p:childTnLst>
                                </p:cTn>
                              </p:par>
                              <p:par>
                                <p:cTn id="20" presetID="9" presetClass="emph" presetSubtype="0" nodeType="withEffect">
                                  <p:stCondLst>
                                    <p:cond delay="0"/>
                                  </p:stCondLst>
                                  <p:childTnLst>
                                    <p:set>
                                      <p:cBhvr rctx="PPT">
                                        <p:cTn id="21" dur="indefinite"/>
                                        <p:tgtEl>
                                          <p:spTgt spid="92"/>
                                        </p:tgtEl>
                                        <p:attrNameLst>
                                          <p:attrName>style.opacity</p:attrName>
                                        </p:attrNameLst>
                                      </p:cBhvr>
                                      <p:to>
                                        <p:strVal val="0.2"/>
                                      </p:to>
                                    </p:set>
                                    <p:animEffect filter="image" prLst="opacity: 0.2">
                                      <p:cBhvr rctx="IE">
                                        <p:cTn id="22" dur="indefinite"/>
                                        <p:tgtEl>
                                          <p:spTgt spid="92"/>
                                        </p:tgtEl>
                                      </p:cBhvr>
                                    </p:animEffect>
                                  </p:childTnLst>
                                </p:cTn>
                              </p:par>
                              <p:par>
                                <p:cTn id="23" presetID="9" presetClass="emph" presetSubtype="0" nodeType="withEffect">
                                  <p:stCondLst>
                                    <p:cond delay="0"/>
                                  </p:stCondLst>
                                  <p:childTnLst>
                                    <p:set>
                                      <p:cBhvr rctx="PPT">
                                        <p:cTn id="24" dur="indefinite"/>
                                        <p:tgtEl>
                                          <p:spTgt spid="106"/>
                                        </p:tgtEl>
                                        <p:attrNameLst>
                                          <p:attrName>style.opacity</p:attrName>
                                        </p:attrNameLst>
                                      </p:cBhvr>
                                      <p:to>
                                        <p:strVal val="0.2"/>
                                      </p:to>
                                    </p:set>
                                    <p:animEffect filter="image" prLst="opacity: 0.2">
                                      <p:cBhvr rctx="IE">
                                        <p:cTn id="25" dur="indefinite"/>
                                        <p:tgtEl>
                                          <p:spTgt spid="106"/>
                                        </p:tgtEl>
                                      </p:cBhvr>
                                    </p:animEffect>
                                  </p:childTnLst>
                                </p:cTn>
                              </p:par>
                              <p:par>
                                <p:cTn id="26" presetID="1" presetClass="entr" presetSubtype="0" fill="hold" nodeType="withEffect">
                                  <p:stCondLst>
                                    <p:cond delay="0"/>
                                  </p:stCondLst>
                                  <p:childTnLst>
                                    <p:set>
                                      <p:cBhvr>
                                        <p:cTn id="27"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67" name="Slide Number Placeholder 66"/>
          <p:cNvSpPr>
            <a:spLocks noGrp="1"/>
          </p:cNvSpPr>
          <p:nvPr>
            <p:ph type="sldNum" sz="quarter" idx="12"/>
          </p:nvPr>
        </p:nvSpPr>
        <p:spPr/>
        <p:txBody>
          <a:bodyPr/>
          <a:lstStyle/>
          <a:p>
            <a:fld id="{1AD93096-5B34-4342-9326-69289CEAE4C2}" type="slidenum">
              <a:rPr lang="en-US" smtClean="0"/>
              <a:pPr/>
              <a:t>28</a:t>
            </a:fld>
            <a:endParaRPr lang="en-US"/>
          </a:p>
        </p:txBody>
      </p:sp>
      <p:sp>
        <p:nvSpPr>
          <p:cNvPr id="94" name="Rectangle 93"/>
          <p:cNvSpPr/>
          <p:nvPr/>
        </p:nvSpPr>
        <p:spPr>
          <a:xfrm>
            <a:off x="4555222" y="3078694"/>
            <a:ext cx="1731278" cy="864656"/>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5" name="Rectangle 94"/>
          <p:cNvSpPr/>
          <p:nvPr/>
        </p:nvSpPr>
        <p:spPr>
          <a:xfrm>
            <a:off x="4555222" y="307869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Rectangle 95"/>
          <p:cNvSpPr/>
          <p:nvPr/>
        </p:nvSpPr>
        <p:spPr>
          <a:xfrm>
            <a:off x="5934891" y="3078694"/>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Rectangle 111"/>
          <p:cNvSpPr/>
          <p:nvPr/>
        </p:nvSpPr>
        <p:spPr>
          <a:xfrm>
            <a:off x="4898122" y="30786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Rectangle 112"/>
          <p:cNvSpPr/>
          <p:nvPr/>
        </p:nvSpPr>
        <p:spPr>
          <a:xfrm>
            <a:off x="5241022" y="30786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4" name="Rectangle 113"/>
          <p:cNvSpPr/>
          <p:nvPr/>
        </p:nvSpPr>
        <p:spPr>
          <a:xfrm>
            <a:off x="5583922" y="3078694"/>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TextBox 60"/>
          <p:cNvSpPr txBox="1"/>
          <p:nvPr/>
        </p:nvSpPr>
        <p:spPr>
          <a:xfrm>
            <a:off x="5641072" y="2507194"/>
            <a:ext cx="492443" cy="461665"/>
          </a:xfrm>
          <a:prstGeom prst="rect">
            <a:avLst/>
          </a:prstGeom>
          <a:noFill/>
        </p:spPr>
        <p:txBody>
          <a:bodyPr wrap="none" rtlCol="0">
            <a:spAutoFit/>
          </a:bodyPr>
          <a:lstStyle/>
          <a:p>
            <a:r>
              <a:rPr lang="en-US" sz="2400" dirty="0"/>
              <a:t>BS</a:t>
            </a:r>
          </a:p>
        </p:txBody>
      </p:sp>
      <p:pic>
        <p:nvPicPr>
          <p:cNvPr id="115" name="Picture 114" descr="11954226271169522330transmission_tower_ante_01_svg_hi.png"/>
          <p:cNvPicPr>
            <a:picLocks noChangeAspect="1"/>
          </p:cNvPicPr>
          <p:nvPr/>
        </p:nvPicPr>
        <p:blipFill>
          <a:blip r:embed="rId4" cstate="print"/>
          <a:stretch>
            <a:fillRect/>
          </a:stretch>
        </p:blipFill>
        <p:spPr>
          <a:xfrm>
            <a:off x="4892683" y="1657350"/>
            <a:ext cx="1072279" cy="1371600"/>
          </a:xfrm>
          <a:prstGeom prst="rect">
            <a:avLst/>
          </a:prstGeom>
        </p:spPr>
      </p:pic>
      <p:sp>
        <p:nvSpPr>
          <p:cNvPr id="64" name="Rectangle 63"/>
          <p:cNvSpPr/>
          <p:nvPr/>
        </p:nvSpPr>
        <p:spPr>
          <a:xfrm>
            <a:off x="4914900" y="3086100"/>
            <a:ext cx="685800" cy="85725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5"/>
          <p:cNvGrpSpPr/>
          <p:nvPr/>
        </p:nvGrpSpPr>
        <p:grpSpPr>
          <a:xfrm>
            <a:off x="571500" y="1828800"/>
            <a:ext cx="3257550" cy="800160"/>
            <a:chOff x="2571750" y="5086350"/>
            <a:chExt cx="3257550" cy="800160"/>
          </a:xfrm>
        </p:grpSpPr>
        <p:sp>
          <p:nvSpPr>
            <p:cNvPr id="155" name="TextBox 154"/>
            <p:cNvSpPr txBox="1"/>
            <p:nvPr/>
          </p:nvSpPr>
          <p:spPr>
            <a:xfrm>
              <a:off x="2571750" y="5486400"/>
              <a:ext cx="3257550" cy="400110"/>
            </a:xfrm>
            <a:prstGeom prst="rect">
              <a:avLst/>
            </a:prstGeom>
            <a:solidFill>
              <a:srgbClr val="FFFF00"/>
            </a:solidFill>
          </p:spPr>
          <p:txBody>
            <a:bodyPr wrap="square" rtlCol="0">
              <a:spAutoFit/>
            </a:bodyPr>
            <a:lstStyle/>
            <a:p>
              <a:r>
                <a:rPr lang="en-US" sz="2000" b="1" dirty="0">
                  <a:solidFill>
                    <a:schemeClr val="accent3">
                      <a:lumMod val="50000"/>
                    </a:schemeClr>
                  </a:solidFill>
                </a:rPr>
                <a:t>Use widest possible channel</a:t>
              </a:r>
              <a:endParaRPr lang="en-US" sz="1600" b="1" dirty="0">
                <a:solidFill>
                  <a:schemeClr val="accent3">
                    <a:lumMod val="50000"/>
                  </a:schemeClr>
                </a:solidFill>
              </a:endParaRPr>
            </a:p>
          </p:txBody>
        </p:sp>
        <p:sp>
          <p:nvSpPr>
            <p:cNvPr id="65" name="TextBox 64"/>
            <p:cNvSpPr txBox="1"/>
            <p:nvPr/>
          </p:nvSpPr>
          <p:spPr>
            <a:xfrm>
              <a:off x="2571750" y="5086350"/>
              <a:ext cx="1257300" cy="400110"/>
            </a:xfrm>
            <a:prstGeom prst="rect">
              <a:avLst/>
            </a:prstGeom>
            <a:solidFill>
              <a:schemeClr val="accent3">
                <a:lumMod val="20000"/>
                <a:lumOff val="80000"/>
              </a:schemeClr>
            </a:solidFill>
          </p:spPr>
          <p:txBody>
            <a:bodyPr wrap="square" rtlCol="0">
              <a:spAutoFit/>
            </a:bodyPr>
            <a:lstStyle/>
            <a:p>
              <a:r>
                <a:rPr lang="en-US" sz="2000" b="1" dirty="0">
                  <a:solidFill>
                    <a:schemeClr val="accent5"/>
                  </a:solidFill>
                </a:rPr>
                <a:t>Intuition</a:t>
              </a:r>
              <a:endParaRPr lang="en-US" sz="1600" b="1" dirty="0">
                <a:solidFill>
                  <a:schemeClr val="accent5"/>
                </a:solidFill>
              </a:endParaRPr>
            </a:p>
          </p:txBody>
        </p:sp>
      </p:grpSp>
      <p:grpSp>
        <p:nvGrpSpPr>
          <p:cNvPr id="4" name="Group 71"/>
          <p:cNvGrpSpPr/>
          <p:nvPr/>
        </p:nvGrpSpPr>
        <p:grpSpPr>
          <a:xfrm>
            <a:off x="4943475" y="3257550"/>
            <a:ext cx="647708" cy="657228"/>
            <a:chOff x="5810242" y="4229100"/>
            <a:chExt cx="647708" cy="657228"/>
          </a:xfrm>
        </p:grpSpPr>
        <p:sp>
          <p:nvSpPr>
            <p:cNvPr id="68" name="Rectangle 67"/>
            <p:cNvSpPr/>
            <p:nvPr/>
          </p:nvSpPr>
          <p:spPr>
            <a:xfrm>
              <a:off x="5810242" y="4629150"/>
              <a:ext cx="304808" cy="2571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115050" y="4229100"/>
              <a:ext cx="342900" cy="657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2"/>
          <p:cNvGrpSpPr/>
          <p:nvPr/>
        </p:nvGrpSpPr>
        <p:grpSpPr>
          <a:xfrm>
            <a:off x="4578816" y="3306753"/>
            <a:ext cx="1672555" cy="469612"/>
            <a:chOff x="5207466" y="3306753"/>
            <a:chExt cx="1672555" cy="469612"/>
          </a:xfrm>
        </p:grpSpPr>
        <p:grpSp>
          <p:nvGrpSpPr>
            <p:cNvPr id="6" name="Group 63"/>
            <p:cNvGrpSpPr/>
            <p:nvPr/>
          </p:nvGrpSpPr>
          <p:grpSpPr>
            <a:xfrm>
              <a:off x="5207466" y="3306753"/>
              <a:ext cx="1672555" cy="466130"/>
              <a:chOff x="3331478" y="3829050"/>
              <a:chExt cx="1672555" cy="466130"/>
            </a:xfrm>
          </p:grpSpPr>
          <p:sp>
            <p:nvSpPr>
              <p:cNvPr id="92" name="TextBox 91"/>
              <p:cNvSpPr txBox="1"/>
              <p:nvPr/>
            </p:nvSpPr>
            <p:spPr>
              <a:xfrm>
                <a:off x="3331478" y="3829050"/>
                <a:ext cx="285750" cy="461665"/>
              </a:xfrm>
              <a:prstGeom prst="rect">
                <a:avLst/>
              </a:prstGeom>
              <a:noFill/>
            </p:spPr>
            <p:txBody>
              <a:bodyPr wrap="square" rtlCol="0">
                <a:spAutoFit/>
              </a:bodyPr>
              <a:lstStyle/>
              <a:p>
                <a:pPr algn="ctr"/>
                <a:r>
                  <a:rPr lang="en-US" sz="2400" dirty="0"/>
                  <a:t>1</a:t>
                </a:r>
              </a:p>
            </p:txBody>
          </p:sp>
          <p:sp>
            <p:nvSpPr>
              <p:cNvPr id="98" name="TextBox 97"/>
              <p:cNvSpPr txBox="1"/>
              <p:nvPr/>
            </p:nvSpPr>
            <p:spPr>
              <a:xfrm>
                <a:off x="4042445" y="3833515"/>
                <a:ext cx="285750" cy="461665"/>
              </a:xfrm>
              <a:prstGeom prst="rect">
                <a:avLst/>
              </a:prstGeom>
              <a:noFill/>
            </p:spPr>
            <p:txBody>
              <a:bodyPr wrap="square" rtlCol="0">
                <a:spAutoFit/>
              </a:bodyPr>
              <a:lstStyle/>
              <a:p>
                <a:pPr algn="ctr"/>
                <a:r>
                  <a:rPr lang="en-US" sz="2400" dirty="0"/>
                  <a:t>3</a:t>
                </a:r>
              </a:p>
            </p:txBody>
          </p:sp>
          <p:sp>
            <p:nvSpPr>
              <p:cNvPr id="99" name="TextBox 98"/>
              <p:cNvSpPr txBox="1"/>
              <p:nvPr/>
            </p:nvSpPr>
            <p:spPr>
              <a:xfrm>
                <a:off x="4360178" y="3833515"/>
                <a:ext cx="285750" cy="461665"/>
              </a:xfrm>
              <a:prstGeom prst="rect">
                <a:avLst/>
              </a:prstGeom>
              <a:noFill/>
            </p:spPr>
            <p:txBody>
              <a:bodyPr wrap="square" rtlCol="0">
                <a:spAutoFit/>
              </a:bodyPr>
              <a:lstStyle/>
              <a:p>
                <a:pPr algn="ctr"/>
                <a:r>
                  <a:rPr lang="en-US" sz="2400" dirty="0"/>
                  <a:t>4</a:t>
                </a:r>
              </a:p>
            </p:txBody>
          </p:sp>
          <p:sp>
            <p:nvSpPr>
              <p:cNvPr id="100" name="TextBox 99"/>
              <p:cNvSpPr txBox="1"/>
              <p:nvPr/>
            </p:nvSpPr>
            <p:spPr>
              <a:xfrm>
                <a:off x="4718283" y="3833515"/>
                <a:ext cx="285750" cy="461665"/>
              </a:xfrm>
              <a:prstGeom prst="rect">
                <a:avLst/>
              </a:prstGeom>
              <a:noFill/>
            </p:spPr>
            <p:txBody>
              <a:bodyPr wrap="square" rtlCol="0">
                <a:spAutoFit/>
              </a:bodyPr>
              <a:lstStyle/>
              <a:p>
                <a:pPr algn="ctr"/>
                <a:r>
                  <a:rPr lang="en-US" sz="2400" dirty="0"/>
                  <a:t>5</a:t>
                </a:r>
              </a:p>
            </p:txBody>
          </p:sp>
        </p:grpSp>
        <p:sp>
          <p:nvSpPr>
            <p:cNvPr id="62" name="TextBox 61"/>
            <p:cNvSpPr txBox="1"/>
            <p:nvPr/>
          </p:nvSpPr>
          <p:spPr>
            <a:xfrm>
              <a:off x="5543550" y="3314700"/>
              <a:ext cx="285750" cy="461665"/>
            </a:xfrm>
            <a:prstGeom prst="rect">
              <a:avLst/>
            </a:prstGeom>
            <a:noFill/>
          </p:spPr>
          <p:txBody>
            <a:bodyPr wrap="square" rtlCol="0">
              <a:spAutoFit/>
            </a:bodyPr>
            <a:lstStyle/>
            <a:p>
              <a:pPr algn="ctr"/>
              <a:r>
                <a:rPr lang="en-US" sz="2400" dirty="0"/>
                <a:t>2</a:t>
              </a:r>
            </a:p>
          </p:txBody>
        </p:sp>
      </p:grpSp>
      <p:grpSp>
        <p:nvGrpSpPr>
          <p:cNvPr id="7" name="Group 72"/>
          <p:cNvGrpSpPr/>
          <p:nvPr/>
        </p:nvGrpSpPr>
        <p:grpSpPr>
          <a:xfrm>
            <a:off x="571500" y="2743200"/>
            <a:ext cx="3429000" cy="800160"/>
            <a:chOff x="2571750" y="5086350"/>
            <a:chExt cx="3429000" cy="800160"/>
          </a:xfrm>
        </p:grpSpPr>
        <p:sp>
          <p:nvSpPr>
            <p:cNvPr id="74" name="TextBox 73"/>
            <p:cNvSpPr txBox="1"/>
            <p:nvPr/>
          </p:nvSpPr>
          <p:spPr>
            <a:xfrm>
              <a:off x="2571750" y="5486400"/>
              <a:ext cx="3429000" cy="400110"/>
            </a:xfrm>
            <a:prstGeom prst="rect">
              <a:avLst/>
            </a:prstGeom>
            <a:noFill/>
          </p:spPr>
          <p:txBody>
            <a:bodyPr wrap="square" rtlCol="0">
              <a:spAutoFit/>
            </a:bodyPr>
            <a:lstStyle/>
            <a:p>
              <a:r>
                <a:rPr lang="en-US" sz="2000" b="1" dirty="0">
                  <a:solidFill>
                    <a:srgbClr val="FF0000"/>
                  </a:solidFill>
                </a:rPr>
                <a:t>Limited by </a:t>
              </a:r>
              <a:r>
                <a:rPr lang="en-US" sz="2000" b="1" i="1" dirty="0">
                  <a:solidFill>
                    <a:srgbClr val="FF0000"/>
                  </a:solidFill>
                </a:rPr>
                <a:t>most</a:t>
              </a:r>
              <a:r>
                <a:rPr lang="en-US" sz="2000" b="1" dirty="0">
                  <a:solidFill>
                    <a:srgbClr val="FF0000"/>
                  </a:solidFill>
                </a:rPr>
                <a:t> busy channel</a:t>
              </a:r>
              <a:endParaRPr lang="en-US" sz="1600" b="1" dirty="0">
                <a:solidFill>
                  <a:srgbClr val="FF0000"/>
                </a:solidFill>
              </a:endParaRPr>
            </a:p>
          </p:txBody>
        </p:sp>
        <p:sp>
          <p:nvSpPr>
            <p:cNvPr id="75" name="TextBox 74"/>
            <p:cNvSpPr txBox="1"/>
            <p:nvPr/>
          </p:nvSpPr>
          <p:spPr>
            <a:xfrm>
              <a:off x="2571750" y="5086350"/>
              <a:ext cx="1257300" cy="400110"/>
            </a:xfrm>
            <a:prstGeom prst="rect">
              <a:avLst/>
            </a:prstGeom>
            <a:noFill/>
          </p:spPr>
          <p:txBody>
            <a:bodyPr wrap="square" rtlCol="0">
              <a:spAutoFit/>
            </a:bodyPr>
            <a:lstStyle/>
            <a:p>
              <a:r>
                <a:rPr lang="en-US" sz="2000" b="1" dirty="0">
                  <a:solidFill>
                    <a:srgbClr val="FF0000"/>
                  </a:solidFill>
                </a:rPr>
                <a:t>But</a:t>
              </a:r>
              <a:endParaRPr lang="en-US" sz="1600" b="1" dirty="0">
                <a:solidFill>
                  <a:srgbClr val="FF0000"/>
                </a:solidFill>
              </a:endParaRPr>
            </a:p>
          </p:txBody>
        </p:sp>
      </p:grpSp>
      <p:cxnSp>
        <p:nvCxnSpPr>
          <p:cNvPr id="78" name="Straight Connector 77"/>
          <p:cNvCxnSpPr/>
          <p:nvPr/>
        </p:nvCxnSpPr>
        <p:spPr>
          <a:xfrm>
            <a:off x="4914900" y="3257550"/>
            <a:ext cx="685800" cy="0"/>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886200" y="3257550"/>
            <a:ext cx="971550" cy="158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1714500" y="3886200"/>
            <a:ext cx="6858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88"/>
          <p:cNvGrpSpPr/>
          <p:nvPr/>
        </p:nvGrpSpPr>
        <p:grpSpPr>
          <a:xfrm>
            <a:off x="571500" y="4343400"/>
            <a:ext cx="7029450" cy="1508105"/>
            <a:chOff x="2571750" y="5086345"/>
            <a:chExt cx="3542044" cy="1049061"/>
          </a:xfrm>
        </p:grpSpPr>
        <p:sp>
          <p:nvSpPr>
            <p:cNvPr id="90" name="TextBox 89"/>
            <p:cNvSpPr txBox="1"/>
            <p:nvPr/>
          </p:nvSpPr>
          <p:spPr>
            <a:xfrm>
              <a:off x="2571750" y="5486400"/>
              <a:ext cx="3429000" cy="338554"/>
            </a:xfrm>
            <a:prstGeom prst="rect">
              <a:avLst/>
            </a:prstGeom>
            <a:noFill/>
          </p:spPr>
          <p:txBody>
            <a:bodyPr wrap="square" rtlCol="0">
              <a:spAutoFit/>
            </a:bodyPr>
            <a:lstStyle/>
            <a:p>
              <a:endParaRPr lang="en-US" sz="1600" b="1" dirty="0">
                <a:solidFill>
                  <a:srgbClr val="FF0000"/>
                </a:solidFill>
              </a:endParaRPr>
            </a:p>
          </p:txBody>
        </p:sp>
        <p:sp>
          <p:nvSpPr>
            <p:cNvPr id="91" name="TextBox 90"/>
            <p:cNvSpPr txBox="1"/>
            <p:nvPr/>
          </p:nvSpPr>
          <p:spPr>
            <a:xfrm>
              <a:off x="2571750" y="5086345"/>
              <a:ext cx="3542044" cy="1049061"/>
            </a:xfrm>
            <a:prstGeom prst="rect">
              <a:avLst/>
            </a:prstGeom>
            <a:noFill/>
          </p:spPr>
          <p:txBody>
            <a:bodyPr wrap="square" rtlCol="0">
              <a:spAutoFit/>
            </a:bodyPr>
            <a:lstStyle/>
            <a:p>
              <a:pPr>
                <a:buFont typeface="Wingdings" pitchFamily="2" charset="2"/>
                <a:buChar char="§"/>
              </a:pPr>
              <a:r>
                <a:rPr lang="en-US" sz="2000" b="1" dirty="0"/>
                <a:t> </a:t>
              </a:r>
              <a:r>
                <a:rPr lang="en-US" sz="2400" dirty="0"/>
                <a:t>Carrier Sense Across </a:t>
              </a:r>
              <a:r>
                <a:rPr lang="en-US" sz="2400" b="1" dirty="0"/>
                <a:t>All</a:t>
              </a:r>
              <a:r>
                <a:rPr lang="en-US" sz="2400" dirty="0"/>
                <a:t> Channels</a:t>
              </a:r>
            </a:p>
            <a:p>
              <a:pPr>
                <a:buFont typeface="Wingdings" pitchFamily="2" charset="2"/>
                <a:buChar char="§"/>
              </a:pPr>
              <a:endParaRPr lang="en-US" sz="2400" b="1" dirty="0"/>
            </a:p>
            <a:p>
              <a:pPr>
                <a:buFont typeface="Wingdings" pitchFamily="2" charset="2"/>
                <a:buChar char="§"/>
              </a:pPr>
              <a:r>
                <a:rPr lang="en-US" sz="2400" b="1" dirty="0"/>
                <a:t> All </a:t>
              </a:r>
              <a:r>
                <a:rPr lang="en-US" sz="2400" dirty="0"/>
                <a:t>channels must be free</a:t>
              </a:r>
            </a:p>
            <a:p>
              <a:pPr lvl="1">
                <a:buFont typeface="Wingdings" pitchFamily="2" charset="2"/>
                <a:buChar char="§"/>
              </a:pPr>
              <a:r>
                <a:rPr lang="el-GR" sz="2000" dirty="0"/>
                <a:t>ρ</a:t>
              </a:r>
              <a:r>
                <a:rPr lang="en-US" sz="2000" b="1" baseline="-25000" dirty="0"/>
                <a:t>BS</a:t>
              </a:r>
              <a:r>
                <a:rPr lang="en-US" sz="2000" i="1" dirty="0"/>
                <a:t>(2 and 3 are free) = </a:t>
              </a:r>
              <a:r>
                <a:rPr lang="el-GR" sz="2000" dirty="0"/>
                <a:t>ρ</a:t>
              </a:r>
              <a:r>
                <a:rPr lang="en-US" sz="2000" b="1" baseline="-25000" dirty="0"/>
                <a:t>BS</a:t>
              </a:r>
              <a:r>
                <a:rPr lang="en-US" sz="2000" i="1" dirty="0"/>
                <a:t>(2 is free) x </a:t>
              </a:r>
              <a:r>
                <a:rPr lang="el-GR" sz="2000" dirty="0"/>
                <a:t>ρ</a:t>
              </a:r>
              <a:r>
                <a:rPr lang="en-US" sz="2000" b="1" baseline="-25000" dirty="0"/>
                <a:t>BS</a:t>
              </a:r>
              <a:r>
                <a:rPr lang="en-US" sz="2000" i="1" dirty="0"/>
                <a:t>(3 is free)</a:t>
              </a:r>
            </a:p>
          </p:txBody>
        </p:sp>
      </p:grpSp>
      <p:sp>
        <p:nvSpPr>
          <p:cNvPr id="36" name="TextBox 35"/>
          <p:cNvSpPr txBox="1"/>
          <p:nvPr/>
        </p:nvSpPr>
        <p:spPr>
          <a:xfrm>
            <a:off x="2000250" y="5921514"/>
            <a:ext cx="5314950" cy="707886"/>
          </a:xfrm>
          <a:prstGeom prst="rect">
            <a:avLst/>
          </a:prstGeom>
          <a:solidFill>
            <a:srgbClr val="FFFF00"/>
          </a:solidFill>
        </p:spPr>
        <p:txBody>
          <a:bodyPr wrap="square" rtlCol="0">
            <a:spAutoFit/>
          </a:bodyPr>
          <a:lstStyle/>
          <a:p>
            <a:pPr algn="ctr"/>
            <a:r>
              <a:rPr lang="en-US" sz="2000" b="1" dirty="0">
                <a:solidFill>
                  <a:srgbClr val="FF0000"/>
                </a:solidFill>
              </a:rPr>
              <a:t>Tradeoff between wider channel widths </a:t>
            </a:r>
          </a:p>
          <a:p>
            <a:pPr algn="ctr"/>
            <a:r>
              <a:rPr lang="en-US" sz="2000" b="1" dirty="0">
                <a:solidFill>
                  <a:srgbClr val="FF0000"/>
                </a:solidFill>
              </a:rPr>
              <a:t>and opportunity to transmit on each channel</a:t>
            </a:r>
            <a:endParaRPr lang="en-US" sz="1600" b="1" dirty="0">
              <a:solidFill>
                <a:srgbClr val="FF0000"/>
              </a:solidFill>
            </a:endParaRPr>
          </a:p>
        </p:txBody>
      </p:sp>
    </p:spTree>
    <p:custDataLst>
      <p:tags r:id="rId1"/>
    </p:custDataLst>
    <p:extLst>
      <p:ext uri="{BB962C8B-B14F-4D97-AF65-F5344CB8AC3E}">
        <p14:creationId xmlns:p14="http://schemas.microsoft.com/office/powerpoint/2010/main" val="2204448290"/>
      </p:ext>
    </p:extLst>
  </p:cSld>
  <p:clrMapOvr>
    <a:masterClrMapping/>
  </p:clrMapOvr>
  <mc:AlternateContent xmlns:mc="http://schemas.openxmlformats.org/markup-compatibility/2006" xmlns:p14="http://schemas.microsoft.com/office/powerpoint/2010/main">
    <mc:Choice Requires="p14">
      <p:transition spd="slow" p14:dur="2000" advTm="4137"/>
    </mc:Choice>
    <mc:Fallback xmlns="">
      <p:transition spd="slow" advTm="4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Multi Channel Airtime Metric (</a:t>
            </a:r>
            <a:r>
              <a:rPr lang="en-US" sz="3600" dirty="0" err="1"/>
              <a:t>MCham</a:t>
            </a:r>
            <a:r>
              <a:rPr lang="en-US" sz="3600" dirty="0"/>
              <a:t>)</a:t>
            </a:r>
          </a:p>
        </p:txBody>
      </p:sp>
      <p:sp>
        <p:nvSpPr>
          <p:cNvPr id="67" name="Slide Number Placeholder 66"/>
          <p:cNvSpPr>
            <a:spLocks noGrp="1"/>
          </p:cNvSpPr>
          <p:nvPr>
            <p:ph type="sldNum" sz="quarter" idx="12"/>
          </p:nvPr>
        </p:nvSpPr>
        <p:spPr/>
        <p:txBody>
          <a:bodyPr/>
          <a:lstStyle/>
          <a:p>
            <a:fld id="{1AD93096-5B34-4342-9326-69289CEAE4C2}" type="slidenum">
              <a:rPr lang="en-US" smtClean="0"/>
              <a:pPr/>
              <a:t>29</a:t>
            </a:fld>
            <a:endParaRPr lang="en-US"/>
          </a:p>
        </p:txBody>
      </p:sp>
      <p:sp>
        <p:nvSpPr>
          <p:cNvPr id="94" name="Rectangle 93"/>
          <p:cNvSpPr/>
          <p:nvPr/>
        </p:nvSpPr>
        <p:spPr>
          <a:xfrm>
            <a:off x="4555222" y="3078694"/>
            <a:ext cx="1731278" cy="864656"/>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5" name="Rectangle 94"/>
          <p:cNvSpPr/>
          <p:nvPr/>
        </p:nvSpPr>
        <p:spPr>
          <a:xfrm>
            <a:off x="4555222" y="307869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Rectangle 95"/>
          <p:cNvSpPr/>
          <p:nvPr/>
        </p:nvSpPr>
        <p:spPr>
          <a:xfrm>
            <a:off x="5943600" y="3078694"/>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Rectangle 111"/>
          <p:cNvSpPr/>
          <p:nvPr/>
        </p:nvSpPr>
        <p:spPr>
          <a:xfrm>
            <a:off x="4898122" y="30786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Rectangle 112"/>
          <p:cNvSpPr/>
          <p:nvPr/>
        </p:nvSpPr>
        <p:spPr>
          <a:xfrm>
            <a:off x="5241022" y="307869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4" name="Rectangle 113"/>
          <p:cNvSpPr/>
          <p:nvPr/>
        </p:nvSpPr>
        <p:spPr>
          <a:xfrm>
            <a:off x="5583922" y="3078694"/>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TextBox 60"/>
          <p:cNvSpPr txBox="1"/>
          <p:nvPr/>
        </p:nvSpPr>
        <p:spPr>
          <a:xfrm>
            <a:off x="5641072" y="2507194"/>
            <a:ext cx="492443" cy="461665"/>
          </a:xfrm>
          <a:prstGeom prst="rect">
            <a:avLst/>
          </a:prstGeom>
          <a:noFill/>
        </p:spPr>
        <p:txBody>
          <a:bodyPr wrap="none" rtlCol="0">
            <a:spAutoFit/>
          </a:bodyPr>
          <a:lstStyle/>
          <a:p>
            <a:r>
              <a:rPr lang="en-US" sz="2400" dirty="0"/>
              <a:t>BS</a:t>
            </a:r>
          </a:p>
        </p:txBody>
      </p:sp>
      <p:pic>
        <p:nvPicPr>
          <p:cNvPr id="115" name="Picture 114" descr="11954226271169522330transmission_tower_ante_01_svg_hi.png"/>
          <p:cNvPicPr>
            <a:picLocks noChangeAspect="1"/>
          </p:cNvPicPr>
          <p:nvPr/>
        </p:nvPicPr>
        <p:blipFill>
          <a:blip r:embed="rId5" cstate="print"/>
          <a:stretch>
            <a:fillRect/>
          </a:stretch>
        </p:blipFill>
        <p:spPr>
          <a:xfrm>
            <a:off x="4892683" y="1657350"/>
            <a:ext cx="1072279" cy="1371600"/>
          </a:xfrm>
          <a:prstGeom prst="rect">
            <a:avLst/>
          </a:prstGeom>
        </p:spPr>
      </p:pic>
      <p:sp>
        <p:nvSpPr>
          <p:cNvPr id="64" name="Rectangle 63"/>
          <p:cNvSpPr/>
          <p:nvPr/>
        </p:nvSpPr>
        <p:spPr>
          <a:xfrm>
            <a:off x="4914900" y="3086100"/>
            <a:ext cx="342900" cy="85725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943475" y="3657600"/>
            <a:ext cx="304808" cy="2571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114550" y="4286250"/>
            <a:ext cx="5432064" cy="523220"/>
          </a:xfrm>
          <a:prstGeom prst="rect">
            <a:avLst/>
          </a:prstGeom>
          <a:solidFill>
            <a:srgbClr val="FFFF00"/>
          </a:solidFill>
        </p:spPr>
        <p:txBody>
          <a:bodyPr wrap="none" rtlCol="0">
            <a:spAutoFit/>
          </a:bodyPr>
          <a:lstStyle/>
          <a:p>
            <a:r>
              <a:rPr lang="el-GR" sz="2800" b="1" dirty="0">
                <a:solidFill>
                  <a:srgbClr val="FF0000"/>
                </a:solidFill>
              </a:rPr>
              <a:t>ρ</a:t>
            </a:r>
            <a:r>
              <a:rPr lang="en-US" sz="2800" b="1" baseline="-25000" dirty="0">
                <a:solidFill>
                  <a:srgbClr val="FF0000"/>
                </a:solidFill>
              </a:rPr>
              <a:t>BS</a:t>
            </a:r>
            <a:r>
              <a:rPr lang="en-US" sz="2800" b="1" dirty="0">
                <a:solidFill>
                  <a:srgbClr val="FF0000"/>
                </a:solidFill>
              </a:rPr>
              <a:t>(2) </a:t>
            </a:r>
            <a:r>
              <a:rPr lang="en-US" sz="2800" b="1" dirty="0">
                <a:solidFill>
                  <a:srgbClr val="FF0000"/>
                </a:solidFill>
                <a:sym typeface="Symbol"/>
              </a:rPr>
              <a:t> Free Air Time on Channel </a:t>
            </a:r>
            <a:r>
              <a:rPr lang="en-US" sz="2800" b="1" i="1" dirty="0">
                <a:solidFill>
                  <a:srgbClr val="FF0000"/>
                </a:solidFill>
                <a:sym typeface="Symbol"/>
              </a:rPr>
              <a:t>2</a:t>
            </a:r>
            <a:endParaRPr lang="en-US" sz="2800" b="1" i="1" dirty="0">
              <a:solidFill>
                <a:srgbClr val="FF0000"/>
              </a:solidFill>
            </a:endParaRPr>
          </a:p>
        </p:txBody>
      </p:sp>
      <p:sp>
        <p:nvSpPr>
          <p:cNvPr id="38" name="Rectangle 37"/>
          <p:cNvSpPr/>
          <p:nvPr/>
        </p:nvSpPr>
        <p:spPr>
          <a:xfrm>
            <a:off x="4945923" y="3099705"/>
            <a:ext cx="304808" cy="8286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2"/>
          <p:cNvGrpSpPr/>
          <p:nvPr/>
        </p:nvGrpSpPr>
        <p:grpSpPr>
          <a:xfrm>
            <a:off x="4578816" y="3306753"/>
            <a:ext cx="1672555" cy="469612"/>
            <a:chOff x="5207466" y="3306753"/>
            <a:chExt cx="1672555" cy="469612"/>
          </a:xfrm>
        </p:grpSpPr>
        <p:grpSp>
          <p:nvGrpSpPr>
            <p:cNvPr id="4" name="Group 63"/>
            <p:cNvGrpSpPr/>
            <p:nvPr/>
          </p:nvGrpSpPr>
          <p:grpSpPr>
            <a:xfrm>
              <a:off x="5207466" y="3306753"/>
              <a:ext cx="1672555" cy="466130"/>
              <a:chOff x="3331478" y="3829050"/>
              <a:chExt cx="1672555" cy="466130"/>
            </a:xfrm>
          </p:grpSpPr>
          <p:sp>
            <p:nvSpPr>
              <p:cNvPr id="92" name="TextBox 91"/>
              <p:cNvSpPr txBox="1"/>
              <p:nvPr/>
            </p:nvSpPr>
            <p:spPr>
              <a:xfrm>
                <a:off x="3331478" y="3829050"/>
                <a:ext cx="285750" cy="461665"/>
              </a:xfrm>
              <a:prstGeom prst="rect">
                <a:avLst/>
              </a:prstGeom>
              <a:noFill/>
            </p:spPr>
            <p:txBody>
              <a:bodyPr wrap="square" rtlCol="0">
                <a:spAutoFit/>
              </a:bodyPr>
              <a:lstStyle/>
              <a:p>
                <a:pPr algn="ctr"/>
                <a:r>
                  <a:rPr lang="en-US" sz="2400" dirty="0"/>
                  <a:t>1</a:t>
                </a:r>
              </a:p>
            </p:txBody>
          </p:sp>
          <p:sp>
            <p:nvSpPr>
              <p:cNvPr id="98" name="TextBox 97"/>
              <p:cNvSpPr txBox="1"/>
              <p:nvPr/>
            </p:nvSpPr>
            <p:spPr>
              <a:xfrm>
                <a:off x="4042445" y="3833515"/>
                <a:ext cx="285750" cy="461665"/>
              </a:xfrm>
              <a:prstGeom prst="rect">
                <a:avLst/>
              </a:prstGeom>
              <a:noFill/>
            </p:spPr>
            <p:txBody>
              <a:bodyPr wrap="square" rtlCol="0">
                <a:spAutoFit/>
              </a:bodyPr>
              <a:lstStyle/>
              <a:p>
                <a:pPr algn="ctr"/>
                <a:r>
                  <a:rPr lang="en-US" sz="2400" dirty="0"/>
                  <a:t>3</a:t>
                </a:r>
              </a:p>
            </p:txBody>
          </p:sp>
          <p:sp>
            <p:nvSpPr>
              <p:cNvPr id="99" name="TextBox 98"/>
              <p:cNvSpPr txBox="1"/>
              <p:nvPr/>
            </p:nvSpPr>
            <p:spPr>
              <a:xfrm>
                <a:off x="4360178" y="3833515"/>
                <a:ext cx="285750" cy="461665"/>
              </a:xfrm>
              <a:prstGeom prst="rect">
                <a:avLst/>
              </a:prstGeom>
              <a:noFill/>
            </p:spPr>
            <p:txBody>
              <a:bodyPr wrap="square" rtlCol="0">
                <a:spAutoFit/>
              </a:bodyPr>
              <a:lstStyle/>
              <a:p>
                <a:pPr algn="ctr"/>
                <a:r>
                  <a:rPr lang="en-US" sz="2400" dirty="0"/>
                  <a:t>4</a:t>
                </a:r>
              </a:p>
            </p:txBody>
          </p:sp>
          <p:sp>
            <p:nvSpPr>
              <p:cNvPr id="100" name="TextBox 99"/>
              <p:cNvSpPr txBox="1"/>
              <p:nvPr/>
            </p:nvSpPr>
            <p:spPr>
              <a:xfrm>
                <a:off x="4718283" y="3833515"/>
                <a:ext cx="285750" cy="461665"/>
              </a:xfrm>
              <a:prstGeom prst="rect">
                <a:avLst/>
              </a:prstGeom>
              <a:noFill/>
            </p:spPr>
            <p:txBody>
              <a:bodyPr wrap="square" rtlCol="0">
                <a:spAutoFit/>
              </a:bodyPr>
              <a:lstStyle/>
              <a:p>
                <a:pPr algn="ctr"/>
                <a:r>
                  <a:rPr lang="en-US" sz="2400" dirty="0"/>
                  <a:t>5</a:t>
                </a:r>
              </a:p>
            </p:txBody>
          </p:sp>
        </p:grpSp>
        <p:sp>
          <p:nvSpPr>
            <p:cNvPr id="62" name="TextBox 61"/>
            <p:cNvSpPr txBox="1"/>
            <p:nvPr/>
          </p:nvSpPr>
          <p:spPr>
            <a:xfrm>
              <a:off x="5543550" y="3314700"/>
              <a:ext cx="285750" cy="461665"/>
            </a:xfrm>
            <a:prstGeom prst="rect">
              <a:avLst/>
            </a:prstGeom>
            <a:noFill/>
          </p:spPr>
          <p:txBody>
            <a:bodyPr wrap="square" rtlCol="0">
              <a:spAutoFit/>
            </a:bodyPr>
            <a:lstStyle/>
            <a:p>
              <a:pPr algn="ctr"/>
              <a:r>
                <a:rPr lang="en-US" sz="2400" dirty="0"/>
                <a:t>2</a:t>
              </a:r>
            </a:p>
          </p:txBody>
        </p:sp>
      </p:grpSp>
      <p:grpSp>
        <p:nvGrpSpPr>
          <p:cNvPr id="5" name="Group 38"/>
          <p:cNvGrpSpPr/>
          <p:nvPr/>
        </p:nvGrpSpPr>
        <p:grpSpPr>
          <a:xfrm>
            <a:off x="3486150" y="4229100"/>
            <a:ext cx="2777760" cy="954108"/>
            <a:chOff x="3829050" y="5657850"/>
            <a:chExt cx="2072897" cy="954108"/>
          </a:xfrm>
        </p:grpSpPr>
        <p:sp>
          <p:nvSpPr>
            <p:cNvPr id="40" name="TextBox 39"/>
            <p:cNvSpPr txBox="1"/>
            <p:nvPr/>
          </p:nvSpPr>
          <p:spPr>
            <a:xfrm>
              <a:off x="3829050" y="5657851"/>
              <a:ext cx="2047107" cy="954107"/>
            </a:xfrm>
            <a:prstGeom prst="rect">
              <a:avLst/>
            </a:prstGeom>
            <a:solidFill>
              <a:srgbClr val="FFFF00"/>
            </a:solidFill>
          </p:spPr>
          <p:txBody>
            <a:bodyPr wrap="square" rtlCol="0">
              <a:spAutoFit/>
            </a:bodyPr>
            <a:lstStyle/>
            <a:p>
              <a:r>
                <a:rPr lang="el-GR" sz="2800" b="1" dirty="0">
                  <a:solidFill>
                    <a:srgbClr val="FF0000"/>
                  </a:solidFill>
                </a:rPr>
                <a:t>ρ</a:t>
              </a:r>
              <a:r>
                <a:rPr lang="en-US" sz="2800" b="1" baseline="-25000" dirty="0">
                  <a:solidFill>
                    <a:srgbClr val="FF0000"/>
                  </a:solidFill>
                </a:rPr>
                <a:t>BS</a:t>
              </a:r>
              <a:r>
                <a:rPr lang="en-US" sz="2800" b="1" dirty="0">
                  <a:solidFill>
                    <a:srgbClr val="FF0000"/>
                  </a:solidFill>
                </a:rPr>
                <a:t>(2)</a:t>
              </a:r>
              <a:r>
                <a:rPr lang="en-US" sz="2800" b="1" baseline="-25000" dirty="0">
                  <a:solidFill>
                    <a:srgbClr val="FF0000"/>
                  </a:solidFill>
                </a:rPr>
                <a:t> </a:t>
              </a:r>
              <a:r>
                <a:rPr lang="en-US" sz="2800" b="1" dirty="0">
                  <a:solidFill>
                    <a:srgbClr val="FF0000"/>
                  </a:solidFill>
                  <a:sym typeface="Symbol"/>
                </a:rPr>
                <a:t></a:t>
              </a:r>
            </a:p>
            <a:p>
              <a:endParaRPr lang="en-US" sz="2800" b="1" dirty="0">
                <a:solidFill>
                  <a:srgbClr val="FF0000"/>
                </a:solidFill>
              </a:endParaRPr>
            </a:p>
          </p:txBody>
        </p:sp>
        <p:graphicFrame>
          <p:nvGraphicFramePr>
            <p:cNvPr id="41" name="Object 40"/>
            <p:cNvGraphicFramePr>
              <a:graphicFrameLocks noChangeAspect="1"/>
            </p:cNvGraphicFramePr>
            <p:nvPr/>
          </p:nvGraphicFramePr>
          <p:xfrm>
            <a:off x="4767307" y="5657850"/>
            <a:ext cx="1134640" cy="685800"/>
          </p:xfrm>
          <a:graphic>
            <a:graphicData uri="http://schemas.openxmlformats.org/presentationml/2006/ole">
              <mc:AlternateContent xmlns:mc="http://schemas.openxmlformats.org/markup-compatibility/2006">
                <mc:Choice xmlns:v="urn:schemas-microsoft-com:vml" Requires="v">
                  <p:oleObj spid="_x0000_s1068" name="Equation" r:id="rId6" imgW="749160" imgH="393480" progId="Equation.3">
                    <p:embed/>
                  </p:oleObj>
                </mc:Choice>
                <mc:Fallback>
                  <p:oleObj name="Equation" r:id="rId6" imgW="7491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307" y="5657850"/>
                          <a:ext cx="113464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TextBox 41"/>
          <p:cNvSpPr txBox="1"/>
          <p:nvPr/>
        </p:nvSpPr>
        <p:spPr>
          <a:xfrm>
            <a:off x="1771650" y="4171950"/>
            <a:ext cx="6073779" cy="954107"/>
          </a:xfrm>
          <a:prstGeom prst="rect">
            <a:avLst/>
          </a:prstGeom>
          <a:solidFill>
            <a:srgbClr val="FFFF00"/>
          </a:solidFill>
        </p:spPr>
        <p:txBody>
          <a:bodyPr wrap="none" rtlCol="0">
            <a:spAutoFit/>
          </a:bodyPr>
          <a:lstStyle/>
          <a:p>
            <a:r>
              <a:rPr lang="el-GR" sz="2800" b="1" dirty="0">
                <a:solidFill>
                  <a:srgbClr val="FF0000"/>
                </a:solidFill>
              </a:rPr>
              <a:t>ρ</a:t>
            </a:r>
            <a:r>
              <a:rPr lang="en-US" sz="2800" b="1" baseline="-25000" dirty="0">
                <a:solidFill>
                  <a:srgbClr val="FF0000"/>
                </a:solidFill>
              </a:rPr>
              <a:t>n</a:t>
            </a:r>
            <a:r>
              <a:rPr lang="en-US" sz="2800" b="1" dirty="0">
                <a:solidFill>
                  <a:srgbClr val="FF0000"/>
                </a:solidFill>
              </a:rPr>
              <a:t>(c) </a:t>
            </a:r>
            <a:r>
              <a:rPr lang="en-US" sz="2800" b="1" dirty="0">
                <a:solidFill>
                  <a:srgbClr val="FF0000"/>
                </a:solidFill>
                <a:sym typeface="Symbol"/>
              </a:rPr>
              <a:t>= Approx. opportunity node </a:t>
            </a:r>
            <a:r>
              <a:rPr lang="en-US" sz="2800" b="1" i="1" u="sng" dirty="0">
                <a:solidFill>
                  <a:srgbClr val="FF0000"/>
                </a:solidFill>
                <a:sym typeface="Symbol"/>
              </a:rPr>
              <a:t>n</a:t>
            </a:r>
            <a:r>
              <a:rPr lang="en-US" sz="2800" b="1" dirty="0">
                <a:solidFill>
                  <a:srgbClr val="FF0000"/>
                </a:solidFill>
                <a:sym typeface="Symbol"/>
              </a:rPr>
              <a:t> will </a:t>
            </a:r>
          </a:p>
          <a:p>
            <a:r>
              <a:rPr lang="en-US" sz="2800" b="1" dirty="0">
                <a:solidFill>
                  <a:srgbClr val="FF0000"/>
                </a:solidFill>
                <a:sym typeface="Symbol"/>
              </a:rPr>
              <a:t>    	     get to transmit on channel </a:t>
            </a:r>
            <a:r>
              <a:rPr lang="en-US" sz="2800" b="1" i="1" u="sng" dirty="0">
                <a:solidFill>
                  <a:srgbClr val="FF0000"/>
                </a:solidFill>
                <a:sym typeface="Symbol"/>
              </a:rPr>
              <a:t>c</a:t>
            </a:r>
            <a:endParaRPr lang="en-US" sz="2800" b="1" i="1" u="sng" dirty="0">
              <a:solidFill>
                <a:srgbClr val="FF0000"/>
              </a:solidFill>
            </a:endParaRPr>
          </a:p>
        </p:txBody>
      </p:sp>
      <p:pic>
        <p:nvPicPr>
          <p:cNvPr id="43" name="Picture 42" descr="11954226271169522330transmission_tower_ante_01_svg_hi.png"/>
          <p:cNvPicPr>
            <a:picLocks noChangeAspect="1"/>
          </p:cNvPicPr>
          <p:nvPr/>
        </p:nvPicPr>
        <p:blipFill>
          <a:blip r:embed="rId5" cstate="print"/>
          <a:stretch>
            <a:fillRect/>
          </a:stretch>
        </p:blipFill>
        <p:spPr>
          <a:xfrm>
            <a:off x="6457950" y="1085850"/>
            <a:ext cx="446783" cy="571500"/>
          </a:xfrm>
          <a:prstGeom prst="rect">
            <a:avLst/>
          </a:prstGeom>
        </p:spPr>
      </p:pic>
      <p:sp>
        <p:nvSpPr>
          <p:cNvPr id="44" name="TextBox 43"/>
          <p:cNvSpPr txBox="1"/>
          <p:nvPr/>
        </p:nvSpPr>
        <p:spPr>
          <a:xfrm>
            <a:off x="342900" y="4514850"/>
            <a:ext cx="8564396" cy="523220"/>
          </a:xfrm>
          <a:prstGeom prst="rect">
            <a:avLst/>
          </a:prstGeom>
          <a:solidFill>
            <a:srgbClr val="FFFF00"/>
          </a:solidFill>
        </p:spPr>
        <p:txBody>
          <a:bodyPr wrap="none" rtlCol="0">
            <a:spAutoFit/>
          </a:bodyPr>
          <a:lstStyle/>
          <a:p>
            <a:r>
              <a:rPr lang="el-GR" sz="2800" b="1" dirty="0">
                <a:solidFill>
                  <a:srgbClr val="FF0000"/>
                </a:solidFill>
              </a:rPr>
              <a:t>ρ</a:t>
            </a:r>
            <a:r>
              <a:rPr lang="en-US" sz="2800" b="1" baseline="-25000" dirty="0">
                <a:solidFill>
                  <a:srgbClr val="FF0000"/>
                </a:solidFill>
              </a:rPr>
              <a:t>BS</a:t>
            </a:r>
            <a:r>
              <a:rPr lang="en-US" sz="2800" b="1" dirty="0">
                <a:solidFill>
                  <a:srgbClr val="FF0000"/>
                </a:solidFill>
              </a:rPr>
              <a:t>(2) =</a:t>
            </a:r>
            <a:r>
              <a:rPr lang="en-US" sz="2800" b="1" dirty="0">
                <a:solidFill>
                  <a:srgbClr val="FF0000"/>
                </a:solidFill>
                <a:sym typeface="Symbol"/>
              </a:rPr>
              <a:t> Max (Free Air Time on channel 2</a:t>
            </a:r>
            <a:r>
              <a:rPr lang="en-US" sz="2800" b="1" i="1" dirty="0">
                <a:solidFill>
                  <a:srgbClr val="FF0000"/>
                </a:solidFill>
                <a:sym typeface="Symbol"/>
              </a:rPr>
              <a:t>,   </a:t>
            </a:r>
            <a:r>
              <a:rPr lang="en-US" sz="2800" b="1" dirty="0">
                <a:solidFill>
                  <a:srgbClr val="FF0000"/>
                </a:solidFill>
                <a:sym typeface="Symbol"/>
              </a:rPr>
              <a:t>1/Contention)</a:t>
            </a:r>
            <a:endParaRPr lang="en-US" sz="2800" b="1" dirty="0">
              <a:solidFill>
                <a:srgbClr val="FF0000"/>
              </a:solidFill>
            </a:endParaRPr>
          </a:p>
        </p:txBody>
      </p:sp>
      <p:grpSp>
        <p:nvGrpSpPr>
          <p:cNvPr id="6" name="Group 44"/>
          <p:cNvGrpSpPr/>
          <p:nvPr/>
        </p:nvGrpSpPr>
        <p:grpSpPr>
          <a:xfrm>
            <a:off x="1943100" y="2514600"/>
            <a:ext cx="5111750" cy="910567"/>
            <a:chOff x="2628900" y="4286250"/>
            <a:chExt cx="5111750" cy="910567"/>
          </a:xfrm>
        </p:grpSpPr>
        <p:sp>
          <p:nvSpPr>
            <p:cNvPr id="46" name="TextBox 45"/>
            <p:cNvSpPr txBox="1"/>
            <p:nvPr/>
          </p:nvSpPr>
          <p:spPr>
            <a:xfrm>
              <a:off x="2628900" y="4438650"/>
              <a:ext cx="2476255" cy="461665"/>
            </a:xfrm>
            <a:prstGeom prst="rect">
              <a:avLst/>
            </a:prstGeom>
            <a:noFill/>
          </p:spPr>
          <p:txBody>
            <a:bodyPr wrap="none" rtlCol="0">
              <a:spAutoFit/>
            </a:bodyPr>
            <a:lstStyle/>
            <a:p>
              <a:r>
                <a:rPr lang="en-US" sz="2400" dirty="0" err="1"/>
                <a:t>MCham</a:t>
              </a:r>
              <a:r>
                <a:rPr lang="en-US" sz="2400" baseline="-25000" dirty="0" err="1"/>
                <a:t>n</a:t>
              </a:r>
              <a:r>
                <a:rPr lang="en-US" sz="2400" dirty="0"/>
                <a:t> (F, W)  =  </a:t>
              </a:r>
            </a:p>
          </p:txBody>
        </p:sp>
        <p:graphicFrame>
          <p:nvGraphicFramePr>
            <p:cNvPr id="47" name="Object 46"/>
            <p:cNvGraphicFramePr>
              <a:graphicFrameLocks noChangeAspect="1"/>
            </p:cNvGraphicFramePr>
            <p:nvPr/>
          </p:nvGraphicFramePr>
          <p:xfrm>
            <a:off x="4914900" y="4286250"/>
            <a:ext cx="2825750" cy="910567"/>
          </p:xfrm>
          <a:graphic>
            <a:graphicData uri="http://schemas.openxmlformats.org/presentationml/2006/ole">
              <mc:AlternateContent xmlns:mc="http://schemas.openxmlformats.org/markup-compatibility/2006">
                <mc:Choice xmlns:v="urn:schemas-microsoft-com:vml" Requires="v">
                  <p:oleObj spid="_x0000_s1069" name="Equation" r:id="rId8" imgW="1168200" imgH="444240" progId="Equation.3">
                    <p:embed/>
                  </p:oleObj>
                </mc:Choice>
                <mc:Fallback>
                  <p:oleObj name="Equation" r:id="rId8" imgW="11682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900" y="4286250"/>
                          <a:ext cx="2825750" cy="91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48" name="TextBox 47"/>
          <p:cNvSpPr txBox="1"/>
          <p:nvPr/>
        </p:nvSpPr>
        <p:spPr>
          <a:xfrm>
            <a:off x="2057400" y="3486150"/>
            <a:ext cx="5314950" cy="954107"/>
          </a:xfrm>
          <a:prstGeom prst="rect">
            <a:avLst/>
          </a:prstGeom>
          <a:solidFill>
            <a:srgbClr val="FFFF00"/>
          </a:solidFill>
        </p:spPr>
        <p:txBody>
          <a:bodyPr wrap="square" rtlCol="0">
            <a:spAutoFit/>
          </a:bodyPr>
          <a:lstStyle/>
          <a:p>
            <a:pPr algn="ctr"/>
            <a:r>
              <a:rPr lang="en-US" sz="2800" dirty="0">
                <a:solidFill>
                  <a:srgbClr val="FF0000"/>
                </a:solidFill>
              </a:rPr>
              <a:t>Pick (F, W) that maximizes </a:t>
            </a:r>
            <a:r>
              <a:rPr lang="en-US" sz="2800" dirty="0"/>
              <a:t>	</a:t>
            </a:r>
          </a:p>
          <a:p>
            <a:pPr algn="ctr"/>
            <a:r>
              <a:rPr lang="en-US" sz="2800" dirty="0">
                <a:solidFill>
                  <a:srgbClr val="FF0000"/>
                </a:solidFill>
              </a:rPr>
              <a:t>(N * </a:t>
            </a:r>
            <a:r>
              <a:rPr lang="en-US" sz="2800" dirty="0" err="1">
                <a:solidFill>
                  <a:srgbClr val="FF0000"/>
                </a:solidFill>
              </a:rPr>
              <a:t>MCham</a:t>
            </a:r>
            <a:r>
              <a:rPr lang="en-US" sz="2800" baseline="-25000" dirty="0" err="1">
                <a:solidFill>
                  <a:srgbClr val="FF0000"/>
                </a:solidFill>
              </a:rPr>
              <a:t>BS</a:t>
            </a:r>
            <a:r>
              <a:rPr lang="en-US" sz="2800" dirty="0">
                <a:solidFill>
                  <a:srgbClr val="FF0000"/>
                </a:solidFill>
              </a:rPr>
              <a:t> + </a:t>
            </a:r>
            <a:r>
              <a:rPr lang="el-GR" sz="2800" dirty="0">
                <a:solidFill>
                  <a:srgbClr val="FF0000"/>
                </a:solidFill>
              </a:rPr>
              <a:t>Σ</a:t>
            </a:r>
            <a:r>
              <a:rPr lang="en-US" sz="2800" baseline="-25000" dirty="0" err="1">
                <a:solidFill>
                  <a:srgbClr val="FF0000"/>
                </a:solidFill>
              </a:rPr>
              <a:t>n</a:t>
            </a:r>
            <a:r>
              <a:rPr lang="en-US" sz="2800" dirty="0" err="1">
                <a:solidFill>
                  <a:srgbClr val="FF0000"/>
                </a:solidFill>
              </a:rPr>
              <a:t>MCham</a:t>
            </a:r>
            <a:r>
              <a:rPr lang="en-US" sz="2800" baseline="-25000" dirty="0" err="1">
                <a:solidFill>
                  <a:srgbClr val="FF0000"/>
                </a:solidFill>
              </a:rPr>
              <a:t>n</a:t>
            </a:r>
            <a:r>
              <a:rPr lang="en-US" sz="2800" dirty="0">
                <a:solidFill>
                  <a:srgbClr val="FF0000"/>
                </a:solidFill>
              </a:rPr>
              <a:t>)</a:t>
            </a:r>
            <a:endParaRPr lang="en-US" sz="2000" dirty="0">
              <a:solidFill>
                <a:srgbClr val="FF0000"/>
              </a:solidFill>
            </a:endParaRPr>
          </a:p>
        </p:txBody>
      </p:sp>
      <p:graphicFrame>
        <p:nvGraphicFramePr>
          <p:cNvPr id="36" name="Chart 35"/>
          <p:cNvGraphicFramePr/>
          <p:nvPr/>
        </p:nvGraphicFramePr>
        <p:xfrm>
          <a:off x="228600" y="1028700"/>
          <a:ext cx="8343900" cy="268605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Chart 38"/>
          <p:cNvGraphicFramePr/>
          <p:nvPr/>
        </p:nvGraphicFramePr>
        <p:xfrm>
          <a:off x="342900" y="3714750"/>
          <a:ext cx="8229600" cy="2800350"/>
        </p:xfrm>
        <a:graphic>
          <a:graphicData uri="http://schemas.openxmlformats.org/drawingml/2006/chart">
            <c:chart xmlns:c="http://schemas.openxmlformats.org/drawingml/2006/chart" xmlns:r="http://schemas.openxmlformats.org/officeDocument/2006/relationships" r:id="rId11"/>
          </a:graphicData>
        </a:graphic>
      </p:graphicFrame>
    </p:spTree>
    <p:custDataLst>
      <p:tags r:id="rId2"/>
    </p:custDataLst>
    <p:extLst>
      <p:ext uri="{BB962C8B-B14F-4D97-AF65-F5344CB8AC3E}">
        <p14:creationId xmlns:p14="http://schemas.microsoft.com/office/powerpoint/2010/main" val="4121639"/>
      </p:ext>
    </p:extLst>
  </p:cSld>
  <p:clrMapOvr>
    <a:masterClrMapping/>
  </p:clrMapOvr>
  <mc:AlternateContent xmlns:mc="http://schemas.openxmlformats.org/markup-compatibility/2006" xmlns:p14="http://schemas.microsoft.com/office/powerpoint/2010/main">
    <mc:Choice Requires="p14">
      <p:transition spd="slow" p14:dur="2000" advTm="7421"/>
    </mc:Choice>
    <mc:Fallback xmlns="">
      <p:transition spd="slow" advTm="7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9" presetClass="emph" presetSubtype="0" grpId="0" nodeType="withEffect">
                                  <p:stCondLst>
                                    <p:cond delay="0"/>
                                  </p:stCondLst>
                                  <p:childTnLst>
                                    <p:set>
                                      <p:cBhvr rctx="PPT">
                                        <p:cTn id="42" dur="indefinite"/>
                                        <p:tgtEl>
                                          <p:spTgt spid="94"/>
                                        </p:tgtEl>
                                        <p:attrNameLst>
                                          <p:attrName>style.opacity</p:attrName>
                                        </p:attrNameLst>
                                      </p:cBhvr>
                                      <p:to>
                                        <p:strVal val="0.02"/>
                                      </p:to>
                                    </p:set>
                                    <p:animEffect filter="image" prLst="opacity: 0.02">
                                      <p:cBhvr rctx="IE">
                                        <p:cTn id="43" dur="indefinite"/>
                                        <p:tgtEl>
                                          <p:spTgt spid="94"/>
                                        </p:tgtEl>
                                      </p:cBhvr>
                                    </p:animEffect>
                                  </p:childTnLst>
                                </p:cTn>
                              </p:par>
                              <p:par>
                                <p:cTn id="44" presetID="9" presetClass="emph" presetSubtype="0" grpId="0" nodeType="withEffect">
                                  <p:stCondLst>
                                    <p:cond delay="0"/>
                                  </p:stCondLst>
                                  <p:childTnLst>
                                    <p:set>
                                      <p:cBhvr rctx="PPT">
                                        <p:cTn id="45" dur="indefinite"/>
                                        <p:tgtEl>
                                          <p:spTgt spid="95"/>
                                        </p:tgtEl>
                                        <p:attrNameLst>
                                          <p:attrName>style.opacity</p:attrName>
                                        </p:attrNameLst>
                                      </p:cBhvr>
                                      <p:to>
                                        <p:strVal val="0.02"/>
                                      </p:to>
                                    </p:set>
                                    <p:animEffect filter="image" prLst="opacity: 0.02">
                                      <p:cBhvr rctx="IE">
                                        <p:cTn id="46" dur="indefinite"/>
                                        <p:tgtEl>
                                          <p:spTgt spid="95"/>
                                        </p:tgtEl>
                                      </p:cBhvr>
                                    </p:animEffect>
                                  </p:childTnLst>
                                </p:cTn>
                              </p:par>
                              <p:par>
                                <p:cTn id="47" presetID="9" presetClass="emph" presetSubtype="0" grpId="0" nodeType="withEffect">
                                  <p:stCondLst>
                                    <p:cond delay="0"/>
                                  </p:stCondLst>
                                  <p:childTnLst>
                                    <p:set>
                                      <p:cBhvr rctx="PPT">
                                        <p:cTn id="48" dur="indefinite"/>
                                        <p:tgtEl>
                                          <p:spTgt spid="96"/>
                                        </p:tgtEl>
                                        <p:attrNameLst>
                                          <p:attrName>style.opacity</p:attrName>
                                        </p:attrNameLst>
                                      </p:cBhvr>
                                      <p:to>
                                        <p:strVal val="0.02"/>
                                      </p:to>
                                    </p:set>
                                    <p:animEffect filter="image" prLst="opacity: 0.02">
                                      <p:cBhvr rctx="IE">
                                        <p:cTn id="49" dur="indefinite"/>
                                        <p:tgtEl>
                                          <p:spTgt spid="96"/>
                                        </p:tgtEl>
                                      </p:cBhvr>
                                    </p:animEffect>
                                  </p:childTnLst>
                                </p:cTn>
                              </p:par>
                              <p:par>
                                <p:cTn id="50" presetID="9" presetClass="emph" presetSubtype="0" grpId="0" nodeType="withEffect">
                                  <p:stCondLst>
                                    <p:cond delay="0"/>
                                  </p:stCondLst>
                                  <p:childTnLst>
                                    <p:set>
                                      <p:cBhvr rctx="PPT">
                                        <p:cTn id="51" dur="indefinite"/>
                                        <p:tgtEl>
                                          <p:spTgt spid="112"/>
                                        </p:tgtEl>
                                        <p:attrNameLst>
                                          <p:attrName>style.opacity</p:attrName>
                                        </p:attrNameLst>
                                      </p:cBhvr>
                                      <p:to>
                                        <p:strVal val="0.02"/>
                                      </p:to>
                                    </p:set>
                                    <p:animEffect filter="image" prLst="opacity: 0.02">
                                      <p:cBhvr rctx="IE">
                                        <p:cTn id="52" dur="indefinite"/>
                                        <p:tgtEl>
                                          <p:spTgt spid="112"/>
                                        </p:tgtEl>
                                      </p:cBhvr>
                                    </p:animEffect>
                                  </p:childTnLst>
                                </p:cTn>
                              </p:par>
                              <p:par>
                                <p:cTn id="53" presetID="9" presetClass="emph" presetSubtype="0" grpId="0" nodeType="withEffect">
                                  <p:stCondLst>
                                    <p:cond delay="0"/>
                                  </p:stCondLst>
                                  <p:childTnLst>
                                    <p:set>
                                      <p:cBhvr rctx="PPT">
                                        <p:cTn id="54" dur="indefinite"/>
                                        <p:tgtEl>
                                          <p:spTgt spid="113"/>
                                        </p:tgtEl>
                                        <p:attrNameLst>
                                          <p:attrName>style.opacity</p:attrName>
                                        </p:attrNameLst>
                                      </p:cBhvr>
                                      <p:to>
                                        <p:strVal val="0.02"/>
                                      </p:to>
                                    </p:set>
                                    <p:animEffect filter="image" prLst="opacity: 0.02">
                                      <p:cBhvr rctx="IE">
                                        <p:cTn id="55" dur="indefinite"/>
                                        <p:tgtEl>
                                          <p:spTgt spid="113"/>
                                        </p:tgtEl>
                                      </p:cBhvr>
                                    </p:animEffect>
                                  </p:childTnLst>
                                </p:cTn>
                              </p:par>
                              <p:par>
                                <p:cTn id="56" presetID="9" presetClass="emph" presetSubtype="0" grpId="0" nodeType="withEffect">
                                  <p:stCondLst>
                                    <p:cond delay="0"/>
                                  </p:stCondLst>
                                  <p:childTnLst>
                                    <p:set>
                                      <p:cBhvr rctx="PPT">
                                        <p:cTn id="57" dur="indefinite"/>
                                        <p:tgtEl>
                                          <p:spTgt spid="114"/>
                                        </p:tgtEl>
                                        <p:attrNameLst>
                                          <p:attrName>style.opacity</p:attrName>
                                        </p:attrNameLst>
                                      </p:cBhvr>
                                      <p:to>
                                        <p:strVal val="0.02"/>
                                      </p:to>
                                    </p:set>
                                    <p:animEffect filter="image" prLst="opacity: 0.02">
                                      <p:cBhvr rctx="IE">
                                        <p:cTn id="58" dur="indefinite"/>
                                        <p:tgtEl>
                                          <p:spTgt spid="114"/>
                                        </p:tgtEl>
                                      </p:cBhvr>
                                    </p:animEffect>
                                  </p:childTnLst>
                                </p:cTn>
                              </p:par>
                              <p:par>
                                <p:cTn id="59" presetID="9" presetClass="emph" presetSubtype="0" grpId="0" nodeType="withEffect">
                                  <p:stCondLst>
                                    <p:cond delay="0"/>
                                  </p:stCondLst>
                                  <p:childTnLst>
                                    <p:set>
                                      <p:cBhvr rctx="PPT">
                                        <p:cTn id="60" dur="indefinite"/>
                                        <p:tgtEl>
                                          <p:spTgt spid="61"/>
                                        </p:tgtEl>
                                        <p:attrNameLst>
                                          <p:attrName>style.opacity</p:attrName>
                                        </p:attrNameLst>
                                      </p:cBhvr>
                                      <p:to>
                                        <p:strVal val="0.02"/>
                                      </p:to>
                                    </p:set>
                                    <p:animEffect filter="image" prLst="opacity: 0.02">
                                      <p:cBhvr rctx="IE">
                                        <p:cTn id="61" dur="indefinite"/>
                                        <p:tgtEl>
                                          <p:spTgt spid="61"/>
                                        </p:tgtEl>
                                      </p:cBhvr>
                                    </p:animEffect>
                                  </p:childTnLst>
                                </p:cTn>
                              </p:par>
                              <p:par>
                                <p:cTn id="62" presetID="9" presetClass="emph" presetSubtype="0" nodeType="withEffect">
                                  <p:stCondLst>
                                    <p:cond delay="0"/>
                                  </p:stCondLst>
                                  <p:childTnLst>
                                    <p:set>
                                      <p:cBhvr rctx="PPT">
                                        <p:cTn id="63" dur="indefinite"/>
                                        <p:tgtEl>
                                          <p:spTgt spid="115"/>
                                        </p:tgtEl>
                                        <p:attrNameLst>
                                          <p:attrName>style.opacity</p:attrName>
                                        </p:attrNameLst>
                                      </p:cBhvr>
                                      <p:to>
                                        <p:strVal val="0.02"/>
                                      </p:to>
                                    </p:set>
                                    <p:animEffect filter="image" prLst="opacity: 0.02">
                                      <p:cBhvr rctx="IE">
                                        <p:cTn id="64" dur="indefinite"/>
                                        <p:tgtEl>
                                          <p:spTgt spid="115"/>
                                        </p:tgtEl>
                                      </p:cBhvr>
                                    </p:animEffect>
                                  </p:childTnLst>
                                </p:cTn>
                              </p:par>
                              <p:par>
                                <p:cTn id="65" presetID="9" presetClass="emph" presetSubtype="0" grpId="0" nodeType="withEffect">
                                  <p:stCondLst>
                                    <p:cond delay="0"/>
                                  </p:stCondLst>
                                  <p:childTnLst>
                                    <p:set>
                                      <p:cBhvr rctx="PPT">
                                        <p:cTn id="66" dur="indefinite"/>
                                        <p:tgtEl>
                                          <p:spTgt spid="64"/>
                                        </p:tgtEl>
                                        <p:attrNameLst>
                                          <p:attrName>style.opacity</p:attrName>
                                        </p:attrNameLst>
                                      </p:cBhvr>
                                      <p:to>
                                        <p:strVal val="0.02"/>
                                      </p:to>
                                    </p:set>
                                    <p:animEffect filter="image" prLst="opacity: 0.02">
                                      <p:cBhvr rctx="IE">
                                        <p:cTn id="67" dur="indefinite"/>
                                        <p:tgtEl>
                                          <p:spTgt spid="64"/>
                                        </p:tgtEl>
                                      </p:cBhvr>
                                    </p:animEffect>
                                  </p:childTnLst>
                                </p:cTn>
                              </p:par>
                              <p:par>
                                <p:cTn id="68" presetID="9" presetClass="emph" presetSubtype="0" grpId="0" nodeType="withEffect">
                                  <p:stCondLst>
                                    <p:cond delay="0"/>
                                  </p:stCondLst>
                                  <p:childTnLst>
                                    <p:set>
                                      <p:cBhvr rctx="PPT">
                                        <p:cTn id="69" dur="indefinite"/>
                                        <p:tgtEl>
                                          <p:spTgt spid="68"/>
                                        </p:tgtEl>
                                        <p:attrNameLst>
                                          <p:attrName>style.opacity</p:attrName>
                                        </p:attrNameLst>
                                      </p:cBhvr>
                                      <p:to>
                                        <p:strVal val="0.02"/>
                                      </p:to>
                                    </p:set>
                                    <p:animEffect filter="image" prLst="opacity: 0.02">
                                      <p:cBhvr rctx="IE">
                                        <p:cTn id="70" dur="indefinite"/>
                                        <p:tgtEl>
                                          <p:spTgt spid="68"/>
                                        </p:tgtEl>
                                      </p:cBhvr>
                                    </p:animEffect>
                                  </p:childTnLst>
                                </p:cTn>
                              </p:par>
                              <p:par>
                                <p:cTn id="71" presetID="9" presetClass="emph" presetSubtype="0" grpId="1" nodeType="withEffect">
                                  <p:stCondLst>
                                    <p:cond delay="0"/>
                                  </p:stCondLst>
                                  <p:childTnLst>
                                    <p:set>
                                      <p:cBhvr rctx="PPT">
                                        <p:cTn id="72" dur="indefinite"/>
                                        <p:tgtEl>
                                          <p:spTgt spid="38"/>
                                        </p:tgtEl>
                                        <p:attrNameLst>
                                          <p:attrName>style.opacity</p:attrName>
                                        </p:attrNameLst>
                                      </p:cBhvr>
                                      <p:to>
                                        <p:strVal val="0.02"/>
                                      </p:to>
                                    </p:set>
                                    <p:animEffect filter="image" prLst="opacity: 0.02">
                                      <p:cBhvr rctx="IE">
                                        <p:cTn id="73" dur="indefinite"/>
                                        <p:tgtEl>
                                          <p:spTgt spid="38"/>
                                        </p:tgtEl>
                                      </p:cBhvr>
                                    </p:animEffect>
                                  </p:childTnLst>
                                </p:cTn>
                              </p:par>
                              <p:par>
                                <p:cTn id="74" presetID="9" presetClass="emph" presetSubtype="0" nodeType="withEffect">
                                  <p:stCondLst>
                                    <p:cond delay="0"/>
                                  </p:stCondLst>
                                  <p:childTnLst>
                                    <p:set>
                                      <p:cBhvr rctx="PPT">
                                        <p:cTn id="75" dur="indefinite"/>
                                        <p:tgtEl>
                                          <p:spTgt spid="3"/>
                                        </p:tgtEl>
                                        <p:attrNameLst>
                                          <p:attrName>style.opacity</p:attrName>
                                        </p:attrNameLst>
                                      </p:cBhvr>
                                      <p:to>
                                        <p:strVal val="0.02"/>
                                      </p:to>
                                    </p:set>
                                    <p:animEffect filter="image" prLst="opacity: 0.02">
                                      <p:cBhvr rctx="IE">
                                        <p:cTn id="76" dur="indefinite"/>
                                        <p:tgtEl>
                                          <p:spTgt spid="3"/>
                                        </p:tgtEl>
                                      </p:cBhvr>
                                    </p:animEffect>
                                  </p:childTnLst>
                                </p:cTn>
                              </p:par>
                              <p:par>
                                <p:cTn id="77" presetID="9" presetClass="emph" presetSubtype="0" nodeType="withEffect">
                                  <p:stCondLst>
                                    <p:cond delay="0"/>
                                  </p:stCondLst>
                                  <p:childTnLst>
                                    <p:set>
                                      <p:cBhvr rctx="PPT">
                                        <p:cTn id="78" dur="indefinite"/>
                                        <p:tgtEl>
                                          <p:spTgt spid="43"/>
                                        </p:tgtEl>
                                        <p:attrNameLst>
                                          <p:attrName>style.opacity</p:attrName>
                                        </p:attrNameLst>
                                      </p:cBhvr>
                                      <p:to>
                                        <p:strVal val="0.02"/>
                                      </p:to>
                                    </p:set>
                                    <p:animEffect filter="image" prLst="opacity: 0.02">
                                      <p:cBhvr rctx="IE">
                                        <p:cTn id="79" dur="indefinite"/>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6"/>
                                        </p:tgtEl>
                                        <p:attrNameLst>
                                          <p:attrName>style.opacity</p:attrName>
                                        </p:attrNameLst>
                                      </p:cBhvr>
                                      <p:to>
                                        <p:strVal val="0.05"/>
                                      </p:to>
                                    </p:set>
                                    <p:animEffect filter="image" prLst="opacity: 0.05">
                                      <p:cBhvr rctx="IE">
                                        <p:cTn id="84" dur="indefinite"/>
                                        <p:tgtEl>
                                          <p:spTgt spid="6"/>
                                        </p:tgtEl>
                                      </p:cBhvr>
                                    </p:animEffect>
                                  </p:childTnLst>
                                </p:cTn>
                              </p:par>
                              <p:par>
                                <p:cTn id="85" presetID="9" presetClass="emph" presetSubtype="0" grpId="1" nodeType="withEffect">
                                  <p:stCondLst>
                                    <p:cond delay="0"/>
                                  </p:stCondLst>
                                  <p:childTnLst>
                                    <p:set>
                                      <p:cBhvr rctx="PPT">
                                        <p:cTn id="86" dur="indefinite"/>
                                        <p:tgtEl>
                                          <p:spTgt spid="48"/>
                                        </p:tgtEl>
                                        <p:attrNameLst>
                                          <p:attrName>style.opacity</p:attrName>
                                        </p:attrNameLst>
                                      </p:cBhvr>
                                      <p:to>
                                        <p:strVal val="0.05"/>
                                      </p:to>
                                    </p:set>
                                    <p:animEffect filter="image" prLst="opacity: 0.05">
                                      <p:cBhvr rctx="IE">
                                        <p:cTn id="87" dur="indefinite"/>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animBg="1"/>
      <p:bldP spid="113" grpId="0" animBg="1"/>
      <p:bldP spid="114" grpId="0" animBg="1"/>
      <p:bldP spid="61" grpId="0"/>
      <p:bldP spid="64" grpId="0" animBg="1"/>
      <p:bldP spid="68" grpId="0" animBg="1"/>
      <p:bldP spid="68" grpId="1" animBg="1"/>
      <p:bldP spid="37" grpId="0" animBg="1"/>
      <p:bldP spid="37" grpId="1" animBg="1"/>
      <p:bldP spid="38" grpId="0" animBg="1"/>
      <p:bldP spid="38" grpId="1" animBg="1"/>
      <p:bldP spid="38" grpId="2" animBg="1"/>
      <p:bldP spid="42" grpId="0" animBg="1"/>
      <p:bldP spid="42" grpId="1" animBg="1"/>
      <p:bldP spid="44" grpId="0" animBg="1"/>
      <p:bldP spid="44" grpId="1" animBg="1"/>
      <p:bldP spid="48" grpId="0" animBg="1"/>
      <p:bldP spid="48" grpId="1" animBg="1"/>
      <p:bldGraphic spid="36" grpId="0">
        <p:bldAsOne/>
      </p:bldGraphic>
      <p:bldGraphic spid="3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Growing Demand</a:t>
            </a:r>
          </a:p>
        </p:txBody>
      </p:sp>
      <p:pic>
        <p:nvPicPr>
          <p:cNvPr id="4" name="Picture 3" descr="Spectrum_Blur.jpg"/>
          <p:cNvPicPr>
            <a:picLocks noChangeAspect="1"/>
          </p:cNvPicPr>
          <p:nvPr/>
        </p:nvPicPr>
        <p:blipFill>
          <a:blip r:embed="rId2" cstate="email"/>
          <a:stretch>
            <a:fillRect/>
          </a:stretch>
        </p:blipFill>
        <p:spPr>
          <a:xfrm>
            <a:off x="0" y="3130618"/>
            <a:ext cx="9144095" cy="3121560"/>
          </a:xfrm>
          <a:prstGeom prst="rect">
            <a:avLst/>
          </a:prstGeom>
        </p:spPr>
      </p:pic>
      <p:sp>
        <p:nvSpPr>
          <p:cNvPr id="5" name="Rounded Rectangle 4"/>
          <p:cNvSpPr/>
          <p:nvPr/>
        </p:nvSpPr>
        <p:spPr bwMode="auto">
          <a:xfrm rot="10800000">
            <a:off x="4622903" y="1120181"/>
            <a:ext cx="2199652" cy="2797522"/>
          </a:xfrm>
          <a:prstGeom prst="roundRect">
            <a:avLst>
              <a:gd name="adj" fmla="val 0"/>
            </a:avLst>
          </a:prstGeom>
          <a:gradFill flip="none" rotWithShape="1">
            <a:gsLst>
              <a:gs pos="0">
                <a:schemeClr val="bg1">
                  <a:lumMod val="85000"/>
                </a:schemeClr>
              </a:gs>
              <a:gs pos="88000">
                <a:schemeClr val="bg1">
                  <a:alpha val="0"/>
                </a:schemeClr>
              </a:gs>
            </a:gsLst>
            <a:lin ang="16200000" scaled="0"/>
            <a:tileRect/>
          </a:gradFill>
          <a:ln w="3175">
            <a:gradFill>
              <a:gsLst>
                <a:gs pos="0">
                  <a:schemeClr val="bg1">
                    <a:lumMod val="65000"/>
                  </a:schemeClr>
                </a:gs>
                <a:gs pos="100000">
                  <a:schemeClr val="bg1">
                    <a:alpha val="0"/>
                  </a:schemeClr>
                </a:gs>
              </a:gsLst>
              <a:lin ang="16200000" scaled="0"/>
            </a:gradFill>
            <a:headEnd type="none" w="med" len="med"/>
            <a:tailEnd type="none" w="med" len="med"/>
          </a:ln>
          <a:effectLst/>
        </p:spPr>
        <p:txBody>
          <a:bodyPr vert="horz" wrap="square" lIns="121877" tIns="60939" rIns="121877" bIns="60939" numCol="1" rtlCol="0" anchor="ctr" anchorCtr="0" compatLnSpc="1">
            <a:prstTxWarp prst="textNoShape">
              <a:avLst/>
            </a:prstTxWarp>
          </a:bodyPr>
          <a:lstStyle/>
          <a:p>
            <a:pPr algn="ctr" defTabSz="121838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rot="10800000">
            <a:off x="1" y="1120180"/>
            <a:ext cx="2199652" cy="2797522"/>
          </a:xfrm>
          <a:prstGeom prst="roundRect">
            <a:avLst>
              <a:gd name="adj" fmla="val 0"/>
            </a:avLst>
          </a:prstGeom>
          <a:gradFill flip="none" rotWithShape="1">
            <a:gsLst>
              <a:gs pos="0">
                <a:schemeClr val="bg1">
                  <a:lumMod val="85000"/>
                </a:schemeClr>
              </a:gs>
              <a:gs pos="88000">
                <a:schemeClr val="bg1">
                  <a:alpha val="0"/>
                </a:schemeClr>
              </a:gs>
            </a:gsLst>
            <a:lin ang="16200000" scaled="0"/>
            <a:tileRect/>
          </a:gradFill>
          <a:ln w="3175">
            <a:gradFill>
              <a:gsLst>
                <a:gs pos="0">
                  <a:schemeClr val="bg1">
                    <a:lumMod val="65000"/>
                  </a:schemeClr>
                </a:gs>
                <a:gs pos="100000">
                  <a:schemeClr val="bg1">
                    <a:alpha val="0"/>
                  </a:schemeClr>
                </a:gs>
              </a:gsLst>
              <a:lin ang="16200000" scaled="0"/>
            </a:gradFill>
            <a:headEnd type="none" w="med" len="med"/>
            <a:tailEnd type="none" w="med" len="med"/>
          </a:ln>
          <a:effectLst/>
        </p:spPr>
        <p:txBody>
          <a:bodyPr vert="horz" wrap="square" lIns="121877" tIns="60939" rIns="121877" bIns="60939" numCol="1" rtlCol="0" anchor="ctr" anchorCtr="0" compatLnSpc="1">
            <a:prstTxWarp prst="textNoShape">
              <a:avLst/>
            </a:prstTxWarp>
          </a:bodyPr>
          <a:lstStyle/>
          <a:p>
            <a:pPr algn="ctr" defTabSz="121838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rot="10800000">
            <a:off x="6934354" y="1120181"/>
            <a:ext cx="2199652" cy="2797522"/>
          </a:xfrm>
          <a:prstGeom prst="roundRect">
            <a:avLst>
              <a:gd name="adj" fmla="val 0"/>
            </a:avLst>
          </a:prstGeom>
          <a:gradFill flip="none" rotWithShape="1">
            <a:gsLst>
              <a:gs pos="0">
                <a:schemeClr val="bg1">
                  <a:lumMod val="85000"/>
                </a:schemeClr>
              </a:gs>
              <a:gs pos="88000">
                <a:schemeClr val="bg1">
                  <a:alpha val="0"/>
                </a:schemeClr>
              </a:gs>
            </a:gsLst>
            <a:lin ang="16200000" scaled="0"/>
            <a:tileRect/>
          </a:gradFill>
          <a:ln w="3175">
            <a:gradFill>
              <a:gsLst>
                <a:gs pos="0">
                  <a:schemeClr val="bg1">
                    <a:lumMod val="65000"/>
                  </a:schemeClr>
                </a:gs>
                <a:gs pos="100000">
                  <a:schemeClr val="bg1">
                    <a:alpha val="0"/>
                  </a:schemeClr>
                </a:gs>
              </a:gsLst>
              <a:lin ang="16200000" scaled="0"/>
            </a:gradFill>
            <a:headEnd type="none" w="med" len="med"/>
            <a:tailEnd type="none" w="med" len="med"/>
          </a:ln>
          <a:effectLst/>
        </p:spPr>
        <p:txBody>
          <a:bodyPr vert="horz" wrap="square" lIns="121877" tIns="60939" rIns="121877" bIns="60939" numCol="1" rtlCol="0" anchor="ctr" anchorCtr="0" compatLnSpc="1">
            <a:prstTxWarp prst="textNoShape">
              <a:avLst/>
            </a:prstTxWarp>
          </a:bodyPr>
          <a:lstStyle/>
          <a:p>
            <a:pPr algn="ctr" defTabSz="121838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rot="10800000">
            <a:off x="2311452" y="1120180"/>
            <a:ext cx="2199652" cy="2797522"/>
          </a:xfrm>
          <a:prstGeom prst="roundRect">
            <a:avLst>
              <a:gd name="adj" fmla="val 0"/>
            </a:avLst>
          </a:prstGeom>
          <a:gradFill flip="none" rotWithShape="1">
            <a:gsLst>
              <a:gs pos="0">
                <a:schemeClr val="bg1">
                  <a:lumMod val="85000"/>
                </a:schemeClr>
              </a:gs>
              <a:gs pos="88000">
                <a:schemeClr val="bg1">
                  <a:alpha val="0"/>
                </a:schemeClr>
              </a:gs>
            </a:gsLst>
            <a:lin ang="16200000" scaled="0"/>
            <a:tileRect/>
          </a:gradFill>
          <a:ln w="3175">
            <a:gradFill>
              <a:gsLst>
                <a:gs pos="0">
                  <a:schemeClr val="bg1">
                    <a:lumMod val="65000"/>
                  </a:schemeClr>
                </a:gs>
                <a:gs pos="100000">
                  <a:schemeClr val="bg1">
                    <a:alpha val="0"/>
                  </a:schemeClr>
                </a:gs>
              </a:gsLst>
              <a:lin ang="16200000" scaled="0"/>
            </a:gradFill>
            <a:headEnd type="none" w="med" len="med"/>
            <a:tailEnd type="none" w="med" len="med"/>
          </a:ln>
          <a:effectLst/>
        </p:spPr>
        <p:txBody>
          <a:bodyPr vert="horz" wrap="square" lIns="121877" tIns="60939" rIns="121877" bIns="60939" numCol="1" rtlCol="0" anchor="ctr" anchorCtr="0" compatLnSpc="1">
            <a:prstTxWarp prst="textNoShape">
              <a:avLst/>
            </a:prstTxWarp>
          </a:bodyPr>
          <a:lstStyle/>
          <a:p>
            <a:pPr algn="ctr" defTabSz="121838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4622904" y="3289413"/>
            <a:ext cx="2209646" cy="778843"/>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228285" algn="ctr" defTabSz="1218433">
              <a:spcBef>
                <a:spcPts val="600"/>
              </a:spcBef>
              <a:buSzPct val="80000"/>
              <a:defRPr/>
            </a:pPr>
            <a:r>
              <a:rPr lang="en-US" sz="1800" kern="0" dirty="0">
                <a:gradFill>
                  <a:gsLst>
                    <a:gs pos="0">
                      <a:sysClr val="window" lastClr="FFFFFF"/>
                    </a:gs>
                    <a:gs pos="100000">
                      <a:sysClr val="window" lastClr="FFFFFF"/>
                    </a:gs>
                  </a:gsLst>
                  <a:lin ang="5400000" scaled="0"/>
                </a:gradFill>
                <a:latin typeface="Segoe UI Semibold" pitchFamily="34" charset="0"/>
              </a:rPr>
              <a:t>Devices </a:t>
            </a:r>
            <a:br>
              <a:rPr lang="en-US" sz="1800" kern="0" dirty="0">
                <a:gradFill>
                  <a:gsLst>
                    <a:gs pos="0">
                      <a:sysClr val="window" lastClr="FFFFFF"/>
                    </a:gs>
                    <a:gs pos="100000">
                      <a:sysClr val="window" lastClr="FFFFFF"/>
                    </a:gs>
                  </a:gsLst>
                  <a:lin ang="5400000" scaled="0"/>
                </a:gradFill>
                <a:latin typeface="Segoe UI Semibold" pitchFamily="34" charset="0"/>
              </a:rPr>
            </a:br>
            <a:r>
              <a:rPr lang="en-US" sz="1800" kern="0" dirty="0">
                <a:gradFill>
                  <a:gsLst>
                    <a:gs pos="0">
                      <a:sysClr val="window" lastClr="FFFFFF"/>
                    </a:gs>
                    <a:gs pos="100000">
                      <a:sysClr val="window" lastClr="FFFFFF"/>
                    </a:gs>
                  </a:gsLst>
                  <a:lin ang="5400000" scaled="0"/>
                </a:gradFill>
                <a:latin typeface="Segoe UI Semibold" pitchFamily="34" charset="0"/>
              </a:rPr>
              <a:t>Proliferation*</a:t>
            </a:r>
          </a:p>
        </p:txBody>
      </p:sp>
      <p:sp>
        <p:nvSpPr>
          <p:cNvPr id="10" name="TextBox 9"/>
          <p:cNvSpPr txBox="1"/>
          <p:nvPr/>
        </p:nvSpPr>
        <p:spPr>
          <a:xfrm>
            <a:off x="2" y="3289413"/>
            <a:ext cx="2209646" cy="778843"/>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228285" algn="ctr" defTabSz="1218433">
              <a:spcBef>
                <a:spcPts val="600"/>
              </a:spcBef>
              <a:buSzPct val="80000"/>
              <a:defRPr/>
            </a:pPr>
            <a:r>
              <a:rPr lang="en-US" sz="1600" kern="0" dirty="0">
                <a:gradFill>
                  <a:gsLst>
                    <a:gs pos="0">
                      <a:sysClr val="window" lastClr="FFFFFF"/>
                    </a:gs>
                    <a:gs pos="100000">
                      <a:sysClr val="window" lastClr="FFFFFF"/>
                    </a:gs>
                  </a:gsLst>
                  <a:lin ang="5400000" scaled="0"/>
                </a:gradFill>
                <a:latin typeface="Segoe UI Semibold" pitchFamily="34" charset="0"/>
              </a:rPr>
              <a:t>Video</a:t>
            </a:r>
            <a:br>
              <a:rPr lang="en-US" sz="1600" kern="0" dirty="0">
                <a:gradFill>
                  <a:gsLst>
                    <a:gs pos="0">
                      <a:sysClr val="window" lastClr="FFFFFF"/>
                    </a:gs>
                    <a:gs pos="100000">
                      <a:sysClr val="window" lastClr="FFFFFF"/>
                    </a:gs>
                  </a:gsLst>
                  <a:lin ang="5400000" scaled="0"/>
                </a:gradFill>
                <a:latin typeface="Segoe UI Semibold" pitchFamily="34" charset="0"/>
              </a:rPr>
            </a:br>
            <a:r>
              <a:rPr lang="en-US" sz="1600" kern="0" dirty="0">
                <a:gradFill>
                  <a:gsLst>
                    <a:gs pos="0">
                      <a:sysClr val="window" lastClr="FFFFFF"/>
                    </a:gs>
                    <a:gs pos="100000">
                      <a:sysClr val="window" lastClr="FFFFFF"/>
                    </a:gs>
                  </a:gsLst>
                  <a:lin ang="5400000" scaled="0"/>
                </a:gradFill>
                <a:latin typeface="Segoe UI Semibold" pitchFamily="34" charset="0"/>
              </a:rPr>
              <a:t>Uploads</a:t>
            </a:r>
            <a:endParaRPr lang="en-US" sz="1600" kern="0" dirty="0">
              <a:solidFill>
                <a:schemeClr val="bg1"/>
              </a:solidFill>
              <a:latin typeface="Segoe UI Semibold" pitchFamily="34" charset="0"/>
            </a:endParaRPr>
          </a:p>
        </p:txBody>
      </p:sp>
      <p:sp>
        <p:nvSpPr>
          <p:cNvPr id="11" name="TextBox 10"/>
          <p:cNvSpPr txBox="1"/>
          <p:nvPr/>
        </p:nvSpPr>
        <p:spPr>
          <a:xfrm>
            <a:off x="6934355" y="3289413"/>
            <a:ext cx="2209646" cy="778843"/>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228285" algn="ctr" defTabSz="1218433">
              <a:spcBef>
                <a:spcPts val="600"/>
              </a:spcBef>
              <a:buSzPct val="80000"/>
              <a:defRPr/>
            </a:pPr>
            <a:r>
              <a:rPr lang="en-US" sz="1800" kern="0" dirty="0">
                <a:gradFill>
                  <a:gsLst>
                    <a:gs pos="0">
                      <a:sysClr val="window" lastClr="FFFFFF"/>
                    </a:gs>
                    <a:gs pos="100000">
                      <a:sysClr val="window" lastClr="FFFFFF"/>
                    </a:gs>
                  </a:gsLst>
                  <a:lin ang="5400000" scaled="0"/>
                </a:gradFill>
                <a:latin typeface="Segoe UI Semibold" pitchFamily="34" charset="0"/>
              </a:rPr>
              <a:t>Mobile </a:t>
            </a:r>
            <a:br>
              <a:rPr lang="en-US" sz="1800" kern="0" dirty="0">
                <a:gradFill>
                  <a:gsLst>
                    <a:gs pos="0">
                      <a:sysClr val="window" lastClr="FFFFFF"/>
                    </a:gs>
                    <a:gs pos="100000">
                      <a:sysClr val="window" lastClr="FFFFFF"/>
                    </a:gs>
                  </a:gsLst>
                  <a:lin ang="5400000" scaled="0"/>
                </a:gradFill>
                <a:latin typeface="Segoe UI Semibold" pitchFamily="34" charset="0"/>
              </a:rPr>
            </a:br>
            <a:r>
              <a:rPr lang="en-US" sz="1800" kern="0" dirty="0">
                <a:gradFill>
                  <a:gsLst>
                    <a:gs pos="0">
                      <a:sysClr val="window" lastClr="FFFFFF"/>
                    </a:gs>
                    <a:gs pos="100000">
                      <a:sysClr val="window" lastClr="FFFFFF"/>
                    </a:gs>
                  </a:gsLst>
                  <a:lin ang="5400000" scaled="0"/>
                </a:gradFill>
                <a:latin typeface="Segoe UI Semibold" pitchFamily="34" charset="0"/>
              </a:rPr>
              <a:t>Data Traffic**</a:t>
            </a:r>
            <a:endParaRPr lang="en-US" sz="1800" dirty="0">
              <a:solidFill>
                <a:schemeClr val="bg1"/>
              </a:solidFill>
            </a:endParaRPr>
          </a:p>
        </p:txBody>
      </p:sp>
      <p:sp>
        <p:nvSpPr>
          <p:cNvPr id="12" name="TextBox 11"/>
          <p:cNvSpPr txBox="1"/>
          <p:nvPr/>
        </p:nvSpPr>
        <p:spPr>
          <a:xfrm>
            <a:off x="2311453" y="3289413"/>
            <a:ext cx="2209646" cy="778843"/>
          </a:xfrm>
          <a:prstGeom prst="rect">
            <a:avLst/>
          </a:prstGeom>
          <a:gradFill>
            <a:gsLst>
              <a:gs pos="0">
                <a:schemeClr val="accent1"/>
              </a:gs>
              <a:gs pos="100000">
                <a:schemeClr val="accent1">
                  <a:lumMod val="7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228285" algn="ctr" defTabSz="1218433">
              <a:spcBef>
                <a:spcPts val="600"/>
              </a:spcBef>
              <a:buSzPct val="80000"/>
              <a:defRPr/>
            </a:pPr>
            <a:r>
              <a:rPr lang="en-US" sz="1600" kern="0" dirty="0">
                <a:gradFill>
                  <a:gsLst>
                    <a:gs pos="0">
                      <a:sysClr val="window" lastClr="FFFFFF"/>
                    </a:gs>
                    <a:gs pos="100000">
                      <a:sysClr val="window" lastClr="FFFFFF"/>
                    </a:gs>
                  </a:gsLst>
                  <a:lin ang="5400000" scaled="0"/>
                </a:gradFill>
                <a:latin typeface="Segoe UI Semibold" pitchFamily="34" charset="0"/>
              </a:rPr>
              <a:t>Streaming Video</a:t>
            </a:r>
            <a:br>
              <a:rPr lang="en-US" sz="1600" kern="0" dirty="0">
                <a:gradFill>
                  <a:gsLst>
                    <a:gs pos="0">
                      <a:sysClr val="window" lastClr="FFFFFF"/>
                    </a:gs>
                    <a:gs pos="100000">
                      <a:sysClr val="window" lastClr="FFFFFF"/>
                    </a:gs>
                  </a:gsLst>
                  <a:lin ang="5400000" scaled="0"/>
                </a:gradFill>
                <a:latin typeface="Segoe UI Semibold" pitchFamily="34" charset="0"/>
              </a:rPr>
            </a:br>
            <a:r>
              <a:rPr lang="en-US" sz="1600" kern="0" dirty="0">
                <a:gradFill>
                  <a:gsLst>
                    <a:gs pos="0">
                      <a:sysClr val="window" lastClr="FFFFFF"/>
                    </a:gs>
                    <a:gs pos="100000">
                      <a:sysClr val="window" lastClr="FFFFFF"/>
                    </a:gs>
                  </a:gsLst>
                  <a:lin ang="5400000" scaled="0"/>
                </a:gradFill>
                <a:latin typeface="Segoe UI Semibold" pitchFamily="34" charset="0"/>
              </a:rPr>
              <a:t>Increasing Wireless Demand</a:t>
            </a:r>
          </a:p>
        </p:txBody>
      </p:sp>
      <p:pic>
        <p:nvPicPr>
          <p:cNvPr id="13" name="Picture 12" descr="Cisco.png"/>
          <p:cNvPicPr>
            <a:picLocks noChangeAspect="1"/>
          </p:cNvPicPr>
          <p:nvPr/>
        </p:nvPicPr>
        <p:blipFill>
          <a:blip r:embed="rId3" cstate="email">
            <a:lum bright="-100000" contrast="100000"/>
          </a:blip>
          <a:stretch>
            <a:fillRect/>
          </a:stretch>
        </p:blipFill>
        <p:spPr>
          <a:xfrm>
            <a:off x="3005474" y="1227209"/>
            <a:ext cx="823174" cy="797522"/>
          </a:xfrm>
          <a:prstGeom prst="rect">
            <a:avLst/>
          </a:prstGeom>
        </p:spPr>
      </p:pic>
      <p:sp>
        <p:nvSpPr>
          <p:cNvPr id="14" name="Rectangle 13"/>
          <p:cNvSpPr/>
          <p:nvPr/>
        </p:nvSpPr>
        <p:spPr>
          <a:xfrm>
            <a:off x="2510184" y="2047935"/>
            <a:ext cx="1808187" cy="1161857"/>
          </a:xfrm>
          <a:prstGeom prst="rect">
            <a:avLst/>
          </a:prstGeom>
        </p:spPr>
        <p:txBody>
          <a:bodyPr wrap="none">
            <a:spAutoFit/>
          </a:bodyPr>
          <a:lstStyle/>
          <a:p>
            <a:pPr algn="ctr"/>
            <a:r>
              <a:rPr lang="en-US" sz="2800" dirty="0">
                <a:solidFill>
                  <a:schemeClr val="accent6">
                    <a:lumMod val="75000"/>
                  </a:schemeClr>
                </a:solidFill>
                <a:latin typeface="Segoe UI Semibold" pitchFamily="34" charset="0"/>
              </a:rPr>
              <a:t>20X - 40X</a:t>
            </a:r>
          </a:p>
          <a:p>
            <a:pPr algn="ctr"/>
            <a:r>
              <a:rPr lang="en-US" sz="1700" dirty="0">
                <a:solidFill>
                  <a:schemeClr val="accent6">
                    <a:lumMod val="75000"/>
                  </a:schemeClr>
                </a:solidFill>
                <a:latin typeface="Segoe UI Semibold" pitchFamily="34" charset="0"/>
              </a:rPr>
              <a:t>OVER THE NEXT</a:t>
            </a:r>
          </a:p>
          <a:p>
            <a:pPr algn="ctr"/>
            <a:r>
              <a:rPr lang="en-US" sz="2450" dirty="0">
                <a:solidFill>
                  <a:schemeClr val="accent6">
                    <a:lumMod val="75000"/>
                  </a:schemeClr>
                </a:solidFill>
                <a:latin typeface="Segoe UI Semibold" pitchFamily="34" charset="0"/>
              </a:rPr>
              <a:t>FIVE YEARS</a:t>
            </a:r>
          </a:p>
        </p:txBody>
      </p:sp>
      <p:sp>
        <p:nvSpPr>
          <p:cNvPr id="15" name="Rectangle 14"/>
          <p:cNvSpPr/>
          <p:nvPr/>
        </p:nvSpPr>
        <p:spPr>
          <a:xfrm>
            <a:off x="4557174" y="2047935"/>
            <a:ext cx="2347567" cy="1161857"/>
          </a:xfrm>
          <a:prstGeom prst="rect">
            <a:avLst/>
          </a:prstGeom>
        </p:spPr>
        <p:txBody>
          <a:bodyPr wrap="none">
            <a:spAutoFit/>
          </a:bodyPr>
          <a:lstStyle/>
          <a:p>
            <a:pPr algn="ctr"/>
            <a:r>
              <a:rPr lang="en-US" sz="2800" dirty="0">
                <a:solidFill>
                  <a:schemeClr val="accent6">
                    <a:lumMod val="75000"/>
                  </a:schemeClr>
                </a:solidFill>
                <a:latin typeface="Segoe UI Semibold" pitchFamily="34" charset="0"/>
              </a:rPr>
              <a:t>50 BILLION</a:t>
            </a:r>
          </a:p>
          <a:p>
            <a:pPr algn="ctr"/>
            <a:r>
              <a:rPr lang="en-US" sz="1700" dirty="0">
                <a:solidFill>
                  <a:schemeClr val="accent6">
                    <a:lumMod val="75000"/>
                  </a:schemeClr>
                </a:solidFill>
                <a:latin typeface="Segoe UI Semibold" pitchFamily="34" charset="0"/>
              </a:rPr>
              <a:t>CONNECTED DEVICES</a:t>
            </a:r>
          </a:p>
          <a:p>
            <a:pPr algn="ctr"/>
            <a:r>
              <a:rPr lang="en-US" sz="2450" dirty="0">
                <a:solidFill>
                  <a:schemeClr val="accent6">
                    <a:lumMod val="75000"/>
                  </a:schemeClr>
                </a:solidFill>
                <a:latin typeface="Segoe UI Semibold" pitchFamily="34" charset="0"/>
              </a:rPr>
              <a:t>BY 2020</a:t>
            </a:r>
          </a:p>
        </p:txBody>
      </p:sp>
      <p:pic>
        <p:nvPicPr>
          <p:cNvPr id="16" name="Picture 9" descr="E:\CES - FINAL SERVER\Artwork\__Speaker Art\SOURCE_ART\Windows Phone hardware\LG GM730 S-Class Windows Mobile  6.5 cell phone Multitask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9501" y="1279502"/>
            <a:ext cx="299783" cy="73560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356007" y="2047935"/>
            <a:ext cx="1425390" cy="1161857"/>
          </a:xfrm>
          <a:prstGeom prst="rect">
            <a:avLst/>
          </a:prstGeom>
        </p:spPr>
        <p:txBody>
          <a:bodyPr wrap="none">
            <a:spAutoFit/>
          </a:bodyPr>
          <a:lstStyle/>
          <a:p>
            <a:pPr algn="ctr"/>
            <a:r>
              <a:rPr lang="en-US" sz="2800" dirty="0">
                <a:solidFill>
                  <a:schemeClr val="accent6">
                    <a:lumMod val="75000"/>
                  </a:schemeClr>
                </a:solidFill>
                <a:latin typeface="Segoe UI Semibold" pitchFamily="34" charset="0"/>
              </a:rPr>
              <a:t>35X</a:t>
            </a:r>
          </a:p>
          <a:p>
            <a:pPr algn="ctr"/>
            <a:r>
              <a:rPr lang="en-US" sz="1700" dirty="0">
                <a:solidFill>
                  <a:schemeClr val="accent6">
                    <a:lumMod val="75000"/>
                  </a:schemeClr>
                </a:solidFill>
                <a:latin typeface="Segoe UI Semibold" pitchFamily="34" charset="0"/>
              </a:rPr>
              <a:t>2009 LEVELS</a:t>
            </a:r>
            <a:endParaRPr lang="en-US" sz="2800" dirty="0">
              <a:solidFill>
                <a:schemeClr val="accent6">
                  <a:lumMod val="75000"/>
                </a:schemeClr>
              </a:solidFill>
              <a:latin typeface="Segoe UI Semibold" pitchFamily="34" charset="0"/>
            </a:endParaRPr>
          </a:p>
          <a:p>
            <a:pPr algn="ctr"/>
            <a:r>
              <a:rPr lang="en-US" sz="2450" dirty="0">
                <a:solidFill>
                  <a:schemeClr val="accent6">
                    <a:lumMod val="75000"/>
                  </a:schemeClr>
                </a:solidFill>
                <a:latin typeface="Segoe UI Semibold" pitchFamily="34" charset="0"/>
              </a:rPr>
              <a:t>BY 2014</a:t>
            </a:r>
          </a:p>
        </p:txBody>
      </p:sp>
      <p:pic>
        <p:nvPicPr>
          <p:cNvPr id="18" name="Picture 17" descr="YouTube_Logo.png"/>
          <p:cNvPicPr>
            <a:picLocks noChangeAspect="1"/>
          </p:cNvPicPr>
          <p:nvPr/>
        </p:nvPicPr>
        <p:blipFill>
          <a:blip r:embed="rId5" cstate="email"/>
          <a:stretch>
            <a:fillRect/>
          </a:stretch>
        </p:blipFill>
        <p:spPr>
          <a:xfrm>
            <a:off x="698983" y="1275328"/>
            <a:ext cx="823174" cy="775811"/>
          </a:xfrm>
          <a:prstGeom prst="rect">
            <a:avLst/>
          </a:prstGeom>
        </p:spPr>
      </p:pic>
      <p:sp>
        <p:nvSpPr>
          <p:cNvPr id="19" name="Rectangle 18"/>
          <p:cNvSpPr/>
          <p:nvPr/>
        </p:nvSpPr>
        <p:spPr>
          <a:xfrm>
            <a:off x="99154" y="2047935"/>
            <a:ext cx="2020939" cy="1161857"/>
          </a:xfrm>
          <a:prstGeom prst="rect">
            <a:avLst/>
          </a:prstGeom>
        </p:spPr>
        <p:txBody>
          <a:bodyPr wrap="none">
            <a:spAutoFit/>
          </a:bodyPr>
          <a:lstStyle/>
          <a:p>
            <a:pPr algn="ctr"/>
            <a:r>
              <a:rPr lang="en-US" sz="2800" dirty="0">
                <a:solidFill>
                  <a:schemeClr val="accent6">
                    <a:lumMod val="75000"/>
                  </a:schemeClr>
                </a:solidFill>
                <a:latin typeface="Segoe UI Semibold" pitchFamily="34" charset="0"/>
              </a:rPr>
              <a:t>24 HOURS</a:t>
            </a:r>
          </a:p>
          <a:p>
            <a:pPr algn="ctr"/>
            <a:r>
              <a:rPr lang="en-US" sz="1700" dirty="0">
                <a:solidFill>
                  <a:schemeClr val="accent6">
                    <a:lumMod val="75000"/>
                  </a:schemeClr>
                </a:solidFill>
                <a:latin typeface="Segoe UI Semibold" pitchFamily="34" charset="0"/>
              </a:rPr>
              <a:t>UPLOADED EVERY</a:t>
            </a:r>
          </a:p>
          <a:p>
            <a:pPr algn="ctr"/>
            <a:r>
              <a:rPr lang="en-US" sz="2450" dirty="0">
                <a:solidFill>
                  <a:schemeClr val="accent6">
                    <a:lumMod val="75000"/>
                  </a:schemeClr>
                </a:solidFill>
                <a:latin typeface="Segoe UI Semibold" pitchFamily="34" charset="0"/>
              </a:rPr>
              <a:t>60 SECONDS</a:t>
            </a:r>
          </a:p>
        </p:txBody>
      </p:sp>
      <p:pic>
        <p:nvPicPr>
          <p:cNvPr id="20" name="Picture 11" descr="E:\CES - FINAL SERVER\Artwork\__Speaker Art\SOURCE_ART\Zune\PC_DEVICE_Quickplay\Laptop-with-Zune-Social-scree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8459" y="1256734"/>
            <a:ext cx="833243" cy="75638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6536" y="6230480"/>
            <a:ext cx="4833603" cy="553998"/>
          </a:xfrm>
          <a:prstGeom prst="rect">
            <a:avLst/>
          </a:prstGeom>
          <a:noFill/>
        </p:spPr>
        <p:txBody>
          <a:bodyPr wrap="square" rtlCol="0">
            <a:spAutoFit/>
          </a:bodyPr>
          <a:lstStyle/>
          <a:p>
            <a:r>
              <a:rPr lang="en-US" sz="900" dirty="0"/>
              <a:t>*</a:t>
            </a:r>
            <a:r>
              <a:rPr lang="en-US" sz="1050" i="1" baseline="30000" dirty="0"/>
              <a:t>See</a:t>
            </a:r>
            <a:r>
              <a:rPr lang="en-US" sz="1050" baseline="30000" dirty="0"/>
              <a:t> Ericsson Press Release, quoting its President and Chief Executive Officer Hans Vestberg, April 13, 2010, available at  </a:t>
            </a:r>
            <a:r>
              <a:rPr lang="en-US" sz="1050" u="sng" baseline="30000" dirty="0">
                <a:hlinkClick r:id="rId7"/>
              </a:rPr>
              <a:t>http://www.ericsson.com/thecompany/press/releases/2010/04/1403231</a:t>
            </a:r>
            <a:endParaRPr lang="en-US" sz="1050" u="sng" baseline="30000" dirty="0"/>
          </a:p>
          <a:p>
            <a:r>
              <a:rPr lang="en-US" sz="1050" baseline="30000" dirty="0"/>
              <a:t>**. Federal Communications Commission, Staff Technical Paper, Mobile Broadband: The Benefits of Additional Spectrum, OBI Technical Paper No. 6 (Oct. 2010).</a:t>
            </a:r>
          </a:p>
        </p:txBody>
      </p:sp>
      <p:pic>
        <p:nvPicPr>
          <p:cNvPr id="22" name="Picture 21"/>
          <p:cNvPicPr/>
          <p:nvPr/>
        </p:nvPicPr>
        <p:blipFill>
          <a:blip r:embed="rId8" cstate="print"/>
          <a:srcRect/>
          <a:stretch>
            <a:fillRect/>
          </a:stretch>
        </p:blipFill>
        <p:spPr bwMode="auto">
          <a:xfrm>
            <a:off x="5337831" y="4224020"/>
            <a:ext cx="3577569" cy="2481580"/>
          </a:xfrm>
          <a:prstGeom prst="rect">
            <a:avLst/>
          </a:prstGeom>
          <a:noFill/>
          <a:ln w="9525">
            <a:noFill/>
            <a:miter lim="800000"/>
            <a:headEnd/>
            <a:tailEnd/>
          </a:ln>
        </p:spPr>
      </p:pic>
    </p:spTree>
    <p:extLst>
      <p:ext uri="{BB962C8B-B14F-4D97-AF65-F5344CB8AC3E}">
        <p14:creationId xmlns:p14="http://schemas.microsoft.com/office/powerpoint/2010/main" val="1979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spc="0" dirty="0"/>
              <a:t>Campus Wide </a:t>
            </a:r>
            <a:r>
              <a:rPr spc="0" dirty="0" err="1"/>
              <a:t>Whit</a:t>
            </a:r>
            <a:r>
              <a:rPr lang="en-US" spc="0" dirty="0" err="1"/>
              <a:t>eFi</a:t>
            </a:r>
            <a:r>
              <a:rPr spc="0" dirty="0"/>
              <a:t> Network</a:t>
            </a:r>
            <a:endParaRPr lang="en-US" sz="3200" spc="0" dirty="0"/>
          </a:p>
        </p:txBody>
      </p:sp>
      <p:sp>
        <p:nvSpPr>
          <p:cNvPr id="22" name="Content Placeholder 4"/>
          <p:cNvSpPr>
            <a:spLocks noGrp="1"/>
          </p:cNvSpPr>
          <p:nvPr>
            <p:ph idx="1"/>
          </p:nvPr>
        </p:nvSpPr>
        <p:spPr>
          <a:xfrm>
            <a:off x="304800" y="1447800"/>
            <a:ext cx="8229600" cy="4724400"/>
          </a:xfrm>
        </p:spPr>
        <p:txBody>
          <a:bodyPr/>
          <a:lstStyle/>
          <a:p>
            <a:pPr>
              <a:buNone/>
            </a:pPr>
            <a:r>
              <a:rPr lang="en-US" sz="2800" dirty="0"/>
              <a:t>FCC Experimental License </a:t>
            </a:r>
            <a:r>
              <a:rPr lang="en-US" sz="2400" dirty="0"/>
              <a:t>(Granted: July 6, 2009)</a:t>
            </a:r>
          </a:p>
          <a:p>
            <a:pPr>
              <a:spcBef>
                <a:spcPts val="1800"/>
              </a:spcBef>
              <a:spcAft>
                <a:spcPts val="600"/>
              </a:spcAft>
            </a:pPr>
            <a:r>
              <a:rPr lang="en-US" sz="1600" dirty="0"/>
              <a:t>Centered at (47.6442N, 122.1330W)</a:t>
            </a:r>
          </a:p>
          <a:p>
            <a:pPr>
              <a:lnSpc>
                <a:spcPct val="100000"/>
              </a:lnSpc>
              <a:spcBef>
                <a:spcPts val="600"/>
              </a:spcBef>
              <a:spcAft>
                <a:spcPts val="600"/>
              </a:spcAft>
            </a:pPr>
            <a:r>
              <a:rPr lang="en-US" sz="1600" dirty="0"/>
              <a:t>Area of 1 square mile</a:t>
            </a:r>
          </a:p>
          <a:p>
            <a:pPr>
              <a:lnSpc>
                <a:spcPct val="100000"/>
              </a:lnSpc>
              <a:spcBef>
                <a:spcPts val="600"/>
              </a:spcBef>
              <a:spcAft>
                <a:spcPts val="600"/>
              </a:spcAft>
            </a:pPr>
            <a:r>
              <a:rPr lang="en-US" sz="1600" dirty="0"/>
              <a:t>Perimeter of 4.37 miles</a:t>
            </a:r>
          </a:p>
          <a:p>
            <a:pPr>
              <a:lnSpc>
                <a:spcPct val="100000"/>
              </a:lnSpc>
              <a:spcBef>
                <a:spcPts val="600"/>
              </a:spcBef>
              <a:spcAft>
                <a:spcPts val="600"/>
              </a:spcAft>
            </a:pPr>
            <a:r>
              <a:rPr lang="en-US" sz="1600" dirty="0"/>
              <a:t>WSD on 5-10 campus buildings</a:t>
            </a:r>
          </a:p>
          <a:p>
            <a:pPr>
              <a:lnSpc>
                <a:spcPct val="100000"/>
              </a:lnSpc>
              <a:spcBef>
                <a:spcPts val="600"/>
              </a:spcBef>
              <a:spcAft>
                <a:spcPts val="600"/>
              </a:spcAft>
            </a:pPr>
            <a:r>
              <a:rPr lang="en-US" sz="1600" dirty="0"/>
              <a:t>Fixed BS operate at 4 W EIRP</a:t>
            </a:r>
          </a:p>
          <a:p>
            <a:pPr>
              <a:lnSpc>
                <a:spcPct val="100000"/>
              </a:lnSpc>
              <a:spcBef>
                <a:spcPts val="600"/>
              </a:spcBef>
              <a:spcAft>
                <a:spcPts val="600"/>
              </a:spcAft>
            </a:pPr>
            <a:r>
              <a:rPr lang="en-US" sz="1600" dirty="0"/>
              <a:t>WSD inside shuttles at 100 </a:t>
            </a:r>
            <a:r>
              <a:rPr lang="en-US" sz="1600" dirty="0" err="1"/>
              <a:t>mW</a:t>
            </a:r>
            <a:r>
              <a:rPr lang="en-US" sz="1600" dirty="0"/>
              <a:t> EIRP</a:t>
            </a:r>
          </a:p>
          <a:p>
            <a:pPr>
              <a:lnSpc>
                <a:spcPct val="100000"/>
              </a:lnSpc>
              <a:spcBef>
                <a:spcPts val="600"/>
              </a:spcBef>
              <a:spcAft>
                <a:spcPts val="600"/>
              </a:spcAft>
            </a:pPr>
            <a:endParaRPr lang="en-US" dirty="0"/>
          </a:p>
          <a:p>
            <a:endParaRPr lang="en-US" dirty="0"/>
          </a:p>
          <a:p>
            <a:endParaRPr lang="en-US" dirty="0"/>
          </a:p>
        </p:txBody>
      </p:sp>
      <p:grpSp>
        <p:nvGrpSpPr>
          <p:cNvPr id="2" name="Group 1"/>
          <p:cNvGrpSpPr/>
          <p:nvPr/>
        </p:nvGrpSpPr>
        <p:grpSpPr>
          <a:xfrm>
            <a:off x="3920359" y="2767445"/>
            <a:ext cx="5223641" cy="3938155"/>
            <a:chOff x="1271752" y="1663791"/>
            <a:chExt cx="6932092" cy="4980928"/>
          </a:xfrm>
        </p:grpSpPr>
        <p:pic>
          <p:nvPicPr>
            <p:cNvPr id="8194" name="Picture 2" descr="shuttlle-fixed-route"/>
            <p:cNvPicPr>
              <a:picLocks noChangeAspect="1" noChangeArrowheads="1"/>
            </p:cNvPicPr>
            <p:nvPr/>
          </p:nvPicPr>
          <p:blipFill>
            <a:blip r:embed="rId2" cstate="print"/>
            <a:srcRect/>
            <a:stretch>
              <a:fillRect/>
            </a:stretch>
          </p:blipFill>
          <p:spPr bwMode="auto">
            <a:xfrm>
              <a:off x="1271752" y="1663791"/>
              <a:ext cx="6462088" cy="4980928"/>
            </a:xfrm>
            <a:prstGeom prst="rect">
              <a:avLst/>
            </a:prstGeom>
            <a:noFill/>
          </p:spPr>
        </p:pic>
        <p:sp>
          <p:nvSpPr>
            <p:cNvPr id="8195" name="Oval 3"/>
            <p:cNvSpPr>
              <a:spLocks noChangeArrowheads="1"/>
            </p:cNvSpPr>
            <p:nvPr/>
          </p:nvSpPr>
          <p:spPr bwMode="auto">
            <a:xfrm>
              <a:off x="52578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3-1</a:t>
              </a:r>
            </a:p>
          </p:txBody>
        </p:sp>
        <p:sp>
          <p:nvSpPr>
            <p:cNvPr id="8196" name="Oval 4"/>
            <p:cNvSpPr>
              <a:spLocks noChangeArrowheads="1"/>
            </p:cNvSpPr>
            <p:nvPr/>
          </p:nvSpPr>
          <p:spPr bwMode="auto">
            <a:xfrm>
              <a:off x="49530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3-2</a:t>
              </a:r>
            </a:p>
          </p:txBody>
        </p:sp>
        <p:sp>
          <p:nvSpPr>
            <p:cNvPr id="8197" name="Oval 5"/>
            <p:cNvSpPr>
              <a:spLocks noChangeArrowheads="1"/>
            </p:cNvSpPr>
            <p:nvPr/>
          </p:nvSpPr>
          <p:spPr bwMode="auto">
            <a:xfrm>
              <a:off x="4876800" y="42672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4-1</a:t>
              </a:r>
            </a:p>
          </p:txBody>
        </p:sp>
        <p:sp>
          <p:nvSpPr>
            <p:cNvPr id="8198" name="Oval 6"/>
            <p:cNvSpPr>
              <a:spLocks noChangeArrowheads="1"/>
            </p:cNvSpPr>
            <p:nvPr/>
          </p:nvSpPr>
          <p:spPr bwMode="auto">
            <a:xfrm>
              <a:off x="4267200" y="40386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6-1</a:t>
              </a:r>
            </a:p>
          </p:txBody>
        </p:sp>
        <p:sp>
          <p:nvSpPr>
            <p:cNvPr id="8199" name="Oval 7"/>
            <p:cNvSpPr>
              <a:spLocks noChangeArrowheads="1"/>
            </p:cNvSpPr>
            <p:nvPr/>
          </p:nvSpPr>
          <p:spPr bwMode="auto">
            <a:xfrm>
              <a:off x="4267200" y="42672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5-3</a:t>
              </a:r>
            </a:p>
          </p:txBody>
        </p:sp>
        <p:sp>
          <p:nvSpPr>
            <p:cNvPr id="8200" name="Oval 8"/>
            <p:cNvSpPr>
              <a:spLocks noChangeArrowheads="1"/>
            </p:cNvSpPr>
            <p:nvPr/>
          </p:nvSpPr>
          <p:spPr bwMode="auto">
            <a:xfrm>
              <a:off x="42672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dirty="0">
                  <a:solidFill>
                    <a:srgbClr val="000000"/>
                  </a:solidFill>
                  <a:latin typeface="Arial" charset="0"/>
                </a:rPr>
                <a:t>5-2</a:t>
              </a:r>
            </a:p>
          </p:txBody>
        </p:sp>
        <p:sp>
          <p:nvSpPr>
            <p:cNvPr id="8201" name="Oval 9"/>
            <p:cNvSpPr>
              <a:spLocks noChangeArrowheads="1"/>
            </p:cNvSpPr>
            <p:nvPr/>
          </p:nvSpPr>
          <p:spPr bwMode="auto">
            <a:xfrm>
              <a:off x="45720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5-1</a:t>
              </a:r>
            </a:p>
          </p:txBody>
        </p:sp>
        <p:sp>
          <p:nvSpPr>
            <p:cNvPr id="8202" name="Oval 10"/>
            <p:cNvSpPr>
              <a:spLocks noChangeArrowheads="1"/>
            </p:cNvSpPr>
            <p:nvPr/>
          </p:nvSpPr>
          <p:spPr bwMode="auto">
            <a:xfrm>
              <a:off x="5562600" y="43434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1-2</a:t>
              </a:r>
            </a:p>
          </p:txBody>
        </p:sp>
        <p:sp>
          <p:nvSpPr>
            <p:cNvPr id="8203" name="Oval 11"/>
            <p:cNvSpPr>
              <a:spLocks noChangeArrowheads="1"/>
            </p:cNvSpPr>
            <p:nvPr/>
          </p:nvSpPr>
          <p:spPr bwMode="auto">
            <a:xfrm>
              <a:off x="5562600" y="40386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1-1</a:t>
              </a:r>
            </a:p>
          </p:txBody>
        </p:sp>
        <p:sp>
          <p:nvSpPr>
            <p:cNvPr id="8204" name="Oval 12"/>
            <p:cNvSpPr>
              <a:spLocks noChangeArrowheads="1"/>
            </p:cNvSpPr>
            <p:nvPr/>
          </p:nvSpPr>
          <p:spPr bwMode="auto">
            <a:xfrm>
              <a:off x="4267200" y="3810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dirty="0">
                  <a:solidFill>
                    <a:srgbClr val="000000"/>
                  </a:solidFill>
                  <a:latin typeface="Arial" charset="0"/>
                </a:rPr>
                <a:t>6-2</a:t>
              </a:r>
            </a:p>
          </p:txBody>
        </p:sp>
        <p:sp>
          <p:nvSpPr>
            <p:cNvPr id="8205" name="Oval 13"/>
            <p:cNvSpPr>
              <a:spLocks noChangeArrowheads="1"/>
            </p:cNvSpPr>
            <p:nvPr/>
          </p:nvSpPr>
          <p:spPr bwMode="auto">
            <a:xfrm>
              <a:off x="4648200" y="42672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dirty="0">
                  <a:solidFill>
                    <a:srgbClr val="000000"/>
                  </a:solidFill>
                  <a:latin typeface="Arial" charset="0"/>
                </a:rPr>
                <a:t>4-2</a:t>
              </a:r>
            </a:p>
          </p:txBody>
        </p:sp>
        <p:sp>
          <p:nvSpPr>
            <p:cNvPr id="16" name="Oval 15"/>
            <p:cNvSpPr/>
            <p:nvPr/>
          </p:nvSpPr>
          <p:spPr bwMode="auto">
            <a:xfrm>
              <a:off x="3689796" y="3469850"/>
              <a:ext cx="2445744" cy="2071171"/>
            </a:xfrm>
            <a:prstGeom prst="ellipse">
              <a:avLst/>
            </a:prstGeom>
            <a:solidFill>
              <a:schemeClr val="tx2">
                <a:lumMod val="75000"/>
                <a:alpha val="29000"/>
              </a:schemeClr>
            </a:solidFill>
            <a:ln w="28575">
              <a:solidFill>
                <a:schemeClr val="bg1">
                  <a:lumMod val="95000"/>
                  <a:lumOff val="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pic>
          <p:nvPicPr>
            <p:cNvPr id="17" name="Picture 6" descr="vanlan 003"/>
            <p:cNvPicPr>
              <a:picLocks noChangeAspect="1" noChangeArrowheads="1"/>
            </p:cNvPicPr>
            <p:nvPr/>
          </p:nvPicPr>
          <p:blipFill>
            <a:blip r:embed="rId3" cstate="print"/>
            <a:srcRect/>
            <a:stretch>
              <a:fillRect/>
            </a:stretch>
          </p:blipFill>
          <p:spPr bwMode="auto">
            <a:xfrm>
              <a:off x="1600983" y="4572000"/>
              <a:ext cx="2184815" cy="1639614"/>
            </a:xfrm>
            <a:prstGeom prst="rect">
              <a:avLst/>
            </a:prstGeom>
            <a:noFill/>
            <a:ln w="9525">
              <a:noFill/>
              <a:miter lim="800000"/>
              <a:headEnd/>
              <a:tailEnd/>
            </a:ln>
          </p:spPr>
        </p:pic>
        <p:pic>
          <p:nvPicPr>
            <p:cNvPr id="18" name="Picture 4" descr="vanlan 005"/>
            <p:cNvPicPr>
              <a:picLocks noChangeAspect="1" noChangeArrowheads="1"/>
            </p:cNvPicPr>
            <p:nvPr/>
          </p:nvPicPr>
          <p:blipFill>
            <a:blip r:embed="rId4" cstate="print"/>
            <a:srcRect/>
            <a:stretch>
              <a:fillRect/>
            </a:stretch>
          </p:blipFill>
          <p:spPr bwMode="auto">
            <a:xfrm>
              <a:off x="6901512" y="4700438"/>
              <a:ext cx="1302332" cy="1735734"/>
            </a:xfrm>
            <a:prstGeom prst="rect">
              <a:avLst/>
            </a:prstGeom>
            <a:noFill/>
            <a:ln w="9525">
              <a:noFill/>
              <a:miter lim="800000"/>
              <a:headEnd/>
              <a:tailEnd/>
            </a:ln>
          </p:spPr>
        </p:pic>
        <p:pic>
          <p:nvPicPr>
            <p:cNvPr id="19" name="Picture 18" descr="vanlan_007"/>
            <p:cNvPicPr preferRelativeResize="0">
              <a:picLocks noChangeAspect="1" noChangeArrowheads="1"/>
            </p:cNvPicPr>
            <p:nvPr/>
          </p:nvPicPr>
          <p:blipFill>
            <a:blip r:embed="rId5" cstate="print"/>
            <a:srcRect/>
            <a:stretch>
              <a:fillRect/>
            </a:stretch>
          </p:blipFill>
          <p:spPr bwMode="auto">
            <a:xfrm>
              <a:off x="4648682" y="1680691"/>
              <a:ext cx="1345842" cy="893634"/>
            </a:xfrm>
            <a:prstGeom prst="rect">
              <a:avLst/>
            </a:prstGeom>
            <a:noFill/>
            <a:ln w="9525">
              <a:noFill/>
              <a:miter lim="800000"/>
              <a:headEnd/>
              <a:tailEnd/>
            </a:ln>
          </p:spPr>
        </p:pic>
      </p:grpSp>
      <p:pic>
        <p:nvPicPr>
          <p:cNvPr id="106496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447456"/>
            <a:ext cx="1835598" cy="2201790"/>
          </a:xfrm>
          <a:prstGeom prst="rect">
            <a:avLst/>
          </a:prstGeom>
          <a:extLst/>
        </p:spPr>
      </p:pic>
      <p:sp>
        <p:nvSpPr>
          <p:cNvPr id="23" name="Rectangle 22"/>
          <p:cNvSpPr/>
          <p:nvPr/>
        </p:nvSpPr>
        <p:spPr>
          <a:xfrm>
            <a:off x="4030995" y="2020669"/>
            <a:ext cx="4960605" cy="646331"/>
          </a:xfrm>
          <a:prstGeom prst="rect">
            <a:avLst/>
          </a:prstGeom>
        </p:spPr>
        <p:txBody>
          <a:bodyPr wrap="square">
            <a:spAutoFit/>
          </a:bodyPr>
          <a:lstStyle/>
          <a:p>
            <a:r>
              <a:rPr lang="en-US" dirty="0">
                <a:solidFill>
                  <a:srgbClr val="FF0000"/>
                </a:solidFill>
              </a:rPr>
              <a:t>Goal: Deploy a white space network that provides corp. net access in Microsoft shuttles</a:t>
            </a:r>
          </a:p>
        </p:txBody>
      </p:sp>
    </p:spTree>
    <p:extLst>
      <p:ext uri="{BB962C8B-B14F-4D97-AF65-F5344CB8AC3E}">
        <p14:creationId xmlns:p14="http://schemas.microsoft.com/office/powerpoint/2010/main" val="539119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pc="0" dirty="0"/>
              <a:t>Range Experiments</a:t>
            </a:r>
          </a:p>
        </p:txBody>
      </p:sp>
      <p:sp>
        <p:nvSpPr>
          <p:cNvPr id="3" name="Content Placeholder 2"/>
          <p:cNvSpPr>
            <a:spLocks noGrp="1"/>
          </p:cNvSpPr>
          <p:nvPr>
            <p:ph idx="1"/>
          </p:nvPr>
        </p:nvSpPr>
        <p:spPr>
          <a:xfrm>
            <a:off x="381000" y="2133600"/>
            <a:ext cx="8229600" cy="4724400"/>
          </a:xfrm>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22" y="1524000"/>
            <a:ext cx="4160463" cy="442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322" y="1876835"/>
            <a:ext cx="428406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7977" y="5943600"/>
            <a:ext cx="4253087" cy="523220"/>
          </a:xfrm>
          <a:prstGeom prst="rect">
            <a:avLst/>
          </a:prstGeom>
          <a:noFill/>
        </p:spPr>
        <p:txBody>
          <a:bodyPr wrap="none" rtlCol="0">
            <a:spAutoFit/>
          </a:bodyPr>
          <a:lstStyle/>
          <a:p>
            <a:pPr algn="ctr" defTabSz="914363"/>
            <a:r>
              <a:rPr lang="en-US" sz="1400" i="0" dirty="0"/>
              <a:t>MSR’s Redmond Campus </a:t>
            </a:r>
          </a:p>
          <a:p>
            <a:pPr algn="ctr" defTabSz="914363"/>
            <a:r>
              <a:rPr lang="en-US" sz="1400" dirty="0"/>
              <a:t>Route taken by the shuttle (</a:t>
            </a:r>
            <a:r>
              <a:rPr lang="en-US" sz="1400" i="0" dirty="0"/>
              <a:t>0.95 miles x 0.75 miles)</a:t>
            </a:r>
          </a:p>
        </p:txBody>
      </p:sp>
      <p:sp>
        <p:nvSpPr>
          <p:cNvPr id="7" name="TextBox 6"/>
          <p:cNvSpPr txBox="1"/>
          <p:nvPr/>
        </p:nvSpPr>
        <p:spPr>
          <a:xfrm>
            <a:off x="5515304" y="5367748"/>
            <a:ext cx="2698110" cy="523220"/>
          </a:xfrm>
          <a:prstGeom prst="rect">
            <a:avLst/>
          </a:prstGeom>
          <a:noFill/>
        </p:spPr>
        <p:txBody>
          <a:bodyPr wrap="none" rtlCol="0">
            <a:spAutoFit/>
          </a:bodyPr>
          <a:lstStyle/>
          <a:p>
            <a:pPr algn="ctr" defTabSz="914363"/>
            <a:r>
              <a:rPr lang="en-US" sz="1400" i="0" dirty="0"/>
              <a:t>Raw received power at different</a:t>
            </a:r>
          </a:p>
          <a:p>
            <a:pPr algn="ctr" defTabSz="914363"/>
            <a:r>
              <a:rPr lang="en-US" sz="1400" dirty="0"/>
              <a:t>Distances from the transmitter</a:t>
            </a:r>
            <a:endParaRPr lang="en-US" sz="1400" i="0" dirty="0"/>
          </a:p>
        </p:txBody>
      </p:sp>
      <p:sp>
        <p:nvSpPr>
          <p:cNvPr id="8" name="Rectangle 7"/>
          <p:cNvSpPr/>
          <p:nvPr/>
        </p:nvSpPr>
        <p:spPr>
          <a:xfrm>
            <a:off x="152400" y="6400800"/>
            <a:ext cx="8853987" cy="369332"/>
          </a:xfrm>
          <a:prstGeom prst="rect">
            <a:avLst/>
          </a:prstGeom>
        </p:spPr>
        <p:txBody>
          <a:bodyPr wrap="square">
            <a:spAutoFit/>
          </a:bodyPr>
          <a:lstStyle/>
          <a:p>
            <a:r>
              <a:rPr lang="en-US" dirty="0">
                <a:solidFill>
                  <a:srgbClr val="FF0000"/>
                </a:solidFill>
              </a:rPr>
              <a:t>~4x range compared to 2.4 GHz (Wi-Fi) with same transmit power and receiver sensitivity</a:t>
            </a:r>
          </a:p>
        </p:txBody>
      </p:sp>
    </p:spTree>
    <p:extLst>
      <p:ext uri="{BB962C8B-B14F-4D97-AF65-F5344CB8AC3E}">
        <p14:creationId xmlns:p14="http://schemas.microsoft.com/office/powerpoint/2010/main" val="287399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a:t>
            </a:r>
            <a:r>
              <a:rPr lang="en-US" dirty="0" err="1"/>
              <a:t>Fi</a:t>
            </a:r>
            <a:r>
              <a:rPr lang="en-US" dirty="0"/>
              <a:t>: Deployment</a:t>
            </a:r>
          </a:p>
        </p:txBody>
      </p:sp>
      <p:sp>
        <p:nvSpPr>
          <p:cNvPr id="3" name="Text Placeholder 2"/>
          <p:cNvSpPr>
            <a:spLocks noGrp="1"/>
          </p:cNvSpPr>
          <p:nvPr>
            <p:ph idx="1"/>
          </p:nvPr>
        </p:nvSpPr>
        <p:spPr/>
        <p:txBody>
          <a:bodyPr>
            <a:normAutofit/>
          </a:bodyPr>
          <a:lstStyle/>
          <a:p>
            <a:r>
              <a:rPr lang="en-US" sz="2000" dirty="0"/>
              <a:t>Implemented and deployed the </a:t>
            </a:r>
            <a:r>
              <a:rPr lang="en-US" sz="2000" dirty="0">
                <a:solidFill>
                  <a:srgbClr val="FF0000"/>
                </a:solidFill>
              </a:rPr>
              <a:t>world’s first operational white space network</a:t>
            </a:r>
            <a:r>
              <a:rPr lang="en-US" sz="2000" dirty="0"/>
              <a:t> on Microsoft Redmond campus (Oct. 16, 2009)</a:t>
            </a:r>
          </a:p>
        </p:txBody>
      </p:sp>
      <p:pic>
        <p:nvPicPr>
          <p:cNvPr id="6" name="Picture 2" descr="C:\Users\bahl\MS\Presentations\2009\WSN\Pictures\IMG_3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26" y="2601104"/>
            <a:ext cx="2478308" cy="1858731"/>
          </a:xfrm>
          <a:prstGeom prst="rect">
            <a:avLst/>
          </a:prstGeom>
          <a:extLst/>
        </p:spPr>
      </p:pic>
      <p:sp>
        <p:nvSpPr>
          <p:cNvPr id="7" name="TextBox 6"/>
          <p:cNvSpPr txBox="1"/>
          <p:nvPr/>
        </p:nvSpPr>
        <p:spPr>
          <a:xfrm>
            <a:off x="746652" y="2301724"/>
            <a:ext cx="2488182" cy="307777"/>
          </a:xfrm>
          <a:prstGeom prst="rect">
            <a:avLst/>
          </a:prstGeom>
          <a:noFill/>
        </p:spPr>
        <p:txBody>
          <a:bodyPr wrap="none" rtlCol="0">
            <a:spAutoFit/>
          </a:bodyPr>
          <a:lstStyle/>
          <a:p>
            <a:pPr defTabSz="914363">
              <a:buNone/>
            </a:pPr>
            <a:r>
              <a:rPr lang="en-US" sz="1400" i="0" dirty="0"/>
              <a:t>White Space Network Setup</a:t>
            </a:r>
          </a:p>
        </p:txBody>
      </p:sp>
      <p:pic>
        <p:nvPicPr>
          <p:cNvPr id="8" name="Picture 5" descr="C:\Users\bahl\MS\Presentations\2009\WSN\Pictures\IMG_39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387" y="4459835"/>
            <a:ext cx="2588049" cy="1940965"/>
          </a:xfrm>
          <a:prstGeom prst="rect">
            <a:avLst/>
          </a:prstGeom>
          <a:extLst/>
        </p:spPr>
      </p:pic>
      <p:sp>
        <p:nvSpPr>
          <p:cNvPr id="9" name="TextBox 8"/>
          <p:cNvSpPr txBox="1"/>
          <p:nvPr/>
        </p:nvSpPr>
        <p:spPr>
          <a:xfrm>
            <a:off x="6301971" y="6392913"/>
            <a:ext cx="2108269" cy="307777"/>
          </a:xfrm>
          <a:prstGeom prst="rect">
            <a:avLst/>
          </a:prstGeom>
          <a:noFill/>
        </p:spPr>
        <p:txBody>
          <a:bodyPr wrap="none" rtlCol="0">
            <a:spAutoFit/>
          </a:bodyPr>
          <a:lstStyle/>
          <a:p>
            <a:pPr defTabSz="914363">
              <a:buNone/>
            </a:pPr>
            <a:r>
              <a:rPr lang="en-US" sz="1400" i="0" dirty="0"/>
              <a:t>Data packets over UHF</a:t>
            </a:r>
          </a:p>
        </p:txBody>
      </p:sp>
      <p:pic>
        <p:nvPicPr>
          <p:cNvPr id="10" name="Picture 9"/>
          <p:cNvPicPr>
            <a:picLocks noChangeAspect="1"/>
          </p:cNvPicPr>
          <p:nvPr/>
        </p:nvPicPr>
        <p:blipFill>
          <a:blip r:embed="rId4" cstate="print">
            <a:extLst/>
          </a:blip>
          <a:stretch>
            <a:fillRect/>
          </a:stretch>
        </p:blipFill>
        <p:spPr>
          <a:xfrm>
            <a:off x="6474757" y="2261091"/>
            <a:ext cx="2607013" cy="1777509"/>
          </a:xfrm>
          <a:prstGeom prst="rect">
            <a:avLst/>
          </a:prstGeom>
        </p:spPr>
      </p:pic>
      <p:sp>
        <p:nvSpPr>
          <p:cNvPr id="11" name="TextBox 10"/>
          <p:cNvSpPr txBox="1"/>
          <p:nvPr/>
        </p:nvSpPr>
        <p:spPr>
          <a:xfrm>
            <a:off x="7356105" y="4035623"/>
            <a:ext cx="1181477" cy="307777"/>
          </a:xfrm>
          <a:prstGeom prst="rect">
            <a:avLst/>
          </a:prstGeom>
          <a:noFill/>
        </p:spPr>
        <p:txBody>
          <a:bodyPr wrap="none" rtlCol="0">
            <a:spAutoFit/>
          </a:bodyPr>
          <a:lstStyle/>
          <a:p>
            <a:pPr defTabSz="914363">
              <a:buNone/>
            </a:pPr>
            <a:r>
              <a:rPr lang="en-US" sz="1400" i="0" dirty="0"/>
              <a:t>WS Antenna</a:t>
            </a:r>
          </a:p>
        </p:txBody>
      </p:sp>
      <p:sp>
        <p:nvSpPr>
          <p:cNvPr id="14" name="TextBox 13"/>
          <p:cNvSpPr txBox="1"/>
          <p:nvPr/>
        </p:nvSpPr>
        <p:spPr>
          <a:xfrm>
            <a:off x="3901407" y="2463352"/>
            <a:ext cx="1810111" cy="307777"/>
          </a:xfrm>
          <a:prstGeom prst="rect">
            <a:avLst/>
          </a:prstGeom>
          <a:noFill/>
        </p:spPr>
        <p:txBody>
          <a:bodyPr wrap="none" rtlCol="0">
            <a:spAutoFit/>
          </a:bodyPr>
          <a:lstStyle/>
          <a:p>
            <a:pPr defTabSz="914363">
              <a:buNone/>
            </a:pPr>
            <a:r>
              <a:rPr lang="en-US" sz="1400" i="0" dirty="0"/>
              <a:t>Shuttle Deployment</a:t>
            </a:r>
          </a:p>
        </p:txBody>
      </p:sp>
      <p:pic>
        <p:nvPicPr>
          <p:cNvPr id="15" name="Picture 3"/>
          <p:cNvPicPr>
            <a:picLocks noChangeAspect="1" noChangeArrowheads="1"/>
          </p:cNvPicPr>
          <p:nvPr/>
        </p:nvPicPr>
        <p:blipFill>
          <a:blip r:embed="rId5" cstate="print">
            <a:extLst/>
          </a:blip>
          <a:srcRect/>
          <a:stretch>
            <a:fillRect/>
          </a:stretch>
        </p:blipFill>
        <p:spPr bwMode="auto">
          <a:xfrm>
            <a:off x="1446588" y="4301714"/>
            <a:ext cx="2852591" cy="2139321"/>
          </a:xfrm>
          <a:prstGeom prst="rect">
            <a:avLst/>
          </a:prstGeom>
          <a:extLst/>
        </p:spPr>
      </p:pic>
      <p:sp>
        <p:nvSpPr>
          <p:cNvPr id="16" name="TextBox 15"/>
          <p:cNvSpPr txBox="1"/>
          <p:nvPr/>
        </p:nvSpPr>
        <p:spPr>
          <a:xfrm>
            <a:off x="2025336" y="6392912"/>
            <a:ext cx="2418996" cy="307777"/>
          </a:xfrm>
          <a:prstGeom prst="rect">
            <a:avLst/>
          </a:prstGeom>
          <a:noFill/>
        </p:spPr>
        <p:txBody>
          <a:bodyPr wrap="none" rtlCol="0">
            <a:spAutoFit/>
          </a:bodyPr>
          <a:lstStyle/>
          <a:p>
            <a:pPr defTabSz="914363">
              <a:buNone/>
            </a:pPr>
            <a:r>
              <a:rPr lang="en-US" sz="1400" i="0" dirty="0"/>
              <a:t>WS Antenna on MS Shuttle</a:t>
            </a:r>
          </a:p>
        </p:txBody>
      </p:sp>
      <p:pic>
        <p:nvPicPr>
          <p:cNvPr id="13" name="Picture 2"/>
          <p:cNvPicPr>
            <a:picLocks noChangeAspect="1" noChangeArrowheads="1"/>
          </p:cNvPicPr>
          <p:nvPr/>
        </p:nvPicPr>
        <p:blipFill>
          <a:blip r:embed="rId6" cstate="print">
            <a:extLst/>
          </a:blip>
          <a:srcRect/>
          <a:stretch>
            <a:fillRect/>
          </a:stretch>
        </p:blipFill>
        <p:spPr bwMode="auto">
          <a:xfrm>
            <a:off x="3561617" y="2771129"/>
            <a:ext cx="2913140" cy="2184730"/>
          </a:xfrm>
          <a:prstGeom prst="rect">
            <a:avLst/>
          </a:prstGeom>
          <a:extLst/>
        </p:spPr>
      </p:pic>
    </p:spTree>
    <p:extLst>
      <p:ext uri="{BB962C8B-B14F-4D97-AF65-F5344CB8AC3E}">
        <p14:creationId xmlns:p14="http://schemas.microsoft.com/office/powerpoint/2010/main" val="2717547498"/>
      </p:ext>
    </p:extLst>
  </p:cSld>
  <p:clrMapOvr>
    <a:masterClrMapping/>
  </p:clrMapOvr>
  <p:transition advTm="19463"/>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talk…</a:t>
            </a:r>
          </a:p>
        </p:txBody>
      </p:sp>
      <p:sp>
        <p:nvSpPr>
          <p:cNvPr id="3" name="Content Placeholder 2"/>
          <p:cNvSpPr>
            <a:spLocks noGrp="1"/>
          </p:cNvSpPr>
          <p:nvPr>
            <p:ph idx="1"/>
          </p:nvPr>
        </p:nvSpPr>
        <p:spPr/>
        <p:txBody>
          <a:bodyPr/>
          <a:lstStyle/>
          <a:p>
            <a:r>
              <a:rPr lang="en-US" dirty="0"/>
              <a:t>DSA: Need &amp; a primer</a:t>
            </a:r>
          </a:p>
          <a:p>
            <a:endParaRPr lang="en-US" dirty="0"/>
          </a:p>
          <a:p>
            <a:r>
              <a:rPr lang="en-US" dirty="0"/>
              <a:t>Networking in the TV White Spaces</a:t>
            </a:r>
          </a:p>
          <a:p>
            <a:pPr lvl="1"/>
            <a:endParaRPr lang="en-US" dirty="0"/>
          </a:p>
          <a:p>
            <a:r>
              <a:rPr lang="en-US" dirty="0"/>
              <a:t>What’s missing in the TV white space ruling</a:t>
            </a:r>
          </a:p>
          <a:p>
            <a:pPr lvl="1"/>
            <a:r>
              <a:rPr lang="en-US" dirty="0"/>
              <a:t>Open research questions</a:t>
            </a:r>
          </a:p>
          <a:p>
            <a:endParaRPr lang="en-US" dirty="0"/>
          </a:p>
          <a:p>
            <a:r>
              <a:rPr lang="en-US" dirty="0"/>
              <a:t>DSA in other network bands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422857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Coexisting with MICs?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34</a:t>
            </a:fld>
            <a:endParaRPr lang="en-US">
              <a:solidFill>
                <a:prstClr val="black">
                  <a:tint val="75000"/>
                </a:prst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99396769"/>
              </p:ext>
            </p:extLst>
          </p:nvPr>
        </p:nvGraphicFramePr>
        <p:xfrm>
          <a:off x="4038600" y="1066800"/>
          <a:ext cx="5105400" cy="2400300"/>
        </p:xfrm>
        <a:graphic>
          <a:graphicData uri="http://schemas.openxmlformats.org/presentationml/2006/ole">
            <mc:AlternateContent xmlns:mc="http://schemas.openxmlformats.org/markup-compatibility/2006">
              <mc:Choice xmlns:v="urn:schemas-microsoft-com:vml" Requires="v">
                <p:oleObj spid="_x0000_s2071" name="Acrobat Document" r:id="rId3" imgW="11430000" imgH="3205440" progId="AcroExch.Document.7">
                  <p:embed/>
                </p:oleObj>
              </mc:Choice>
              <mc:Fallback>
                <p:oleObj name="Acrobat Document" r:id="rId3" imgW="11430000" imgH="3205440"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66800"/>
                        <a:ext cx="5105400" cy="2400300"/>
                      </a:xfrm>
                      <a:prstGeom prst="rect">
                        <a:avLst/>
                      </a:prstGeom>
                      <a:noFill/>
                      <a:ln>
                        <a:noFill/>
                      </a:ln>
                    </p:spPr>
                  </p:pic>
                </p:oleObj>
              </mc:Fallback>
            </mc:AlternateContent>
          </a:graphicData>
        </a:graphic>
      </p:graphicFrame>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5257800" cy="308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81001" y="1792069"/>
            <a:ext cx="3429000" cy="707886"/>
          </a:xfrm>
          <a:prstGeom prst="rect">
            <a:avLst/>
          </a:prstGeom>
          <a:noFill/>
        </p:spPr>
        <p:txBody>
          <a:bodyPr wrap="square" rtlCol="0">
            <a:spAutoFit/>
          </a:bodyPr>
          <a:lstStyle/>
          <a:p>
            <a:pPr algn="ctr"/>
            <a:r>
              <a:rPr lang="en-US" sz="2000" dirty="0"/>
              <a:t>FCC &amp; other regulators reserve entire channel for MICs</a:t>
            </a:r>
          </a:p>
        </p:txBody>
      </p:sp>
      <p:sp>
        <p:nvSpPr>
          <p:cNvPr id="29" name="TextBox 28"/>
          <p:cNvSpPr txBox="1"/>
          <p:nvPr/>
        </p:nvSpPr>
        <p:spPr>
          <a:xfrm>
            <a:off x="649312" y="3352800"/>
            <a:ext cx="798488" cy="400110"/>
          </a:xfrm>
          <a:prstGeom prst="rect">
            <a:avLst/>
          </a:prstGeom>
          <a:solidFill>
            <a:srgbClr val="FFFF00"/>
          </a:solidFill>
        </p:spPr>
        <p:txBody>
          <a:bodyPr wrap="none" rtlCol="0">
            <a:spAutoFit/>
          </a:bodyPr>
          <a:lstStyle/>
          <a:p>
            <a:r>
              <a:rPr lang="en-US" sz="2000" b="1" u="sng" dirty="0"/>
              <a:t>Setup</a:t>
            </a:r>
          </a:p>
        </p:txBody>
      </p:sp>
      <p:sp>
        <p:nvSpPr>
          <p:cNvPr id="30" name="TextBox 29"/>
          <p:cNvSpPr txBox="1"/>
          <p:nvPr/>
        </p:nvSpPr>
        <p:spPr>
          <a:xfrm>
            <a:off x="7696200" y="0"/>
            <a:ext cx="1491114" cy="369332"/>
          </a:xfrm>
          <a:prstGeom prst="rect">
            <a:avLst/>
          </a:prstGeom>
          <a:solidFill>
            <a:schemeClr val="tx1"/>
          </a:solidFill>
        </p:spPr>
        <p:txBody>
          <a:bodyPr wrap="none" rtlCol="0">
            <a:spAutoFit/>
          </a:bodyPr>
          <a:lstStyle/>
          <a:p>
            <a:r>
              <a:rPr lang="en-US" i="1" dirty="0" err="1">
                <a:solidFill>
                  <a:schemeClr val="bg1"/>
                </a:solidFill>
              </a:rPr>
              <a:t>CoNEXT</a:t>
            </a:r>
            <a:r>
              <a:rPr lang="en-US" i="1" dirty="0">
                <a:solidFill>
                  <a:schemeClr val="bg1"/>
                </a:solidFill>
              </a:rPr>
              <a:t> 2011 </a:t>
            </a:r>
          </a:p>
        </p:txBody>
      </p:sp>
      <p:sp>
        <p:nvSpPr>
          <p:cNvPr id="31" name="TextBox 30"/>
          <p:cNvSpPr txBox="1"/>
          <p:nvPr/>
        </p:nvSpPr>
        <p:spPr>
          <a:xfrm>
            <a:off x="5257800" y="3479899"/>
            <a:ext cx="3962400" cy="2616101"/>
          </a:xfrm>
          <a:prstGeom prst="rect">
            <a:avLst/>
          </a:prstGeom>
          <a:noFill/>
        </p:spPr>
        <p:txBody>
          <a:bodyPr wrap="square" rtlCol="0">
            <a:spAutoFit/>
          </a:bodyPr>
          <a:lstStyle/>
          <a:p>
            <a:pPr algn="ctr"/>
            <a:r>
              <a:rPr lang="en-US" b="1" dirty="0"/>
              <a:t>Observations</a:t>
            </a:r>
          </a:p>
          <a:p>
            <a:r>
              <a:rPr lang="en-US" b="1" dirty="0"/>
              <a:t>Time:</a:t>
            </a:r>
            <a:r>
              <a:rPr lang="en-US" dirty="0"/>
              <a:t> Even short packets (16 µs) every 500 </a:t>
            </a:r>
            <a:r>
              <a:rPr lang="en-US" dirty="0" err="1"/>
              <a:t>ms</a:t>
            </a:r>
            <a:r>
              <a:rPr lang="en-US" dirty="0"/>
              <a:t> cause audible interference</a:t>
            </a:r>
          </a:p>
          <a:p>
            <a:endParaRPr lang="en-US" sz="1000" b="1" dirty="0"/>
          </a:p>
          <a:p>
            <a:r>
              <a:rPr lang="en-US" b="1" dirty="0"/>
              <a:t>Power: </a:t>
            </a:r>
            <a:r>
              <a:rPr lang="en-US" dirty="0"/>
              <a:t> No interference when received power was below squelch tones</a:t>
            </a:r>
          </a:p>
          <a:p>
            <a:endParaRPr lang="en-US" sz="1000" b="1" dirty="0"/>
          </a:p>
          <a:p>
            <a:r>
              <a:rPr lang="en-US" b="1" dirty="0"/>
              <a:t>Frequency</a:t>
            </a:r>
            <a:r>
              <a:rPr lang="en-US" dirty="0"/>
              <a:t>: #subcarriers to suppress depends on distance from MIC receiver</a:t>
            </a:r>
          </a:p>
          <a:p>
            <a:endParaRPr lang="en-US" dirty="0"/>
          </a:p>
        </p:txBody>
      </p:sp>
      <p:sp>
        <p:nvSpPr>
          <p:cNvPr id="2048" name="TextBox 2047"/>
          <p:cNvSpPr txBox="1"/>
          <p:nvPr/>
        </p:nvSpPr>
        <p:spPr>
          <a:xfrm>
            <a:off x="-76200" y="6324600"/>
            <a:ext cx="8460714" cy="430887"/>
          </a:xfrm>
          <a:prstGeom prst="rect">
            <a:avLst/>
          </a:prstGeom>
          <a:solidFill>
            <a:srgbClr val="FF0000"/>
          </a:solidFill>
        </p:spPr>
        <p:txBody>
          <a:bodyPr wrap="none" rtlCol="0">
            <a:spAutoFit/>
          </a:bodyPr>
          <a:lstStyle/>
          <a:p>
            <a:r>
              <a:rPr lang="en-US" sz="2200" dirty="0">
                <a:solidFill>
                  <a:schemeClr val="bg1"/>
                </a:solidFill>
              </a:rPr>
              <a:t>How to reuse a TV channel without causing audible interference to MIC?</a:t>
            </a:r>
          </a:p>
        </p:txBody>
      </p:sp>
    </p:spTree>
    <p:extLst>
      <p:ext uri="{BB962C8B-B14F-4D97-AF65-F5344CB8AC3E}">
        <p14:creationId xmlns:p14="http://schemas.microsoft.com/office/powerpoint/2010/main" val="4493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20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Coexistence among WS devices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35</a:t>
            </a:fld>
            <a:endParaRPr lang="en-US">
              <a:solidFill>
                <a:prstClr val="black">
                  <a:tint val="75000"/>
                </a:prstClr>
              </a:solidFill>
            </a:endParaRPr>
          </a:p>
        </p:txBody>
      </p:sp>
      <p:sp>
        <p:nvSpPr>
          <p:cNvPr id="5" name="Pie 4"/>
          <p:cNvSpPr>
            <a:spLocks noChangeAspect="1"/>
          </p:cNvSpPr>
          <p:nvPr/>
        </p:nvSpPr>
        <p:spPr>
          <a:xfrm>
            <a:off x="-1844153" y="-133935"/>
            <a:ext cx="4023361" cy="4020135"/>
          </a:xfrm>
          <a:prstGeom prst="pie">
            <a:avLst>
              <a:gd name="adj1" fmla="val 20745002"/>
              <a:gd name="adj2" fmla="val 393824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5"/>
          <p:cNvGrpSpPr/>
          <p:nvPr/>
        </p:nvGrpSpPr>
        <p:grpSpPr>
          <a:xfrm>
            <a:off x="-71623" y="1469785"/>
            <a:ext cx="2281423" cy="1703416"/>
            <a:chOff x="5725551" y="1448975"/>
            <a:chExt cx="2281423" cy="1703416"/>
          </a:xfrm>
        </p:grpSpPr>
        <p:sp>
          <p:nvSpPr>
            <p:cNvPr id="7" name="Oval 6"/>
            <p:cNvSpPr/>
            <p:nvPr/>
          </p:nvSpPr>
          <p:spPr>
            <a:xfrm>
              <a:off x="5880295" y="1758462"/>
              <a:ext cx="211015" cy="21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16309" y="2856475"/>
              <a:ext cx="111600" cy="112541"/>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42616" y="2705613"/>
              <a:ext cx="111600" cy="112541"/>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rot="16200000" flipH="1">
              <a:off x="6024561" y="2052639"/>
              <a:ext cx="852490" cy="700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749764" y="2224953"/>
              <a:ext cx="111600" cy="112541"/>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rot="5400000" flipH="1" flipV="1">
              <a:off x="7505699" y="2438401"/>
              <a:ext cx="319090" cy="18573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5551" y="1448975"/>
              <a:ext cx="506870" cy="369332"/>
            </a:xfrm>
            <a:prstGeom prst="rect">
              <a:avLst/>
            </a:prstGeom>
            <a:noFill/>
          </p:spPr>
          <p:txBody>
            <a:bodyPr wrap="none" rtlCol="0">
              <a:spAutoFit/>
            </a:bodyPr>
            <a:lstStyle/>
            <a:p>
              <a:r>
                <a:rPr lang="en-GB" b="1" dirty="0"/>
                <a:t>4W</a:t>
              </a:r>
            </a:p>
          </p:txBody>
        </p:sp>
        <p:sp>
          <p:nvSpPr>
            <p:cNvPr id="14" name="TextBox 13"/>
            <p:cNvSpPr txBox="1"/>
            <p:nvPr/>
          </p:nvSpPr>
          <p:spPr>
            <a:xfrm>
              <a:off x="7073705" y="2783059"/>
              <a:ext cx="933269" cy="369332"/>
            </a:xfrm>
            <a:prstGeom prst="rect">
              <a:avLst/>
            </a:prstGeom>
            <a:noFill/>
          </p:spPr>
          <p:txBody>
            <a:bodyPr wrap="none" rtlCol="0">
              <a:spAutoFit/>
            </a:bodyPr>
            <a:lstStyle/>
            <a:p>
              <a:r>
                <a:rPr lang="en-GB" b="1" dirty="0"/>
                <a:t>100mW</a:t>
              </a:r>
            </a:p>
          </p:txBody>
        </p:sp>
      </p:gr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896" y="1317639"/>
            <a:ext cx="5469504" cy="165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810000" y="1215150"/>
            <a:ext cx="3536994" cy="369332"/>
          </a:xfrm>
          <a:prstGeom prst="rect">
            <a:avLst/>
          </a:prstGeom>
          <a:noFill/>
        </p:spPr>
        <p:txBody>
          <a:bodyPr wrap="none" rtlCol="0">
            <a:spAutoFit/>
          </a:bodyPr>
          <a:lstStyle/>
          <a:p>
            <a:r>
              <a:rPr lang="en-US" i="1" dirty="0"/>
              <a:t>Results from our indoor WS </a:t>
            </a:r>
            <a:r>
              <a:rPr lang="en-US" i="1" dirty="0" err="1"/>
              <a:t>testbed</a:t>
            </a:r>
            <a:endParaRPr lang="en-US" i="1" dirty="0"/>
          </a:p>
        </p:txBody>
      </p:sp>
      <p:sp>
        <p:nvSpPr>
          <p:cNvPr id="19" name="TextBox 18"/>
          <p:cNvSpPr txBox="1"/>
          <p:nvPr/>
        </p:nvSpPr>
        <p:spPr>
          <a:xfrm>
            <a:off x="4036648" y="3028890"/>
            <a:ext cx="3202352" cy="400110"/>
          </a:xfrm>
          <a:prstGeom prst="rect">
            <a:avLst/>
          </a:prstGeom>
          <a:solidFill>
            <a:schemeClr val="bg2">
              <a:lumMod val="75000"/>
            </a:schemeClr>
          </a:solidFill>
        </p:spPr>
        <p:txBody>
          <a:bodyPr wrap="none" rtlCol="0">
            <a:spAutoFit/>
          </a:bodyPr>
          <a:lstStyle/>
          <a:p>
            <a:r>
              <a:rPr lang="en-US" sz="2000" dirty="0"/>
              <a:t>Carrier Sense does not work!</a:t>
            </a:r>
          </a:p>
        </p:txBody>
      </p:sp>
      <p:grpSp>
        <p:nvGrpSpPr>
          <p:cNvPr id="21" name="Group 20"/>
          <p:cNvGrpSpPr/>
          <p:nvPr/>
        </p:nvGrpSpPr>
        <p:grpSpPr>
          <a:xfrm>
            <a:off x="4800600" y="3807913"/>
            <a:ext cx="4267200" cy="2897687"/>
            <a:chOff x="1653929" y="1637407"/>
            <a:chExt cx="5790059" cy="486079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29" y="1637407"/>
              <a:ext cx="5790059" cy="486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27301" y="2846231"/>
              <a:ext cx="540913" cy="360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0" y="3886200"/>
            <a:ext cx="4722831" cy="1261884"/>
          </a:xfrm>
          <a:prstGeom prst="rect">
            <a:avLst/>
          </a:prstGeom>
          <a:noFill/>
        </p:spPr>
        <p:txBody>
          <a:bodyPr wrap="none" rtlCol="0">
            <a:spAutoFit/>
          </a:bodyPr>
          <a:lstStyle/>
          <a:p>
            <a:r>
              <a:rPr lang="en-US" sz="2000" dirty="0"/>
              <a:t>Our Solution: </a:t>
            </a:r>
            <a:r>
              <a:rPr lang="en-US" sz="2000" dirty="0" err="1"/>
              <a:t>Weeble</a:t>
            </a:r>
            <a:endParaRPr lang="en-US" sz="2000" dirty="0"/>
          </a:p>
          <a:p>
            <a:pPr marL="285750" indent="-285750">
              <a:buFont typeface="Arial" pitchFamily="34" charset="0"/>
              <a:buChar char="•"/>
            </a:pPr>
            <a:r>
              <a:rPr lang="en-US" dirty="0"/>
              <a:t>PHY: adaptive preamble detection at low SNR</a:t>
            </a:r>
          </a:p>
          <a:p>
            <a:pPr marL="285750" indent="-285750">
              <a:buFont typeface="Arial" pitchFamily="34" charset="0"/>
              <a:buChar char="•"/>
            </a:pPr>
            <a:r>
              <a:rPr lang="en-US" dirty="0"/>
              <a:t>MAC: Recover CSMA using PHY detector</a:t>
            </a:r>
            <a:endParaRPr lang="en-GB" dirty="0"/>
          </a:p>
          <a:p>
            <a:endParaRPr lang="en-US" sz="2000" dirty="0"/>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3000"/>
            <a:ext cx="4332015" cy="159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Indoor White Spaces</a:t>
            </a:r>
          </a:p>
        </p:txBody>
      </p:sp>
      <p:sp>
        <p:nvSpPr>
          <p:cNvPr id="3" name="Content Placeholder 2"/>
          <p:cNvSpPr>
            <a:spLocks noGrp="1"/>
          </p:cNvSpPr>
          <p:nvPr>
            <p:ph idx="1"/>
          </p:nvPr>
        </p:nvSpPr>
        <p:spPr/>
        <p:txBody>
          <a:bodyPr/>
          <a:lstStyle/>
          <a:p>
            <a:r>
              <a:rPr lang="en-US" dirty="0"/>
              <a:t>Geo-location DB is conservative indoors</a:t>
            </a:r>
          </a:p>
          <a:p>
            <a:pPr lvl="1"/>
            <a:r>
              <a:rPr lang="en-US" dirty="0"/>
              <a:t>LR-based models do not account for losses through doors &amp; walls</a:t>
            </a:r>
          </a:p>
          <a:p>
            <a:r>
              <a:rPr lang="en-US" dirty="0"/>
              <a:t>Sensing is expensive!</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36</a:t>
            </a:fld>
            <a:endParaRPr lang="en-US">
              <a:solidFill>
                <a:prstClr val="black">
                  <a:tint val="75000"/>
                </a:prstClr>
              </a:solidFill>
            </a:endParaRPr>
          </a:p>
        </p:txBody>
      </p:sp>
      <p:graphicFrame>
        <p:nvGraphicFramePr>
          <p:cNvPr id="5" name="Chart 4"/>
          <p:cNvGraphicFramePr>
            <a:graphicFrameLocks/>
          </p:cNvGraphicFramePr>
          <p:nvPr>
            <p:extLst>
              <p:ext uri="{D42A27DB-BD31-4B8C-83A1-F6EECF244321}">
                <p14:modId xmlns:p14="http://schemas.microsoft.com/office/powerpoint/2010/main" val="177612396"/>
              </p:ext>
            </p:extLst>
          </p:nvPr>
        </p:nvGraphicFramePr>
        <p:xfrm>
          <a:off x="4722570" y="2590800"/>
          <a:ext cx="442143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1" y="4419600"/>
            <a:ext cx="44958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solidFill>
                  <a:schemeClr val="tx1">
                    <a:lumMod val="65000"/>
                    <a:lumOff val="35000"/>
                  </a:schemeClr>
                </a:solidFill>
                <a:latin typeface="Segoe UI" pitchFamily="34" charset="0"/>
                <a:ea typeface="Segoe UI" pitchFamily="34" charset="0"/>
                <a:cs typeface="Segoe UI" pitchFamily="34" charset="0"/>
              </a:rPr>
              <a:t>Can we install in-building geo-location servers to provide benefit of both?</a:t>
            </a:r>
          </a:p>
        </p:txBody>
      </p:sp>
    </p:spTree>
    <p:extLst>
      <p:ext uri="{BB962C8B-B14F-4D97-AF65-F5344CB8AC3E}">
        <p14:creationId xmlns:p14="http://schemas.microsoft.com/office/powerpoint/2010/main" val="170792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LOOking</a:t>
            </a:r>
            <a:r>
              <a:rPr lang="en-US" dirty="0"/>
              <a:t> AHEAD: white spaces </a:t>
            </a:r>
            <a:r>
              <a:rPr lang="en-US" dirty="0" err="1"/>
              <a:t>beyonD</a:t>
            </a:r>
            <a:r>
              <a:rPr lang="en-US" dirty="0"/>
              <a:t> </a:t>
            </a:r>
            <a:r>
              <a:rPr lang="en-US" dirty="0" err="1"/>
              <a:t>tv</a:t>
            </a:r>
            <a:r>
              <a:rPr lang="en-US" dirty="0"/>
              <a:t> BANDS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37</a:t>
            </a:fld>
            <a:endParaRPr lang="en-US">
              <a:solidFill>
                <a:prstClr val="black">
                  <a:tint val="75000"/>
                </a:prstClr>
              </a:solidFill>
            </a:endParaRPr>
          </a:p>
        </p:txBody>
      </p:sp>
      <p:sp>
        <p:nvSpPr>
          <p:cNvPr id="5" name="TextBox 4"/>
          <p:cNvSpPr txBox="1"/>
          <p:nvPr/>
        </p:nvSpPr>
        <p:spPr>
          <a:xfrm>
            <a:off x="838200" y="6477000"/>
            <a:ext cx="6495304" cy="369332"/>
          </a:xfrm>
          <a:prstGeom prst="rect">
            <a:avLst/>
          </a:prstGeom>
          <a:noFill/>
        </p:spPr>
        <p:txBody>
          <a:bodyPr wrap="none" rtlCol="0">
            <a:spAutoFit/>
          </a:bodyPr>
          <a:lstStyle/>
          <a:p>
            <a:r>
              <a:rPr lang="en-US" i="1" dirty="0">
                <a:solidFill>
                  <a:schemeClr val="bg1"/>
                </a:solidFill>
              </a:rPr>
              <a:t>With: Aakanksha Chowdhery (Stanford), Paul Garnett, Paul Mitchell</a:t>
            </a:r>
          </a:p>
        </p:txBody>
      </p:sp>
    </p:spTree>
    <p:extLst>
      <p:ext uri="{BB962C8B-B14F-4D97-AF65-F5344CB8AC3E}">
        <p14:creationId xmlns:p14="http://schemas.microsoft.com/office/powerpoint/2010/main" val="285334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PCAST Report, July 2012</a:t>
            </a:r>
          </a:p>
        </p:txBody>
      </p:sp>
      <p:sp>
        <p:nvSpPr>
          <p:cNvPr id="6" name="Content Placeholder 5"/>
          <p:cNvSpPr>
            <a:spLocks noGrp="1"/>
          </p:cNvSpPr>
          <p:nvPr>
            <p:ph idx="1"/>
          </p:nvPr>
        </p:nvSpPr>
        <p:spPr/>
        <p:txBody>
          <a:bodyPr/>
          <a:lstStyle/>
          <a:p>
            <a:r>
              <a:rPr lang="en-US" dirty="0"/>
              <a:t>Directs govt. agencies to identify 1000 MHz and </a:t>
            </a:r>
            <a:r>
              <a:rPr lang="en-US" dirty="0">
                <a:solidFill>
                  <a:srgbClr val="FF0000"/>
                </a:solidFill>
              </a:rPr>
              <a:t>“create the first shared use spectrum super highways”</a:t>
            </a:r>
          </a:p>
          <a:p>
            <a:endParaRPr lang="en-US" dirty="0"/>
          </a:p>
          <a:p>
            <a:r>
              <a:rPr lang="en-US" dirty="0"/>
              <a:t>Creation of test city &amp; mobile test service to support development of DSA techniques</a:t>
            </a:r>
          </a:p>
          <a:p>
            <a:endParaRPr lang="en-US" dirty="0"/>
          </a:p>
          <a:p>
            <a:r>
              <a:rPr lang="en-US" dirty="0"/>
              <a:t>Suggests possible frequencies suitable for DSA</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455245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9075"/>
            <a:ext cx="8953500" cy="1143000"/>
          </a:xfrm>
        </p:spPr>
        <p:txBody>
          <a:bodyPr>
            <a:normAutofit/>
          </a:bodyPr>
          <a:lstStyle/>
          <a:p>
            <a:r>
              <a:rPr lang="en-US" dirty="0"/>
              <a:t>What spectrum is good for DSA?</a:t>
            </a:r>
          </a:p>
        </p:txBody>
      </p:sp>
      <p:sp>
        <p:nvSpPr>
          <p:cNvPr id="3" name="Content Placeholder 2"/>
          <p:cNvSpPr>
            <a:spLocks noGrp="1"/>
          </p:cNvSpPr>
          <p:nvPr>
            <p:ph idx="1"/>
          </p:nvPr>
        </p:nvSpPr>
        <p:spPr/>
        <p:txBody>
          <a:bodyPr/>
          <a:lstStyle/>
          <a:p>
            <a:r>
              <a:rPr lang="en-US" dirty="0"/>
              <a:t>Prior spectrum occupancy measurements:</a:t>
            </a:r>
          </a:p>
          <a:p>
            <a:pPr lvl="1"/>
            <a:r>
              <a:rPr lang="en-US" dirty="0"/>
              <a:t>Limited time span (1 hour to 1 week)</a:t>
            </a:r>
          </a:p>
          <a:p>
            <a:pPr lvl="1"/>
            <a:r>
              <a:rPr lang="en-US" dirty="0"/>
              <a:t>Uses fixed thresholds to determine occupancy</a:t>
            </a:r>
          </a:p>
          <a:p>
            <a:pPr lvl="1"/>
            <a:r>
              <a:rPr lang="en-US" dirty="0"/>
              <a:t>Mostly single point measurements (or few static points)</a:t>
            </a:r>
          </a:p>
          <a:p>
            <a:pPr lvl="1"/>
            <a:r>
              <a:rPr lang="en-US" dirty="0"/>
              <a:t>No easy way to translate occupancy to DSA!</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299862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Big Spectrum Crunch</a:t>
            </a:r>
          </a:p>
        </p:txBody>
      </p:sp>
      <p:sp>
        <p:nvSpPr>
          <p:cNvPr id="3" name="Text Placeholder 2"/>
          <p:cNvSpPr>
            <a:spLocks noGrp="1"/>
          </p:cNvSpPr>
          <p:nvPr>
            <p:ph idx="1"/>
          </p:nvPr>
        </p:nvSpPr>
        <p:spPr/>
        <p:txBody>
          <a:bodyPr>
            <a:normAutofit/>
          </a:bodyPr>
          <a:lstStyle/>
          <a:p>
            <a:r>
              <a:rPr lang="en-US" sz="2400" dirty="0"/>
              <a:t>FCC Broadband Plan calls it the “Impending Spectrum Crisis”</a:t>
            </a:r>
          </a:p>
          <a:p>
            <a:endParaRPr lang="en-US" sz="2400" dirty="0"/>
          </a:p>
          <a:p>
            <a:r>
              <a:rPr lang="en-US" sz="2400" dirty="0"/>
              <a:t>Limited amount of good spectrum, while demand increasing</a:t>
            </a:r>
          </a:p>
          <a:p>
            <a:endParaRPr lang="en-US" sz="2400" dirty="0"/>
          </a:p>
          <a:p>
            <a:r>
              <a:rPr lang="en-US" sz="2400" dirty="0"/>
              <a:t>CTIA has requested for 800 MHz by 2015</a:t>
            </a:r>
          </a:p>
          <a:p>
            <a:endParaRPr lang="en-US" sz="2400" dirty="0"/>
          </a:p>
          <a:p>
            <a:r>
              <a:rPr lang="en-US" sz="2400" dirty="0"/>
              <a:t>FCC promises to provide 500 MHz by that time</a:t>
            </a:r>
          </a:p>
          <a:p>
            <a:endParaRPr lang="en-US" sz="2400" dirty="0"/>
          </a:p>
        </p:txBody>
      </p:sp>
      <p:sp>
        <p:nvSpPr>
          <p:cNvPr id="6" name="Rectangle 5"/>
          <p:cNvSpPr/>
          <p:nvPr/>
        </p:nvSpPr>
        <p:spPr>
          <a:xfrm>
            <a:off x="211074" y="4990243"/>
            <a:ext cx="4572000" cy="1169551"/>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buNone/>
            </a:pPr>
            <a:r>
              <a:rPr lang="en-US" sz="1400" i="1" dirty="0"/>
              <a:t>“The industry is quickly approaching the point where consumer demand for mobile broadband data will surpass the telecommunication companies’ abilities to handle the traffic. </a:t>
            </a:r>
            <a:r>
              <a:rPr lang="en-US" sz="1400" b="1" i="1" dirty="0">
                <a:solidFill>
                  <a:srgbClr val="FF0000"/>
                </a:solidFill>
              </a:rPr>
              <a:t>Something needs to happen soon</a:t>
            </a:r>
            <a:r>
              <a:rPr lang="en-US" sz="1400" i="1" dirty="0"/>
              <a:t>” </a:t>
            </a:r>
            <a:r>
              <a:rPr lang="en-US" sz="1400" dirty="0"/>
              <a:t>De la Vega, chair of CTIA, 2009</a:t>
            </a:r>
          </a:p>
        </p:txBody>
      </p:sp>
      <p:sp>
        <p:nvSpPr>
          <p:cNvPr id="7" name="Rectangle 6"/>
          <p:cNvSpPr/>
          <p:nvPr/>
        </p:nvSpPr>
        <p:spPr>
          <a:xfrm>
            <a:off x="4505325" y="4707088"/>
            <a:ext cx="4572000" cy="566309"/>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buNone/>
            </a:pPr>
            <a:r>
              <a:rPr lang="en-US" sz="1400" i="1" dirty="0"/>
              <a:t>“Customers Angered as </a:t>
            </a:r>
            <a:r>
              <a:rPr lang="en-US" sz="1400" b="1" i="1" dirty="0">
                <a:solidFill>
                  <a:srgbClr val="FF0000"/>
                </a:solidFill>
              </a:rPr>
              <a:t>iPhones Overload AT&amp;T</a:t>
            </a:r>
            <a:r>
              <a:rPr lang="en-US" sz="1400" i="1" dirty="0"/>
              <a:t>” </a:t>
            </a:r>
          </a:p>
          <a:p>
            <a:pPr>
              <a:buNone/>
            </a:pPr>
            <a:r>
              <a:rPr lang="en-US" sz="1400" dirty="0"/>
              <a:t>Headline in New York Times , 2.Sept 2009</a:t>
            </a:r>
          </a:p>
        </p:txBody>
      </p:sp>
      <p:sp>
        <p:nvSpPr>
          <p:cNvPr id="8" name="Rectangle 7"/>
          <p:cNvSpPr/>
          <p:nvPr/>
        </p:nvSpPr>
        <p:spPr>
          <a:xfrm>
            <a:off x="0" y="3679557"/>
            <a:ext cx="5175504" cy="954107"/>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buNone/>
            </a:pPr>
            <a:r>
              <a:rPr lang="en-US" sz="1400" i="1" dirty="0"/>
              <a:t>“</a:t>
            </a:r>
            <a:r>
              <a:rPr lang="en-US" sz="1400" b="1" i="1" dirty="0">
                <a:solidFill>
                  <a:srgbClr val="FF0000"/>
                </a:solidFill>
              </a:rPr>
              <a:t>Globally, mobile data traffic </a:t>
            </a:r>
            <a:r>
              <a:rPr lang="en-US" sz="1400" dirty="0"/>
              <a:t>is expected</a:t>
            </a:r>
            <a:r>
              <a:rPr lang="en-US" sz="1400" b="1" i="1" dirty="0"/>
              <a:t> </a:t>
            </a:r>
            <a:r>
              <a:rPr lang="en-US" sz="1400" b="1" i="1" dirty="0">
                <a:solidFill>
                  <a:srgbClr val="FF0000"/>
                </a:solidFill>
              </a:rPr>
              <a:t>to double every year through 2013</a:t>
            </a:r>
            <a:r>
              <a:rPr lang="en-US" sz="1400" i="1" dirty="0"/>
              <a:t>. Whether an iPhone, a Storm or a </a:t>
            </a:r>
            <a:r>
              <a:rPr lang="en-US" sz="1400" i="1" dirty="0" err="1"/>
              <a:t>Gphone</a:t>
            </a:r>
            <a:r>
              <a:rPr lang="en-US" sz="1400" i="1" dirty="0"/>
              <a:t>, the world is changing. We’re just starting to scratch the surface of these issues that AT&amp;T is facing.”, </a:t>
            </a:r>
            <a:r>
              <a:rPr lang="en-US" sz="1400" dirty="0"/>
              <a:t>Cisco Systems, 2009</a:t>
            </a:r>
          </a:p>
        </p:txBody>
      </p:sp>
      <p:sp>
        <p:nvSpPr>
          <p:cNvPr id="9" name="Rectangle 8"/>
          <p:cNvSpPr/>
          <p:nvPr/>
        </p:nvSpPr>
        <p:spPr>
          <a:xfrm>
            <a:off x="4572000" y="5876640"/>
            <a:ext cx="4572000" cy="566309"/>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buNone/>
            </a:pPr>
            <a:r>
              <a:rPr lang="en-US" sz="1400" i="1" dirty="0"/>
              <a:t>“</a:t>
            </a:r>
            <a:r>
              <a:rPr lang="en-US" sz="1400" b="1" i="1" dirty="0">
                <a:solidFill>
                  <a:srgbClr val="FF0000"/>
                </a:solidFill>
              </a:rPr>
              <a:t>Heaviest Users of Phone Data Will Pay More</a:t>
            </a:r>
            <a:r>
              <a:rPr lang="en-US" sz="1400" i="1" dirty="0"/>
              <a:t>” </a:t>
            </a:r>
          </a:p>
          <a:p>
            <a:pPr>
              <a:buNone/>
            </a:pPr>
            <a:r>
              <a:rPr lang="en-US" sz="1400" dirty="0"/>
              <a:t>Headline in New York Times , 2.June 2010</a:t>
            </a:r>
          </a:p>
        </p:txBody>
      </p:sp>
    </p:spTree>
    <p:custDataLst>
      <p:tags r:id="rId1"/>
    </p:custDataLst>
    <p:extLst>
      <p:ext uri="{BB962C8B-B14F-4D97-AF65-F5344CB8AC3E}">
        <p14:creationId xmlns:p14="http://schemas.microsoft.com/office/powerpoint/2010/main" val="3786974934"/>
      </p:ext>
    </p:extLst>
  </p:cSld>
  <p:clrMapOvr>
    <a:masterClrMapping/>
  </p:clrMapOvr>
  <mc:AlternateContent xmlns:mc="http://schemas.openxmlformats.org/markup-compatibility/2006" xmlns:p14="http://schemas.microsoft.com/office/powerpoint/2010/main">
    <mc:Choice Requires="p14">
      <p:transition spd="slow" p14:dur="2000" advTm="135242"/>
    </mc:Choice>
    <mc:Fallback xmlns="">
      <p:transition spd="slow" advTm="135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Approach</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40</a:t>
            </a:fld>
            <a:endParaRPr lang="en-US">
              <a:solidFill>
                <a:prstClr val="black">
                  <a:tint val="75000"/>
                </a:prstClr>
              </a:solidFill>
            </a:endParaRPr>
          </a:p>
        </p:txBody>
      </p:sp>
      <p:sp>
        <p:nvSpPr>
          <p:cNvPr id="6" name="Rounded Rectangle 5"/>
          <p:cNvSpPr/>
          <p:nvPr/>
        </p:nvSpPr>
        <p:spPr>
          <a:xfrm>
            <a:off x="304800" y="1600200"/>
            <a:ext cx="2514600" cy="68580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Fixed </a:t>
            </a:r>
            <a:r>
              <a:rPr lang="en-US" dirty="0" err="1"/>
              <a:t>RFEye</a:t>
            </a:r>
            <a:r>
              <a:rPr lang="en-US" dirty="0"/>
              <a:t> Measurements</a:t>
            </a:r>
          </a:p>
        </p:txBody>
      </p:sp>
      <p:sp>
        <p:nvSpPr>
          <p:cNvPr id="7" name="Rounded Rectangle 6"/>
          <p:cNvSpPr/>
          <p:nvPr/>
        </p:nvSpPr>
        <p:spPr>
          <a:xfrm>
            <a:off x="304800" y="2895600"/>
            <a:ext cx="2514600" cy="68580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Mobile Spectrum Measurements</a:t>
            </a:r>
          </a:p>
        </p:txBody>
      </p:sp>
      <p:sp>
        <p:nvSpPr>
          <p:cNvPr id="9" name="Cloud 8"/>
          <p:cNvSpPr/>
          <p:nvPr/>
        </p:nvSpPr>
        <p:spPr>
          <a:xfrm>
            <a:off x="5334000" y="1143000"/>
            <a:ext cx="2057400" cy="1295400"/>
          </a:xfrm>
          <a:prstGeom prst="clou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FCC Spectrum Dashboard</a:t>
            </a:r>
          </a:p>
        </p:txBody>
      </p:sp>
      <p:sp>
        <p:nvSpPr>
          <p:cNvPr id="10" name="Rectangle 9"/>
          <p:cNvSpPr/>
          <p:nvPr/>
        </p:nvSpPr>
        <p:spPr>
          <a:xfrm>
            <a:off x="3766458" y="2895600"/>
            <a:ext cx="22860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Combined DSA metric</a:t>
            </a:r>
          </a:p>
        </p:txBody>
      </p:sp>
      <p:sp>
        <p:nvSpPr>
          <p:cNvPr id="11" name="Bent Arrow 10"/>
          <p:cNvSpPr/>
          <p:nvPr/>
        </p:nvSpPr>
        <p:spPr>
          <a:xfrm rot="5400000">
            <a:off x="3124200" y="1600200"/>
            <a:ext cx="990600" cy="1600200"/>
          </a:xfrm>
          <a:prstGeom prst="bentArrow">
            <a:avLst>
              <a:gd name="adj1" fmla="val 11813"/>
              <a:gd name="adj2" fmla="val 21337"/>
              <a:gd name="adj3" fmla="val 23535"/>
              <a:gd name="adj4" fmla="val 42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ight Arrow 11"/>
          <p:cNvSpPr/>
          <p:nvPr/>
        </p:nvSpPr>
        <p:spPr>
          <a:xfrm>
            <a:off x="2819400" y="3104244"/>
            <a:ext cx="990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 Arrow 12"/>
          <p:cNvSpPr/>
          <p:nvPr/>
        </p:nvSpPr>
        <p:spPr>
          <a:xfrm rot="16200000" flipH="1">
            <a:off x="4552951" y="2114552"/>
            <a:ext cx="952500" cy="609602"/>
          </a:xfrm>
          <a:prstGeom prst="bentArrow">
            <a:avLst>
              <a:gd name="adj1" fmla="val 22619"/>
              <a:gd name="adj2" fmla="val 29365"/>
              <a:gd name="adj3" fmla="val 32937"/>
              <a:gd name="adj4" fmla="val 48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Left Arrow 13"/>
          <p:cNvSpPr/>
          <p:nvPr/>
        </p:nvSpPr>
        <p:spPr>
          <a:xfrm rot="10800000">
            <a:off x="6096001" y="3124200"/>
            <a:ext cx="685800" cy="286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2949714"/>
            <a:ext cx="2362199" cy="707886"/>
          </a:xfrm>
          <a:prstGeom prst="rect">
            <a:avLst/>
          </a:prstGeom>
          <a:noFill/>
        </p:spPr>
        <p:txBody>
          <a:bodyPr wrap="square" rtlCol="0">
            <a:spAutoFit/>
          </a:bodyPr>
          <a:lstStyle/>
          <a:p>
            <a:r>
              <a:rPr lang="en-US" sz="2000" i="1" dirty="0"/>
              <a:t>Spectrum goodness for DSA at location</a:t>
            </a:r>
          </a:p>
        </p:txBody>
      </p:sp>
      <p:pic>
        <p:nvPicPr>
          <p:cNvPr id="16" name="Picture 15">
            <a:hlinkClick r:id="rId2"/>
          </p:cNvPr>
          <p:cNvPicPr/>
          <p:nvPr/>
        </p:nvPicPr>
        <p:blipFill rotWithShape="1">
          <a:blip r:embed="rId3"/>
          <a:srcRect l="871" t="7419" r="1478" b="10030"/>
          <a:stretch/>
        </p:blipFill>
        <p:spPr bwMode="auto">
          <a:xfrm>
            <a:off x="1366520" y="3810000"/>
            <a:ext cx="6482080" cy="289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01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Results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41</a:t>
            </a:fld>
            <a:endParaRPr lang="en-US">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647202" cy="323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1600" y="5105400"/>
            <a:ext cx="2344424" cy="369332"/>
          </a:xfrm>
          <a:prstGeom prst="rect">
            <a:avLst/>
          </a:prstGeom>
          <a:noFill/>
        </p:spPr>
        <p:txBody>
          <a:bodyPr wrap="none" rtlCol="0">
            <a:spAutoFit/>
          </a:bodyPr>
          <a:lstStyle/>
          <a:p>
            <a:r>
              <a:rPr lang="en-US" dirty="0"/>
              <a:t>Power Spectral Density</a:t>
            </a:r>
          </a:p>
        </p:txBody>
      </p:sp>
      <p:sp>
        <p:nvSpPr>
          <p:cNvPr id="8" name="TextBox 7"/>
          <p:cNvSpPr txBox="1"/>
          <p:nvPr/>
        </p:nvSpPr>
        <p:spPr>
          <a:xfrm>
            <a:off x="5638800" y="5029200"/>
            <a:ext cx="2586285" cy="369332"/>
          </a:xfrm>
          <a:prstGeom prst="rect">
            <a:avLst/>
          </a:prstGeom>
          <a:noFill/>
        </p:spPr>
        <p:txBody>
          <a:bodyPr wrap="none" rtlCol="0">
            <a:spAutoFit/>
          </a:bodyPr>
          <a:lstStyle/>
          <a:p>
            <a:r>
              <a:rPr lang="en-US" dirty="0"/>
              <a:t>Mean Spectrum Available</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10" y="1676400"/>
            <a:ext cx="43465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9028" y="5958114"/>
            <a:ext cx="9077293" cy="400110"/>
          </a:xfrm>
          <a:prstGeom prst="rect">
            <a:avLst/>
          </a:prstGeom>
          <a:solidFill>
            <a:srgbClr val="FFFF00"/>
          </a:solidFill>
        </p:spPr>
        <p:txBody>
          <a:bodyPr wrap="none" rtlCol="0">
            <a:spAutoFit/>
          </a:bodyPr>
          <a:lstStyle/>
          <a:p>
            <a:r>
              <a:rPr lang="en-US" sz="2000" dirty="0"/>
              <a:t>Ongoing work: Incorporate availability in time, space and frequency into a DSA metric</a:t>
            </a:r>
          </a:p>
        </p:txBody>
      </p:sp>
    </p:spTree>
    <p:extLst>
      <p:ext uri="{BB962C8B-B14F-4D97-AF65-F5344CB8AC3E}">
        <p14:creationId xmlns:p14="http://schemas.microsoft.com/office/powerpoint/2010/main" val="29718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1000" y="1600200"/>
            <a:ext cx="8534400" cy="4724400"/>
          </a:xfrm>
        </p:spPr>
        <p:txBody>
          <a:bodyPr>
            <a:normAutofit/>
          </a:bodyPr>
          <a:lstStyle/>
          <a:p>
            <a:r>
              <a:rPr lang="en-US" dirty="0"/>
              <a:t>DSA has potential to unlock large portions of spectrum for unlicensed use</a:t>
            </a:r>
          </a:p>
          <a:p>
            <a:pPr lvl="1"/>
            <a:r>
              <a:rPr lang="en-US" dirty="0"/>
              <a:t>TV white spaces are a good first step</a:t>
            </a:r>
          </a:p>
          <a:p>
            <a:endParaRPr lang="en-US" dirty="0"/>
          </a:p>
          <a:p>
            <a:r>
              <a:rPr lang="en-US" dirty="0"/>
              <a:t>New networking paradigm to build DSA networks</a:t>
            </a:r>
          </a:p>
          <a:p>
            <a:pPr lvl="1"/>
            <a:r>
              <a:rPr lang="en-US" dirty="0" err="1"/>
              <a:t>WhiteFi</a:t>
            </a:r>
            <a:r>
              <a:rPr lang="en-US" dirty="0"/>
              <a:t> is the first step to network devices </a:t>
            </a:r>
          </a:p>
          <a:p>
            <a:pPr lvl="1"/>
            <a:r>
              <a:rPr lang="en-US" dirty="0"/>
              <a:t>Several exciting research problems need to be solved: </a:t>
            </a:r>
          </a:p>
          <a:p>
            <a:pPr lvl="2"/>
            <a:r>
              <a:rPr lang="en-US" dirty="0"/>
              <a:t>coexistence, new DSA bands, sensing, and many more…</a:t>
            </a:r>
          </a:p>
          <a:p>
            <a:endParaRPr lang="en-US" dirty="0"/>
          </a:p>
          <a:p>
            <a:r>
              <a:rPr lang="en-US" dirty="0"/>
              <a:t>http://research.microsoft.com/knows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745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WhiteFi</a:t>
            </a:r>
            <a:r>
              <a:rPr lang="en-US" dirty="0"/>
              <a:t>: Press</a:t>
            </a:r>
          </a:p>
        </p:txBody>
      </p:sp>
      <p:sp>
        <p:nvSpPr>
          <p:cNvPr id="3" name="Content Placeholder 2"/>
          <p:cNvSpPr>
            <a:spLocks noGrp="1"/>
          </p:cNvSpPr>
          <p:nvPr>
            <p:ph idx="1"/>
          </p:nvPr>
        </p:nvSpPr>
        <p:spPr/>
        <p:txBody>
          <a:bodyPr/>
          <a:lstStyle/>
          <a:p>
            <a:endParaRPr lang="en-US"/>
          </a:p>
        </p:txBody>
      </p:sp>
      <p:sp>
        <p:nvSpPr>
          <p:cNvPr id="16" name="Content Placeholder 2"/>
          <p:cNvSpPr txBox="1">
            <a:spLocks/>
          </p:cNvSpPr>
          <p:nvPr/>
        </p:nvSpPr>
        <p:spPr>
          <a:xfrm>
            <a:off x="302260" y="1192213"/>
            <a:ext cx="8458200" cy="5181600"/>
          </a:xfrm>
          <a:prstGeom prst="rect">
            <a:avLst/>
          </a:prstGeom>
        </p:spPr>
        <p:txBody>
          <a:bodyPr>
            <a:normAutofit/>
          </a:bodyPr>
          <a:lstStyle/>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sz="1200" b="0" i="0" u="none" strike="noStrike" kern="1200" cap="none" spc="0" normalizeH="0" baseline="0" noProof="0">
              <a:ln>
                <a:noFill/>
              </a:ln>
              <a:solidFill>
                <a:schemeClr val="tx1"/>
              </a:solidFill>
              <a:effectLst/>
              <a:uLnTx/>
              <a:uFillTx/>
              <a:latin typeface="Calibri" pitchFamily="34" charset="0"/>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None/>
              <a:tabLst/>
              <a:defRPr/>
            </a:pPr>
            <a:endParaRPr kumimoji="0" lang="en-US" sz="1600" b="0" i="0" u="none" strike="noStrike" kern="1200" cap="none" spc="0" normalizeH="0" baseline="0" noProof="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17" name="Picture 4"/>
          <p:cNvPicPr>
            <a:picLocks noChangeAspect="1" noChangeArrowheads="1"/>
          </p:cNvPicPr>
          <p:nvPr/>
        </p:nvPicPr>
        <p:blipFill>
          <a:blip r:embed="rId3" cstate="print">
            <a:extLst/>
          </a:blip>
          <a:srcRect/>
          <a:stretch>
            <a:fillRect/>
          </a:stretch>
        </p:blipFill>
        <p:spPr bwMode="auto">
          <a:xfrm>
            <a:off x="3692558" y="2173484"/>
            <a:ext cx="1535113" cy="579437"/>
          </a:xfrm>
          <a:prstGeom prst="rect">
            <a:avLst/>
          </a:prstGeom>
          <a:extLst/>
        </p:spPr>
      </p:pic>
      <p:pic>
        <p:nvPicPr>
          <p:cNvPr id="18" name="Picture 6"/>
          <p:cNvPicPr>
            <a:picLocks noChangeAspect="1" noChangeArrowheads="1"/>
          </p:cNvPicPr>
          <p:nvPr/>
        </p:nvPicPr>
        <p:blipFill>
          <a:blip r:embed="rId4" cstate="print">
            <a:extLst/>
          </a:blip>
          <a:srcRect/>
          <a:stretch>
            <a:fillRect/>
          </a:stretch>
        </p:blipFill>
        <p:spPr bwMode="auto">
          <a:xfrm>
            <a:off x="1050125" y="2848816"/>
            <a:ext cx="4221163" cy="479425"/>
          </a:xfrm>
          <a:prstGeom prst="rect">
            <a:avLst/>
          </a:prstGeom>
          <a:extLst/>
        </p:spPr>
      </p:pic>
      <p:pic>
        <p:nvPicPr>
          <p:cNvPr id="19" name="Picture 7"/>
          <p:cNvPicPr>
            <a:picLocks noChangeAspect="1" noChangeArrowheads="1"/>
          </p:cNvPicPr>
          <p:nvPr/>
        </p:nvPicPr>
        <p:blipFill>
          <a:blip r:embed="rId5" cstate="print">
            <a:extLst/>
          </a:blip>
          <a:srcRect/>
          <a:stretch>
            <a:fillRect/>
          </a:stretch>
        </p:blipFill>
        <p:spPr bwMode="auto">
          <a:xfrm>
            <a:off x="165376" y="2627511"/>
            <a:ext cx="900113" cy="708025"/>
          </a:xfrm>
          <a:prstGeom prst="rect">
            <a:avLst/>
          </a:prstGeom>
          <a:extLst/>
        </p:spPr>
      </p:pic>
      <p:pic>
        <p:nvPicPr>
          <p:cNvPr id="20" name="Picture 8"/>
          <p:cNvPicPr>
            <a:picLocks noChangeAspect="1" noChangeArrowheads="1"/>
          </p:cNvPicPr>
          <p:nvPr/>
        </p:nvPicPr>
        <p:blipFill>
          <a:blip r:embed="rId6" cstate="print">
            <a:extLst/>
          </a:blip>
          <a:srcRect/>
          <a:stretch>
            <a:fillRect/>
          </a:stretch>
        </p:blipFill>
        <p:spPr bwMode="auto">
          <a:xfrm>
            <a:off x="4390030" y="1581321"/>
            <a:ext cx="2686050" cy="365125"/>
          </a:xfrm>
          <a:prstGeom prst="rect">
            <a:avLst/>
          </a:prstGeom>
          <a:extLst/>
        </p:spPr>
      </p:pic>
      <p:pic>
        <p:nvPicPr>
          <p:cNvPr id="21" name="Picture 9"/>
          <p:cNvPicPr>
            <a:picLocks noChangeAspect="1" noChangeArrowheads="1"/>
          </p:cNvPicPr>
          <p:nvPr/>
        </p:nvPicPr>
        <p:blipFill>
          <a:blip r:embed="rId7" cstate="print">
            <a:extLst/>
          </a:blip>
          <a:srcRect/>
          <a:stretch>
            <a:fillRect/>
          </a:stretch>
        </p:blipFill>
        <p:spPr bwMode="auto">
          <a:xfrm>
            <a:off x="3961066" y="1192213"/>
            <a:ext cx="1071563" cy="365125"/>
          </a:xfrm>
          <a:prstGeom prst="rect">
            <a:avLst/>
          </a:prstGeom>
          <a:extLst/>
        </p:spPr>
      </p:pic>
      <p:grpSp>
        <p:nvGrpSpPr>
          <p:cNvPr id="42" name="Group 41"/>
          <p:cNvGrpSpPr/>
          <p:nvPr/>
        </p:nvGrpSpPr>
        <p:grpSpPr>
          <a:xfrm>
            <a:off x="255010" y="4424867"/>
            <a:ext cx="4346677" cy="1046199"/>
            <a:chOff x="150171" y="3597070"/>
            <a:chExt cx="4346677" cy="1046199"/>
          </a:xfrm>
        </p:grpSpPr>
        <p:pic>
          <p:nvPicPr>
            <p:cNvPr id="22" name="Picture 10"/>
            <p:cNvPicPr>
              <a:picLocks noChangeAspect="1" noChangeArrowheads="1"/>
            </p:cNvPicPr>
            <p:nvPr/>
          </p:nvPicPr>
          <p:blipFill>
            <a:blip r:embed="rId8" cstate="print">
              <a:extLst/>
            </a:blip>
            <a:srcRect/>
            <a:stretch>
              <a:fillRect/>
            </a:stretch>
          </p:blipFill>
          <p:spPr bwMode="auto">
            <a:xfrm>
              <a:off x="326485" y="3971756"/>
              <a:ext cx="4170363" cy="671513"/>
            </a:xfrm>
            <a:prstGeom prst="rect">
              <a:avLst/>
            </a:prstGeom>
            <a:extLst/>
          </p:spPr>
        </p:pic>
        <p:pic>
          <p:nvPicPr>
            <p:cNvPr id="23" name="Picture 11"/>
            <p:cNvPicPr>
              <a:picLocks noChangeAspect="1" noChangeArrowheads="1"/>
            </p:cNvPicPr>
            <p:nvPr/>
          </p:nvPicPr>
          <p:blipFill>
            <a:blip r:embed="rId9" cstate="print">
              <a:extLst/>
            </a:blip>
            <a:srcRect/>
            <a:stretch>
              <a:fillRect/>
            </a:stretch>
          </p:blipFill>
          <p:spPr bwMode="auto">
            <a:xfrm>
              <a:off x="150171" y="3597070"/>
              <a:ext cx="1314450" cy="350837"/>
            </a:xfrm>
            <a:prstGeom prst="rect">
              <a:avLst/>
            </a:prstGeom>
            <a:extLst/>
          </p:spPr>
        </p:pic>
      </p:grpSp>
      <p:pic>
        <p:nvPicPr>
          <p:cNvPr id="24" name="Picture 12"/>
          <p:cNvPicPr>
            <a:picLocks noChangeAspect="1" noChangeArrowheads="1"/>
          </p:cNvPicPr>
          <p:nvPr/>
        </p:nvPicPr>
        <p:blipFill>
          <a:blip r:embed="rId10" cstate="print">
            <a:extLst/>
          </a:blip>
          <a:srcRect/>
          <a:stretch>
            <a:fillRect/>
          </a:stretch>
        </p:blipFill>
        <p:spPr bwMode="auto">
          <a:xfrm>
            <a:off x="5389562" y="2945952"/>
            <a:ext cx="1746588" cy="406916"/>
          </a:xfrm>
          <a:prstGeom prst="rect">
            <a:avLst/>
          </a:prstGeom>
          <a:extLst/>
        </p:spPr>
      </p:pic>
      <p:pic>
        <p:nvPicPr>
          <p:cNvPr id="25" name="Picture 13"/>
          <p:cNvPicPr>
            <a:picLocks noChangeAspect="1" noChangeArrowheads="1"/>
          </p:cNvPicPr>
          <p:nvPr/>
        </p:nvPicPr>
        <p:blipFill>
          <a:blip r:embed="rId11" cstate="print">
            <a:extLst/>
          </a:blip>
          <a:srcRect/>
          <a:stretch>
            <a:fillRect/>
          </a:stretch>
        </p:blipFill>
        <p:spPr bwMode="auto">
          <a:xfrm>
            <a:off x="5611203" y="3356043"/>
            <a:ext cx="3109977" cy="548263"/>
          </a:xfrm>
          <a:prstGeom prst="rect">
            <a:avLst/>
          </a:prstGeom>
          <a:extLst/>
        </p:spPr>
      </p:pic>
      <p:pic>
        <p:nvPicPr>
          <p:cNvPr id="26" name="Picture 20"/>
          <p:cNvPicPr>
            <a:picLocks noChangeAspect="1" noChangeArrowheads="1"/>
          </p:cNvPicPr>
          <p:nvPr/>
        </p:nvPicPr>
        <p:blipFill>
          <a:blip r:embed="rId12" cstate="print">
            <a:extLst/>
          </a:blip>
          <a:srcRect/>
          <a:stretch>
            <a:fillRect/>
          </a:stretch>
        </p:blipFill>
        <p:spPr bwMode="auto">
          <a:xfrm>
            <a:off x="1593299" y="5876519"/>
            <a:ext cx="3274269" cy="604801"/>
          </a:xfrm>
          <a:prstGeom prst="rect">
            <a:avLst/>
          </a:prstGeom>
          <a:solidFill>
            <a:schemeClr val="tx1"/>
          </a:solidFill>
        </p:spPr>
      </p:pic>
      <p:pic>
        <p:nvPicPr>
          <p:cNvPr id="27" name="Picture 21"/>
          <p:cNvPicPr>
            <a:picLocks noChangeAspect="1" noChangeArrowheads="1"/>
          </p:cNvPicPr>
          <p:nvPr/>
        </p:nvPicPr>
        <p:blipFill>
          <a:blip r:embed="rId13" cstate="print">
            <a:extLst/>
          </a:blip>
          <a:srcRect/>
          <a:stretch>
            <a:fillRect/>
          </a:stretch>
        </p:blipFill>
        <p:spPr bwMode="auto">
          <a:xfrm>
            <a:off x="4652761" y="5007853"/>
            <a:ext cx="3207189" cy="514820"/>
          </a:xfrm>
          <a:prstGeom prst="rect">
            <a:avLst/>
          </a:prstGeom>
          <a:extLst/>
        </p:spPr>
      </p:pic>
      <p:grpSp>
        <p:nvGrpSpPr>
          <p:cNvPr id="43" name="Group 42"/>
          <p:cNvGrpSpPr/>
          <p:nvPr/>
        </p:nvGrpSpPr>
        <p:grpSpPr>
          <a:xfrm>
            <a:off x="160611" y="3564373"/>
            <a:ext cx="3413964" cy="554476"/>
            <a:chOff x="160611" y="5126478"/>
            <a:chExt cx="3413964" cy="554476"/>
          </a:xfrm>
        </p:grpSpPr>
        <p:pic>
          <p:nvPicPr>
            <p:cNvPr id="28" name="Picture 22"/>
            <p:cNvPicPr>
              <a:picLocks noChangeAspect="1" noChangeArrowheads="1"/>
            </p:cNvPicPr>
            <p:nvPr/>
          </p:nvPicPr>
          <p:blipFill>
            <a:blip r:embed="rId14" cstate="print">
              <a:extLst/>
            </a:blip>
            <a:srcRect/>
            <a:stretch>
              <a:fillRect/>
            </a:stretch>
          </p:blipFill>
          <p:spPr bwMode="auto">
            <a:xfrm>
              <a:off x="1348970" y="5126478"/>
              <a:ext cx="2225605" cy="554476"/>
            </a:xfrm>
            <a:prstGeom prst="rect">
              <a:avLst/>
            </a:prstGeom>
            <a:extLst/>
          </p:spPr>
        </p:pic>
        <p:pic>
          <p:nvPicPr>
            <p:cNvPr id="29" name="Picture 23"/>
            <p:cNvPicPr>
              <a:picLocks noChangeAspect="1" noChangeArrowheads="1"/>
            </p:cNvPicPr>
            <p:nvPr/>
          </p:nvPicPr>
          <p:blipFill>
            <a:blip r:embed="rId15" cstate="print">
              <a:extLst/>
            </a:blip>
            <a:srcRect/>
            <a:stretch>
              <a:fillRect/>
            </a:stretch>
          </p:blipFill>
          <p:spPr bwMode="auto">
            <a:xfrm>
              <a:off x="160611" y="5174083"/>
              <a:ext cx="1259630" cy="417701"/>
            </a:xfrm>
            <a:prstGeom prst="rect">
              <a:avLst/>
            </a:prstGeom>
            <a:extLst/>
          </p:spPr>
        </p:pic>
      </p:grpSp>
      <p:pic>
        <p:nvPicPr>
          <p:cNvPr id="30" name="Picture 24"/>
          <p:cNvPicPr>
            <a:picLocks noChangeAspect="1" noChangeArrowheads="1"/>
          </p:cNvPicPr>
          <p:nvPr/>
        </p:nvPicPr>
        <p:blipFill>
          <a:blip r:embed="rId16" cstate="print">
            <a:extLst/>
          </a:blip>
          <a:srcRect/>
          <a:stretch>
            <a:fillRect/>
          </a:stretch>
        </p:blipFill>
        <p:spPr bwMode="auto">
          <a:xfrm>
            <a:off x="7443958" y="1902153"/>
            <a:ext cx="1579573" cy="1043799"/>
          </a:xfrm>
          <a:prstGeom prst="rect">
            <a:avLst/>
          </a:prstGeom>
          <a:extLst/>
        </p:spPr>
      </p:pic>
      <p:pic>
        <p:nvPicPr>
          <p:cNvPr id="31" name="Picture 25"/>
          <p:cNvPicPr>
            <a:picLocks noChangeAspect="1" noChangeArrowheads="1"/>
          </p:cNvPicPr>
          <p:nvPr/>
        </p:nvPicPr>
        <p:blipFill>
          <a:blip r:embed="rId17" cstate="print">
            <a:extLst/>
          </a:blip>
          <a:srcRect/>
          <a:stretch>
            <a:fillRect/>
          </a:stretch>
        </p:blipFill>
        <p:spPr bwMode="auto">
          <a:xfrm>
            <a:off x="7358200" y="1620689"/>
            <a:ext cx="1124320" cy="301089"/>
          </a:xfrm>
          <a:prstGeom prst="rect">
            <a:avLst/>
          </a:prstGeom>
          <a:extLst/>
        </p:spPr>
      </p:pic>
      <p:pic>
        <p:nvPicPr>
          <p:cNvPr id="32" name="Picture 31"/>
          <p:cNvPicPr>
            <a:picLocks noChangeAspect="1" noChangeArrowheads="1"/>
          </p:cNvPicPr>
          <p:nvPr/>
        </p:nvPicPr>
        <p:blipFill>
          <a:blip r:embed="rId18" cstate="print">
            <a:extLst/>
          </a:blip>
          <a:srcRect/>
          <a:stretch>
            <a:fillRect/>
          </a:stretch>
        </p:blipFill>
        <p:spPr bwMode="auto">
          <a:xfrm>
            <a:off x="5943288" y="4338570"/>
            <a:ext cx="599955" cy="609397"/>
          </a:xfrm>
          <a:prstGeom prst="rect">
            <a:avLst/>
          </a:prstGeom>
          <a:extLst/>
        </p:spPr>
      </p:pic>
      <p:pic>
        <p:nvPicPr>
          <p:cNvPr id="33" name="Picture 32"/>
          <p:cNvPicPr>
            <a:picLocks noChangeAspect="1" noChangeArrowheads="1"/>
          </p:cNvPicPr>
          <p:nvPr/>
        </p:nvPicPr>
        <p:blipFill>
          <a:blip r:embed="rId19" cstate="print">
            <a:extLst/>
          </a:blip>
          <a:srcRect/>
          <a:stretch>
            <a:fillRect/>
          </a:stretch>
        </p:blipFill>
        <p:spPr bwMode="auto">
          <a:xfrm>
            <a:off x="6543243" y="4327153"/>
            <a:ext cx="2390445" cy="465137"/>
          </a:xfrm>
          <a:prstGeom prst="rect">
            <a:avLst/>
          </a:prstGeom>
          <a:extLst/>
        </p:spPr>
      </p:pic>
      <p:pic>
        <p:nvPicPr>
          <p:cNvPr id="34" name="Picture 34"/>
          <p:cNvPicPr>
            <a:picLocks noChangeAspect="1" noChangeArrowheads="1"/>
          </p:cNvPicPr>
          <p:nvPr/>
        </p:nvPicPr>
        <p:blipFill>
          <a:blip r:embed="rId20" cstate="print">
            <a:extLst/>
          </a:blip>
          <a:srcRect/>
          <a:stretch>
            <a:fillRect/>
          </a:stretch>
        </p:blipFill>
        <p:spPr bwMode="auto">
          <a:xfrm>
            <a:off x="5228683" y="2145970"/>
            <a:ext cx="2129517" cy="711996"/>
          </a:xfrm>
          <a:prstGeom prst="rect">
            <a:avLst/>
          </a:prstGeom>
          <a:extLst/>
        </p:spPr>
      </p:pic>
      <p:pic>
        <p:nvPicPr>
          <p:cNvPr id="35" name="Picture 35"/>
          <p:cNvPicPr>
            <a:picLocks noChangeAspect="1" noChangeArrowheads="1"/>
          </p:cNvPicPr>
          <p:nvPr/>
        </p:nvPicPr>
        <p:blipFill>
          <a:blip r:embed="rId21" cstate="print">
            <a:extLst/>
          </a:blip>
          <a:srcRect/>
          <a:stretch>
            <a:fillRect/>
          </a:stretch>
        </p:blipFill>
        <p:spPr bwMode="auto">
          <a:xfrm>
            <a:off x="941546" y="5927856"/>
            <a:ext cx="635000" cy="550863"/>
          </a:xfrm>
          <a:prstGeom prst="rect">
            <a:avLst/>
          </a:prstGeom>
          <a:extLst/>
        </p:spPr>
      </p:pic>
      <p:pic>
        <p:nvPicPr>
          <p:cNvPr id="36" name="Picture 36"/>
          <p:cNvPicPr>
            <a:picLocks noChangeAspect="1" noChangeArrowheads="1"/>
          </p:cNvPicPr>
          <p:nvPr/>
        </p:nvPicPr>
        <p:blipFill>
          <a:blip r:embed="rId22" cstate="print">
            <a:extLst/>
          </a:blip>
          <a:srcRect/>
          <a:stretch>
            <a:fillRect/>
          </a:stretch>
        </p:blipFill>
        <p:spPr bwMode="auto">
          <a:xfrm>
            <a:off x="255010" y="1531434"/>
            <a:ext cx="1316286" cy="312096"/>
          </a:xfrm>
          <a:prstGeom prst="rect">
            <a:avLst/>
          </a:prstGeom>
          <a:extLst/>
        </p:spPr>
      </p:pic>
      <p:pic>
        <p:nvPicPr>
          <p:cNvPr id="37" name="Picture 37"/>
          <p:cNvPicPr>
            <a:picLocks noChangeAspect="1" noChangeArrowheads="1"/>
          </p:cNvPicPr>
          <p:nvPr/>
        </p:nvPicPr>
        <p:blipFill>
          <a:blip r:embed="rId23" cstate="print">
            <a:extLst/>
          </a:blip>
          <a:srcRect/>
          <a:stretch>
            <a:fillRect/>
          </a:stretch>
        </p:blipFill>
        <p:spPr bwMode="auto">
          <a:xfrm>
            <a:off x="672119" y="1889444"/>
            <a:ext cx="2902456" cy="581381"/>
          </a:xfrm>
          <a:prstGeom prst="rect">
            <a:avLst/>
          </a:prstGeom>
          <a:extLst/>
        </p:spPr>
      </p:pic>
      <p:pic>
        <p:nvPicPr>
          <p:cNvPr id="38" name="Picture 2"/>
          <p:cNvPicPr>
            <a:picLocks noChangeAspect="1" noChangeArrowheads="1"/>
          </p:cNvPicPr>
          <p:nvPr/>
        </p:nvPicPr>
        <p:blipFill>
          <a:blip r:embed="rId12" cstate="print">
            <a:extLst/>
          </a:blip>
          <a:srcRect/>
          <a:stretch>
            <a:fillRect/>
          </a:stretch>
        </p:blipFill>
        <p:spPr bwMode="auto">
          <a:xfrm>
            <a:off x="5110974" y="5671225"/>
            <a:ext cx="2690780" cy="497023"/>
          </a:xfrm>
          <a:prstGeom prst="rect">
            <a:avLst/>
          </a:prstGeom>
          <a:extLst/>
        </p:spPr>
      </p:pic>
      <p:grpSp>
        <p:nvGrpSpPr>
          <p:cNvPr id="39" name="Group 38"/>
          <p:cNvGrpSpPr/>
          <p:nvPr/>
        </p:nvGrpSpPr>
        <p:grpSpPr>
          <a:xfrm>
            <a:off x="3391462" y="3696053"/>
            <a:ext cx="5752538" cy="642517"/>
            <a:chOff x="4390030" y="549696"/>
            <a:chExt cx="5752538" cy="642517"/>
          </a:xfrm>
        </p:grpSpPr>
        <p:pic>
          <p:nvPicPr>
            <p:cNvPr id="40" name="Picture 39" descr="fccmsr.png"/>
            <p:cNvPicPr>
              <a:picLocks noChangeAspect="1"/>
            </p:cNvPicPr>
            <p:nvPr/>
          </p:nvPicPr>
          <p:blipFill>
            <a:blip r:embed="rId24" cstate="print"/>
            <a:stretch>
              <a:fillRect/>
            </a:stretch>
          </p:blipFill>
          <p:spPr>
            <a:xfrm>
              <a:off x="4390030" y="764659"/>
              <a:ext cx="5752538" cy="427554"/>
            </a:xfrm>
            <a:prstGeom prst="rect">
              <a:avLst/>
            </a:prstGeom>
          </p:spPr>
        </p:pic>
        <p:pic>
          <p:nvPicPr>
            <p:cNvPr id="41" name="Picture 40" descr="wallstreetjournal.png"/>
            <p:cNvPicPr>
              <a:picLocks noChangeAspect="1"/>
            </p:cNvPicPr>
            <p:nvPr/>
          </p:nvPicPr>
          <p:blipFill>
            <a:blip r:embed="rId25" cstate="print"/>
            <a:stretch>
              <a:fillRect/>
            </a:stretch>
          </p:blipFill>
          <p:spPr>
            <a:xfrm>
              <a:off x="4496848" y="549696"/>
              <a:ext cx="1496137" cy="214963"/>
            </a:xfrm>
            <a:prstGeom prst="rect">
              <a:avLst/>
            </a:prstGeom>
          </p:spPr>
        </p:pic>
      </p:grpSp>
    </p:spTree>
    <p:extLst>
      <p:ext uri="{BB962C8B-B14F-4D97-AF65-F5344CB8AC3E}">
        <p14:creationId xmlns:p14="http://schemas.microsoft.com/office/powerpoint/2010/main" val="569705573"/>
      </p:ext>
    </p:extLst>
  </p:cSld>
  <p:clrMapOvr>
    <a:masterClrMapping/>
  </p:clrMapOvr>
  <p:transition advTm="1013"/>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WhiteFi: Regulatory Impact</a:t>
            </a:r>
          </a:p>
        </p:txBody>
      </p:sp>
      <p:sp>
        <p:nvSpPr>
          <p:cNvPr id="3" name="Content Placeholder 2"/>
          <p:cNvSpPr>
            <a:spLocks noGrp="1"/>
          </p:cNvSpPr>
          <p:nvPr>
            <p:ph idx="1"/>
          </p:nvPr>
        </p:nvSpPr>
        <p:spPr/>
        <p:txBody>
          <a:bodyPr/>
          <a:lstStyle/>
          <a:p>
            <a:endParaRPr lang="en-US"/>
          </a:p>
        </p:txBody>
      </p:sp>
      <p:pic>
        <p:nvPicPr>
          <p:cNvPr id="39" name="Picture 2"/>
          <p:cNvPicPr>
            <a:picLocks noChangeAspect="1" noChangeArrowheads="1"/>
          </p:cNvPicPr>
          <p:nvPr/>
        </p:nvPicPr>
        <p:blipFill>
          <a:blip r:embed="rId3" cstate="print">
            <a:extLst/>
          </a:blip>
          <a:srcRect/>
          <a:stretch>
            <a:fillRect/>
          </a:stretch>
        </p:blipFill>
        <p:spPr bwMode="auto">
          <a:xfrm>
            <a:off x="431958" y="1188908"/>
            <a:ext cx="1848987" cy="1269020"/>
          </a:xfrm>
          <a:prstGeom prst="rect">
            <a:avLst/>
          </a:prstGeom>
          <a:extLst/>
        </p:spPr>
      </p:pic>
      <p:pic>
        <p:nvPicPr>
          <p:cNvPr id="40" name="Picture 3"/>
          <p:cNvPicPr>
            <a:picLocks noChangeAspect="1" noChangeArrowheads="1"/>
          </p:cNvPicPr>
          <p:nvPr/>
        </p:nvPicPr>
        <p:blipFill>
          <a:blip r:embed="rId4" cstate="print">
            <a:extLst/>
          </a:blip>
          <a:srcRect/>
          <a:stretch>
            <a:fillRect/>
          </a:stretch>
        </p:blipFill>
        <p:spPr bwMode="auto">
          <a:xfrm>
            <a:off x="2571302" y="3226525"/>
            <a:ext cx="3872993" cy="730250"/>
          </a:xfrm>
          <a:prstGeom prst="rect">
            <a:avLst/>
          </a:prstGeom>
          <a:extLst/>
        </p:spPr>
      </p:pic>
      <p:pic>
        <p:nvPicPr>
          <p:cNvPr id="41" name="Picture 5" descr="http://ts4.mm.bing.net/images/thumbnail.aspx?q=1464642059199&amp;id=187766e184748053a0a2875bda83faa8&amp;url=http%3a%2f%2fwww.choroemela.com%2fanatel1.jpg"/>
          <p:cNvPicPr>
            <a:picLocks noChangeAspect="1" noChangeArrowheads="1"/>
          </p:cNvPicPr>
          <p:nvPr/>
        </p:nvPicPr>
        <p:blipFill>
          <a:blip r:embed="rId5" cstate="print">
            <a:extLst/>
          </a:blip>
          <a:srcRect/>
          <a:stretch>
            <a:fillRect/>
          </a:stretch>
        </p:blipFill>
        <p:spPr bwMode="auto">
          <a:xfrm>
            <a:off x="7144684" y="2750373"/>
            <a:ext cx="1524000" cy="1447801"/>
          </a:xfrm>
          <a:prstGeom prst="rect">
            <a:avLst/>
          </a:prstGeom>
          <a:extLst/>
        </p:spPr>
      </p:pic>
      <p:pic>
        <p:nvPicPr>
          <p:cNvPr id="42" name="Picture 7" descr="http://ts2.mm.bing.net/images/thumbnail.aspx?q=1358133540345&amp;id=83ad8a5d70fee95e69729055a8a9a27c&amp;url=http%3a%2f%2fwww.pca.sg%2fUserUpload%2fImage%2fIDA-Singapore.GIF"/>
          <p:cNvPicPr>
            <a:picLocks noChangeAspect="1" noChangeArrowheads="1"/>
          </p:cNvPicPr>
          <p:nvPr/>
        </p:nvPicPr>
        <p:blipFill>
          <a:blip r:embed="rId6" cstate="print">
            <a:extLst/>
          </a:blip>
          <a:srcRect/>
          <a:stretch>
            <a:fillRect/>
          </a:stretch>
        </p:blipFill>
        <p:spPr bwMode="auto">
          <a:xfrm>
            <a:off x="776310" y="3206801"/>
            <a:ext cx="1193248" cy="775612"/>
          </a:xfrm>
          <a:prstGeom prst="rect">
            <a:avLst/>
          </a:prstGeom>
          <a:extLst/>
        </p:spPr>
      </p:pic>
      <p:pic>
        <p:nvPicPr>
          <p:cNvPr id="43" name="Picture 9" descr="KOMO-TV Current Logo">
            <a:hlinkClick r:id="rId7" tooltip="KOMO-TV Current Logo"/>
          </p:cNvPr>
          <p:cNvPicPr>
            <a:picLocks noChangeAspect="1" noChangeArrowheads="1"/>
          </p:cNvPicPr>
          <p:nvPr/>
        </p:nvPicPr>
        <p:blipFill>
          <a:blip r:embed="rId8" cstate="print">
            <a:extLst/>
          </a:blip>
          <a:srcRect/>
          <a:stretch>
            <a:fillRect/>
          </a:stretch>
        </p:blipFill>
        <p:spPr bwMode="auto">
          <a:xfrm>
            <a:off x="3723530" y="4945413"/>
            <a:ext cx="1214691" cy="939362"/>
          </a:xfrm>
          <a:prstGeom prst="rect">
            <a:avLst/>
          </a:prstGeom>
          <a:extLst/>
        </p:spPr>
      </p:pic>
      <p:pic>
        <p:nvPicPr>
          <p:cNvPr id="44" name="Picture 11" descr="International Telecommunication Union">
            <a:hlinkClick r:id="rId9"/>
          </p:cNvPr>
          <p:cNvPicPr>
            <a:picLocks noChangeAspect="1" noChangeArrowheads="1"/>
          </p:cNvPicPr>
          <p:nvPr/>
        </p:nvPicPr>
        <p:blipFill>
          <a:blip r:embed="rId10" cstate="print">
            <a:extLst/>
          </a:blip>
          <a:srcRect/>
          <a:stretch>
            <a:fillRect/>
          </a:stretch>
        </p:blipFill>
        <p:spPr bwMode="auto">
          <a:xfrm>
            <a:off x="6629061" y="1443818"/>
            <a:ext cx="1809750" cy="714375"/>
          </a:xfrm>
          <a:prstGeom prst="rect">
            <a:avLst/>
          </a:prstGeom>
          <a:extLst/>
        </p:spPr>
      </p:pic>
      <p:sp>
        <p:nvSpPr>
          <p:cNvPr id="45" name="TextBox 44"/>
          <p:cNvSpPr txBox="1"/>
          <p:nvPr/>
        </p:nvSpPr>
        <p:spPr>
          <a:xfrm>
            <a:off x="660632" y="2445222"/>
            <a:ext cx="1258678" cy="566309"/>
          </a:xfrm>
          <a:prstGeom prst="rect">
            <a:avLst/>
          </a:prstGeom>
          <a:noFill/>
        </p:spPr>
        <p:txBody>
          <a:bodyPr wrap="none" rtlCol="0">
            <a:spAutoFit/>
          </a:bodyPr>
          <a:lstStyle/>
          <a:p>
            <a:pPr algn="ctr">
              <a:buNone/>
            </a:pPr>
            <a:r>
              <a:rPr lang="en-US" sz="1400" b="1" i="0" dirty="0"/>
              <a:t>India</a:t>
            </a:r>
          </a:p>
          <a:p>
            <a:pPr algn="ctr">
              <a:buNone/>
            </a:pPr>
            <a:r>
              <a:rPr lang="en-US" sz="1400" dirty="0"/>
              <a:t>Oct. 22, 2009</a:t>
            </a:r>
            <a:endParaRPr lang="en-US" sz="1400" b="0" i="0" dirty="0"/>
          </a:p>
        </p:txBody>
      </p:sp>
      <p:sp>
        <p:nvSpPr>
          <p:cNvPr id="46" name="TextBox 45"/>
          <p:cNvSpPr txBox="1"/>
          <p:nvPr/>
        </p:nvSpPr>
        <p:spPr>
          <a:xfrm>
            <a:off x="3748110" y="3982379"/>
            <a:ext cx="1254959" cy="566309"/>
          </a:xfrm>
          <a:prstGeom prst="rect">
            <a:avLst/>
          </a:prstGeom>
          <a:noFill/>
        </p:spPr>
        <p:txBody>
          <a:bodyPr wrap="none" rtlCol="0">
            <a:spAutoFit/>
          </a:bodyPr>
          <a:lstStyle/>
          <a:p>
            <a:pPr algn="ctr">
              <a:buNone/>
            </a:pPr>
            <a:r>
              <a:rPr lang="en-US" sz="1400" b="1" i="0" dirty="0"/>
              <a:t>China</a:t>
            </a:r>
          </a:p>
          <a:p>
            <a:pPr algn="ctr">
              <a:buNone/>
            </a:pPr>
            <a:r>
              <a:rPr lang="en-US" sz="1400" dirty="0"/>
              <a:t>Jan. 11, 2010</a:t>
            </a:r>
            <a:endParaRPr lang="en-US" sz="1400" b="0" i="0" dirty="0"/>
          </a:p>
        </p:txBody>
      </p:sp>
      <p:sp>
        <p:nvSpPr>
          <p:cNvPr id="47" name="TextBox 46"/>
          <p:cNvSpPr txBox="1"/>
          <p:nvPr/>
        </p:nvSpPr>
        <p:spPr>
          <a:xfrm>
            <a:off x="7253310" y="4198174"/>
            <a:ext cx="1306768" cy="566309"/>
          </a:xfrm>
          <a:prstGeom prst="rect">
            <a:avLst/>
          </a:prstGeom>
          <a:noFill/>
        </p:spPr>
        <p:txBody>
          <a:bodyPr wrap="none" rtlCol="0">
            <a:spAutoFit/>
          </a:bodyPr>
          <a:lstStyle/>
          <a:p>
            <a:pPr algn="ctr">
              <a:buNone/>
            </a:pPr>
            <a:r>
              <a:rPr lang="en-US" sz="1400" b="1" i="0" dirty="0"/>
              <a:t>Brazil</a:t>
            </a:r>
          </a:p>
          <a:p>
            <a:pPr algn="ctr">
              <a:buNone/>
            </a:pPr>
            <a:r>
              <a:rPr lang="en-US" sz="1400" dirty="0"/>
              <a:t>(Feb. 2, 2010)</a:t>
            </a:r>
            <a:endParaRPr lang="en-US" sz="1400" b="0" i="0" dirty="0"/>
          </a:p>
        </p:txBody>
      </p:sp>
      <p:sp>
        <p:nvSpPr>
          <p:cNvPr id="48" name="TextBox 47"/>
          <p:cNvSpPr txBox="1"/>
          <p:nvPr/>
        </p:nvSpPr>
        <p:spPr>
          <a:xfrm>
            <a:off x="6411243" y="2162853"/>
            <a:ext cx="2424062" cy="307777"/>
          </a:xfrm>
          <a:prstGeom prst="rect">
            <a:avLst/>
          </a:prstGeom>
          <a:noFill/>
        </p:spPr>
        <p:txBody>
          <a:bodyPr wrap="none" rtlCol="0">
            <a:spAutoFit/>
          </a:bodyPr>
          <a:lstStyle/>
          <a:p>
            <a:pPr>
              <a:buNone/>
            </a:pPr>
            <a:r>
              <a:rPr lang="en-US" sz="1400" b="0" i="0" dirty="0" err="1"/>
              <a:t>Radiocommunication</a:t>
            </a:r>
            <a:r>
              <a:rPr lang="en-US" sz="1400" b="0" i="0" dirty="0"/>
              <a:t> Sector</a:t>
            </a:r>
          </a:p>
        </p:txBody>
      </p:sp>
      <p:pic>
        <p:nvPicPr>
          <p:cNvPr id="49" name="Picture 13" descr="http://ts4.mm.bing.net/images/thumbnail.aspx?q=1546016915983&amp;id=87433981483dde5232abfb95a10f1e0e&amp;url=http%3a%2f%2fwww.homeplug.org%2fproducts%2fglobal_standards%2fieee-logo.JPG"/>
          <p:cNvPicPr>
            <a:picLocks noChangeAspect="1" noChangeArrowheads="1"/>
          </p:cNvPicPr>
          <p:nvPr/>
        </p:nvPicPr>
        <p:blipFill>
          <a:blip r:embed="rId11" cstate="print">
            <a:extLst/>
          </a:blip>
          <a:srcRect/>
          <a:stretch>
            <a:fillRect/>
          </a:stretch>
        </p:blipFill>
        <p:spPr bwMode="auto">
          <a:xfrm>
            <a:off x="446268" y="4970008"/>
            <a:ext cx="1524000" cy="533400"/>
          </a:xfrm>
          <a:prstGeom prst="rect">
            <a:avLst/>
          </a:prstGeom>
          <a:extLst/>
        </p:spPr>
      </p:pic>
      <p:sp>
        <p:nvSpPr>
          <p:cNvPr id="50" name="TextBox 49"/>
          <p:cNvSpPr txBox="1"/>
          <p:nvPr/>
        </p:nvSpPr>
        <p:spPr>
          <a:xfrm>
            <a:off x="605788" y="5569422"/>
            <a:ext cx="1000595" cy="307777"/>
          </a:xfrm>
          <a:prstGeom prst="rect">
            <a:avLst/>
          </a:prstGeom>
          <a:noFill/>
        </p:spPr>
        <p:txBody>
          <a:bodyPr wrap="none" rtlCol="0">
            <a:spAutoFit/>
          </a:bodyPr>
          <a:lstStyle/>
          <a:p>
            <a:pPr>
              <a:buNone/>
            </a:pPr>
            <a:r>
              <a:rPr lang="en-US" sz="1400" b="0" i="0" dirty="0"/>
              <a:t>Standards</a:t>
            </a:r>
          </a:p>
        </p:txBody>
      </p:sp>
      <p:pic>
        <p:nvPicPr>
          <p:cNvPr id="51" name="Picture 15" descr="HP Labs">
            <a:hlinkClick r:id="rId12"/>
          </p:cNvPr>
          <p:cNvPicPr>
            <a:picLocks noChangeAspect="1" noChangeArrowheads="1"/>
          </p:cNvPicPr>
          <p:nvPr/>
        </p:nvPicPr>
        <p:blipFill>
          <a:blip r:embed="rId13" cstate="print">
            <a:extLst/>
          </a:blip>
          <a:srcRect/>
          <a:stretch>
            <a:fillRect/>
          </a:stretch>
        </p:blipFill>
        <p:spPr bwMode="auto">
          <a:xfrm>
            <a:off x="6590141" y="5059196"/>
            <a:ext cx="1714500" cy="685800"/>
          </a:xfrm>
          <a:prstGeom prst="rect">
            <a:avLst/>
          </a:prstGeom>
          <a:extLst/>
        </p:spPr>
      </p:pic>
      <p:pic>
        <p:nvPicPr>
          <p:cNvPr id="52" name="Picture 17" descr="http://t0.gstatic.com/images?q=tbn:3rZgfw96hGw03M:http://www.businesspundit.com/wp-content/uploads/2009/09/zzFCC.png">
            <a:hlinkClick r:id="rId14"/>
          </p:cNvPr>
          <p:cNvPicPr>
            <a:picLocks noChangeAspect="1" noChangeArrowheads="1"/>
          </p:cNvPicPr>
          <p:nvPr/>
        </p:nvPicPr>
        <p:blipFill>
          <a:blip r:embed="rId15" cstate="print">
            <a:extLst/>
          </a:blip>
          <a:srcRect/>
          <a:stretch>
            <a:fillRect/>
          </a:stretch>
        </p:blipFill>
        <p:spPr bwMode="auto">
          <a:xfrm>
            <a:off x="3876124" y="1271153"/>
            <a:ext cx="1144991" cy="1144992"/>
          </a:xfrm>
          <a:prstGeom prst="rect">
            <a:avLst/>
          </a:prstGeom>
          <a:extLst/>
        </p:spPr>
      </p:pic>
      <p:sp>
        <p:nvSpPr>
          <p:cNvPr id="53" name="Rectangle 52"/>
          <p:cNvSpPr/>
          <p:nvPr/>
        </p:nvSpPr>
        <p:spPr>
          <a:xfrm>
            <a:off x="2778966" y="2416145"/>
            <a:ext cx="3331344" cy="523220"/>
          </a:xfrm>
          <a:prstGeom prst="rect">
            <a:avLst/>
          </a:prstGeom>
        </p:spPr>
        <p:txBody>
          <a:bodyPr wrap="square">
            <a:spAutoFit/>
          </a:bodyPr>
          <a:lstStyle/>
          <a:p>
            <a:pPr algn="ctr">
              <a:buNone/>
            </a:pPr>
            <a:r>
              <a:rPr lang="en-US" sz="1400" b="0" i="0" dirty="0">
                <a:latin typeface="arial"/>
              </a:rPr>
              <a:t>Federal Communications Commission, </a:t>
            </a:r>
            <a:r>
              <a:rPr lang="en-US" sz="1400" b="1" i="0" dirty="0">
                <a:latin typeface="arial"/>
              </a:rPr>
              <a:t>USA</a:t>
            </a:r>
            <a:r>
              <a:rPr lang="en-US" sz="1400" b="0" i="0" dirty="0">
                <a:latin typeface="arial"/>
              </a:rPr>
              <a:t> (FCC), </a:t>
            </a:r>
            <a:r>
              <a:rPr lang="en-US" sz="1400" dirty="0">
                <a:latin typeface="arial"/>
              </a:rPr>
              <a:t>Apr. 28 &amp; Aug. 14, 2010</a:t>
            </a:r>
            <a:endParaRPr lang="en-US" sz="1400" i="0" dirty="0"/>
          </a:p>
        </p:txBody>
      </p:sp>
      <p:sp>
        <p:nvSpPr>
          <p:cNvPr id="54" name="TextBox 53"/>
          <p:cNvSpPr txBox="1"/>
          <p:nvPr/>
        </p:nvSpPr>
        <p:spPr>
          <a:xfrm>
            <a:off x="3097488" y="5963579"/>
            <a:ext cx="2403222" cy="566309"/>
          </a:xfrm>
          <a:prstGeom prst="rect">
            <a:avLst/>
          </a:prstGeom>
          <a:noFill/>
        </p:spPr>
        <p:txBody>
          <a:bodyPr wrap="none" rtlCol="0">
            <a:spAutoFit/>
          </a:bodyPr>
          <a:lstStyle/>
          <a:p>
            <a:pPr algn="ctr">
              <a:buNone/>
            </a:pPr>
            <a:r>
              <a:rPr lang="en-US" sz="1400" b="0" i="0" dirty="0"/>
              <a:t>Fisher Communications Inc.</a:t>
            </a:r>
          </a:p>
          <a:p>
            <a:pPr algn="ctr">
              <a:buNone/>
            </a:pPr>
            <a:r>
              <a:rPr lang="en-US" sz="1400" dirty="0"/>
              <a:t>Jan. 14, 2010</a:t>
            </a:r>
            <a:endParaRPr lang="en-US" sz="1400" b="0" i="0" dirty="0"/>
          </a:p>
        </p:txBody>
      </p:sp>
      <p:sp>
        <p:nvSpPr>
          <p:cNvPr id="55" name="TextBox 54"/>
          <p:cNvSpPr txBox="1"/>
          <p:nvPr/>
        </p:nvSpPr>
        <p:spPr>
          <a:xfrm>
            <a:off x="6690432" y="5798022"/>
            <a:ext cx="1547218" cy="566309"/>
          </a:xfrm>
          <a:prstGeom prst="rect">
            <a:avLst/>
          </a:prstGeom>
          <a:noFill/>
        </p:spPr>
        <p:txBody>
          <a:bodyPr wrap="none" rtlCol="0">
            <a:spAutoFit/>
          </a:bodyPr>
          <a:lstStyle/>
          <a:p>
            <a:pPr algn="ctr">
              <a:buNone/>
            </a:pPr>
            <a:r>
              <a:rPr lang="en-US" sz="1400" b="0" i="0" dirty="0"/>
              <a:t>Industry Partners</a:t>
            </a:r>
          </a:p>
          <a:p>
            <a:pPr algn="ctr">
              <a:buNone/>
            </a:pPr>
            <a:r>
              <a:rPr lang="en-US" sz="1400" dirty="0"/>
              <a:t>Jan. 5, 2010</a:t>
            </a:r>
            <a:endParaRPr lang="en-US" sz="1400" b="0" i="0" dirty="0"/>
          </a:p>
        </p:txBody>
      </p:sp>
      <p:sp>
        <p:nvSpPr>
          <p:cNvPr id="56" name="TextBox 55"/>
          <p:cNvSpPr txBox="1"/>
          <p:nvPr/>
        </p:nvSpPr>
        <p:spPr>
          <a:xfrm>
            <a:off x="776310" y="4058579"/>
            <a:ext cx="1149417" cy="566309"/>
          </a:xfrm>
          <a:prstGeom prst="rect">
            <a:avLst/>
          </a:prstGeom>
          <a:noFill/>
        </p:spPr>
        <p:txBody>
          <a:bodyPr wrap="none" rtlCol="0">
            <a:spAutoFit/>
          </a:bodyPr>
          <a:lstStyle/>
          <a:p>
            <a:pPr algn="ctr">
              <a:buNone/>
            </a:pPr>
            <a:r>
              <a:rPr lang="en-US" sz="1400" b="1" i="0" dirty="0"/>
              <a:t>Singapore</a:t>
            </a:r>
          </a:p>
          <a:p>
            <a:pPr algn="ctr">
              <a:buNone/>
            </a:pPr>
            <a:r>
              <a:rPr lang="en-US" sz="1400" dirty="0"/>
              <a:t>Apr. 8, 2010</a:t>
            </a:r>
            <a:endParaRPr lang="en-US" sz="1400" b="0" i="0" dirty="0"/>
          </a:p>
        </p:txBody>
      </p:sp>
    </p:spTree>
    <p:extLst>
      <p:ext uri="{BB962C8B-B14F-4D97-AF65-F5344CB8AC3E}">
        <p14:creationId xmlns:p14="http://schemas.microsoft.com/office/powerpoint/2010/main" val="2131551413"/>
      </p:ext>
    </p:extLst>
  </p:cSld>
  <p:clrMapOvr>
    <a:masterClrMapping/>
  </p:clrMapOvr>
  <p:transition advTm="1432"/>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a:t>
            </a:r>
            <a:r>
              <a:rPr lang="en-US" dirty="0" err="1"/>
              <a:t>Fi</a:t>
            </a:r>
            <a:r>
              <a:rPr lang="en-US" dirty="0"/>
              <a:t> &amp; Broadcast TV</a:t>
            </a:r>
          </a:p>
        </p:txBody>
      </p:sp>
      <p:sp>
        <p:nvSpPr>
          <p:cNvPr id="21" name="Text Placeholder 2"/>
          <p:cNvSpPr>
            <a:spLocks noGrp="1"/>
          </p:cNvSpPr>
          <p:nvPr>
            <p:ph idx="1"/>
          </p:nvPr>
        </p:nvSpPr>
        <p:spPr/>
        <p:txBody>
          <a:bodyPr>
            <a:normAutofit/>
          </a:bodyPr>
          <a:lstStyle/>
          <a:p>
            <a:r>
              <a:rPr lang="en-US" sz="2400" dirty="0"/>
              <a:t>TV broadcasters opposed to white space networking</a:t>
            </a:r>
          </a:p>
          <a:p>
            <a:r>
              <a:rPr lang="en-US" sz="2400" dirty="0">
                <a:solidFill>
                  <a:srgbClr val="FF0000"/>
                </a:solidFill>
              </a:rPr>
              <a:t>Hillary Clinton </a:t>
            </a:r>
            <a:r>
              <a:rPr lang="en-US" sz="2400" dirty="0"/>
              <a:t>lobbying for broadcasters </a:t>
            </a:r>
            <a:br>
              <a:rPr lang="en-US" sz="2400" dirty="0"/>
            </a:br>
            <a:r>
              <a:rPr lang="en-US" sz="2400" dirty="0"/>
              <a:t>against White-</a:t>
            </a:r>
            <a:r>
              <a:rPr lang="en-US" sz="2400" dirty="0" err="1"/>
              <a:t>Fi</a:t>
            </a:r>
            <a:r>
              <a:rPr lang="en-US" sz="2400" dirty="0"/>
              <a:t>   </a:t>
            </a:r>
            <a:r>
              <a:rPr lang="en-US" sz="2400" dirty="0">
                <a:sym typeface="Wingdings" pitchFamily="2" charset="2"/>
              </a:rPr>
              <a:t> </a:t>
            </a:r>
          </a:p>
          <a:p>
            <a:r>
              <a:rPr lang="en-US" sz="2400" dirty="0">
                <a:sym typeface="Wingdings" pitchFamily="2" charset="2"/>
              </a:rPr>
              <a:t>Our system demonstrated that we can reuse unused spectrum without hurting broadcasters</a:t>
            </a:r>
          </a:p>
          <a:p>
            <a:endParaRPr lang="en-US" sz="2400" dirty="0"/>
          </a:p>
          <a:p>
            <a:endParaRPr lang="en-US" sz="2400" dirty="0"/>
          </a:p>
        </p:txBody>
      </p:sp>
      <p:pic>
        <p:nvPicPr>
          <p:cNvPr id="22" name="Content Placeholder 3"/>
          <p:cNvPicPr>
            <a:picLocks noChangeAspect="1"/>
          </p:cNvPicPr>
          <p:nvPr/>
        </p:nvPicPr>
        <p:blipFill>
          <a:blip r:embed="rId3" cstate="print">
            <a:extLst/>
          </a:blip>
          <a:stretch>
            <a:fillRect/>
          </a:stretch>
        </p:blipFill>
        <p:spPr>
          <a:xfrm>
            <a:off x="4305300" y="3695700"/>
            <a:ext cx="4407345" cy="3001513"/>
          </a:xfrm>
          <a:prstGeom prst="rect">
            <a:avLst/>
          </a:prstGeom>
        </p:spPr>
      </p:pic>
      <p:pic>
        <p:nvPicPr>
          <p:cNvPr id="23" name="Picture 22"/>
          <p:cNvPicPr>
            <a:picLocks noChangeAspect="1"/>
          </p:cNvPicPr>
          <p:nvPr/>
        </p:nvPicPr>
        <p:blipFill>
          <a:blip r:embed="rId4" cstate="print">
            <a:extLst/>
          </a:blip>
          <a:stretch>
            <a:fillRect/>
          </a:stretch>
        </p:blipFill>
        <p:spPr>
          <a:xfrm>
            <a:off x="647700" y="3962400"/>
            <a:ext cx="3352800" cy="2286000"/>
          </a:xfrm>
          <a:prstGeom prst="rect">
            <a:avLst/>
          </a:prstGeom>
        </p:spPr>
      </p:pic>
      <p:sp>
        <p:nvSpPr>
          <p:cNvPr id="24" name="TextBox 23"/>
          <p:cNvSpPr txBox="1"/>
          <p:nvPr/>
        </p:nvSpPr>
        <p:spPr>
          <a:xfrm>
            <a:off x="4648200" y="4267200"/>
            <a:ext cx="1676400" cy="338554"/>
          </a:xfrm>
          <a:prstGeom prst="rect">
            <a:avLst/>
          </a:prstGeom>
          <a:solidFill>
            <a:schemeClr val="bg1"/>
          </a:solidFill>
        </p:spPr>
        <p:txBody>
          <a:bodyPr wrap="square" rtlCol="0">
            <a:spAutoFit/>
          </a:bodyPr>
          <a:lstStyle/>
          <a:p>
            <a:pPr algn="ctr">
              <a:buNone/>
            </a:pPr>
            <a:r>
              <a:rPr lang="en-US" sz="1600" b="1" dirty="0"/>
              <a:t>KOMO (Ch. 38)</a:t>
            </a:r>
            <a:endParaRPr lang="en-US" sz="1600" b="1" u="sng" dirty="0">
              <a:hlinkClick r:id=""/>
            </a:endParaRPr>
          </a:p>
        </p:txBody>
      </p:sp>
      <p:sp>
        <p:nvSpPr>
          <p:cNvPr id="25" name="TextBox 24"/>
          <p:cNvSpPr txBox="1"/>
          <p:nvPr/>
        </p:nvSpPr>
        <p:spPr>
          <a:xfrm>
            <a:off x="6477000" y="4267200"/>
            <a:ext cx="1676400" cy="338554"/>
          </a:xfrm>
          <a:prstGeom prst="rect">
            <a:avLst/>
          </a:prstGeom>
          <a:solidFill>
            <a:schemeClr val="bg1"/>
          </a:solidFill>
        </p:spPr>
        <p:txBody>
          <a:bodyPr wrap="square" rtlCol="0">
            <a:spAutoFit/>
          </a:bodyPr>
          <a:lstStyle/>
          <a:p>
            <a:pPr algn="ctr">
              <a:buNone/>
            </a:pPr>
            <a:r>
              <a:rPr lang="en-US" sz="1600" b="1" dirty="0"/>
              <a:t>KIRO (Ch. 39)</a:t>
            </a:r>
            <a:endParaRPr lang="en-US" sz="1600" b="1" u="sng" dirty="0">
              <a:hlinkClick r:id=""/>
            </a:endParaRPr>
          </a:p>
        </p:txBody>
      </p:sp>
      <p:sp>
        <p:nvSpPr>
          <p:cNvPr id="26" name="TextBox 25"/>
          <p:cNvSpPr txBox="1"/>
          <p:nvPr/>
        </p:nvSpPr>
        <p:spPr>
          <a:xfrm>
            <a:off x="7391400" y="4876800"/>
            <a:ext cx="1905000" cy="338554"/>
          </a:xfrm>
          <a:prstGeom prst="rect">
            <a:avLst/>
          </a:prstGeom>
          <a:solidFill>
            <a:schemeClr val="bg1"/>
          </a:solidFill>
        </p:spPr>
        <p:txBody>
          <a:bodyPr wrap="square" rtlCol="0">
            <a:spAutoFit/>
          </a:bodyPr>
          <a:lstStyle/>
          <a:p>
            <a:pPr algn="ctr">
              <a:buNone/>
            </a:pPr>
            <a:r>
              <a:rPr lang="en-US" sz="1600" b="1" dirty="0"/>
              <a:t>White-</a:t>
            </a:r>
            <a:r>
              <a:rPr lang="en-US" sz="1600" b="1" dirty="0" err="1"/>
              <a:t>Fi</a:t>
            </a:r>
            <a:r>
              <a:rPr lang="en-US" sz="1600" b="1" dirty="0"/>
              <a:t> (Ch. 40)</a:t>
            </a:r>
            <a:endParaRPr lang="en-US" sz="1600" b="1" u="sng" dirty="0">
              <a:hlinkClick r:id=""/>
            </a:endParaRPr>
          </a:p>
        </p:txBody>
      </p:sp>
    </p:spTree>
    <p:extLst>
      <p:ext uri="{BB962C8B-B14F-4D97-AF65-F5344CB8AC3E}">
        <p14:creationId xmlns:p14="http://schemas.microsoft.com/office/powerpoint/2010/main" val="711863626"/>
      </p:ext>
    </p:extLst>
  </p:cSld>
  <p:clrMapOvr>
    <a:masterClrMapping/>
  </p:clrMapOvr>
  <p:transition advTm="1637"/>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58085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Allocation in the US</a:t>
            </a:r>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5</a:t>
            </a:fld>
            <a:endParaRPr lang="en-US">
              <a:solidFill>
                <a:prstClr val="black">
                  <a:tint val="75000"/>
                </a:prstClr>
              </a:solidFill>
            </a:endParaRPr>
          </a:p>
        </p:txBody>
      </p:sp>
      <p:pic>
        <p:nvPicPr>
          <p:cNvPr id="5" name="Picture 4" descr="http://discovermagazine.com/2007/jun/tireless-wireless/allochrt_lg.jpg"/>
          <p:cNvPicPr>
            <a:picLocks noChangeAspect="1" noChangeArrowheads="1"/>
          </p:cNvPicPr>
          <p:nvPr/>
        </p:nvPicPr>
        <p:blipFill>
          <a:blip r:embed="rId2" cstate="print"/>
          <a:srcRect/>
          <a:stretch>
            <a:fillRect/>
          </a:stretch>
        </p:blipFill>
        <p:spPr bwMode="auto">
          <a:xfrm>
            <a:off x="0" y="1387865"/>
            <a:ext cx="9144000" cy="5470135"/>
          </a:xfrm>
          <a:prstGeom prst="rect">
            <a:avLst/>
          </a:prstGeom>
          <a:noFill/>
        </p:spPr>
      </p:pic>
    </p:spTree>
    <p:extLst>
      <p:ext uri="{BB962C8B-B14F-4D97-AF65-F5344CB8AC3E}">
        <p14:creationId xmlns:p14="http://schemas.microsoft.com/office/powerpoint/2010/main" val="425127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contrast...</a:t>
            </a:r>
          </a:p>
        </p:txBody>
      </p:sp>
      <p:sp>
        <p:nvSpPr>
          <p:cNvPr id="3" name="Content Placeholder 2"/>
          <p:cNvSpPr>
            <a:spLocks noGrp="1"/>
          </p:cNvSpPr>
          <p:nvPr>
            <p:ph idx="1"/>
          </p:nvPr>
        </p:nvSpPr>
        <p:spPr/>
        <p:txBody>
          <a:bodyPr/>
          <a:lstStyle/>
          <a:p>
            <a:r>
              <a:rPr lang="en-US" dirty="0"/>
              <a:t>Large portions of spectrum is unutilized</a:t>
            </a:r>
          </a:p>
          <a:p>
            <a:endParaRPr lang="en-US" dirty="0"/>
          </a:p>
        </p:txBody>
      </p:sp>
      <p:sp>
        <p:nvSpPr>
          <p:cNvPr id="4" name="Slide Number Placeholder 3"/>
          <p:cNvSpPr>
            <a:spLocks noGrp="1"/>
          </p:cNvSpPr>
          <p:nvPr>
            <p:ph type="sldNum" sz="quarter" idx="12"/>
          </p:nvPr>
        </p:nvSpPr>
        <p:spPr/>
        <p:txBody>
          <a:bodyPr/>
          <a:lstStyle/>
          <a:p>
            <a:fld id="{28C4FE9C-4102-41A3-893B-F8065B17DB67}" type="slidenum">
              <a:rPr lang="en-US" smtClean="0">
                <a:solidFill>
                  <a:prstClr val="black">
                    <a:tint val="75000"/>
                  </a:prstClr>
                </a:solidFill>
              </a:rPr>
              <a:pPr/>
              <a:t>6</a:t>
            </a:fld>
            <a:endParaRPr lang="en-US">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007" y="2133600"/>
            <a:ext cx="7272793" cy="468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10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0" y="4038600"/>
            <a:ext cx="2286000" cy="4049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2"/>
          <p:cNvSpPr>
            <a:spLocks noGrp="1" noChangeArrowheads="1"/>
          </p:cNvSpPr>
          <p:nvPr>
            <p:ph type="title"/>
          </p:nvPr>
        </p:nvSpPr>
        <p:spPr/>
        <p:txBody>
          <a:bodyPr/>
          <a:lstStyle/>
          <a:p>
            <a:r>
              <a:rPr lang="en-US" dirty="0"/>
              <a:t>Dynamic Spectrum Access</a:t>
            </a:r>
          </a:p>
        </p:txBody>
      </p:sp>
      <p:sp>
        <p:nvSpPr>
          <p:cNvPr id="5" name="Content Placeholder 2"/>
          <p:cNvSpPr txBox="1">
            <a:spLocks/>
          </p:cNvSpPr>
          <p:nvPr/>
        </p:nvSpPr>
        <p:spPr>
          <a:xfrm>
            <a:off x="437317" y="3957640"/>
            <a:ext cx="8173283" cy="2900361"/>
          </a:xfrm>
          <a:prstGeom prst="rect">
            <a:avLst/>
          </a:prstGeom>
        </p:spPr>
        <p:txBody>
          <a:bodyPr vert="horz" lIns="121845" tIns="60923" rIns="121845" bIns="60923" rtlCol="0">
            <a:normAutofit/>
          </a:bodyPr>
          <a:lstStyle>
            <a:lvl1pPr marL="376541" indent="-376541" algn="l" defTabSz="1218480" rtl="0" eaLnBrk="1" latinLnBrk="0" hangingPunct="1">
              <a:spcBef>
                <a:spcPct val="20000"/>
              </a:spcBef>
              <a:buFont typeface="Arial" pitchFamily="34" charset="0"/>
              <a:buChar char="•"/>
              <a:defRPr sz="2400" kern="1200" baseline="0">
                <a:solidFill>
                  <a:schemeClr val="tx1">
                    <a:lumMod val="75000"/>
                    <a:lumOff val="25000"/>
                  </a:schemeClr>
                </a:solidFill>
                <a:latin typeface="Segoe UI" pitchFamily="34" charset="0"/>
                <a:ea typeface="+mn-ea"/>
                <a:cs typeface="Segoe UI" pitchFamily="34" charset="0"/>
              </a:defRPr>
            </a:lvl1pPr>
            <a:lvl2pPr marL="765779" indent="-389239" algn="l" defTabSz="1218480" rtl="0" eaLnBrk="1" latinLnBrk="0" hangingPunct="1">
              <a:spcBef>
                <a:spcPct val="20000"/>
              </a:spcBef>
              <a:buFont typeface="Arial" pitchFamily="34" charset="0"/>
              <a:buChar char="•"/>
              <a:defRPr sz="2400" kern="1200">
                <a:solidFill>
                  <a:schemeClr val="tx1">
                    <a:lumMod val="75000"/>
                    <a:lumOff val="25000"/>
                  </a:schemeClr>
                </a:solidFill>
                <a:latin typeface="Segoe UI" pitchFamily="34" charset="0"/>
                <a:ea typeface="+mn-ea"/>
                <a:cs typeface="Segoe UI" pitchFamily="34" charset="0"/>
              </a:defRPr>
            </a:lvl2pPr>
            <a:lvl3pPr marL="1096629" indent="-302511" algn="l" defTabSz="1218480" rtl="0" eaLnBrk="1" latinLnBrk="0" hangingPunct="1">
              <a:spcBef>
                <a:spcPct val="20000"/>
              </a:spcBef>
              <a:buFont typeface="Arial" pitchFamily="34" charset="0"/>
              <a:buChar char="•"/>
              <a:defRPr sz="2000" b="0" kern="1200">
                <a:solidFill>
                  <a:schemeClr val="tx1">
                    <a:lumMod val="75000"/>
                    <a:lumOff val="25000"/>
                  </a:schemeClr>
                </a:solidFill>
                <a:latin typeface="Segoe UI" pitchFamily="34" charset="0"/>
                <a:ea typeface="+mn-ea"/>
                <a:cs typeface="Segoe UI" pitchFamily="34" charset="0"/>
              </a:defRPr>
            </a:lvl3pPr>
            <a:lvl4pPr marL="1520979" indent="-302511" algn="l" defTabSz="1218480" rtl="0" eaLnBrk="1" latinLnBrk="0" hangingPunct="1">
              <a:spcBef>
                <a:spcPct val="20000"/>
              </a:spcBef>
              <a:buFont typeface="Arial" pitchFamily="34" charset="0"/>
              <a:buChar char="•"/>
              <a:defRPr sz="1900" kern="1200">
                <a:solidFill>
                  <a:schemeClr val="tx1">
                    <a:lumMod val="75000"/>
                    <a:lumOff val="25000"/>
                  </a:schemeClr>
                </a:solidFill>
                <a:latin typeface="Segoe UI" pitchFamily="34" charset="0"/>
                <a:ea typeface="+mn-ea"/>
                <a:cs typeface="Segoe UI" pitchFamily="34" charset="0"/>
              </a:defRPr>
            </a:lvl4pPr>
            <a:lvl5pPr marL="2741573" indent="-304627" algn="l" defTabSz="1218480"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081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05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29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534" indent="-304627"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altLang="zh-TW" sz="2700" b="1" dirty="0">
                <a:solidFill>
                  <a:schemeClr val="tx1"/>
                </a:solidFill>
                <a:ea typeface="PMingLiU" pitchFamily="18" charset="-120"/>
                <a:cs typeface="Times New Roman" pitchFamily="18" charset="0"/>
              </a:rPr>
              <a:t>Determine</a:t>
            </a:r>
            <a:r>
              <a:rPr lang="en-US" altLang="zh-TW" sz="2700" b="1" dirty="0">
                <a:ea typeface="PMingLiU" pitchFamily="18" charset="-120"/>
                <a:cs typeface="Times New Roman" pitchFamily="18" charset="0"/>
              </a:rPr>
              <a:t> </a:t>
            </a:r>
            <a:r>
              <a:rPr lang="en-US" altLang="zh-TW" sz="2700" dirty="0">
                <a:solidFill>
                  <a:schemeClr val="tx1"/>
                </a:solidFill>
                <a:ea typeface="PMingLiU" pitchFamily="18" charset="-120"/>
                <a:cs typeface="Times New Roman" pitchFamily="18" charset="0"/>
              </a:rPr>
              <a:t>available spectrum (</a:t>
            </a:r>
            <a:r>
              <a:rPr lang="en-US" altLang="zh-TW" sz="2700" b="1" dirty="0">
                <a:solidFill>
                  <a:schemeClr val="bg1"/>
                </a:solidFill>
                <a:ea typeface="PMingLiU" pitchFamily="18" charset="-120"/>
                <a:cs typeface="Times New Roman" pitchFamily="18" charset="0"/>
              </a:rPr>
              <a:t>white spaces</a:t>
            </a:r>
            <a:r>
              <a:rPr lang="en-US" altLang="zh-TW" sz="2700" dirty="0">
                <a:solidFill>
                  <a:schemeClr val="tx1"/>
                </a:solidFill>
                <a:ea typeface="PMingLiU" pitchFamily="18" charset="-120"/>
                <a:cs typeface="Times New Roman" pitchFamily="18" charset="0"/>
              </a:rPr>
              <a:t>)</a:t>
            </a:r>
          </a:p>
          <a:p>
            <a:r>
              <a:rPr lang="en-US" altLang="zh-TW" sz="2700" b="1" dirty="0">
                <a:solidFill>
                  <a:schemeClr val="tx1"/>
                </a:solidFill>
                <a:ea typeface="PMingLiU" pitchFamily="18" charset="-120"/>
                <a:cs typeface="Times New Roman" pitchFamily="18" charset="0"/>
              </a:rPr>
              <a:t>Transmit</a:t>
            </a:r>
            <a:r>
              <a:rPr lang="en-US" altLang="zh-TW" sz="2700" dirty="0">
                <a:solidFill>
                  <a:schemeClr val="tx1"/>
                </a:solidFill>
                <a:ea typeface="PMingLiU" pitchFamily="18" charset="-120"/>
                <a:cs typeface="Times New Roman" pitchFamily="18" charset="0"/>
              </a:rPr>
              <a:t> in “available frequencies”</a:t>
            </a:r>
          </a:p>
          <a:p>
            <a:r>
              <a:rPr lang="en-US" altLang="zh-TW" sz="2700" b="1" dirty="0">
                <a:solidFill>
                  <a:schemeClr val="tx1"/>
                </a:solidFill>
                <a:ea typeface="PMingLiU" pitchFamily="18" charset="-120"/>
                <a:cs typeface="Times New Roman" pitchFamily="18" charset="0"/>
              </a:rPr>
              <a:t>Detect</a:t>
            </a:r>
            <a:r>
              <a:rPr lang="en-US" altLang="zh-TW" sz="2700" b="1" dirty="0">
                <a:ea typeface="PMingLiU" pitchFamily="18" charset="-120"/>
                <a:cs typeface="Times New Roman" pitchFamily="18" charset="0"/>
              </a:rPr>
              <a:t>  </a:t>
            </a:r>
            <a:r>
              <a:rPr lang="en-US" altLang="zh-TW" sz="2700" dirty="0">
                <a:solidFill>
                  <a:schemeClr val="tx1"/>
                </a:solidFill>
                <a:ea typeface="PMingLiU" pitchFamily="18" charset="-120"/>
                <a:cs typeface="Times New Roman" pitchFamily="18" charset="0"/>
              </a:rPr>
              <a:t>if primary user appears </a:t>
            </a:r>
          </a:p>
          <a:p>
            <a:r>
              <a:rPr lang="en-US" altLang="zh-TW" sz="2700" b="1" dirty="0">
                <a:solidFill>
                  <a:schemeClr val="tx1"/>
                </a:solidFill>
                <a:ea typeface="PMingLiU" pitchFamily="18" charset="-120"/>
                <a:cs typeface="Times New Roman" pitchFamily="18" charset="0"/>
              </a:rPr>
              <a:t>Move </a:t>
            </a:r>
            <a:r>
              <a:rPr lang="en-US" altLang="zh-TW" sz="2700" dirty="0">
                <a:solidFill>
                  <a:schemeClr val="tx1"/>
                </a:solidFill>
                <a:ea typeface="PMingLiU" pitchFamily="18" charset="-120"/>
                <a:cs typeface="Times New Roman" pitchFamily="18" charset="0"/>
              </a:rPr>
              <a:t>to new frequencies</a:t>
            </a:r>
          </a:p>
          <a:p>
            <a:r>
              <a:rPr lang="en-US" altLang="zh-TW" sz="2700" b="1" dirty="0">
                <a:solidFill>
                  <a:schemeClr val="tx1"/>
                </a:solidFill>
                <a:ea typeface="PMingLiU" pitchFamily="18" charset="-120"/>
                <a:cs typeface="Times New Roman" pitchFamily="18" charset="0"/>
              </a:rPr>
              <a:t>Adapt</a:t>
            </a:r>
            <a:r>
              <a:rPr lang="en-US" altLang="zh-TW" sz="2700" dirty="0">
                <a:solidFill>
                  <a:schemeClr val="tx1"/>
                </a:solidFill>
                <a:ea typeface="PMingLiU" pitchFamily="18" charset="-120"/>
                <a:cs typeface="Times New Roman" pitchFamily="18" charset="0"/>
              </a:rPr>
              <a:t> bandwidth and power levels</a:t>
            </a:r>
            <a:endParaRPr lang="en-US" altLang="zh-TW" dirty="0">
              <a:solidFill>
                <a:schemeClr val="tx1"/>
              </a:solidFill>
              <a:ea typeface="PMingLiU" pitchFamily="18" charset="-120"/>
              <a:cs typeface="Times New Roman" pitchFamily="18" charset="0"/>
            </a:endParaRPr>
          </a:p>
          <a:p>
            <a:endParaRPr lang="en-US" dirty="0"/>
          </a:p>
        </p:txBody>
      </p:sp>
      <p:sp>
        <p:nvSpPr>
          <p:cNvPr id="6" name="AutoShape 16"/>
          <p:cNvSpPr>
            <a:spLocks noChangeArrowheads="1"/>
          </p:cNvSpPr>
          <p:nvPr/>
        </p:nvSpPr>
        <p:spPr bwMode="auto">
          <a:xfrm flipH="1" flipV="1">
            <a:off x="4668261" y="2367614"/>
            <a:ext cx="239972" cy="122477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9900"/>
          </a:solidFill>
          <a:ln w="12700" algn="ctr">
            <a:solidFill>
              <a:schemeClr val="tx1"/>
            </a:solidFill>
            <a:miter lim="800000"/>
            <a:headEnd/>
            <a:tailEnd/>
          </a:ln>
          <a:effectLst/>
        </p:spPr>
        <p:txBody>
          <a:bodyPr wrap="none" lIns="120630" tIns="59256" rIns="120630" bIns="59256" anchor="ctr"/>
          <a:lstStyle/>
          <a:p>
            <a:endParaRPr lang="en-US" dirty="0"/>
          </a:p>
        </p:txBody>
      </p:sp>
      <p:sp>
        <p:nvSpPr>
          <p:cNvPr id="8" name="Line 4"/>
          <p:cNvSpPr>
            <a:spLocks noChangeShapeType="1"/>
          </p:cNvSpPr>
          <p:nvPr/>
        </p:nvSpPr>
        <p:spPr bwMode="auto">
          <a:xfrm flipV="1">
            <a:off x="1660231" y="3585187"/>
            <a:ext cx="4246959" cy="21614"/>
          </a:xfrm>
          <a:prstGeom prst="line">
            <a:avLst/>
          </a:prstGeom>
          <a:noFill/>
          <a:ln w="28575">
            <a:solidFill>
              <a:schemeClr val="tx1"/>
            </a:solidFill>
            <a:round/>
            <a:headEnd/>
            <a:tailEnd type="triangle" w="med" len="med"/>
          </a:ln>
          <a:effectLst/>
        </p:spPr>
        <p:txBody>
          <a:bodyPr lIns="120630" tIns="59256" rIns="120630" bIns="59256"/>
          <a:lstStyle/>
          <a:p>
            <a:endParaRPr lang="en-US" dirty="0"/>
          </a:p>
        </p:txBody>
      </p:sp>
      <p:sp>
        <p:nvSpPr>
          <p:cNvPr id="9" name="Line 5"/>
          <p:cNvSpPr>
            <a:spLocks noChangeShapeType="1"/>
          </p:cNvSpPr>
          <p:nvPr/>
        </p:nvSpPr>
        <p:spPr bwMode="auto">
          <a:xfrm>
            <a:off x="1676972" y="1632745"/>
            <a:ext cx="0" cy="1974056"/>
          </a:xfrm>
          <a:prstGeom prst="line">
            <a:avLst/>
          </a:prstGeom>
          <a:noFill/>
          <a:ln w="28575">
            <a:solidFill>
              <a:schemeClr val="tx1"/>
            </a:solidFill>
            <a:round/>
            <a:headEnd type="triangle" w="med" len="med"/>
            <a:tailEnd/>
          </a:ln>
          <a:effectLst/>
        </p:spPr>
        <p:txBody>
          <a:bodyPr lIns="120630" tIns="59256" rIns="120630" bIns="59256"/>
          <a:lstStyle/>
          <a:p>
            <a:endParaRPr lang="en-US" dirty="0"/>
          </a:p>
        </p:txBody>
      </p:sp>
      <p:sp>
        <p:nvSpPr>
          <p:cNvPr id="10" name="Text Box 12"/>
          <p:cNvSpPr txBox="1">
            <a:spLocks noChangeArrowheads="1"/>
          </p:cNvSpPr>
          <p:nvPr/>
        </p:nvSpPr>
        <p:spPr bwMode="auto">
          <a:xfrm flipV="1">
            <a:off x="1219200" y="1906521"/>
            <a:ext cx="736902" cy="1188753"/>
          </a:xfrm>
          <a:prstGeom prst="rect">
            <a:avLst/>
          </a:prstGeom>
          <a:noFill/>
          <a:ln w="12700" algn="ctr">
            <a:noFill/>
            <a:miter lim="800000"/>
            <a:headEnd/>
            <a:tailEnd/>
          </a:ln>
          <a:effectLst/>
        </p:spPr>
        <p:txBody>
          <a:bodyPr vert="eaVert" wrap="square" lIns="120630" tIns="59256" rIns="120630" bIns="59256">
            <a:spAutoFit/>
          </a:bodyPr>
          <a:lstStyle/>
          <a:p>
            <a:pPr marL="457120" indent="-457120"/>
            <a:r>
              <a:rPr lang="en-US" altLang="zh-TW" dirty="0">
                <a:ea typeface="PMingLiU" pitchFamily="18" charset="-120"/>
              </a:rPr>
              <a:t>Power</a:t>
            </a:r>
          </a:p>
        </p:txBody>
      </p:sp>
      <p:sp>
        <p:nvSpPr>
          <p:cNvPr id="11" name="Text Box 13"/>
          <p:cNvSpPr txBox="1">
            <a:spLocks noChangeArrowheads="1"/>
          </p:cNvSpPr>
          <p:nvPr/>
        </p:nvSpPr>
        <p:spPr bwMode="auto">
          <a:xfrm>
            <a:off x="3432527" y="3617946"/>
            <a:ext cx="1224847" cy="396668"/>
          </a:xfrm>
          <a:prstGeom prst="rect">
            <a:avLst/>
          </a:prstGeom>
          <a:noFill/>
          <a:ln w="12700" algn="ctr">
            <a:noFill/>
            <a:miter lim="800000"/>
            <a:headEnd/>
            <a:tailEnd/>
          </a:ln>
          <a:effectLst/>
        </p:spPr>
        <p:txBody>
          <a:bodyPr wrap="none" lIns="120630" tIns="59256" rIns="120630" bIns="59256">
            <a:spAutoFit/>
          </a:bodyPr>
          <a:lstStyle/>
          <a:p>
            <a:pPr marL="457120" indent="-457120"/>
            <a:r>
              <a:rPr lang="en-US" altLang="zh-TW" dirty="0">
                <a:ea typeface="PMingLiU" pitchFamily="18" charset="-120"/>
              </a:rPr>
              <a:t>Frequency</a:t>
            </a:r>
          </a:p>
        </p:txBody>
      </p:sp>
      <p:sp>
        <p:nvSpPr>
          <p:cNvPr id="12" name="AutoShape 17"/>
          <p:cNvSpPr>
            <a:spLocks noChangeArrowheads="1"/>
          </p:cNvSpPr>
          <p:nvPr/>
        </p:nvSpPr>
        <p:spPr bwMode="auto">
          <a:xfrm flipH="1" flipV="1">
            <a:off x="4986365" y="3441096"/>
            <a:ext cx="719918" cy="1512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lgn="ctr">
            <a:solidFill>
              <a:schemeClr val="tx1"/>
            </a:solidFill>
            <a:miter lim="800000"/>
            <a:headEnd/>
            <a:tailEnd/>
          </a:ln>
          <a:effectLst/>
        </p:spPr>
        <p:txBody>
          <a:bodyPr wrap="none" lIns="120630" tIns="59256" rIns="120630" bIns="59256" anchor="ctr"/>
          <a:lstStyle/>
          <a:p>
            <a:endParaRPr lang="en-US" dirty="0"/>
          </a:p>
        </p:txBody>
      </p:sp>
      <p:sp>
        <p:nvSpPr>
          <p:cNvPr id="13" name="AutoShape 10"/>
          <p:cNvSpPr>
            <a:spLocks noChangeArrowheads="1"/>
          </p:cNvSpPr>
          <p:nvPr/>
        </p:nvSpPr>
        <p:spPr bwMode="auto">
          <a:xfrm flipH="1" flipV="1">
            <a:off x="3820916" y="1964156"/>
            <a:ext cx="719918" cy="16354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lgn="ctr">
            <a:solidFill>
              <a:schemeClr val="tx1"/>
            </a:solidFill>
            <a:miter lim="800000"/>
            <a:headEnd/>
            <a:tailEnd/>
          </a:ln>
          <a:effectLst/>
        </p:spPr>
        <p:txBody>
          <a:bodyPr wrap="none" lIns="120630" tIns="59256" rIns="120630" bIns="59256" anchor="ctr"/>
          <a:lstStyle/>
          <a:p>
            <a:endParaRPr lang="en-US" dirty="0"/>
          </a:p>
        </p:txBody>
      </p:sp>
      <p:sp>
        <p:nvSpPr>
          <p:cNvPr id="14" name="AutoShape 9"/>
          <p:cNvSpPr>
            <a:spLocks noChangeArrowheads="1"/>
          </p:cNvSpPr>
          <p:nvPr/>
        </p:nvSpPr>
        <p:spPr bwMode="auto">
          <a:xfrm flipH="1" flipV="1">
            <a:off x="2832191" y="2778275"/>
            <a:ext cx="530173" cy="80691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lgn="ctr">
            <a:solidFill>
              <a:schemeClr val="tx1"/>
            </a:solidFill>
            <a:miter lim="800000"/>
            <a:headEnd/>
            <a:tailEnd/>
          </a:ln>
          <a:effectLst/>
        </p:spPr>
        <p:txBody>
          <a:bodyPr wrap="none" lIns="120630" tIns="59256" rIns="120630" bIns="59256" anchor="ctr"/>
          <a:lstStyle/>
          <a:p>
            <a:endParaRPr lang="en-US" dirty="0"/>
          </a:p>
        </p:txBody>
      </p:sp>
      <p:sp>
        <p:nvSpPr>
          <p:cNvPr id="15" name="AutoShape 8"/>
          <p:cNvSpPr>
            <a:spLocks noChangeArrowheads="1"/>
          </p:cNvSpPr>
          <p:nvPr/>
        </p:nvSpPr>
        <p:spPr bwMode="auto">
          <a:xfrm flipH="1" flipV="1">
            <a:off x="1704877" y="1906521"/>
            <a:ext cx="284619" cy="169307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lgn="ctr">
            <a:solidFill>
              <a:schemeClr val="tx1"/>
            </a:solidFill>
            <a:miter lim="800000"/>
            <a:headEnd/>
            <a:tailEnd/>
          </a:ln>
          <a:effectLst/>
        </p:spPr>
        <p:txBody>
          <a:bodyPr rot="10800000" wrap="none" lIns="120630" tIns="59256" rIns="120630" bIns="59256" anchor="ctr"/>
          <a:lstStyle/>
          <a:p>
            <a:pPr marL="457120" indent="-457120" algn="ctr"/>
            <a:endParaRPr lang="zh-TW" altLang="en-US">
              <a:ea typeface="PMingLiU" pitchFamily="18" charset="-120"/>
            </a:endParaRPr>
          </a:p>
        </p:txBody>
      </p:sp>
      <p:sp>
        <p:nvSpPr>
          <p:cNvPr id="16" name="Text Box 29"/>
          <p:cNvSpPr txBox="1">
            <a:spLocks noChangeArrowheads="1"/>
          </p:cNvSpPr>
          <p:nvPr/>
        </p:nvSpPr>
        <p:spPr bwMode="auto">
          <a:xfrm>
            <a:off x="1659891" y="1447800"/>
            <a:ext cx="588262" cy="396668"/>
          </a:xfrm>
          <a:prstGeom prst="rect">
            <a:avLst/>
          </a:prstGeom>
          <a:noFill/>
          <a:ln w="12700" algn="ctr">
            <a:noFill/>
            <a:miter lim="800000"/>
            <a:headEnd/>
            <a:tailEnd/>
          </a:ln>
          <a:effectLst/>
        </p:spPr>
        <p:txBody>
          <a:bodyPr wrap="none" lIns="120630" tIns="59256" rIns="120630" bIns="59256">
            <a:spAutoFit/>
          </a:bodyPr>
          <a:lstStyle/>
          <a:p>
            <a:pPr marL="457120" indent="-457120"/>
            <a:r>
              <a:rPr lang="en-US" altLang="zh-TW" dirty="0">
                <a:ea typeface="PMingLiU" pitchFamily="18" charset="-120"/>
              </a:rPr>
              <a:t>PU</a:t>
            </a:r>
            <a:r>
              <a:rPr lang="en-US" altLang="zh-TW" baseline="-25000" dirty="0">
                <a:ea typeface="PMingLiU" pitchFamily="18" charset="-120"/>
              </a:rPr>
              <a:t>1</a:t>
            </a:r>
          </a:p>
        </p:txBody>
      </p:sp>
      <p:sp>
        <p:nvSpPr>
          <p:cNvPr id="17" name="Text Box 30"/>
          <p:cNvSpPr txBox="1">
            <a:spLocks noChangeArrowheads="1"/>
          </p:cNvSpPr>
          <p:nvPr/>
        </p:nvSpPr>
        <p:spPr bwMode="auto">
          <a:xfrm>
            <a:off x="2843351" y="2367613"/>
            <a:ext cx="588262" cy="396668"/>
          </a:xfrm>
          <a:prstGeom prst="rect">
            <a:avLst/>
          </a:prstGeom>
          <a:noFill/>
          <a:ln w="12700" algn="ctr">
            <a:noFill/>
            <a:miter lim="800000"/>
            <a:headEnd/>
            <a:tailEnd/>
          </a:ln>
          <a:effectLst/>
        </p:spPr>
        <p:txBody>
          <a:bodyPr wrap="none" lIns="120630" tIns="59256" rIns="120630" bIns="59256">
            <a:spAutoFit/>
          </a:bodyPr>
          <a:lstStyle/>
          <a:p>
            <a:pPr marL="457120" indent="-457120"/>
            <a:r>
              <a:rPr lang="en-US" altLang="zh-TW" dirty="0">
                <a:ea typeface="PMingLiU" pitchFamily="18" charset="-120"/>
              </a:rPr>
              <a:t>PU</a:t>
            </a:r>
            <a:r>
              <a:rPr lang="en-US" altLang="zh-TW" baseline="-25000" dirty="0">
                <a:ea typeface="PMingLiU" pitchFamily="18" charset="-120"/>
              </a:rPr>
              <a:t>2</a:t>
            </a:r>
          </a:p>
        </p:txBody>
      </p:sp>
      <p:sp>
        <p:nvSpPr>
          <p:cNvPr id="18" name="Text Box 32"/>
          <p:cNvSpPr txBox="1">
            <a:spLocks noChangeArrowheads="1"/>
          </p:cNvSpPr>
          <p:nvPr/>
        </p:nvSpPr>
        <p:spPr bwMode="auto">
          <a:xfrm>
            <a:off x="5143258" y="2980002"/>
            <a:ext cx="588262" cy="396668"/>
          </a:xfrm>
          <a:prstGeom prst="rect">
            <a:avLst/>
          </a:prstGeom>
          <a:noFill/>
          <a:ln w="12700" algn="ctr">
            <a:noFill/>
            <a:miter lim="800000"/>
            <a:headEnd/>
            <a:tailEnd/>
          </a:ln>
          <a:effectLst/>
        </p:spPr>
        <p:txBody>
          <a:bodyPr wrap="none" lIns="120630" tIns="59256" rIns="120630" bIns="59256">
            <a:spAutoFit/>
          </a:bodyPr>
          <a:lstStyle/>
          <a:p>
            <a:pPr marL="457120" indent="-457120"/>
            <a:r>
              <a:rPr lang="en-US" altLang="zh-TW" dirty="0">
                <a:ea typeface="PMingLiU" pitchFamily="18" charset="-120"/>
              </a:rPr>
              <a:t>PU</a:t>
            </a:r>
            <a:r>
              <a:rPr lang="en-US" altLang="zh-TW" baseline="-25000" dirty="0">
                <a:ea typeface="PMingLiU" pitchFamily="18" charset="-120"/>
              </a:rPr>
              <a:t>4</a:t>
            </a:r>
          </a:p>
        </p:txBody>
      </p:sp>
      <p:sp>
        <p:nvSpPr>
          <p:cNvPr id="19" name="AutoShape 28"/>
          <p:cNvSpPr>
            <a:spLocks noChangeArrowheads="1"/>
          </p:cNvSpPr>
          <p:nvPr/>
        </p:nvSpPr>
        <p:spPr bwMode="auto">
          <a:xfrm flipH="1" flipV="1">
            <a:off x="1972752" y="3282594"/>
            <a:ext cx="870599" cy="3170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12700" algn="ctr">
            <a:solidFill>
              <a:schemeClr val="tx1"/>
            </a:solidFill>
            <a:miter lim="800000"/>
            <a:headEnd/>
            <a:tailEnd/>
          </a:ln>
          <a:effectLst/>
        </p:spPr>
        <p:txBody>
          <a:bodyPr wrap="none" lIns="120630" tIns="59256" rIns="120630" bIns="59256" anchor="ctr"/>
          <a:lstStyle/>
          <a:p>
            <a:endParaRPr lang="en-US" dirty="0"/>
          </a:p>
        </p:txBody>
      </p:sp>
      <p:sp>
        <p:nvSpPr>
          <p:cNvPr id="20" name="AutoShape 14"/>
          <p:cNvSpPr>
            <a:spLocks noChangeArrowheads="1"/>
          </p:cNvSpPr>
          <p:nvPr/>
        </p:nvSpPr>
        <p:spPr bwMode="auto">
          <a:xfrm flipH="1" flipV="1">
            <a:off x="2209936" y="3188935"/>
            <a:ext cx="343217" cy="40345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9900"/>
          </a:solidFill>
          <a:ln w="12700" algn="ctr">
            <a:solidFill>
              <a:schemeClr val="tx1"/>
            </a:solidFill>
            <a:miter lim="800000"/>
            <a:headEnd/>
            <a:tailEnd/>
          </a:ln>
          <a:effectLst/>
        </p:spPr>
        <p:txBody>
          <a:bodyPr wrap="none" lIns="120630" tIns="59256" rIns="120630" bIns="59256" anchor="ctr"/>
          <a:lstStyle/>
          <a:p>
            <a:endParaRPr lang="en-US" dirty="0"/>
          </a:p>
        </p:txBody>
      </p:sp>
      <p:sp>
        <p:nvSpPr>
          <p:cNvPr id="21" name="Text Box 30"/>
          <p:cNvSpPr txBox="1">
            <a:spLocks noChangeArrowheads="1"/>
          </p:cNvSpPr>
          <p:nvPr/>
        </p:nvSpPr>
        <p:spPr bwMode="auto">
          <a:xfrm>
            <a:off x="3960006" y="1536631"/>
            <a:ext cx="588262" cy="396668"/>
          </a:xfrm>
          <a:prstGeom prst="rect">
            <a:avLst/>
          </a:prstGeom>
          <a:noFill/>
          <a:ln w="12700" algn="ctr">
            <a:noFill/>
            <a:miter lim="800000"/>
            <a:headEnd/>
            <a:tailEnd/>
          </a:ln>
          <a:effectLst/>
        </p:spPr>
        <p:txBody>
          <a:bodyPr wrap="none" lIns="120630" tIns="59256" rIns="120630" bIns="59256">
            <a:spAutoFit/>
          </a:bodyPr>
          <a:lstStyle/>
          <a:p>
            <a:pPr marL="457120" indent="-457120"/>
            <a:r>
              <a:rPr lang="en-US" altLang="zh-TW" dirty="0">
                <a:ea typeface="PMingLiU" pitchFamily="18" charset="-120"/>
              </a:rPr>
              <a:t>PU</a:t>
            </a:r>
            <a:r>
              <a:rPr lang="en-US" altLang="zh-TW" baseline="-25000" dirty="0">
                <a:ea typeface="PMingLiU" pitchFamily="18" charset="-120"/>
              </a:rPr>
              <a:t>3</a:t>
            </a:r>
          </a:p>
        </p:txBody>
      </p:sp>
      <p:sp>
        <p:nvSpPr>
          <p:cNvPr id="2" name="TextBox 1"/>
          <p:cNvSpPr txBox="1"/>
          <p:nvPr/>
        </p:nvSpPr>
        <p:spPr>
          <a:xfrm>
            <a:off x="3981777" y="6564867"/>
            <a:ext cx="5157502" cy="276999"/>
          </a:xfrm>
          <a:prstGeom prst="rect">
            <a:avLst/>
          </a:prstGeom>
          <a:noFill/>
        </p:spPr>
        <p:txBody>
          <a:bodyPr wrap="none" rtlCol="0">
            <a:spAutoFit/>
          </a:bodyPr>
          <a:lstStyle/>
          <a:p>
            <a:r>
              <a:rPr lang="en-US" sz="1200" i="1" dirty="0"/>
              <a:t>Adapted from Bob </a:t>
            </a:r>
            <a:r>
              <a:rPr lang="en-US" sz="1200" i="1" dirty="0" err="1"/>
              <a:t>Brodersen’s</a:t>
            </a:r>
            <a:r>
              <a:rPr lang="en-US" sz="1200" i="1" dirty="0"/>
              <a:t> presentation at </a:t>
            </a:r>
            <a:r>
              <a:rPr lang="en-US" sz="1200" i="1" dirty="0">
                <a:hlinkClick r:id="rId3"/>
              </a:rPr>
              <a:t>Microsoft Research Summit 2008</a:t>
            </a:r>
            <a:endParaRPr lang="en-US" sz="1200" i="1" dirty="0"/>
          </a:p>
        </p:txBody>
      </p:sp>
    </p:spTree>
    <p:extLst>
      <p:ext uri="{BB962C8B-B14F-4D97-AF65-F5344CB8AC3E}">
        <p14:creationId xmlns:p14="http://schemas.microsoft.com/office/powerpoint/2010/main" val="25038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1" presetID="63" presetClass="path" presetSubtype="0" accel="50000" decel="50000" fill="hold" grpId="1" nodeType="withEffect">
                                  <p:stCondLst>
                                    <p:cond delay="0"/>
                                  </p:stCondLst>
                                  <p:childTnLst>
                                    <p:animMotion origin="layout" path="M -4.88924E-6 4.81481E-6 L 0.13227 -0.00278 " pathEditMode="relative" rAng="0" ptsTypes="AA">
                                      <p:cBhvr>
                                        <p:cTn id="32" dur="2000" fill="hold"/>
                                        <p:tgtEl>
                                          <p:spTgt spid="20"/>
                                        </p:tgtEl>
                                        <p:attrNameLst>
                                          <p:attrName>ppt_x</p:attrName>
                                          <p:attrName>ppt_y</p:attrName>
                                        </p:attrNameLst>
                                      </p:cBhvr>
                                      <p:rCtr x="6607" y="-139"/>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9" grpId="0"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Cognitive (Smart) Radios</a:t>
            </a:r>
          </a:p>
        </p:txBody>
      </p:sp>
      <p:sp>
        <p:nvSpPr>
          <p:cNvPr id="3" name="Content Placeholder 2"/>
          <p:cNvSpPr>
            <a:spLocks noGrp="1"/>
          </p:cNvSpPr>
          <p:nvPr>
            <p:ph idx="1"/>
          </p:nvPr>
        </p:nvSpPr>
        <p:spPr/>
        <p:txBody>
          <a:bodyPr>
            <a:normAutofit/>
          </a:bodyPr>
          <a:lstStyle/>
          <a:p>
            <a:pPr marL="539496" indent="-457200">
              <a:buFont typeface="+mj-lt"/>
              <a:buAutoNum type="arabicPeriod"/>
            </a:pPr>
            <a:r>
              <a:rPr lang="en-US" sz="2400" dirty="0"/>
              <a:t>Dynamically identify currently unused portions of spectrum</a:t>
            </a:r>
          </a:p>
          <a:p>
            <a:pPr marL="539496" indent="-457200">
              <a:buFont typeface="+mj-lt"/>
              <a:buAutoNum type="arabicPeriod"/>
            </a:pPr>
            <a:r>
              <a:rPr lang="en-US" sz="2400" dirty="0"/>
              <a:t>Configure radio to operate in available spectrum band</a:t>
            </a:r>
          </a:p>
          <a:p>
            <a:pPr marL="813816" lvl="1" indent="-457200">
              <a:buNone/>
            </a:pPr>
            <a:r>
              <a:rPr lang="en-US" sz="2400" dirty="0"/>
              <a:t>	</a:t>
            </a:r>
            <a:r>
              <a:rPr lang="en-US" sz="2400" dirty="0">
                <a:sym typeface="Wingdings" pitchFamily="2" charset="2"/>
              </a:rPr>
              <a:t> take smart decisions how to share the spectrum</a:t>
            </a:r>
            <a:endParaRPr lang="en-US" sz="2400" dirty="0"/>
          </a:p>
          <a:p>
            <a:pPr marL="539496" indent="-457200">
              <a:buNone/>
            </a:pPr>
            <a:endParaRPr lang="en-US" sz="2400" dirty="0"/>
          </a:p>
        </p:txBody>
      </p:sp>
      <p:sp>
        <p:nvSpPr>
          <p:cNvPr id="4" name="Slide Number Placeholder 3"/>
          <p:cNvSpPr>
            <a:spLocks noGrp="1"/>
          </p:cNvSpPr>
          <p:nvPr>
            <p:ph type="sldNum" sz="quarter" idx="12"/>
          </p:nvPr>
        </p:nvSpPr>
        <p:spPr/>
        <p:txBody>
          <a:bodyPr/>
          <a:lstStyle/>
          <a:p>
            <a:fld id="{63CAF482-60C8-4F02-853E-C8A92EB97C88}" type="slidenum">
              <a:rPr lang="en-US" smtClean="0"/>
              <a:pPr/>
              <a:t>8</a:t>
            </a:fld>
            <a:endParaRPr lang="en-US"/>
          </a:p>
        </p:txBody>
      </p:sp>
      <p:pic>
        <p:nvPicPr>
          <p:cNvPr id="113" name="Picture 80" descr="brain-intro"/>
          <p:cNvPicPr>
            <a:picLocks noChangeAspect="1" noChangeArrowheads="1"/>
          </p:cNvPicPr>
          <p:nvPr/>
        </p:nvPicPr>
        <p:blipFill>
          <a:blip r:embed="rId4"/>
          <a:srcRect/>
          <a:stretch>
            <a:fillRect/>
          </a:stretch>
        </p:blipFill>
        <p:spPr bwMode="auto">
          <a:xfrm>
            <a:off x="7489825" y="381000"/>
            <a:ext cx="1349375" cy="1077913"/>
          </a:xfrm>
          <a:prstGeom prst="rect">
            <a:avLst/>
          </a:prstGeom>
          <a:noFill/>
          <a:ln w="9525">
            <a:noFill/>
            <a:miter lim="800000"/>
            <a:headEnd/>
            <a:tailEnd/>
          </a:ln>
        </p:spPr>
      </p:pic>
      <p:sp>
        <p:nvSpPr>
          <p:cNvPr id="45" name="Freeform 44"/>
          <p:cNvSpPr/>
          <p:nvPr/>
        </p:nvSpPr>
        <p:spPr>
          <a:xfrm>
            <a:off x="6400800" y="4610104"/>
            <a:ext cx="1860550" cy="1370803"/>
          </a:xfrm>
          <a:custGeom>
            <a:avLst/>
            <a:gdLst>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970757 w 1860550"/>
              <a:gd name="connsiteY17" fmla="*/ 1289050 h 1376363"/>
              <a:gd name="connsiteX18" fmla="*/ 1008857 w 1860550"/>
              <a:gd name="connsiteY18" fmla="*/ 1231900 h 1376363"/>
              <a:gd name="connsiteX19" fmla="*/ 1042194 w 1860550"/>
              <a:gd name="connsiteY19" fmla="*/ 1279525 h 1376363"/>
              <a:gd name="connsiteX20" fmla="*/ 1232694 w 1860550"/>
              <a:gd name="connsiteY20" fmla="*/ 1284288 h 1376363"/>
              <a:gd name="connsiteX21" fmla="*/ 1337469 w 1860550"/>
              <a:gd name="connsiteY21" fmla="*/ 1227138 h 1376363"/>
              <a:gd name="connsiteX22" fmla="*/ 1442244 w 1860550"/>
              <a:gd name="connsiteY22" fmla="*/ 1279525 h 1376363"/>
              <a:gd name="connsiteX23" fmla="*/ 1542257 w 1860550"/>
              <a:gd name="connsiteY23" fmla="*/ 889000 h 1376363"/>
              <a:gd name="connsiteX24" fmla="*/ 1585119 w 1860550"/>
              <a:gd name="connsiteY24" fmla="*/ 217488 h 1376363"/>
              <a:gd name="connsiteX25" fmla="*/ 1656557 w 1860550"/>
              <a:gd name="connsiteY25" fmla="*/ 169863 h 1376363"/>
              <a:gd name="connsiteX26" fmla="*/ 1718469 w 1860550"/>
              <a:gd name="connsiteY26" fmla="*/ 231775 h 1376363"/>
              <a:gd name="connsiteX27" fmla="*/ 1732757 w 1860550"/>
              <a:gd name="connsiteY27" fmla="*/ 765175 h 1376363"/>
              <a:gd name="connsiteX28" fmla="*/ 1775619 w 1860550"/>
              <a:gd name="connsiteY28" fmla="*/ 1217613 h 1376363"/>
              <a:gd name="connsiteX29" fmla="*/ 1794669 w 1860550"/>
              <a:gd name="connsiteY29" fmla="*/ 1250950 h 1376363"/>
              <a:gd name="connsiteX30" fmla="*/ 1794669 w 1860550"/>
              <a:gd name="connsiteY30" fmla="*/ 1312863 h 1376363"/>
              <a:gd name="connsiteX31" fmla="*/ 1399382 w 1860550"/>
              <a:gd name="connsiteY31" fmla="*/ 1312863 h 1376363"/>
              <a:gd name="connsiteX32" fmla="*/ 8732 w 1860550"/>
              <a:gd name="connsiteY32" fmla="*/ 1322388 h 1376363"/>
              <a:gd name="connsiteX0" fmla="*/ 8732 w 1860550"/>
              <a:gd name="connsiteY0" fmla="*/ 1322388 h 1415256"/>
              <a:gd name="connsiteX1" fmla="*/ 13494 w 1860550"/>
              <a:gd name="connsiteY1" fmla="*/ 174625 h 1415256"/>
              <a:gd name="connsiteX2" fmla="*/ 89694 w 1860550"/>
              <a:gd name="connsiteY2" fmla="*/ 274638 h 1415256"/>
              <a:gd name="connsiteX3" fmla="*/ 165894 w 1860550"/>
              <a:gd name="connsiteY3" fmla="*/ 879475 h 1415256"/>
              <a:gd name="connsiteX4" fmla="*/ 246857 w 1860550"/>
              <a:gd name="connsiteY4" fmla="*/ 1279525 h 1415256"/>
              <a:gd name="connsiteX5" fmla="*/ 308769 w 1860550"/>
              <a:gd name="connsiteY5" fmla="*/ 1193800 h 1415256"/>
              <a:gd name="connsiteX6" fmla="*/ 351632 w 1860550"/>
              <a:gd name="connsiteY6" fmla="*/ 1260475 h 1415256"/>
              <a:gd name="connsiteX7" fmla="*/ 389732 w 1860550"/>
              <a:gd name="connsiteY7" fmla="*/ 1231900 h 1415256"/>
              <a:gd name="connsiteX8" fmla="*/ 446882 w 1860550"/>
              <a:gd name="connsiteY8" fmla="*/ 1284288 h 1415256"/>
              <a:gd name="connsiteX9" fmla="*/ 523082 w 1860550"/>
              <a:gd name="connsiteY9" fmla="*/ 874713 h 1415256"/>
              <a:gd name="connsiteX10" fmla="*/ 556419 w 1860550"/>
              <a:gd name="connsiteY10" fmla="*/ 860425 h 1415256"/>
              <a:gd name="connsiteX11" fmla="*/ 584994 w 1860550"/>
              <a:gd name="connsiteY11" fmla="*/ 1084263 h 1415256"/>
              <a:gd name="connsiteX12" fmla="*/ 699294 w 1860550"/>
              <a:gd name="connsiteY12" fmla="*/ 317500 h 1415256"/>
              <a:gd name="connsiteX13" fmla="*/ 732632 w 1860550"/>
              <a:gd name="connsiteY13" fmla="*/ 431800 h 1415256"/>
              <a:gd name="connsiteX14" fmla="*/ 799307 w 1860550"/>
              <a:gd name="connsiteY14" fmla="*/ 1279525 h 1415256"/>
              <a:gd name="connsiteX15" fmla="*/ 827882 w 1860550"/>
              <a:gd name="connsiteY15" fmla="*/ 1012825 h 1415256"/>
              <a:gd name="connsiteX16" fmla="*/ 851694 w 1860550"/>
              <a:gd name="connsiteY16" fmla="*/ 1250950 h 1415256"/>
              <a:gd name="connsiteX17" fmla="*/ 970757 w 1860550"/>
              <a:gd name="connsiteY17" fmla="*/ 1289050 h 1415256"/>
              <a:gd name="connsiteX18" fmla="*/ 1008857 w 1860550"/>
              <a:gd name="connsiteY18" fmla="*/ 493712 h 1415256"/>
              <a:gd name="connsiteX19" fmla="*/ 1042194 w 1860550"/>
              <a:gd name="connsiteY19" fmla="*/ 1279525 h 1415256"/>
              <a:gd name="connsiteX20" fmla="*/ 1232694 w 1860550"/>
              <a:gd name="connsiteY20" fmla="*/ 1284288 h 1415256"/>
              <a:gd name="connsiteX21" fmla="*/ 1337469 w 1860550"/>
              <a:gd name="connsiteY21" fmla="*/ 1227138 h 1415256"/>
              <a:gd name="connsiteX22" fmla="*/ 1442244 w 1860550"/>
              <a:gd name="connsiteY22" fmla="*/ 1279525 h 1415256"/>
              <a:gd name="connsiteX23" fmla="*/ 1542257 w 1860550"/>
              <a:gd name="connsiteY23" fmla="*/ 889000 h 1415256"/>
              <a:gd name="connsiteX24" fmla="*/ 1585119 w 1860550"/>
              <a:gd name="connsiteY24" fmla="*/ 217488 h 1415256"/>
              <a:gd name="connsiteX25" fmla="*/ 1656557 w 1860550"/>
              <a:gd name="connsiteY25" fmla="*/ 169863 h 1415256"/>
              <a:gd name="connsiteX26" fmla="*/ 1718469 w 1860550"/>
              <a:gd name="connsiteY26" fmla="*/ 231775 h 1415256"/>
              <a:gd name="connsiteX27" fmla="*/ 1732757 w 1860550"/>
              <a:gd name="connsiteY27" fmla="*/ 765175 h 1415256"/>
              <a:gd name="connsiteX28" fmla="*/ 1775619 w 1860550"/>
              <a:gd name="connsiteY28" fmla="*/ 1217613 h 1415256"/>
              <a:gd name="connsiteX29" fmla="*/ 1794669 w 1860550"/>
              <a:gd name="connsiteY29" fmla="*/ 1250950 h 1415256"/>
              <a:gd name="connsiteX30" fmla="*/ 1794669 w 1860550"/>
              <a:gd name="connsiteY30" fmla="*/ 1312863 h 1415256"/>
              <a:gd name="connsiteX31" fmla="*/ 1399382 w 1860550"/>
              <a:gd name="connsiteY31" fmla="*/ 1312863 h 1415256"/>
              <a:gd name="connsiteX32" fmla="*/ 8732 w 1860550"/>
              <a:gd name="connsiteY32" fmla="*/ 1322388 h 1415256"/>
              <a:gd name="connsiteX0" fmla="*/ 8732 w 1860550"/>
              <a:gd name="connsiteY0" fmla="*/ 1322388 h 1411288"/>
              <a:gd name="connsiteX1" fmla="*/ 13494 w 1860550"/>
              <a:gd name="connsiteY1" fmla="*/ 174625 h 1411288"/>
              <a:gd name="connsiteX2" fmla="*/ 89694 w 1860550"/>
              <a:gd name="connsiteY2" fmla="*/ 274638 h 1411288"/>
              <a:gd name="connsiteX3" fmla="*/ 165894 w 1860550"/>
              <a:gd name="connsiteY3" fmla="*/ 879475 h 1411288"/>
              <a:gd name="connsiteX4" fmla="*/ 246857 w 1860550"/>
              <a:gd name="connsiteY4" fmla="*/ 1279525 h 1411288"/>
              <a:gd name="connsiteX5" fmla="*/ 308769 w 1860550"/>
              <a:gd name="connsiteY5" fmla="*/ 1193800 h 1411288"/>
              <a:gd name="connsiteX6" fmla="*/ 351632 w 1860550"/>
              <a:gd name="connsiteY6" fmla="*/ 1260475 h 1411288"/>
              <a:gd name="connsiteX7" fmla="*/ 389732 w 1860550"/>
              <a:gd name="connsiteY7" fmla="*/ 1231900 h 1411288"/>
              <a:gd name="connsiteX8" fmla="*/ 446882 w 1860550"/>
              <a:gd name="connsiteY8" fmla="*/ 1284288 h 1411288"/>
              <a:gd name="connsiteX9" fmla="*/ 523082 w 1860550"/>
              <a:gd name="connsiteY9" fmla="*/ 874713 h 1411288"/>
              <a:gd name="connsiteX10" fmla="*/ 556419 w 1860550"/>
              <a:gd name="connsiteY10" fmla="*/ 860425 h 1411288"/>
              <a:gd name="connsiteX11" fmla="*/ 584994 w 1860550"/>
              <a:gd name="connsiteY11" fmla="*/ 1084263 h 1411288"/>
              <a:gd name="connsiteX12" fmla="*/ 699294 w 1860550"/>
              <a:gd name="connsiteY12" fmla="*/ 317500 h 1411288"/>
              <a:gd name="connsiteX13" fmla="*/ 732632 w 1860550"/>
              <a:gd name="connsiteY13" fmla="*/ 431800 h 1411288"/>
              <a:gd name="connsiteX14" fmla="*/ 799307 w 1860550"/>
              <a:gd name="connsiteY14" fmla="*/ 1279525 h 1411288"/>
              <a:gd name="connsiteX15" fmla="*/ 827882 w 1860550"/>
              <a:gd name="connsiteY15" fmla="*/ 1012825 h 1411288"/>
              <a:gd name="connsiteX16" fmla="*/ 851694 w 1860550"/>
              <a:gd name="connsiteY16" fmla="*/ 1250950 h 1411288"/>
              <a:gd name="connsiteX17" fmla="*/ 862013 w 1860550"/>
              <a:gd name="connsiteY17" fmla="*/ 1114420 h 1411288"/>
              <a:gd name="connsiteX18" fmla="*/ 970757 w 1860550"/>
              <a:gd name="connsiteY18" fmla="*/ 1289050 h 1411288"/>
              <a:gd name="connsiteX19" fmla="*/ 1008857 w 1860550"/>
              <a:gd name="connsiteY19" fmla="*/ 493712 h 1411288"/>
              <a:gd name="connsiteX20" fmla="*/ 1042194 w 1860550"/>
              <a:gd name="connsiteY20" fmla="*/ 1279525 h 1411288"/>
              <a:gd name="connsiteX21" fmla="*/ 1232694 w 1860550"/>
              <a:gd name="connsiteY21" fmla="*/ 1284288 h 1411288"/>
              <a:gd name="connsiteX22" fmla="*/ 1337469 w 1860550"/>
              <a:gd name="connsiteY22" fmla="*/ 1227138 h 1411288"/>
              <a:gd name="connsiteX23" fmla="*/ 1442244 w 1860550"/>
              <a:gd name="connsiteY23" fmla="*/ 1279525 h 1411288"/>
              <a:gd name="connsiteX24" fmla="*/ 1542257 w 1860550"/>
              <a:gd name="connsiteY24" fmla="*/ 889000 h 1411288"/>
              <a:gd name="connsiteX25" fmla="*/ 1585119 w 1860550"/>
              <a:gd name="connsiteY25" fmla="*/ 217488 h 1411288"/>
              <a:gd name="connsiteX26" fmla="*/ 1656557 w 1860550"/>
              <a:gd name="connsiteY26" fmla="*/ 169863 h 1411288"/>
              <a:gd name="connsiteX27" fmla="*/ 1718469 w 1860550"/>
              <a:gd name="connsiteY27" fmla="*/ 231775 h 1411288"/>
              <a:gd name="connsiteX28" fmla="*/ 1732757 w 1860550"/>
              <a:gd name="connsiteY28" fmla="*/ 765175 h 1411288"/>
              <a:gd name="connsiteX29" fmla="*/ 1775619 w 1860550"/>
              <a:gd name="connsiteY29" fmla="*/ 1217613 h 1411288"/>
              <a:gd name="connsiteX30" fmla="*/ 1794669 w 1860550"/>
              <a:gd name="connsiteY30" fmla="*/ 1250950 h 1411288"/>
              <a:gd name="connsiteX31" fmla="*/ 1794669 w 1860550"/>
              <a:gd name="connsiteY31" fmla="*/ 1312863 h 1411288"/>
              <a:gd name="connsiteX32" fmla="*/ 1399382 w 1860550"/>
              <a:gd name="connsiteY32" fmla="*/ 1312863 h 1411288"/>
              <a:gd name="connsiteX33" fmla="*/ 8732 w 1860550"/>
              <a:gd name="connsiteY33" fmla="*/ 1322388 h 1411288"/>
              <a:gd name="connsiteX0" fmla="*/ 8732 w 1860550"/>
              <a:gd name="connsiteY0" fmla="*/ 1322388 h 1411288"/>
              <a:gd name="connsiteX1" fmla="*/ 13494 w 1860550"/>
              <a:gd name="connsiteY1" fmla="*/ 174625 h 1411288"/>
              <a:gd name="connsiteX2" fmla="*/ 89694 w 1860550"/>
              <a:gd name="connsiteY2" fmla="*/ 274638 h 1411288"/>
              <a:gd name="connsiteX3" fmla="*/ 165894 w 1860550"/>
              <a:gd name="connsiteY3" fmla="*/ 879475 h 1411288"/>
              <a:gd name="connsiteX4" fmla="*/ 246857 w 1860550"/>
              <a:gd name="connsiteY4" fmla="*/ 1279525 h 1411288"/>
              <a:gd name="connsiteX5" fmla="*/ 308769 w 1860550"/>
              <a:gd name="connsiteY5" fmla="*/ 1193800 h 1411288"/>
              <a:gd name="connsiteX6" fmla="*/ 351632 w 1860550"/>
              <a:gd name="connsiteY6" fmla="*/ 1260475 h 1411288"/>
              <a:gd name="connsiteX7" fmla="*/ 389732 w 1860550"/>
              <a:gd name="connsiteY7" fmla="*/ 1231900 h 1411288"/>
              <a:gd name="connsiteX8" fmla="*/ 446882 w 1860550"/>
              <a:gd name="connsiteY8" fmla="*/ 1284288 h 1411288"/>
              <a:gd name="connsiteX9" fmla="*/ 523082 w 1860550"/>
              <a:gd name="connsiteY9" fmla="*/ 874713 h 1411288"/>
              <a:gd name="connsiteX10" fmla="*/ 556419 w 1860550"/>
              <a:gd name="connsiteY10" fmla="*/ 860425 h 1411288"/>
              <a:gd name="connsiteX11" fmla="*/ 584994 w 1860550"/>
              <a:gd name="connsiteY11" fmla="*/ 1084263 h 1411288"/>
              <a:gd name="connsiteX12" fmla="*/ 699294 w 1860550"/>
              <a:gd name="connsiteY12" fmla="*/ 317500 h 1411288"/>
              <a:gd name="connsiteX13" fmla="*/ 732632 w 1860550"/>
              <a:gd name="connsiteY13" fmla="*/ 431800 h 1411288"/>
              <a:gd name="connsiteX14" fmla="*/ 799307 w 1860550"/>
              <a:gd name="connsiteY14" fmla="*/ 1279525 h 1411288"/>
              <a:gd name="connsiteX15" fmla="*/ 827882 w 1860550"/>
              <a:gd name="connsiteY15" fmla="*/ 1012825 h 1411288"/>
              <a:gd name="connsiteX16" fmla="*/ 851694 w 1860550"/>
              <a:gd name="connsiteY16" fmla="*/ 1250950 h 1411288"/>
              <a:gd name="connsiteX17" fmla="*/ 862013 w 1860550"/>
              <a:gd name="connsiteY17" fmla="*/ 1114420 h 1411288"/>
              <a:gd name="connsiteX18" fmla="*/ 970757 w 1860550"/>
              <a:gd name="connsiteY18" fmla="*/ 1289050 h 1411288"/>
              <a:gd name="connsiteX19" fmla="*/ 976313 w 1860550"/>
              <a:gd name="connsiteY19" fmla="*/ 676270 h 1411288"/>
              <a:gd name="connsiteX20" fmla="*/ 1008857 w 1860550"/>
              <a:gd name="connsiteY20" fmla="*/ 493712 h 1411288"/>
              <a:gd name="connsiteX21" fmla="*/ 1042194 w 1860550"/>
              <a:gd name="connsiteY21" fmla="*/ 1279525 h 1411288"/>
              <a:gd name="connsiteX22" fmla="*/ 1232694 w 1860550"/>
              <a:gd name="connsiteY22" fmla="*/ 1284288 h 1411288"/>
              <a:gd name="connsiteX23" fmla="*/ 1337469 w 1860550"/>
              <a:gd name="connsiteY23" fmla="*/ 1227138 h 1411288"/>
              <a:gd name="connsiteX24" fmla="*/ 1442244 w 1860550"/>
              <a:gd name="connsiteY24" fmla="*/ 1279525 h 1411288"/>
              <a:gd name="connsiteX25" fmla="*/ 1542257 w 1860550"/>
              <a:gd name="connsiteY25" fmla="*/ 889000 h 1411288"/>
              <a:gd name="connsiteX26" fmla="*/ 1585119 w 1860550"/>
              <a:gd name="connsiteY26" fmla="*/ 217488 h 1411288"/>
              <a:gd name="connsiteX27" fmla="*/ 1656557 w 1860550"/>
              <a:gd name="connsiteY27" fmla="*/ 169863 h 1411288"/>
              <a:gd name="connsiteX28" fmla="*/ 1718469 w 1860550"/>
              <a:gd name="connsiteY28" fmla="*/ 231775 h 1411288"/>
              <a:gd name="connsiteX29" fmla="*/ 1732757 w 1860550"/>
              <a:gd name="connsiteY29" fmla="*/ 765175 h 1411288"/>
              <a:gd name="connsiteX30" fmla="*/ 1775619 w 1860550"/>
              <a:gd name="connsiteY30" fmla="*/ 1217613 h 1411288"/>
              <a:gd name="connsiteX31" fmla="*/ 1794669 w 1860550"/>
              <a:gd name="connsiteY31" fmla="*/ 1250950 h 1411288"/>
              <a:gd name="connsiteX32" fmla="*/ 1794669 w 1860550"/>
              <a:gd name="connsiteY32" fmla="*/ 1312863 h 1411288"/>
              <a:gd name="connsiteX33" fmla="*/ 1399382 w 1860550"/>
              <a:gd name="connsiteY33" fmla="*/ 1312863 h 1411288"/>
              <a:gd name="connsiteX34" fmla="*/ 8732 w 1860550"/>
              <a:gd name="connsiteY34" fmla="*/ 1322388 h 1411288"/>
              <a:gd name="connsiteX0" fmla="*/ 8732 w 1860550"/>
              <a:gd name="connsiteY0" fmla="*/ 1322388 h 1411288"/>
              <a:gd name="connsiteX1" fmla="*/ 13494 w 1860550"/>
              <a:gd name="connsiteY1" fmla="*/ 174625 h 1411288"/>
              <a:gd name="connsiteX2" fmla="*/ 89694 w 1860550"/>
              <a:gd name="connsiteY2" fmla="*/ 274638 h 1411288"/>
              <a:gd name="connsiteX3" fmla="*/ 165894 w 1860550"/>
              <a:gd name="connsiteY3" fmla="*/ 879475 h 1411288"/>
              <a:gd name="connsiteX4" fmla="*/ 246857 w 1860550"/>
              <a:gd name="connsiteY4" fmla="*/ 1279525 h 1411288"/>
              <a:gd name="connsiteX5" fmla="*/ 308769 w 1860550"/>
              <a:gd name="connsiteY5" fmla="*/ 1193800 h 1411288"/>
              <a:gd name="connsiteX6" fmla="*/ 351632 w 1860550"/>
              <a:gd name="connsiteY6" fmla="*/ 1260475 h 1411288"/>
              <a:gd name="connsiteX7" fmla="*/ 389732 w 1860550"/>
              <a:gd name="connsiteY7" fmla="*/ 1231900 h 1411288"/>
              <a:gd name="connsiteX8" fmla="*/ 446882 w 1860550"/>
              <a:gd name="connsiteY8" fmla="*/ 1284288 h 1411288"/>
              <a:gd name="connsiteX9" fmla="*/ 523082 w 1860550"/>
              <a:gd name="connsiteY9" fmla="*/ 874713 h 1411288"/>
              <a:gd name="connsiteX10" fmla="*/ 556419 w 1860550"/>
              <a:gd name="connsiteY10" fmla="*/ 860425 h 1411288"/>
              <a:gd name="connsiteX11" fmla="*/ 584994 w 1860550"/>
              <a:gd name="connsiteY11" fmla="*/ 1084263 h 1411288"/>
              <a:gd name="connsiteX12" fmla="*/ 699294 w 1860550"/>
              <a:gd name="connsiteY12" fmla="*/ 317500 h 1411288"/>
              <a:gd name="connsiteX13" fmla="*/ 732632 w 1860550"/>
              <a:gd name="connsiteY13" fmla="*/ 431800 h 1411288"/>
              <a:gd name="connsiteX14" fmla="*/ 799307 w 1860550"/>
              <a:gd name="connsiteY14" fmla="*/ 1279525 h 1411288"/>
              <a:gd name="connsiteX15" fmla="*/ 827882 w 1860550"/>
              <a:gd name="connsiteY15" fmla="*/ 1012825 h 1411288"/>
              <a:gd name="connsiteX16" fmla="*/ 851694 w 1860550"/>
              <a:gd name="connsiteY16" fmla="*/ 1250950 h 1411288"/>
              <a:gd name="connsiteX17" fmla="*/ 862013 w 1860550"/>
              <a:gd name="connsiteY17" fmla="*/ 1114420 h 1411288"/>
              <a:gd name="connsiteX18" fmla="*/ 928688 w 1860550"/>
              <a:gd name="connsiteY18" fmla="*/ 809620 h 1411288"/>
              <a:gd name="connsiteX19" fmla="*/ 970757 w 1860550"/>
              <a:gd name="connsiteY19" fmla="*/ 1289050 h 1411288"/>
              <a:gd name="connsiteX20" fmla="*/ 976313 w 1860550"/>
              <a:gd name="connsiteY20" fmla="*/ 676270 h 1411288"/>
              <a:gd name="connsiteX21" fmla="*/ 1008857 w 1860550"/>
              <a:gd name="connsiteY21" fmla="*/ 493712 h 1411288"/>
              <a:gd name="connsiteX22" fmla="*/ 1042194 w 1860550"/>
              <a:gd name="connsiteY22" fmla="*/ 1279525 h 1411288"/>
              <a:gd name="connsiteX23" fmla="*/ 1232694 w 1860550"/>
              <a:gd name="connsiteY23" fmla="*/ 1284288 h 1411288"/>
              <a:gd name="connsiteX24" fmla="*/ 1337469 w 1860550"/>
              <a:gd name="connsiteY24" fmla="*/ 1227138 h 1411288"/>
              <a:gd name="connsiteX25" fmla="*/ 1442244 w 1860550"/>
              <a:gd name="connsiteY25" fmla="*/ 1279525 h 1411288"/>
              <a:gd name="connsiteX26" fmla="*/ 1542257 w 1860550"/>
              <a:gd name="connsiteY26" fmla="*/ 889000 h 1411288"/>
              <a:gd name="connsiteX27" fmla="*/ 1585119 w 1860550"/>
              <a:gd name="connsiteY27" fmla="*/ 217488 h 1411288"/>
              <a:gd name="connsiteX28" fmla="*/ 1656557 w 1860550"/>
              <a:gd name="connsiteY28" fmla="*/ 169863 h 1411288"/>
              <a:gd name="connsiteX29" fmla="*/ 1718469 w 1860550"/>
              <a:gd name="connsiteY29" fmla="*/ 231775 h 1411288"/>
              <a:gd name="connsiteX30" fmla="*/ 1732757 w 1860550"/>
              <a:gd name="connsiteY30" fmla="*/ 765175 h 1411288"/>
              <a:gd name="connsiteX31" fmla="*/ 1775619 w 1860550"/>
              <a:gd name="connsiteY31" fmla="*/ 1217613 h 1411288"/>
              <a:gd name="connsiteX32" fmla="*/ 1794669 w 1860550"/>
              <a:gd name="connsiteY32" fmla="*/ 1250950 h 1411288"/>
              <a:gd name="connsiteX33" fmla="*/ 1794669 w 1860550"/>
              <a:gd name="connsiteY33" fmla="*/ 1312863 h 1411288"/>
              <a:gd name="connsiteX34" fmla="*/ 1399382 w 1860550"/>
              <a:gd name="connsiteY34" fmla="*/ 1312863 h 1411288"/>
              <a:gd name="connsiteX35" fmla="*/ 8732 w 1860550"/>
              <a:gd name="connsiteY35" fmla="*/ 1322388 h 1411288"/>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232694 w 1860550"/>
              <a:gd name="connsiteY23" fmla="*/ 1284288 h 1376363"/>
              <a:gd name="connsiteX24" fmla="*/ 1337469 w 1860550"/>
              <a:gd name="connsiteY24" fmla="*/ 1227138 h 1376363"/>
              <a:gd name="connsiteX25" fmla="*/ 1442244 w 1860550"/>
              <a:gd name="connsiteY25" fmla="*/ 1279525 h 1376363"/>
              <a:gd name="connsiteX26" fmla="*/ 1542257 w 1860550"/>
              <a:gd name="connsiteY26" fmla="*/ 889000 h 1376363"/>
              <a:gd name="connsiteX27" fmla="*/ 1585119 w 1860550"/>
              <a:gd name="connsiteY27" fmla="*/ 217488 h 1376363"/>
              <a:gd name="connsiteX28" fmla="*/ 1656557 w 1860550"/>
              <a:gd name="connsiteY28" fmla="*/ 169863 h 1376363"/>
              <a:gd name="connsiteX29" fmla="*/ 1718469 w 1860550"/>
              <a:gd name="connsiteY29" fmla="*/ 231775 h 1376363"/>
              <a:gd name="connsiteX30" fmla="*/ 1732757 w 1860550"/>
              <a:gd name="connsiteY30" fmla="*/ 765175 h 1376363"/>
              <a:gd name="connsiteX31" fmla="*/ 1775619 w 1860550"/>
              <a:gd name="connsiteY31" fmla="*/ 1217613 h 1376363"/>
              <a:gd name="connsiteX32" fmla="*/ 1794669 w 1860550"/>
              <a:gd name="connsiteY32" fmla="*/ 1250950 h 1376363"/>
              <a:gd name="connsiteX33" fmla="*/ 1794669 w 1860550"/>
              <a:gd name="connsiteY33" fmla="*/ 1312863 h 1376363"/>
              <a:gd name="connsiteX34" fmla="*/ 1399382 w 1860550"/>
              <a:gd name="connsiteY34" fmla="*/ 1312863 h 1376363"/>
              <a:gd name="connsiteX35" fmla="*/ 8732 w 1860550"/>
              <a:gd name="connsiteY35"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542257 w 1860550"/>
              <a:gd name="connsiteY26" fmla="*/ 889000 h 1376363"/>
              <a:gd name="connsiteX27" fmla="*/ 1585119 w 1860550"/>
              <a:gd name="connsiteY27" fmla="*/ 217488 h 1376363"/>
              <a:gd name="connsiteX28" fmla="*/ 1656557 w 1860550"/>
              <a:gd name="connsiteY28" fmla="*/ 169863 h 1376363"/>
              <a:gd name="connsiteX29" fmla="*/ 1718469 w 1860550"/>
              <a:gd name="connsiteY29" fmla="*/ 231775 h 1376363"/>
              <a:gd name="connsiteX30" fmla="*/ 1732757 w 1860550"/>
              <a:gd name="connsiteY30" fmla="*/ 765175 h 1376363"/>
              <a:gd name="connsiteX31" fmla="*/ 1775619 w 1860550"/>
              <a:gd name="connsiteY31" fmla="*/ 1217613 h 1376363"/>
              <a:gd name="connsiteX32" fmla="*/ 1794669 w 1860550"/>
              <a:gd name="connsiteY32" fmla="*/ 1250950 h 1376363"/>
              <a:gd name="connsiteX33" fmla="*/ 1794669 w 1860550"/>
              <a:gd name="connsiteY33" fmla="*/ 1312863 h 1376363"/>
              <a:gd name="connsiteX34" fmla="*/ 1399382 w 1860550"/>
              <a:gd name="connsiteY34" fmla="*/ 1312863 h 1376363"/>
              <a:gd name="connsiteX35" fmla="*/ 8732 w 1860550"/>
              <a:gd name="connsiteY35"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542257 w 1860550"/>
              <a:gd name="connsiteY26" fmla="*/ 889000 h 1376363"/>
              <a:gd name="connsiteX27" fmla="*/ 1585119 w 1860550"/>
              <a:gd name="connsiteY27" fmla="*/ 217488 h 1376363"/>
              <a:gd name="connsiteX28" fmla="*/ 1585913 w 1860550"/>
              <a:gd name="connsiteY28" fmla="*/ 400046 h 1376363"/>
              <a:gd name="connsiteX29" fmla="*/ 1656557 w 1860550"/>
              <a:gd name="connsiteY29" fmla="*/ 169863 h 1376363"/>
              <a:gd name="connsiteX30" fmla="*/ 1718469 w 1860550"/>
              <a:gd name="connsiteY30" fmla="*/ 231775 h 1376363"/>
              <a:gd name="connsiteX31" fmla="*/ 1732757 w 1860550"/>
              <a:gd name="connsiteY31" fmla="*/ 765175 h 1376363"/>
              <a:gd name="connsiteX32" fmla="*/ 1775619 w 1860550"/>
              <a:gd name="connsiteY32" fmla="*/ 1217613 h 1376363"/>
              <a:gd name="connsiteX33" fmla="*/ 1794669 w 1860550"/>
              <a:gd name="connsiteY33" fmla="*/ 1250950 h 1376363"/>
              <a:gd name="connsiteX34" fmla="*/ 1794669 w 1860550"/>
              <a:gd name="connsiteY34" fmla="*/ 1312863 h 1376363"/>
              <a:gd name="connsiteX35" fmla="*/ 1399382 w 1860550"/>
              <a:gd name="connsiteY35" fmla="*/ 1312863 h 1376363"/>
              <a:gd name="connsiteX36" fmla="*/ 8732 w 1860550"/>
              <a:gd name="connsiteY36"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542257 w 1860550"/>
              <a:gd name="connsiteY26" fmla="*/ 889000 h 1376363"/>
              <a:gd name="connsiteX27" fmla="*/ 1585913 w 1860550"/>
              <a:gd name="connsiteY27" fmla="*/ 400046 h 1376363"/>
              <a:gd name="connsiteX28" fmla="*/ 1656557 w 1860550"/>
              <a:gd name="connsiteY28" fmla="*/ 169863 h 1376363"/>
              <a:gd name="connsiteX29" fmla="*/ 1718469 w 1860550"/>
              <a:gd name="connsiteY29" fmla="*/ 231775 h 1376363"/>
              <a:gd name="connsiteX30" fmla="*/ 1732757 w 1860550"/>
              <a:gd name="connsiteY30" fmla="*/ 765175 h 1376363"/>
              <a:gd name="connsiteX31" fmla="*/ 1775619 w 1860550"/>
              <a:gd name="connsiteY31" fmla="*/ 1217613 h 1376363"/>
              <a:gd name="connsiteX32" fmla="*/ 1794669 w 1860550"/>
              <a:gd name="connsiteY32" fmla="*/ 1250950 h 1376363"/>
              <a:gd name="connsiteX33" fmla="*/ 1794669 w 1860550"/>
              <a:gd name="connsiteY33" fmla="*/ 1312863 h 1376363"/>
              <a:gd name="connsiteX34" fmla="*/ 1399382 w 1860550"/>
              <a:gd name="connsiteY34" fmla="*/ 1312863 h 1376363"/>
              <a:gd name="connsiteX35" fmla="*/ 8732 w 1860550"/>
              <a:gd name="connsiteY35"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542257 w 1860550"/>
              <a:gd name="connsiteY26" fmla="*/ 889000 h 1376363"/>
              <a:gd name="connsiteX27" fmla="*/ 1619250 w 1860550"/>
              <a:gd name="connsiteY27" fmla="*/ 1185859 h 1376363"/>
              <a:gd name="connsiteX28" fmla="*/ 1585913 w 1860550"/>
              <a:gd name="connsiteY28" fmla="*/ 400046 h 1376363"/>
              <a:gd name="connsiteX29" fmla="*/ 1656557 w 1860550"/>
              <a:gd name="connsiteY29" fmla="*/ 169863 h 1376363"/>
              <a:gd name="connsiteX30" fmla="*/ 1718469 w 1860550"/>
              <a:gd name="connsiteY30" fmla="*/ 231775 h 1376363"/>
              <a:gd name="connsiteX31" fmla="*/ 1732757 w 1860550"/>
              <a:gd name="connsiteY31" fmla="*/ 765175 h 1376363"/>
              <a:gd name="connsiteX32" fmla="*/ 1775619 w 1860550"/>
              <a:gd name="connsiteY32" fmla="*/ 1217613 h 1376363"/>
              <a:gd name="connsiteX33" fmla="*/ 1794669 w 1860550"/>
              <a:gd name="connsiteY33" fmla="*/ 1250950 h 1376363"/>
              <a:gd name="connsiteX34" fmla="*/ 1794669 w 1860550"/>
              <a:gd name="connsiteY34" fmla="*/ 1312863 h 1376363"/>
              <a:gd name="connsiteX35" fmla="*/ 1399382 w 1860550"/>
              <a:gd name="connsiteY35" fmla="*/ 1312863 h 1376363"/>
              <a:gd name="connsiteX36" fmla="*/ 8732 w 1860550"/>
              <a:gd name="connsiteY36"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619250 w 1860550"/>
              <a:gd name="connsiteY26" fmla="*/ 1185859 h 1376363"/>
              <a:gd name="connsiteX27" fmla="*/ 1585913 w 1860550"/>
              <a:gd name="connsiteY27" fmla="*/ 400046 h 1376363"/>
              <a:gd name="connsiteX28" fmla="*/ 1656557 w 1860550"/>
              <a:gd name="connsiteY28" fmla="*/ 169863 h 1376363"/>
              <a:gd name="connsiteX29" fmla="*/ 1718469 w 1860550"/>
              <a:gd name="connsiteY29" fmla="*/ 231775 h 1376363"/>
              <a:gd name="connsiteX30" fmla="*/ 1732757 w 1860550"/>
              <a:gd name="connsiteY30" fmla="*/ 765175 h 1376363"/>
              <a:gd name="connsiteX31" fmla="*/ 1775619 w 1860550"/>
              <a:gd name="connsiteY31" fmla="*/ 1217613 h 1376363"/>
              <a:gd name="connsiteX32" fmla="*/ 1794669 w 1860550"/>
              <a:gd name="connsiteY32" fmla="*/ 1250950 h 1376363"/>
              <a:gd name="connsiteX33" fmla="*/ 1794669 w 1860550"/>
              <a:gd name="connsiteY33" fmla="*/ 1312863 h 1376363"/>
              <a:gd name="connsiteX34" fmla="*/ 1399382 w 1860550"/>
              <a:gd name="connsiteY34" fmla="*/ 1312863 h 1376363"/>
              <a:gd name="connsiteX35" fmla="*/ 8732 w 1860550"/>
              <a:gd name="connsiteY35"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6313 w 1860550"/>
              <a:gd name="connsiteY20" fmla="*/ 676270 h 1376363"/>
              <a:gd name="connsiteX21" fmla="*/ 1008857 w 1860550"/>
              <a:gd name="connsiteY21" fmla="*/ 493712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619250 w 1860550"/>
              <a:gd name="connsiteY26" fmla="*/ 1185859 h 1376363"/>
              <a:gd name="connsiteX27" fmla="*/ 1656557 w 1860550"/>
              <a:gd name="connsiteY27" fmla="*/ 169863 h 1376363"/>
              <a:gd name="connsiteX28" fmla="*/ 1718469 w 1860550"/>
              <a:gd name="connsiteY28" fmla="*/ 231775 h 1376363"/>
              <a:gd name="connsiteX29" fmla="*/ 1732757 w 1860550"/>
              <a:gd name="connsiteY29" fmla="*/ 765175 h 1376363"/>
              <a:gd name="connsiteX30" fmla="*/ 1775619 w 1860550"/>
              <a:gd name="connsiteY30" fmla="*/ 1217613 h 1376363"/>
              <a:gd name="connsiteX31" fmla="*/ 1794669 w 1860550"/>
              <a:gd name="connsiteY31" fmla="*/ 1250950 h 1376363"/>
              <a:gd name="connsiteX32" fmla="*/ 1794669 w 1860550"/>
              <a:gd name="connsiteY32" fmla="*/ 1312863 h 1376363"/>
              <a:gd name="connsiteX33" fmla="*/ 1399382 w 1860550"/>
              <a:gd name="connsiteY33" fmla="*/ 1312863 h 1376363"/>
              <a:gd name="connsiteX34" fmla="*/ 8732 w 1860550"/>
              <a:gd name="connsiteY34"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1550 w 1860550"/>
              <a:gd name="connsiteY20" fmla="*/ 776284 h 1376363"/>
              <a:gd name="connsiteX21" fmla="*/ 976313 w 1860550"/>
              <a:gd name="connsiteY21" fmla="*/ 676270 h 1376363"/>
              <a:gd name="connsiteX22" fmla="*/ 1008857 w 1860550"/>
              <a:gd name="connsiteY22" fmla="*/ 493712 h 1376363"/>
              <a:gd name="connsiteX23" fmla="*/ 1251744 w 1860550"/>
              <a:gd name="connsiteY23" fmla="*/ 741362 h 1376363"/>
              <a:gd name="connsiteX24" fmla="*/ 1313657 w 1860550"/>
              <a:gd name="connsiteY24" fmla="*/ 1022351 h 1376363"/>
              <a:gd name="connsiteX25" fmla="*/ 1337469 w 1860550"/>
              <a:gd name="connsiteY25" fmla="*/ 1227138 h 1376363"/>
              <a:gd name="connsiteX26" fmla="*/ 1442244 w 1860550"/>
              <a:gd name="connsiteY26" fmla="*/ 1279525 h 1376363"/>
              <a:gd name="connsiteX27" fmla="*/ 1619250 w 1860550"/>
              <a:gd name="connsiteY27" fmla="*/ 1185859 h 1376363"/>
              <a:gd name="connsiteX28" fmla="*/ 1656557 w 1860550"/>
              <a:gd name="connsiteY28" fmla="*/ 169863 h 1376363"/>
              <a:gd name="connsiteX29" fmla="*/ 1718469 w 1860550"/>
              <a:gd name="connsiteY29" fmla="*/ 231775 h 1376363"/>
              <a:gd name="connsiteX30" fmla="*/ 1732757 w 1860550"/>
              <a:gd name="connsiteY30" fmla="*/ 765175 h 1376363"/>
              <a:gd name="connsiteX31" fmla="*/ 1775619 w 1860550"/>
              <a:gd name="connsiteY31" fmla="*/ 1217613 h 1376363"/>
              <a:gd name="connsiteX32" fmla="*/ 1794669 w 1860550"/>
              <a:gd name="connsiteY32" fmla="*/ 1250950 h 1376363"/>
              <a:gd name="connsiteX33" fmla="*/ 1794669 w 1860550"/>
              <a:gd name="connsiteY33" fmla="*/ 1312863 h 1376363"/>
              <a:gd name="connsiteX34" fmla="*/ 1399382 w 1860550"/>
              <a:gd name="connsiteY34" fmla="*/ 1312863 h 1376363"/>
              <a:gd name="connsiteX35" fmla="*/ 8732 w 1860550"/>
              <a:gd name="connsiteY35"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1550 w 1860550"/>
              <a:gd name="connsiteY20" fmla="*/ 776284 h 1376363"/>
              <a:gd name="connsiteX21" fmla="*/ 976313 w 1860550"/>
              <a:gd name="connsiteY21" fmla="*/ 676270 h 1376363"/>
              <a:gd name="connsiteX22" fmla="*/ 1251744 w 1860550"/>
              <a:gd name="connsiteY22" fmla="*/ 741362 h 1376363"/>
              <a:gd name="connsiteX23" fmla="*/ 1313657 w 1860550"/>
              <a:gd name="connsiteY23" fmla="*/ 1022351 h 1376363"/>
              <a:gd name="connsiteX24" fmla="*/ 1337469 w 1860550"/>
              <a:gd name="connsiteY24" fmla="*/ 1227138 h 1376363"/>
              <a:gd name="connsiteX25" fmla="*/ 1442244 w 1860550"/>
              <a:gd name="connsiteY25" fmla="*/ 1279525 h 1376363"/>
              <a:gd name="connsiteX26" fmla="*/ 1619250 w 1860550"/>
              <a:gd name="connsiteY26" fmla="*/ 1185859 h 1376363"/>
              <a:gd name="connsiteX27" fmla="*/ 1656557 w 1860550"/>
              <a:gd name="connsiteY27" fmla="*/ 169863 h 1376363"/>
              <a:gd name="connsiteX28" fmla="*/ 1718469 w 1860550"/>
              <a:gd name="connsiteY28" fmla="*/ 231775 h 1376363"/>
              <a:gd name="connsiteX29" fmla="*/ 1732757 w 1860550"/>
              <a:gd name="connsiteY29" fmla="*/ 765175 h 1376363"/>
              <a:gd name="connsiteX30" fmla="*/ 1775619 w 1860550"/>
              <a:gd name="connsiteY30" fmla="*/ 1217613 h 1376363"/>
              <a:gd name="connsiteX31" fmla="*/ 1794669 w 1860550"/>
              <a:gd name="connsiteY31" fmla="*/ 1250950 h 1376363"/>
              <a:gd name="connsiteX32" fmla="*/ 1794669 w 1860550"/>
              <a:gd name="connsiteY32" fmla="*/ 1312863 h 1376363"/>
              <a:gd name="connsiteX33" fmla="*/ 1399382 w 1860550"/>
              <a:gd name="connsiteY33" fmla="*/ 1312863 h 1376363"/>
              <a:gd name="connsiteX34" fmla="*/ 8732 w 1860550"/>
              <a:gd name="connsiteY34"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971550 w 1860550"/>
              <a:gd name="connsiteY20" fmla="*/ 776284 h 1376363"/>
              <a:gd name="connsiteX21" fmla="*/ 1251744 w 1860550"/>
              <a:gd name="connsiteY21" fmla="*/ 741362 h 1376363"/>
              <a:gd name="connsiteX22" fmla="*/ 1313657 w 1860550"/>
              <a:gd name="connsiteY22" fmla="*/ 1022351 h 1376363"/>
              <a:gd name="connsiteX23" fmla="*/ 1337469 w 1860550"/>
              <a:gd name="connsiteY23" fmla="*/ 1227138 h 1376363"/>
              <a:gd name="connsiteX24" fmla="*/ 1442244 w 1860550"/>
              <a:gd name="connsiteY24" fmla="*/ 1279525 h 1376363"/>
              <a:gd name="connsiteX25" fmla="*/ 1619250 w 1860550"/>
              <a:gd name="connsiteY25" fmla="*/ 1185859 h 1376363"/>
              <a:gd name="connsiteX26" fmla="*/ 1656557 w 1860550"/>
              <a:gd name="connsiteY26" fmla="*/ 169863 h 1376363"/>
              <a:gd name="connsiteX27" fmla="*/ 1718469 w 1860550"/>
              <a:gd name="connsiteY27" fmla="*/ 231775 h 1376363"/>
              <a:gd name="connsiteX28" fmla="*/ 1732757 w 1860550"/>
              <a:gd name="connsiteY28" fmla="*/ 765175 h 1376363"/>
              <a:gd name="connsiteX29" fmla="*/ 1775619 w 1860550"/>
              <a:gd name="connsiteY29" fmla="*/ 1217613 h 1376363"/>
              <a:gd name="connsiteX30" fmla="*/ 1794669 w 1860550"/>
              <a:gd name="connsiteY30" fmla="*/ 1250950 h 1376363"/>
              <a:gd name="connsiteX31" fmla="*/ 1794669 w 1860550"/>
              <a:gd name="connsiteY31" fmla="*/ 1312863 h 1376363"/>
              <a:gd name="connsiteX32" fmla="*/ 1399382 w 1860550"/>
              <a:gd name="connsiteY32" fmla="*/ 1312863 h 1376363"/>
              <a:gd name="connsiteX33" fmla="*/ 8732 w 1860550"/>
              <a:gd name="connsiteY33"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28688 w 1860550"/>
              <a:gd name="connsiteY18" fmla="*/ 809620 h 1376363"/>
              <a:gd name="connsiteX19" fmla="*/ 970757 w 1860550"/>
              <a:gd name="connsiteY19" fmla="*/ 1289050 h 1376363"/>
              <a:gd name="connsiteX20" fmla="*/ 1251744 w 1860550"/>
              <a:gd name="connsiteY20" fmla="*/ 741362 h 1376363"/>
              <a:gd name="connsiteX21" fmla="*/ 1313657 w 1860550"/>
              <a:gd name="connsiteY21" fmla="*/ 1022351 h 1376363"/>
              <a:gd name="connsiteX22" fmla="*/ 1337469 w 1860550"/>
              <a:gd name="connsiteY22" fmla="*/ 1227138 h 1376363"/>
              <a:gd name="connsiteX23" fmla="*/ 1442244 w 1860550"/>
              <a:gd name="connsiteY23" fmla="*/ 1279525 h 1376363"/>
              <a:gd name="connsiteX24" fmla="*/ 1619250 w 1860550"/>
              <a:gd name="connsiteY24" fmla="*/ 1185859 h 1376363"/>
              <a:gd name="connsiteX25" fmla="*/ 1656557 w 1860550"/>
              <a:gd name="connsiteY25" fmla="*/ 169863 h 1376363"/>
              <a:gd name="connsiteX26" fmla="*/ 1718469 w 1860550"/>
              <a:gd name="connsiteY26" fmla="*/ 231775 h 1376363"/>
              <a:gd name="connsiteX27" fmla="*/ 1732757 w 1860550"/>
              <a:gd name="connsiteY27" fmla="*/ 765175 h 1376363"/>
              <a:gd name="connsiteX28" fmla="*/ 1775619 w 1860550"/>
              <a:gd name="connsiteY28" fmla="*/ 1217613 h 1376363"/>
              <a:gd name="connsiteX29" fmla="*/ 1794669 w 1860550"/>
              <a:gd name="connsiteY29" fmla="*/ 1250950 h 1376363"/>
              <a:gd name="connsiteX30" fmla="*/ 1794669 w 1860550"/>
              <a:gd name="connsiteY30" fmla="*/ 1312863 h 1376363"/>
              <a:gd name="connsiteX31" fmla="*/ 1399382 w 1860550"/>
              <a:gd name="connsiteY31" fmla="*/ 1312863 h 1376363"/>
              <a:gd name="connsiteX32" fmla="*/ 8732 w 1860550"/>
              <a:gd name="connsiteY32"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970757 w 1860550"/>
              <a:gd name="connsiteY18" fmla="*/ 1289050 h 1376363"/>
              <a:gd name="connsiteX19" fmla="*/ 1251744 w 1860550"/>
              <a:gd name="connsiteY19" fmla="*/ 741362 h 1376363"/>
              <a:gd name="connsiteX20" fmla="*/ 1313657 w 1860550"/>
              <a:gd name="connsiteY20" fmla="*/ 1022351 h 1376363"/>
              <a:gd name="connsiteX21" fmla="*/ 1337469 w 1860550"/>
              <a:gd name="connsiteY21" fmla="*/ 1227138 h 1376363"/>
              <a:gd name="connsiteX22" fmla="*/ 1442244 w 1860550"/>
              <a:gd name="connsiteY22" fmla="*/ 1279525 h 1376363"/>
              <a:gd name="connsiteX23" fmla="*/ 1619250 w 1860550"/>
              <a:gd name="connsiteY23" fmla="*/ 1185859 h 1376363"/>
              <a:gd name="connsiteX24" fmla="*/ 1656557 w 1860550"/>
              <a:gd name="connsiteY24" fmla="*/ 169863 h 1376363"/>
              <a:gd name="connsiteX25" fmla="*/ 1718469 w 1860550"/>
              <a:gd name="connsiteY25" fmla="*/ 231775 h 1376363"/>
              <a:gd name="connsiteX26" fmla="*/ 1732757 w 1860550"/>
              <a:gd name="connsiteY26" fmla="*/ 765175 h 1376363"/>
              <a:gd name="connsiteX27" fmla="*/ 1775619 w 1860550"/>
              <a:gd name="connsiteY27" fmla="*/ 1217613 h 1376363"/>
              <a:gd name="connsiteX28" fmla="*/ 1794669 w 1860550"/>
              <a:gd name="connsiteY28" fmla="*/ 1250950 h 1376363"/>
              <a:gd name="connsiteX29" fmla="*/ 1794669 w 1860550"/>
              <a:gd name="connsiteY29" fmla="*/ 1312863 h 1376363"/>
              <a:gd name="connsiteX30" fmla="*/ 1399382 w 1860550"/>
              <a:gd name="connsiteY30" fmla="*/ 1312863 h 1376363"/>
              <a:gd name="connsiteX31" fmla="*/ 8732 w 1860550"/>
              <a:gd name="connsiteY31"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862013 w 1860550"/>
              <a:gd name="connsiteY17" fmla="*/ 1114420 h 1376363"/>
              <a:gd name="connsiteX18" fmla="*/ 1251744 w 1860550"/>
              <a:gd name="connsiteY18" fmla="*/ 741362 h 1376363"/>
              <a:gd name="connsiteX19" fmla="*/ 1313657 w 1860550"/>
              <a:gd name="connsiteY19" fmla="*/ 1022351 h 1376363"/>
              <a:gd name="connsiteX20" fmla="*/ 1337469 w 1860550"/>
              <a:gd name="connsiteY20" fmla="*/ 1227138 h 1376363"/>
              <a:gd name="connsiteX21" fmla="*/ 1442244 w 1860550"/>
              <a:gd name="connsiteY21" fmla="*/ 1279525 h 1376363"/>
              <a:gd name="connsiteX22" fmla="*/ 1619250 w 1860550"/>
              <a:gd name="connsiteY22" fmla="*/ 1185859 h 1376363"/>
              <a:gd name="connsiteX23" fmla="*/ 1656557 w 1860550"/>
              <a:gd name="connsiteY23" fmla="*/ 169863 h 1376363"/>
              <a:gd name="connsiteX24" fmla="*/ 1718469 w 1860550"/>
              <a:gd name="connsiteY24" fmla="*/ 231775 h 1376363"/>
              <a:gd name="connsiteX25" fmla="*/ 1732757 w 1860550"/>
              <a:gd name="connsiteY25" fmla="*/ 765175 h 1376363"/>
              <a:gd name="connsiteX26" fmla="*/ 1775619 w 1860550"/>
              <a:gd name="connsiteY26" fmla="*/ 1217613 h 1376363"/>
              <a:gd name="connsiteX27" fmla="*/ 1794669 w 1860550"/>
              <a:gd name="connsiteY27" fmla="*/ 1250950 h 1376363"/>
              <a:gd name="connsiteX28" fmla="*/ 1794669 w 1860550"/>
              <a:gd name="connsiteY28" fmla="*/ 1312863 h 1376363"/>
              <a:gd name="connsiteX29" fmla="*/ 1399382 w 1860550"/>
              <a:gd name="connsiteY29" fmla="*/ 1312863 h 1376363"/>
              <a:gd name="connsiteX30" fmla="*/ 8732 w 1860550"/>
              <a:gd name="connsiteY30"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1251744 w 1860550"/>
              <a:gd name="connsiteY17" fmla="*/ 741362 h 1376363"/>
              <a:gd name="connsiteX18" fmla="*/ 1313657 w 1860550"/>
              <a:gd name="connsiteY18" fmla="*/ 1022351 h 1376363"/>
              <a:gd name="connsiteX19" fmla="*/ 1337469 w 1860550"/>
              <a:gd name="connsiteY19" fmla="*/ 1227138 h 1376363"/>
              <a:gd name="connsiteX20" fmla="*/ 1442244 w 1860550"/>
              <a:gd name="connsiteY20" fmla="*/ 1279525 h 1376363"/>
              <a:gd name="connsiteX21" fmla="*/ 1619250 w 1860550"/>
              <a:gd name="connsiteY21" fmla="*/ 1185859 h 1376363"/>
              <a:gd name="connsiteX22" fmla="*/ 1656557 w 1860550"/>
              <a:gd name="connsiteY22" fmla="*/ 169863 h 1376363"/>
              <a:gd name="connsiteX23" fmla="*/ 1718469 w 1860550"/>
              <a:gd name="connsiteY23" fmla="*/ 231775 h 1376363"/>
              <a:gd name="connsiteX24" fmla="*/ 1732757 w 1860550"/>
              <a:gd name="connsiteY24" fmla="*/ 765175 h 1376363"/>
              <a:gd name="connsiteX25" fmla="*/ 1775619 w 1860550"/>
              <a:gd name="connsiteY25" fmla="*/ 1217613 h 1376363"/>
              <a:gd name="connsiteX26" fmla="*/ 1794669 w 1860550"/>
              <a:gd name="connsiteY26" fmla="*/ 1250950 h 1376363"/>
              <a:gd name="connsiteX27" fmla="*/ 1794669 w 1860550"/>
              <a:gd name="connsiteY27" fmla="*/ 1312863 h 1376363"/>
              <a:gd name="connsiteX28" fmla="*/ 1399382 w 1860550"/>
              <a:gd name="connsiteY28" fmla="*/ 1312863 h 1376363"/>
              <a:gd name="connsiteX29" fmla="*/ 8732 w 1860550"/>
              <a:gd name="connsiteY29" fmla="*/ 1322388 h 1376363"/>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1061244 w 1860550"/>
              <a:gd name="connsiteY16" fmla="*/ 217488 h 1376363"/>
              <a:gd name="connsiteX17" fmla="*/ 1251744 w 1860550"/>
              <a:gd name="connsiteY17" fmla="*/ 741362 h 1376363"/>
              <a:gd name="connsiteX18" fmla="*/ 1313657 w 1860550"/>
              <a:gd name="connsiteY18" fmla="*/ 1022351 h 1376363"/>
              <a:gd name="connsiteX19" fmla="*/ 1337469 w 1860550"/>
              <a:gd name="connsiteY19" fmla="*/ 1227138 h 1376363"/>
              <a:gd name="connsiteX20" fmla="*/ 1442244 w 1860550"/>
              <a:gd name="connsiteY20" fmla="*/ 1279525 h 1376363"/>
              <a:gd name="connsiteX21" fmla="*/ 1619250 w 1860550"/>
              <a:gd name="connsiteY21" fmla="*/ 1185859 h 1376363"/>
              <a:gd name="connsiteX22" fmla="*/ 1656557 w 1860550"/>
              <a:gd name="connsiteY22" fmla="*/ 169863 h 1376363"/>
              <a:gd name="connsiteX23" fmla="*/ 1718469 w 1860550"/>
              <a:gd name="connsiteY23" fmla="*/ 231775 h 1376363"/>
              <a:gd name="connsiteX24" fmla="*/ 1732757 w 1860550"/>
              <a:gd name="connsiteY24" fmla="*/ 765175 h 1376363"/>
              <a:gd name="connsiteX25" fmla="*/ 1775619 w 1860550"/>
              <a:gd name="connsiteY25" fmla="*/ 1217613 h 1376363"/>
              <a:gd name="connsiteX26" fmla="*/ 1794669 w 1860550"/>
              <a:gd name="connsiteY26" fmla="*/ 1250950 h 1376363"/>
              <a:gd name="connsiteX27" fmla="*/ 1794669 w 1860550"/>
              <a:gd name="connsiteY27" fmla="*/ 1312863 h 1376363"/>
              <a:gd name="connsiteX28" fmla="*/ 1399382 w 1860550"/>
              <a:gd name="connsiteY28" fmla="*/ 1312863 h 1376363"/>
              <a:gd name="connsiteX29" fmla="*/ 8732 w 1860550"/>
              <a:gd name="connsiteY29" fmla="*/ 1322388 h 1376363"/>
              <a:gd name="connsiteX0" fmla="*/ 8732 w 1860550"/>
              <a:gd name="connsiteY0" fmla="*/ 1322388 h 1370803"/>
              <a:gd name="connsiteX1" fmla="*/ 13494 w 1860550"/>
              <a:gd name="connsiteY1" fmla="*/ 174625 h 1370803"/>
              <a:gd name="connsiteX2" fmla="*/ 89694 w 1860550"/>
              <a:gd name="connsiteY2" fmla="*/ 274638 h 1370803"/>
              <a:gd name="connsiteX3" fmla="*/ 165894 w 1860550"/>
              <a:gd name="connsiteY3" fmla="*/ 879475 h 1370803"/>
              <a:gd name="connsiteX4" fmla="*/ 246857 w 1860550"/>
              <a:gd name="connsiteY4" fmla="*/ 1279525 h 1370803"/>
              <a:gd name="connsiteX5" fmla="*/ 308769 w 1860550"/>
              <a:gd name="connsiteY5" fmla="*/ 1193800 h 1370803"/>
              <a:gd name="connsiteX6" fmla="*/ 351632 w 1860550"/>
              <a:gd name="connsiteY6" fmla="*/ 1260475 h 1370803"/>
              <a:gd name="connsiteX7" fmla="*/ 389732 w 1860550"/>
              <a:gd name="connsiteY7" fmla="*/ 1231900 h 1370803"/>
              <a:gd name="connsiteX8" fmla="*/ 446882 w 1860550"/>
              <a:gd name="connsiteY8" fmla="*/ 1284288 h 1370803"/>
              <a:gd name="connsiteX9" fmla="*/ 523082 w 1860550"/>
              <a:gd name="connsiteY9" fmla="*/ 874713 h 1370803"/>
              <a:gd name="connsiteX10" fmla="*/ 556419 w 1860550"/>
              <a:gd name="connsiteY10" fmla="*/ 860425 h 1370803"/>
              <a:gd name="connsiteX11" fmla="*/ 584994 w 1860550"/>
              <a:gd name="connsiteY11" fmla="*/ 1084263 h 1370803"/>
              <a:gd name="connsiteX12" fmla="*/ 699294 w 1860550"/>
              <a:gd name="connsiteY12" fmla="*/ 317500 h 1370803"/>
              <a:gd name="connsiteX13" fmla="*/ 732632 w 1860550"/>
              <a:gd name="connsiteY13" fmla="*/ 431800 h 1370803"/>
              <a:gd name="connsiteX14" fmla="*/ 827882 w 1860550"/>
              <a:gd name="connsiteY14" fmla="*/ 1012825 h 1370803"/>
              <a:gd name="connsiteX15" fmla="*/ 1061244 w 1860550"/>
              <a:gd name="connsiteY15" fmla="*/ 217488 h 1370803"/>
              <a:gd name="connsiteX16" fmla="*/ 1251744 w 1860550"/>
              <a:gd name="connsiteY16" fmla="*/ 741362 h 1370803"/>
              <a:gd name="connsiteX17" fmla="*/ 1313657 w 1860550"/>
              <a:gd name="connsiteY17" fmla="*/ 1022351 h 1370803"/>
              <a:gd name="connsiteX18" fmla="*/ 1337469 w 1860550"/>
              <a:gd name="connsiteY18" fmla="*/ 1227138 h 1370803"/>
              <a:gd name="connsiteX19" fmla="*/ 1442244 w 1860550"/>
              <a:gd name="connsiteY19" fmla="*/ 1279525 h 1370803"/>
              <a:gd name="connsiteX20" fmla="*/ 1619250 w 1860550"/>
              <a:gd name="connsiteY20" fmla="*/ 1185859 h 1370803"/>
              <a:gd name="connsiteX21" fmla="*/ 1656557 w 1860550"/>
              <a:gd name="connsiteY21" fmla="*/ 169863 h 1370803"/>
              <a:gd name="connsiteX22" fmla="*/ 1718469 w 1860550"/>
              <a:gd name="connsiteY22" fmla="*/ 231775 h 1370803"/>
              <a:gd name="connsiteX23" fmla="*/ 1732757 w 1860550"/>
              <a:gd name="connsiteY23" fmla="*/ 765175 h 1370803"/>
              <a:gd name="connsiteX24" fmla="*/ 1775619 w 1860550"/>
              <a:gd name="connsiteY24" fmla="*/ 1217613 h 1370803"/>
              <a:gd name="connsiteX25" fmla="*/ 1794669 w 1860550"/>
              <a:gd name="connsiteY25" fmla="*/ 1250950 h 1370803"/>
              <a:gd name="connsiteX26" fmla="*/ 1794669 w 1860550"/>
              <a:gd name="connsiteY26" fmla="*/ 1312863 h 1370803"/>
              <a:gd name="connsiteX27" fmla="*/ 1399382 w 1860550"/>
              <a:gd name="connsiteY27" fmla="*/ 1312863 h 1370803"/>
              <a:gd name="connsiteX28" fmla="*/ 8732 w 1860550"/>
              <a:gd name="connsiteY28" fmla="*/ 1322388 h 1370803"/>
              <a:gd name="connsiteX0" fmla="*/ 8732 w 1860550"/>
              <a:gd name="connsiteY0" fmla="*/ 1322388 h 1370803"/>
              <a:gd name="connsiteX1" fmla="*/ 13494 w 1860550"/>
              <a:gd name="connsiteY1" fmla="*/ 174625 h 1370803"/>
              <a:gd name="connsiteX2" fmla="*/ 89694 w 1860550"/>
              <a:gd name="connsiteY2" fmla="*/ 274638 h 1370803"/>
              <a:gd name="connsiteX3" fmla="*/ 165894 w 1860550"/>
              <a:gd name="connsiteY3" fmla="*/ 1022350 h 1370803"/>
              <a:gd name="connsiteX4" fmla="*/ 246857 w 1860550"/>
              <a:gd name="connsiteY4" fmla="*/ 1279525 h 1370803"/>
              <a:gd name="connsiteX5" fmla="*/ 308769 w 1860550"/>
              <a:gd name="connsiteY5" fmla="*/ 1193800 h 1370803"/>
              <a:gd name="connsiteX6" fmla="*/ 351632 w 1860550"/>
              <a:gd name="connsiteY6" fmla="*/ 1260475 h 1370803"/>
              <a:gd name="connsiteX7" fmla="*/ 389732 w 1860550"/>
              <a:gd name="connsiteY7" fmla="*/ 1231900 h 1370803"/>
              <a:gd name="connsiteX8" fmla="*/ 446882 w 1860550"/>
              <a:gd name="connsiteY8" fmla="*/ 1284288 h 1370803"/>
              <a:gd name="connsiteX9" fmla="*/ 523082 w 1860550"/>
              <a:gd name="connsiteY9" fmla="*/ 874713 h 1370803"/>
              <a:gd name="connsiteX10" fmla="*/ 556419 w 1860550"/>
              <a:gd name="connsiteY10" fmla="*/ 860425 h 1370803"/>
              <a:gd name="connsiteX11" fmla="*/ 584994 w 1860550"/>
              <a:gd name="connsiteY11" fmla="*/ 1084263 h 1370803"/>
              <a:gd name="connsiteX12" fmla="*/ 699294 w 1860550"/>
              <a:gd name="connsiteY12" fmla="*/ 317500 h 1370803"/>
              <a:gd name="connsiteX13" fmla="*/ 732632 w 1860550"/>
              <a:gd name="connsiteY13" fmla="*/ 431800 h 1370803"/>
              <a:gd name="connsiteX14" fmla="*/ 827882 w 1860550"/>
              <a:gd name="connsiteY14" fmla="*/ 1012825 h 1370803"/>
              <a:gd name="connsiteX15" fmla="*/ 1061244 w 1860550"/>
              <a:gd name="connsiteY15" fmla="*/ 217488 h 1370803"/>
              <a:gd name="connsiteX16" fmla="*/ 1251744 w 1860550"/>
              <a:gd name="connsiteY16" fmla="*/ 741362 h 1370803"/>
              <a:gd name="connsiteX17" fmla="*/ 1313657 w 1860550"/>
              <a:gd name="connsiteY17" fmla="*/ 1022351 h 1370803"/>
              <a:gd name="connsiteX18" fmla="*/ 1337469 w 1860550"/>
              <a:gd name="connsiteY18" fmla="*/ 1227138 h 1370803"/>
              <a:gd name="connsiteX19" fmla="*/ 1442244 w 1860550"/>
              <a:gd name="connsiteY19" fmla="*/ 1279525 h 1370803"/>
              <a:gd name="connsiteX20" fmla="*/ 1619250 w 1860550"/>
              <a:gd name="connsiteY20" fmla="*/ 1185859 h 1370803"/>
              <a:gd name="connsiteX21" fmla="*/ 1656557 w 1860550"/>
              <a:gd name="connsiteY21" fmla="*/ 169863 h 1370803"/>
              <a:gd name="connsiteX22" fmla="*/ 1718469 w 1860550"/>
              <a:gd name="connsiteY22" fmla="*/ 231775 h 1370803"/>
              <a:gd name="connsiteX23" fmla="*/ 1732757 w 1860550"/>
              <a:gd name="connsiteY23" fmla="*/ 765175 h 1370803"/>
              <a:gd name="connsiteX24" fmla="*/ 1775619 w 1860550"/>
              <a:gd name="connsiteY24" fmla="*/ 1217613 h 1370803"/>
              <a:gd name="connsiteX25" fmla="*/ 1794669 w 1860550"/>
              <a:gd name="connsiteY25" fmla="*/ 1250950 h 1370803"/>
              <a:gd name="connsiteX26" fmla="*/ 1794669 w 1860550"/>
              <a:gd name="connsiteY26" fmla="*/ 1312863 h 1370803"/>
              <a:gd name="connsiteX27" fmla="*/ 1399382 w 1860550"/>
              <a:gd name="connsiteY27" fmla="*/ 1312863 h 1370803"/>
              <a:gd name="connsiteX28" fmla="*/ 8732 w 1860550"/>
              <a:gd name="connsiteY28" fmla="*/ 1322388 h 1370803"/>
              <a:gd name="connsiteX0" fmla="*/ 8732 w 1860550"/>
              <a:gd name="connsiteY0" fmla="*/ 1322388 h 1370803"/>
              <a:gd name="connsiteX1" fmla="*/ 13494 w 1860550"/>
              <a:gd name="connsiteY1" fmla="*/ 174625 h 1370803"/>
              <a:gd name="connsiteX2" fmla="*/ 89694 w 1860550"/>
              <a:gd name="connsiteY2" fmla="*/ 274638 h 1370803"/>
              <a:gd name="connsiteX3" fmla="*/ 165894 w 1860550"/>
              <a:gd name="connsiteY3" fmla="*/ 1022350 h 1370803"/>
              <a:gd name="connsiteX4" fmla="*/ 246857 w 1860550"/>
              <a:gd name="connsiteY4" fmla="*/ 1279525 h 1370803"/>
              <a:gd name="connsiteX5" fmla="*/ 308769 w 1860550"/>
              <a:gd name="connsiteY5" fmla="*/ 1193800 h 1370803"/>
              <a:gd name="connsiteX6" fmla="*/ 351632 w 1860550"/>
              <a:gd name="connsiteY6" fmla="*/ 1260475 h 1370803"/>
              <a:gd name="connsiteX7" fmla="*/ 389732 w 1860550"/>
              <a:gd name="connsiteY7" fmla="*/ 1231900 h 1370803"/>
              <a:gd name="connsiteX8" fmla="*/ 446882 w 1860550"/>
              <a:gd name="connsiteY8" fmla="*/ 1284288 h 1370803"/>
              <a:gd name="connsiteX9" fmla="*/ 523082 w 1860550"/>
              <a:gd name="connsiteY9" fmla="*/ 874713 h 1370803"/>
              <a:gd name="connsiteX10" fmla="*/ 556419 w 1860550"/>
              <a:gd name="connsiteY10" fmla="*/ 860425 h 1370803"/>
              <a:gd name="connsiteX11" fmla="*/ 584994 w 1860550"/>
              <a:gd name="connsiteY11" fmla="*/ 1084263 h 1370803"/>
              <a:gd name="connsiteX12" fmla="*/ 699294 w 1860550"/>
              <a:gd name="connsiteY12" fmla="*/ 317500 h 1370803"/>
              <a:gd name="connsiteX13" fmla="*/ 732632 w 1860550"/>
              <a:gd name="connsiteY13" fmla="*/ 431800 h 1370803"/>
              <a:gd name="connsiteX14" fmla="*/ 827882 w 1860550"/>
              <a:gd name="connsiteY14" fmla="*/ 1012825 h 1370803"/>
              <a:gd name="connsiteX15" fmla="*/ 1061244 w 1860550"/>
              <a:gd name="connsiteY15" fmla="*/ 217488 h 1370803"/>
              <a:gd name="connsiteX16" fmla="*/ 1251744 w 1860550"/>
              <a:gd name="connsiteY16" fmla="*/ 512762 h 1370803"/>
              <a:gd name="connsiteX17" fmla="*/ 1313657 w 1860550"/>
              <a:gd name="connsiteY17" fmla="*/ 1022351 h 1370803"/>
              <a:gd name="connsiteX18" fmla="*/ 1337469 w 1860550"/>
              <a:gd name="connsiteY18" fmla="*/ 1227138 h 1370803"/>
              <a:gd name="connsiteX19" fmla="*/ 1442244 w 1860550"/>
              <a:gd name="connsiteY19" fmla="*/ 1279525 h 1370803"/>
              <a:gd name="connsiteX20" fmla="*/ 1619250 w 1860550"/>
              <a:gd name="connsiteY20" fmla="*/ 1185859 h 1370803"/>
              <a:gd name="connsiteX21" fmla="*/ 1656557 w 1860550"/>
              <a:gd name="connsiteY21" fmla="*/ 169863 h 1370803"/>
              <a:gd name="connsiteX22" fmla="*/ 1718469 w 1860550"/>
              <a:gd name="connsiteY22" fmla="*/ 231775 h 1370803"/>
              <a:gd name="connsiteX23" fmla="*/ 1732757 w 1860550"/>
              <a:gd name="connsiteY23" fmla="*/ 765175 h 1370803"/>
              <a:gd name="connsiteX24" fmla="*/ 1775619 w 1860550"/>
              <a:gd name="connsiteY24" fmla="*/ 1217613 h 1370803"/>
              <a:gd name="connsiteX25" fmla="*/ 1794669 w 1860550"/>
              <a:gd name="connsiteY25" fmla="*/ 1250950 h 1370803"/>
              <a:gd name="connsiteX26" fmla="*/ 1794669 w 1860550"/>
              <a:gd name="connsiteY26" fmla="*/ 1312863 h 1370803"/>
              <a:gd name="connsiteX27" fmla="*/ 1399382 w 1860550"/>
              <a:gd name="connsiteY27" fmla="*/ 1312863 h 1370803"/>
              <a:gd name="connsiteX28" fmla="*/ 8732 w 1860550"/>
              <a:gd name="connsiteY28" fmla="*/ 1322388 h 1370803"/>
              <a:gd name="connsiteX0" fmla="*/ 8732 w 1860550"/>
              <a:gd name="connsiteY0" fmla="*/ 1322388 h 1370803"/>
              <a:gd name="connsiteX1" fmla="*/ 13494 w 1860550"/>
              <a:gd name="connsiteY1" fmla="*/ 174625 h 1370803"/>
              <a:gd name="connsiteX2" fmla="*/ 89694 w 1860550"/>
              <a:gd name="connsiteY2" fmla="*/ 274638 h 1370803"/>
              <a:gd name="connsiteX3" fmla="*/ 165894 w 1860550"/>
              <a:gd name="connsiteY3" fmla="*/ 1022350 h 1370803"/>
              <a:gd name="connsiteX4" fmla="*/ 246857 w 1860550"/>
              <a:gd name="connsiteY4" fmla="*/ 1279525 h 1370803"/>
              <a:gd name="connsiteX5" fmla="*/ 308769 w 1860550"/>
              <a:gd name="connsiteY5" fmla="*/ 1193800 h 1370803"/>
              <a:gd name="connsiteX6" fmla="*/ 351632 w 1860550"/>
              <a:gd name="connsiteY6" fmla="*/ 1260475 h 1370803"/>
              <a:gd name="connsiteX7" fmla="*/ 389732 w 1860550"/>
              <a:gd name="connsiteY7" fmla="*/ 1231900 h 1370803"/>
              <a:gd name="connsiteX8" fmla="*/ 446882 w 1860550"/>
              <a:gd name="connsiteY8" fmla="*/ 1284288 h 1370803"/>
              <a:gd name="connsiteX9" fmla="*/ 523082 w 1860550"/>
              <a:gd name="connsiteY9" fmla="*/ 874713 h 1370803"/>
              <a:gd name="connsiteX10" fmla="*/ 556419 w 1860550"/>
              <a:gd name="connsiteY10" fmla="*/ 860425 h 1370803"/>
              <a:gd name="connsiteX11" fmla="*/ 584994 w 1860550"/>
              <a:gd name="connsiteY11" fmla="*/ 1084263 h 1370803"/>
              <a:gd name="connsiteX12" fmla="*/ 699294 w 1860550"/>
              <a:gd name="connsiteY12" fmla="*/ 317500 h 1370803"/>
              <a:gd name="connsiteX13" fmla="*/ 732632 w 1860550"/>
              <a:gd name="connsiteY13" fmla="*/ 431800 h 1370803"/>
              <a:gd name="connsiteX14" fmla="*/ 827882 w 1860550"/>
              <a:gd name="connsiteY14" fmla="*/ 1012825 h 1370803"/>
              <a:gd name="connsiteX15" fmla="*/ 1061244 w 1860550"/>
              <a:gd name="connsiteY15" fmla="*/ 217488 h 1370803"/>
              <a:gd name="connsiteX16" fmla="*/ 1251744 w 1860550"/>
              <a:gd name="connsiteY16" fmla="*/ 512762 h 1370803"/>
              <a:gd name="connsiteX17" fmla="*/ 1313657 w 1860550"/>
              <a:gd name="connsiteY17" fmla="*/ 1022351 h 1370803"/>
              <a:gd name="connsiteX18" fmla="*/ 1337469 w 1860550"/>
              <a:gd name="connsiteY18" fmla="*/ 1131888 h 1370803"/>
              <a:gd name="connsiteX19" fmla="*/ 1442244 w 1860550"/>
              <a:gd name="connsiteY19" fmla="*/ 1279525 h 1370803"/>
              <a:gd name="connsiteX20" fmla="*/ 1619250 w 1860550"/>
              <a:gd name="connsiteY20" fmla="*/ 1185859 h 1370803"/>
              <a:gd name="connsiteX21" fmla="*/ 1656557 w 1860550"/>
              <a:gd name="connsiteY21" fmla="*/ 169863 h 1370803"/>
              <a:gd name="connsiteX22" fmla="*/ 1718469 w 1860550"/>
              <a:gd name="connsiteY22" fmla="*/ 231775 h 1370803"/>
              <a:gd name="connsiteX23" fmla="*/ 1732757 w 1860550"/>
              <a:gd name="connsiteY23" fmla="*/ 765175 h 1370803"/>
              <a:gd name="connsiteX24" fmla="*/ 1775619 w 1860550"/>
              <a:gd name="connsiteY24" fmla="*/ 1217613 h 1370803"/>
              <a:gd name="connsiteX25" fmla="*/ 1794669 w 1860550"/>
              <a:gd name="connsiteY25" fmla="*/ 1250950 h 1370803"/>
              <a:gd name="connsiteX26" fmla="*/ 1794669 w 1860550"/>
              <a:gd name="connsiteY26" fmla="*/ 1312863 h 1370803"/>
              <a:gd name="connsiteX27" fmla="*/ 1399382 w 1860550"/>
              <a:gd name="connsiteY27" fmla="*/ 1312863 h 1370803"/>
              <a:gd name="connsiteX28" fmla="*/ 8732 w 1860550"/>
              <a:gd name="connsiteY28" fmla="*/ 1322388 h 1370803"/>
              <a:gd name="connsiteX0" fmla="*/ 8732 w 1860550"/>
              <a:gd name="connsiteY0" fmla="*/ 1322388 h 1370803"/>
              <a:gd name="connsiteX1" fmla="*/ 13494 w 1860550"/>
              <a:gd name="connsiteY1" fmla="*/ 174625 h 1370803"/>
              <a:gd name="connsiteX2" fmla="*/ 89694 w 1860550"/>
              <a:gd name="connsiteY2" fmla="*/ 274638 h 1370803"/>
              <a:gd name="connsiteX3" fmla="*/ 165894 w 1860550"/>
              <a:gd name="connsiteY3" fmla="*/ 1022350 h 1370803"/>
              <a:gd name="connsiteX4" fmla="*/ 246857 w 1860550"/>
              <a:gd name="connsiteY4" fmla="*/ 1279525 h 1370803"/>
              <a:gd name="connsiteX5" fmla="*/ 308769 w 1860550"/>
              <a:gd name="connsiteY5" fmla="*/ 1193800 h 1370803"/>
              <a:gd name="connsiteX6" fmla="*/ 351632 w 1860550"/>
              <a:gd name="connsiteY6" fmla="*/ 1260475 h 1370803"/>
              <a:gd name="connsiteX7" fmla="*/ 389732 w 1860550"/>
              <a:gd name="connsiteY7" fmla="*/ 1231900 h 1370803"/>
              <a:gd name="connsiteX8" fmla="*/ 446882 w 1860550"/>
              <a:gd name="connsiteY8" fmla="*/ 1284288 h 1370803"/>
              <a:gd name="connsiteX9" fmla="*/ 523082 w 1860550"/>
              <a:gd name="connsiteY9" fmla="*/ 874713 h 1370803"/>
              <a:gd name="connsiteX10" fmla="*/ 556419 w 1860550"/>
              <a:gd name="connsiteY10" fmla="*/ 860425 h 1370803"/>
              <a:gd name="connsiteX11" fmla="*/ 584994 w 1860550"/>
              <a:gd name="connsiteY11" fmla="*/ 1084263 h 1370803"/>
              <a:gd name="connsiteX12" fmla="*/ 699294 w 1860550"/>
              <a:gd name="connsiteY12" fmla="*/ 317500 h 1370803"/>
              <a:gd name="connsiteX13" fmla="*/ 732632 w 1860550"/>
              <a:gd name="connsiteY13" fmla="*/ 431800 h 1370803"/>
              <a:gd name="connsiteX14" fmla="*/ 827882 w 1860550"/>
              <a:gd name="connsiteY14" fmla="*/ 1012825 h 1370803"/>
              <a:gd name="connsiteX15" fmla="*/ 1061244 w 1860550"/>
              <a:gd name="connsiteY15" fmla="*/ 217488 h 1370803"/>
              <a:gd name="connsiteX16" fmla="*/ 1251744 w 1860550"/>
              <a:gd name="connsiteY16" fmla="*/ 512762 h 1370803"/>
              <a:gd name="connsiteX17" fmla="*/ 1313657 w 1860550"/>
              <a:gd name="connsiteY17" fmla="*/ 893763 h 1370803"/>
              <a:gd name="connsiteX18" fmla="*/ 1337469 w 1860550"/>
              <a:gd name="connsiteY18" fmla="*/ 1131888 h 1370803"/>
              <a:gd name="connsiteX19" fmla="*/ 1442244 w 1860550"/>
              <a:gd name="connsiteY19" fmla="*/ 1279525 h 1370803"/>
              <a:gd name="connsiteX20" fmla="*/ 1619250 w 1860550"/>
              <a:gd name="connsiteY20" fmla="*/ 1185859 h 1370803"/>
              <a:gd name="connsiteX21" fmla="*/ 1656557 w 1860550"/>
              <a:gd name="connsiteY21" fmla="*/ 169863 h 1370803"/>
              <a:gd name="connsiteX22" fmla="*/ 1718469 w 1860550"/>
              <a:gd name="connsiteY22" fmla="*/ 231775 h 1370803"/>
              <a:gd name="connsiteX23" fmla="*/ 1732757 w 1860550"/>
              <a:gd name="connsiteY23" fmla="*/ 765175 h 1370803"/>
              <a:gd name="connsiteX24" fmla="*/ 1775619 w 1860550"/>
              <a:gd name="connsiteY24" fmla="*/ 1217613 h 1370803"/>
              <a:gd name="connsiteX25" fmla="*/ 1794669 w 1860550"/>
              <a:gd name="connsiteY25" fmla="*/ 1250950 h 1370803"/>
              <a:gd name="connsiteX26" fmla="*/ 1794669 w 1860550"/>
              <a:gd name="connsiteY26" fmla="*/ 1312863 h 1370803"/>
              <a:gd name="connsiteX27" fmla="*/ 1399382 w 1860550"/>
              <a:gd name="connsiteY27" fmla="*/ 1312863 h 1370803"/>
              <a:gd name="connsiteX28" fmla="*/ 8732 w 1860550"/>
              <a:gd name="connsiteY28" fmla="*/ 1322388 h 137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0550" h="1370803">
                <a:moveTo>
                  <a:pt x="8732" y="1322388"/>
                </a:moveTo>
                <a:cubicBezTo>
                  <a:pt x="4366" y="835819"/>
                  <a:pt x="0" y="349250"/>
                  <a:pt x="13494" y="174625"/>
                </a:cubicBezTo>
                <a:cubicBezTo>
                  <a:pt x="26988" y="0"/>
                  <a:pt x="64294" y="133351"/>
                  <a:pt x="89694" y="274638"/>
                </a:cubicBezTo>
                <a:cubicBezTo>
                  <a:pt x="115094" y="415925"/>
                  <a:pt x="139700" y="854869"/>
                  <a:pt x="165894" y="1022350"/>
                </a:cubicBezTo>
                <a:cubicBezTo>
                  <a:pt x="192088" y="1189831"/>
                  <a:pt x="223045" y="1250950"/>
                  <a:pt x="246857" y="1279525"/>
                </a:cubicBezTo>
                <a:cubicBezTo>
                  <a:pt x="270669" y="1308100"/>
                  <a:pt x="291307" y="1196975"/>
                  <a:pt x="308769" y="1193800"/>
                </a:cubicBezTo>
                <a:cubicBezTo>
                  <a:pt x="326232" y="1190625"/>
                  <a:pt x="338138" y="1254125"/>
                  <a:pt x="351632" y="1260475"/>
                </a:cubicBezTo>
                <a:cubicBezTo>
                  <a:pt x="365126" y="1266825"/>
                  <a:pt x="373857" y="1227931"/>
                  <a:pt x="389732" y="1231900"/>
                </a:cubicBezTo>
                <a:cubicBezTo>
                  <a:pt x="405607" y="1235869"/>
                  <a:pt x="424657" y="1343819"/>
                  <a:pt x="446882" y="1284288"/>
                </a:cubicBezTo>
                <a:cubicBezTo>
                  <a:pt x="469107" y="1224757"/>
                  <a:pt x="504826" y="945357"/>
                  <a:pt x="523082" y="874713"/>
                </a:cubicBezTo>
                <a:cubicBezTo>
                  <a:pt x="541338" y="804069"/>
                  <a:pt x="546100" y="825500"/>
                  <a:pt x="556419" y="860425"/>
                </a:cubicBezTo>
                <a:cubicBezTo>
                  <a:pt x="566738" y="895350"/>
                  <a:pt x="561182" y="1174750"/>
                  <a:pt x="584994" y="1084263"/>
                </a:cubicBezTo>
                <a:cubicBezTo>
                  <a:pt x="608806" y="993776"/>
                  <a:pt x="674688" y="426244"/>
                  <a:pt x="699294" y="317500"/>
                </a:cubicBezTo>
                <a:cubicBezTo>
                  <a:pt x="723900" y="208756"/>
                  <a:pt x="711201" y="315913"/>
                  <a:pt x="732632" y="431800"/>
                </a:cubicBezTo>
                <a:cubicBezTo>
                  <a:pt x="754063" y="547688"/>
                  <a:pt x="773113" y="1048544"/>
                  <a:pt x="827882" y="1012825"/>
                </a:cubicBezTo>
                <a:cubicBezTo>
                  <a:pt x="882651" y="977106"/>
                  <a:pt x="990600" y="300832"/>
                  <a:pt x="1061244" y="217488"/>
                </a:cubicBezTo>
                <a:cubicBezTo>
                  <a:pt x="1131888" y="134144"/>
                  <a:pt x="1209675" y="400050"/>
                  <a:pt x="1251744" y="512762"/>
                </a:cubicBezTo>
                <a:cubicBezTo>
                  <a:pt x="1293813" y="625474"/>
                  <a:pt x="1299370" y="790576"/>
                  <a:pt x="1313657" y="893763"/>
                </a:cubicBezTo>
                <a:cubicBezTo>
                  <a:pt x="1327944" y="996950"/>
                  <a:pt x="1316038" y="1067594"/>
                  <a:pt x="1337469" y="1131888"/>
                </a:cubicBezTo>
                <a:cubicBezTo>
                  <a:pt x="1358900" y="1196182"/>
                  <a:pt x="1395281" y="1270530"/>
                  <a:pt x="1442244" y="1279525"/>
                </a:cubicBezTo>
                <a:cubicBezTo>
                  <a:pt x="1489207" y="1288520"/>
                  <a:pt x="1583531" y="1370803"/>
                  <a:pt x="1619250" y="1185859"/>
                </a:cubicBezTo>
                <a:cubicBezTo>
                  <a:pt x="1654969" y="1000915"/>
                  <a:pt x="1640021" y="328877"/>
                  <a:pt x="1656557" y="169863"/>
                </a:cubicBezTo>
                <a:cubicBezTo>
                  <a:pt x="1673093" y="10849"/>
                  <a:pt x="1705769" y="132556"/>
                  <a:pt x="1718469" y="231775"/>
                </a:cubicBezTo>
                <a:cubicBezTo>
                  <a:pt x="1731169" y="330994"/>
                  <a:pt x="1723232" y="600869"/>
                  <a:pt x="1732757" y="765175"/>
                </a:cubicBezTo>
                <a:cubicBezTo>
                  <a:pt x="1742282" y="929481"/>
                  <a:pt x="1765300" y="1136651"/>
                  <a:pt x="1775619" y="1217613"/>
                </a:cubicBezTo>
                <a:cubicBezTo>
                  <a:pt x="1785938" y="1298575"/>
                  <a:pt x="1791494" y="1235075"/>
                  <a:pt x="1794669" y="1250950"/>
                </a:cubicBezTo>
                <a:cubicBezTo>
                  <a:pt x="1797844" y="1266825"/>
                  <a:pt x="1860550" y="1302544"/>
                  <a:pt x="1794669" y="1312863"/>
                </a:cubicBezTo>
                <a:cubicBezTo>
                  <a:pt x="1728788" y="1323182"/>
                  <a:pt x="1399382" y="1312863"/>
                  <a:pt x="1399382" y="1312863"/>
                </a:cubicBezTo>
                <a:lnTo>
                  <a:pt x="8732" y="13223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252159" y="4369232"/>
            <a:ext cx="1860550" cy="1376363"/>
          </a:xfrm>
          <a:custGeom>
            <a:avLst/>
            <a:gdLst>
              <a:gd name="connsiteX0" fmla="*/ 8732 w 1860550"/>
              <a:gd name="connsiteY0" fmla="*/ 1322388 h 1376363"/>
              <a:gd name="connsiteX1" fmla="*/ 13494 w 1860550"/>
              <a:gd name="connsiteY1" fmla="*/ 174625 h 1376363"/>
              <a:gd name="connsiteX2" fmla="*/ 89694 w 1860550"/>
              <a:gd name="connsiteY2" fmla="*/ 274638 h 1376363"/>
              <a:gd name="connsiteX3" fmla="*/ 165894 w 1860550"/>
              <a:gd name="connsiteY3" fmla="*/ 879475 h 1376363"/>
              <a:gd name="connsiteX4" fmla="*/ 246857 w 1860550"/>
              <a:gd name="connsiteY4" fmla="*/ 1279525 h 1376363"/>
              <a:gd name="connsiteX5" fmla="*/ 308769 w 1860550"/>
              <a:gd name="connsiteY5" fmla="*/ 1193800 h 1376363"/>
              <a:gd name="connsiteX6" fmla="*/ 351632 w 1860550"/>
              <a:gd name="connsiteY6" fmla="*/ 1260475 h 1376363"/>
              <a:gd name="connsiteX7" fmla="*/ 389732 w 1860550"/>
              <a:gd name="connsiteY7" fmla="*/ 1231900 h 1376363"/>
              <a:gd name="connsiteX8" fmla="*/ 446882 w 1860550"/>
              <a:gd name="connsiteY8" fmla="*/ 1284288 h 1376363"/>
              <a:gd name="connsiteX9" fmla="*/ 523082 w 1860550"/>
              <a:gd name="connsiteY9" fmla="*/ 874713 h 1376363"/>
              <a:gd name="connsiteX10" fmla="*/ 556419 w 1860550"/>
              <a:gd name="connsiteY10" fmla="*/ 860425 h 1376363"/>
              <a:gd name="connsiteX11" fmla="*/ 584994 w 1860550"/>
              <a:gd name="connsiteY11" fmla="*/ 1084263 h 1376363"/>
              <a:gd name="connsiteX12" fmla="*/ 699294 w 1860550"/>
              <a:gd name="connsiteY12" fmla="*/ 317500 h 1376363"/>
              <a:gd name="connsiteX13" fmla="*/ 732632 w 1860550"/>
              <a:gd name="connsiteY13" fmla="*/ 431800 h 1376363"/>
              <a:gd name="connsiteX14" fmla="*/ 799307 w 1860550"/>
              <a:gd name="connsiteY14" fmla="*/ 1279525 h 1376363"/>
              <a:gd name="connsiteX15" fmla="*/ 827882 w 1860550"/>
              <a:gd name="connsiteY15" fmla="*/ 1012825 h 1376363"/>
              <a:gd name="connsiteX16" fmla="*/ 851694 w 1860550"/>
              <a:gd name="connsiteY16" fmla="*/ 1250950 h 1376363"/>
              <a:gd name="connsiteX17" fmla="*/ 970757 w 1860550"/>
              <a:gd name="connsiteY17" fmla="*/ 1289050 h 1376363"/>
              <a:gd name="connsiteX18" fmla="*/ 1008857 w 1860550"/>
              <a:gd name="connsiteY18" fmla="*/ 1231900 h 1376363"/>
              <a:gd name="connsiteX19" fmla="*/ 1042194 w 1860550"/>
              <a:gd name="connsiteY19" fmla="*/ 1279525 h 1376363"/>
              <a:gd name="connsiteX20" fmla="*/ 1232694 w 1860550"/>
              <a:gd name="connsiteY20" fmla="*/ 1284288 h 1376363"/>
              <a:gd name="connsiteX21" fmla="*/ 1337469 w 1860550"/>
              <a:gd name="connsiteY21" fmla="*/ 1227138 h 1376363"/>
              <a:gd name="connsiteX22" fmla="*/ 1442244 w 1860550"/>
              <a:gd name="connsiteY22" fmla="*/ 1279525 h 1376363"/>
              <a:gd name="connsiteX23" fmla="*/ 1542257 w 1860550"/>
              <a:gd name="connsiteY23" fmla="*/ 889000 h 1376363"/>
              <a:gd name="connsiteX24" fmla="*/ 1585119 w 1860550"/>
              <a:gd name="connsiteY24" fmla="*/ 217488 h 1376363"/>
              <a:gd name="connsiteX25" fmla="*/ 1656557 w 1860550"/>
              <a:gd name="connsiteY25" fmla="*/ 169863 h 1376363"/>
              <a:gd name="connsiteX26" fmla="*/ 1718469 w 1860550"/>
              <a:gd name="connsiteY26" fmla="*/ 231775 h 1376363"/>
              <a:gd name="connsiteX27" fmla="*/ 1732757 w 1860550"/>
              <a:gd name="connsiteY27" fmla="*/ 765175 h 1376363"/>
              <a:gd name="connsiteX28" fmla="*/ 1775619 w 1860550"/>
              <a:gd name="connsiteY28" fmla="*/ 1217613 h 1376363"/>
              <a:gd name="connsiteX29" fmla="*/ 1794669 w 1860550"/>
              <a:gd name="connsiteY29" fmla="*/ 1250950 h 1376363"/>
              <a:gd name="connsiteX30" fmla="*/ 1794669 w 1860550"/>
              <a:gd name="connsiteY30" fmla="*/ 1312863 h 1376363"/>
              <a:gd name="connsiteX31" fmla="*/ 1399382 w 1860550"/>
              <a:gd name="connsiteY31" fmla="*/ 1312863 h 1376363"/>
              <a:gd name="connsiteX32" fmla="*/ 8732 w 1860550"/>
              <a:gd name="connsiteY32" fmla="*/ 1322388 h 1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0550" h="1376363">
                <a:moveTo>
                  <a:pt x="8732" y="1322388"/>
                </a:moveTo>
                <a:cubicBezTo>
                  <a:pt x="4366" y="835819"/>
                  <a:pt x="0" y="349250"/>
                  <a:pt x="13494" y="174625"/>
                </a:cubicBezTo>
                <a:cubicBezTo>
                  <a:pt x="26988" y="0"/>
                  <a:pt x="64294" y="157163"/>
                  <a:pt x="89694" y="274638"/>
                </a:cubicBezTo>
                <a:cubicBezTo>
                  <a:pt x="115094" y="392113"/>
                  <a:pt x="139700" y="711994"/>
                  <a:pt x="165894" y="879475"/>
                </a:cubicBezTo>
                <a:cubicBezTo>
                  <a:pt x="192088" y="1046956"/>
                  <a:pt x="223045" y="1227138"/>
                  <a:pt x="246857" y="1279525"/>
                </a:cubicBezTo>
                <a:cubicBezTo>
                  <a:pt x="270669" y="1331912"/>
                  <a:pt x="291307" y="1196975"/>
                  <a:pt x="308769" y="1193800"/>
                </a:cubicBezTo>
                <a:cubicBezTo>
                  <a:pt x="326232" y="1190625"/>
                  <a:pt x="338138" y="1254125"/>
                  <a:pt x="351632" y="1260475"/>
                </a:cubicBezTo>
                <a:cubicBezTo>
                  <a:pt x="365126" y="1266825"/>
                  <a:pt x="373857" y="1227931"/>
                  <a:pt x="389732" y="1231900"/>
                </a:cubicBezTo>
                <a:cubicBezTo>
                  <a:pt x="405607" y="1235869"/>
                  <a:pt x="424657" y="1343819"/>
                  <a:pt x="446882" y="1284288"/>
                </a:cubicBezTo>
                <a:cubicBezTo>
                  <a:pt x="469107" y="1224757"/>
                  <a:pt x="504826" y="945357"/>
                  <a:pt x="523082" y="874713"/>
                </a:cubicBezTo>
                <a:cubicBezTo>
                  <a:pt x="541338" y="804069"/>
                  <a:pt x="546100" y="825500"/>
                  <a:pt x="556419" y="860425"/>
                </a:cubicBezTo>
                <a:cubicBezTo>
                  <a:pt x="566738" y="895350"/>
                  <a:pt x="561182" y="1174750"/>
                  <a:pt x="584994" y="1084263"/>
                </a:cubicBezTo>
                <a:cubicBezTo>
                  <a:pt x="608806" y="993776"/>
                  <a:pt x="674688" y="426244"/>
                  <a:pt x="699294" y="317500"/>
                </a:cubicBezTo>
                <a:cubicBezTo>
                  <a:pt x="723900" y="208756"/>
                  <a:pt x="715963" y="271462"/>
                  <a:pt x="732632" y="431800"/>
                </a:cubicBezTo>
                <a:cubicBezTo>
                  <a:pt x="749301" y="592138"/>
                  <a:pt x="783432" y="1182688"/>
                  <a:pt x="799307" y="1279525"/>
                </a:cubicBezTo>
                <a:cubicBezTo>
                  <a:pt x="815182" y="1376363"/>
                  <a:pt x="819151" y="1017587"/>
                  <a:pt x="827882" y="1012825"/>
                </a:cubicBezTo>
                <a:cubicBezTo>
                  <a:pt x="836613" y="1008063"/>
                  <a:pt x="827882" y="1204913"/>
                  <a:pt x="851694" y="1250950"/>
                </a:cubicBezTo>
                <a:cubicBezTo>
                  <a:pt x="875507" y="1296988"/>
                  <a:pt x="944563" y="1292225"/>
                  <a:pt x="970757" y="1289050"/>
                </a:cubicBezTo>
                <a:cubicBezTo>
                  <a:pt x="996951" y="1285875"/>
                  <a:pt x="996951" y="1233487"/>
                  <a:pt x="1008857" y="1231900"/>
                </a:cubicBezTo>
                <a:cubicBezTo>
                  <a:pt x="1020763" y="1230313"/>
                  <a:pt x="1004888" y="1270794"/>
                  <a:pt x="1042194" y="1279525"/>
                </a:cubicBezTo>
                <a:cubicBezTo>
                  <a:pt x="1079500" y="1288256"/>
                  <a:pt x="1183482" y="1293019"/>
                  <a:pt x="1232694" y="1284288"/>
                </a:cubicBezTo>
                <a:cubicBezTo>
                  <a:pt x="1281906" y="1275557"/>
                  <a:pt x="1302544" y="1227932"/>
                  <a:pt x="1337469" y="1227138"/>
                </a:cubicBezTo>
                <a:cubicBezTo>
                  <a:pt x="1372394" y="1226344"/>
                  <a:pt x="1408113" y="1335881"/>
                  <a:pt x="1442244" y="1279525"/>
                </a:cubicBezTo>
                <a:cubicBezTo>
                  <a:pt x="1476375" y="1223169"/>
                  <a:pt x="1518444" y="1066006"/>
                  <a:pt x="1542257" y="889000"/>
                </a:cubicBezTo>
                <a:cubicBezTo>
                  <a:pt x="1566070" y="711994"/>
                  <a:pt x="1566069" y="337344"/>
                  <a:pt x="1585119" y="217488"/>
                </a:cubicBezTo>
                <a:cubicBezTo>
                  <a:pt x="1604169" y="97632"/>
                  <a:pt x="1634332" y="167482"/>
                  <a:pt x="1656557" y="169863"/>
                </a:cubicBezTo>
                <a:cubicBezTo>
                  <a:pt x="1678782" y="172244"/>
                  <a:pt x="1705769" y="132556"/>
                  <a:pt x="1718469" y="231775"/>
                </a:cubicBezTo>
                <a:cubicBezTo>
                  <a:pt x="1731169" y="330994"/>
                  <a:pt x="1723232" y="600869"/>
                  <a:pt x="1732757" y="765175"/>
                </a:cubicBezTo>
                <a:cubicBezTo>
                  <a:pt x="1742282" y="929481"/>
                  <a:pt x="1765300" y="1136651"/>
                  <a:pt x="1775619" y="1217613"/>
                </a:cubicBezTo>
                <a:cubicBezTo>
                  <a:pt x="1785938" y="1298575"/>
                  <a:pt x="1791494" y="1235075"/>
                  <a:pt x="1794669" y="1250950"/>
                </a:cubicBezTo>
                <a:cubicBezTo>
                  <a:pt x="1797844" y="1266825"/>
                  <a:pt x="1860550" y="1302544"/>
                  <a:pt x="1794669" y="1312863"/>
                </a:cubicBezTo>
                <a:cubicBezTo>
                  <a:pt x="1728788" y="1323182"/>
                  <a:pt x="1399382" y="1312863"/>
                  <a:pt x="1399382" y="1312863"/>
                </a:cubicBezTo>
                <a:lnTo>
                  <a:pt x="8732" y="13223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7"/>
          <p:cNvGrpSpPr/>
          <p:nvPr/>
        </p:nvGrpSpPr>
        <p:grpSpPr>
          <a:xfrm>
            <a:off x="3276600" y="3352800"/>
            <a:ext cx="3207328" cy="609600"/>
            <a:chOff x="5715000" y="990600"/>
            <a:chExt cx="2272145" cy="833582"/>
          </a:xfrm>
        </p:grpSpPr>
        <p:sp>
          <p:nvSpPr>
            <p:cNvPr id="55" name="Freeform 54"/>
            <p:cNvSpPr/>
            <p:nvPr/>
          </p:nvSpPr>
          <p:spPr>
            <a:xfrm>
              <a:off x="5715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477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7239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1" name="Picture 60" descr="cellphone.jpg"/>
          <p:cNvPicPr>
            <a:picLocks noChangeAspect="1"/>
          </p:cNvPicPr>
          <p:nvPr/>
        </p:nvPicPr>
        <p:blipFill>
          <a:blip r:embed="rId5" cstate="print"/>
          <a:stretch>
            <a:fillRect/>
          </a:stretch>
        </p:blipFill>
        <p:spPr>
          <a:xfrm>
            <a:off x="6705600" y="3657600"/>
            <a:ext cx="685800" cy="1038030"/>
          </a:xfrm>
          <a:prstGeom prst="rect">
            <a:avLst/>
          </a:prstGeom>
        </p:spPr>
      </p:pic>
      <p:pic>
        <p:nvPicPr>
          <p:cNvPr id="62" name="Picture 61" descr="laptop.jpg"/>
          <p:cNvPicPr>
            <a:picLocks noChangeAspect="1"/>
          </p:cNvPicPr>
          <p:nvPr/>
        </p:nvPicPr>
        <p:blipFill>
          <a:blip r:embed="rId6"/>
          <a:stretch>
            <a:fillRect/>
          </a:stretch>
        </p:blipFill>
        <p:spPr>
          <a:xfrm>
            <a:off x="2057400" y="3200400"/>
            <a:ext cx="856008" cy="990600"/>
          </a:xfrm>
          <a:prstGeom prst="rect">
            <a:avLst/>
          </a:prstGeom>
        </p:spPr>
      </p:pic>
      <p:cxnSp>
        <p:nvCxnSpPr>
          <p:cNvPr id="64" name="Straight Connector 63"/>
          <p:cNvCxnSpPr/>
          <p:nvPr/>
        </p:nvCxnSpPr>
        <p:spPr>
          <a:xfrm rot="5400000">
            <a:off x="1527464" y="4977246"/>
            <a:ext cx="1447800" cy="1588"/>
          </a:xfrm>
          <a:prstGeom prst="line">
            <a:avLst/>
          </a:prstGeom>
          <a:ln w="28575">
            <a:solidFill>
              <a:schemeClr val="tx1"/>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251364" y="5701146"/>
            <a:ext cx="1905000" cy="1588"/>
          </a:xfrm>
          <a:prstGeom prst="line">
            <a:avLst/>
          </a:prstGeom>
          <a:ln w="28575">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0800000">
            <a:off x="1717964" y="4250163"/>
            <a:ext cx="461665" cy="1461490"/>
          </a:xfrm>
          <a:prstGeom prst="rect">
            <a:avLst/>
          </a:prstGeom>
          <a:noFill/>
        </p:spPr>
        <p:txBody>
          <a:bodyPr vert="eaVert" wrap="none" rtlCol="0">
            <a:spAutoFit/>
          </a:bodyPr>
          <a:lstStyle/>
          <a:p>
            <a:r>
              <a:rPr lang="en-US" dirty="0"/>
              <a:t>Signal Strength</a:t>
            </a:r>
          </a:p>
        </p:txBody>
      </p:sp>
      <p:sp>
        <p:nvSpPr>
          <p:cNvPr id="68" name="TextBox 67"/>
          <p:cNvSpPr txBox="1"/>
          <p:nvPr/>
        </p:nvSpPr>
        <p:spPr>
          <a:xfrm rot="16200000">
            <a:off x="2930299" y="5398746"/>
            <a:ext cx="461665" cy="1057534"/>
          </a:xfrm>
          <a:prstGeom prst="rect">
            <a:avLst/>
          </a:prstGeom>
          <a:noFill/>
        </p:spPr>
        <p:txBody>
          <a:bodyPr vert="eaVert" wrap="none" rtlCol="0">
            <a:spAutoFit/>
          </a:bodyPr>
          <a:lstStyle/>
          <a:p>
            <a:r>
              <a:rPr lang="en-US" dirty="0"/>
              <a:t>Frequency</a:t>
            </a:r>
          </a:p>
        </p:txBody>
      </p:sp>
      <p:cxnSp>
        <p:nvCxnSpPr>
          <p:cNvPr id="69" name="Straight Connector 68"/>
          <p:cNvCxnSpPr/>
          <p:nvPr/>
        </p:nvCxnSpPr>
        <p:spPr>
          <a:xfrm rot="5400000">
            <a:off x="5676900" y="5224166"/>
            <a:ext cx="1447800" cy="1588"/>
          </a:xfrm>
          <a:prstGeom prst="line">
            <a:avLst/>
          </a:prstGeom>
          <a:ln w="28575">
            <a:solidFill>
              <a:schemeClr val="tx2"/>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0800" y="5943600"/>
            <a:ext cx="1905000" cy="1588"/>
          </a:xfrm>
          <a:prstGeom prst="line">
            <a:avLst/>
          </a:prstGeom>
          <a:ln w="28575">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6200000">
            <a:off x="7079735" y="5645666"/>
            <a:ext cx="461665" cy="1057534"/>
          </a:xfrm>
          <a:prstGeom prst="rect">
            <a:avLst/>
          </a:prstGeom>
          <a:noFill/>
        </p:spPr>
        <p:txBody>
          <a:bodyPr vert="eaVert" wrap="none" rtlCol="0">
            <a:spAutoFit/>
          </a:bodyPr>
          <a:lstStyle/>
          <a:p>
            <a:r>
              <a:rPr lang="en-US" dirty="0"/>
              <a:t>Frequency</a:t>
            </a:r>
          </a:p>
        </p:txBody>
      </p:sp>
      <p:grpSp>
        <p:nvGrpSpPr>
          <p:cNvPr id="72" name="Group 108"/>
          <p:cNvGrpSpPr/>
          <p:nvPr/>
        </p:nvGrpSpPr>
        <p:grpSpPr>
          <a:xfrm>
            <a:off x="2515394" y="4648200"/>
            <a:ext cx="153194" cy="152400"/>
            <a:chOff x="2515394" y="4648200"/>
            <a:chExt cx="153194" cy="152400"/>
          </a:xfrm>
        </p:grpSpPr>
        <p:cxnSp>
          <p:nvCxnSpPr>
            <p:cNvPr id="73" name="Straight Connector 72"/>
            <p:cNvCxnSpPr/>
            <p:nvPr/>
          </p:nvCxnSpPr>
          <p:spPr>
            <a:xfrm rot="5400000">
              <a:off x="2439988" y="4723606"/>
              <a:ext cx="151606"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515394" y="4723606"/>
              <a:ext cx="152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591594" y="4723606"/>
              <a:ext cx="152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Group 81"/>
          <p:cNvGrpSpPr/>
          <p:nvPr/>
        </p:nvGrpSpPr>
        <p:grpSpPr>
          <a:xfrm rot="16200000">
            <a:off x="2247900" y="5143500"/>
            <a:ext cx="685800" cy="152400"/>
            <a:chOff x="5715000" y="990600"/>
            <a:chExt cx="2272145" cy="833582"/>
          </a:xfrm>
        </p:grpSpPr>
        <p:sp>
          <p:nvSpPr>
            <p:cNvPr id="78" name="Freeform 77"/>
            <p:cNvSpPr/>
            <p:nvPr/>
          </p:nvSpPr>
          <p:spPr>
            <a:xfrm>
              <a:off x="5715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477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7239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6"/>
          <p:cNvGrpSpPr/>
          <p:nvPr/>
        </p:nvGrpSpPr>
        <p:grpSpPr>
          <a:xfrm rot="16200000">
            <a:off x="6439694" y="5371306"/>
            <a:ext cx="685800" cy="152400"/>
            <a:chOff x="5715000" y="990600"/>
            <a:chExt cx="2272145" cy="833582"/>
          </a:xfrm>
        </p:grpSpPr>
        <p:sp>
          <p:nvSpPr>
            <p:cNvPr id="82" name="Freeform 81"/>
            <p:cNvSpPr/>
            <p:nvPr/>
          </p:nvSpPr>
          <p:spPr>
            <a:xfrm>
              <a:off x="5715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77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7239000" y="990600"/>
              <a:ext cx="748145" cy="833582"/>
            </a:xfrm>
            <a:custGeom>
              <a:avLst/>
              <a:gdLst>
                <a:gd name="connsiteX0" fmla="*/ 0 w 2632364"/>
                <a:gd name="connsiteY0" fmla="*/ 473364 h 475673"/>
                <a:gd name="connsiteX1" fmla="*/ 207818 w 2632364"/>
                <a:gd name="connsiteY1" fmla="*/ 16164 h 475673"/>
                <a:gd name="connsiteX2" fmla="*/ 374073 w 2632364"/>
                <a:gd name="connsiteY2" fmla="*/ 473364 h 475673"/>
                <a:gd name="connsiteX3" fmla="*/ 526473 w 2632364"/>
                <a:gd name="connsiteY3" fmla="*/ 2309 h 475673"/>
                <a:gd name="connsiteX4" fmla="*/ 651164 w 2632364"/>
                <a:gd name="connsiteY4" fmla="*/ 473364 h 475673"/>
                <a:gd name="connsiteX5" fmla="*/ 789709 w 2632364"/>
                <a:gd name="connsiteY5" fmla="*/ 16164 h 475673"/>
                <a:gd name="connsiteX6" fmla="*/ 900545 w 2632364"/>
                <a:gd name="connsiteY6" fmla="*/ 459509 h 475673"/>
                <a:gd name="connsiteX7" fmla="*/ 1039091 w 2632364"/>
                <a:gd name="connsiteY7" fmla="*/ 16164 h 475673"/>
                <a:gd name="connsiteX8" fmla="*/ 1136073 w 2632364"/>
                <a:gd name="connsiteY8" fmla="*/ 445655 h 475673"/>
                <a:gd name="connsiteX9" fmla="*/ 1274618 w 2632364"/>
                <a:gd name="connsiteY9" fmla="*/ 16164 h 475673"/>
                <a:gd name="connsiteX10" fmla="*/ 1385455 w 2632364"/>
                <a:gd name="connsiteY10" fmla="*/ 459509 h 475673"/>
                <a:gd name="connsiteX11" fmla="*/ 1537855 w 2632364"/>
                <a:gd name="connsiteY11" fmla="*/ 16164 h 475673"/>
                <a:gd name="connsiteX12" fmla="*/ 1662545 w 2632364"/>
                <a:gd name="connsiteY12" fmla="*/ 473364 h 475673"/>
                <a:gd name="connsiteX13" fmla="*/ 1801091 w 2632364"/>
                <a:gd name="connsiteY13" fmla="*/ 16164 h 475673"/>
                <a:gd name="connsiteX14" fmla="*/ 1925782 w 2632364"/>
                <a:gd name="connsiteY14" fmla="*/ 459509 h 475673"/>
                <a:gd name="connsiteX15" fmla="*/ 2078182 w 2632364"/>
                <a:gd name="connsiteY15" fmla="*/ 2309 h 475673"/>
                <a:gd name="connsiteX16" fmla="*/ 2216727 w 2632364"/>
                <a:gd name="connsiteY16" fmla="*/ 459509 h 475673"/>
                <a:gd name="connsiteX17" fmla="*/ 2369127 w 2632364"/>
                <a:gd name="connsiteY17" fmla="*/ 2309 h 475673"/>
                <a:gd name="connsiteX18" fmla="*/ 2493818 w 2632364"/>
                <a:gd name="connsiteY18" fmla="*/ 445655 h 475673"/>
                <a:gd name="connsiteX19" fmla="*/ 2632364 w 2632364"/>
                <a:gd name="connsiteY19" fmla="*/ 2309 h 475673"/>
                <a:gd name="connsiteX0" fmla="*/ 19196 w 2651560"/>
                <a:gd name="connsiteY0" fmla="*/ 473364 h 549564"/>
                <a:gd name="connsiteX1" fmla="*/ 34636 w 2651560"/>
                <a:gd name="connsiteY1" fmla="*/ 473364 h 549564"/>
                <a:gd name="connsiteX2" fmla="*/ 227014 w 2651560"/>
                <a:gd name="connsiteY2" fmla="*/ 16164 h 549564"/>
                <a:gd name="connsiteX3" fmla="*/ 393269 w 2651560"/>
                <a:gd name="connsiteY3" fmla="*/ 473364 h 549564"/>
                <a:gd name="connsiteX4" fmla="*/ 545669 w 2651560"/>
                <a:gd name="connsiteY4" fmla="*/ 2309 h 549564"/>
                <a:gd name="connsiteX5" fmla="*/ 670360 w 2651560"/>
                <a:gd name="connsiteY5" fmla="*/ 473364 h 549564"/>
                <a:gd name="connsiteX6" fmla="*/ 808905 w 2651560"/>
                <a:gd name="connsiteY6" fmla="*/ 16164 h 549564"/>
                <a:gd name="connsiteX7" fmla="*/ 919741 w 2651560"/>
                <a:gd name="connsiteY7" fmla="*/ 459509 h 549564"/>
                <a:gd name="connsiteX8" fmla="*/ 1058287 w 2651560"/>
                <a:gd name="connsiteY8" fmla="*/ 16164 h 549564"/>
                <a:gd name="connsiteX9" fmla="*/ 1155269 w 2651560"/>
                <a:gd name="connsiteY9" fmla="*/ 445655 h 549564"/>
                <a:gd name="connsiteX10" fmla="*/ 1293814 w 2651560"/>
                <a:gd name="connsiteY10" fmla="*/ 16164 h 549564"/>
                <a:gd name="connsiteX11" fmla="*/ 1404651 w 2651560"/>
                <a:gd name="connsiteY11" fmla="*/ 459509 h 549564"/>
                <a:gd name="connsiteX12" fmla="*/ 1557051 w 2651560"/>
                <a:gd name="connsiteY12" fmla="*/ 16164 h 549564"/>
                <a:gd name="connsiteX13" fmla="*/ 1681741 w 2651560"/>
                <a:gd name="connsiteY13" fmla="*/ 473364 h 549564"/>
                <a:gd name="connsiteX14" fmla="*/ 1820287 w 2651560"/>
                <a:gd name="connsiteY14" fmla="*/ 16164 h 549564"/>
                <a:gd name="connsiteX15" fmla="*/ 1944978 w 2651560"/>
                <a:gd name="connsiteY15" fmla="*/ 459509 h 549564"/>
                <a:gd name="connsiteX16" fmla="*/ 2097378 w 2651560"/>
                <a:gd name="connsiteY16" fmla="*/ 2309 h 549564"/>
                <a:gd name="connsiteX17" fmla="*/ 2235923 w 2651560"/>
                <a:gd name="connsiteY17" fmla="*/ 459509 h 549564"/>
                <a:gd name="connsiteX18" fmla="*/ 2388323 w 2651560"/>
                <a:gd name="connsiteY18" fmla="*/ 2309 h 549564"/>
                <a:gd name="connsiteX19" fmla="*/ 2513014 w 2651560"/>
                <a:gd name="connsiteY19" fmla="*/ 445655 h 549564"/>
                <a:gd name="connsiteX20" fmla="*/ 2651560 w 2651560"/>
                <a:gd name="connsiteY20" fmla="*/ 2309 h 549564"/>
                <a:gd name="connsiteX0" fmla="*/ 0 w 2632364"/>
                <a:gd name="connsiteY0" fmla="*/ 473364 h 549564"/>
                <a:gd name="connsiteX1" fmla="*/ 100355 w 2632364"/>
                <a:gd name="connsiteY1" fmla="*/ 473364 h 549564"/>
                <a:gd name="connsiteX2" fmla="*/ 207818 w 2632364"/>
                <a:gd name="connsiteY2" fmla="*/ 16164 h 549564"/>
                <a:gd name="connsiteX3" fmla="*/ 374073 w 2632364"/>
                <a:gd name="connsiteY3" fmla="*/ 473364 h 549564"/>
                <a:gd name="connsiteX4" fmla="*/ 526473 w 2632364"/>
                <a:gd name="connsiteY4" fmla="*/ 2309 h 549564"/>
                <a:gd name="connsiteX5" fmla="*/ 651164 w 2632364"/>
                <a:gd name="connsiteY5" fmla="*/ 473364 h 549564"/>
                <a:gd name="connsiteX6" fmla="*/ 789709 w 2632364"/>
                <a:gd name="connsiteY6" fmla="*/ 16164 h 549564"/>
                <a:gd name="connsiteX7" fmla="*/ 900545 w 2632364"/>
                <a:gd name="connsiteY7" fmla="*/ 459509 h 549564"/>
                <a:gd name="connsiteX8" fmla="*/ 1039091 w 2632364"/>
                <a:gd name="connsiteY8" fmla="*/ 16164 h 549564"/>
                <a:gd name="connsiteX9" fmla="*/ 1136073 w 2632364"/>
                <a:gd name="connsiteY9" fmla="*/ 445655 h 549564"/>
                <a:gd name="connsiteX10" fmla="*/ 1274618 w 2632364"/>
                <a:gd name="connsiteY10" fmla="*/ 16164 h 549564"/>
                <a:gd name="connsiteX11" fmla="*/ 1385455 w 2632364"/>
                <a:gd name="connsiteY11" fmla="*/ 459509 h 549564"/>
                <a:gd name="connsiteX12" fmla="*/ 1537855 w 2632364"/>
                <a:gd name="connsiteY12" fmla="*/ 16164 h 549564"/>
                <a:gd name="connsiteX13" fmla="*/ 1662545 w 2632364"/>
                <a:gd name="connsiteY13" fmla="*/ 473364 h 549564"/>
                <a:gd name="connsiteX14" fmla="*/ 1801091 w 2632364"/>
                <a:gd name="connsiteY14" fmla="*/ 16164 h 549564"/>
                <a:gd name="connsiteX15" fmla="*/ 1925782 w 2632364"/>
                <a:gd name="connsiteY15" fmla="*/ 459509 h 549564"/>
                <a:gd name="connsiteX16" fmla="*/ 2078182 w 2632364"/>
                <a:gd name="connsiteY16" fmla="*/ 2309 h 549564"/>
                <a:gd name="connsiteX17" fmla="*/ 2216727 w 2632364"/>
                <a:gd name="connsiteY17" fmla="*/ 459509 h 549564"/>
                <a:gd name="connsiteX18" fmla="*/ 2369127 w 2632364"/>
                <a:gd name="connsiteY18" fmla="*/ 2309 h 549564"/>
                <a:gd name="connsiteX19" fmla="*/ 2493818 w 2632364"/>
                <a:gd name="connsiteY19" fmla="*/ 445655 h 549564"/>
                <a:gd name="connsiteX20" fmla="*/ 2632364 w 2632364"/>
                <a:gd name="connsiteY20" fmla="*/ 2309 h 549564"/>
                <a:gd name="connsiteX0" fmla="*/ 0 w 2532009"/>
                <a:gd name="connsiteY0" fmla="*/ 473364 h 475673"/>
                <a:gd name="connsiteX1" fmla="*/ 107463 w 2532009"/>
                <a:gd name="connsiteY1" fmla="*/ 16164 h 475673"/>
                <a:gd name="connsiteX2" fmla="*/ 273718 w 2532009"/>
                <a:gd name="connsiteY2" fmla="*/ 473364 h 475673"/>
                <a:gd name="connsiteX3" fmla="*/ 426118 w 2532009"/>
                <a:gd name="connsiteY3" fmla="*/ 2309 h 475673"/>
                <a:gd name="connsiteX4" fmla="*/ 550809 w 2532009"/>
                <a:gd name="connsiteY4" fmla="*/ 473364 h 475673"/>
                <a:gd name="connsiteX5" fmla="*/ 689354 w 2532009"/>
                <a:gd name="connsiteY5" fmla="*/ 16164 h 475673"/>
                <a:gd name="connsiteX6" fmla="*/ 800190 w 2532009"/>
                <a:gd name="connsiteY6" fmla="*/ 459509 h 475673"/>
                <a:gd name="connsiteX7" fmla="*/ 938736 w 2532009"/>
                <a:gd name="connsiteY7" fmla="*/ 16164 h 475673"/>
                <a:gd name="connsiteX8" fmla="*/ 1035718 w 2532009"/>
                <a:gd name="connsiteY8" fmla="*/ 445655 h 475673"/>
                <a:gd name="connsiteX9" fmla="*/ 1174263 w 2532009"/>
                <a:gd name="connsiteY9" fmla="*/ 16164 h 475673"/>
                <a:gd name="connsiteX10" fmla="*/ 1285100 w 2532009"/>
                <a:gd name="connsiteY10" fmla="*/ 459509 h 475673"/>
                <a:gd name="connsiteX11" fmla="*/ 1437500 w 2532009"/>
                <a:gd name="connsiteY11" fmla="*/ 16164 h 475673"/>
                <a:gd name="connsiteX12" fmla="*/ 1562190 w 2532009"/>
                <a:gd name="connsiteY12" fmla="*/ 473364 h 475673"/>
                <a:gd name="connsiteX13" fmla="*/ 1700736 w 2532009"/>
                <a:gd name="connsiteY13" fmla="*/ 16164 h 475673"/>
                <a:gd name="connsiteX14" fmla="*/ 1825427 w 2532009"/>
                <a:gd name="connsiteY14" fmla="*/ 459509 h 475673"/>
                <a:gd name="connsiteX15" fmla="*/ 1977827 w 2532009"/>
                <a:gd name="connsiteY15" fmla="*/ 2309 h 475673"/>
                <a:gd name="connsiteX16" fmla="*/ 2116372 w 2532009"/>
                <a:gd name="connsiteY16" fmla="*/ 459509 h 475673"/>
                <a:gd name="connsiteX17" fmla="*/ 2268772 w 2532009"/>
                <a:gd name="connsiteY17" fmla="*/ 2309 h 475673"/>
                <a:gd name="connsiteX18" fmla="*/ 2393463 w 2532009"/>
                <a:gd name="connsiteY18" fmla="*/ 445655 h 475673"/>
                <a:gd name="connsiteX19" fmla="*/ 2532009 w 2532009"/>
                <a:gd name="connsiteY19" fmla="*/ 2309 h 47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2009" h="475673">
                  <a:moveTo>
                    <a:pt x="0" y="473364"/>
                  </a:moveTo>
                  <a:cubicBezTo>
                    <a:pt x="34636" y="397164"/>
                    <a:pt x="61843" y="16164"/>
                    <a:pt x="107463" y="16164"/>
                  </a:cubicBezTo>
                  <a:cubicBezTo>
                    <a:pt x="153083" y="16164"/>
                    <a:pt x="220609" y="475673"/>
                    <a:pt x="273718" y="473364"/>
                  </a:cubicBezTo>
                  <a:cubicBezTo>
                    <a:pt x="326827" y="471055"/>
                    <a:pt x="379936" y="2309"/>
                    <a:pt x="426118" y="2309"/>
                  </a:cubicBezTo>
                  <a:cubicBezTo>
                    <a:pt x="472300" y="2309"/>
                    <a:pt x="506936" y="471055"/>
                    <a:pt x="550809" y="473364"/>
                  </a:cubicBezTo>
                  <a:cubicBezTo>
                    <a:pt x="594682" y="475673"/>
                    <a:pt x="647791" y="18473"/>
                    <a:pt x="689354" y="16164"/>
                  </a:cubicBezTo>
                  <a:cubicBezTo>
                    <a:pt x="730918" y="13855"/>
                    <a:pt x="758626" y="459509"/>
                    <a:pt x="800190" y="459509"/>
                  </a:cubicBezTo>
                  <a:cubicBezTo>
                    <a:pt x="841754" y="459509"/>
                    <a:pt x="899481" y="18473"/>
                    <a:pt x="938736" y="16164"/>
                  </a:cubicBezTo>
                  <a:cubicBezTo>
                    <a:pt x="977991" y="13855"/>
                    <a:pt x="996464" y="445655"/>
                    <a:pt x="1035718" y="445655"/>
                  </a:cubicBezTo>
                  <a:cubicBezTo>
                    <a:pt x="1074972" y="445655"/>
                    <a:pt x="1132699" y="13855"/>
                    <a:pt x="1174263" y="16164"/>
                  </a:cubicBezTo>
                  <a:cubicBezTo>
                    <a:pt x="1215827" y="18473"/>
                    <a:pt x="1241227" y="459509"/>
                    <a:pt x="1285100" y="459509"/>
                  </a:cubicBezTo>
                  <a:cubicBezTo>
                    <a:pt x="1328973" y="459509"/>
                    <a:pt x="1391318" y="13855"/>
                    <a:pt x="1437500" y="16164"/>
                  </a:cubicBezTo>
                  <a:cubicBezTo>
                    <a:pt x="1483682" y="18473"/>
                    <a:pt x="1518317" y="473364"/>
                    <a:pt x="1562190" y="473364"/>
                  </a:cubicBezTo>
                  <a:cubicBezTo>
                    <a:pt x="1606063" y="473364"/>
                    <a:pt x="1656863" y="18473"/>
                    <a:pt x="1700736" y="16164"/>
                  </a:cubicBezTo>
                  <a:cubicBezTo>
                    <a:pt x="1744609" y="13855"/>
                    <a:pt x="1779245" y="461818"/>
                    <a:pt x="1825427" y="459509"/>
                  </a:cubicBezTo>
                  <a:cubicBezTo>
                    <a:pt x="1871609" y="457200"/>
                    <a:pt x="1929336" y="2309"/>
                    <a:pt x="1977827" y="2309"/>
                  </a:cubicBezTo>
                  <a:cubicBezTo>
                    <a:pt x="2026318" y="2309"/>
                    <a:pt x="2067881" y="459509"/>
                    <a:pt x="2116372" y="459509"/>
                  </a:cubicBezTo>
                  <a:cubicBezTo>
                    <a:pt x="2164863" y="459509"/>
                    <a:pt x="2222590" y="4618"/>
                    <a:pt x="2268772" y="2309"/>
                  </a:cubicBezTo>
                  <a:cubicBezTo>
                    <a:pt x="2314954" y="0"/>
                    <a:pt x="2349590" y="445655"/>
                    <a:pt x="2393463" y="445655"/>
                  </a:cubicBezTo>
                  <a:cubicBezTo>
                    <a:pt x="2437336" y="445655"/>
                    <a:pt x="2484672" y="223982"/>
                    <a:pt x="2532009" y="230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Group 109"/>
          <p:cNvGrpSpPr/>
          <p:nvPr/>
        </p:nvGrpSpPr>
        <p:grpSpPr>
          <a:xfrm>
            <a:off x="6705600" y="4801394"/>
            <a:ext cx="153194" cy="152400"/>
            <a:chOff x="6705600" y="4801394"/>
            <a:chExt cx="153194" cy="152400"/>
          </a:xfrm>
        </p:grpSpPr>
        <p:cxnSp>
          <p:nvCxnSpPr>
            <p:cNvPr id="95" name="Straight Connector 94"/>
            <p:cNvCxnSpPr/>
            <p:nvPr/>
          </p:nvCxnSpPr>
          <p:spPr>
            <a:xfrm rot="5400000">
              <a:off x="6630194" y="4876800"/>
              <a:ext cx="151606"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05600" y="4876800"/>
              <a:ext cx="152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781800" y="4876800"/>
              <a:ext cx="152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oup 110"/>
          <p:cNvGrpSpPr/>
          <p:nvPr/>
        </p:nvGrpSpPr>
        <p:grpSpPr>
          <a:xfrm>
            <a:off x="6477000" y="3352800"/>
            <a:ext cx="152400" cy="686594"/>
            <a:chOff x="6477000" y="3352800"/>
            <a:chExt cx="152400" cy="686594"/>
          </a:xfrm>
        </p:grpSpPr>
        <p:cxnSp>
          <p:nvCxnSpPr>
            <p:cNvPr id="101" name="Straight Connector 100"/>
            <p:cNvCxnSpPr/>
            <p:nvPr/>
          </p:nvCxnSpPr>
          <p:spPr>
            <a:xfrm>
              <a:off x="6477794" y="4037012"/>
              <a:ext cx="15160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6210300" y="369570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7000" y="3352800"/>
              <a:ext cx="15160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11"/>
          <p:cNvGrpSpPr/>
          <p:nvPr/>
        </p:nvGrpSpPr>
        <p:grpSpPr>
          <a:xfrm>
            <a:off x="3124994" y="3352006"/>
            <a:ext cx="152400" cy="686594"/>
            <a:chOff x="3124994" y="3352006"/>
            <a:chExt cx="152400" cy="686594"/>
          </a:xfrm>
        </p:grpSpPr>
        <p:cxnSp>
          <p:nvCxnSpPr>
            <p:cNvPr id="109" name="Straight Connector 108"/>
            <p:cNvCxnSpPr/>
            <p:nvPr/>
          </p:nvCxnSpPr>
          <p:spPr>
            <a:xfrm>
              <a:off x="3125788" y="4036218"/>
              <a:ext cx="15160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2858294" y="3694906"/>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124994" y="3352006"/>
              <a:ext cx="15160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rot="10800000">
            <a:off x="5851521" y="4501037"/>
            <a:ext cx="461665" cy="1461490"/>
          </a:xfrm>
          <a:prstGeom prst="rect">
            <a:avLst/>
          </a:prstGeom>
          <a:noFill/>
        </p:spPr>
        <p:txBody>
          <a:bodyPr vert="eaVert" wrap="none" rtlCol="0">
            <a:spAutoFit/>
          </a:bodyPr>
          <a:lstStyle/>
          <a:p>
            <a:r>
              <a:rPr lang="en-US" dirty="0"/>
              <a:t>Signal Strength</a:t>
            </a:r>
          </a:p>
        </p:txBody>
      </p:sp>
    </p:spTree>
    <p:custDataLst>
      <p:tags r:id="rId1"/>
    </p:custDataLst>
    <p:extLst>
      <p:ext uri="{BB962C8B-B14F-4D97-AF65-F5344CB8AC3E}">
        <p14:creationId xmlns:p14="http://schemas.microsoft.com/office/powerpoint/2010/main" val="698822075"/>
      </p:ext>
    </p:extLst>
  </p:cSld>
  <p:clrMapOvr>
    <a:masterClrMapping/>
  </p:clrMapOvr>
  <p:transition advTm="274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linds(horizontal)">
                                      <p:cBhvr>
                                        <p:cTn id="16" dur="500"/>
                                        <p:tgtEl>
                                          <p:spTgt spid="76"/>
                                        </p:tgtEl>
                                      </p:cBhvr>
                                    </p:animEffect>
                                  </p:childTnLst>
                                </p:cTn>
                              </p:par>
                              <p:par>
                                <p:cTn id="17" presetID="3" presetClass="entr" presetSubtype="1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blinds(horizontal)">
                                      <p:cBhvr>
                                        <p:cTn id="19" dur="500"/>
                                        <p:tgtEl>
                                          <p:spTgt spid="72"/>
                                        </p:tgtEl>
                                      </p:cBhvr>
                                    </p:animEffect>
                                  </p:childTnLst>
                                </p:cTn>
                              </p:par>
                              <p:par>
                                <p:cTn id="20" presetID="3" presetClass="entr" presetSubtype="1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linds(horizontal)">
                                      <p:cBhvr>
                                        <p:cTn id="22" dur="500"/>
                                        <p:tgtEl>
                                          <p:spTgt spid="94"/>
                                        </p:tgtEl>
                                      </p:cBhvr>
                                    </p:animEffect>
                                  </p:childTnLst>
                                </p:cTn>
                              </p:par>
                              <p:par>
                                <p:cTn id="23" presetID="3" presetClass="entr" presetSubtype="1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linds(horizontal)">
                                      <p:cBhvr>
                                        <p:cTn id="25" dur="500"/>
                                        <p:tgtEl>
                                          <p:spTgt spid="81"/>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blinds(horizontal)">
                                      <p:cBhvr>
                                        <p:cTn id="29" dur="500"/>
                                        <p:tgtEl>
                                          <p:spTgt spid="105"/>
                                        </p:tgtEl>
                                      </p:cBhvr>
                                    </p:animEffect>
                                  </p:childTnLst>
                                </p:cTn>
                              </p:par>
                              <p:par>
                                <p:cTn id="30" presetID="3" presetClass="entr" presetSubtype="1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blinds(horizontal)">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500"/>
                            </p:stCondLst>
                            <p:childTnLst>
                              <p:par>
                                <p:cTn id="39" presetID="22" presetClass="exit" presetSubtype="8" fill="hold" nodeType="afterEffect">
                                  <p:stCondLst>
                                    <p:cond delay="0"/>
                                  </p:stCondLst>
                                  <p:childTnLst>
                                    <p:animEffect transition="out" filter="wipe(left)">
                                      <p:cBhvr>
                                        <p:cTn id="40" dur="500"/>
                                        <p:tgtEl>
                                          <p:spTgt spid="49"/>
                                        </p:tgtEl>
                                      </p:cBhvr>
                                    </p:animEffect>
                                    <p:set>
                                      <p:cBhvr>
                                        <p:cTn id="41" dur="1" fill="hold">
                                          <p:stCondLst>
                                            <p:cond delay="499"/>
                                          </p:stCondLst>
                                        </p:cTn>
                                        <p:tgtEl>
                                          <p:spTgt spid="49"/>
                                        </p:tgtEl>
                                        <p:attrNameLst>
                                          <p:attrName>style.visibility</p:attrName>
                                        </p:attrNameLst>
                                      </p:cBhvr>
                                      <p:to>
                                        <p:strVal val="hidden"/>
                                      </p:to>
                                    </p:se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right)">
                                      <p:cBhvr>
                                        <p:cTn id="45" dur="500"/>
                                        <p:tgtEl>
                                          <p:spTgt spid="49"/>
                                        </p:tgtEl>
                                      </p:cBhvr>
                                    </p:animEffect>
                                  </p:childTnLst>
                                </p:cTn>
                              </p:par>
                            </p:childTnLst>
                          </p:cTn>
                        </p:par>
                        <p:par>
                          <p:cTn id="46" fill="hold">
                            <p:stCondLst>
                              <p:cond delay="1500"/>
                            </p:stCondLst>
                            <p:childTnLst>
                              <p:par>
                                <p:cTn id="47" presetID="22" presetClass="exit" presetSubtype="2" fill="hold" nodeType="afterEffect">
                                  <p:stCondLst>
                                    <p:cond delay="0"/>
                                  </p:stCondLst>
                                  <p:childTnLst>
                                    <p:animEffect transition="out" filter="wipe(right)">
                                      <p:cBhvr>
                                        <p:cTn id="48" dur="500"/>
                                        <p:tgtEl>
                                          <p:spTgt spid="49"/>
                                        </p:tgtEl>
                                      </p:cBhvr>
                                    </p:animEffect>
                                    <p:set>
                                      <p:cBhvr>
                                        <p:cTn id="49" dur="1" fill="hold">
                                          <p:stCondLst>
                                            <p:cond delay="499"/>
                                          </p:stCondLst>
                                        </p:cTn>
                                        <p:tgtEl>
                                          <p:spTgt spid="49"/>
                                        </p:tgtEl>
                                        <p:attrNameLst>
                                          <p:attrName>style.visibility</p:attrName>
                                        </p:attrNameLst>
                                      </p:cBhvr>
                                      <p:to>
                                        <p:strVal val="hidden"/>
                                      </p:to>
                                    </p:se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par>
                          <p:cTn id="54" fill="hold">
                            <p:stCondLst>
                              <p:cond delay="2500"/>
                            </p:stCondLst>
                            <p:childTnLst>
                              <p:par>
                                <p:cTn id="55" presetID="22" presetClass="exit" presetSubtype="8" fill="hold" nodeType="afterEffect">
                                  <p:stCondLst>
                                    <p:cond delay="0"/>
                                  </p:stCondLst>
                                  <p:childTnLst>
                                    <p:animEffect transition="out" filter="wipe(left)">
                                      <p:cBhvr>
                                        <p:cTn id="56" dur="500"/>
                                        <p:tgtEl>
                                          <p:spTgt spid="49"/>
                                        </p:tgtEl>
                                      </p:cBhvr>
                                    </p:animEffect>
                                    <p:set>
                                      <p:cBhvr>
                                        <p:cTn id="57" dur="1" fill="hold">
                                          <p:stCondLst>
                                            <p:cond delay="499"/>
                                          </p:stCondLst>
                                        </p:cTn>
                                        <p:tgtEl>
                                          <p:spTgt spid="49"/>
                                        </p:tgtEl>
                                        <p:attrNameLst>
                                          <p:attrName>style.visibility</p:attrName>
                                        </p:attrNameLst>
                                      </p:cBhvr>
                                      <p:to>
                                        <p:strVal val="hidden"/>
                                      </p:to>
                                    </p:set>
                                  </p:childTnLst>
                                </p:cTn>
                              </p:par>
                            </p:childTnLst>
                          </p:cTn>
                        </p:par>
                        <p:par>
                          <p:cTn id="58" fill="hold">
                            <p:stCondLst>
                              <p:cond delay="3000"/>
                            </p:stCondLst>
                            <p:childTnLst>
                              <p:par>
                                <p:cTn id="59" presetID="22" presetClass="entr" presetSubtype="2"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right)">
                                      <p:cBhvr>
                                        <p:cTn id="61" dur="500"/>
                                        <p:tgtEl>
                                          <p:spTgt spid="49"/>
                                        </p:tgtEl>
                                      </p:cBhvr>
                                    </p:animEffect>
                                  </p:childTnLst>
                                </p:cTn>
                              </p:par>
                            </p:childTnLst>
                          </p:cTn>
                        </p:par>
                        <p:par>
                          <p:cTn id="62" fill="hold">
                            <p:stCondLst>
                              <p:cond delay="3500"/>
                            </p:stCondLst>
                            <p:childTnLst>
                              <p:par>
                                <p:cTn id="63" presetID="22" presetClass="exit" presetSubtype="2" fill="hold" nodeType="afterEffect">
                                  <p:stCondLst>
                                    <p:cond delay="0"/>
                                  </p:stCondLst>
                                  <p:childTnLst>
                                    <p:animEffect transition="out" filter="wipe(right)">
                                      <p:cBhvr>
                                        <p:cTn id="64" dur="500"/>
                                        <p:tgtEl>
                                          <p:spTgt spid="49"/>
                                        </p:tgtEl>
                                      </p:cBhvr>
                                    </p:animEffect>
                                    <p:set>
                                      <p:cBhvr>
                                        <p:cTn id="65" dur="1" fill="hold">
                                          <p:stCondLst>
                                            <p:cond delay="499"/>
                                          </p:stCondLst>
                                        </p:cTn>
                                        <p:tgtEl>
                                          <p:spTgt spid="49"/>
                                        </p:tgtEl>
                                        <p:attrNameLst>
                                          <p:attrName>style.visibility</p:attrName>
                                        </p:attrNameLst>
                                      </p:cBhvr>
                                      <p:to>
                                        <p:strVal val="hidden"/>
                                      </p:to>
                                    </p:set>
                                  </p:childTnLst>
                                </p:cTn>
                              </p:par>
                            </p:childTnLst>
                          </p:cTn>
                        </p:par>
                        <p:par>
                          <p:cTn id="66" fill="hold">
                            <p:stCondLst>
                              <p:cond delay="4000"/>
                            </p:stCondLst>
                            <p:childTnLst>
                              <p:par>
                                <p:cTn id="67" presetID="22" presetClass="entr" presetSubtype="8" fill="hold"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500"/>
                                        <p:tgtEl>
                                          <p:spTgt spid="49"/>
                                        </p:tgtEl>
                                      </p:cBhvr>
                                    </p:animEffect>
                                  </p:childTnLst>
                                </p:cTn>
                              </p:par>
                            </p:childTnLst>
                          </p:cTn>
                        </p:par>
                        <p:par>
                          <p:cTn id="70" fill="hold">
                            <p:stCondLst>
                              <p:cond delay="4500"/>
                            </p:stCondLst>
                            <p:childTnLst>
                              <p:par>
                                <p:cTn id="71" presetID="22" presetClass="exit" presetSubtype="8" fill="hold" nodeType="afterEffect">
                                  <p:stCondLst>
                                    <p:cond delay="0"/>
                                  </p:stCondLst>
                                  <p:childTnLst>
                                    <p:animEffect transition="out" filter="wipe(left)">
                                      <p:cBhvr>
                                        <p:cTn id="72" dur="500"/>
                                        <p:tgtEl>
                                          <p:spTgt spid="49"/>
                                        </p:tgtEl>
                                      </p:cBhvr>
                                    </p:animEffect>
                                    <p:set>
                                      <p:cBhvr>
                                        <p:cTn id="73" dur="1" fill="hold">
                                          <p:stCondLst>
                                            <p:cond delay="499"/>
                                          </p:stCondLst>
                                        </p:cTn>
                                        <p:tgtEl>
                                          <p:spTgt spid="49"/>
                                        </p:tgtEl>
                                        <p:attrNameLst>
                                          <p:attrName>style.visibility</p:attrName>
                                        </p:attrNameLst>
                                      </p:cBhvr>
                                      <p:to>
                                        <p:strVal val="hidden"/>
                                      </p:to>
                                    </p:set>
                                  </p:childTnLst>
                                </p:cTn>
                              </p:par>
                            </p:childTnLst>
                          </p:cTn>
                        </p:par>
                        <p:par>
                          <p:cTn id="74" fill="hold">
                            <p:stCondLst>
                              <p:cond delay="5000"/>
                            </p:stCondLst>
                            <p:childTnLst>
                              <p:par>
                                <p:cTn id="75" presetID="22" presetClass="entr" presetSubtype="2"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right)">
                                      <p:cBhvr>
                                        <p:cTn id="77" dur="500"/>
                                        <p:tgtEl>
                                          <p:spTgt spid="49"/>
                                        </p:tgtEl>
                                      </p:cBhvr>
                                    </p:animEffect>
                                  </p:childTnLst>
                                </p:cTn>
                              </p:par>
                            </p:childTnLst>
                          </p:cTn>
                        </p:par>
                        <p:par>
                          <p:cTn id="78" fill="hold">
                            <p:stCondLst>
                              <p:cond delay="5500"/>
                            </p:stCondLst>
                            <p:childTnLst>
                              <p:par>
                                <p:cTn id="79" presetID="22" presetClass="exit" presetSubtype="2" fill="hold" nodeType="afterEffect">
                                  <p:stCondLst>
                                    <p:cond delay="0"/>
                                  </p:stCondLst>
                                  <p:childTnLst>
                                    <p:animEffect transition="out" filter="wipe(right)">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Bent Arrow 11"/>
          <p:cNvSpPr/>
          <p:nvPr/>
        </p:nvSpPr>
        <p:spPr>
          <a:xfrm rot="10800000" flipH="1">
            <a:off x="4025018" y="1661375"/>
            <a:ext cx="881833" cy="296214"/>
          </a:xfrm>
          <a:prstGeom prst="bentArrow">
            <a:avLst>
              <a:gd name="adj1" fmla="val 2934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20" name="Rectangle 2"/>
          <p:cNvSpPr>
            <a:spLocks noGrp="1" noChangeArrowheads="1"/>
          </p:cNvSpPr>
          <p:nvPr>
            <p:ph type="title"/>
          </p:nvPr>
        </p:nvSpPr>
        <p:spPr/>
        <p:txBody>
          <a:bodyPr>
            <a:normAutofit fontScale="90000"/>
          </a:bodyPr>
          <a:lstStyle/>
          <a:p>
            <a:pPr marL="0" indent="0" eaLnBrk="1" hangingPunct="1"/>
            <a:r>
              <a:rPr lang="en-US" spc="-150" dirty="0">
                <a:effectLst>
                  <a:outerShdw blurRad="38100" dist="38100" dir="2700000" algn="tl">
                    <a:srgbClr val="000000">
                      <a:alpha val="43137"/>
                    </a:srgbClr>
                  </a:outerShdw>
                </a:effectLst>
                <a:latin typeface="+mn-lt"/>
                <a:cs typeface="Arial" pitchFamily="34" charset="0"/>
              </a:rPr>
              <a:t>Networking Challenges</a:t>
            </a:r>
            <a:br>
              <a:rPr lang="en-US" spc="-150" dirty="0">
                <a:effectLst>
                  <a:outerShdw blurRad="38100" dist="38100" dir="2700000" algn="tl">
                    <a:srgbClr val="000000">
                      <a:alpha val="43137"/>
                    </a:srgbClr>
                  </a:outerShdw>
                </a:effectLst>
                <a:latin typeface="+mn-lt"/>
                <a:cs typeface="Arial" pitchFamily="34" charset="0"/>
              </a:rPr>
            </a:br>
            <a:r>
              <a:rPr sz="3200" spc="-150">
                <a:effectLst>
                  <a:outerShdw blurRad="38100" dist="38100" dir="2700000" algn="tl">
                    <a:srgbClr val="000000">
                      <a:alpha val="43137"/>
                    </a:srgbClr>
                  </a:outerShdw>
                </a:effectLst>
                <a:latin typeface="+mn-lt"/>
                <a:cs typeface="Arial" pitchFamily="34" charset="0"/>
              </a:rPr>
              <a:t>The KNOWS Project  (Cogntive Radio </a:t>
            </a:r>
            <a:r>
              <a:rPr sz="3200" spc="-150">
                <a:solidFill>
                  <a:srgbClr val="FF0000"/>
                </a:solidFill>
                <a:effectLst>
                  <a:outerShdw blurRad="38100" dist="38100" dir="2700000" algn="tl">
                    <a:srgbClr val="000000">
                      <a:alpha val="43137"/>
                    </a:srgbClr>
                  </a:outerShdw>
                </a:effectLst>
                <a:latin typeface="+mn-lt"/>
                <a:cs typeface="Arial" pitchFamily="34" charset="0"/>
              </a:rPr>
              <a:t>Networking</a:t>
            </a:r>
            <a:r>
              <a:rPr sz="3200" spc="-150">
                <a:effectLst>
                  <a:outerShdw blurRad="38100" dist="38100" dir="2700000" algn="tl">
                    <a:srgbClr val="000000">
                      <a:alpha val="43137"/>
                    </a:srgbClr>
                  </a:outerShdw>
                </a:effectLst>
                <a:latin typeface="+mn-lt"/>
                <a:cs typeface="Arial" pitchFamily="34" charset="0"/>
              </a:rPr>
              <a:t>)</a:t>
            </a:r>
            <a:br>
              <a:rPr lang="en-US" dirty="0">
                <a:effectLst>
                  <a:outerShdw blurRad="38100" dist="38100" dir="2700000" algn="tl">
                    <a:srgbClr val="000000">
                      <a:alpha val="43137"/>
                    </a:srgbClr>
                  </a:outerShdw>
                </a:effectLst>
                <a:latin typeface="+mn-lt"/>
                <a:cs typeface="Arial" pitchFamily="34" charset="0"/>
              </a:rPr>
            </a:br>
            <a:endParaRPr lang="en-US" sz="3200" dirty="0">
              <a:effectLst>
                <a:outerShdw blurRad="38100" dist="38100" dir="2700000" algn="tl">
                  <a:srgbClr val="000000">
                    <a:alpha val="43137"/>
                  </a:srgbClr>
                </a:outerShdw>
              </a:effectLst>
              <a:latin typeface="+mn-lt"/>
              <a:cs typeface="Arial" pitchFamily="34" charset="0"/>
            </a:endParaRPr>
          </a:p>
        </p:txBody>
      </p:sp>
      <p:sp>
        <p:nvSpPr>
          <p:cNvPr id="3" name="Content Placeholder 2"/>
          <p:cNvSpPr>
            <a:spLocks noGrp="1"/>
          </p:cNvSpPr>
          <p:nvPr>
            <p:ph idx="1"/>
          </p:nvPr>
        </p:nvSpPr>
        <p:spPr/>
        <p:txBody>
          <a:bodyPr/>
          <a:lstStyle/>
          <a:p>
            <a:endParaRPr lang="en-US"/>
          </a:p>
        </p:txBody>
      </p:sp>
      <p:sp>
        <p:nvSpPr>
          <p:cNvPr id="51" name="Rounded Rectangle 50"/>
          <p:cNvSpPr/>
          <p:nvPr/>
        </p:nvSpPr>
        <p:spPr>
          <a:xfrm>
            <a:off x="704728" y="1610037"/>
            <a:ext cx="3451636" cy="504093"/>
          </a:xfrm>
          <a:prstGeom prst="roundRect">
            <a:avLst/>
          </a:prstGeom>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t"/>
          <a:lstStyle/>
          <a:p>
            <a:r>
              <a:rPr lang="en-US" sz="2000" dirty="0"/>
              <a:t>How should nodes connect?</a:t>
            </a:r>
          </a:p>
        </p:txBody>
      </p:sp>
      <p:sp>
        <p:nvSpPr>
          <p:cNvPr id="52" name="Bent Arrow 51"/>
          <p:cNvSpPr/>
          <p:nvPr/>
        </p:nvSpPr>
        <p:spPr>
          <a:xfrm rot="10800000">
            <a:off x="5286382" y="2307336"/>
            <a:ext cx="1706848" cy="1339577"/>
          </a:xfrm>
          <a:prstGeom prst="bentArrow">
            <a:avLst>
              <a:gd name="adj1" fmla="val 2934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ounded Rectangle 52"/>
          <p:cNvSpPr/>
          <p:nvPr/>
        </p:nvSpPr>
        <p:spPr>
          <a:xfrm>
            <a:off x="3037247" y="5738586"/>
            <a:ext cx="4174923" cy="5591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en-US" sz="2000" dirty="0"/>
              <a:t>Which </a:t>
            </a:r>
            <a:r>
              <a:rPr lang="en-US" sz="2000" dirty="0">
                <a:solidFill>
                  <a:srgbClr val="FF0000"/>
                </a:solidFill>
              </a:rPr>
              <a:t>protocols</a:t>
            </a:r>
            <a:r>
              <a:rPr lang="en-US" sz="2000" dirty="0"/>
              <a:t> should we use?</a:t>
            </a:r>
          </a:p>
        </p:txBody>
      </p:sp>
      <p:sp>
        <p:nvSpPr>
          <p:cNvPr id="54" name="Bent Arrow 53"/>
          <p:cNvSpPr/>
          <p:nvPr/>
        </p:nvSpPr>
        <p:spPr>
          <a:xfrm rot="10800000" flipH="1">
            <a:off x="1648496" y="4275784"/>
            <a:ext cx="1365160" cy="2121703"/>
          </a:xfrm>
          <a:prstGeom prst="bentArrow">
            <a:avLst>
              <a:gd name="adj1" fmla="val 2934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3"/>
          <p:cNvGrpSpPr/>
          <p:nvPr/>
        </p:nvGrpSpPr>
        <p:grpSpPr>
          <a:xfrm>
            <a:off x="5924285" y="3800931"/>
            <a:ext cx="3219715" cy="1943049"/>
            <a:chOff x="6093204" y="3171203"/>
            <a:chExt cx="3219715" cy="1943049"/>
          </a:xfrm>
        </p:grpSpPr>
        <p:cxnSp>
          <p:nvCxnSpPr>
            <p:cNvPr id="56" name="Straight Arrow Connector 55"/>
            <p:cNvCxnSpPr/>
            <p:nvPr/>
          </p:nvCxnSpPr>
          <p:spPr>
            <a:xfrm rot="10800000" flipV="1">
              <a:off x="6093204" y="4267664"/>
              <a:ext cx="1399136" cy="846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6591379" y="3171203"/>
              <a:ext cx="2721540" cy="108120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Need analysis tools to reason about capacity &amp; overall spectrum utilization</a:t>
              </a:r>
            </a:p>
          </p:txBody>
        </p:sp>
      </p:grpSp>
      <p:sp>
        <p:nvSpPr>
          <p:cNvPr id="14" name="Rounded Rectangle 13"/>
          <p:cNvSpPr/>
          <p:nvPr/>
        </p:nvSpPr>
        <p:spPr>
          <a:xfrm>
            <a:off x="4875337" y="1504858"/>
            <a:ext cx="3451636" cy="813338"/>
          </a:xfrm>
          <a:prstGeom prst="roundRect">
            <a:avLst/>
          </a:prstGeom>
          <a:gradFill>
            <a:gsLst>
              <a:gs pos="0">
                <a:srgbClr val="5E9EFF"/>
              </a:gs>
              <a:gs pos="39999">
                <a:srgbClr val="85C2FF"/>
              </a:gs>
              <a:gs pos="70000">
                <a:srgbClr val="C4D6EB"/>
              </a:gs>
              <a:gs pos="100000">
                <a:srgbClr val="FFEBFA"/>
              </a:gs>
            </a:gsLst>
            <a:lin ang="16200000" scaled="0"/>
          </a:gradFill>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t"/>
          <a:lstStyle/>
          <a:p>
            <a:r>
              <a:rPr lang="en-US" sz="2000" dirty="0"/>
              <a:t>How should they discover</a:t>
            </a:r>
          </a:p>
          <a:p>
            <a:r>
              <a:rPr lang="en-US" sz="2000" dirty="0"/>
              <a:t>one another?</a:t>
            </a:r>
          </a:p>
        </p:txBody>
      </p:sp>
      <p:sp>
        <p:nvSpPr>
          <p:cNvPr id="50" name="Rounded Rectangle 49"/>
          <p:cNvSpPr/>
          <p:nvPr/>
        </p:nvSpPr>
        <p:spPr>
          <a:xfrm>
            <a:off x="238535" y="2579059"/>
            <a:ext cx="5024512" cy="17739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2000" dirty="0"/>
              <a:t>Which spectrum-band should two </a:t>
            </a:r>
          </a:p>
          <a:p>
            <a:r>
              <a:rPr lang="en-US" sz="2000" dirty="0"/>
              <a:t>cognitive radios use for transmission? </a:t>
            </a:r>
          </a:p>
          <a:p>
            <a:pPr marL="914382" lvl="1" indent="-457200">
              <a:buFont typeface="+mj-lt"/>
              <a:buAutoNum type="arabicPeriod"/>
            </a:pPr>
            <a:r>
              <a:rPr lang="en-US" sz="2000" dirty="0">
                <a:solidFill>
                  <a:srgbClr val="FF0000"/>
                </a:solidFill>
              </a:rPr>
              <a:t>Frequency</a:t>
            </a:r>
            <a:r>
              <a:rPr lang="en-US" sz="2000" dirty="0"/>
              <a:t>…?</a:t>
            </a:r>
          </a:p>
          <a:p>
            <a:pPr marL="914382" lvl="1" indent="-457200">
              <a:buFont typeface="+mj-lt"/>
              <a:buAutoNum type="arabicPeriod"/>
            </a:pPr>
            <a:r>
              <a:rPr lang="en-US" sz="2000" dirty="0">
                <a:solidFill>
                  <a:srgbClr val="FF0000"/>
                </a:solidFill>
              </a:rPr>
              <a:t>Channel Width</a:t>
            </a:r>
            <a:r>
              <a:rPr lang="en-US" sz="2000" dirty="0"/>
              <a:t>…?</a:t>
            </a:r>
          </a:p>
          <a:p>
            <a:pPr marL="914382" lvl="1" indent="-457200">
              <a:buFont typeface="+mj-lt"/>
              <a:buAutoNum type="arabicPeriod"/>
            </a:pPr>
            <a:r>
              <a:rPr lang="en-US" sz="2000" dirty="0">
                <a:solidFill>
                  <a:srgbClr val="FF0000"/>
                </a:solidFill>
              </a:rPr>
              <a:t>Duration</a:t>
            </a:r>
            <a:r>
              <a:rPr lang="en-US" sz="2000" dirty="0"/>
              <a:t>…? </a:t>
            </a:r>
          </a:p>
        </p:txBody>
      </p:sp>
    </p:spTree>
    <p:custDataLst>
      <p:tags r:id="rId2"/>
    </p:custDataLst>
    <p:extLst>
      <p:ext uri="{BB962C8B-B14F-4D97-AF65-F5344CB8AC3E}">
        <p14:creationId xmlns:p14="http://schemas.microsoft.com/office/powerpoint/2010/main" val="3293823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8755"/>
    </mc:Choice>
    <mc:Fallback xmlns="">
      <p:transition spd="slow" advTm="28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par>
                          <p:cTn id="14" fill="hold">
                            <p:stCondLst>
                              <p:cond delay="2500"/>
                            </p:stCondLst>
                            <p:childTnLst>
                              <p:par>
                                <p:cTn id="15" presetID="10" presetClass="entr" presetSubtype="0" fill="hold" grpId="0" nodeType="afterEffect">
                                  <p:stCondLst>
                                    <p:cond delay="5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2000"/>
                                        <p:tgtEl>
                                          <p:spTgt spid="50"/>
                                        </p:tgtEl>
                                      </p:cBhvr>
                                    </p:animEffect>
                                  </p:childTnLst>
                                </p:cTn>
                              </p:par>
                            </p:childTnLst>
                          </p:cTn>
                        </p:par>
                        <p:par>
                          <p:cTn id="21" fill="hold">
                            <p:stCondLst>
                              <p:cond delay="5000"/>
                            </p:stCondLst>
                            <p:childTnLst>
                              <p:par>
                                <p:cTn id="22" presetID="10" presetClass="entr" presetSubtype="0" fill="hold" grpId="0" nodeType="afterEffect">
                                  <p:stCondLst>
                                    <p:cond delay="50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2000"/>
                                        <p:tgtEl>
                                          <p:spTgt spid="5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000"/>
                                        <p:tgtEl>
                                          <p:spTgt spid="53"/>
                                        </p:tgtEl>
                                      </p:cBhvr>
                                    </p:animEffect>
                                  </p:childTnLst>
                                </p:cTn>
                              </p:par>
                            </p:childTnLst>
                          </p:cTn>
                        </p:par>
                        <p:par>
                          <p:cTn id="28" fill="hold">
                            <p:stCondLst>
                              <p:cond delay="7500"/>
                            </p:stCondLst>
                            <p:childTnLst>
                              <p:par>
                                <p:cTn id="29" presetID="1" presetClass="entr" presetSubtype="0" fill="hold" nodeType="afterEffect">
                                  <p:stCondLst>
                                    <p:cond delay="50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1" grpId="0" animBg="1"/>
      <p:bldP spid="52" grpId="0" animBg="1"/>
      <p:bldP spid="53" grpId="0" animBg="1"/>
      <p:bldP spid="54" grpId="0" animBg="1"/>
      <p:bldP spid="14"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6.4|19.5"/>
</p:tagLst>
</file>

<file path=ppt/tags/tag10.xml><?xml version="1.0" encoding="utf-8"?>
<p:tagLst xmlns:a="http://schemas.openxmlformats.org/drawingml/2006/main" xmlns:r="http://schemas.openxmlformats.org/officeDocument/2006/relationships" xmlns:p="http://schemas.openxmlformats.org/presentationml/2006/main">
  <p:tag name="TIMING" val="|3|4.4|1.6"/>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10.6|1.6|0.8|1.1|1.6"/>
</p:tagLst>
</file>

<file path=ppt/tags/tag13.xml><?xml version="1.0" encoding="utf-8"?>
<p:tagLst xmlns:a="http://schemas.openxmlformats.org/drawingml/2006/main" xmlns:r="http://schemas.openxmlformats.org/officeDocument/2006/relationships" xmlns:p="http://schemas.openxmlformats.org/presentationml/2006/main">
  <p:tag name="TIMING" val="|10.4|1.1|0.5|1.8|2.5|1|4.5|0.7|4.8|0.7|3.5|1"/>
</p:tagLst>
</file>

<file path=ppt/tags/tag14.xml><?xml version="1.0" encoding="utf-8"?>
<p:tagLst xmlns:a="http://schemas.openxmlformats.org/drawingml/2006/main" xmlns:r="http://schemas.openxmlformats.org/officeDocument/2006/relationships" xmlns:p="http://schemas.openxmlformats.org/presentationml/2006/main">
  <p:tag name="TIMING" val="|17.5"/>
</p:tagLst>
</file>

<file path=ppt/tags/tag15.xml><?xml version="1.0" encoding="utf-8"?>
<p:tagLst xmlns:a="http://schemas.openxmlformats.org/drawingml/2006/main" xmlns:r="http://schemas.openxmlformats.org/officeDocument/2006/relationships" xmlns:p="http://schemas.openxmlformats.org/presentationml/2006/main">
  <p:tag name="TIMING" val="|0.6|0.8|0.6|0.5|0.3|0.3|0.2"/>
</p:tagLst>
</file>

<file path=ppt/tags/tag16.xml><?xml version="1.0" encoding="utf-8"?>
<p:tagLst xmlns:a="http://schemas.openxmlformats.org/drawingml/2006/main" xmlns:r="http://schemas.openxmlformats.org/officeDocument/2006/relationships" xmlns:p="http://schemas.openxmlformats.org/presentationml/2006/main">
  <p:tag name="TIMING" val="|0.5|0.4|0.4|0.4|0.4|0.5|2.2|0.5"/>
</p:tagLst>
</file>

<file path=ppt/tags/tag2.xml><?xml version="1.0" encoding="utf-8"?>
<p:tagLst xmlns:a="http://schemas.openxmlformats.org/drawingml/2006/main" xmlns:r="http://schemas.openxmlformats.org/officeDocument/2006/relationships" xmlns:p="http://schemas.openxmlformats.org/presentationml/2006/main">
  <p:tag name="TIMING" val="|86.4|19.5"/>
</p:tagLst>
</file>

<file path=ppt/tags/tag3.xml><?xml version="1.0" encoding="utf-8"?>
<p:tagLst xmlns:a="http://schemas.openxmlformats.org/drawingml/2006/main" xmlns:r="http://schemas.openxmlformats.org/officeDocument/2006/relationships" xmlns:p="http://schemas.openxmlformats.org/presentationml/2006/main">
  <p:tag name="TIMING" val="|13.9|7.2|2.9"/>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TIMING" val="|117.4"/>
</p:tagLst>
</file>

<file path=ppt/tags/tag6.xml><?xml version="1.0" encoding="utf-8"?>
<p:tagLst xmlns:a="http://schemas.openxmlformats.org/drawingml/2006/main" xmlns:r="http://schemas.openxmlformats.org/officeDocument/2006/relationships" xmlns:p="http://schemas.openxmlformats.org/presentationml/2006/main">
  <p:tag name="TIMING" val="|11.7|19.2|2.2|6.2|8.6|1.1"/>
</p:tagLst>
</file>

<file path=ppt/tags/tag7.xml><?xml version="1.0" encoding="utf-8"?>
<p:tagLst xmlns:a="http://schemas.openxmlformats.org/drawingml/2006/main" xmlns:r="http://schemas.openxmlformats.org/officeDocument/2006/relationships" xmlns:p="http://schemas.openxmlformats.org/presentationml/2006/main">
  <p:tag name="TIMING" val="|4.1|31.5|0.9|28.4|15|8.2"/>
</p:tagLst>
</file>

<file path=ppt/tags/tag8.xml><?xml version="1.0" encoding="utf-8"?>
<p:tagLst xmlns:a="http://schemas.openxmlformats.org/drawingml/2006/main" xmlns:r="http://schemas.openxmlformats.org/officeDocument/2006/relationships" xmlns:p="http://schemas.openxmlformats.org/presentationml/2006/main">
  <p:tag name="TIMING" val="|3.9|35.9|2.2"/>
</p:tagLst>
</file>

<file path=ppt/tags/tag9.xml><?xml version="1.0" encoding="utf-8"?>
<p:tagLst xmlns:a="http://schemas.openxmlformats.org/drawingml/2006/main" xmlns:r="http://schemas.openxmlformats.org/officeDocument/2006/relationships" xmlns:p="http://schemas.openxmlformats.org/presentationml/2006/main">
  <p:tag name="TIMING" val="|1.7|1.7|12|1.6|4.8|3.5|3.4|3.7"/>
</p:tagLst>
</file>

<file path=ppt/theme/theme1.xml><?xml version="1.0" encoding="utf-8"?>
<a:theme xmlns:a="http://schemas.openxmlformats.org/drawingml/2006/main" name="USCMG_template">
  <a:themeElements>
    <a:clrScheme name="8-00267_Jenna O'Connell">
      <a:dk1>
        <a:srgbClr val="000000"/>
      </a:dk1>
      <a:lt1>
        <a:srgbClr val="FFFFFF"/>
      </a:lt1>
      <a:dk2>
        <a:srgbClr val="050595"/>
      </a:dk2>
      <a:lt2>
        <a:srgbClr val="FFFF99"/>
      </a:lt2>
      <a:accent1>
        <a:srgbClr val="FFCC00"/>
      </a:accent1>
      <a:accent2>
        <a:srgbClr val="1E4986"/>
      </a:accent2>
      <a:accent3>
        <a:srgbClr val="DF8045"/>
      </a:accent3>
      <a:accent4>
        <a:srgbClr val="0F729D"/>
      </a:accent4>
      <a:accent5>
        <a:srgbClr val="FF9929"/>
      </a:accent5>
      <a:accent6>
        <a:srgbClr val="66CC33"/>
      </a:accent6>
      <a:hlink>
        <a:srgbClr val="3F8AEB"/>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mcrc_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SCMG_template">
  <a:themeElements>
    <a:clrScheme name="8-00267_Jenna O'Connell">
      <a:dk1>
        <a:srgbClr val="000000"/>
      </a:dk1>
      <a:lt1>
        <a:srgbClr val="FFFFFF"/>
      </a:lt1>
      <a:dk2>
        <a:srgbClr val="050595"/>
      </a:dk2>
      <a:lt2>
        <a:srgbClr val="FFFF99"/>
      </a:lt2>
      <a:accent1>
        <a:srgbClr val="FFCC00"/>
      </a:accent1>
      <a:accent2>
        <a:srgbClr val="1E4986"/>
      </a:accent2>
      <a:accent3>
        <a:srgbClr val="DF8045"/>
      </a:accent3>
      <a:accent4>
        <a:srgbClr val="0F729D"/>
      </a:accent4>
      <a:accent5>
        <a:srgbClr val="FF9929"/>
      </a:accent5>
      <a:accent6>
        <a:srgbClr val="66CC33"/>
      </a:accent6>
      <a:hlink>
        <a:srgbClr val="3F8AEB"/>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4.xml><?xml version="1.0" encoding="utf-8"?>
<a:theme xmlns:a="http://schemas.openxmlformats.org/drawingml/2006/main" name="2_USCMG_template">
  <a:themeElements>
    <a:clrScheme name="8-00267_Jenna O'Connell">
      <a:dk1>
        <a:srgbClr val="000000"/>
      </a:dk1>
      <a:lt1>
        <a:srgbClr val="FFFFFF"/>
      </a:lt1>
      <a:dk2>
        <a:srgbClr val="050595"/>
      </a:dk2>
      <a:lt2>
        <a:srgbClr val="FFFF99"/>
      </a:lt2>
      <a:accent1>
        <a:srgbClr val="FFCC00"/>
      </a:accent1>
      <a:accent2>
        <a:srgbClr val="1E4986"/>
      </a:accent2>
      <a:accent3>
        <a:srgbClr val="DF8045"/>
      </a:accent3>
      <a:accent4>
        <a:srgbClr val="0F729D"/>
      </a:accent4>
      <a:accent5>
        <a:srgbClr val="FF9929"/>
      </a:accent5>
      <a:accent6>
        <a:srgbClr val="66CC33"/>
      </a:accent6>
      <a:hlink>
        <a:srgbClr val="3F8AEB"/>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5.xml><?xml version="1.0" encoding="utf-8"?>
<a:theme xmlns:a="http://schemas.openxmlformats.org/drawingml/2006/main" name="3_USCMG_template">
  <a:themeElements>
    <a:clrScheme name="8-00267_Jenna O'Connell">
      <a:dk1>
        <a:srgbClr val="000000"/>
      </a:dk1>
      <a:lt1>
        <a:srgbClr val="FFFFFF"/>
      </a:lt1>
      <a:dk2>
        <a:srgbClr val="050595"/>
      </a:dk2>
      <a:lt2>
        <a:srgbClr val="FFFF99"/>
      </a:lt2>
      <a:accent1>
        <a:srgbClr val="FFCC00"/>
      </a:accent1>
      <a:accent2>
        <a:srgbClr val="1E4986"/>
      </a:accent2>
      <a:accent3>
        <a:srgbClr val="DF8045"/>
      </a:accent3>
      <a:accent4>
        <a:srgbClr val="0F729D"/>
      </a:accent4>
      <a:accent5>
        <a:srgbClr val="FF9929"/>
      </a:accent5>
      <a:accent6>
        <a:srgbClr val="66CC33"/>
      </a:accent6>
      <a:hlink>
        <a:srgbClr val="3F8AEB"/>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6.xml><?xml version="1.0" encoding="utf-8"?>
<a:theme xmlns:a="http://schemas.openxmlformats.org/drawingml/2006/main" name="4_USCMG_template">
  <a:themeElements>
    <a:clrScheme name="8-00267_Jenna O'Connell">
      <a:dk1>
        <a:srgbClr val="000000"/>
      </a:dk1>
      <a:lt1>
        <a:srgbClr val="FFFFFF"/>
      </a:lt1>
      <a:dk2>
        <a:srgbClr val="050595"/>
      </a:dk2>
      <a:lt2>
        <a:srgbClr val="FFFF99"/>
      </a:lt2>
      <a:accent1>
        <a:srgbClr val="FFCC00"/>
      </a:accent1>
      <a:accent2>
        <a:srgbClr val="1E4986"/>
      </a:accent2>
      <a:accent3>
        <a:srgbClr val="DF8045"/>
      </a:accent3>
      <a:accent4>
        <a:srgbClr val="0F729D"/>
      </a:accent4>
      <a:accent5>
        <a:srgbClr val="FF9929"/>
      </a:accent5>
      <a:accent6>
        <a:srgbClr val="66CC33"/>
      </a:accent6>
      <a:hlink>
        <a:srgbClr val="3F8AEB"/>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7.xml><?xml version="1.0" encoding="utf-8"?>
<a:theme xmlns:a="http://schemas.openxmlformats.org/drawingml/2006/main" name="1_mcrc_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axKeywordTaxHTField xmlns="230e9df3-be65-4c73-a93b-d1236ebd677e">
      <Terms xmlns="http://schemas.microsoft.com/office/infopath/2007/PartnerControls"/>
    </TaxKeywordTaxHTField>
    <TaxCatchAll xmlns="230e9df3-be65-4c73-a93b-d1236ebd677e"/>
    <Date xmlns="17c367c8-91f8-4da1-8388-48c01332a40c" xsi:nil="true"/>
    <Presenter xmlns="17c367c8-91f8-4da1-8388-48c01332a40c">Ranveer Chandra</Presenter>
    <Job_x0020_Title xmlns="17c367c8-91f8-4da1-8388-48c01332a40c">Senior Researcher</Job_x0020_Title>
    <Dat xmlns="17c367c8-91f8-4da1-8388-48c01332a40c" xsi:nil="true"/>
    <Affiliation xmlns="17c367c8-91f8-4da1-8388-48c01332a40c">MSR-R</Affili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98CF52B5798140A379AC9FD87EDF75" ma:contentTypeVersion="5" ma:contentTypeDescription="Create a new document." ma:contentTypeScope="" ma:versionID="bd7bf2b910ff2e9f0792a9ac840b30f0">
  <xsd:schema xmlns:xsd="http://www.w3.org/2001/XMLSchema" xmlns:xs="http://www.w3.org/2001/XMLSchema" xmlns:p="http://schemas.microsoft.com/office/2006/metadata/properties" xmlns:ns2="230e9df3-be65-4c73-a93b-d1236ebd677e" xmlns:ns3="17c367c8-91f8-4da1-8388-48c01332a40c" targetNamespace="http://schemas.microsoft.com/office/2006/metadata/properties" ma:root="true" ma:fieldsID="67b4fc20d9bf724e44c9d3fabdec4cac" ns2:_="" ns3:_="">
    <xsd:import namespace="230e9df3-be65-4c73-a93b-d1236ebd677e"/>
    <xsd:import namespace="17c367c8-91f8-4da1-8388-48c01332a40c"/>
    <xsd:element name="properties">
      <xsd:complexType>
        <xsd:sequence>
          <xsd:element name="documentManagement">
            <xsd:complexType>
              <xsd:all>
                <xsd:element ref="ns2:TaxKeywordTaxHTField" minOccurs="0"/>
                <xsd:element ref="ns2:TaxCatchAll" minOccurs="0"/>
                <xsd:element ref="ns2:TaxCatchAllLabel" minOccurs="0"/>
                <xsd:element ref="ns3:Presenter"/>
                <xsd:element ref="ns3:Date" minOccurs="0"/>
                <xsd:element ref="ns3:Affiliation" minOccurs="0"/>
                <xsd:element ref="ns3:Job_x0020_Title" minOccurs="0"/>
                <xsd:element ref="ns3:D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3918affa-6f51-4ba7-a73c-cc10769af69a}" ma:internalName="TaxCatchAll" ma:showField="CatchAllData" ma:web="f77fa381-bf66-4b70-83fe-34b97927052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918affa-6f51-4ba7-a73c-cc10769af69a}" ma:internalName="TaxCatchAllLabel" ma:readOnly="true" ma:showField="CatchAllDataLabel" ma:web="f77fa381-bf66-4b70-83fe-34b9792705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c367c8-91f8-4da1-8388-48c01332a40c" elementFormDefault="qualified">
    <xsd:import namespace="http://schemas.microsoft.com/office/2006/documentManagement/types"/>
    <xsd:import namespace="http://schemas.microsoft.com/office/infopath/2007/PartnerControls"/>
    <xsd:element name="Presenter" ma:index="12" ma:displayName="Presenter" ma:description="Presented by" ma:internalName="Presenter">
      <xsd:simpleType>
        <xsd:restriction base="dms:Text">
          <xsd:maxLength value="255"/>
        </xsd:restriction>
      </xsd:simpleType>
    </xsd:element>
    <xsd:element name="Date" ma:index="13" nillable="true" ma:displayName="Date" ma:description="The date on which this presentation was made" ma:internalName="Date">
      <xsd:simpleType>
        <xsd:restriction base="dms:Text">
          <xsd:maxLength value="255"/>
        </xsd:restriction>
      </xsd:simpleType>
    </xsd:element>
    <xsd:element name="Affiliation" ma:index="14" nillable="true" ma:displayName="Affiliation" ma:default="MSR-R" ma:format="Dropdown" ma:internalName="Affiliation">
      <xsd:simpleType>
        <xsd:union memberTypes="dms:Text">
          <xsd:simpleType>
            <xsd:restriction base="dms:Choice">
              <xsd:enumeration value="MSR-R"/>
              <xsd:enumeration value="MSR-C"/>
              <xsd:enumeration value="MSR-SVC"/>
              <xsd:enumeration value="MSR-A"/>
              <xsd:enumeration value="MSR-I"/>
              <xsd:enumeration value="MSR-NE"/>
              <xsd:enumeration value="XCG"/>
              <xsd:enumeration value="FUSE"/>
            </xsd:restriction>
          </xsd:simpleType>
        </xsd:union>
      </xsd:simpleType>
    </xsd:element>
    <xsd:element name="Job_x0020_Title" ma:index="15" nillable="true" ma:displayName="Job Title" ma:default="Researcher" ma:format="Dropdown" ma:internalName="Job_x0020_Title">
      <xsd:simpleType>
        <xsd:union memberTypes="dms:Text">
          <xsd:simpleType>
            <xsd:restriction base="dms:Choice">
              <xsd:enumeration value="Researcher"/>
              <xsd:enumeration value="Senior Researcher"/>
              <xsd:enumeration value="Principal Researcher"/>
              <xsd:enumeration value="Program Manager"/>
              <xsd:enumeration value="Senior PM"/>
              <xsd:enumeration value="Principal PM"/>
              <xsd:enumeration value="GPM"/>
              <xsd:enumeration value="Senior GPM"/>
              <xsd:enumeration value="Principal GPM"/>
              <xsd:enumeration value="RSDE"/>
              <xsd:enumeration value="Senior RSDE"/>
              <xsd:enumeration value="Principal RSDE"/>
              <xsd:enumeration value="Director"/>
            </xsd:restriction>
          </xsd:simpleType>
        </xsd:union>
      </xsd:simpleType>
    </xsd:element>
    <xsd:element name="Dat" ma:index="16" nillable="true" ma:displayName="Dat" ma:format="DateOnly" ma:internalName="Dat">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7DB4F9-89C3-4D53-BAFF-B932DF8D4EA1}">
  <ds:schemaRefs>
    <ds:schemaRef ds:uri="http://schemas.microsoft.com/sharepoint/v3/contenttype/forms"/>
  </ds:schemaRefs>
</ds:datastoreItem>
</file>

<file path=customXml/itemProps2.xml><?xml version="1.0" encoding="utf-8"?>
<ds:datastoreItem xmlns:ds="http://schemas.openxmlformats.org/officeDocument/2006/customXml" ds:itemID="{A94028BB-933E-4E52-A959-5ACBE8ABDBD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17c367c8-91f8-4da1-8388-48c01332a40c"/>
    <ds:schemaRef ds:uri="230e9df3-be65-4c73-a93b-d1236ebd677e"/>
    <ds:schemaRef ds:uri="http://www.w3.org/XML/1998/namespace"/>
    <ds:schemaRef ds:uri="http://purl.org/dc/dcmitype/"/>
  </ds:schemaRefs>
</ds:datastoreItem>
</file>

<file path=customXml/itemProps3.xml><?xml version="1.0" encoding="utf-8"?>
<ds:datastoreItem xmlns:ds="http://schemas.openxmlformats.org/officeDocument/2006/customXml" ds:itemID="{13194F38-CE96-4A65-8034-F42BFF799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17c367c8-91f8-4da1-8388-48c01332a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USCMG_template.potx</Template>
  <TotalTime>16171</TotalTime>
  <Words>2231</Words>
  <Application>Microsoft Office PowerPoint</Application>
  <PresentationFormat>On-screen Show (4:3)</PresentationFormat>
  <Paragraphs>551</Paragraphs>
  <Slides>46</Slides>
  <Notes>18</Notes>
  <HiddenSlides>0</HiddenSlides>
  <MMClips>0</MMClips>
  <ScaleCrop>false</ScaleCrop>
  <HeadingPairs>
    <vt:vector size="8" baseType="variant">
      <vt:variant>
        <vt:lpstr>Fonts Used</vt:lpstr>
      </vt:variant>
      <vt:variant>
        <vt:i4>19</vt:i4>
      </vt:variant>
      <vt:variant>
        <vt:lpstr>Theme</vt:lpstr>
      </vt:variant>
      <vt:variant>
        <vt:i4>7</vt:i4>
      </vt:variant>
      <vt:variant>
        <vt:lpstr>Embedded OLE Servers</vt:lpstr>
      </vt:variant>
      <vt:variant>
        <vt:i4>2</vt:i4>
      </vt:variant>
      <vt:variant>
        <vt:lpstr>Slide Titles</vt:lpstr>
      </vt:variant>
      <vt:variant>
        <vt:i4>46</vt:i4>
      </vt:variant>
    </vt:vector>
  </HeadingPairs>
  <TitlesOfParts>
    <vt:vector size="74" baseType="lpstr">
      <vt:lpstr>宋体</vt:lpstr>
      <vt:lpstr>arial</vt:lpstr>
      <vt:lpstr>arial</vt:lpstr>
      <vt:lpstr>Calibri</vt:lpstr>
      <vt:lpstr>Cordia New</vt:lpstr>
      <vt:lpstr>Gill Sans MT</vt:lpstr>
      <vt:lpstr>Microsoft Sans Serif</vt:lpstr>
      <vt:lpstr>PMingLiU</vt:lpstr>
      <vt:lpstr>Segoe</vt:lpstr>
      <vt:lpstr>Segoe Semibold</vt:lpstr>
      <vt:lpstr>Segoe UI</vt:lpstr>
      <vt:lpstr>Segoe UI Light</vt:lpstr>
      <vt:lpstr>Segoe UI Semibold</vt:lpstr>
      <vt:lpstr>Segoe WP</vt:lpstr>
      <vt:lpstr>Symbol</vt:lpstr>
      <vt:lpstr>Times New Roman</vt:lpstr>
      <vt:lpstr>Verdana</vt:lpstr>
      <vt:lpstr>Wingdings</vt:lpstr>
      <vt:lpstr>Wingdings 2</vt:lpstr>
      <vt:lpstr>USCMG_template</vt:lpstr>
      <vt:lpstr>mcrc_template</vt:lpstr>
      <vt:lpstr>1_USCMG_template</vt:lpstr>
      <vt:lpstr>2_USCMG_template</vt:lpstr>
      <vt:lpstr>3_USCMG_template</vt:lpstr>
      <vt:lpstr>4_USCMG_template</vt:lpstr>
      <vt:lpstr>1_mcrc_template</vt:lpstr>
      <vt:lpstr>Equation</vt:lpstr>
      <vt:lpstr>Acrobat Document</vt:lpstr>
      <vt:lpstr>White Space Networking   in the TV Bands &amp; Beyond</vt:lpstr>
      <vt:lpstr>The Big Spectrum Crunch</vt:lpstr>
      <vt:lpstr>Growing Demand</vt:lpstr>
      <vt:lpstr>The Big Spectrum Crunch</vt:lpstr>
      <vt:lpstr>Spectrum Allocation in the US</vt:lpstr>
      <vt:lpstr>In contrast...</vt:lpstr>
      <vt:lpstr>Dynamic Spectrum Access</vt:lpstr>
      <vt:lpstr>Cognitive (Smart) Radios</vt:lpstr>
      <vt:lpstr>Networking Challenges The KNOWS Project  (Cogntive Radio Networking) </vt:lpstr>
      <vt:lpstr>MSR KNOWS Program</vt:lpstr>
      <vt:lpstr>In this talk…</vt:lpstr>
      <vt:lpstr>What are TV White Spaces?</vt:lpstr>
      <vt:lpstr>v3 Goal: Campus WhiteFi Network</vt:lpstr>
      <vt:lpstr>Why not use Wi-Fi AS IS?</vt:lpstr>
      <vt:lpstr>White Spaces Spectrum Availability</vt:lpstr>
      <vt:lpstr>White Spaces Spectrum Availability</vt:lpstr>
      <vt:lpstr>White Spaces Spectrum Availability</vt:lpstr>
      <vt:lpstr>Design Challenges</vt:lpstr>
      <vt:lpstr>Detecting primary users</vt:lpstr>
      <vt:lpstr>KNOWS White Spaces Platform</vt:lpstr>
      <vt:lpstr>Geo-location Service (http://whitespaces.msresearch.us) </vt:lpstr>
      <vt:lpstr>White-Fi: Geo-Location Database</vt:lpstr>
      <vt:lpstr>Pros &amp; Cons</vt:lpstr>
      <vt:lpstr>Channel selection</vt:lpstr>
      <vt:lpstr>Channel Assignment in Wi-Fi</vt:lpstr>
      <vt:lpstr>Spectrum Assignment in WhiteFi</vt:lpstr>
      <vt:lpstr>Accounting for Spatial Variation</vt:lpstr>
      <vt:lpstr>Intuition</vt:lpstr>
      <vt:lpstr>Multi Channel Airtime Metric (MCham)</vt:lpstr>
      <vt:lpstr>Campus Wide WhiteFi Network</vt:lpstr>
      <vt:lpstr>Range Experiments</vt:lpstr>
      <vt:lpstr>White-Fi: Deployment</vt:lpstr>
      <vt:lpstr>In this talk…</vt:lpstr>
      <vt:lpstr>Coexisting with MICs?</vt:lpstr>
      <vt:lpstr>Coexistence among WS devices</vt:lpstr>
      <vt:lpstr>Indoor White Spaces</vt:lpstr>
      <vt:lpstr>LOOking AHEAD: white spaces beyonD tv BANDS</vt:lpstr>
      <vt:lpstr>PCAST Report, July 2012</vt:lpstr>
      <vt:lpstr>What spectrum is good for DSA?</vt:lpstr>
      <vt:lpstr>Our Approach</vt:lpstr>
      <vt:lpstr>Initial Results</vt:lpstr>
      <vt:lpstr>Summary</vt:lpstr>
      <vt:lpstr>WhiteFi: Press</vt:lpstr>
      <vt:lpstr>WhiteFi: Regulatory Impact</vt:lpstr>
      <vt:lpstr>White-Fi &amp; Broadcast TV</vt:lpstr>
      <vt:lpstr>Thank you!</vt:lpstr>
    </vt:vector>
  </TitlesOfParts>
  <Manager>&lt;Content Manager Name Here&gt;</Manager>
  <Company>SUBERT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USCMG</dc:subject>
  <dc:creator>Paulette Lee</dc:creator>
  <dc:description>Template: Set up: Sarah Bickle, Silver Fox Productions
Formatting:
Event Date:
Event Location:
Audience:</dc:description>
  <cp:lastModifiedBy>Clare Scallon (Vega Consulting LLC)</cp:lastModifiedBy>
  <cp:revision>350</cp:revision>
  <dcterms:created xsi:type="dcterms:W3CDTF">2011-06-15T15:36:27Z</dcterms:created>
  <dcterms:modified xsi:type="dcterms:W3CDTF">2016-07-15T19:16:43Z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0x010100DB98CF52B5798140A379AC9FD87EDF75</vt:lpwstr>
  </property>
  <property fmtid="{D5CDD505-2E9C-101B-9397-08002B2CF9AE}" pid="3" name="TaxKeyword">
    <vt:lpwstr/>
  </property>
</Properties>
</file>