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1.xml" ContentType="application/vnd.openxmlformats-officedocument.presentationml.tags+xml"/>
  <Override PartName="/ppt/notesSlides/notesSlide14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5.xml" ContentType="application/vnd.openxmlformats-officedocument.presentationml.notesSlide+xml"/>
  <Override PartName="/ppt/tags/tag24.xml" ContentType="application/vnd.openxmlformats-officedocument.presentationml.tags+xml"/>
  <Override PartName="/ppt/notesSlides/notesSlide16.xml" ContentType="application/vnd.openxmlformats-officedocument.presentationml.notesSlide+xml"/>
  <Override PartName="/ppt/tags/tag25.xml" ContentType="application/vnd.openxmlformats-officedocument.presentationml.tags+xml"/>
  <Override PartName="/ppt/notesSlides/notesSlide17.xml" ContentType="application/vnd.openxmlformats-officedocument.presentationml.notesSlide+xml"/>
  <Override PartName="/ppt/tags/tag26.xml" ContentType="application/vnd.openxmlformats-officedocument.presentationml.tags+xml"/>
  <Override PartName="/ppt/notesSlides/notesSlide18.xml" ContentType="application/vnd.openxmlformats-officedocument.presentationml.notesSlide+xml"/>
  <Override PartName="/ppt/charts/chart2.xml" ContentType="application/vnd.openxmlformats-officedocument.drawingml.chart+xml"/>
  <Override PartName="/ppt/notesSlides/notesSlide19.xml" ContentType="application/vnd.openxmlformats-officedocument.presentationml.notesSlide+xml"/>
  <Override PartName="/ppt/tags/tag27.xml" ContentType="application/vnd.openxmlformats-officedocument.presentationml.tags+xml"/>
  <Override PartName="/ppt/notesSlides/notesSlide20.xml" ContentType="application/vnd.openxmlformats-officedocument.presentationml.notesSlide+xml"/>
  <Override PartName="/ppt/tags/tag28.xml" ContentType="application/vnd.openxmlformats-officedocument.presentationml.tags+xml"/>
  <Override PartName="/ppt/notesSlides/notesSlide2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2.xml" ContentType="application/vnd.openxmlformats-officedocument.presentationml.notesSlide+xml"/>
  <Override PartName="/ppt/tags/tag31.xml" ContentType="application/vnd.openxmlformats-officedocument.presentationml.tags+xml"/>
  <Override PartName="/ppt/notesSlides/notesSlide2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32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5.xml" ContentType="application/vnd.openxmlformats-officedocument.drawingml.chart+xml"/>
  <Override PartName="/ppt/notesSlides/notesSlide25.xml" ContentType="application/vnd.openxmlformats-officedocument.presentationml.notesSlide+xml"/>
  <Override PartName="/ppt/tags/tag33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4.xml" ContentType="application/vnd.openxmlformats-officedocument.presentationml.tags+xml"/>
  <Override PartName="/ppt/notesSlides/notesSlide29.xml" ContentType="application/vnd.openxmlformats-officedocument.presentationml.notesSlide+xml"/>
  <Override PartName="/ppt/tags/tag35.xml" ContentType="application/vnd.openxmlformats-officedocument.presentationml.tags+xml"/>
  <Override PartName="/ppt/notesSlides/notesSlide30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31.xml" ContentType="application/vnd.openxmlformats-officedocument.presentationml.notesSlide+xml"/>
  <Override PartName="/ppt/tags/tag38.xml" ContentType="application/vnd.openxmlformats-officedocument.presentationml.tags+xml"/>
  <Override PartName="/ppt/notesSlides/notesSlide32.xml" ContentType="application/vnd.openxmlformats-officedocument.presentationml.notesSlide+xml"/>
  <Override PartName="/ppt/tags/tag39.xml" ContentType="application/vnd.openxmlformats-officedocument.presentationml.tags+xml"/>
  <Override PartName="/ppt/notesSlides/notesSlide33.xml" ContentType="application/vnd.openxmlformats-officedocument.presentationml.notesSlide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tags/tag40.xml" ContentType="application/vnd.openxmlformats-officedocument.presentationml.tags+xml"/>
  <Override PartName="/ppt/notesSlides/notesSlide34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3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36.xml" ContentType="application/vnd.openxmlformats-officedocument.presentationml.notesSlide+xml"/>
  <Override PartName="/ppt/charts/chart9.xml" ContentType="application/vnd.openxmlformats-officedocument.drawingml.chart+xml"/>
  <Override PartName="/ppt/theme/themeOverride4.xml" ContentType="application/vnd.openxmlformats-officedocument.themeOverride+xml"/>
  <Override PartName="/ppt/tags/tag46.xml" ContentType="application/vnd.openxmlformats-officedocument.presentationml.tags+xml"/>
  <Override PartName="/ppt/charts/chart10.xml" ContentType="application/vnd.openxmlformats-officedocument.drawingml.chart+xml"/>
  <Override PartName="/ppt/theme/themeOverride5.xml" ContentType="application/vnd.openxmlformats-officedocument.themeOverride+xml"/>
  <Override PartName="/ppt/tags/tag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5"/>
  </p:notesMasterIdLst>
  <p:handoutMasterIdLst>
    <p:handoutMasterId r:id="rId76"/>
  </p:handoutMasterIdLst>
  <p:sldIdLst>
    <p:sldId id="257" r:id="rId2"/>
    <p:sldId id="345" r:id="rId3"/>
    <p:sldId id="346" r:id="rId4"/>
    <p:sldId id="350" r:id="rId5"/>
    <p:sldId id="380" r:id="rId6"/>
    <p:sldId id="381" r:id="rId7"/>
    <p:sldId id="382" r:id="rId8"/>
    <p:sldId id="383" r:id="rId9"/>
    <p:sldId id="399" r:id="rId10"/>
    <p:sldId id="400" r:id="rId11"/>
    <p:sldId id="401" r:id="rId12"/>
    <p:sldId id="402" r:id="rId13"/>
    <p:sldId id="403" r:id="rId14"/>
    <p:sldId id="406" r:id="rId15"/>
    <p:sldId id="408" r:id="rId16"/>
    <p:sldId id="409" r:id="rId17"/>
    <p:sldId id="404" r:id="rId18"/>
    <p:sldId id="298" r:id="rId19"/>
    <p:sldId id="297" r:id="rId20"/>
    <p:sldId id="260" r:id="rId21"/>
    <p:sldId id="261" r:id="rId22"/>
    <p:sldId id="343" r:id="rId23"/>
    <p:sldId id="344" r:id="rId24"/>
    <p:sldId id="262" r:id="rId25"/>
    <p:sldId id="405" r:id="rId26"/>
    <p:sldId id="364" r:id="rId27"/>
    <p:sldId id="365" r:id="rId28"/>
    <p:sldId id="366" r:id="rId29"/>
    <p:sldId id="367" r:id="rId30"/>
    <p:sldId id="368" r:id="rId31"/>
    <p:sldId id="369" r:id="rId32"/>
    <p:sldId id="370" r:id="rId33"/>
    <p:sldId id="371" r:id="rId34"/>
    <p:sldId id="372" r:id="rId35"/>
    <p:sldId id="373" r:id="rId36"/>
    <p:sldId id="374" r:id="rId37"/>
    <p:sldId id="375" r:id="rId38"/>
    <p:sldId id="376" r:id="rId39"/>
    <p:sldId id="377" r:id="rId40"/>
    <p:sldId id="378" r:id="rId41"/>
    <p:sldId id="414" r:id="rId42"/>
    <p:sldId id="415" r:id="rId43"/>
    <p:sldId id="416" r:id="rId44"/>
    <p:sldId id="417" r:id="rId45"/>
    <p:sldId id="379" r:id="rId46"/>
    <p:sldId id="418" r:id="rId47"/>
    <p:sldId id="419" r:id="rId48"/>
    <p:sldId id="420" r:id="rId49"/>
    <p:sldId id="421" r:id="rId50"/>
    <p:sldId id="422" r:id="rId51"/>
    <p:sldId id="423" r:id="rId52"/>
    <p:sldId id="424" r:id="rId53"/>
    <p:sldId id="425" r:id="rId54"/>
    <p:sldId id="426" r:id="rId55"/>
    <p:sldId id="427" r:id="rId56"/>
    <p:sldId id="428" r:id="rId57"/>
    <p:sldId id="429" r:id="rId58"/>
    <p:sldId id="430" r:id="rId59"/>
    <p:sldId id="431" r:id="rId60"/>
    <p:sldId id="432" r:id="rId61"/>
    <p:sldId id="433" r:id="rId62"/>
    <p:sldId id="434" r:id="rId63"/>
    <p:sldId id="435" r:id="rId64"/>
    <p:sldId id="436" r:id="rId65"/>
    <p:sldId id="437" r:id="rId66"/>
    <p:sldId id="438" r:id="rId67"/>
    <p:sldId id="439" r:id="rId68"/>
    <p:sldId id="440" r:id="rId69"/>
    <p:sldId id="441" r:id="rId70"/>
    <p:sldId id="442" r:id="rId71"/>
    <p:sldId id="443" r:id="rId72"/>
    <p:sldId id="444" r:id="rId73"/>
    <p:sldId id="445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5" autoAdjust="0"/>
    <p:restoredTop sz="91799" autoAdjust="0"/>
  </p:normalViewPr>
  <p:slideViewPr>
    <p:cSldViewPr>
      <p:cViewPr varScale="1">
        <p:scale>
          <a:sx n="83" d="100"/>
          <a:sy n="83" d="100"/>
        </p:scale>
        <p:origin x="162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depot\papers\sigcomm09\camera-ready\figs-excel\Plots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work\cognitive-radio\results\SampleWidthPower.xlsx" TargetMode="External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depot\papers\sigcomm09\camera-ready\figs-excel\Plo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depot\papers\sigcomm09\camera-ready\figs-excel\Plo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work\depot\papers\sigcomm09\camera-ready\figs-excel\Plot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-rohanm\Documents\Book1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ranveer\Local%20Settings\Temporary%20Internet%20Files\Content.Outlook\619D8NPJ\Emulator%20(2).xlsx" TargetMode="External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ranveer\Local%20Settings\Temporary%20Internet%20Files\Content.Outlook\619D8NPJ\Emulator%20(2).xlsx" TargetMode="External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ranveer\Local%20Settings\Temporary%20Internet%20Files\Content.Outlook\619D8NPJ\Emulator%20(2).xlsx" TargetMode="External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C:\work\cognitive-radio\results\SampleWidthPower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494712828302416"/>
          <c:y val="5.7825623359580941E-2"/>
          <c:w val="0.77965722133958348"/>
          <c:h val="0.7417531988189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Fragmentation!$C$1</c:f>
              <c:strCache>
                <c:ptCount val="1"/>
                <c:pt idx="0">
                  <c:v>  Urban</c:v>
                </c:pt>
              </c:strCache>
            </c:strRef>
          </c:tx>
          <c:invertIfNegative val="0"/>
          <c:cat>
            <c:strRef>
              <c:f>Fragmentation!$B$2:$B$8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&gt;6</c:v>
                </c:pt>
              </c:strCache>
            </c:strRef>
          </c:cat>
          <c:val>
            <c:numRef>
              <c:f>Fragmentation!$C$2:$C$8</c:f>
              <c:numCache>
                <c:formatCode>General</c:formatCode>
                <c:ptCount val="7"/>
                <c:pt idx="0">
                  <c:v>0.73900000000000265</c:v>
                </c:pt>
                <c:pt idx="1">
                  <c:v>0.23100000000000001</c:v>
                </c:pt>
                <c:pt idx="2">
                  <c:v>0</c:v>
                </c:pt>
                <c:pt idx="3">
                  <c:v>2.8000000000000011E-2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C7-41E5-BF00-9FEBE76D854D}"/>
            </c:ext>
          </c:extLst>
        </c:ser>
        <c:ser>
          <c:idx val="1"/>
          <c:order val="1"/>
          <c:tx>
            <c:strRef>
              <c:f>Fragmentation!$D$1</c:f>
              <c:strCache>
                <c:ptCount val="1"/>
                <c:pt idx="0">
                  <c:v>  Suburban</c:v>
                </c:pt>
              </c:strCache>
            </c:strRef>
          </c:tx>
          <c:invertIfNegative val="0"/>
          <c:cat>
            <c:strRef>
              <c:f>Fragmentation!$B$2:$B$8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&gt;6</c:v>
                </c:pt>
              </c:strCache>
            </c:strRef>
          </c:cat>
          <c:val>
            <c:numRef>
              <c:f>Fragmentation!$D$2:$D$8</c:f>
              <c:numCache>
                <c:formatCode>General</c:formatCode>
                <c:ptCount val="7"/>
                <c:pt idx="0">
                  <c:v>0.71600000000000064</c:v>
                </c:pt>
                <c:pt idx="1">
                  <c:v>0.15000000000000024</c:v>
                </c:pt>
                <c:pt idx="2">
                  <c:v>5.6000000000000022E-2</c:v>
                </c:pt>
                <c:pt idx="3">
                  <c:v>5.6000000000000022E-2</c:v>
                </c:pt>
                <c:pt idx="4">
                  <c:v>0</c:v>
                </c:pt>
                <c:pt idx="5">
                  <c:v>1.8000000000000186E-2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C7-41E5-BF00-9FEBE76D854D}"/>
            </c:ext>
          </c:extLst>
        </c:ser>
        <c:ser>
          <c:idx val="2"/>
          <c:order val="2"/>
          <c:tx>
            <c:strRef>
              <c:f>Fragmentation!$E$1</c:f>
              <c:strCache>
                <c:ptCount val="1"/>
                <c:pt idx="0">
                  <c:v>  Rural</c:v>
                </c:pt>
              </c:strCache>
            </c:strRef>
          </c:tx>
          <c:invertIfNegative val="0"/>
          <c:cat>
            <c:strRef>
              <c:f>Fragmentation!$B$2:$B$8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&gt;6</c:v>
                </c:pt>
              </c:strCache>
            </c:strRef>
          </c:cat>
          <c:val>
            <c:numRef>
              <c:f>Fragmentation!$E$2:$E$8</c:f>
              <c:numCache>
                <c:formatCode>General</c:formatCode>
                <c:ptCount val="7"/>
                <c:pt idx="0">
                  <c:v>0.36700000000000038</c:v>
                </c:pt>
                <c:pt idx="1">
                  <c:v>0.12200000000000009</c:v>
                </c:pt>
                <c:pt idx="2">
                  <c:v>0.12200000000000009</c:v>
                </c:pt>
                <c:pt idx="3">
                  <c:v>0.10199999999999998</c:v>
                </c:pt>
                <c:pt idx="4">
                  <c:v>8.1000000000000044E-2</c:v>
                </c:pt>
                <c:pt idx="5">
                  <c:v>4.0000000000000112E-2</c:v>
                </c:pt>
                <c:pt idx="6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C7-41E5-BF00-9FEBE76D85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775104"/>
        <c:axId val="43777024"/>
      </c:barChart>
      <c:catAx>
        <c:axId val="43775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# Contiguous Channels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3777024"/>
        <c:crosses val="autoZero"/>
        <c:auto val="1"/>
        <c:lblAlgn val="ctr"/>
        <c:lblOffset val="0"/>
        <c:noMultiLvlLbl val="0"/>
      </c:catAx>
      <c:valAx>
        <c:axId val="437770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Fraction of Spectrum Segments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3775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769561413520612"/>
          <c:y val="3.2524196194225752E-2"/>
          <c:w val="0.36865323899729918"/>
          <c:h val="0.3834573862229549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1"/>
  <c:style val="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791897557733565"/>
          <c:y val="7.2020463697868561E-2"/>
          <c:w val="0.86208102442266443"/>
          <c:h val="0.73047335744065511"/>
        </c:manualLayout>
      </c:layout>
      <c:barChart>
        <c:barDir val="col"/>
        <c:grouping val="clustered"/>
        <c:varyColors val="1"/>
        <c:ser>
          <c:idx val="0"/>
          <c:order val="0"/>
          <c:spPr>
            <a:solidFill>
              <a:srgbClr val="953735"/>
            </a:solidFill>
          </c:spPr>
          <c:invertIfNegative val="1"/>
          <c:cat>
            <c:strRef>
              <c:f>Sheet1!$C$70:$G$70</c:f>
              <c:strCache>
                <c:ptCount val="5"/>
                <c:pt idx="0">
                  <c:v>5MHz</c:v>
                </c:pt>
                <c:pt idx="1">
                  <c:v>10MHz</c:v>
                </c:pt>
                <c:pt idx="2">
                  <c:v>20MHz</c:v>
                </c:pt>
                <c:pt idx="3">
                  <c:v>40MHz</c:v>
                </c:pt>
                <c:pt idx="4">
                  <c:v>SW</c:v>
                </c:pt>
              </c:strCache>
            </c:strRef>
          </c:cat>
          <c:val>
            <c:numRef>
              <c:f>Sheet1!$C$71:$G$71</c:f>
              <c:numCache>
                <c:formatCode>General</c:formatCode>
                <c:ptCount val="5"/>
                <c:pt idx="0">
                  <c:v>70.051857251242893</c:v>
                </c:pt>
                <c:pt idx="1">
                  <c:v>69.795139084528202</c:v>
                </c:pt>
                <c:pt idx="2">
                  <c:v>75.254779748195403</c:v>
                </c:pt>
                <c:pt idx="3">
                  <c:v>87.184590069338327</c:v>
                </c:pt>
                <c:pt idx="4">
                  <c:v>66.255865234056742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0-B3A0-4915-8033-073D981950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025472"/>
        <c:axId val="168031360"/>
      </c:barChart>
      <c:catAx>
        <c:axId val="168025472"/>
        <c:scaling>
          <c:orientation val="minMax"/>
        </c:scaling>
        <c:delete val="1"/>
        <c:axPos val="b"/>
        <c:numFmt formatCode="General" sourceLinked="0"/>
        <c:majorTickMark val="cross"/>
        <c:minorTickMark val="cross"/>
        <c:tickLblPos val="nextTo"/>
        <c:crossAx val="168031360"/>
        <c:crosses val="autoZero"/>
        <c:auto val="1"/>
        <c:lblAlgn val="ctr"/>
        <c:lblOffset val="0"/>
        <c:noMultiLvlLbl val="1"/>
      </c:catAx>
      <c:valAx>
        <c:axId val="168031360"/>
        <c:scaling>
          <c:orientation val="minMax"/>
          <c:min val="50"/>
        </c:scaling>
        <c:delete val="1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 dirty="0"/>
                  <a:t>Total Energy (Joules)</a:t>
                </a:r>
              </a:p>
            </c:rich>
          </c:tx>
          <c:overlay val="1"/>
        </c:title>
        <c:numFmt formatCode="General" sourceLinked="1"/>
        <c:majorTickMark val="cross"/>
        <c:minorTickMark val="cross"/>
        <c:tickLblPos val="nextTo"/>
        <c:crossAx val="168025472"/>
        <c:crosses val="autoZero"/>
        <c:crossBetween val="between"/>
      </c:valAx>
    </c:plotArea>
    <c:plotVisOnly val="1"/>
    <c:dispBlanksAs val="zero"/>
    <c:showDLblsOverMax val="1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78238046331399"/>
          <c:y val="5.1400554097404488E-2"/>
          <c:w val="0.8098494807714256"/>
          <c:h val="0.75589274799554163"/>
        </c:manualLayout>
      </c:layout>
      <c:scatterChart>
        <c:scatterStyle val="lineMarker"/>
        <c:varyColors val="0"/>
        <c:ser>
          <c:idx val="0"/>
          <c:order val="0"/>
          <c:tx>
            <c:strRef>
              <c:f>'Discovery Ratios'!$B$1</c:f>
              <c:strCache>
                <c:ptCount val="1"/>
                <c:pt idx="0">
                  <c:v>  Linear-SIFT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'Discovery Ratios'!$A$2:$A$31</c:f>
              <c:numCache>
                <c:formatCode>General</c:formatCode>
                <c:ptCount val="30"/>
                <c:pt idx="0">
                  <c:v>6</c:v>
                </c:pt>
                <c:pt idx="1">
                  <c:v>12</c:v>
                </c:pt>
                <c:pt idx="2">
                  <c:v>18</c:v>
                </c:pt>
                <c:pt idx="3">
                  <c:v>24</c:v>
                </c:pt>
                <c:pt idx="4">
                  <c:v>30</c:v>
                </c:pt>
                <c:pt idx="5">
                  <c:v>36</c:v>
                </c:pt>
                <c:pt idx="6">
                  <c:v>42</c:v>
                </c:pt>
                <c:pt idx="7">
                  <c:v>48</c:v>
                </c:pt>
                <c:pt idx="8">
                  <c:v>54</c:v>
                </c:pt>
                <c:pt idx="9">
                  <c:v>60</c:v>
                </c:pt>
                <c:pt idx="10">
                  <c:v>66</c:v>
                </c:pt>
                <c:pt idx="11">
                  <c:v>72</c:v>
                </c:pt>
                <c:pt idx="12">
                  <c:v>78</c:v>
                </c:pt>
                <c:pt idx="13">
                  <c:v>84</c:v>
                </c:pt>
                <c:pt idx="14">
                  <c:v>90</c:v>
                </c:pt>
                <c:pt idx="15">
                  <c:v>96</c:v>
                </c:pt>
                <c:pt idx="16">
                  <c:v>102</c:v>
                </c:pt>
                <c:pt idx="17">
                  <c:v>108</c:v>
                </c:pt>
                <c:pt idx="18">
                  <c:v>114</c:v>
                </c:pt>
                <c:pt idx="19">
                  <c:v>120</c:v>
                </c:pt>
                <c:pt idx="20">
                  <c:v>126</c:v>
                </c:pt>
                <c:pt idx="21">
                  <c:v>132</c:v>
                </c:pt>
                <c:pt idx="22">
                  <c:v>138</c:v>
                </c:pt>
                <c:pt idx="23">
                  <c:v>144</c:v>
                </c:pt>
                <c:pt idx="24">
                  <c:v>150</c:v>
                </c:pt>
                <c:pt idx="25">
                  <c:v>156</c:v>
                </c:pt>
                <c:pt idx="26">
                  <c:v>162</c:v>
                </c:pt>
                <c:pt idx="27">
                  <c:v>168</c:v>
                </c:pt>
                <c:pt idx="28">
                  <c:v>174</c:v>
                </c:pt>
                <c:pt idx="29">
                  <c:v>180</c:v>
                </c:pt>
              </c:numCache>
            </c:numRef>
          </c:xVal>
          <c:yVal>
            <c:numRef>
              <c:f>'Discovery Ratios'!$B$2:$B$31</c:f>
              <c:numCache>
                <c:formatCode>General</c:formatCode>
                <c:ptCount val="30"/>
                <c:pt idx="0">
                  <c:v>1</c:v>
                </c:pt>
                <c:pt idx="1">
                  <c:v>0.73200000000000065</c:v>
                </c:pt>
                <c:pt idx="2">
                  <c:v>0.63280950000000158</c:v>
                </c:pt>
                <c:pt idx="3">
                  <c:v>0.57860890000000065</c:v>
                </c:pt>
                <c:pt idx="4">
                  <c:v>0.51977209999999996</c:v>
                </c:pt>
                <c:pt idx="5">
                  <c:v>0.47567110000000001</c:v>
                </c:pt>
                <c:pt idx="6">
                  <c:v>0.42187570000000085</c:v>
                </c:pt>
                <c:pt idx="7">
                  <c:v>0.39663790000000032</c:v>
                </c:pt>
                <c:pt idx="8">
                  <c:v>0.37989960000000067</c:v>
                </c:pt>
                <c:pt idx="9">
                  <c:v>0.41922760000000031</c:v>
                </c:pt>
                <c:pt idx="10">
                  <c:v>0.39876310000000031</c:v>
                </c:pt>
                <c:pt idx="11">
                  <c:v>0.38706030000000086</c:v>
                </c:pt>
                <c:pt idx="12">
                  <c:v>0.40572570000000002</c:v>
                </c:pt>
                <c:pt idx="13">
                  <c:v>0.38431490000000146</c:v>
                </c:pt>
                <c:pt idx="14">
                  <c:v>0.36781600000000092</c:v>
                </c:pt>
                <c:pt idx="15">
                  <c:v>0.36512850000000086</c:v>
                </c:pt>
                <c:pt idx="16">
                  <c:v>0.39660740000000061</c:v>
                </c:pt>
                <c:pt idx="17">
                  <c:v>0.38077010000000061</c:v>
                </c:pt>
                <c:pt idx="18">
                  <c:v>0.36708500000000038</c:v>
                </c:pt>
                <c:pt idx="19">
                  <c:v>0.4187592</c:v>
                </c:pt>
                <c:pt idx="20">
                  <c:v>0.35680050000000085</c:v>
                </c:pt>
                <c:pt idx="21">
                  <c:v>0.38146840000000115</c:v>
                </c:pt>
                <c:pt idx="22">
                  <c:v>0.37039170000000032</c:v>
                </c:pt>
                <c:pt idx="23">
                  <c:v>0.34445930000000002</c:v>
                </c:pt>
                <c:pt idx="24">
                  <c:v>0.41048200000000068</c:v>
                </c:pt>
                <c:pt idx="25">
                  <c:v>0.33732470000000153</c:v>
                </c:pt>
                <c:pt idx="26">
                  <c:v>0.34966530000000001</c:v>
                </c:pt>
                <c:pt idx="27">
                  <c:v>0.37762970000000068</c:v>
                </c:pt>
                <c:pt idx="28">
                  <c:v>0.4016962</c:v>
                </c:pt>
                <c:pt idx="29">
                  <c:v>0.36442460000000115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341-4F8C-8C7D-31EAE23C1FE0}"/>
            </c:ext>
          </c:extLst>
        </c:ser>
        <c:ser>
          <c:idx val="1"/>
          <c:order val="1"/>
          <c:tx>
            <c:strRef>
              <c:f>'Discovery Ratios'!$C$1</c:f>
              <c:strCache>
                <c:ptCount val="1"/>
                <c:pt idx="0">
                  <c:v>  Jump-SIFT</c:v>
                </c:pt>
              </c:strCache>
            </c:strRef>
          </c:tx>
          <c:spPr>
            <a:ln w="50800">
              <a:solidFill>
                <a:schemeClr val="tx2"/>
              </a:solidFill>
            </a:ln>
          </c:spPr>
          <c:marker>
            <c:symbol val="none"/>
          </c:marker>
          <c:xVal>
            <c:numRef>
              <c:f>'Discovery Ratios'!$A$2:$A$31</c:f>
              <c:numCache>
                <c:formatCode>General</c:formatCode>
                <c:ptCount val="30"/>
                <c:pt idx="0">
                  <c:v>6</c:v>
                </c:pt>
                <c:pt idx="1">
                  <c:v>12</c:v>
                </c:pt>
                <c:pt idx="2">
                  <c:v>18</c:v>
                </c:pt>
                <c:pt idx="3">
                  <c:v>24</c:v>
                </c:pt>
                <c:pt idx="4">
                  <c:v>30</c:v>
                </c:pt>
                <c:pt idx="5">
                  <c:v>36</c:v>
                </c:pt>
                <c:pt idx="6">
                  <c:v>42</c:v>
                </c:pt>
                <c:pt idx="7">
                  <c:v>48</c:v>
                </c:pt>
                <c:pt idx="8">
                  <c:v>54</c:v>
                </c:pt>
                <c:pt idx="9">
                  <c:v>60</c:v>
                </c:pt>
                <c:pt idx="10">
                  <c:v>66</c:v>
                </c:pt>
                <c:pt idx="11">
                  <c:v>72</c:v>
                </c:pt>
                <c:pt idx="12">
                  <c:v>78</c:v>
                </c:pt>
                <c:pt idx="13">
                  <c:v>84</c:v>
                </c:pt>
                <c:pt idx="14">
                  <c:v>90</c:v>
                </c:pt>
                <c:pt idx="15">
                  <c:v>96</c:v>
                </c:pt>
                <c:pt idx="16">
                  <c:v>102</c:v>
                </c:pt>
                <c:pt idx="17">
                  <c:v>108</c:v>
                </c:pt>
                <c:pt idx="18">
                  <c:v>114</c:v>
                </c:pt>
                <c:pt idx="19">
                  <c:v>120</c:v>
                </c:pt>
                <c:pt idx="20">
                  <c:v>126</c:v>
                </c:pt>
                <c:pt idx="21">
                  <c:v>132</c:v>
                </c:pt>
                <c:pt idx="22">
                  <c:v>138</c:v>
                </c:pt>
                <c:pt idx="23">
                  <c:v>144</c:v>
                </c:pt>
                <c:pt idx="24">
                  <c:v>150</c:v>
                </c:pt>
                <c:pt idx="25">
                  <c:v>156</c:v>
                </c:pt>
                <c:pt idx="26">
                  <c:v>162</c:v>
                </c:pt>
                <c:pt idx="27">
                  <c:v>168</c:v>
                </c:pt>
                <c:pt idx="28">
                  <c:v>174</c:v>
                </c:pt>
                <c:pt idx="29">
                  <c:v>180</c:v>
                </c:pt>
              </c:numCache>
            </c:numRef>
          </c:xVal>
          <c:yVal>
            <c:numRef>
              <c:f>'Discovery Ratios'!$C$2:$C$31</c:f>
              <c:numCache>
                <c:formatCode>General</c:formatCode>
                <c:ptCount val="30"/>
                <c:pt idx="0">
                  <c:v>1</c:v>
                </c:pt>
                <c:pt idx="1">
                  <c:v>0.59799999999999998</c:v>
                </c:pt>
                <c:pt idx="2">
                  <c:v>0.86500000000000121</c:v>
                </c:pt>
                <c:pt idx="3">
                  <c:v>0.62800000000000133</c:v>
                </c:pt>
                <c:pt idx="4">
                  <c:v>0.64300000000000135</c:v>
                </c:pt>
                <c:pt idx="5">
                  <c:v>0.54200000000000004</c:v>
                </c:pt>
                <c:pt idx="6">
                  <c:v>0.47800000000000031</c:v>
                </c:pt>
                <c:pt idx="7">
                  <c:v>0.42500000000000032</c:v>
                </c:pt>
                <c:pt idx="8">
                  <c:v>0.39900000000000085</c:v>
                </c:pt>
                <c:pt idx="9">
                  <c:v>0.38200000000000067</c:v>
                </c:pt>
                <c:pt idx="10">
                  <c:v>0.35800000000000032</c:v>
                </c:pt>
                <c:pt idx="11">
                  <c:v>0.33400000000000085</c:v>
                </c:pt>
                <c:pt idx="12">
                  <c:v>0.32000000000000067</c:v>
                </c:pt>
                <c:pt idx="13">
                  <c:v>0.31400000000000061</c:v>
                </c:pt>
                <c:pt idx="14">
                  <c:v>0.29000000000000031</c:v>
                </c:pt>
                <c:pt idx="15">
                  <c:v>0.29500000000000032</c:v>
                </c:pt>
                <c:pt idx="16">
                  <c:v>0.29000000000000031</c:v>
                </c:pt>
                <c:pt idx="17">
                  <c:v>0.28500000000000031</c:v>
                </c:pt>
                <c:pt idx="18">
                  <c:v>0.27700000000000002</c:v>
                </c:pt>
                <c:pt idx="19">
                  <c:v>0.26200000000000001</c:v>
                </c:pt>
                <c:pt idx="20">
                  <c:v>0.27300000000000002</c:v>
                </c:pt>
                <c:pt idx="21">
                  <c:v>0.25700000000000001</c:v>
                </c:pt>
                <c:pt idx="22">
                  <c:v>0.251</c:v>
                </c:pt>
                <c:pt idx="23">
                  <c:v>0.2460000000000003</c:v>
                </c:pt>
                <c:pt idx="24">
                  <c:v>0.25800000000000001</c:v>
                </c:pt>
                <c:pt idx="25">
                  <c:v>0.2460000000000003</c:v>
                </c:pt>
                <c:pt idx="26">
                  <c:v>0.24900000000000033</c:v>
                </c:pt>
                <c:pt idx="27">
                  <c:v>0.24200000000000021</c:v>
                </c:pt>
                <c:pt idx="28">
                  <c:v>0.24100000000000021</c:v>
                </c:pt>
                <c:pt idx="29">
                  <c:v>0.24390000000000037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341-4F8C-8C7D-31EAE23C1F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524480"/>
        <c:axId val="43526400"/>
      </c:scatterChart>
      <c:valAx>
        <c:axId val="43524480"/>
        <c:scaling>
          <c:orientation val="minMax"/>
          <c:max val="18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White Space - Contiguous Width (MHz)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3526400"/>
        <c:crosses val="autoZero"/>
        <c:crossBetween val="midCat"/>
        <c:majorUnit val="30"/>
      </c:valAx>
      <c:valAx>
        <c:axId val="43526400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Discovery Time </a:t>
                </a:r>
                <a:r>
                  <a:rPr lang="en-US" dirty="0">
                    <a:solidFill>
                      <a:srgbClr val="FF0000"/>
                    </a:solidFill>
                  </a:rPr>
                  <a:t>Ratio</a:t>
                </a:r>
                <a:r>
                  <a:rPr lang="en-US" dirty="0"/>
                  <a:t> </a:t>
                </a:r>
              </a:p>
              <a:p>
                <a:pPr>
                  <a:defRPr/>
                </a:pPr>
                <a:r>
                  <a:rPr lang="en-US" dirty="0"/>
                  <a:t>(compared to  baseline)</a:t>
                </a:r>
              </a:p>
            </c:rich>
          </c:tx>
          <c:layout>
            <c:manualLayout>
              <c:xMode val="edge"/>
              <c:yMode val="edge"/>
              <c:x val="7.0047928791509761E-3"/>
              <c:y val="0.1647993743932694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35244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528240303295576"/>
          <c:y val="5.0542145346585778E-2"/>
          <c:w val="0.31145360163312918"/>
          <c:h val="0.2608859343401748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327022324456635"/>
          <c:y val="5.7060002916302532E-2"/>
          <c:w val="0.72358410254897965"/>
          <c:h val="0.69334362616438694"/>
        </c:manualLayout>
      </c:layout>
      <c:scatterChart>
        <c:scatterStyle val="lineMarker"/>
        <c:varyColors val="0"/>
        <c:ser>
          <c:idx val="0"/>
          <c:order val="0"/>
          <c:tx>
            <c:strRef>
              <c:f>'Qualnet Airtime'!$Q$2</c:f>
              <c:strCache>
                <c:ptCount val="1"/>
                <c:pt idx="0">
                  <c:v>  20 Mhz</c:v>
                </c:pt>
              </c:strCache>
            </c:strRef>
          </c:tx>
          <c:spPr>
            <a:ln w="635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'Qualnet Airtime'!$P$3:$P$20</c:f>
              <c:numCache>
                <c:formatCode>General</c:formatCode>
                <c:ptCount val="18"/>
                <c:pt idx="0">
                  <c:v>0</c:v>
                </c:pt>
                <c:pt idx="1">
                  <c:v>10</c:v>
                </c:pt>
                <c:pt idx="2">
                  <c:v>12</c:v>
                </c:pt>
                <c:pt idx="3">
                  <c:v>14</c:v>
                </c:pt>
                <c:pt idx="4">
                  <c:v>16</c:v>
                </c:pt>
                <c:pt idx="5">
                  <c:v>18</c:v>
                </c:pt>
                <c:pt idx="6">
                  <c:v>20</c:v>
                </c:pt>
                <c:pt idx="7">
                  <c:v>22</c:v>
                </c:pt>
                <c:pt idx="8">
                  <c:v>24</c:v>
                </c:pt>
                <c:pt idx="9">
                  <c:v>26</c:v>
                </c:pt>
                <c:pt idx="10">
                  <c:v>28</c:v>
                </c:pt>
                <c:pt idx="11">
                  <c:v>30</c:v>
                </c:pt>
                <c:pt idx="12">
                  <c:v>32</c:v>
                </c:pt>
                <c:pt idx="13">
                  <c:v>34</c:v>
                </c:pt>
                <c:pt idx="14">
                  <c:v>36</c:v>
                </c:pt>
                <c:pt idx="15">
                  <c:v>38</c:v>
                </c:pt>
                <c:pt idx="16">
                  <c:v>40</c:v>
                </c:pt>
                <c:pt idx="17">
                  <c:v>50</c:v>
                </c:pt>
              </c:numCache>
            </c:numRef>
          </c:xVal>
          <c:yVal>
            <c:numRef>
              <c:f>'Qualnet Airtime'!$Q$3:$Q$20</c:f>
              <c:numCache>
                <c:formatCode>General</c:formatCode>
                <c:ptCount val="18"/>
                <c:pt idx="0">
                  <c:v>1.3042000000000081E-2</c:v>
                </c:pt>
                <c:pt idx="1">
                  <c:v>6.0296000000000433E-2</c:v>
                </c:pt>
                <c:pt idx="2">
                  <c:v>9.7458000000000031E-2</c:v>
                </c:pt>
                <c:pt idx="3">
                  <c:v>0.18272500000000041</c:v>
                </c:pt>
                <c:pt idx="4">
                  <c:v>0.29434000000000032</c:v>
                </c:pt>
                <c:pt idx="5">
                  <c:v>0.45773200000000003</c:v>
                </c:pt>
                <c:pt idx="6">
                  <c:v>0.63960600000000745</c:v>
                </c:pt>
                <c:pt idx="7">
                  <c:v>0.85057899999999997</c:v>
                </c:pt>
                <c:pt idx="8">
                  <c:v>1.1335820000000001</c:v>
                </c:pt>
                <c:pt idx="9">
                  <c:v>1.4498779999999998</c:v>
                </c:pt>
                <c:pt idx="10">
                  <c:v>1.7136119999999864</c:v>
                </c:pt>
                <c:pt idx="11">
                  <c:v>1.9746580000000149</c:v>
                </c:pt>
                <c:pt idx="12">
                  <c:v>2.1780949999999999</c:v>
                </c:pt>
                <c:pt idx="13">
                  <c:v>2.3418799999999727</c:v>
                </c:pt>
                <c:pt idx="14">
                  <c:v>2.5179860000000001</c:v>
                </c:pt>
                <c:pt idx="15">
                  <c:v>2.655424</c:v>
                </c:pt>
                <c:pt idx="16">
                  <c:v>2.7720199999999977</c:v>
                </c:pt>
                <c:pt idx="17">
                  <c:v>3.2414179999999999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FAA-4297-B526-6B64D848BB93}"/>
            </c:ext>
          </c:extLst>
        </c:ser>
        <c:ser>
          <c:idx val="1"/>
          <c:order val="1"/>
          <c:tx>
            <c:strRef>
              <c:f>'Qualnet Airtime'!$R$2</c:f>
              <c:strCache>
                <c:ptCount val="1"/>
                <c:pt idx="0">
                  <c:v>  10 MHz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'Qualnet Airtime'!$P$3:$P$20</c:f>
              <c:numCache>
                <c:formatCode>General</c:formatCode>
                <c:ptCount val="18"/>
                <c:pt idx="0">
                  <c:v>0</c:v>
                </c:pt>
                <c:pt idx="1">
                  <c:v>10</c:v>
                </c:pt>
                <c:pt idx="2">
                  <c:v>12</c:v>
                </c:pt>
                <c:pt idx="3">
                  <c:v>14</c:v>
                </c:pt>
                <c:pt idx="4">
                  <c:v>16</c:v>
                </c:pt>
                <c:pt idx="5">
                  <c:v>18</c:v>
                </c:pt>
                <c:pt idx="6">
                  <c:v>20</c:v>
                </c:pt>
                <c:pt idx="7">
                  <c:v>22</c:v>
                </c:pt>
                <c:pt idx="8">
                  <c:v>24</c:v>
                </c:pt>
                <c:pt idx="9">
                  <c:v>26</c:v>
                </c:pt>
                <c:pt idx="10">
                  <c:v>28</c:v>
                </c:pt>
                <c:pt idx="11">
                  <c:v>30</c:v>
                </c:pt>
                <c:pt idx="12">
                  <c:v>32</c:v>
                </c:pt>
                <c:pt idx="13">
                  <c:v>34</c:v>
                </c:pt>
                <c:pt idx="14">
                  <c:v>36</c:v>
                </c:pt>
                <c:pt idx="15">
                  <c:v>38</c:v>
                </c:pt>
                <c:pt idx="16">
                  <c:v>40</c:v>
                </c:pt>
                <c:pt idx="17">
                  <c:v>50</c:v>
                </c:pt>
              </c:numCache>
            </c:numRef>
          </c:xVal>
          <c:yVal>
            <c:numRef>
              <c:f>'Qualnet Airtime'!$R$3:$R$20</c:f>
              <c:numCache>
                <c:formatCode>General</c:formatCode>
                <c:ptCount val="18"/>
                <c:pt idx="0">
                  <c:v>4.6929999999999986E-2</c:v>
                </c:pt>
                <c:pt idx="1">
                  <c:v>0.16568700000000014</c:v>
                </c:pt>
                <c:pt idx="2">
                  <c:v>0.32324700000000001</c:v>
                </c:pt>
                <c:pt idx="3">
                  <c:v>0.49018000000000361</c:v>
                </c:pt>
                <c:pt idx="4">
                  <c:v>0.64800300000000666</c:v>
                </c:pt>
                <c:pt idx="5">
                  <c:v>0.78367200000000004</c:v>
                </c:pt>
                <c:pt idx="6">
                  <c:v>0.96744900000000722</c:v>
                </c:pt>
                <c:pt idx="7">
                  <c:v>1.0691689999999998</c:v>
                </c:pt>
                <c:pt idx="8">
                  <c:v>1.2501929999999999</c:v>
                </c:pt>
                <c:pt idx="9">
                  <c:v>1.3668549999999999</c:v>
                </c:pt>
                <c:pt idx="10">
                  <c:v>1.4270879999999999</c:v>
                </c:pt>
                <c:pt idx="11">
                  <c:v>1.5071789999999998</c:v>
                </c:pt>
                <c:pt idx="12">
                  <c:v>1.5654439999999998</c:v>
                </c:pt>
                <c:pt idx="13">
                  <c:v>1.6303300000000001</c:v>
                </c:pt>
                <c:pt idx="14">
                  <c:v>1.6822380000000001</c:v>
                </c:pt>
                <c:pt idx="15">
                  <c:v>1.7272649999999818</c:v>
                </c:pt>
                <c:pt idx="16">
                  <c:v>1.7573479999999999</c:v>
                </c:pt>
                <c:pt idx="17">
                  <c:v>1.9117629999999988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FAA-4297-B526-6B64D848BB93}"/>
            </c:ext>
          </c:extLst>
        </c:ser>
        <c:ser>
          <c:idx val="2"/>
          <c:order val="2"/>
          <c:tx>
            <c:strRef>
              <c:f>'Qualnet Airtime'!$S$2</c:f>
              <c:strCache>
                <c:ptCount val="1"/>
                <c:pt idx="0">
                  <c:v>  5 MHz</c:v>
                </c:pt>
              </c:strCache>
            </c:strRef>
          </c:tx>
          <c:spPr>
            <a:ln w="50800">
              <a:solidFill>
                <a:schemeClr val="bg2">
                  <a:lumMod val="10000"/>
                </a:schemeClr>
              </a:solidFill>
            </a:ln>
          </c:spPr>
          <c:marker>
            <c:symbol val="none"/>
          </c:marker>
          <c:xVal>
            <c:numRef>
              <c:f>'Qualnet Airtime'!$P$3:$P$20</c:f>
              <c:numCache>
                <c:formatCode>General</c:formatCode>
                <c:ptCount val="18"/>
                <c:pt idx="0">
                  <c:v>0</c:v>
                </c:pt>
                <c:pt idx="1">
                  <c:v>10</c:v>
                </c:pt>
                <c:pt idx="2">
                  <c:v>12</c:v>
                </c:pt>
                <c:pt idx="3">
                  <c:v>14</c:v>
                </c:pt>
                <c:pt idx="4">
                  <c:v>16</c:v>
                </c:pt>
                <c:pt idx="5">
                  <c:v>18</c:v>
                </c:pt>
                <c:pt idx="6">
                  <c:v>20</c:v>
                </c:pt>
                <c:pt idx="7">
                  <c:v>22</c:v>
                </c:pt>
                <c:pt idx="8">
                  <c:v>24</c:v>
                </c:pt>
                <c:pt idx="9">
                  <c:v>26</c:v>
                </c:pt>
                <c:pt idx="10">
                  <c:v>28</c:v>
                </c:pt>
                <c:pt idx="11">
                  <c:v>30</c:v>
                </c:pt>
                <c:pt idx="12">
                  <c:v>32</c:v>
                </c:pt>
                <c:pt idx="13">
                  <c:v>34</c:v>
                </c:pt>
                <c:pt idx="14">
                  <c:v>36</c:v>
                </c:pt>
                <c:pt idx="15">
                  <c:v>38</c:v>
                </c:pt>
                <c:pt idx="16">
                  <c:v>40</c:v>
                </c:pt>
                <c:pt idx="17">
                  <c:v>50</c:v>
                </c:pt>
              </c:numCache>
            </c:numRef>
          </c:xVal>
          <c:yVal>
            <c:numRef>
              <c:f>'Qualnet Airtime'!$S$3:$S$20</c:f>
              <c:numCache>
                <c:formatCode>General</c:formatCode>
                <c:ptCount val="18"/>
                <c:pt idx="0">
                  <c:v>0.63346800000000003</c:v>
                </c:pt>
                <c:pt idx="1">
                  <c:v>0.63759699999999997</c:v>
                </c:pt>
                <c:pt idx="2">
                  <c:v>0.63766199999999995</c:v>
                </c:pt>
                <c:pt idx="3">
                  <c:v>0.70392600000000005</c:v>
                </c:pt>
                <c:pt idx="4">
                  <c:v>0.74253000000000002</c:v>
                </c:pt>
                <c:pt idx="5">
                  <c:v>0.78087300000000004</c:v>
                </c:pt>
                <c:pt idx="6">
                  <c:v>0.84313800000000005</c:v>
                </c:pt>
                <c:pt idx="7">
                  <c:v>0.89550699999999195</c:v>
                </c:pt>
                <c:pt idx="8">
                  <c:v>0.92500099999999996</c:v>
                </c:pt>
                <c:pt idx="9">
                  <c:v>0.94708899999999996</c:v>
                </c:pt>
                <c:pt idx="10">
                  <c:v>0.99598299999999129</c:v>
                </c:pt>
                <c:pt idx="11">
                  <c:v>1.0134829999999999</c:v>
                </c:pt>
                <c:pt idx="12">
                  <c:v>1.0322279999999999</c:v>
                </c:pt>
                <c:pt idx="13">
                  <c:v>1.0473689999999998</c:v>
                </c:pt>
                <c:pt idx="14">
                  <c:v>1.060608</c:v>
                </c:pt>
                <c:pt idx="15">
                  <c:v>1.0568070000000001</c:v>
                </c:pt>
                <c:pt idx="16">
                  <c:v>1.0695219999999832</c:v>
                </c:pt>
                <c:pt idx="17">
                  <c:v>1.1188100000000001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CFAA-4297-B526-6B64D848B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244992"/>
        <c:axId val="44246912"/>
      </c:scatterChart>
      <c:valAx>
        <c:axId val="44244992"/>
        <c:scaling>
          <c:orientation val="minMax"/>
          <c:max val="5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Background traffic - Packet delay (ms)</a:t>
                </a:r>
              </a:p>
            </c:rich>
          </c:tx>
          <c:layout>
            <c:manualLayout>
              <c:xMode val="edge"/>
              <c:yMode val="edge"/>
              <c:x val="0.410250722084397"/>
              <c:y val="0.8923065467880335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4246912"/>
        <c:crosses val="autoZero"/>
        <c:crossBetween val="midCat"/>
        <c:majorUnit val="10"/>
      </c:valAx>
      <c:valAx>
        <c:axId val="442469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Throughput (Mbps)</a:t>
                </a:r>
              </a:p>
            </c:rich>
          </c:tx>
          <c:layout>
            <c:manualLayout>
              <c:xMode val="edge"/>
              <c:yMode val="edge"/>
              <c:x val="1.4040430376666501E-2"/>
              <c:y val="0.1679316556018734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424499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2379545253472749"/>
          <c:y val="7.3572641655087409E-2"/>
          <c:w val="0.29455110246050703"/>
          <c:h val="0.22458624963546431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913304170312046"/>
          <c:y val="6.4192503280839933E-2"/>
          <c:w val="0.73623283756197666"/>
          <c:h val="0.70427174864011965"/>
        </c:manualLayout>
      </c:layout>
      <c:scatterChart>
        <c:scatterStyle val="lineMarker"/>
        <c:varyColors val="0"/>
        <c:ser>
          <c:idx val="0"/>
          <c:order val="0"/>
          <c:tx>
            <c:strRef>
              <c:f>'Qualnet Airtime'!$V$2</c:f>
              <c:strCache>
                <c:ptCount val="1"/>
                <c:pt idx="0">
                  <c:v>  20 Mhz</c:v>
                </c:pt>
              </c:strCache>
            </c:strRef>
          </c:tx>
          <c:spPr>
            <a:ln w="50800">
              <a:solidFill>
                <a:schemeClr val="accent3"/>
              </a:solidFill>
            </a:ln>
          </c:spPr>
          <c:marker>
            <c:symbol val="none"/>
          </c:marker>
          <c:xVal>
            <c:numRef>
              <c:f>'Qualnet Airtime'!$U$3:$U$20</c:f>
              <c:numCache>
                <c:formatCode>General</c:formatCode>
                <c:ptCount val="18"/>
                <c:pt idx="0">
                  <c:v>1</c:v>
                </c:pt>
                <c:pt idx="1">
                  <c:v>10</c:v>
                </c:pt>
                <c:pt idx="2">
                  <c:v>12</c:v>
                </c:pt>
                <c:pt idx="3">
                  <c:v>14</c:v>
                </c:pt>
                <c:pt idx="4">
                  <c:v>16</c:v>
                </c:pt>
                <c:pt idx="5">
                  <c:v>18</c:v>
                </c:pt>
                <c:pt idx="6">
                  <c:v>20</c:v>
                </c:pt>
                <c:pt idx="7">
                  <c:v>22</c:v>
                </c:pt>
                <c:pt idx="8">
                  <c:v>24</c:v>
                </c:pt>
                <c:pt idx="9">
                  <c:v>26</c:v>
                </c:pt>
                <c:pt idx="10">
                  <c:v>28</c:v>
                </c:pt>
                <c:pt idx="11">
                  <c:v>30</c:v>
                </c:pt>
                <c:pt idx="12">
                  <c:v>32</c:v>
                </c:pt>
                <c:pt idx="13">
                  <c:v>34</c:v>
                </c:pt>
                <c:pt idx="14">
                  <c:v>36</c:v>
                </c:pt>
                <c:pt idx="15">
                  <c:v>38</c:v>
                </c:pt>
                <c:pt idx="16">
                  <c:v>40</c:v>
                </c:pt>
                <c:pt idx="17">
                  <c:v>50</c:v>
                </c:pt>
              </c:numCache>
            </c:numRef>
          </c:xVal>
          <c:yVal>
            <c:numRef>
              <c:f>'Qualnet Airtime'!$V$3:$V$20</c:f>
              <c:numCache>
                <c:formatCode>General</c:formatCode>
                <c:ptCount val="18"/>
                <c:pt idx="0">
                  <c:v>0.44947200000000032</c:v>
                </c:pt>
                <c:pt idx="1">
                  <c:v>0.125</c:v>
                </c:pt>
                <c:pt idx="2">
                  <c:v>0.17286499999999999</c:v>
                </c:pt>
                <c:pt idx="3">
                  <c:v>0.18670300000000201</c:v>
                </c:pt>
                <c:pt idx="4">
                  <c:v>0.24121400000000232</c:v>
                </c:pt>
                <c:pt idx="5">
                  <c:v>0.45062000000000002</c:v>
                </c:pt>
                <c:pt idx="6">
                  <c:v>0.58137599999999956</c:v>
                </c:pt>
                <c:pt idx="7">
                  <c:v>0.69091999999999998</c:v>
                </c:pt>
                <c:pt idx="8">
                  <c:v>0.89585999999999999</c:v>
                </c:pt>
                <c:pt idx="9">
                  <c:v>1.1259079999999999</c:v>
                </c:pt>
                <c:pt idx="10">
                  <c:v>1.2088729999999999</c:v>
                </c:pt>
                <c:pt idx="11">
                  <c:v>1.0729339999999998</c:v>
                </c:pt>
                <c:pt idx="12">
                  <c:v>1.5699709999999998</c:v>
                </c:pt>
                <c:pt idx="13">
                  <c:v>1.4859709999999866</c:v>
                </c:pt>
                <c:pt idx="14">
                  <c:v>1.2760590000000001</c:v>
                </c:pt>
                <c:pt idx="15">
                  <c:v>1.5771639999999998</c:v>
                </c:pt>
                <c:pt idx="16">
                  <c:v>1.708866999999985</c:v>
                </c:pt>
                <c:pt idx="17">
                  <c:v>2.0460310000000002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3CB-43DC-BCC0-77122357D917}"/>
            </c:ext>
          </c:extLst>
        </c:ser>
        <c:ser>
          <c:idx val="1"/>
          <c:order val="1"/>
          <c:tx>
            <c:strRef>
              <c:f>'Qualnet Airtime'!$W$2</c:f>
              <c:strCache>
                <c:ptCount val="1"/>
                <c:pt idx="0">
                  <c:v>  10 MHz</c:v>
                </c:pt>
              </c:strCache>
            </c:strRef>
          </c:tx>
          <c:spPr>
            <a:ln w="50800"/>
          </c:spPr>
          <c:marker>
            <c:symbol val="none"/>
          </c:marker>
          <c:xVal>
            <c:numRef>
              <c:f>'Qualnet Airtime'!$U$3:$U$20</c:f>
              <c:numCache>
                <c:formatCode>General</c:formatCode>
                <c:ptCount val="18"/>
                <c:pt idx="0">
                  <c:v>1</c:v>
                </c:pt>
                <c:pt idx="1">
                  <c:v>10</c:v>
                </c:pt>
                <c:pt idx="2">
                  <c:v>12</c:v>
                </c:pt>
                <c:pt idx="3">
                  <c:v>14</c:v>
                </c:pt>
                <c:pt idx="4">
                  <c:v>16</c:v>
                </c:pt>
                <c:pt idx="5">
                  <c:v>18</c:v>
                </c:pt>
                <c:pt idx="6">
                  <c:v>20</c:v>
                </c:pt>
                <c:pt idx="7">
                  <c:v>22</c:v>
                </c:pt>
                <c:pt idx="8">
                  <c:v>24</c:v>
                </c:pt>
                <c:pt idx="9">
                  <c:v>26</c:v>
                </c:pt>
                <c:pt idx="10">
                  <c:v>28</c:v>
                </c:pt>
                <c:pt idx="11">
                  <c:v>30</c:v>
                </c:pt>
                <c:pt idx="12">
                  <c:v>32</c:v>
                </c:pt>
                <c:pt idx="13">
                  <c:v>34</c:v>
                </c:pt>
                <c:pt idx="14">
                  <c:v>36</c:v>
                </c:pt>
                <c:pt idx="15">
                  <c:v>38</c:v>
                </c:pt>
                <c:pt idx="16">
                  <c:v>40</c:v>
                </c:pt>
                <c:pt idx="17">
                  <c:v>50</c:v>
                </c:pt>
              </c:numCache>
            </c:numRef>
          </c:xVal>
          <c:yVal>
            <c:numRef>
              <c:f>'Qualnet Airtime'!$W$3:$W$20</c:f>
              <c:numCache>
                <c:formatCode>General</c:formatCode>
                <c:ptCount val="18"/>
                <c:pt idx="0">
                  <c:v>0.3990210000000039</c:v>
                </c:pt>
                <c:pt idx="1">
                  <c:v>0.26323999999999997</c:v>
                </c:pt>
                <c:pt idx="2">
                  <c:v>0.32339200000000373</c:v>
                </c:pt>
                <c:pt idx="3">
                  <c:v>0.26041600000000031</c:v>
                </c:pt>
                <c:pt idx="4">
                  <c:v>0.46586500000000008</c:v>
                </c:pt>
                <c:pt idx="5">
                  <c:v>0.72677499999999995</c:v>
                </c:pt>
                <c:pt idx="6">
                  <c:v>0.74386799999999997</c:v>
                </c:pt>
                <c:pt idx="7">
                  <c:v>0.86769000000000995</c:v>
                </c:pt>
                <c:pt idx="8">
                  <c:v>0.94190600000000002</c:v>
                </c:pt>
                <c:pt idx="9">
                  <c:v>1.175198</c:v>
                </c:pt>
                <c:pt idx="10">
                  <c:v>0.98263400000000001</c:v>
                </c:pt>
                <c:pt idx="11">
                  <c:v>1.0493109999999999</c:v>
                </c:pt>
                <c:pt idx="12">
                  <c:v>1.148234</c:v>
                </c:pt>
                <c:pt idx="13">
                  <c:v>1.338951</c:v>
                </c:pt>
                <c:pt idx="14">
                  <c:v>1.0863780000000001</c:v>
                </c:pt>
                <c:pt idx="15">
                  <c:v>1.1887890000000001</c:v>
                </c:pt>
                <c:pt idx="16">
                  <c:v>1.3742239999999999</c:v>
                </c:pt>
                <c:pt idx="17">
                  <c:v>1.4522189999999999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3CB-43DC-BCC0-77122357D917}"/>
            </c:ext>
          </c:extLst>
        </c:ser>
        <c:ser>
          <c:idx val="2"/>
          <c:order val="2"/>
          <c:tx>
            <c:strRef>
              <c:f>'Qualnet Airtime'!$X$2</c:f>
              <c:strCache>
                <c:ptCount val="1"/>
                <c:pt idx="0">
                  <c:v>  5 MHz</c:v>
                </c:pt>
              </c:strCache>
            </c:strRef>
          </c:tx>
          <c:spPr>
            <a:ln w="50800">
              <a:solidFill>
                <a:schemeClr val="bg2">
                  <a:lumMod val="10000"/>
                </a:schemeClr>
              </a:solidFill>
            </a:ln>
          </c:spPr>
          <c:marker>
            <c:symbol val="none"/>
          </c:marker>
          <c:xVal>
            <c:numRef>
              <c:f>'Qualnet Airtime'!$U$3:$U$20</c:f>
              <c:numCache>
                <c:formatCode>General</c:formatCode>
                <c:ptCount val="18"/>
                <c:pt idx="0">
                  <c:v>1</c:v>
                </c:pt>
                <c:pt idx="1">
                  <c:v>10</c:v>
                </c:pt>
                <c:pt idx="2">
                  <c:v>12</c:v>
                </c:pt>
                <c:pt idx="3">
                  <c:v>14</c:v>
                </c:pt>
                <c:pt idx="4">
                  <c:v>16</c:v>
                </c:pt>
                <c:pt idx="5">
                  <c:v>18</c:v>
                </c:pt>
                <c:pt idx="6">
                  <c:v>20</c:v>
                </c:pt>
                <c:pt idx="7">
                  <c:v>22</c:v>
                </c:pt>
                <c:pt idx="8">
                  <c:v>24</c:v>
                </c:pt>
                <c:pt idx="9">
                  <c:v>26</c:v>
                </c:pt>
                <c:pt idx="10">
                  <c:v>28</c:v>
                </c:pt>
                <c:pt idx="11">
                  <c:v>30</c:v>
                </c:pt>
                <c:pt idx="12">
                  <c:v>32</c:v>
                </c:pt>
                <c:pt idx="13">
                  <c:v>34</c:v>
                </c:pt>
                <c:pt idx="14">
                  <c:v>36</c:v>
                </c:pt>
                <c:pt idx="15">
                  <c:v>38</c:v>
                </c:pt>
                <c:pt idx="16">
                  <c:v>40</c:v>
                </c:pt>
                <c:pt idx="17">
                  <c:v>50</c:v>
                </c:pt>
              </c:numCache>
            </c:numRef>
          </c:xVal>
          <c:yVal>
            <c:numRef>
              <c:f>'Qualnet Airtime'!$X$3:$X$20</c:f>
              <c:numCache>
                <c:formatCode>General</c:formatCode>
                <c:ptCount val="18"/>
                <c:pt idx="0">
                  <c:v>0.60810000000000064</c:v>
                </c:pt>
                <c:pt idx="1">
                  <c:v>0.56694000000000666</c:v>
                </c:pt>
                <c:pt idx="2">
                  <c:v>0.5002799999999995</c:v>
                </c:pt>
                <c:pt idx="3">
                  <c:v>0.62524000000000746</c:v>
                </c:pt>
                <c:pt idx="4">
                  <c:v>0.5575599999999995</c:v>
                </c:pt>
                <c:pt idx="5">
                  <c:v>0.74686000000000063</c:v>
                </c:pt>
                <c:pt idx="6">
                  <c:v>0.80862000000000744</c:v>
                </c:pt>
                <c:pt idx="7">
                  <c:v>0.7476000000000087</c:v>
                </c:pt>
                <c:pt idx="8">
                  <c:v>0.74728000000000061</c:v>
                </c:pt>
                <c:pt idx="9">
                  <c:v>0.75296000000000063</c:v>
                </c:pt>
                <c:pt idx="10">
                  <c:v>0.81052000000000002</c:v>
                </c:pt>
                <c:pt idx="11">
                  <c:v>0.80935999999999997</c:v>
                </c:pt>
                <c:pt idx="12">
                  <c:v>0.81472000000000666</c:v>
                </c:pt>
                <c:pt idx="13">
                  <c:v>0.81052000000000002</c:v>
                </c:pt>
                <c:pt idx="14">
                  <c:v>0.80978000000000061</c:v>
                </c:pt>
                <c:pt idx="15">
                  <c:v>0.81262000000000745</c:v>
                </c:pt>
                <c:pt idx="16">
                  <c:v>0.81262000000000745</c:v>
                </c:pt>
                <c:pt idx="17">
                  <c:v>0.87228000000000061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3CB-43DC-BCC0-77122357D9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274048"/>
        <c:axId val="44275968"/>
      </c:scatterChart>
      <c:valAx>
        <c:axId val="44274048"/>
        <c:scaling>
          <c:orientation val="minMax"/>
          <c:max val="5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Background traffic - Packet delay (ms)</a:t>
                </a:r>
              </a:p>
            </c:rich>
          </c:tx>
          <c:layout>
            <c:manualLayout>
              <c:xMode val="edge"/>
              <c:yMode val="edge"/>
              <c:x val="0.40210787887625182"/>
              <c:y val="0.8961151284660845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/>
            </a:pPr>
            <a:endParaRPr lang="en-US"/>
          </a:p>
        </c:txPr>
        <c:crossAx val="44275968"/>
        <c:crosses val="autoZero"/>
        <c:crossBetween val="midCat"/>
      </c:valAx>
      <c:valAx>
        <c:axId val="442759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MCham-value</a:t>
                </a:r>
              </a:p>
            </c:rich>
          </c:tx>
          <c:layout>
            <c:manualLayout>
              <c:xMode val="edge"/>
              <c:yMode val="edge"/>
              <c:x val="1.5225503062117455E-2"/>
              <c:y val="0.2179389231751457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442740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3508264800233344"/>
          <c:y val="4.2940900503379086E-2"/>
          <c:w val="0.33974548635966523"/>
          <c:h val="0.2630761975065618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88642223686797"/>
          <c:y val="5.8052390510009801E-2"/>
          <c:w val="0.82670829141952418"/>
          <c:h val="0.70411322114147501"/>
        </c:manualLayout>
      </c:layout>
      <c:lineChart>
        <c:grouping val="standard"/>
        <c:varyColors val="0"/>
        <c:ser>
          <c:idx val="0"/>
          <c:order val="0"/>
          <c:tx>
            <c:strRef>
              <c:f>Sheet1!$C$13</c:f>
              <c:strCache>
                <c:ptCount val="1"/>
                <c:pt idx="0">
                  <c:v>  WhiteFi</c:v>
                </c:pt>
              </c:strCache>
            </c:strRef>
          </c:tx>
          <c:spPr>
            <a:ln w="508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Sheet1!$B$14:$B$64</c:f>
              <c:numCache>
                <c:formatCode>General</c:formatCode>
                <c:ptCount val="5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</c:numCache>
            </c:numRef>
          </c:cat>
          <c:val>
            <c:numRef>
              <c:f>Sheet1!$C$14:$C$64</c:f>
              <c:numCache>
                <c:formatCode>General</c:formatCode>
                <c:ptCount val="51"/>
                <c:pt idx="0">
                  <c:v>4.29</c:v>
                </c:pt>
                <c:pt idx="1">
                  <c:v>4.25</c:v>
                </c:pt>
                <c:pt idx="2">
                  <c:v>4.29</c:v>
                </c:pt>
                <c:pt idx="3">
                  <c:v>4.28</c:v>
                </c:pt>
                <c:pt idx="4">
                  <c:v>4.26</c:v>
                </c:pt>
                <c:pt idx="5">
                  <c:v>4.26</c:v>
                </c:pt>
                <c:pt idx="6">
                  <c:v>4.26</c:v>
                </c:pt>
                <c:pt idx="7">
                  <c:v>4.25</c:v>
                </c:pt>
                <c:pt idx="8">
                  <c:v>4.26</c:v>
                </c:pt>
                <c:pt idx="9">
                  <c:v>4.29</c:v>
                </c:pt>
                <c:pt idx="10">
                  <c:v>1.75</c:v>
                </c:pt>
                <c:pt idx="11">
                  <c:v>0.55700000000000005</c:v>
                </c:pt>
                <c:pt idx="12">
                  <c:v>2.0099999999999998</c:v>
                </c:pt>
                <c:pt idx="13">
                  <c:v>1.9900000000000015</c:v>
                </c:pt>
                <c:pt idx="14">
                  <c:v>2.0099999999999998</c:v>
                </c:pt>
                <c:pt idx="15">
                  <c:v>2.02</c:v>
                </c:pt>
                <c:pt idx="16">
                  <c:v>2.0299999999999998</c:v>
                </c:pt>
                <c:pt idx="17">
                  <c:v>1.9900000000000015</c:v>
                </c:pt>
                <c:pt idx="18">
                  <c:v>2.04</c:v>
                </c:pt>
                <c:pt idx="19">
                  <c:v>2.04</c:v>
                </c:pt>
                <c:pt idx="20">
                  <c:v>0.28000000000000008</c:v>
                </c:pt>
                <c:pt idx="21">
                  <c:v>0.35000000000000031</c:v>
                </c:pt>
                <c:pt idx="22">
                  <c:v>1.02</c:v>
                </c:pt>
                <c:pt idx="23">
                  <c:v>1.02</c:v>
                </c:pt>
                <c:pt idx="24">
                  <c:v>1.03</c:v>
                </c:pt>
                <c:pt idx="25">
                  <c:v>1.03</c:v>
                </c:pt>
                <c:pt idx="26">
                  <c:v>1.02</c:v>
                </c:pt>
                <c:pt idx="27">
                  <c:v>1.01</c:v>
                </c:pt>
                <c:pt idx="28">
                  <c:v>0.93</c:v>
                </c:pt>
                <c:pt idx="29">
                  <c:v>0.98599999999999999</c:v>
                </c:pt>
                <c:pt idx="30">
                  <c:v>1.02</c:v>
                </c:pt>
                <c:pt idx="31">
                  <c:v>0.98899999999999999</c:v>
                </c:pt>
                <c:pt idx="32">
                  <c:v>2.02</c:v>
                </c:pt>
                <c:pt idx="33">
                  <c:v>2</c:v>
                </c:pt>
                <c:pt idx="34">
                  <c:v>2.0299999999999998</c:v>
                </c:pt>
                <c:pt idx="35">
                  <c:v>2.0099999999999998</c:v>
                </c:pt>
                <c:pt idx="36">
                  <c:v>2</c:v>
                </c:pt>
                <c:pt idx="37">
                  <c:v>2.0099999999999998</c:v>
                </c:pt>
                <c:pt idx="38">
                  <c:v>2.0099999999999998</c:v>
                </c:pt>
                <c:pt idx="39">
                  <c:v>1.9900000000000015</c:v>
                </c:pt>
                <c:pt idx="40">
                  <c:v>2.02</c:v>
                </c:pt>
                <c:pt idx="41">
                  <c:v>2.0299999999999998</c:v>
                </c:pt>
                <c:pt idx="42">
                  <c:v>4.26</c:v>
                </c:pt>
                <c:pt idx="43">
                  <c:v>4.3099999999999996</c:v>
                </c:pt>
                <c:pt idx="44">
                  <c:v>4.3</c:v>
                </c:pt>
                <c:pt idx="45">
                  <c:v>4.29</c:v>
                </c:pt>
                <c:pt idx="46">
                  <c:v>4.28</c:v>
                </c:pt>
                <c:pt idx="47">
                  <c:v>4.28</c:v>
                </c:pt>
                <c:pt idx="48">
                  <c:v>4.3</c:v>
                </c:pt>
                <c:pt idx="49">
                  <c:v>4.28</c:v>
                </c:pt>
                <c:pt idx="50">
                  <c:v>4.3099999999999996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E9-4D2A-BA16-7BA2DC4BF20A}"/>
            </c:ext>
          </c:extLst>
        </c:ser>
        <c:ser>
          <c:idx val="1"/>
          <c:order val="1"/>
          <c:tx>
            <c:strRef>
              <c:f>Sheet1!$H$13</c:f>
              <c:strCache>
                <c:ptCount val="1"/>
                <c:pt idx="0">
                  <c:v>OPT</c:v>
                </c:pt>
              </c:strCache>
            </c:strRef>
          </c:tx>
          <c:spPr>
            <a:ln w="50800"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Sheet1!$B$14:$B$64</c:f>
              <c:numCache>
                <c:formatCode>General</c:formatCode>
                <c:ptCount val="5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  <c:pt idx="21">
                  <c:v>105</c:v>
                </c:pt>
                <c:pt idx="22">
                  <c:v>110</c:v>
                </c:pt>
                <c:pt idx="23">
                  <c:v>115</c:v>
                </c:pt>
                <c:pt idx="24">
                  <c:v>120</c:v>
                </c:pt>
                <c:pt idx="25">
                  <c:v>125</c:v>
                </c:pt>
                <c:pt idx="26">
                  <c:v>130</c:v>
                </c:pt>
                <c:pt idx="27">
                  <c:v>135</c:v>
                </c:pt>
                <c:pt idx="28">
                  <c:v>140</c:v>
                </c:pt>
                <c:pt idx="29">
                  <c:v>145</c:v>
                </c:pt>
                <c:pt idx="30">
                  <c:v>150</c:v>
                </c:pt>
                <c:pt idx="31">
                  <c:v>155</c:v>
                </c:pt>
                <c:pt idx="32">
                  <c:v>160</c:v>
                </c:pt>
                <c:pt idx="33">
                  <c:v>165</c:v>
                </c:pt>
                <c:pt idx="34">
                  <c:v>170</c:v>
                </c:pt>
                <c:pt idx="35">
                  <c:v>175</c:v>
                </c:pt>
                <c:pt idx="36">
                  <c:v>180</c:v>
                </c:pt>
                <c:pt idx="37">
                  <c:v>185</c:v>
                </c:pt>
                <c:pt idx="38">
                  <c:v>190</c:v>
                </c:pt>
                <c:pt idx="39">
                  <c:v>195</c:v>
                </c:pt>
                <c:pt idx="40">
                  <c:v>200</c:v>
                </c:pt>
                <c:pt idx="41">
                  <c:v>205</c:v>
                </c:pt>
                <c:pt idx="42">
                  <c:v>210</c:v>
                </c:pt>
                <c:pt idx="43">
                  <c:v>215</c:v>
                </c:pt>
                <c:pt idx="44">
                  <c:v>220</c:v>
                </c:pt>
                <c:pt idx="45">
                  <c:v>225</c:v>
                </c:pt>
                <c:pt idx="46">
                  <c:v>230</c:v>
                </c:pt>
                <c:pt idx="47">
                  <c:v>235</c:v>
                </c:pt>
                <c:pt idx="48">
                  <c:v>240</c:v>
                </c:pt>
                <c:pt idx="49">
                  <c:v>245</c:v>
                </c:pt>
                <c:pt idx="50">
                  <c:v>250</c:v>
                </c:pt>
              </c:numCache>
            </c:numRef>
          </c:cat>
          <c:val>
            <c:numRef>
              <c:f>Sheet1!$H$14:$H$64</c:f>
              <c:numCache>
                <c:formatCode>General</c:formatCode>
                <c:ptCount val="51"/>
                <c:pt idx="0">
                  <c:v>4.3</c:v>
                </c:pt>
                <c:pt idx="1">
                  <c:v>4.3099999999999996</c:v>
                </c:pt>
                <c:pt idx="2">
                  <c:v>4.3099999999999996</c:v>
                </c:pt>
                <c:pt idx="3">
                  <c:v>4.29</c:v>
                </c:pt>
                <c:pt idx="4">
                  <c:v>4.24</c:v>
                </c:pt>
                <c:pt idx="5">
                  <c:v>4.29</c:v>
                </c:pt>
                <c:pt idx="6">
                  <c:v>4.3</c:v>
                </c:pt>
                <c:pt idx="7">
                  <c:v>4.29</c:v>
                </c:pt>
                <c:pt idx="8">
                  <c:v>4.29</c:v>
                </c:pt>
                <c:pt idx="9">
                  <c:v>4.28</c:v>
                </c:pt>
                <c:pt idx="10">
                  <c:v>2.06</c:v>
                </c:pt>
                <c:pt idx="11">
                  <c:v>2.04</c:v>
                </c:pt>
                <c:pt idx="12">
                  <c:v>2.04</c:v>
                </c:pt>
                <c:pt idx="13">
                  <c:v>2.08</c:v>
                </c:pt>
                <c:pt idx="14">
                  <c:v>2.0499999999999998</c:v>
                </c:pt>
                <c:pt idx="15">
                  <c:v>2.04</c:v>
                </c:pt>
                <c:pt idx="16">
                  <c:v>2.0299999999999998</c:v>
                </c:pt>
                <c:pt idx="17">
                  <c:v>2.04</c:v>
                </c:pt>
                <c:pt idx="18">
                  <c:v>2.02</c:v>
                </c:pt>
                <c:pt idx="19">
                  <c:v>2.04</c:v>
                </c:pt>
                <c:pt idx="20">
                  <c:v>1.56</c:v>
                </c:pt>
                <c:pt idx="21">
                  <c:v>1.01</c:v>
                </c:pt>
                <c:pt idx="22">
                  <c:v>1.01</c:v>
                </c:pt>
                <c:pt idx="23">
                  <c:v>1.02</c:v>
                </c:pt>
                <c:pt idx="24">
                  <c:v>1.02</c:v>
                </c:pt>
                <c:pt idx="25">
                  <c:v>1.02</c:v>
                </c:pt>
                <c:pt idx="26">
                  <c:v>1.01</c:v>
                </c:pt>
                <c:pt idx="27">
                  <c:v>0.95700000000000063</c:v>
                </c:pt>
                <c:pt idx="28">
                  <c:v>1</c:v>
                </c:pt>
                <c:pt idx="29">
                  <c:v>1.03</c:v>
                </c:pt>
                <c:pt idx="30">
                  <c:v>1.61</c:v>
                </c:pt>
                <c:pt idx="31">
                  <c:v>2.0499999999999998</c:v>
                </c:pt>
                <c:pt idx="32">
                  <c:v>2.04</c:v>
                </c:pt>
                <c:pt idx="33">
                  <c:v>2.0099999999999998</c:v>
                </c:pt>
                <c:pt idx="34">
                  <c:v>2.02</c:v>
                </c:pt>
                <c:pt idx="35">
                  <c:v>2.0299999999999998</c:v>
                </c:pt>
                <c:pt idx="36">
                  <c:v>2.0499999999999998</c:v>
                </c:pt>
                <c:pt idx="37">
                  <c:v>2.02</c:v>
                </c:pt>
                <c:pt idx="38">
                  <c:v>2.0299999999999998</c:v>
                </c:pt>
                <c:pt idx="39">
                  <c:v>2</c:v>
                </c:pt>
                <c:pt idx="40">
                  <c:v>4.25</c:v>
                </c:pt>
                <c:pt idx="41">
                  <c:v>4.2300000000000004</c:v>
                </c:pt>
                <c:pt idx="42">
                  <c:v>4.26</c:v>
                </c:pt>
                <c:pt idx="43">
                  <c:v>4.2699999999999996</c:v>
                </c:pt>
                <c:pt idx="44">
                  <c:v>4.28</c:v>
                </c:pt>
                <c:pt idx="45">
                  <c:v>4.1899999999999995</c:v>
                </c:pt>
                <c:pt idx="46">
                  <c:v>4.24</c:v>
                </c:pt>
                <c:pt idx="47">
                  <c:v>4.28</c:v>
                </c:pt>
                <c:pt idx="48">
                  <c:v>4.26</c:v>
                </c:pt>
                <c:pt idx="49">
                  <c:v>4.28</c:v>
                </c:pt>
                <c:pt idx="50">
                  <c:v>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E9-4D2A-BA16-7BA2DC4BF2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038208"/>
        <c:axId val="45048576"/>
      </c:lineChart>
      <c:catAx>
        <c:axId val="45038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Seconds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5048576"/>
        <c:crosses val="autoZero"/>
        <c:auto val="1"/>
        <c:lblAlgn val="ctr"/>
        <c:lblOffset val="0"/>
        <c:tickLblSkip val="5"/>
        <c:tickMarkSkip val="1"/>
        <c:noMultiLvlLbl val="0"/>
      </c:catAx>
      <c:valAx>
        <c:axId val="45048576"/>
        <c:scaling>
          <c:orientation val="minMax"/>
          <c:max val="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Throughput (Mbps)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450382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0671060390579064"/>
          <c:y val="3.3773248932118805E-2"/>
          <c:w val="0.52066090857585523"/>
          <c:h val="0.15170809531161591"/>
        </c:manualLayout>
      </c:layout>
      <c:overlay val="0"/>
      <c:spPr>
        <a:noFill/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1"/>
  <c:style val="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917952008375121"/>
          <c:y val="3.6040060075000761E-2"/>
          <c:w val="0.63588762961055945"/>
          <c:h val="0.76801465374341193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'Range-attenuation'!$K$85</c:f>
              <c:strCache>
                <c:ptCount val="1"/>
                <c:pt idx="0">
                  <c:v>5 MHz</c:v>
                </c:pt>
              </c:strCache>
            </c:strRef>
          </c:tx>
          <c:spPr>
            <a:noFill/>
          </c:spPr>
          <c:invertIfNegative val="1"/>
          <c:cat>
            <c:numRef>
              <c:f>'Range-attenuation'!$J$86:$J$93</c:f>
              <c:numCache>
                <c:formatCode>General</c:formatCode>
                <c:ptCount val="8"/>
                <c:pt idx="0">
                  <c:v>6</c:v>
                </c:pt>
                <c:pt idx="1">
                  <c:v>9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36</c:v>
                </c:pt>
                <c:pt idx="6">
                  <c:v>48</c:v>
                </c:pt>
                <c:pt idx="7">
                  <c:v>54</c:v>
                </c:pt>
              </c:numCache>
            </c:numRef>
          </c:cat>
          <c:val>
            <c:numRef>
              <c:f>'Range-attenuation'!$K$86:$K$93</c:f>
              <c:numCache>
                <c:formatCode>0.00</c:formatCode>
                <c:ptCount val="8"/>
                <c:pt idx="0">
                  <c:v>1.26</c:v>
                </c:pt>
                <c:pt idx="1">
                  <c:v>1.87</c:v>
                </c:pt>
                <c:pt idx="2">
                  <c:v>2.4099999999999997</c:v>
                </c:pt>
                <c:pt idx="3">
                  <c:v>3.3699999999999997</c:v>
                </c:pt>
                <c:pt idx="4">
                  <c:v>4.2699999999999996</c:v>
                </c:pt>
                <c:pt idx="5">
                  <c:v>5.7700000000000014</c:v>
                </c:pt>
                <c:pt idx="6">
                  <c:v>6.8599999999999985</c:v>
                </c:pt>
                <c:pt idx="7">
                  <c:v>7.42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BF-45E3-9508-7B81990049A7}"/>
            </c:ext>
          </c:extLst>
        </c:ser>
        <c:ser>
          <c:idx val="1"/>
          <c:order val="1"/>
          <c:tx>
            <c:strRef>
              <c:f>'Range-attenuation'!$L$85</c:f>
              <c:strCache>
                <c:ptCount val="1"/>
                <c:pt idx="0">
                  <c:v>10 MHz</c:v>
                </c:pt>
              </c:strCache>
            </c:strRef>
          </c:tx>
          <c:spPr>
            <a:solidFill>
              <a:srgbClr val="FFFFFF"/>
            </a:solidFill>
          </c:spPr>
          <c:invertIfNegative val="1"/>
          <c:cat>
            <c:numRef>
              <c:f>'Range-attenuation'!$J$86:$J$93</c:f>
              <c:numCache>
                <c:formatCode>General</c:formatCode>
                <c:ptCount val="8"/>
                <c:pt idx="0">
                  <c:v>6</c:v>
                </c:pt>
                <c:pt idx="1">
                  <c:v>9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36</c:v>
                </c:pt>
                <c:pt idx="6">
                  <c:v>48</c:v>
                </c:pt>
                <c:pt idx="7">
                  <c:v>54</c:v>
                </c:pt>
              </c:numCache>
            </c:numRef>
          </c:cat>
          <c:val>
            <c:numRef>
              <c:f>'Range-attenuation'!$L$86:$L$93</c:f>
              <c:numCache>
                <c:formatCode>0.00</c:formatCode>
                <c:ptCount val="8"/>
                <c:pt idx="0">
                  <c:v>2.4899999999999998</c:v>
                </c:pt>
                <c:pt idx="1">
                  <c:v>3.53</c:v>
                </c:pt>
                <c:pt idx="2">
                  <c:v>4.53</c:v>
                </c:pt>
                <c:pt idx="3">
                  <c:v>6.22</c:v>
                </c:pt>
                <c:pt idx="4">
                  <c:v>7.68</c:v>
                </c:pt>
                <c:pt idx="5">
                  <c:v>9.92</c:v>
                </c:pt>
                <c:pt idx="6">
                  <c:v>11.8</c:v>
                </c:pt>
                <c:pt idx="7">
                  <c:v>12.6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1-27BF-45E3-9508-7B81990049A7}"/>
            </c:ext>
          </c:extLst>
        </c:ser>
        <c:ser>
          <c:idx val="2"/>
          <c:order val="2"/>
          <c:tx>
            <c:strRef>
              <c:f>'Range-attenuation'!$M$85</c:f>
              <c:strCache>
                <c:ptCount val="1"/>
                <c:pt idx="0">
                  <c:v>20 MHz</c:v>
                </c:pt>
              </c:strCache>
            </c:strRef>
          </c:tx>
          <c:spPr>
            <a:solidFill>
              <a:srgbClr val="FFFFFF"/>
            </a:solidFill>
          </c:spPr>
          <c:invertIfNegative val="1"/>
          <c:cat>
            <c:numRef>
              <c:f>'Range-attenuation'!$J$86:$J$93</c:f>
              <c:numCache>
                <c:formatCode>General</c:formatCode>
                <c:ptCount val="8"/>
                <c:pt idx="0">
                  <c:v>6</c:v>
                </c:pt>
                <c:pt idx="1">
                  <c:v>9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36</c:v>
                </c:pt>
                <c:pt idx="6">
                  <c:v>48</c:v>
                </c:pt>
                <c:pt idx="7">
                  <c:v>54</c:v>
                </c:pt>
              </c:numCache>
            </c:numRef>
          </c:cat>
          <c:val>
            <c:numRef>
              <c:f>'Range-attenuation'!$M$86:$M$93</c:f>
              <c:numCache>
                <c:formatCode>0.00</c:formatCode>
                <c:ptCount val="8"/>
                <c:pt idx="0">
                  <c:v>4.7300000000000004</c:v>
                </c:pt>
                <c:pt idx="1">
                  <c:v>6.55</c:v>
                </c:pt>
                <c:pt idx="2">
                  <c:v>8.0400000000000009</c:v>
                </c:pt>
                <c:pt idx="3">
                  <c:v>10.7</c:v>
                </c:pt>
                <c:pt idx="4">
                  <c:v>12.8</c:v>
                </c:pt>
                <c:pt idx="5">
                  <c:v>15.8</c:v>
                </c:pt>
                <c:pt idx="6">
                  <c:v>18.399999999999999</c:v>
                </c:pt>
                <c:pt idx="7">
                  <c:v>19.3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2-27BF-45E3-9508-7B81990049A7}"/>
            </c:ext>
          </c:extLst>
        </c:ser>
        <c:ser>
          <c:idx val="3"/>
          <c:order val="3"/>
          <c:tx>
            <c:strRef>
              <c:f>'Range-attenuation'!$N$85</c:f>
              <c:strCache>
                <c:ptCount val="1"/>
                <c:pt idx="0">
                  <c:v>40 MHz</c:v>
                </c:pt>
              </c:strCache>
            </c:strRef>
          </c:tx>
          <c:spPr>
            <a:solidFill>
              <a:srgbClr val="FFFFFF"/>
            </a:solidFill>
          </c:spPr>
          <c:invertIfNegative val="1"/>
          <c:cat>
            <c:numRef>
              <c:f>'Range-attenuation'!$J$86:$J$93</c:f>
              <c:numCache>
                <c:formatCode>General</c:formatCode>
                <c:ptCount val="8"/>
                <c:pt idx="0">
                  <c:v>6</c:v>
                </c:pt>
                <c:pt idx="1">
                  <c:v>9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36</c:v>
                </c:pt>
                <c:pt idx="6">
                  <c:v>48</c:v>
                </c:pt>
                <c:pt idx="7">
                  <c:v>54</c:v>
                </c:pt>
              </c:numCache>
            </c:numRef>
          </c:cat>
          <c:val>
            <c:numRef>
              <c:f>'Range-attenuation'!$N$86:$N$93</c:f>
              <c:numCache>
                <c:formatCode>0.00</c:formatCode>
                <c:ptCount val="8"/>
                <c:pt idx="0">
                  <c:v>8.4500000000000028</c:v>
                </c:pt>
                <c:pt idx="1">
                  <c:v>11.1</c:v>
                </c:pt>
                <c:pt idx="2">
                  <c:v>13.7</c:v>
                </c:pt>
                <c:pt idx="3">
                  <c:v>17.3</c:v>
                </c:pt>
                <c:pt idx="4">
                  <c:v>20.100000000000001</c:v>
                </c:pt>
                <c:pt idx="5">
                  <c:v>23.5</c:v>
                </c:pt>
                <c:pt idx="6">
                  <c:v>25.6</c:v>
                </c:pt>
                <c:pt idx="7">
                  <c:v>26.6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3-27BF-45E3-9508-7B81990049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axId val="167624704"/>
        <c:axId val="167626624"/>
      </c:barChart>
      <c:catAx>
        <c:axId val="167624704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Modulation</a:t>
                </a:r>
              </a:p>
            </c:rich>
          </c:tx>
          <c:overlay val="1"/>
        </c:title>
        <c:numFmt formatCode="General" sourceLinked="1"/>
        <c:majorTickMark val="none"/>
        <c:minorTickMark val="cross"/>
        <c:tickLblPos val="nextTo"/>
        <c:crossAx val="167626624"/>
        <c:crosses val="autoZero"/>
        <c:auto val="1"/>
        <c:lblAlgn val="ctr"/>
        <c:lblOffset val="100"/>
        <c:noMultiLvlLbl val="1"/>
      </c:catAx>
      <c:valAx>
        <c:axId val="167626624"/>
        <c:scaling>
          <c:orientation val="minMax"/>
        </c:scaling>
        <c:delete val="1"/>
        <c:axPos val="l"/>
        <c:majorGridlines/>
        <c:minorGridlines>
          <c:spPr>
            <a:ln>
              <a:gradFill>
                <a:gsLst>
                  <a:gs pos="0">
                    <a:srgbClr val="00CC99">
                      <a:tint val="66000"/>
                      <a:satMod val="160000"/>
                      <a:alpha val="24000"/>
                    </a:srgbClr>
                  </a:gs>
                  <a:gs pos="50000">
                    <a:srgbClr val="00CC99">
                      <a:tint val="44500"/>
                      <a:satMod val="160000"/>
                    </a:srgbClr>
                  </a:gs>
                  <a:gs pos="100000">
                    <a:srgbClr val="00CC99">
                      <a:tint val="23500"/>
                      <a:satMod val="160000"/>
                    </a:srgbClr>
                  </a:gs>
                </a:gsLst>
                <a:lin ang="5400000" scaled="0"/>
              </a:gradFill>
            </a:ln>
          </c:spPr>
        </c:minorGridlines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/>
                  <a:t>UDP Throughput</a:t>
                </a:r>
                <a:r>
                  <a:rPr lang="en-US" sz="2000" baseline="0" dirty="0"/>
                  <a:t> (in Mbps)</a:t>
                </a:r>
                <a:endParaRPr lang="en-US" sz="2000" dirty="0"/>
              </a:p>
            </c:rich>
          </c:tx>
          <c:layout>
            <c:manualLayout>
              <c:xMode val="edge"/>
              <c:yMode val="edge"/>
              <c:x val="2.0587081068742141E-2"/>
              <c:y val="2.9593447547131235E-2"/>
            </c:manualLayout>
          </c:layout>
          <c:overlay val="1"/>
        </c:title>
        <c:numFmt formatCode="0.00" sourceLinked="1"/>
        <c:majorTickMark val="cross"/>
        <c:minorTickMark val="cross"/>
        <c:tickLblPos val="nextTo"/>
        <c:crossAx val="167624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7984001612777506"/>
          <c:y val="4.9116079129749572E-2"/>
          <c:w val="0.40562016997531214"/>
          <c:h val="0.24481376517277395"/>
        </c:manualLayout>
      </c:layout>
      <c:overlay val="1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zero"/>
    <c:showDLblsOverMax val="1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1"/>
  <c:style val="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1"/>
        <c:ser>
          <c:idx val="0"/>
          <c:order val="0"/>
          <c:tx>
            <c:strRef>
              <c:f>'Range-attenuation'!$B$4</c:f>
              <c:strCache>
                <c:ptCount val="1"/>
                <c:pt idx="0">
                  <c:v>5MHz</c:v>
                </c:pt>
              </c:strCache>
            </c:strRef>
          </c:tx>
          <c:spPr>
            <a:ln w="38100"/>
          </c:spPr>
          <c:cat>
            <c:numRef>
              <c:f>'Range-attenuation'!$A$18:$A$38</c:f>
              <c:numCache>
                <c:formatCode>General</c:formatCode>
                <c:ptCount val="21"/>
                <c:pt idx="0">
                  <c:v>65</c:v>
                </c:pt>
                <c:pt idx="1">
                  <c:v>66</c:v>
                </c:pt>
                <c:pt idx="2">
                  <c:v>67</c:v>
                </c:pt>
                <c:pt idx="3">
                  <c:v>68</c:v>
                </c:pt>
                <c:pt idx="4">
                  <c:v>69</c:v>
                </c:pt>
                <c:pt idx="5">
                  <c:v>70</c:v>
                </c:pt>
                <c:pt idx="6">
                  <c:v>71</c:v>
                </c:pt>
                <c:pt idx="7">
                  <c:v>72</c:v>
                </c:pt>
                <c:pt idx="8">
                  <c:v>73</c:v>
                </c:pt>
                <c:pt idx="9">
                  <c:v>74</c:v>
                </c:pt>
                <c:pt idx="10">
                  <c:v>75</c:v>
                </c:pt>
                <c:pt idx="11">
                  <c:v>76</c:v>
                </c:pt>
                <c:pt idx="12">
                  <c:v>77</c:v>
                </c:pt>
                <c:pt idx="13">
                  <c:v>78</c:v>
                </c:pt>
                <c:pt idx="14">
                  <c:v>79</c:v>
                </c:pt>
                <c:pt idx="15">
                  <c:v>80</c:v>
                </c:pt>
                <c:pt idx="16">
                  <c:v>81</c:v>
                </c:pt>
                <c:pt idx="17">
                  <c:v>82</c:v>
                </c:pt>
                <c:pt idx="18">
                  <c:v>83</c:v>
                </c:pt>
                <c:pt idx="19">
                  <c:v>84</c:v>
                </c:pt>
                <c:pt idx="20">
                  <c:v>85</c:v>
                </c:pt>
              </c:numCache>
            </c:numRef>
          </c:cat>
          <c:val>
            <c:numRef>
              <c:f>'Range-attenuation'!$B$18:$B$38</c:f>
              <c:numCache>
                <c:formatCode>0.00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3.3000000000000002E-2</c:v>
                </c:pt>
                <c:pt idx="5">
                  <c:v>4.900000000000005E-2</c:v>
                </c:pt>
                <c:pt idx="6">
                  <c:v>0.10600000000000002</c:v>
                </c:pt>
                <c:pt idx="7">
                  <c:v>0.35000000000000031</c:v>
                </c:pt>
                <c:pt idx="8">
                  <c:v>1.325</c:v>
                </c:pt>
                <c:pt idx="9">
                  <c:v>3.7</c:v>
                </c:pt>
                <c:pt idx="10">
                  <c:v>4.1199999999999966</c:v>
                </c:pt>
                <c:pt idx="11">
                  <c:v>5.24</c:v>
                </c:pt>
                <c:pt idx="12">
                  <c:v>6.24</c:v>
                </c:pt>
                <c:pt idx="13">
                  <c:v>6.5</c:v>
                </c:pt>
                <c:pt idx="14">
                  <c:v>6.234</c:v>
                </c:pt>
                <c:pt idx="15">
                  <c:v>7.25</c:v>
                </c:pt>
                <c:pt idx="16">
                  <c:v>8.3500000000000068</c:v>
                </c:pt>
                <c:pt idx="17">
                  <c:v>16.47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8F2-4CB1-91A7-85A6F59553BD}"/>
            </c:ext>
          </c:extLst>
        </c:ser>
        <c:ser>
          <c:idx val="1"/>
          <c:order val="1"/>
          <c:tx>
            <c:strRef>
              <c:f>'Range-attenuation'!$C$4</c:f>
              <c:strCache>
                <c:ptCount val="1"/>
                <c:pt idx="0">
                  <c:v>10MHz</c:v>
                </c:pt>
              </c:strCache>
            </c:strRef>
          </c:tx>
          <c:spPr>
            <a:ln w="38100"/>
          </c:spPr>
          <c:cat>
            <c:numRef>
              <c:f>'Range-attenuation'!$A$18:$A$38</c:f>
              <c:numCache>
                <c:formatCode>General</c:formatCode>
                <c:ptCount val="21"/>
                <c:pt idx="0">
                  <c:v>65</c:v>
                </c:pt>
                <c:pt idx="1">
                  <c:v>66</c:v>
                </c:pt>
                <c:pt idx="2">
                  <c:v>67</c:v>
                </c:pt>
                <c:pt idx="3">
                  <c:v>68</c:v>
                </c:pt>
                <c:pt idx="4">
                  <c:v>69</c:v>
                </c:pt>
                <c:pt idx="5">
                  <c:v>70</c:v>
                </c:pt>
                <c:pt idx="6">
                  <c:v>71</c:v>
                </c:pt>
                <c:pt idx="7">
                  <c:v>72</c:v>
                </c:pt>
                <c:pt idx="8">
                  <c:v>73</c:v>
                </c:pt>
                <c:pt idx="9">
                  <c:v>74</c:v>
                </c:pt>
                <c:pt idx="10">
                  <c:v>75</c:v>
                </c:pt>
                <c:pt idx="11">
                  <c:v>76</c:v>
                </c:pt>
                <c:pt idx="12">
                  <c:v>77</c:v>
                </c:pt>
                <c:pt idx="13">
                  <c:v>78</c:v>
                </c:pt>
                <c:pt idx="14">
                  <c:v>79</c:v>
                </c:pt>
                <c:pt idx="15">
                  <c:v>80</c:v>
                </c:pt>
                <c:pt idx="16">
                  <c:v>81</c:v>
                </c:pt>
                <c:pt idx="17">
                  <c:v>82</c:v>
                </c:pt>
                <c:pt idx="18">
                  <c:v>83</c:v>
                </c:pt>
                <c:pt idx="19">
                  <c:v>84</c:v>
                </c:pt>
                <c:pt idx="20">
                  <c:v>85</c:v>
                </c:pt>
              </c:numCache>
            </c:numRef>
          </c:cat>
          <c:val>
            <c:numRef>
              <c:f>'Range-attenuation'!$C$18:$C$38</c:f>
              <c:numCache>
                <c:formatCode>0.00</c:formatCode>
                <c:ptCount val="21"/>
                <c:pt idx="0">
                  <c:v>0</c:v>
                </c:pt>
                <c:pt idx="1">
                  <c:v>3.2666666666666684E-2</c:v>
                </c:pt>
                <c:pt idx="2">
                  <c:v>0</c:v>
                </c:pt>
                <c:pt idx="3">
                  <c:v>4.900000000000005E-2</c:v>
                </c:pt>
                <c:pt idx="4">
                  <c:v>3.3000000000000002E-2</c:v>
                </c:pt>
                <c:pt idx="5">
                  <c:v>1.6000000000000021E-2</c:v>
                </c:pt>
                <c:pt idx="6">
                  <c:v>1.87</c:v>
                </c:pt>
                <c:pt idx="7">
                  <c:v>2.06</c:v>
                </c:pt>
                <c:pt idx="8">
                  <c:v>2.1</c:v>
                </c:pt>
                <c:pt idx="9">
                  <c:v>3.4</c:v>
                </c:pt>
                <c:pt idx="10">
                  <c:v>3.32</c:v>
                </c:pt>
                <c:pt idx="11">
                  <c:v>3.42</c:v>
                </c:pt>
                <c:pt idx="12">
                  <c:v>4.3199999999999985</c:v>
                </c:pt>
                <c:pt idx="13">
                  <c:v>5.14</c:v>
                </c:pt>
                <c:pt idx="14">
                  <c:v>5.6199999999999966</c:v>
                </c:pt>
                <c:pt idx="15">
                  <c:v>6.7</c:v>
                </c:pt>
                <c:pt idx="16">
                  <c:v>36.4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88F2-4CB1-91A7-85A6F59553BD}"/>
            </c:ext>
          </c:extLst>
        </c:ser>
        <c:ser>
          <c:idx val="2"/>
          <c:order val="2"/>
          <c:tx>
            <c:strRef>
              <c:f>'Range-attenuation'!$D$4</c:f>
              <c:strCache>
                <c:ptCount val="1"/>
                <c:pt idx="0">
                  <c:v>20MHz</c:v>
                </c:pt>
              </c:strCache>
            </c:strRef>
          </c:tx>
          <c:spPr>
            <a:ln w="38100"/>
          </c:spPr>
          <c:cat>
            <c:numRef>
              <c:f>'Range-attenuation'!$A$18:$A$38</c:f>
              <c:numCache>
                <c:formatCode>General</c:formatCode>
                <c:ptCount val="21"/>
                <c:pt idx="0">
                  <c:v>65</c:v>
                </c:pt>
                <c:pt idx="1">
                  <c:v>66</c:v>
                </c:pt>
                <c:pt idx="2">
                  <c:v>67</c:v>
                </c:pt>
                <c:pt idx="3">
                  <c:v>68</c:v>
                </c:pt>
                <c:pt idx="4">
                  <c:v>69</c:v>
                </c:pt>
                <c:pt idx="5">
                  <c:v>70</c:v>
                </c:pt>
                <c:pt idx="6">
                  <c:v>71</c:v>
                </c:pt>
                <c:pt idx="7">
                  <c:v>72</c:v>
                </c:pt>
                <c:pt idx="8">
                  <c:v>73</c:v>
                </c:pt>
                <c:pt idx="9">
                  <c:v>74</c:v>
                </c:pt>
                <c:pt idx="10">
                  <c:v>75</c:v>
                </c:pt>
                <c:pt idx="11">
                  <c:v>76</c:v>
                </c:pt>
                <c:pt idx="12">
                  <c:v>77</c:v>
                </c:pt>
                <c:pt idx="13">
                  <c:v>78</c:v>
                </c:pt>
                <c:pt idx="14">
                  <c:v>79</c:v>
                </c:pt>
                <c:pt idx="15">
                  <c:v>80</c:v>
                </c:pt>
                <c:pt idx="16">
                  <c:v>81</c:v>
                </c:pt>
                <c:pt idx="17">
                  <c:v>82</c:v>
                </c:pt>
                <c:pt idx="18">
                  <c:v>83</c:v>
                </c:pt>
                <c:pt idx="19">
                  <c:v>84</c:v>
                </c:pt>
                <c:pt idx="20">
                  <c:v>85</c:v>
                </c:pt>
              </c:numCache>
            </c:numRef>
          </c:cat>
          <c:val>
            <c:numRef>
              <c:f>'Range-attenuation'!$D$18:$D$38</c:f>
              <c:numCache>
                <c:formatCode>0.00</c:formatCode>
                <c:ptCount val="21"/>
                <c:pt idx="0">
                  <c:v>9.8000000000000129E-2</c:v>
                </c:pt>
                <c:pt idx="1">
                  <c:v>9.8666666666666875E-2</c:v>
                </c:pt>
                <c:pt idx="2">
                  <c:v>6.5000000000000002E-2</c:v>
                </c:pt>
                <c:pt idx="3">
                  <c:v>3.3000000000000002E-2</c:v>
                </c:pt>
                <c:pt idx="4">
                  <c:v>4.9000000000000064E-2</c:v>
                </c:pt>
                <c:pt idx="5">
                  <c:v>0.56000000000000005</c:v>
                </c:pt>
                <c:pt idx="6">
                  <c:v>1.26</c:v>
                </c:pt>
                <c:pt idx="7">
                  <c:v>1.36</c:v>
                </c:pt>
                <c:pt idx="8">
                  <c:v>1.6300000000000001</c:v>
                </c:pt>
                <c:pt idx="9">
                  <c:v>2.5</c:v>
                </c:pt>
                <c:pt idx="10">
                  <c:v>3.67</c:v>
                </c:pt>
                <c:pt idx="11">
                  <c:v>4.1339999999999995</c:v>
                </c:pt>
                <c:pt idx="12">
                  <c:v>10.450000000000006</c:v>
                </c:pt>
                <c:pt idx="13">
                  <c:v>23.62</c:v>
                </c:pt>
                <c:pt idx="14">
                  <c:v>34.260000000000012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88F2-4CB1-91A7-85A6F59553BD}"/>
            </c:ext>
          </c:extLst>
        </c:ser>
        <c:ser>
          <c:idx val="3"/>
          <c:order val="3"/>
          <c:tx>
            <c:strRef>
              <c:f>'Range-attenuation'!$E$4</c:f>
              <c:strCache>
                <c:ptCount val="1"/>
                <c:pt idx="0">
                  <c:v>40MHz</c:v>
                </c:pt>
              </c:strCache>
            </c:strRef>
          </c:tx>
          <c:spPr>
            <a:ln w="38100"/>
          </c:spPr>
          <c:cat>
            <c:numRef>
              <c:f>'Range-attenuation'!$A$18:$A$38</c:f>
              <c:numCache>
                <c:formatCode>General</c:formatCode>
                <c:ptCount val="21"/>
                <c:pt idx="0">
                  <c:v>65</c:v>
                </c:pt>
                <c:pt idx="1">
                  <c:v>66</c:v>
                </c:pt>
                <c:pt idx="2">
                  <c:v>67</c:v>
                </c:pt>
                <c:pt idx="3">
                  <c:v>68</c:v>
                </c:pt>
                <c:pt idx="4">
                  <c:v>69</c:v>
                </c:pt>
                <c:pt idx="5">
                  <c:v>70</c:v>
                </c:pt>
                <c:pt idx="6">
                  <c:v>71</c:v>
                </c:pt>
                <c:pt idx="7">
                  <c:v>72</c:v>
                </c:pt>
                <c:pt idx="8">
                  <c:v>73</c:v>
                </c:pt>
                <c:pt idx="9">
                  <c:v>74</c:v>
                </c:pt>
                <c:pt idx="10">
                  <c:v>75</c:v>
                </c:pt>
                <c:pt idx="11">
                  <c:v>76</c:v>
                </c:pt>
                <c:pt idx="12">
                  <c:v>77</c:v>
                </c:pt>
                <c:pt idx="13">
                  <c:v>78</c:v>
                </c:pt>
                <c:pt idx="14">
                  <c:v>79</c:v>
                </c:pt>
                <c:pt idx="15">
                  <c:v>80</c:v>
                </c:pt>
                <c:pt idx="16">
                  <c:v>81</c:v>
                </c:pt>
                <c:pt idx="17">
                  <c:v>82</c:v>
                </c:pt>
                <c:pt idx="18">
                  <c:v>83</c:v>
                </c:pt>
                <c:pt idx="19">
                  <c:v>84</c:v>
                </c:pt>
                <c:pt idx="20">
                  <c:v>85</c:v>
                </c:pt>
              </c:numCache>
            </c:numRef>
          </c:cat>
          <c:val>
            <c:numRef>
              <c:f>'Range-attenuation'!$E$18:$E$38</c:f>
              <c:numCache>
                <c:formatCode>0.00</c:formatCode>
                <c:ptCount val="21"/>
                <c:pt idx="0">
                  <c:v>2.8</c:v>
                </c:pt>
                <c:pt idx="1">
                  <c:v>3.6</c:v>
                </c:pt>
                <c:pt idx="2">
                  <c:v>3.8</c:v>
                </c:pt>
                <c:pt idx="3">
                  <c:v>4.5999999999999996</c:v>
                </c:pt>
                <c:pt idx="4">
                  <c:v>4.6199999999999966</c:v>
                </c:pt>
                <c:pt idx="5">
                  <c:v>5.23</c:v>
                </c:pt>
                <c:pt idx="6">
                  <c:v>5.38</c:v>
                </c:pt>
                <c:pt idx="7">
                  <c:v>5.6</c:v>
                </c:pt>
                <c:pt idx="8">
                  <c:v>7.3599999999999985</c:v>
                </c:pt>
                <c:pt idx="9">
                  <c:v>10.6</c:v>
                </c:pt>
                <c:pt idx="10">
                  <c:v>13.64</c:v>
                </c:pt>
                <c:pt idx="11">
                  <c:v>18.45</c:v>
                </c:pt>
                <c:pt idx="12">
                  <c:v>43.9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88F2-4CB1-91A7-85A6F59553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818368"/>
        <c:axId val="167820288"/>
      </c:lineChart>
      <c:catAx>
        <c:axId val="167818368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/>
                  <a:t>Attenuation (dB)</a:t>
                </a:r>
              </a:p>
            </c:rich>
          </c:tx>
          <c:overlay val="1"/>
        </c:title>
        <c:numFmt formatCode="General" sourceLinked="1"/>
        <c:majorTickMark val="none"/>
        <c:minorTickMark val="cross"/>
        <c:tickLblPos val="nextTo"/>
        <c:crossAx val="167820288"/>
        <c:crosses val="autoZero"/>
        <c:auto val="1"/>
        <c:lblAlgn val="ctr"/>
        <c:lblOffset val="100"/>
        <c:tickLblSkip val="2"/>
        <c:noMultiLvlLbl val="1"/>
      </c:catAx>
      <c:valAx>
        <c:axId val="167820288"/>
        <c:scaling>
          <c:orientation val="minMax"/>
          <c:max val="100"/>
        </c:scaling>
        <c:delete val="1"/>
        <c:axPos val="l"/>
        <c:majorGridlines/>
        <c:title>
          <c:tx>
            <c:rich>
              <a:bodyPr rot="-5400000" vert="horz"/>
              <a:lstStyle/>
              <a:p>
                <a:pPr>
                  <a:defRPr sz="2800"/>
                </a:pPr>
                <a:r>
                  <a:rPr lang="en-US" sz="2800"/>
                  <a:t>Loss Rate</a:t>
                </a:r>
              </a:p>
            </c:rich>
          </c:tx>
          <c:overlay val="1"/>
        </c:title>
        <c:numFmt formatCode="0" sourceLinked="0"/>
        <c:majorTickMark val="cross"/>
        <c:minorTickMark val="cross"/>
        <c:tickLblPos val="nextTo"/>
        <c:crossAx val="167818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5043321112669575"/>
          <c:y val="9.6437703054028032E-2"/>
          <c:w val="0.18988462115942381"/>
          <c:h val="0.35557634234894264"/>
        </c:manualLayout>
      </c:layout>
      <c:overlay val="1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zero"/>
    <c:showDLblsOverMax val="1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1"/>
  <c:style val="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86612704160314"/>
          <c:y val="2.7406452225528882E-2"/>
          <c:w val="0.72805117013090448"/>
          <c:h val="0.70568236689355324"/>
        </c:manualLayout>
      </c:layout>
      <c:lineChart>
        <c:grouping val="standard"/>
        <c:varyColors val="1"/>
        <c:ser>
          <c:idx val="0"/>
          <c:order val="0"/>
          <c:tx>
            <c:strRef>
              <c:f>Emulator!$J$8</c:f>
              <c:strCache>
                <c:ptCount val="1"/>
                <c:pt idx="0">
                  <c:v>5MHz</c:v>
                </c:pt>
              </c:strCache>
            </c:strRef>
          </c:tx>
          <c:spPr>
            <a:ln w="38100"/>
          </c:spPr>
          <c:cat>
            <c:numRef>
              <c:f>Emulator!$A$9:$A$29</c:f>
              <c:numCache>
                <c:formatCode>General</c:formatCode>
                <c:ptCount val="2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</c:numCache>
            </c:numRef>
          </c:cat>
          <c:val>
            <c:numRef>
              <c:f>Emulator!$J$9:$J$29</c:f>
              <c:numCache>
                <c:formatCode>0.00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0.85000000000000064</c:v>
                </c:pt>
                <c:pt idx="4">
                  <c:v>0.56000000000000005</c:v>
                </c:pt>
                <c:pt idx="5">
                  <c:v>1.1499999999999986</c:v>
                </c:pt>
                <c:pt idx="6">
                  <c:v>2.5</c:v>
                </c:pt>
                <c:pt idx="7">
                  <c:v>3.7800000000000002</c:v>
                </c:pt>
                <c:pt idx="8">
                  <c:v>11.9</c:v>
                </c:pt>
                <c:pt idx="9">
                  <c:v>45.86</c:v>
                </c:pt>
                <c:pt idx="10">
                  <c:v>80.5</c:v>
                </c:pt>
                <c:pt idx="11">
                  <c:v>85</c:v>
                </c:pt>
                <c:pt idx="12">
                  <c:v>87.9</c:v>
                </c:pt>
                <c:pt idx="13">
                  <c:v>86</c:v>
                </c:pt>
                <c:pt idx="14">
                  <c:v>84.3</c:v>
                </c:pt>
                <c:pt idx="15">
                  <c:v>87.8</c:v>
                </c:pt>
                <c:pt idx="16">
                  <c:v>95.43</c:v>
                </c:pt>
                <c:pt idx="17">
                  <c:v>96.4</c:v>
                </c:pt>
                <c:pt idx="18">
                  <c:v>95.6</c:v>
                </c:pt>
                <c:pt idx="19">
                  <c:v>100</c:v>
                </c:pt>
                <c:pt idx="20">
                  <c:v>100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AA37-4F68-90E6-0B333DF8AA0C}"/>
            </c:ext>
          </c:extLst>
        </c:ser>
        <c:ser>
          <c:idx val="1"/>
          <c:order val="1"/>
          <c:tx>
            <c:strRef>
              <c:f>Emulator!$K$8</c:f>
              <c:strCache>
                <c:ptCount val="1"/>
                <c:pt idx="0">
                  <c:v>10MHz</c:v>
                </c:pt>
              </c:strCache>
            </c:strRef>
          </c:tx>
          <c:spPr>
            <a:ln w="38100"/>
          </c:spPr>
          <c:cat>
            <c:numRef>
              <c:f>Emulator!$A$9:$A$29</c:f>
              <c:numCache>
                <c:formatCode>General</c:formatCode>
                <c:ptCount val="2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</c:numCache>
            </c:numRef>
          </c:cat>
          <c:val>
            <c:numRef>
              <c:f>Emulator!$K$9:$K$29</c:f>
              <c:numCache>
                <c:formatCode>0.00</c:formatCode>
                <c:ptCount val="21"/>
                <c:pt idx="0">
                  <c:v>0</c:v>
                </c:pt>
                <c:pt idx="1">
                  <c:v>0</c:v>
                </c:pt>
                <c:pt idx="2" formatCode="General">
                  <c:v>4.0000000000000022E-2</c:v>
                </c:pt>
                <c:pt idx="3">
                  <c:v>0.68</c:v>
                </c:pt>
                <c:pt idx="4">
                  <c:v>0.95000000000000062</c:v>
                </c:pt>
                <c:pt idx="5">
                  <c:v>1.43</c:v>
                </c:pt>
                <c:pt idx="6">
                  <c:v>5.4300000000000024</c:v>
                </c:pt>
                <c:pt idx="7">
                  <c:v>19.5</c:v>
                </c:pt>
                <c:pt idx="8">
                  <c:v>57.89</c:v>
                </c:pt>
                <c:pt idx="9">
                  <c:v>82.4</c:v>
                </c:pt>
                <c:pt idx="10">
                  <c:v>86.9</c:v>
                </c:pt>
                <c:pt idx="11">
                  <c:v>92.3</c:v>
                </c:pt>
                <c:pt idx="12">
                  <c:v>85.669999999999987</c:v>
                </c:pt>
                <c:pt idx="13">
                  <c:v>83.9</c:v>
                </c:pt>
                <c:pt idx="14">
                  <c:v>91.4</c:v>
                </c:pt>
                <c:pt idx="15">
                  <c:v>93.2</c:v>
                </c:pt>
                <c:pt idx="16">
                  <c:v>95.4</c:v>
                </c:pt>
                <c:pt idx="17">
                  <c:v>97.6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AA37-4F68-90E6-0B333DF8AA0C}"/>
            </c:ext>
          </c:extLst>
        </c:ser>
        <c:ser>
          <c:idx val="2"/>
          <c:order val="2"/>
          <c:tx>
            <c:strRef>
              <c:f>Emulator!$L$8</c:f>
              <c:strCache>
                <c:ptCount val="1"/>
                <c:pt idx="0">
                  <c:v>20MHz</c:v>
                </c:pt>
              </c:strCache>
            </c:strRef>
          </c:tx>
          <c:spPr>
            <a:ln w="38100"/>
          </c:spPr>
          <c:cat>
            <c:numRef>
              <c:f>Emulator!$A$9:$A$29</c:f>
              <c:numCache>
                <c:formatCode>General</c:formatCode>
                <c:ptCount val="2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</c:numCache>
            </c:numRef>
          </c:cat>
          <c:val>
            <c:numRef>
              <c:f>Emulator!$L$9:$L$29</c:f>
              <c:numCache>
                <c:formatCode>0.00</c:formatCode>
                <c:ptCount val="21"/>
                <c:pt idx="0">
                  <c:v>0</c:v>
                </c:pt>
                <c:pt idx="1">
                  <c:v>0.37000000000000033</c:v>
                </c:pt>
                <c:pt idx="2">
                  <c:v>0.54</c:v>
                </c:pt>
                <c:pt idx="3" formatCode="General">
                  <c:v>5.7</c:v>
                </c:pt>
                <c:pt idx="4">
                  <c:v>8.5</c:v>
                </c:pt>
                <c:pt idx="5">
                  <c:v>13.450000000000006</c:v>
                </c:pt>
                <c:pt idx="6">
                  <c:v>38.5</c:v>
                </c:pt>
                <c:pt idx="7">
                  <c:v>65.900000000000006</c:v>
                </c:pt>
                <c:pt idx="8">
                  <c:v>78.48</c:v>
                </c:pt>
                <c:pt idx="9">
                  <c:v>84.6</c:v>
                </c:pt>
                <c:pt idx="10">
                  <c:v>82.4</c:v>
                </c:pt>
                <c:pt idx="11">
                  <c:v>86.9</c:v>
                </c:pt>
                <c:pt idx="12">
                  <c:v>92.45</c:v>
                </c:pt>
                <c:pt idx="13">
                  <c:v>96.32</c:v>
                </c:pt>
                <c:pt idx="14">
                  <c:v>95</c:v>
                </c:pt>
                <c:pt idx="15">
                  <c:v>94.8</c:v>
                </c:pt>
                <c:pt idx="16">
                  <c:v>97.5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AA37-4F68-90E6-0B333DF8AA0C}"/>
            </c:ext>
          </c:extLst>
        </c:ser>
        <c:ser>
          <c:idx val="3"/>
          <c:order val="3"/>
          <c:tx>
            <c:strRef>
              <c:f>Emulator!$M$8</c:f>
              <c:strCache>
                <c:ptCount val="1"/>
                <c:pt idx="0">
                  <c:v>40MHz</c:v>
                </c:pt>
              </c:strCache>
            </c:strRef>
          </c:tx>
          <c:spPr>
            <a:ln w="38100"/>
          </c:spPr>
          <c:cat>
            <c:numRef>
              <c:f>Emulator!$A$9:$A$29</c:f>
              <c:numCache>
                <c:formatCode>General</c:formatCode>
                <c:ptCount val="2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250</c:v>
                </c:pt>
                <c:pt idx="6">
                  <c:v>300</c:v>
                </c:pt>
                <c:pt idx="7">
                  <c:v>350</c:v>
                </c:pt>
                <c:pt idx="8">
                  <c:v>400</c:v>
                </c:pt>
                <c:pt idx="9">
                  <c:v>450</c:v>
                </c:pt>
                <c:pt idx="10">
                  <c:v>500</c:v>
                </c:pt>
                <c:pt idx="11">
                  <c:v>550</c:v>
                </c:pt>
                <c:pt idx="12">
                  <c:v>600</c:v>
                </c:pt>
                <c:pt idx="13">
                  <c:v>650</c:v>
                </c:pt>
                <c:pt idx="14">
                  <c:v>700</c:v>
                </c:pt>
                <c:pt idx="15">
                  <c:v>750</c:v>
                </c:pt>
                <c:pt idx="16">
                  <c:v>800</c:v>
                </c:pt>
                <c:pt idx="17">
                  <c:v>850</c:v>
                </c:pt>
                <c:pt idx="18">
                  <c:v>900</c:v>
                </c:pt>
                <c:pt idx="19">
                  <c:v>950</c:v>
                </c:pt>
                <c:pt idx="20">
                  <c:v>1000</c:v>
                </c:pt>
              </c:numCache>
            </c:numRef>
          </c:cat>
          <c:val>
            <c:numRef>
              <c:f>Emulator!$M$9:$M$29</c:f>
              <c:numCache>
                <c:formatCode>0.00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0.85000000000000064</c:v>
                </c:pt>
                <c:pt idx="3" formatCode="General">
                  <c:v>9.8700000000000028</c:v>
                </c:pt>
                <c:pt idx="4">
                  <c:v>28.9</c:v>
                </c:pt>
                <c:pt idx="5">
                  <c:v>56.7</c:v>
                </c:pt>
                <c:pt idx="6">
                  <c:v>82.89</c:v>
                </c:pt>
                <c:pt idx="7">
                  <c:v>84</c:v>
                </c:pt>
                <c:pt idx="8">
                  <c:v>83.9</c:v>
                </c:pt>
                <c:pt idx="9">
                  <c:v>87</c:v>
                </c:pt>
                <c:pt idx="10">
                  <c:v>95.09</c:v>
                </c:pt>
                <c:pt idx="11">
                  <c:v>92.3</c:v>
                </c:pt>
                <c:pt idx="12">
                  <c:v>98</c:v>
                </c:pt>
                <c:pt idx="13">
                  <c:v>95</c:v>
                </c:pt>
                <c:pt idx="14">
                  <c:v>93.5</c:v>
                </c:pt>
                <c:pt idx="15">
                  <c:v>97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AA37-4F68-90E6-0B333DF8AA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997824"/>
        <c:axId val="167999744"/>
      </c:lineChart>
      <c:catAx>
        <c:axId val="167997824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Delay Spread (in ns)</a:t>
                </a:r>
              </a:p>
            </c:rich>
          </c:tx>
          <c:overlay val="1"/>
        </c:title>
        <c:numFmt formatCode="General" sourceLinked="1"/>
        <c:majorTickMark val="none"/>
        <c:minorTickMark val="cross"/>
        <c:tickLblPos val="nextTo"/>
        <c:crossAx val="167999744"/>
        <c:crosses val="autoZero"/>
        <c:auto val="1"/>
        <c:lblAlgn val="ctr"/>
        <c:lblOffset val="100"/>
        <c:tickLblSkip val="5"/>
        <c:noMultiLvlLbl val="1"/>
      </c:catAx>
      <c:valAx>
        <c:axId val="167999744"/>
        <c:scaling>
          <c:orientation val="minMax"/>
          <c:max val="100"/>
        </c:scaling>
        <c:delete val="1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Loss Rate (%)</a:t>
                </a:r>
              </a:p>
            </c:rich>
          </c:tx>
          <c:overlay val="1"/>
        </c:title>
        <c:numFmt formatCode="0" sourceLinked="0"/>
        <c:majorTickMark val="cross"/>
        <c:minorTickMark val="cross"/>
        <c:tickLblPos val="nextTo"/>
        <c:crossAx val="167997824"/>
        <c:crosses val="autoZero"/>
        <c:crossBetween val="midCat"/>
        <c:majorUnit val="20"/>
      </c:valAx>
    </c:plotArea>
    <c:legend>
      <c:legendPos val="r"/>
      <c:layout>
        <c:manualLayout>
          <c:xMode val="edge"/>
          <c:yMode val="edge"/>
          <c:x val="0.5784736828027256"/>
          <c:y val="0.24588603950614293"/>
          <c:w val="0.23670708631280282"/>
          <c:h val="0.44094256921252389"/>
        </c:manualLayout>
      </c:layout>
      <c:overlay val="1"/>
      <c:txPr>
        <a:bodyPr/>
        <a:lstStyle/>
        <a:p>
          <a:pPr>
            <a:defRPr sz="2000"/>
          </a:pPr>
          <a:endParaRPr lang="en-US"/>
        </a:p>
      </c:txPr>
    </c:legend>
    <c:plotVisOnly val="1"/>
    <c:dispBlanksAs val="zero"/>
    <c:showDLblsOverMax val="1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1"/>
  <c:style val="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446524482452996"/>
          <c:y val="8.8076636334855046E-2"/>
          <c:w val="0.8077759816446809"/>
          <c:h val="0.71599615265483318"/>
        </c:manualLayout>
      </c:layout>
      <c:lineChart>
        <c:grouping val="standard"/>
        <c:varyColors val="1"/>
        <c:ser>
          <c:idx val="0"/>
          <c:order val="0"/>
          <c:tx>
            <c:strRef>
              <c:f>Sheet1!$C$76</c:f>
              <c:strCache>
                <c:ptCount val="1"/>
                <c:pt idx="0">
                  <c:v>5MHz</c:v>
                </c:pt>
              </c:strCache>
            </c:strRef>
          </c:tx>
          <c:spPr>
            <a:ln w="44450">
              <a:solidFill>
                <a:srgbClr val="00CC99">
                  <a:lumMod val="40000"/>
                  <a:lumOff val="60000"/>
                </a:srgbClr>
              </a:solidFill>
            </a:ln>
          </c:spPr>
          <c:marker>
            <c:symbol val="none"/>
          </c:marker>
          <c:cat>
            <c:numRef>
              <c:f>Sheet1!$B$77:$B$116</c:f>
              <c:numCache>
                <c:formatCode>General</c:formatCode>
                <c:ptCount val="40"/>
                <c:pt idx="4">
                  <c:v>20</c:v>
                </c:pt>
                <c:pt idx="14">
                  <c:v>30</c:v>
                </c:pt>
                <c:pt idx="24">
                  <c:v>40</c:v>
                </c:pt>
                <c:pt idx="34">
                  <c:v>50</c:v>
                </c:pt>
              </c:numCache>
            </c:numRef>
          </c:cat>
          <c:val>
            <c:numRef>
              <c:f>Sheet1!$C$77:$C$116</c:f>
              <c:numCache>
                <c:formatCode>General</c:formatCode>
                <c:ptCount val="40"/>
                <c:pt idx="0">
                  <c:v>1042.236000000001</c:v>
                </c:pt>
                <c:pt idx="1">
                  <c:v>1042.6874986665998</c:v>
                </c:pt>
                <c:pt idx="2">
                  <c:v>1042.2359999999971</c:v>
                </c:pt>
                <c:pt idx="3">
                  <c:v>1042.6874986667026</c:v>
                </c:pt>
                <c:pt idx="4">
                  <c:v>1042.236000000001</c:v>
                </c:pt>
                <c:pt idx="5">
                  <c:v>1042.687498666699</c:v>
                </c:pt>
                <c:pt idx="6">
                  <c:v>1042.236000000001</c:v>
                </c:pt>
                <c:pt idx="7">
                  <c:v>1042.6874986665948</c:v>
                </c:pt>
                <c:pt idx="8">
                  <c:v>1042.236000000001</c:v>
                </c:pt>
                <c:pt idx="9">
                  <c:v>1059.338621930201</c:v>
                </c:pt>
                <c:pt idx="10">
                  <c:v>1383.2598577777032</c:v>
                </c:pt>
                <c:pt idx="11">
                  <c:v>1378.0043017297</c:v>
                </c:pt>
                <c:pt idx="12">
                  <c:v>1382.2185635556054</c:v>
                </c:pt>
                <c:pt idx="13">
                  <c:v>1381.1133918917978</c:v>
                </c:pt>
                <c:pt idx="14">
                  <c:v>1375.9707982223044</c:v>
                </c:pt>
                <c:pt idx="15">
                  <c:v>1381.6354722319948</c:v>
                </c:pt>
                <c:pt idx="16">
                  <c:v>1382.2201655467011</c:v>
                </c:pt>
                <c:pt idx="17">
                  <c:v>1383.7237935212981</c:v>
                </c:pt>
                <c:pt idx="18">
                  <c:v>1380.6566222222027</c:v>
                </c:pt>
                <c:pt idx="19">
                  <c:v>1381.6339408809974</c:v>
                </c:pt>
                <c:pt idx="20">
                  <c:v>1379.0946808887966</c:v>
                </c:pt>
                <c:pt idx="21">
                  <c:v>1376.9585006834031</c:v>
                </c:pt>
                <c:pt idx="22">
                  <c:v>1380.1359751112061</c:v>
                </c:pt>
                <c:pt idx="23">
                  <c:v>1381.6369988857987</c:v>
                </c:pt>
                <c:pt idx="24">
                  <c:v>1382.7392106666957</c:v>
                </c:pt>
                <c:pt idx="25">
                  <c:v>1374.3494502913998</c:v>
                </c:pt>
                <c:pt idx="26">
                  <c:v>1385.8793659770959</c:v>
                </c:pt>
                <c:pt idx="27">
                  <c:v>1380.5913115444048</c:v>
                </c:pt>
                <c:pt idx="28">
                  <c:v>1381.6979164443978</c:v>
                </c:pt>
                <c:pt idx="29">
                  <c:v>1380.614909449796</c:v>
                </c:pt>
                <c:pt idx="30">
                  <c:v>1378.5764667082051</c:v>
                </c:pt>
                <c:pt idx="31">
                  <c:v>1371.2331821922999</c:v>
                </c:pt>
                <c:pt idx="32">
                  <c:v>1054.2108835555991</c:v>
                </c:pt>
                <c:pt idx="33">
                  <c:v>1042.6874986667026</c:v>
                </c:pt>
                <c:pt idx="34">
                  <c:v>1042.2359999998953</c:v>
                </c:pt>
                <c:pt idx="35">
                  <c:v>1042.6874986667026</c:v>
                </c:pt>
                <c:pt idx="36">
                  <c:v>1042.2359999999971</c:v>
                </c:pt>
                <c:pt idx="37">
                  <c:v>1042.6874986667026</c:v>
                </c:pt>
                <c:pt idx="38">
                  <c:v>1042.2359999999971</c:v>
                </c:pt>
                <c:pt idx="39">
                  <c:v>1042.6874986665998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8A2-403E-BEC8-A756FF3930F4}"/>
            </c:ext>
          </c:extLst>
        </c:ser>
        <c:ser>
          <c:idx val="1"/>
          <c:order val="1"/>
          <c:tx>
            <c:strRef>
              <c:f>Sheet1!$D$76</c:f>
              <c:strCache>
                <c:ptCount val="1"/>
                <c:pt idx="0">
                  <c:v>10MHz</c:v>
                </c:pt>
              </c:strCache>
            </c:strRef>
          </c:tx>
          <c:spPr>
            <a:ln w="4445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Sheet1!$B$77:$B$116</c:f>
              <c:numCache>
                <c:formatCode>General</c:formatCode>
                <c:ptCount val="40"/>
                <c:pt idx="4">
                  <c:v>20</c:v>
                </c:pt>
                <c:pt idx="14">
                  <c:v>30</c:v>
                </c:pt>
                <c:pt idx="24">
                  <c:v>40</c:v>
                </c:pt>
                <c:pt idx="34">
                  <c:v>50</c:v>
                </c:pt>
              </c:numCache>
            </c:numRef>
          </c:cat>
          <c:val>
            <c:numRef>
              <c:f>Sheet1!$D$77:$D$116</c:f>
              <c:numCache>
                <c:formatCode>General</c:formatCode>
                <c:ptCount val="40"/>
                <c:pt idx="0">
                  <c:v>1101.7710000000006</c:v>
                </c:pt>
                <c:pt idx="1">
                  <c:v>1101.9924079999978</c:v>
                </c:pt>
                <c:pt idx="2">
                  <c:v>1101.7710000000006</c:v>
                </c:pt>
                <c:pt idx="3">
                  <c:v>1101.9924079999978</c:v>
                </c:pt>
                <c:pt idx="4">
                  <c:v>1101.7710000000006</c:v>
                </c:pt>
                <c:pt idx="5">
                  <c:v>1101.9924080000008</c:v>
                </c:pt>
                <c:pt idx="6">
                  <c:v>1101.7710000000006</c:v>
                </c:pt>
                <c:pt idx="7">
                  <c:v>1101.9924079999978</c:v>
                </c:pt>
                <c:pt idx="8">
                  <c:v>1101.7710000000006</c:v>
                </c:pt>
                <c:pt idx="9">
                  <c:v>1116.7850454601037</c:v>
                </c:pt>
                <c:pt idx="10">
                  <c:v>1386.1945093332999</c:v>
                </c:pt>
                <c:pt idx="11">
                  <c:v>1385.4047415046989</c:v>
                </c:pt>
                <c:pt idx="12">
                  <c:v>1382.060948791699</c:v>
                </c:pt>
                <c:pt idx="13">
                  <c:v>1382.1976418258</c:v>
                </c:pt>
                <c:pt idx="14">
                  <c:v>1385.1741642256948</c:v>
                </c:pt>
                <c:pt idx="15">
                  <c:v>1381.822682694205</c:v>
                </c:pt>
                <c:pt idx="16">
                  <c:v>1386.1945093332979</c:v>
                </c:pt>
                <c:pt idx="17">
                  <c:v>1385.6595984239029</c:v>
                </c:pt>
                <c:pt idx="18">
                  <c:v>1381.3434799999948</c:v>
                </c:pt>
                <c:pt idx="19">
                  <c:v>1382.5916665677</c:v>
                </c:pt>
                <c:pt idx="20">
                  <c:v>1384.4072880000031</c:v>
                </c:pt>
                <c:pt idx="21">
                  <c:v>1386.6812209893931</c:v>
                </c:pt>
                <c:pt idx="22">
                  <c:v>1354.7904773332993</c:v>
                </c:pt>
                <c:pt idx="23">
                  <c:v>1101.9924080000048</c:v>
                </c:pt>
                <c:pt idx="24">
                  <c:v>1101.7709999999934</c:v>
                </c:pt>
                <c:pt idx="25">
                  <c:v>1101.9924080000048</c:v>
                </c:pt>
                <c:pt idx="26">
                  <c:v>1101.7710000000006</c:v>
                </c:pt>
                <c:pt idx="27">
                  <c:v>1101.9924079999978</c:v>
                </c:pt>
                <c:pt idx="28">
                  <c:v>1101.7710000000006</c:v>
                </c:pt>
                <c:pt idx="29">
                  <c:v>1101.9924079999978</c:v>
                </c:pt>
                <c:pt idx="30">
                  <c:v>1101.7710000000006</c:v>
                </c:pt>
                <c:pt idx="31">
                  <c:v>1101.9924079999978</c:v>
                </c:pt>
                <c:pt idx="32">
                  <c:v>1101.7710000000006</c:v>
                </c:pt>
                <c:pt idx="33">
                  <c:v>1101.9924079999978</c:v>
                </c:pt>
                <c:pt idx="34">
                  <c:v>1101.7710000000006</c:v>
                </c:pt>
                <c:pt idx="35">
                  <c:v>1101.9924079999978</c:v>
                </c:pt>
                <c:pt idx="36">
                  <c:v>1101.7710000000006</c:v>
                </c:pt>
                <c:pt idx="37">
                  <c:v>1101.9924080000048</c:v>
                </c:pt>
                <c:pt idx="38">
                  <c:v>1101.7709999999934</c:v>
                </c:pt>
                <c:pt idx="39">
                  <c:v>1101.9924080000048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18A2-403E-BEC8-A756FF3930F4}"/>
            </c:ext>
          </c:extLst>
        </c:ser>
        <c:ser>
          <c:idx val="2"/>
          <c:order val="2"/>
          <c:tx>
            <c:strRef>
              <c:f>Sheet1!$E$76</c:f>
              <c:strCache>
                <c:ptCount val="1"/>
                <c:pt idx="0">
                  <c:v>20MHz</c:v>
                </c:pt>
              </c:strCache>
            </c:strRef>
          </c:tx>
          <c:spPr>
            <a:ln w="44450">
              <a:solidFill>
                <a:srgbClr val="3333CC"/>
              </a:solidFill>
            </a:ln>
          </c:spPr>
          <c:marker>
            <c:symbol val="none"/>
          </c:marker>
          <c:cat>
            <c:numRef>
              <c:f>Sheet1!$B$77:$B$116</c:f>
              <c:numCache>
                <c:formatCode>General</c:formatCode>
                <c:ptCount val="40"/>
                <c:pt idx="4">
                  <c:v>20</c:v>
                </c:pt>
                <c:pt idx="14">
                  <c:v>30</c:v>
                </c:pt>
                <c:pt idx="24">
                  <c:v>40</c:v>
                </c:pt>
                <c:pt idx="34">
                  <c:v>50</c:v>
                </c:pt>
              </c:numCache>
            </c:numRef>
          </c:cat>
          <c:val>
            <c:numRef>
              <c:f>Sheet1!$E$77:$E$116</c:f>
              <c:numCache>
                <c:formatCode>General</c:formatCode>
                <c:ptCount val="40"/>
                <c:pt idx="0">
                  <c:v>1222.8803399999954</c:v>
                </c:pt>
                <c:pt idx="1">
                  <c:v>1222.9886760000011</c:v>
                </c:pt>
                <c:pt idx="2">
                  <c:v>1222.8803399999954</c:v>
                </c:pt>
                <c:pt idx="3">
                  <c:v>1222.9886760000011</c:v>
                </c:pt>
                <c:pt idx="4">
                  <c:v>1222.8803399999954</c:v>
                </c:pt>
                <c:pt idx="5">
                  <c:v>1222.9886759999981</c:v>
                </c:pt>
                <c:pt idx="6">
                  <c:v>1222.8803399999954</c:v>
                </c:pt>
                <c:pt idx="7">
                  <c:v>1222.9886760000011</c:v>
                </c:pt>
                <c:pt idx="8">
                  <c:v>1222.8803399999954</c:v>
                </c:pt>
                <c:pt idx="9">
                  <c:v>1248.3183622302997</c:v>
                </c:pt>
                <c:pt idx="10">
                  <c:v>1430.8854600000009</c:v>
                </c:pt>
                <c:pt idx="11">
                  <c:v>1430.3707894457011</c:v>
                </c:pt>
                <c:pt idx="12">
                  <c:v>1434.9943352694934</c:v>
                </c:pt>
                <c:pt idx="13">
                  <c:v>1425.4995428324028</c:v>
                </c:pt>
                <c:pt idx="14">
                  <c:v>1429.1425299022012</c:v>
                </c:pt>
                <c:pt idx="15">
                  <c:v>1431.1211634029969</c:v>
                </c:pt>
                <c:pt idx="16">
                  <c:v>1428.8872214048024</c:v>
                </c:pt>
                <c:pt idx="17">
                  <c:v>1431.2453662548942</c:v>
                </c:pt>
                <c:pt idx="18">
                  <c:v>1339.563092000004</c:v>
                </c:pt>
                <c:pt idx="19">
                  <c:v>1222.9886760000011</c:v>
                </c:pt>
                <c:pt idx="20">
                  <c:v>1222.880339999992</c:v>
                </c:pt>
                <c:pt idx="21">
                  <c:v>1222.9886760000011</c:v>
                </c:pt>
                <c:pt idx="22">
                  <c:v>1222.880339999999</c:v>
                </c:pt>
                <c:pt idx="23">
                  <c:v>1222.9886760000011</c:v>
                </c:pt>
                <c:pt idx="24">
                  <c:v>1222.880339999992</c:v>
                </c:pt>
                <c:pt idx="25">
                  <c:v>1222.9886760000011</c:v>
                </c:pt>
                <c:pt idx="26">
                  <c:v>1222.880339999999</c:v>
                </c:pt>
                <c:pt idx="27">
                  <c:v>1222.9886760000011</c:v>
                </c:pt>
                <c:pt idx="28">
                  <c:v>1222.880339999992</c:v>
                </c:pt>
                <c:pt idx="29">
                  <c:v>1222.9886760000011</c:v>
                </c:pt>
                <c:pt idx="30">
                  <c:v>1222.880339999992</c:v>
                </c:pt>
                <c:pt idx="31">
                  <c:v>1222.9886760000011</c:v>
                </c:pt>
                <c:pt idx="32">
                  <c:v>1222.880339999999</c:v>
                </c:pt>
                <c:pt idx="33">
                  <c:v>1222.9886760000011</c:v>
                </c:pt>
                <c:pt idx="34">
                  <c:v>1222.880339999992</c:v>
                </c:pt>
                <c:pt idx="35">
                  <c:v>1222.9886760000011</c:v>
                </c:pt>
                <c:pt idx="36">
                  <c:v>1222.880339999999</c:v>
                </c:pt>
                <c:pt idx="37">
                  <c:v>1222.9886759999961</c:v>
                </c:pt>
                <c:pt idx="38">
                  <c:v>1222.880339999999</c:v>
                </c:pt>
                <c:pt idx="39">
                  <c:v>1222.9886760000081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18A2-403E-BEC8-A756FF3930F4}"/>
            </c:ext>
          </c:extLst>
        </c:ser>
        <c:ser>
          <c:idx val="3"/>
          <c:order val="3"/>
          <c:tx>
            <c:strRef>
              <c:f>Sheet1!$F$76</c:f>
              <c:strCache>
                <c:ptCount val="1"/>
                <c:pt idx="0">
                  <c:v>40MHz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Sheet1!$B$77:$B$116</c:f>
              <c:numCache>
                <c:formatCode>General</c:formatCode>
                <c:ptCount val="40"/>
                <c:pt idx="4">
                  <c:v>20</c:v>
                </c:pt>
                <c:pt idx="14">
                  <c:v>30</c:v>
                </c:pt>
                <c:pt idx="24">
                  <c:v>40</c:v>
                </c:pt>
                <c:pt idx="34">
                  <c:v>50</c:v>
                </c:pt>
              </c:numCache>
            </c:numRef>
          </c:cat>
          <c:val>
            <c:numRef>
              <c:f>Sheet1!$F$77:$F$116</c:f>
              <c:numCache>
                <c:formatCode>General</c:formatCode>
                <c:ptCount val="40"/>
                <c:pt idx="0">
                  <c:v>1438.1208599999991</c:v>
                </c:pt>
                <c:pt idx="1">
                  <c:v>1438.1704893333947</c:v>
                </c:pt>
                <c:pt idx="2">
                  <c:v>1438.1208600000027</c:v>
                </c:pt>
                <c:pt idx="3">
                  <c:v>1438.1704893332972</c:v>
                </c:pt>
                <c:pt idx="4">
                  <c:v>1438.1208600000027</c:v>
                </c:pt>
                <c:pt idx="5">
                  <c:v>1438.1704893332999</c:v>
                </c:pt>
                <c:pt idx="6">
                  <c:v>1438.1208599999991</c:v>
                </c:pt>
                <c:pt idx="7">
                  <c:v>1438.1704893333986</c:v>
                </c:pt>
                <c:pt idx="8">
                  <c:v>1438.1208599999954</c:v>
                </c:pt>
                <c:pt idx="9">
                  <c:v>1438.5797077777031</c:v>
                </c:pt>
                <c:pt idx="10">
                  <c:v>1567.6355831867031</c:v>
                </c:pt>
                <c:pt idx="11">
                  <c:v>1566.5959051887082</c:v>
                </c:pt>
                <c:pt idx="12">
                  <c:v>1568.0928293640973</c:v>
                </c:pt>
                <c:pt idx="13">
                  <c:v>1565.6246479564998</c:v>
                </c:pt>
                <c:pt idx="14">
                  <c:v>1567.175011111096</c:v>
                </c:pt>
                <c:pt idx="15">
                  <c:v>1570.6025418854042</c:v>
                </c:pt>
                <c:pt idx="16">
                  <c:v>1480.0706128888996</c:v>
                </c:pt>
                <c:pt idx="17">
                  <c:v>1438.1704893332999</c:v>
                </c:pt>
                <c:pt idx="18">
                  <c:v>1438.1208599999954</c:v>
                </c:pt>
                <c:pt idx="19">
                  <c:v>1438.1704893333986</c:v>
                </c:pt>
                <c:pt idx="20">
                  <c:v>1438.1208600000027</c:v>
                </c:pt>
                <c:pt idx="21">
                  <c:v>1438.1704893332999</c:v>
                </c:pt>
                <c:pt idx="22">
                  <c:v>1438.1208599999954</c:v>
                </c:pt>
                <c:pt idx="23">
                  <c:v>1438.1704893332999</c:v>
                </c:pt>
                <c:pt idx="24">
                  <c:v>1438.1208600000027</c:v>
                </c:pt>
                <c:pt idx="25">
                  <c:v>1438.1704893333913</c:v>
                </c:pt>
                <c:pt idx="26">
                  <c:v>1438.1208600000027</c:v>
                </c:pt>
                <c:pt idx="27">
                  <c:v>1438.1704893332999</c:v>
                </c:pt>
                <c:pt idx="28">
                  <c:v>1438.1208600000027</c:v>
                </c:pt>
                <c:pt idx="29">
                  <c:v>1438.1704893332999</c:v>
                </c:pt>
                <c:pt idx="30">
                  <c:v>1438.1208599999954</c:v>
                </c:pt>
                <c:pt idx="31">
                  <c:v>1438.1704893333913</c:v>
                </c:pt>
                <c:pt idx="32">
                  <c:v>1438.1208599999079</c:v>
                </c:pt>
                <c:pt idx="33">
                  <c:v>1438.1704893333913</c:v>
                </c:pt>
                <c:pt idx="34">
                  <c:v>1438.1208599999954</c:v>
                </c:pt>
                <c:pt idx="35">
                  <c:v>1438.1704893333028</c:v>
                </c:pt>
                <c:pt idx="36">
                  <c:v>1438.1208599999954</c:v>
                </c:pt>
                <c:pt idx="37">
                  <c:v>1438.1704893333028</c:v>
                </c:pt>
                <c:pt idx="38">
                  <c:v>1438.1208599999954</c:v>
                </c:pt>
                <c:pt idx="39">
                  <c:v>1438.1704893333913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18A2-403E-BEC8-A756FF3930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7719680"/>
        <c:axId val="167721600"/>
      </c:lineChart>
      <c:catAx>
        <c:axId val="16771968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2800"/>
                </a:pPr>
                <a:r>
                  <a:rPr lang="en-US" sz="2800" dirty="0"/>
                  <a:t>Seconds</a:t>
                </a:r>
              </a:p>
            </c:rich>
          </c:tx>
          <c:layout>
            <c:manualLayout>
              <c:xMode val="edge"/>
              <c:yMode val="edge"/>
              <c:x val="0.47225563228766732"/>
              <c:y val="0.88655480140183418"/>
            </c:manualLayout>
          </c:layout>
          <c:overlay val="1"/>
        </c:title>
        <c:numFmt formatCode="General" sourceLinked="1"/>
        <c:majorTickMark val="cross"/>
        <c:minorTickMark val="cross"/>
        <c:tickLblPos val="nextTo"/>
        <c:crossAx val="167721600"/>
        <c:crosses val="autoZero"/>
        <c:auto val="1"/>
        <c:lblAlgn val="ctr"/>
        <c:lblOffset val="0"/>
        <c:noMultiLvlLbl val="1"/>
      </c:catAx>
      <c:valAx>
        <c:axId val="167721600"/>
        <c:scaling>
          <c:orientation val="minMax"/>
          <c:min val="900"/>
        </c:scaling>
        <c:delete val="1"/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 dirty="0"/>
                  <a:t>Energy (Joule)</a:t>
                </a:r>
              </a:p>
            </c:rich>
          </c:tx>
          <c:overlay val="1"/>
        </c:title>
        <c:numFmt formatCode="General" sourceLinked="1"/>
        <c:majorTickMark val="cross"/>
        <c:minorTickMark val="cross"/>
        <c:tickLblPos val="nextTo"/>
        <c:crossAx val="167719680"/>
        <c:crosses val="autoZero"/>
        <c:crossBetween val="midCat"/>
        <c:majorUnit val="200"/>
        <c:dispUnits>
          <c:builtInUnit val="thousands"/>
        </c:dispUnits>
      </c:valAx>
    </c:plotArea>
    <c:legend>
      <c:legendPos val="r"/>
      <c:layout>
        <c:manualLayout>
          <c:xMode val="edge"/>
          <c:yMode val="edge"/>
          <c:x val="0.54481358159076232"/>
          <c:y val="2.3122406187412303E-2"/>
          <c:w val="0.44021817464284196"/>
          <c:h val="0.2168658113540004"/>
        </c:manualLayout>
      </c:layout>
      <c:overlay val="1"/>
      <c:spPr>
        <a:solidFill>
          <a:sysClr val="window" lastClr="FFFFFF"/>
        </a:solidFill>
      </c:spPr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zero"/>
    <c:showDLblsOverMax val="1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7CE79-FCFD-4D5E-A25B-8D666EF00CED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2636F3-C23E-49AA-BCA9-F0B50DAC8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039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8A85C-BFAC-4E01-9646-BCE4E909FBB7}" type="datetimeFigureOut">
              <a:rPr lang="en-US" smtClean="0"/>
              <a:pPr/>
              <a:t>7/15/2016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5F463-4987-4D24-B6A3-76D94B4164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791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-Why this architecture?</a:t>
            </a:r>
            <a:r>
              <a:rPr lang="en-US" baseline="0" dirty="0"/>
              <a:t> Motivate why we need a scanner?</a:t>
            </a:r>
          </a:p>
          <a:p>
            <a:r>
              <a:rPr lang="en-US" baseline="0" dirty="0"/>
              <a:t>-Why do we need a translator?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-Stress,</a:t>
            </a:r>
            <a:r>
              <a:rPr lang="en-US" baseline="0" dirty="0"/>
              <a:t> Wi-Fi load may vary but that is not the same as fragmentation</a:t>
            </a:r>
          </a:p>
          <a:p>
            <a:r>
              <a:rPr lang="en-US" baseline="0" dirty="0"/>
              <a:t>-I will soon demonstrate to you how these differences raise new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-What is the worst</a:t>
            </a:r>
            <a:r>
              <a:rPr lang="en-US" baseline="0" dirty="0"/>
              <a:t> case discovery time?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-SIFT:</a:t>
            </a:r>
            <a:r>
              <a:rPr lang="en-US" baseline="0" dirty="0"/>
              <a:t> jump cleverly until we hit the “sweet” spot.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-Stress,</a:t>
            </a:r>
            <a:r>
              <a:rPr lang="en-US" baseline="0" dirty="0"/>
              <a:t> Wi-Fi load may vary but that is not the same as fragmentation</a:t>
            </a:r>
          </a:p>
          <a:p>
            <a:r>
              <a:rPr lang="en-US" baseline="0" dirty="0"/>
              <a:t>-I will soon demonstrate to you how these differences raise new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-Well studied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-We use</a:t>
            </a:r>
            <a:r>
              <a:rPr lang="en-US" baseline="0" dirty="0"/>
              <a:t> MAX because even when the medium is fully utilized, a node can still get a “FAIR” share of the spectrum.</a:t>
            </a:r>
          </a:p>
          <a:p>
            <a:r>
              <a:rPr lang="en-US" baseline="0" dirty="0"/>
              <a:t>-Bigger is NOT always better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-We use</a:t>
            </a:r>
            <a:r>
              <a:rPr lang="en-US" baseline="0" dirty="0"/>
              <a:t> MAX because even when the medium is fully utilized, a node can still get a “FAIR” share of the spectrum.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-Stress,</a:t>
            </a:r>
            <a:r>
              <a:rPr lang="en-US" baseline="0" dirty="0"/>
              <a:t> Wi-Fi load may vary but that is not the same as fragmentation</a:t>
            </a:r>
          </a:p>
          <a:p>
            <a:r>
              <a:rPr lang="en-US" baseline="0" dirty="0"/>
              <a:t>-I will soon demonstrate to you how these differences raise new challenges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F’][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A849F-1704-450F-880E-826B6AAC7AAD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A849F-1704-450F-880E-826B6AAC7AAD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A849F-1704-450F-880E-826B6AAC7AAD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-Prime real</a:t>
            </a:r>
            <a:r>
              <a:rPr lang="en-US" baseline="0" dirty="0"/>
              <a:t> estate like a beach front mansion</a:t>
            </a:r>
          </a:p>
          <a:p>
            <a:r>
              <a:rPr lang="en-US" baseline="0" dirty="0"/>
              <a:t>-Modern day equivalent of the Airbus 380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dynamic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A849F-1704-450F-880E-826B6AAC7AAD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Mac protocols are</a:t>
            </a:r>
            <a:r>
              <a:rPr lang="en-US" baseline="0" dirty="0"/>
              <a:t> same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A849F-1704-450F-880E-826B6AAC7AAD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Mac protocols are</a:t>
            </a:r>
            <a:r>
              <a:rPr lang="en-US" baseline="0" dirty="0"/>
              <a:t> same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A849F-1704-450F-880E-826B6AAC7AAD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Max throughput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A849F-1704-450F-880E-826B6AAC7AAD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Attenuation corresponds to range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A849F-1704-450F-880E-826B6AAC7AAD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0.1</a:t>
            </a:r>
            <a:r>
              <a:rPr lang="en-US" baseline="0" dirty="0"/>
              <a:t> ohm resistor in series </a:t>
            </a:r>
          </a:p>
          <a:p>
            <a:r>
              <a:rPr lang="en-US" baseline="0" dirty="0"/>
              <a:t>Results are for 6 mbps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A849F-1704-450F-880E-826B6AAC7AAD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20Mb file transfer</a:t>
            </a:r>
            <a:r>
              <a:rPr lang="en-US" baseline="0" dirty="0"/>
              <a:t> in 25s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A849F-1704-450F-880E-826B6AAC7AAD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-Prime real</a:t>
            </a:r>
            <a:r>
              <a:rPr lang="en-US" baseline="0" dirty="0"/>
              <a:t> estate like a beach front mansion</a:t>
            </a:r>
          </a:p>
          <a:p>
            <a:r>
              <a:rPr lang="en-US" baseline="0" dirty="0"/>
              <a:t>-Modern day equivalent of the Airbus 380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-DO NOT SAY POPULATION DENSITY IS INVERSELY PROPORTIONAL TO WHITESPACES AVAILABILITY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DC85EA-D758-44CB-9A5A-80212F40845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-Key point: we have thought through the</a:t>
            </a:r>
            <a:r>
              <a:rPr lang="en-US" baseline="0" dirty="0"/>
              <a:t> MAIN</a:t>
            </a:r>
            <a:r>
              <a:rPr lang="en-US" dirty="0"/>
              <a:t> issues that arise due to these differences</a:t>
            </a:r>
            <a:r>
              <a:rPr lang="en-US" baseline="0" dirty="0"/>
              <a:t> and we address them</a:t>
            </a:r>
          </a:p>
          <a:p>
            <a:r>
              <a:rPr lang="en-US" baseline="0" dirty="0"/>
              <a:t>-This it the FIRST whitespaces based </a:t>
            </a:r>
            <a:r>
              <a:rPr lang="en-US" baseline="0" dirty="0" err="1"/>
              <a:t>wirelss</a:t>
            </a:r>
            <a:r>
              <a:rPr lang="en-US" baseline="0" dirty="0"/>
              <a:t> network</a:t>
            </a:r>
          </a:p>
          <a:p>
            <a:r>
              <a:rPr lang="en-US" baseline="0" dirty="0"/>
              <a:t>-We do NOT address sensing. We leverage significant prior work on sensing.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77045-401A-4D5E-BFE3-54C21A8A663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4"/>
          <p:cNvSpPr>
            <a:spLocks noGrp="1"/>
          </p:cNvSpPr>
          <p:nvPr>
            <p:ph type="title"/>
          </p:nvPr>
        </p:nvSpPr>
        <p:spPr>
          <a:xfrm>
            <a:off x="457200" y="0"/>
            <a:ext cx="7696200" cy="114300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>
              <a:defRPr>
                <a:solidFill>
                  <a:srgbClr val="0033CC"/>
                </a:solidFill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extLst/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295400"/>
          </a:xfrm>
        </p:spPr>
        <p:txBody>
          <a:bodyPr anchor="ctr"/>
          <a:lstStyle>
            <a:lvl1pPr>
              <a:defRPr baseline="0">
                <a:solidFill>
                  <a:srgbClr val="0033CC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600200"/>
            <a:ext cx="777954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214F-F881-48EE-B6B5-9E22998A744A}" type="datetime1">
              <a:rPr lang="en-US" smtClean="0"/>
              <a:pPr/>
              <a:t>7/15/2016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11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F482-60C8-4F02-853E-C8A92EB97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AF482-60C8-4F02-853E-C8A92EB97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8" r:id="rId12"/>
    <p:sldLayoutId id="2147483710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33C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chart" Target="../charts/chart1.xml"/><Relationship Id="rId5" Type="http://schemas.openxmlformats.org/officeDocument/2006/relationships/image" Target="../media/image17.png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9.wmf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1.xml"/><Relationship Id="rId5" Type="http://schemas.openxmlformats.org/officeDocument/2006/relationships/image" Target="../media/image17.png"/><Relationship Id="rId4" Type="http://schemas.openxmlformats.org/officeDocument/2006/relationships/image" Target="../media/image13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Relationship Id="rId5" Type="http://schemas.openxmlformats.org/officeDocument/2006/relationships/image" Target="../media/image17.pn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17.png"/><Relationship Id="rId4" Type="http://schemas.openxmlformats.org/officeDocument/2006/relationships/image" Target="../media/image1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chart" Target="../charts/char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34.png"/><Relationship Id="rId4" Type="http://schemas.openxmlformats.org/officeDocument/2006/relationships/image" Target="../media/image13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13.wmf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3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wmf"/><Relationship Id="rId2" Type="http://schemas.openxmlformats.org/officeDocument/2006/relationships/tags" Target="../tags/tag3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chart" Target="../charts/chart4.xml"/><Relationship Id="rId5" Type="http://schemas.openxmlformats.org/officeDocument/2006/relationships/image" Target="../media/image17.png"/><Relationship Id="rId10" Type="http://schemas.openxmlformats.org/officeDocument/2006/relationships/chart" Target="../charts/chart3.xml"/><Relationship Id="rId4" Type="http://schemas.openxmlformats.org/officeDocument/2006/relationships/notesSlide" Target="../notesSlides/notesSlide23.xml"/><Relationship Id="rId9" Type="http://schemas.openxmlformats.org/officeDocument/2006/relationships/image" Target="../media/image3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chart" Target="../charts/char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1.emf"/><Relationship Id="rId4" Type="http://schemas.openxmlformats.org/officeDocument/2006/relationships/oleObject" Target="../embeddings/oleObject4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6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41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chart" Target="../charts/char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chart" Target="../charts/char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emf"/><Relationship Id="rId5" Type="http://schemas.openxmlformats.org/officeDocument/2006/relationships/package" Target="../embeddings/Microsoft_Excel_Worksheet.xlsx"/><Relationship Id="rId4" Type="http://schemas.openxmlformats.org/officeDocument/2006/relationships/notesSlide" Target="../notesSlides/notesSlide3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.microsoft.com/netres/projects/spawn/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w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04800" y="990600"/>
            <a:ext cx="8610600" cy="1676400"/>
          </a:xfrm>
          <a:noFill/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0033CC"/>
                </a:solidFill>
              </a:rPr>
              <a:t>Networking Devices</a:t>
            </a:r>
            <a:br>
              <a:rPr lang="en-US" sz="6000" b="1" dirty="0">
                <a:solidFill>
                  <a:srgbClr val="0033CC"/>
                </a:solidFill>
              </a:rPr>
            </a:br>
            <a:r>
              <a:rPr lang="en-US" sz="6000" b="1" dirty="0">
                <a:solidFill>
                  <a:srgbClr val="0033CC"/>
                </a:solidFill>
              </a:rPr>
              <a:t>over White Spaces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3352800"/>
            <a:ext cx="9144000" cy="249517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381000" indent="-381000" algn="ctr">
              <a:buFontTx/>
              <a:buNone/>
            </a:pPr>
            <a:r>
              <a:rPr lang="en-US" sz="3600" dirty="0"/>
              <a:t>Ranveer Chandra</a:t>
            </a:r>
          </a:p>
          <a:p>
            <a:pPr marL="381000" indent="-381000" algn="ctr">
              <a:buFontTx/>
              <a:buNone/>
            </a:pPr>
            <a:endParaRPr lang="en-US" sz="2400" i="1" dirty="0"/>
          </a:p>
          <a:p>
            <a:pPr marL="381000" indent="-381000" algn="ctr">
              <a:buFontTx/>
              <a:buNone/>
            </a:pPr>
            <a:endParaRPr lang="en-US" sz="2400" i="1" dirty="0"/>
          </a:p>
          <a:p>
            <a:pPr marL="381000" indent="-381000" algn="ctr">
              <a:buFontTx/>
              <a:buNone/>
            </a:pPr>
            <a:r>
              <a:rPr lang="en-US" sz="2200" i="1" dirty="0"/>
              <a:t>Collaborators: </a:t>
            </a:r>
          </a:p>
          <a:p>
            <a:pPr marL="381000" indent="-381000" algn="ctr">
              <a:buFontTx/>
              <a:buNone/>
            </a:pPr>
            <a:r>
              <a:rPr lang="en-US" sz="2200" i="1" dirty="0"/>
              <a:t>Thomas Moscibroda, Rohan Murty, Victor Bahl, </a:t>
            </a:r>
            <a:r>
              <a:rPr lang="en-US" sz="2200" i="1" dirty="0" err="1"/>
              <a:t>Srihari</a:t>
            </a:r>
            <a:r>
              <a:rPr lang="en-US" sz="2200" i="1" dirty="0"/>
              <a:t> </a:t>
            </a:r>
            <a:r>
              <a:rPr lang="en-US" sz="2200" i="1" dirty="0" err="1"/>
              <a:t>Narlanka</a:t>
            </a:r>
            <a:endParaRPr lang="en-US" sz="2200" i="1" dirty="0"/>
          </a:p>
          <a:p>
            <a:pPr marL="381000" indent="-381000" algn="ctr"/>
            <a:endParaRPr lang="en-US" sz="2800" dirty="0"/>
          </a:p>
        </p:txBody>
      </p:sp>
      <p:pic>
        <p:nvPicPr>
          <p:cNvPr id="8" name="Picture 17" descr="image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5791200"/>
            <a:ext cx="2897187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6288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0248" y="2286000"/>
            <a:ext cx="7063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Why not </a:t>
            </a:r>
            <a:r>
              <a:rPr lang="en-US" sz="5400" dirty="0">
                <a:solidFill>
                  <a:schemeClr val="accent3"/>
                </a:solidFill>
              </a:rPr>
              <a:t>reuse</a:t>
            </a:r>
            <a:r>
              <a:rPr lang="en-US" sz="5400" dirty="0"/>
              <a:t> Wi-Fi based solutions, as 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1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19"/>
    </mc:Choice>
    <mc:Fallback xmlns="">
      <p:transition xmlns:p14="http://schemas.microsoft.com/office/powerpoint/2010/main" spd="slow" advTm="10319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18" y="274638"/>
            <a:ext cx="885825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White Spaces Spectrum Availability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9300" y="1600200"/>
            <a:ext cx="3143250" cy="1142999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u="sng" dirty="0"/>
              <a:t>Differences from ISM(Wi-Fi)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3300" y="2735794"/>
            <a:ext cx="971550" cy="798059"/>
          </a:xfrm>
          <a:prstGeom prst="rect">
            <a:avLst/>
          </a:prstGeom>
          <a:noFill/>
        </p:spPr>
      </p:pic>
      <p:pic>
        <p:nvPicPr>
          <p:cNvPr id="6" name="Picture 5" descr="11954226271169522330transmission_tower_ante_01_svg_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900" y="2457450"/>
            <a:ext cx="974799" cy="114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42526" y="2030968"/>
            <a:ext cx="158697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Fragmentation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6115050" y="2343150"/>
            <a:ext cx="2694999" cy="353943"/>
            <a:chOff x="6115050" y="2343150"/>
            <a:chExt cx="2694999" cy="353943"/>
          </a:xfrm>
        </p:grpSpPr>
        <p:grpSp>
          <p:nvGrpSpPr>
            <p:cNvPr id="21" name="Group 20"/>
            <p:cNvGrpSpPr/>
            <p:nvPr/>
          </p:nvGrpSpPr>
          <p:grpSpPr>
            <a:xfrm>
              <a:off x="6115050" y="2343150"/>
              <a:ext cx="369027" cy="228601"/>
              <a:chOff x="6774723" y="3771899"/>
              <a:chExt cx="531768" cy="400051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6774723" y="4170719"/>
                <a:ext cx="531768" cy="1231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6597529" y="3971309"/>
                <a:ext cx="39881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6463766" y="2343150"/>
              <a:ext cx="2346283" cy="35394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>
                  <a:solidFill>
                    <a:schemeClr val="accent1"/>
                  </a:solidFill>
                </a:rPr>
                <a:t>Variable channel widths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14300" y="3771900"/>
            <a:ext cx="17145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14300" y="3771900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57200" y="37719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00100" y="37719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43000" y="37719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143250" y="3764494"/>
            <a:ext cx="17145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143250" y="3764494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22919" y="3764494"/>
            <a:ext cx="342900" cy="86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486150" y="3764494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29050" y="3764494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171950" y="3764494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14850" y="3714750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486150" y="3714750"/>
            <a:ext cx="6858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57200" y="3714750"/>
            <a:ext cx="13716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77"/>
          <p:cNvGrpSpPr/>
          <p:nvPr/>
        </p:nvGrpSpPr>
        <p:grpSpPr>
          <a:xfrm>
            <a:off x="3168417" y="4001483"/>
            <a:ext cx="1672555" cy="466130"/>
            <a:chOff x="5829300" y="4000500"/>
            <a:chExt cx="1672555" cy="466130"/>
          </a:xfrm>
        </p:grpSpPr>
        <p:sp>
          <p:nvSpPr>
            <p:cNvPr id="56" name="TextBox 55"/>
            <p:cNvSpPr txBox="1"/>
            <p:nvPr/>
          </p:nvSpPr>
          <p:spPr>
            <a:xfrm>
              <a:off x="5829300" y="400050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172200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540267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858000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216105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</p:grpSp>
      <p:grpSp>
        <p:nvGrpSpPr>
          <p:cNvPr id="49" name="Group 76"/>
          <p:cNvGrpSpPr/>
          <p:nvPr/>
        </p:nvGrpSpPr>
        <p:grpSpPr>
          <a:xfrm>
            <a:off x="122689" y="4017278"/>
            <a:ext cx="1672555" cy="466130"/>
            <a:chOff x="1314450" y="3991570"/>
            <a:chExt cx="1672555" cy="466130"/>
          </a:xfrm>
        </p:grpSpPr>
        <p:sp>
          <p:nvSpPr>
            <p:cNvPr id="50" name="TextBox 49"/>
            <p:cNvSpPr txBox="1"/>
            <p:nvPr/>
          </p:nvSpPr>
          <p:spPr>
            <a:xfrm>
              <a:off x="1314450" y="399157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6573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5417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3431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701255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</p:grpSp>
      <p:sp>
        <p:nvSpPr>
          <p:cNvPr id="64" name="Rectangle 63"/>
          <p:cNvSpPr/>
          <p:nvPr/>
        </p:nvSpPr>
        <p:spPr>
          <a:xfrm>
            <a:off x="342900" y="5486400"/>
            <a:ext cx="354330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Each TV Channel is 6 MHz wide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3714750" y="5486400"/>
            <a:ext cx="514350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sym typeface="Symbol"/>
              </a:rPr>
              <a:t>  Use multiple channels for more bandwidth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028950" y="5486400"/>
            <a:ext cx="297180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sym typeface="Symbol"/>
              </a:rPr>
              <a:t>Spectrum is Fragmented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114300" y="1143000"/>
            <a:ext cx="5372100" cy="4286250"/>
            <a:chOff x="1828800" y="4800600"/>
            <a:chExt cx="6000750" cy="4572000"/>
          </a:xfrm>
        </p:grpSpPr>
        <p:sp>
          <p:nvSpPr>
            <p:cNvPr id="69" name="Rectangle 68"/>
            <p:cNvSpPr/>
            <p:nvPr/>
          </p:nvSpPr>
          <p:spPr>
            <a:xfrm>
              <a:off x="3028950" y="5200650"/>
              <a:ext cx="1371600" cy="3371850"/>
            </a:xfrm>
            <a:prstGeom prst="rect">
              <a:avLst/>
            </a:prstGeom>
            <a:solidFill>
              <a:srgbClr val="FFFF00"/>
            </a:solidFill>
            <a:ln w="3175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8" name="Chart 67"/>
            <p:cNvGraphicFramePr/>
            <p:nvPr/>
          </p:nvGraphicFramePr>
          <p:xfrm>
            <a:off x="1828800" y="4800600"/>
            <a:ext cx="6000750" cy="45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  <p:custDataLst>
      <p:tags r:id="rId1"/>
    </p:custDataLst>
    <p:extLst>
      <p:ext uri="{BB962C8B-B14F-4D97-AF65-F5344CB8AC3E}">
        <p14:creationId xmlns:p14="http://schemas.microsoft.com/office/powerpoint/2010/main" val="293651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630"/>
    </mc:Choice>
    <mc:Fallback xmlns="">
      <p:transition xmlns:p14="http://schemas.microsoft.com/office/powerpoint/2010/main" spd="slow" advTm="159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2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2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27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30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33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36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3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42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45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48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51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54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57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60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63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66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69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4"/>
                                      </p:to>
                                    </p:set>
                                    <p:animEffect filter="image" prLst="opacity: 0.04">
                                      <p:cBhvr rctx="IE">
                                        <p:cTn id="72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5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98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1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4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07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0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3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116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61" grpId="0" animBg="1"/>
      <p:bldP spid="61" grpId="1" animBg="1"/>
      <p:bldP spid="61" grpId="2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Freeform 66"/>
          <p:cNvSpPr/>
          <p:nvPr/>
        </p:nvSpPr>
        <p:spPr>
          <a:xfrm rot="16200000">
            <a:off x="2714625" y="2200275"/>
            <a:ext cx="2800350" cy="2971800"/>
          </a:xfrm>
          <a:custGeom>
            <a:avLst/>
            <a:gdLst>
              <a:gd name="connsiteX0" fmla="*/ 0 w 4095750"/>
              <a:gd name="connsiteY0" fmla="*/ 1604962 h 1624012"/>
              <a:gd name="connsiteX1" fmla="*/ 114300 w 4095750"/>
              <a:gd name="connsiteY1" fmla="*/ 928687 h 1624012"/>
              <a:gd name="connsiteX2" fmla="*/ 466725 w 4095750"/>
              <a:gd name="connsiteY2" fmla="*/ 414337 h 1624012"/>
              <a:gd name="connsiteX3" fmla="*/ 1438275 w 4095750"/>
              <a:gd name="connsiteY3" fmla="*/ 61912 h 1624012"/>
              <a:gd name="connsiteX4" fmla="*/ 2581275 w 4095750"/>
              <a:gd name="connsiteY4" fmla="*/ 42862 h 1624012"/>
              <a:gd name="connsiteX5" fmla="*/ 3448050 w 4095750"/>
              <a:gd name="connsiteY5" fmla="*/ 223837 h 1624012"/>
              <a:gd name="connsiteX6" fmla="*/ 3876675 w 4095750"/>
              <a:gd name="connsiteY6" fmla="*/ 728662 h 1624012"/>
              <a:gd name="connsiteX7" fmla="*/ 4057650 w 4095750"/>
              <a:gd name="connsiteY7" fmla="*/ 1252537 h 1624012"/>
              <a:gd name="connsiteX8" fmla="*/ 4095750 w 4095750"/>
              <a:gd name="connsiteY8" fmla="*/ 1624012 h 1624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95750" h="1624012">
                <a:moveTo>
                  <a:pt x="0" y="1604962"/>
                </a:moveTo>
                <a:cubicBezTo>
                  <a:pt x="18256" y="1366043"/>
                  <a:pt x="36513" y="1127124"/>
                  <a:pt x="114300" y="928687"/>
                </a:cubicBezTo>
                <a:cubicBezTo>
                  <a:pt x="192087" y="730250"/>
                  <a:pt x="246063" y="558800"/>
                  <a:pt x="466725" y="414337"/>
                </a:cubicBezTo>
                <a:cubicBezTo>
                  <a:pt x="687388" y="269875"/>
                  <a:pt x="1085850" y="123824"/>
                  <a:pt x="1438275" y="61912"/>
                </a:cubicBezTo>
                <a:cubicBezTo>
                  <a:pt x="1790700" y="0"/>
                  <a:pt x="2246313" y="15875"/>
                  <a:pt x="2581275" y="42862"/>
                </a:cubicBezTo>
                <a:cubicBezTo>
                  <a:pt x="2916237" y="69849"/>
                  <a:pt x="3232150" y="109537"/>
                  <a:pt x="3448050" y="223837"/>
                </a:cubicBezTo>
                <a:cubicBezTo>
                  <a:pt x="3663950" y="338137"/>
                  <a:pt x="3775075" y="557212"/>
                  <a:pt x="3876675" y="728662"/>
                </a:cubicBezTo>
                <a:cubicBezTo>
                  <a:pt x="3978275" y="900112"/>
                  <a:pt x="4021137" y="1103312"/>
                  <a:pt x="4057650" y="1252537"/>
                </a:cubicBezTo>
                <a:cubicBezTo>
                  <a:pt x="4094163" y="1401762"/>
                  <a:pt x="4094956" y="1512887"/>
                  <a:pt x="4095750" y="1624012"/>
                </a:cubicBezTo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64" y="274638"/>
            <a:ext cx="874395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White Spaces Spectrum Availability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9300" y="1600200"/>
            <a:ext cx="3143250" cy="222885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u="sng" dirty="0"/>
              <a:t>Differences from ISM(Wi-Fi)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700" y="2914650"/>
            <a:ext cx="971550" cy="798059"/>
          </a:xfrm>
          <a:prstGeom prst="rect">
            <a:avLst/>
          </a:prstGeom>
          <a:noFill/>
        </p:spPr>
      </p:pic>
      <p:pic>
        <p:nvPicPr>
          <p:cNvPr id="6" name="Picture 5" descr="11954226271169522330transmission_tower_ante_01_svg_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" y="2457450"/>
            <a:ext cx="974799" cy="114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42526" y="2030968"/>
            <a:ext cx="1586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Fragmentation</a:t>
            </a:r>
          </a:p>
        </p:txBody>
      </p:sp>
      <p:grpSp>
        <p:nvGrpSpPr>
          <p:cNvPr id="7" name="Group 66"/>
          <p:cNvGrpSpPr/>
          <p:nvPr/>
        </p:nvGrpSpPr>
        <p:grpSpPr>
          <a:xfrm>
            <a:off x="6115050" y="2343150"/>
            <a:ext cx="2694999" cy="353943"/>
            <a:chOff x="6115050" y="2343150"/>
            <a:chExt cx="2694999" cy="353943"/>
          </a:xfrm>
        </p:grpSpPr>
        <p:grpSp>
          <p:nvGrpSpPr>
            <p:cNvPr id="9" name="Group 20"/>
            <p:cNvGrpSpPr/>
            <p:nvPr/>
          </p:nvGrpSpPr>
          <p:grpSpPr>
            <a:xfrm>
              <a:off x="6115050" y="2343150"/>
              <a:ext cx="369027" cy="228601"/>
              <a:chOff x="6774723" y="3771899"/>
              <a:chExt cx="531768" cy="400051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6774723" y="4170719"/>
                <a:ext cx="531768" cy="1231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6597529" y="3971309"/>
                <a:ext cx="39881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6463766" y="2343150"/>
              <a:ext cx="2346283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>
                  <a:solidFill>
                    <a:schemeClr val="accent1"/>
                  </a:solidFill>
                </a:rPr>
                <a:t>Variable channel widths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14300" y="3771900"/>
            <a:ext cx="17145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14300" y="3771900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57200" y="37719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00100" y="37719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43000" y="37719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906581" y="3764494"/>
            <a:ext cx="17145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906581" y="3764494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286250" y="3764494"/>
            <a:ext cx="342900" cy="86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249481" y="3764494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592381" y="3764494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935281" y="3764494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76"/>
          <p:cNvGrpSpPr/>
          <p:nvPr/>
        </p:nvGrpSpPr>
        <p:grpSpPr>
          <a:xfrm>
            <a:off x="122689" y="4017278"/>
            <a:ext cx="1672555" cy="466130"/>
            <a:chOff x="1314450" y="3991570"/>
            <a:chExt cx="1672555" cy="466130"/>
          </a:xfrm>
        </p:grpSpPr>
        <p:sp>
          <p:nvSpPr>
            <p:cNvPr id="50" name="TextBox 49"/>
            <p:cNvSpPr txBox="1"/>
            <p:nvPr/>
          </p:nvSpPr>
          <p:spPr>
            <a:xfrm>
              <a:off x="1314450" y="399157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6573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5417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3431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701255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</p:grpSp>
      <p:sp>
        <p:nvSpPr>
          <p:cNvPr id="64" name="Rectangle 63"/>
          <p:cNvSpPr/>
          <p:nvPr/>
        </p:nvSpPr>
        <p:spPr>
          <a:xfrm>
            <a:off x="342900" y="5486400"/>
            <a:ext cx="474345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0000"/>
                </a:solidFill>
              </a:rPr>
              <a:t>Location impacts spectrum availability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514850" y="5486400"/>
            <a:ext cx="434340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0000"/>
                </a:solidFill>
                <a:sym typeface="Symbol"/>
              </a:rPr>
              <a:t>  Spectrum exhibits spatial variation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6115050" y="3174940"/>
            <a:ext cx="2785290" cy="618699"/>
            <a:chOff x="6187260" y="3130887"/>
            <a:chExt cx="2785290" cy="618699"/>
          </a:xfrm>
        </p:grpSpPr>
        <p:grpSp>
          <p:nvGrpSpPr>
            <p:cNvPr id="47" name="Group 20"/>
            <p:cNvGrpSpPr/>
            <p:nvPr/>
          </p:nvGrpSpPr>
          <p:grpSpPr>
            <a:xfrm>
              <a:off x="6187260" y="3130887"/>
              <a:ext cx="369027" cy="228461"/>
              <a:chOff x="6774723" y="3771899"/>
              <a:chExt cx="531768" cy="400051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>
                <a:off x="6774723" y="4170719"/>
                <a:ext cx="531768" cy="1231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6597529" y="3971309"/>
                <a:ext cx="39881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/>
            <p:cNvSpPr txBox="1"/>
            <p:nvPr/>
          </p:nvSpPr>
          <p:spPr>
            <a:xfrm>
              <a:off x="6494948" y="3134033"/>
              <a:ext cx="2477602" cy="61555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700" b="1" dirty="0">
                  <a:solidFill>
                    <a:schemeClr val="accent1"/>
                  </a:solidFill>
                </a:rPr>
                <a:t>Cannot assume same </a:t>
              </a:r>
            </a:p>
            <a:p>
              <a:r>
                <a:rPr lang="en-US" sz="1700" b="1" dirty="0">
                  <a:solidFill>
                    <a:schemeClr val="accent1"/>
                  </a:solidFill>
                </a:rPr>
                <a:t>channel  free everywhere</a:t>
              </a:r>
            </a:p>
          </p:txBody>
        </p:sp>
      </p:grpSp>
      <p:sp>
        <p:nvSpPr>
          <p:cNvPr id="70" name="Rectangle 69"/>
          <p:cNvSpPr/>
          <p:nvPr/>
        </p:nvSpPr>
        <p:spPr>
          <a:xfrm>
            <a:off x="3935281" y="3771900"/>
            <a:ext cx="342900" cy="857250"/>
          </a:xfrm>
          <a:prstGeom prst="rect">
            <a:avLst/>
          </a:prstGeom>
          <a:noFill/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77"/>
          <p:cNvGrpSpPr/>
          <p:nvPr/>
        </p:nvGrpSpPr>
        <p:grpSpPr>
          <a:xfrm>
            <a:off x="2931748" y="4001483"/>
            <a:ext cx="1672555" cy="466130"/>
            <a:chOff x="5829300" y="4000500"/>
            <a:chExt cx="1672555" cy="466130"/>
          </a:xfrm>
        </p:grpSpPr>
        <p:sp>
          <p:nvSpPr>
            <p:cNvPr id="56" name="TextBox 55"/>
            <p:cNvSpPr txBox="1"/>
            <p:nvPr/>
          </p:nvSpPr>
          <p:spPr>
            <a:xfrm>
              <a:off x="5829300" y="400050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172200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540267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858000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216105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</p:grpSp>
      <p:sp>
        <p:nvSpPr>
          <p:cNvPr id="72" name="Rectangle 71"/>
          <p:cNvSpPr/>
          <p:nvPr/>
        </p:nvSpPr>
        <p:spPr>
          <a:xfrm>
            <a:off x="1143000" y="3771900"/>
            <a:ext cx="342900" cy="857250"/>
          </a:xfrm>
          <a:prstGeom prst="rect">
            <a:avLst/>
          </a:prstGeom>
          <a:noFill/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5843096" y="2888218"/>
            <a:ext cx="175785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Spatial Variation</a:t>
            </a:r>
          </a:p>
        </p:txBody>
      </p:sp>
      <p:pic>
        <p:nvPicPr>
          <p:cNvPr id="61" name="Picture 9" descr="C:\Users\t-rohanm\Pictures\Microsoft Clip Organizer\j0434177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7064" y="2857500"/>
            <a:ext cx="664910" cy="1600200"/>
          </a:xfrm>
          <a:prstGeom prst="rect">
            <a:avLst/>
          </a:prstGeom>
          <a:noFill/>
        </p:spPr>
      </p:pic>
      <p:sp>
        <p:nvSpPr>
          <p:cNvPr id="62" name="Freeform 15"/>
          <p:cNvSpPr>
            <a:spLocks/>
          </p:cNvSpPr>
          <p:nvPr/>
        </p:nvSpPr>
        <p:spPr bwMode="auto">
          <a:xfrm rot="3141123">
            <a:off x="4497527" y="2660384"/>
            <a:ext cx="457200" cy="180975"/>
          </a:xfrm>
          <a:custGeom>
            <a:avLst/>
            <a:gdLst/>
            <a:ahLst/>
            <a:cxnLst>
              <a:cxn ang="0">
                <a:pos x="657" y="252"/>
              </a:cxn>
              <a:cxn ang="0">
                <a:pos x="1140" y="0"/>
              </a:cxn>
              <a:cxn ang="0">
                <a:pos x="1140" y="36"/>
              </a:cxn>
              <a:cxn ang="0">
                <a:pos x="488" y="504"/>
              </a:cxn>
              <a:cxn ang="0">
                <a:pos x="488" y="332"/>
              </a:cxn>
              <a:cxn ang="0">
                <a:pos x="0" y="588"/>
              </a:cxn>
              <a:cxn ang="0">
                <a:pos x="0" y="550"/>
              </a:cxn>
              <a:cxn ang="0">
                <a:pos x="657" y="75"/>
              </a:cxn>
              <a:cxn ang="0">
                <a:pos x="657" y="252"/>
              </a:cxn>
              <a:cxn ang="0">
                <a:pos x="657" y="252"/>
              </a:cxn>
            </a:cxnLst>
            <a:rect l="0" t="0" r="r" b="b"/>
            <a:pathLst>
              <a:path w="1140" h="588">
                <a:moveTo>
                  <a:pt x="657" y="252"/>
                </a:moveTo>
                <a:lnTo>
                  <a:pt x="1140" y="0"/>
                </a:lnTo>
                <a:lnTo>
                  <a:pt x="1140" y="36"/>
                </a:lnTo>
                <a:lnTo>
                  <a:pt x="488" y="504"/>
                </a:lnTo>
                <a:lnTo>
                  <a:pt x="488" y="332"/>
                </a:lnTo>
                <a:lnTo>
                  <a:pt x="0" y="588"/>
                </a:lnTo>
                <a:lnTo>
                  <a:pt x="0" y="550"/>
                </a:lnTo>
                <a:lnTo>
                  <a:pt x="657" y="75"/>
                </a:lnTo>
                <a:lnTo>
                  <a:pt x="657" y="252"/>
                </a:lnTo>
                <a:lnTo>
                  <a:pt x="657" y="2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15"/>
          <p:cNvSpPr>
            <a:spLocks/>
          </p:cNvSpPr>
          <p:nvPr/>
        </p:nvSpPr>
        <p:spPr bwMode="auto">
          <a:xfrm rot="21373953">
            <a:off x="4463151" y="3043775"/>
            <a:ext cx="457200" cy="180975"/>
          </a:xfrm>
          <a:custGeom>
            <a:avLst/>
            <a:gdLst/>
            <a:ahLst/>
            <a:cxnLst>
              <a:cxn ang="0">
                <a:pos x="657" y="252"/>
              </a:cxn>
              <a:cxn ang="0">
                <a:pos x="1140" y="0"/>
              </a:cxn>
              <a:cxn ang="0">
                <a:pos x="1140" y="36"/>
              </a:cxn>
              <a:cxn ang="0">
                <a:pos x="488" y="504"/>
              </a:cxn>
              <a:cxn ang="0">
                <a:pos x="488" y="332"/>
              </a:cxn>
              <a:cxn ang="0">
                <a:pos x="0" y="588"/>
              </a:cxn>
              <a:cxn ang="0">
                <a:pos x="0" y="550"/>
              </a:cxn>
              <a:cxn ang="0">
                <a:pos x="657" y="75"/>
              </a:cxn>
              <a:cxn ang="0">
                <a:pos x="657" y="252"/>
              </a:cxn>
              <a:cxn ang="0">
                <a:pos x="657" y="252"/>
              </a:cxn>
            </a:cxnLst>
            <a:rect l="0" t="0" r="r" b="b"/>
            <a:pathLst>
              <a:path w="1140" h="588">
                <a:moveTo>
                  <a:pt x="657" y="252"/>
                </a:moveTo>
                <a:lnTo>
                  <a:pt x="1140" y="0"/>
                </a:lnTo>
                <a:lnTo>
                  <a:pt x="1140" y="36"/>
                </a:lnTo>
                <a:lnTo>
                  <a:pt x="488" y="504"/>
                </a:lnTo>
                <a:lnTo>
                  <a:pt x="488" y="332"/>
                </a:lnTo>
                <a:lnTo>
                  <a:pt x="0" y="588"/>
                </a:lnTo>
                <a:lnTo>
                  <a:pt x="0" y="550"/>
                </a:lnTo>
                <a:lnTo>
                  <a:pt x="657" y="75"/>
                </a:lnTo>
                <a:lnTo>
                  <a:pt x="657" y="252"/>
                </a:lnTo>
                <a:lnTo>
                  <a:pt x="657" y="252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800600" y="4400550"/>
            <a:ext cx="768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TV</a:t>
            </a:r>
          </a:p>
          <a:p>
            <a:pPr algn="ctr"/>
            <a:r>
              <a:rPr lang="en-US" b="1" dirty="0"/>
              <a:t>Tower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544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340"/>
    </mc:Choice>
    <mc:Fallback xmlns="">
      <p:transition xmlns:p14="http://schemas.microsoft.com/office/powerpoint/2010/main" spd="slow" advTm="59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70" grpId="0" animBg="1"/>
      <p:bldP spid="72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274638"/>
            <a:ext cx="88011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White Spaces Spectrum Availability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9300" y="1600200"/>
            <a:ext cx="3143250" cy="382905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000" b="1" u="sng" dirty="0"/>
              <a:t>Differences from ISM(Wi-Fi)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3300" y="2735794"/>
            <a:ext cx="971550" cy="798059"/>
          </a:xfrm>
          <a:prstGeom prst="rect">
            <a:avLst/>
          </a:prstGeom>
          <a:noFill/>
        </p:spPr>
      </p:pic>
      <p:pic>
        <p:nvPicPr>
          <p:cNvPr id="6" name="Picture 5" descr="11954226271169522330transmission_tower_ante_01_svg_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0" y="2457450"/>
            <a:ext cx="974799" cy="1143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42526" y="2030968"/>
            <a:ext cx="1586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Fragmentation</a:t>
            </a:r>
          </a:p>
        </p:txBody>
      </p:sp>
      <p:grpSp>
        <p:nvGrpSpPr>
          <p:cNvPr id="7" name="Group 66"/>
          <p:cNvGrpSpPr/>
          <p:nvPr/>
        </p:nvGrpSpPr>
        <p:grpSpPr>
          <a:xfrm>
            <a:off x="6115050" y="2343150"/>
            <a:ext cx="2694999" cy="353943"/>
            <a:chOff x="6115050" y="2343150"/>
            <a:chExt cx="2694999" cy="353943"/>
          </a:xfrm>
        </p:grpSpPr>
        <p:grpSp>
          <p:nvGrpSpPr>
            <p:cNvPr id="9" name="Group 20"/>
            <p:cNvGrpSpPr/>
            <p:nvPr/>
          </p:nvGrpSpPr>
          <p:grpSpPr>
            <a:xfrm>
              <a:off x="6115050" y="2343150"/>
              <a:ext cx="369027" cy="228601"/>
              <a:chOff x="6774723" y="3771899"/>
              <a:chExt cx="531768" cy="400051"/>
            </a:xfrm>
          </p:grpSpPr>
          <p:cxnSp>
            <p:nvCxnSpPr>
              <p:cNvPr id="16" name="Straight Arrow Connector 15"/>
              <p:cNvCxnSpPr/>
              <p:nvPr/>
            </p:nvCxnSpPr>
            <p:spPr>
              <a:xfrm>
                <a:off x="6774723" y="4170719"/>
                <a:ext cx="531768" cy="1231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6597529" y="3971309"/>
                <a:ext cx="39881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21"/>
            <p:cNvSpPr txBox="1"/>
            <p:nvPr/>
          </p:nvSpPr>
          <p:spPr>
            <a:xfrm>
              <a:off x="6463766" y="2343150"/>
              <a:ext cx="2346283" cy="3539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700" b="1" dirty="0">
                  <a:solidFill>
                    <a:schemeClr val="accent1"/>
                  </a:solidFill>
                </a:rPr>
                <a:t>Variable channel widths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114300" y="3771900"/>
            <a:ext cx="17145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14300" y="3771900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457200" y="37719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800100" y="37719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43000" y="37719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143250" y="3764494"/>
            <a:ext cx="17145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143250" y="3764494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522919" y="3764494"/>
            <a:ext cx="342900" cy="86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3486150" y="3764494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29050" y="3764494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171950" y="3764494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28600" y="5600700"/>
            <a:ext cx="474345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0000"/>
                </a:solidFill>
              </a:rPr>
              <a:t>Incumbents appear/disappear over time</a:t>
            </a:r>
          </a:p>
        </p:txBody>
      </p:sp>
      <p:sp>
        <p:nvSpPr>
          <p:cNvPr id="65" name="Rectangle 64"/>
          <p:cNvSpPr/>
          <p:nvPr/>
        </p:nvSpPr>
        <p:spPr>
          <a:xfrm>
            <a:off x="4572000" y="5600700"/>
            <a:ext cx="445770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0000"/>
                </a:solidFill>
                <a:sym typeface="Symbol"/>
              </a:rPr>
              <a:t>  Must reconfigure after disconnection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843096" y="2888218"/>
            <a:ext cx="1757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Spatial Variation</a:t>
            </a:r>
          </a:p>
        </p:txBody>
      </p:sp>
      <p:grpSp>
        <p:nvGrpSpPr>
          <p:cNvPr id="11" name="Group 62"/>
          <p:cNvGrpSpPr/>
          <p:nvPr/>
        </p:nvGrpSpPr>
        <p:grpSpPr>
          <a:xfrm>
            <a:off x="6115050" y="3143250"/>
            <a:ext cx="2785290" cy="615553"/>
            <a:chOff x="6187260" y="3099197"/>
            <a:chExt cx="2785290" cy="615553"/>
          </a:xfrm>
        </p:grpSpPr>
        <p:grpSp>
          <p:nvGrpSpPr>
            <p:cNvPr id="12" name="Group 20"/>
            <p:cNvGrpSpPr/>
            <p:nvPr/>
          </p:nvGrpSpPr>
          <p:grpSpPr>
            <a:xfrm>
              <a:off x="6187260" y="3130887"/>
              <a:ext cx="369027" cy="228461"/>
              <a:chOff x="6774723" y="3771899"/>
              <a:chExt cx="531768" cy="400051"/>
            </a:xfrm>
          </p:grpSpPr>
          <p:cxnSp>
            <p:nvCxnSpPr>
              <p:cNvPr id="49" name="Straight Arrow Connector 48"/>
              <p:cNvCxnSpPr/>
              <p:nvPr/>
            </p:nvCxnSpPr>
            <p:spPr>
              <a:xfrm>
                <a:off x="6774723" y="4170719"/>
                <a:ext cx="531768" cy="1231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5400000">
                <a:off x="6597529" y="3971309"/>
                <a:ext cx="39881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/>
            <p:cNvSpPr txBox="1"/>
            <p:nvPr/>
          </p:nvSpPr>
          <p:spPr>
            <a:xfrm>
              <a:off x="6494948" y="3099197"/>
              <a:ext cx="247760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b="1" dirty="0">
                  <a:solidFill>
                    <a:schemeClr val="accent1"/>
                  </a:solidFill>
                </a:rPr>
                <a:t>Cannot assume same </a:t>
              </a:r>
            </a:p>
            <a:p>
              <a:r>
                <a:rPr lang="en-US" sz="1700" b="1" dirty="0">
                  <a:solidFill>
                    <a:schemeClr val="accent1"/>
                  </a:solidFill>
                </a:rPr>
                <a:t>channel  free everywhere</a:t>
              </a:r>
            </a:p>
          </p:txBody>
        </p:sp>
      </p:grpSp>
      <p:sp>
        <p:nvSpPr>
          <p:cNvPr id="70" name="Rectangle 69"/>
          <p:cNvSpPr/>
          <p:nvPr/>
        </p:nvSpPr>
        <p:spPr>
          <a:xfrm>
            <a:off x="3486150" y="3771900"/>
            <a:ext cx="685800" cy="857250"/>
          </a:xfrm>
          <a:prstGeom prst="rect">
            <a:avLst/>
          </a:prstGeom>
          <a:noFill/>
          <a:ln w="63500">
            <a:solidFill>
              <a:srgbClr val="B4D73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57200" y="3771900"/>
            <a:ext cx="685800" cy="857250"/>
          </a:xfrm>
          <a:prstGeom prst="rect">
            <a:avLst/>
          </a:prstGeom>
          <a:noFill/>
          <a:ln w="63500">
            <a:solidFill>
              <a:srgbClr val="B4D73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8" name="Group 67"/>
          <p:cNvGrpSpPr/>
          <p:nvPr/>
        </p:nvGrpSpPr>
        <p:grpSpPr>
          <a:xfrm>
            <a:off x="2571750" y="2686050"/>
            <a:ext cx="1085850" cy="1085850"/>
            <a:chOff x="2571750" y="2686050"/>
            <a:chExt cx="1085850" cy="1085850"/>
          </a:xfrm>
        </p:grpSpPr>
        <p:pic>
          <p:nvPicPr>
            <p:cNvPr id="47" name="Picture 2" descr="C:\Users\t-rohanm\AppData\Local\Microsoft\Windows\Temporary Internet Files\Content.IE5\JHS5IGSZ\MCj04338360000[1]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71750" y="2686050"/>
              <a:ext cx="857250" cy="857250"/>
            </a:xfrm>
            <a:prstGeom prst="rect">
              <a:avLst/>
            </a:prstGeom>
            <a:noFill/>
          </p:spPr>
        </p:pic>
        <p:cxnSp>
          <p:nvCxnSpPr>
            <p:cNvPr id="61" name="Shape 77"/>
            <p:cNvCxnSpPr/>
            <p:nvPr/>
          </p:nvCxnSpPr>
          <p:spPr>
            <a:xfrm rot="16200000" flipV="1">
              <a:off x="3171825" y="3286125"/>
              <a:ext cx="514350" cy="457200"/>
            </a:xfrm>
            <a:prstGeom prst="bentConnector3">
              <a:avLst>
                <a:gd name="adj1" fmla="val 50000"/>
              </a:avLst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77"/>
          <p:cNvGrpSpPr/>
          <p:nvPr/>
        </p:nvGrpSpPr>
        <p:grpSpPr>
          <a:xfrm>
            <a:off x="800100" y="4629150"/>
            <a:ext cx="3028950" cy="400050"/>
            <a:chOff x="800100" y="4629150"/>
            <a:chExt cx="3028950" cy="400050"/>
          </a:xfrm>
        </p:grpSpPr>
        <p:cxnSp>
          <p:nvCxnSpPr>
            <p:cNvPr id="71" name="Straight Connector 70"/>
            <p:cNvCxnSpPr>
              <a:stCxn id="72" idx="2"/>
            </p:cNvCxnSpPr>
            <p:nvPr/>
          </p:nvCxnSpPr>
          <p:spPr>
            <a:xfrm rot="5400000">
              <a:off x="600075" y="4829175"/>
              <a:ext cx="40005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800100" y="5029200"/>
              <a:ext cx="302895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0" idx="2"/>
            </p:cNvCxnSpPr>
            <p:nvPr/>
          </p:nvCxnSpPr>
          <p:spPr>
            <a:xfrm rot="5400000">
              <a:off x="3629025" y="4829175"/>
              <a:ext cx="40005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9" name="Picture 1" descr="C:\Users\t-rohanm\AppData\Local\Microsoft\Windows\Temporary Internet Files\Content.IE5\IJIUYABM\MCj0432537000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14550" y="4743450"/>
            <a:ext cx="603146" cy="603146"/>
          </a:xfrm>
          <a:prstGeom prst="rect">
            <a:avLst/>
          </a:prstGeom>
          <a:noFill/>
        </p:spPr>
      </p:pic>
      <p:sp>
        <p:nvSpPr>
          <p:cNvPr id="80" name="Rectangle 79"/>
          <p:cNvSpPr/>
          <p:nvPr/>
        </p:nvSpPr>
        <p:spPr>
          <a:xfrm>
            <a:off x="3486150" y="3771900"/>
            <a:ext cx="342900" cy="857250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 w="635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800100" y="3771900"/>
            <a:ext cx="342900" cy="857250"/>
          </a:xfrm>
          <a:prstGeom prst="rect">
            <a:avLst/>
          </a:prstGeom>
          <a:noFill/>
          <a:ln w="63500">
            <a:solidFill>
              <a:srgbClr val="B4D73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3829050" y="3771900"/>
            <a:ext cx="342900" cy="857250"/>
          </a:xfrm>
          <a:prstGeom prst="rect">
            <a:avLst/>
          </a:prstGeom>
          <a:noFill/>
          <a:ln w="63500">
            <a:solidFill>
              <a:srgbClr val="B4D73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76"/>
          <p:cNvGrpSpPr/>
          <p:nvPr/>
        </p:nvGrpSpPr>
        <p:grpSpPr>
          <a:xfrm>
            <a:off x="122689" y="4017278"/>
            <a:ext cx="1672555" cy="466130"/>
            <a:chOff x="1314450" y="3991570"/>
            <a:chExt cx="1672555" cy="466130"/>
          </a:xfrm>
        </p:grpSpPr>
        <p:sp>
          <p:nvSpPr>
            <p:cNvPr id="50" name="TextBox 49"/>
            <p:cNvSpPr txBox="1"/>
            <p:nvPr/>
          </p:nvSpPr>
          <p:spPr>
            <a:xfrm>
              <a:off x="1314450" y="399157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6573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025417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3431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701255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</p:grpSp>
      <p:grpSp>
        <p:nvGrpSpPr>
          <p:cNvPr id="13" name="Group 77"/>
          <p:cNvGrpSpPr/>
          <p:nvPr/>
        </p:nvGrpSpPr>
        <p:grpSpPr>
          <a:xfrm>
            <a:off x="3168417" y="4001483"/>
            <a:ext cx="1672555" cy="466130"/>
            <a:chOff x="5829300" y="4000500"/>
            <a:chExt cx="1672555" cy="466130"/>
          </a:xfrm>
        </p:grpSpPr>
        <p:sp>
          <p:nvSpPr>
            <p:cNvPr id="56" name="TextBox 55"/>
            <p:cNvSpPr txBox="1"/>
            <p:nvPr/>
          </p:nvSpPr>
          <p:spPr>
            <a:xfrm>
              <a:off x="5829300" y="400050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172200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540267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858000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216105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971550" y="4686300"/>
            <a:ext cx="3028950" cy="400050"/>
            <a:chOff x="800100" y="4629150"/>
            <a:chExt cx="3028950" cy="400050"/>
          </a:xfrm>
        </p:grpSpPr>
        <p:cxnSp>
          <p:nvCxnSpPr>
            <p:cNvPr id="84" name="Straight Connector 83"/>
            <p:cNvCxnSpPr/>
            <p:nvPr/>
          </p:nvCxnSpPr>
          <p:spPr>
            <a:xfrm rot="5400000">
              <a:off x="600075" y="4829175"/>
              <a:ext cx="40005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800100" y="5029200"/>
              <a:ext cx="302895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629025" y="4829175"/>
              <a:ext cx="400050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TextBox 86"/>
          <p:cNvSpPr txBox="1"/>
          <p:nvPr/>
        </p:nvSpPr>
        <p:spPr>
          <a:xfrm>
            <a:off x="5838009" y="3872865"/>
            <a:ext cx="199785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Temporal Variation</a:t>
            </a:r>
          </a:p>
        </p:txBody>
      </p:sp>
      <p:grpSp>
        <p:nvGrpSpPr>
          <p:cNvPr id="88" name="Group 62"/>
          <p:cNvGrpSpPr/>
          <p:nvPr/>
        </p:nvGrpSpPr>
        <p:grpSpPr>
          <a:xfrm>
            <a:off x="6115050" y="4159587"/>
            <a:ext cx="2246997" cy="641013"/>
            <a:chOff x="6187260" y="3130887"/>
            <a:chExt cx="2246997" cy="641013"/>
          </a:xfrm>
        </p:grpSpPr>
        <p:grpSp>
          <p:nvGrpSpPr>
            <p:cNvPr id="89" name="Group 20"/>
            <p:cNvGrpSpPr/>
            <p:nvPr/>
          </p:nvGrpSpPr>
          <p:grpSpPr>
            <a:xfrm>
              <a:off x="6187260" y="3130887"/>
              <a:ext cx="369027" cy="228461"/>
              <a:chOff x="6774723" y="3771899"/>
              <a:chExt cx="531768" cy="400051"/>
            </a:xfrm>
          </p:grpSpPr>
          <p:cxnSp>
            <p:nvCxnSpPr>
              <p:cNvPr id="91" name="Straight Arrow Connector 90"/>
              <p:cNvCxnSpPr/>
              <p:nvPr/>
            </p:nvCxnSpPr>
            <p:spPr>
              <a:xfrm>
                <a:off x="6774723" y="4170719"/>
                <a:ext cx="531768" cy="1231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>
                <a:off x="6597529" y="3971309"/>
                <a:ext cx="39881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TextBox 89"/>
            <p:cNvSpPr txBox="1"/>
            <p:nvPr/>
          </p:nvSpPr>
          <p:spPr>
            <a:xfrm>
              <a:off x="6547202" y="3156347"/>
              <a:ext cx="1887055" cy="615553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sz="1700" b="1" dirty="0">
                  <a:solidFill>
                    <a:schemeClr val="accent1"/>
                  </a:solidFill>
                </a:rPr>
                <a:t>Same Channel will </a:t>
              </a:r>
            </a:p>
            <a:p>
              <a:r>
                <a:rPr lang="en-US" sz="1700" b="1" dirty="0">
                  <a:solidFill>
                    <a:schemeClr val="accent1"/>
                  </a:solidFill>
                </a:rPr>
                <a:t>not always be free</a:t>
              </a: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6115050" y="4400550"/>
            <a:ext cx="2585359" cy="1015603"/>
            <a:chOff x="6115050" y="4400550"/>
            <a:chExt cx="2585359" cy="1015603"/>
          </a:xfrm>
        </p:grpSpPr>
        <p:grpSp>
          <p:nvGrpSpPr>
            <p:cNvPr id="69" name="Group 20"/>
            <p:cNvGrpSpPr/>
            <p:nvPr/>
          </p:nvGrpSpPr>
          <p:grpSpPr>
            <a:xfrm>
              <a:off x="6115050" y="4400550"/>
              <a:ext cx="369027" cy="685800"/>
              <a:chOff x="6774723" y="3771899"/>
              <a:chExt cx="531768" cy="400051"/>
            </a:xfrm>
          </p:grpSpPr>
          <p:cxnSp>
            <p:nvCxnSpPr>
              <p:cNvPr id="75" name="Straight Arrow Connector 74"/>
              <p:cNvCxnSpPr/>
              <p:nvPr/>
            </p:nvCxnSpPr>
            <p:spPr>
              <a:xfrm>
                <a:off x="6774723" y="4170719"/>
                <a:ext cx="531768" cy="1231"/>
              </a:xfrm>
              <a:prstGeom prst="straightConnector1">
                <a:avLst/>
              </a:prstGeom>
              <a:ln w="317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5400000">
                <a:off x="6597529" y="3971309"/>
                <a:ext cx="398819" cy="0"/>
              </a:xfrm>
              <a:prstGeom prst="line">
                <a:avLst/>
              </a:prstGeom>
              <a:ln w="317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/>
            <p:cNvSpPr txBox="1"/>
            <p:nvPr/>
          </p:nvSpPr>
          <p:spPr>
            <a:xfrm>
              <a:off x="6474992" y="4800600"/>
              <a:ext cx="2225417" cy="615553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1700" b="1" i="1" dirty="0">
                  <a:solidFill>
                    <a:schemeClr val="accent1"/>
                  </a:solidFill>
                </a:rPr>
                <a:t>Any</a:t>
              </a:r>
              <a:r>
                <a:rPr lang="en-US" sz="1700" b="1" dirty="0">
                  <a:solidFill>
                    <a:schemeClr val="accent1"/>
                  </a:solidFill>
                </a:rPr>
                <a:t> connection can be</a:t>
              </a:r>
            </a:p>
            <a:p>
              <a:r>
                <a:rPr lang="en-US" sz="1700" b="1" dirty="0">
                  <a:solidFill>
                    <a:schemeClr val="accent1"/>
                  </a:solidFill>
                </a:rPr>
                <a:t>disrupted </a:t>
              </a:r>
              <a:r>
                <a:rPr lang="en-US" sz="1700" b="1" i="1" dirty="0">
                  <a:solidFill>
                    <a:schemeClr val="accent1"/>
                  </a:solidFill>
                </a:rPr>
                <a:t>any</a:t>
              </a:r>
              <a:r>
                <a:rPr lang="en-US" sz="1700" b="1" dirty="0">
                  <a:solidFill>
                    <a:schemeClr val="accent1"/>
                  </a:solidFill>
                </a:rPr>
                <a:t> time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7546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903"/>
    </mc:Choice>
    <mc:Fallback xmlns="">
      <p:transition xmlns:p14="http://schemas.microsoft.com/office/powerpoint/2010/main" spd="slow" advTm="83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repeatCount="indefinite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4" grpId="1" animBg="1"/>
      <p:bldP spid="65" grpId="0" animBg="1"/>
      <p:bldP spid="65" grpId="1" animBg="1"/>
      <p:bldP spid="70" grpId="0" animBg="1"/>
      <p:bldP spid="72" grpId="0" animBg="1"/>
      <p:bldP spid="80" grpId="0" animBg="1"/>
      <p:bldP spid="80" grpId="1" animBg="1"/>
      <p:bldP spid="81" grpId="0" animBg="1"/>
      <p:bldP spid="82" grpId="0" animBg="1"/>
      <p:bldP spid="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Cognitive (Smart) Radios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539496" indent="-457200">
              <a:buFont typeface="+mj-lt"/>
              <a:buAutoNum type="arabicPeriod"/>
            </a:pPr>
            <a:r>
              <a:rPr lang="en-US" sz="2400" dirty="0"/>
              <a:t>Dynamically identify currently unused portions of spectrum</a:t>
            </a:r>
          </a:p>
          <a:p>
            <a:pPr marL="539496" indent="-457200">
              <a:buFont typeface="+mj-lt"/>
              <a:buAutoNum type="arabicPeriod"/>
            </a:pPr>
            <a:r>
              <a:rPr lang="en-US" sz="2400" dirty="0"/>
              <a:t>Configure radio to operate in available spectrum band</a:t>
            </a:r>
          </a:p>
          <a:p>
            <a:pPr marL="813816" lvl="1" indent="-457200">
              <a:buNone/>
            </a:pPr>
            <a:r>
              <a:rPr lang="en-US" sz="2400" dirty="0"/>
              <a:t>	</a:t>
            </a:r>
            <a:r>
              <a:rPr lang="en-US" sz="2400" dirty="0">
                <a:sym typeface="Wingdings" pitchFamily="2" charset="2"/>
              </a:rPr>
              <a:t> take smart decisions how to share the spectrum</a:t>
            </a:r>
            <a:endParaRPr lang="en-US" sz="2400" dirty="0"/>
          </a:p>
          <a:p>
            <a:pPr marL="539496" indent="-457200">
              <a:buNone/>
            </a:pPr>
            <a:endParaRPr lang="en-US" sz="2400" dirty="0"/>
          </a:p>
        </p:txBody>
      </p:sp>
      <p:pic>
        <p:nvPicPr>
          <p:cNvPr id="113" name="Picture 80" descr="brain-intr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9825" y="381000"/>
            <a:ext cx="13493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Freeform 44"/>
          <p:cNvSpPr/>
          <p:nvPr/>
        </p:nvSpPr>
        <p:spPr>
          <a:xfrm>
            <a:off x="6400800" y="4610104"/>
            <a:ext cx="1860550" cy="1370803"/>
          </a:xfrm>
          <a:custGeom>
            <a:avLst/>
            <a:gdLst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970757 w 1860550"/>
              <a:gd name="connsiteY17" fmla="*/ 1289050 h 1376363"/>
              <a:gd name="connsiteX18" fmla="*/ 1008857 w 1860550"/>
              <a:gd name="connsiteY18" fmla="*/ 1231900 h 1376363"/>
              <a:gd name="connsiteX19" fmla="*/ 1042194 w 1860550"/>
              <a:gd name="connsiteY19" fmla="*/ 1279525 h 1376363"/>
              <a:gd name="connsiteX20" fmla="*/ 1232694 w 1860550"/>
              <a:gd name="connsiteY20" fmla="*/ 1284288 h 1376363"/>
              <a:gd name="connsiteX21" fmla="*/ 1337469 w 1860550"/>
              <a:gd name="connsiteY21" fmla="*/ 1227138 h 1376363"/>
              <a:gd name="connsiteX22" fmla="*/ 1442244 w 1860550"/>
              <a:gd name="connsiteY22" fmla="*/ 1279525 h 1376363"/>
              <a:gd name="connsiteX23" fmla="*/ 1542257 w 1860550"/>
              <a:gd name="connsiteY23" fmla="*/ 889000 h 1376363"/>
              <a:gd name="connsiteX24" fmla="*/ 1585119 w 1860550"/>
              <a:gd name="connsiteY24" fmla="*/ 217488 h 1376363"/>
              <a:gd name="connsiteX25" fmla="*/ 1656557 w 1860550"/>
              <a:gd name="connsiteY25" fmla="*/ 169863 h 1376363"/>
              <a:gd name="connsiteX26" fmla="*/ 1718469 w 1860550"/>
              <a:gd name="connsiteY26" fmla="*/ 231775 h 1376363"/>
              <a:gd name="connsiteX27" fmla="*/ 1732757 w 1860550"/>
              <a:gd name="connsiteY27" fmla="*/ 765175 h 1376363"/>
              <a:gd name="connsiteX28" fmla="*/ 1775619 w 1860550"/>
              <a:gd name="connsiteY28" fmla="*/ 1217613 h 1376363"/>
              <a:gd name="connsiteX29" fmla="*/ 1794669 w 1860550"/>
              <a:gd name="connsiteY29" fmla="*/ 1250950 h 1376363"/>
              <a:gd name="connsiteX30" fmla="*/ 1794669 w 1860550"/>
              <a:gd name="connsiteY30" fmla="*/ 1312863 h 1376363"/>
              <a:gd name="connsiteX31" fmla="*/ 1399382 w 1860550"/>
              <a:gd name="connsiteY31" fmla="*/ 1312863 h 1376363"/>
              <a:gd name="connsiteX32" fmla="*/ 8732 w 1860550"/>
              <a:gd name="connsiteY32" fmla="*/ 1322388 h 1376363"/>
              <a:gd name="connsiteX0" fmla="*/ 8732 w 1860550"/>
              <a:gd name="connsiteY0" fmla="*/ 1322388 h 1415256"/>
              <a:gd name="connsiteX1" fmla="*/ 13494 w 1860550"/>
              <a:gd name="connsiteY1" fmla="*/ 174625 h 1415256"/>
              <a:gd name="connsiteX2" fmla="*/ 89694 w 1860550"/>
              <a:gd name="connsiteY2" fmla="*/ 274638 h 1415256"/>
              <a:gd name="connsiteX3" fmla="*/ 165894 w 1860550"/>
              <a:gd name="connsiteY3" fmla="*/ 879475 h 1415256"/>
              <a:gd name="connsiteX4" fmla="*/ 246857 w 1860550"/>
              <a:gd name="connsiteY4" fmla="*/ 1279525 h 1415256"/>
              <a:gd name="connsiteX5" fmla="*/ 308769 w 1860550"/>
              <a:gd name="connsiteY5" fmla="*/ 1193800 h 1415256"/>
              <a:gd name="connsiteX6" fmla="*/ 351632 w 1860550"/>
              <a:gd name="connsiteY6" fmla="*/ 1260475 h 1415256"/>
              <a:gd name="connsiteX7" fmla="*/ 389732 w 1860550"/>
              <a:gd name="connsiteY7" fmla="*/ 1231900 h 1415256"/>
              <a:gd name="connsiteX8" fmla="*/ 446882 w 1860550"/>
              <a:gd name="connsiteY8" fmla="*/ 1284288 h 1415256"/>
              <a:gd name="connsiteX9" fmla="*/ 523082 w 1860550"/>
              <a:gd name="connsiteY9" fmla="*/ 874713 h 1415256"/>
              <a:gd name="connsiteX10" fmla="*/ 556419 w 1860550"/>
              <a:gd name="connsiteY10" fmla="*/ 860425 h 1415256"/>
              <a:gd name="connsiteX11" fmla="*/ 584994 w 1860550"/>
              <a:gd name="connsiteY11" fmla="*/ 1084263 h 1415256"/>
              <a:gd name="connsiteX12" fmla="*/ 699294 w 1860550"/>
              <a:gd name="connsiteY12" fmla="*/ 317500 h 1415256"/>
              <a:gd name="connsiteX13" fmla="*/ 732632 w 1860550"/>
              <a:gd name="connsiteY13" fmla="*/ 431800 h 1415256"/>
              <a:gd name="connsiteX14" fmla="*/ 799307 w 1860550"/>
              <a:gd name="connsiteY14" fmla="*/ 1279525 h 1415256"/>
              <a:gd name="connsiteX15" fmla="*/ 827882 w 1860550"/>
              <a:gd name="connsiteY15" fmla="*/ 1012825 h 1415256"/>
              <a:gd name="connsiteX16" fmla="*/ 851694 w 1860550"/>
              <a:gd name="connsiteY16" fmla="*/ 1250950 h 1415256"/>
              <a:gd name="connsiteX17" fmla="*/ 970757 w 1860550"/>
              <a:gd name="connsiteY17" fmla="*/ 1289050 h 1415256"/>
              <a:gd name="connsiteX18" fmla="*/ 1008857 w 1860550"/>
              <a:gd name="connsiteY18" fmla="*/ 493712 h 1415256"/>
              <a:gd name="connsiteX19" fmla="*/ 1042194 w 1860550"/>
              <a:gd name="connsiteY19" fmla="*/ 1279525 h 1415256"/>
              <a:gd name="connsiteX20" fmla="*/ 1232694 w 1860550"/>
              <a:gd name="connsiteY20" fmla="*/ 1284288 h 1415256"/>
              <a:gd name="connsiteX21" fmla="*/ 1337469 w 1860550"/>
              <a:gd name="connsiteY21" fmla="*/ 1227138 h 1415256"/>
              <a:gd name="connsiteX22" fmla="*/ 1442244 w 1860550"/>
              <a:gd name="connsiteY22" fmla="*/ 1279525 h 1415256"/>
              <a:gd name="connsiteX23" fmla="*/ 1542257 w 1860550"/>
              <a:gd name="connsiteY23" fmla="*/ 889000 h 1415256"/>
              <a:gd name="connsiteX24" fmla="*/ 1585119 w 1860550"/>
              <a:gd name="connsiteY24" fmla="*/ 217488 h 1415256"/>
              <a:gd name="connsiteX25" fmla="*/ 1656557 w 1860550"/>
              <a:gd name="connsiteY25" fmla="*/ 169863 h 1415256"/>
              <a:gd name="connsiteX26" fmla="*/ 1718469 w 1860550"/>
              <a:gd name="connsiteY26" fmla="*/ 231775 h 1415256"/>
              <a:gd name="connsiteX27" fmla="*/ 1732757 w 1860550"/>
              <a:gd name="connsiteY27" fmla="*/ 765175 h 1415256"/>
              <a:gd name="connsiteX28" fmla="*/ 1775619 w 1860550"/>
              <a:gd name="connsiteY28" fmla="*/ 1217613 h 1415256"/>
              <a:gd name="connsiteX29" fmla="*/ 1794669 w 1860550"/>
              <a:gd name="connsiteY29" fmla="*/ 1250950 h 1415256"/>
              <a:gd name="connsiteX30" fmla="*/ 1794669 w 1860550"/>
              <a:gd name="connsiteY30" fmla="*/ 1312863 h 1415256"/>
              <a:gd name="connsiteX31" fmla="*/ 1399382 w 1860550"/>
              <a:gd name="connsiteY31" fmla="*/ 1312863 h 1415256"/>
              <a:gd name="connsiteX32" fmla="*/ 8732 w 1860550"/>
              <a:gd name="connsiteY32" fmla="*/ 1322388 h 1415256"/>
              <a:gd name="connsiteX0" fmla="*/ 8732 w 1860550"/>
              <a:gd name="connsiteY0" fmla="*/ 1322388 h 1411288"/>
              <a:gd name="connsiteX1" fmla="*/ 13494 w 1860550"/>
              <a:gd name="connsiteY1" fmla="*/ 174625 h 1411288"/>
              <a:gd name="connsiteX2" fmla="*/ 89694 w 1860550"/>
              <a:gd name="connsiteY2" fmla="*/ 274638 h 1411288"/>
              <a:gd name="connsiteX3" fmla="*/ 165894 w 1860550"/>
              <a:gd name="connsiteY3" fmla="*/ 879475 h 1411288"/>
              <a:gd name="connsiteX4" fmla="*/ 246857 w 1860550"/>
              <a:gd name="connsiteY4" fmla="*/ 1279525 h 1411288"/>
              <a:gd name="connsiteX5" fmla="*/ 308769 w 1860550"/>
              <a:gd name="connsiteY5" fmla="*/ 1193800 h 1411288"/>
              <a:gd name="connsiteX6" fmla="*/ 351632 w 1860550"/>
              <a:gd name="connsiteY6" fmla="*/ 1260475 h 1411288"/>
              <a:gd name="connsiteX7" fmla="*/ 389732 w 1860550"/>
              <a:gd name="connsiteY7" fmla="*/ 1231900 h 1411288"/>
              <a:gd name="connsiteX8" fmla="*/ 446882 w 1860550"/>
              <a:gd name="connsiteY8" fmla="*/ 1284288 h 1411288"/>
              <a:gd name="connsiteX9" fmla="*/ 523082 w 1860550"/>
              <a:gd name="connsiteY9" fmla="*/ 874713 h 1411288"/>
              <a:gd name="connsiteX10" fmla="*/ 556419 w 1860550"/>
              <a:gd name="connsiteY10" fmla="*/ 860425 h 1411288"/>
              <a:gd name="connsiteX11" fmla="*/ 584994 w 1860550"/>
              <a:gd name="connsiteY11" fmla="*/ 1084263 h 1411288"/>
              <a:gd name="connsiteX12" fmla="*/ 699294 w 1860550"/>
              <a:gd name="connsiteY12" fmla="*/ 317500 h 1411288"/>
              <a:gd name="connsiteX13" fmla="*/ 732632 w 1860550"/>
              <a:gd name="connsiteY13" fmla="*/ 431800 h 1411288"/>
              <a:gd name="connsiteX14" fmla="*/ 799307 w 1860550"/>
              <a:gd name="connsiteY14" fmla="*/ 1279525 h 1411288"/>
              <a:gd name="connsiteX15" fmla="*/ 827882 w 1860550"/>
              <a:gd name="connsiteY15" fmla="*/ 1012825 h 1411288"/>
              <a:gd name="connsiteX16" fmla="*/ 851694 w 1860550"/>
              <a:gd name="connsiteY16" fmla="*/ 1250950 h 1411288"/>
              <a:gd name="connsiteX17" fmla="*/ 862013 w 1860550"/>
              <a:gd name="connsiteY17" fmla="*/ 1114420 h 1411288"/>
              <a:gd name="connsiteX18" fmla="*/ 970757 w 1860550"/>
              <a:gd name="connsiteY18" fmla="*/ 1289050 h 1411288"/>
              <a:gd name="connsiteX19" fmla="*/ 1008857 w 1860550"/>
              <a:gd name="connsiteY19" fmla="*/ 493712 h 1411288"/>
              <a:gd name="connsiteX20" fmla="*/ 1042194 w 1860550"/>
              <a:gd name="connsiteY20" fmla="*/ 1279525 h 1411288"/>
              <a:gd name="connsiteX21" fmla="*/ 1232694 w 1860550"/>
              <a:gd name="connsiteY21" fmla="*/ 1284288 h 1411288"/>
              <a:gd name="connsiteX22" fmla="*/ 1337469 w 1860550"/>
              <a:gd name="connsiteY22" fmla="*/ 1227138 h 1411288"/>
              <a:gd name="connsiteX23" fmla="*/ 1442244 w 1860550"/>
              <a:gd name="connsiteY23" fmla="*/ 1279525 h 1411288"/>
              <a:gd name="connsiteX24" fmla="*/ 1542257 w 1860550"/>
              <a:gd name="connsiteY24" fmla="*/ 889000 h 1411288"/>
              <a:gd name="connsiteX25" fmla="*/ 1585119 w 1860550"/>
              <a:gd name="connsiteY25" fmla="*/ 217488 h 1411288"/>
              <a:gd name="connsiteX26" fmla="*/ 1656557 w 1860550"/>
              <a:gd name="connsiteY26" fmla="*/ 169863 h 1411288"/>
              <a:gd name="connsiteX27" fmla="*/ 1718469 w 1860550"/>
              <a:gd name="connsiteY27" fmla="*/ 231775 h 1411288"/>
              <a:gd name="connsiteX28" fmla="*/ 1732757 w 1860550"/>
              <a:gd name="connsiteY28" fmla="*/ 765175 h 1411288"/>
              <a:gd name="connsiteX29" fmla="*/ 1775619 w 1860550"/>
              <a:gd name="connsiteY29" fmla="*/ 1217613 h 1411288"/>
              <a:gd name="connsiteX30" fmla="*/ 1794669 w 1860550"/>
              <a:gd name="connsiteY30" fmla="*/ 1250950 h 1411288"/>
              <a:gd name="connsiteX31" fmla="*/ 1794669 w 1860550"/>
              <a:gd name="connsiteY31" fmla="*/ 1312863 h 1411288"/>
              <a:gd name="connsiteX32" fmla="*/ 1399382 w 1860550"/>
              <a:gd name="connsiteY32" fmla="*/ 1312863 h 1411288"/>
              <a:gd name="connsiteX33" fmla="*/ 8732 w 1860550"/>
              <a:gd name="connsiteY33" fmla="*/ 1322388 h 1411288"/>
              <a:gd name="connsiteX0" fmla="*/ 8732 w 1860550"/>
              <a:gd name="connsiteY0" fmla="*/ 1322388 h 1411288"/>
              <a:gd name="connsiteX1" fmla="*/ 13494 w 1860550"/>
              <a:gd name="connsiteY1" fmla="*/ 174625 h 1411288"/>
              <a:gd name="connsiteX2" fmla="*/ 89694 w 1860550"/>
              <a:gd name="connsiteY2" fmla="*/ 274638 h 1411288"/>
              <a:gd name="connsiteX3" fmla="*/ 165894 w 1860550"/>
              <a:gd name="connsiteY3" fmla="*/ 879475 h 1411288"/>
              <a:gd name="connsiteX4" fmla="*/ 246857 w 1860550"/>
              <a:gd name="connsiteY4" fmla="*/ 1279525 h 1411288"/>
              <a:gd name="connsiteX5" fmla="*/ 308769 w 1860550"/>
              <a:gd name="connsiteY5" fmla="*/ 1193800 h 1411288"/>
              <a:gd name="connsiteX6" fmla="*/ 351632 w 1860550"/>
              <a:gd name="connsiteY6" fmla="*/ 1260475 h 1411288"/>
              <a:gd name="connsiteX7" fmla="*/ 389732 w 1860550"/>
              <a:gd name="connsiteY7" fmla="*/ 1231900 h 1411288"/>
              <a:gd name="connsiteX8" fmla="*/ 446882 w 1860550"/>
              <a:gd name="connsiteY8" fmla="*/ 1284288 h 1411288"/>
              <a:gd name="connsiteX9" fmla="*/ 523082 w 1860550"/>
              <a:gd name="connsiteY9" fmla="*/ 874713 h 1411288"/>
              <a:gd name="connsiteX10" fmla="*/ 556419 w 1860550"/>
              <a:gd name="connsiteY10" fmla="*/ 860425 h 1411288"/>
              <a:gd name="connsiteX11" fmla="*/ 584994 w 1860550"/>
              <a:gd name="connsiteY11" fmla="*/ 1084263 h 1411288"/>
              <a:gd name="connsiteX12" fmla="*/ 699294 w 1860550"/>
              <a:gd name="connsiteY12" fmla="*/ 317500 h 1411288"/>
              <a:gd name="connsiteX13" fmla="*/ 732632 w 1860550"/>
              <a:gd name="connsiteY13" fmla="*/ 431800 h 1411288"/>
              <a:gd name="connsiteX14" fmla="*/ 799307 w 1860550"/>
              <a:gd name="connsiteY14" fmla="*/ 1279525 h 1411288"/>
              <a:gd name="connsiteX15" fmla="*/ 827882 w 1860550"/>
              <a:gd name="connsiteY15" fmla="*/ 1012825 h 1411288"/>
              <a:gd name="connsiteX16" fmla="*/ 851694 w 1860550"/>
              <a:gd name="connsiteY16" fmla="*/ 1250950 h 1411288"/>
              <a:gd name="connsiteX17" fmla="*/ 862013 w 1860550"/>
              <a:gd name="connsiteY17" fmla="*/ 1114420 h 1411288"/>
              <a:gd name="connsiteX18" fmla="*/ 970757 w 1860550"/>
              <a:gd name="connsiteY18" fmla="*/ 1289050 h 1411288"/>
              <a:gd name="connsiteX19" fmla="*/ 976313 w 1860550"/>
              <a:gd name="connsiteY19" fmla="*/ 676270 h 1411288"/>
              <a:gd name="connsiteX20" fmla="*/ 1008857 w 1860550"/>
              <a:gd name="connsiteY20" fmla="*/ 493712 h 1411288"/>
              <a:gd name="connsiteX21" fmla="*/ 1042194 w 1860550"/>
              <a:gd name="connsiteY21" fmla="*/ 1279525 h 1411288"/>
              <a:gd name="connsiteX22" fmla="*/ 1232694 w 1860550"/>
              <a:gd name="connsiteY22" fmla="*/ 1284288 h 1411288"/>
              <a:gd name="connsiteX23" fmla="*/ 1337469 w 1860550"/>
              <a:gd name="connsiteY23" fmla="*/ 1227138 h 1411288"/>
              <a:gd name="connsiteX24" fmla="*/ 1442244 w 1860550"/>
              <a:gd name="connsiteY24" fmla="*/ 1279525 h 1411288"/>
              <a:gd name="connsiteX25" fmla="*/ 1542257 w 1860550"/>
              <a:gd name="connsiteY25" fmla="*/ 889000 h 1411288"/>
              <a:gd name="connsiteX26" fmla="*/ 1585119 w 1860550"/>
              <a:gd name="connsiteY26" fmla="*/ 217488 h 1411288"/>
              <a:gd name="connsiteX27" fmla="*/ 1656557 w 1860550"/>
              <a:gd name="connsiteY27" fmla="*/ 169863 h 1411288"/>
              <a:gd name="connsiteX28" fmla="*/ 1718469 w 1860550"/>
              <a:gd name="connsiteY28" fmla="*/ 231775 h 1411288"/>
              <a:gd name="connsiteX29" fmla="*/ 1732757 w 1860550"/>
              <a:gd name="connsiteY29" fmla="*/ 765175 h 1411288"/>
              <a:gd name="connsiteX30" fmla="*/ 1775619 w 1860550"/>
              <a:gd name="connsiteY30" fmla="*/ 1217613 h 1411288"/>
              <a:gd name="connsiteX31" fmla="*/ 1794669 w 1860550"/>
              <a:gd name="connsiteY31" fmla="*/ 1250950 h 1411288"/>
              <a:gd name="connsiteX32" fmla="*/ 1794669 w 1860550"/>
              <a:gd name="connsiteY32" fmla="*/ 1312863 h 1411288"/>
              <a:gd name="connsiteX33" fmla="*/ 1399382 w 1860550"/>
              <a:gd name="connsiteY33" fmla="*/ 1312863 h 1411288"/>
              <a:gd name="connsiteX34" fmla="*/ 8732 w 1860550"/>
              <a:gd name="connsiteY34" fmla="*/ 1322388 h 1411288"/>
              <a:gd name="connsiteX0" fmla="*/ 8732 w 1860550"/>
              <a:gd name="connsiteY0" fmla="*/ 1322388 h 1411288"/>
              <a:gd name="connsiteX1" fmla="*/ 13494 w 1860550"/>
              <a:gd name="connsiteY1" fmla="*/ 174625 h 1411288"/>
              <a:gd name="connsiteX2" fmla="*/ 89694 w 1860550"/>
              <a:gd name="connsiteY2" fmla="*/ 274638 h 1411288"/>
              <a:gd name="connsiteX3" fmla="*/ 165894 w 1860550"/>
              <a:gd name="connsiteY3" fmla="*/ 879475 h 1411288"/>
              <a:gd name="connsiteX4" fmla="*/ 246857 w 1860550"/>
              <a:gd name="connsiteY4" fmla="*/ 1279525 h 1411288"/>
              <a:gd name="connsiteX5" fmla="*/ 308769 w 1860550"/>
              <a:gd name="connsiteY5" fmla="*/ 1193800 h 1411288"/>
              <a:gd name="connsiteX6" fmla="*/ 351632 w 1860550"/>
              <a:gd name="connsiteY6" fmla="*/ 1260475 h 1411288"/>
              <a:gd name="connsiteX7" fmla="*/ 389732 w 1860550"/>
              <a:gd name="connsiteY7" fmla="*/ 1231900 h 1411288"/>
              <a:gd name="connsiteX8" fmla="*/ 446882 w 1860550"/>
              <a:gd name="connsiteY8" fmla="*/ 1284288 h 1411288"/>
              <a:gd name="connsiteX9" fmla="*/ 523082 w 1860550"/>
              <a:gd name="connsiteY9" fmla="*/ 874713 h 1411288"/>
              <a:gd name="connsiteX10" fmla="*/ 556419 w 1860550"/>
              <a:gd name="connsiteY10" fmla="*/ 860425 h 1411288"/>
              <a:gd name="connsiteX11" fmla="*/ 584994 w 1860550"/>
              <a:gd name="connsiteY11" fmla="*/ 1084263 h 1411288"/>
              <a:gd name="connsiteX12" fmla="*/ 699294 w 1860550"/>
              <a:gd name="connsiteY12" fmla="*/ 317500 h 1411288"/>
              <a:gd name="connsiteX13" fmla="*/ 732632 w 1860550"/>
              <a:gd name="connsiteY13" fmla="*/ 431800 h 1411288"/>
              <a:gd name="connsiteX14" fmla="*/ 799307 w 1860550"/>
              <a:gd name="connsiteY14" fmla="*/ 1279525 h 1411288"/>
              <a:gd name="connsiteX15" fmla="*/ 827882 w 1860550"/>
              <a:gd name="connsiteY15" fmla="*/ 1012825 h 1411288"/>
              <a:gd name="connsiteX16" fmla="*/ 851694 w 1860550"/>
              <a:gd name="connsiteY16" fmla="*/ 1250950 h 1411288"/>
              <a:gd name="connsiteX17" fmla="*/ 862013 w 1860550"/>
              <a:gd name="connsiteY17" fmla="*/ 1114420 h 1411288"/>
              <a:gd name="connsiteX18" fmla="*/ 928688 w 1860550"/>
              <a:gd name="connsiteY18" fmla="*/ 809620 h 1411288"/>
              <a:gd name="connsiteX19" fmla="*/ 970757 w 1860550"/>
              <a:gd name="connsiteY19" fmla="*/ 1289050 h 1411288"/>
              <a:gd name="connsiteX20" fmla="*/ 976313 w 1860550"/>
              <a:gd name="connsiteY20" fmla="*/ 676270 h 1411288"/>
              <a:gd name="connsiteX21" fmla="*/ 1008857 w 1860550"/>
              <a:gd name="connsiteY21" fmla="*/ 493712 h 1411288"/>
              <a:gd name="connsiteX22" fmla="*/ 1042194 w 1860550"/>
              <a:gd name="connsiteY22" fmla="*/ 1279525 h 1411288"/>
              <a:gd name="connsiteX23" fmla="*/ 1232694 w 1860550"/>
              <a:gd name="connsiteY23" fmla="*/ 1284288 h 1411288"/>
              <a:gd name="connsiteX24" fmla="*/ 1337469 w 1860550"/>
              <a:gd name="connsiteY24" fmla="*/ 1227138 h 1411288"/>
              <a:gd name="connsiteX25" fmla="*/ 1442244 w 1860550"/>
              <a:gd name="connsiteY25" fmla="*/ 1279525 h 1411288"/>
              <a:gd name="connsiteX26" fmla="*/ 1542257 w 1860550"/>
              <a:gd name="connsiteY26" fmla="*/ 889000 h 1411288"/>
              <a:gd name="connsiteX27" fmla="*/ 1585119 w 1860550"/>
              <a:gd name="connsiteY27" fmla="*/ 217488 h 1411288"/>
              <a:gd name="connsiteX28" fmla="*/ 1656557 w 1860550"/>
              <a:gd name="connsiteY28" fmla="*/ 169863 h 1411288"/>
              <a:gd name="connsiteX29" fmla="*/ 1718469 w 1860550"/>
              <a:gd name="connsiteY29" fmla="*/ 231775 h 1411288"/>
              <a:gd name="connsiteX30" fmla="*/ 1732757 w 1860550"/>
              <a:gd name="connsiteY30" fmla="*/ 765175 h 1411288"/>
              <a:gd name="connsiteX31" fmla="*/ 1775619 w 1860550"/>
              <a:gd name="connsiteY31" fmla="*/ 1217613 h 1411288"/>
              <a:gd name="connsiteX32" fmla="*/ 1794669 w 1860550"/>
              <a:gd name="connsiteY32" fmla="*/ 1250950 h 1411288"/>
              <a:gd name="connsiteX33" fmla="*/ 1794669 w 1860550"/>
              <a:gd name="connsiteY33" fmla="*/ 1312863 h 1411288"/>
              <a:gd name="connsiteX34" fmla="*/ 1399382 w 1860550"/>
              <a:gd name="connsiteY34" fmla="*/ 1312863 h 1411288"/>
              <a:gd name="connsiteX35" fmla="*/ 8732 w 1860550"/>
              <a:gd name="connsiteY35" fmla="*/ 1322388 h 1411288"/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862013 w 1860550"/>
              <a:gd name="connsiteY17" fmla="*/ 1114420 h 1376363"/>
              <a:gd name="connsiteX18" fmla="*/ 928688 w 1860550"/>
              <a:gd name="connsiteY18" fmla="*/ 809620 h 1376363"/>
              <a:gd name="connsiteX19" fmla="*/ 970757 w 1860550"/>
              <a:gd name="connsiteY19" fmla="*/ 1289050 h 1376363"/>
              <a:gd name="connsiteX20" fmla="*/ 976313 w 1860550"/>
              <a:gd name="connsiteY20" fmla="*/ 676270 h 1376363"/>
              <a:gd name="connsiteX21" fmla="*/ 1008857 w 1860550"/>
              <a:gd name="connsiteY21" fmla="*/ 493712 h 1376363"/>
              <a:gd name="connsiteX22" fmla="*/ 1251744 w 1860550"/>
              <a:gd name="connsiteY22" fmla="*/ 741362 h 1376363"/>
              <a:gd name="connsiteX23" fmla="*/ 1232694 w 1860550"/>
              <a:gd name="connsiteY23" fmla="*/ 1284288 h 1376363"/>
              <a:gd name="connsiteX24" fmla="*/ 1337469 w 1860550"/>
              <a:gd name="connsiteY24" fmla="*/ 1227138 h 1376363"/>
              <a:gd name="connsiteX25" fmla="*/ 1442244 w 1860550"/>
              <a:gd name="connsiteY25" fmla="*/ 1279525 h 1376363"/>
              <a:gd name="connsiteX26" fmla="*/ 1542257 w 1860550"/>
              <a:gd name="connsiteY26" fmla="*/ 889000 h 1376363"/>
              <a:gd name="connsiteX27" fmla="*/ 1585119 w 1860550"/>
              <a:gd name="connsiteY27" fmla="*/ 217488 h 1376363"/>
              <a:gd name="connsiteX28" fmla="*/ 1656557 w 1860550"/>
              <a:gd name="connsiteY28" fmla="*/ 169863 h 1376363"/>
              <a:gd name="connsiteX29" fmla="*/ 1718469 w 1860550"/>
              <a:gd name="connsiteY29" fmla="*/ 231775 h 1376363"/>
              <a:gd name="connsiteX30" fmla="*/ 1732757 w 1860550"/>
              <a:gd name="connsiteY30" fmla="*/ 765175 h 1376363"/>
              <a:gd name="connsiteX31" fmla="*/ 1775619 w 1860550"/>
              <a:gd name="connsiteY31" fmla="*/ 1217613 h 1376363"/>
              <a:gd name="connsiteX32" fmla="*/ 1794669 w 1860550"/>
              <a:gd name="connsiteY32" fmla="*/ 1250950 h 1376363"/>
              <a:gd name="connsiteX33" fmla="*/ 1794669 w 1860550"/>
              <a:gd name="connsiteY33" fmla="*/ 1312863 h 1376363"/>
              <a:gd name="connsiteX34" fmla="*/ 1399382 w 1860550"/>
              <a:gd name="connsiteY34" fmla="*/ 1312863 h 1376363"/>
              <a:gd name="connsiteX35" fmla="*/ 8732 w 1860550"/>
              <a:gd name="connsiteY35" fmla="*/ 1322388 h 1376363"/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862013 w 1860550"/>
              <a:gd name="connsiteY17" fmla="*/ 1114420 h 1376363"/>
              <a:gd name="connsiteX18" fmla="*/ 928688 w 1860550"/>
              <a:gd name="connsiteY18" fmla="*/ 809620 h 1376363"/>
              <a:gd name="connsiteX19" fmla="*/ 970757 w 1860550"/>
              <a:gd name="connsiteY19" fmla="*/ 1289050 h 1376363"/>
              <a:gd name="connsiteX20" fmla="*/ 976313 w 1860550"/>
              <a:gd name="connsiteY20" fmla="*/ 676270 h 1376363"/>
              <a:gd name="connsiteX21" fmla="*/ 1008857 w 1860550"/>
              <a:gd name="connsiteY21" fmla="*/ 493712 h 1376363"/>
              <a:gd name="connsiteX22" fmla="*/ 1251744 w 1860550"/>
              <a:gd name="connsiteY22" fmla="*/ 741362 h 1376363"/>
              <a:gd name="connsiteX23" fmla="*/ 1313657 w 1860550"/>
              <a:gd name="connsiteY23" fmla="*/ 1022351 h 1376363"/>
              <a:gd name="connsiteX24" fmla="*/ 1337469 w 1860550"/>
              <a:gd name="connsiteY24" fmla="*/ 1227138 h 1376363"/>
              <a:gd name="connsiteX25" fmla="*/ 1442244 w 1860550"/>
              <a:gd name="connsiteY25" fmla="*/ 1279525 h 1376363"/>
              <a:gd name="connsiteX26" fmla="*/ 1542257 w 1860550"/>
              <a:gd name="connsiteY26" fmla="*/ 889000 h 1376363"/>
              <a:gd name="connsiteX27" fmla="*/ 1585119 w 1860550"/>
              <a:gd name="connsiteY27" fmla="*/ 217488 h 1376363"/>
              <a:gd name="connsiteX28" fmla="*/ 1656557 w 1860550"/>
              <a:gd name="connsiteY28" fmla="*/ 169863 h 1376363"/>
              <a:gd name="connsiteX29" fmla="*/ 1718469 w 1860550"/>
              <a:gd name="connsiteY29" fmla="*/ 231775 h 1376363"/>
              <a:gd name="connsiteX30" fmla="*/ 1732757 w 1860550"/>
              <a:gd name="connsiteY30" fmla="*/ 765175 h 1376363"/>
              <a:gd name="connsiteX31" fmla="*/ 1775619 w 1860550"/>
              <a:gd name="connsiteY31" fmla="*/ 1217613 h 1376363"/>
              <a:gd name="connsiteX32" fmla="*/ 1794669 w 1860550"/>
              <a:gd name="connsiteY32" fmla="*/ 1250950 h 1376363"/>
              <a:gd name="connsiteX33" fmla="*/ 1794669 w 1860550"/>
              <a:gd name="connsiteY33" fmla="*/ 1312863 h 1376363"/>
              <a:gd name="connsiteX34" fmla="*/ 1399382 w 1860550"/>
              <a:gd name="connsiteY34" fmla="*/ 1312863 h 1376363"/>
              <a:gd name="connsiteX35" fmla="*/ 8732 w 1860550"/>
              <a:gd name="connsiteY35" fmla="*/ 1322388 h 1376363"/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862013 w 1860550"/>
              <a:gd name="connsiteY17" fmla="*/ 1114420 h 1376363"/>
              <a:gd name="connsiteX18" fmla="*/ 928688 w 1860550"/>
              <a:gd name="connsiteY18" fmla="*/ 809620 h 1376363"/>
              <a:gd name="connsiteX19" fmla="*/ 970757 w 1860550"/>
              <a:gd name="connsiteY19" fmla="*/ 1289050 h 1376363"/>
              <a:gd name="connsiteX20" fmla="*/ 976313 w 1860550"/>
              <a:gd name="connsiteY20" fmla="*/ 676270 h 1376363"/>
              <a:gd name="connsiteX21" fmla="*/ 1008857 w 1860550"/>
              <a:gd name="connsiteY21" fmla="*/ 493712 h 1376363"/>
              <a:gd name="connsiteX22" fmla="*/ 1251744 w 1860550"/>
              <a:gd name="connsiteY22" fmla="*/ 741362 h 1376363"/>
              <a:gd name="connsiteX23" fmla="*/ 1313657 w 1860550"/>
              <a:gd name="connsiteY23" fmla="*/ 1022351 h 1376363"/>
              <a:gd name="connsiteX24" fmla="*/ 1337469 w 1860550"/>
              <a:gd name="connsiteY24" fmla="*/ 1227138 h 1376363"/>
              <a:gd name="connsiteX25" fmla="*/ 1442244 w 1860550"/>
              <a:gd name="connsiteY25" fmla="*/ 1279525 h 1376363"/>
              <a:gd name="connsiteX26" fmla="*/ 1542257 w 1860550"/>
              <a:gd name="connsiteY26" fmla="*/ 889000 h 1376363"/>
              <a:gd name="connsiteX27" fmla="*/ 1585119 w 1860550"/>
              <a:gd name="connsiteY27" fmla="*/ 217488 h 1376363"/>
              <a:gd name="connsiteX28" fmla="*/ 1585913 w 1860550"/>
              <a:gd name="connsiteY28" fmla="*/ 400046 h 1376363"/>
              <a:gd name="connsiteX29" fmla="*/ 1656557 w 1860550"/>
              <a:gd name="connsiteY29" fmla="*/ 169863 h 1376363"/>
              <a:gd name="connsiteX30" fmla="*/ 1718469 w 1860550"/>
              <a:gd name="connsiteY30" fmla="*/ 231775 h 1376363"/>
              <a:gd name="connsiteX31" fmla="*/ 1732757 w 1860550"/>
              <a:gd name="connsiteY31" fmla="*/ 765175 h 1376363"/>
              <a:gd name="connsiteX32" fmla="*/ 1775619 w 1860550"/>
              <a:gd name="connsiteY32" fmla="*/ 1217613 h 1376363"/>
              <a:gd name="connsiteX33" fmla="*/ 1794669 w 1860550"/>
              <a:gd name="connsiteY33" fmla="*/ 1250950 h 1376363"/>
              <a:gd name="connsiteX34" fmla="*/ 1794669 w 1860550"/>
              <a:gd name="connsiteY34" fmla="*/ 1312863 h 1376363"/>
              <a:gd name="connsiteX35" fmla="*/ 1399382 w 1860550"/>
              <a:gd name="connsiteY35" fmla="*/ 1312863 h 1376363"/>
              <a:gd name="connsiteX36" fmla="*/ 8732 w 1860550"/>
              <a:gd name="connsiteY36" fmla="*/ 1322388 h 1376363"/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862013 w 1860550"/>
              <a:gd name="connsiteY17" fmla="*/ 1114420 h 1376363"/>
              <a:gd name="connsiteX18" fmla="*/ 928688 w 1860550"/>
              <a:gd name="connsiteY18" fmla="*/ 809620 h 1376363"/>
              <a:gd name="connsiteX19" fmla="*/ 970757 w 1860550"/>
              <a:gd name="connsiteY19" fmla="*/ 1289050 h 1376363"/>
              <a:gd name="connsiteX20" fmla="*/ 976313 w 1860550"/>
              <a:gd name="connsiteY20" fmla="*/ 676270 h 1376363"/>
              <a:gd name="connsiteX21" fmla="*/ 1008857 w 1860550"/>
              <a:gd name="connsiteY21" fmla="*/ 493712 h 1376363"/>
              <a:gd name="connsiteX22" fmla="*/ 1251744 w 1860550"/>
              <a:gd name="connsiteY22" fmla="*/ 741362 h 1376363"/>
              <a:gd name="connsiteX23" fmla="*/ 1313657 w 1860550"/>
              <a:gd name="connsiteY23" fmla="*/ 1022351 h 1376363"/>
              <a:gd name="connsiteX24" fmla="*/ 1337469 w 1860550"/>
              <a:gd name="connsiteY24" fmla="*/ 1227138 h 1376363"/>
              <a:gd name="connsiteX25" fmla="*/ 1442244 w 1860550"/>
              <a:gd name="connsiteY25" fmla="*/ 1279525 h 1376363"/>
              <a:gd name="connsiteX26" fmla="*/ 1542257 w 1860550"/>
              <a:gd name="connsiteY26" fmla="*/ 889000 h 1376363"/>
              <a:gd name="connsiteX27" fmla="*/ 1585913 w 1860550"/>
              <a:gd name="connsiteY27" fmla="*/ 400046 h 1376363"/>
              <a:gd name="connsiteX28" fmla="*/ 1656557 w 1860550"/>
              <a:gd name="connsiteY28" fmla="*/ 169863 h 1376363"/>
              <a:gd name="connsiteX29" fmla="*/ 1718469 w 1860550"/>
              <a:gd name="connsiteY29" fmla="*/ 231775 h 1376363"/>
              <a:gd name="connsiteX30" fmla="*/ 1732757 w 1860550"/>
              <a:gd name="connsiteY30" fmla="*/ 765175 h 1376363"/>
              <a:gd name="connsiteX31" fmla="*/ 1775619 w 1860550"/>
              <a:gd name="connsiteY31" fmla="*/ 1217613 h 1376363"/>
              <a:gd name="connsiteX32" fmla="*/ 1794669 w 1860550"/>
              <a:gd name="connsiteY32" fmla="*/ 1250950 h 1376363"/>
              <a:gd name="connsiteX33" fmla="*/ 1794669 w 1860550"/>
              <a:gd name="connsiteY33" fmla="*/ 1312863 h 1376363"/>
              <a:gd name="connsiteX34" fmla="*/ 1399382 w 1860550"/>
              <a:gd name="connsiteY34" fmla="*/ 1312863 h 1376363"/>
              <a:gd name="connsiteX35" fmla="*/ 8732 w 1860550"/>
              <a:gd name="connsiteY35" fmla="*/ 1322388 h 1376363"/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862013 w 1860550"/>
              <a:gd name="connsiteY17" fmla="*/ 1114420 h 1376363"/>
              <a:gd name="connsiteX18" fmla="*/ 928688 w 1860550"/>
              <a:gd name="connsiteY18" fmla="*/ 809620 h 1376363"/>
              <a:gd name="connsiteX19" fmla="*/ 970757 w 1860550"/>
              <a:gd name="connsiteY19" fmla="*/ 1289050 h 1376363"/>
              <a:gd name="connsiteX20" fmla="*/ 976313 w 1860550"/>
              <a:gd name="connsiteY20" fmla="*/ 676270 h 1376363"/>
              <a:gd name="connsiteX21" fmla="*/ 1008857 w 1860550"/>
              <a:gd name="connsiteY21" fmla="*/ 493712 h 1376363"/>
              <a:gd name="connsiteX22" fmla="*/ 1251744 w 1860550"/>
              <a:gd name="connsiteY22" fmla="*/ 741362 h 1376363"/>
              <a:gd name="connsiteX23" fmla="*/ 1313657 w 1860550"/>
              <a:gd name="connsiteY23" fmla="*/ 1022351 h 1376363"/>
              <a:gd name="connsiteX24" fmla="*/ 1337469 w 1860550"/>
              <a:gd name="connsiteY24" fmla="*/ 1227138 h 1376363"/>
              <a:gd name="connsiteX25" fmla="*/ 1442244 w 1860550"/>
              <a:gd name="connsiteY25" fmla="*/ 1279525 h 1376363"/>
              <a:gd name="connsiteX26" fmla="*/ 1542257 w 1860550"/>
              <a:gd name="connsiteY26" fmla="*/ 889000 h 1376363"/>
              <a:gd name="connsiteX27" fmla="*/ 1619250 w 1860550"/>
              <a:gd name="connsiteY27" fmla="*/ 1185859 h 1376363"/>
              <a:gd name="connsiteX28" fmla="*/ 1585913 w 1860550"/>
              <a:gd name="connsiteY28" fmla="*/ 400046 h 1376363"/>
              <a:gd name="connsiteX29" fmla="*/ 1656557 w 1860550"/>
              <a:gd name="connsiteY29" fmla="*/ 169863 h 1376363"/>
              <a:gd name="connsiteX30" fmla="*/ 1718469 w 1860550"/>
              <a:gd name="connsiteY30" fmla="*/ 231775 h 1376363"/>
              <a:gd name="connsiteX31" fmla="*/ 1732757 w 1860550"/>
              <a:gd name="connsiteY31" fmla="*/ 765175 h 1376363"/>
              <a:gd name="connsiteX32" fmla="*/ 1775619 w 1860550"/>
              <a:gd name="connsiteY32" fmla="*/ 1217613 h 1376363"/>
              <a:gd name="connsiteX33" fmla="*/ 1794669 w 1860550"/>
              <a:gd name="connsiteY33" fmla="*/ 1250950 h 1376363"/>
              <a:gd name="connsiteX34" fmla="*/ 1794669 w 1860550"/>
              <a:gd name="connsiteY34" fmla="*/ 1312863 h 1376363"/>
              <a:gd name="connsiteX35" fmla="*/ 1399382 w 1860550"/>
              <a:gd name="connsiteY35" fmla="*/ 1312863 h 1376363"/>
              <a:gd name="connsiteX36" fmla="*/ 8732 w 1860550"/>
              <a:gd name="connsiteY36" fmla="*/ 1322388 h 1376363"/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862013 w 1860550"/>
              <a:gd name="connsiteY17" fmla="*/ 1114420 h 1376363"/>
              <a:gd name="connsiteX18" fmla="*/ 928688 w 1860550"/>
              <a:gd name="connsiteY18" fmla="*/ 809620 h 1376363"/>
              <a:gd name="connsiteX19" fmla="*/ 970757 w 1860550"/>
              <a:gd name="connsiteY19" fmla="*/ 1289050 h 1376363"/>
              <a:gd name="connsiteX20" fmla="*/ 976313 w 1860550"/>
              <a:gd name="connsiteY20" fmla="*/ 676270 h 1376363"/>
              <a:gd name="connsiteX21" fmla="*/ 1008857 w 1860550"/>
              <a:gd name="connsiteY21" fmla="*/ 493712 h 1376363"/>
              <a:gd name="connsiteX22" fmla="*/ 1251744 w 1860550"/>
              <a:gd name="connsiteY22" fmla="*/ 741362 h 1376363"/>
              <a:gd name="connsiteX23" fmla="*/ 1313657 w 1860550"/>
              <a:gd name="connsiteY23" fmla="*/ 1022351 h 1376363"/>
              <a:gd name="connsiteX24" fmla="*/ 1337469 w 1860550"/>
              <a:gd name="connsiteY24" fmla="*/ 1227138 h 1376363"/>
              <a:gd name="connsiteX25" fmla="*/ 1442244 w 1860550"/>
              <a:gd name="connsiteY25" fmla="*/ 1279525 h 1376363"/>
              <a:gd name="connsiteX26" fmla="*/ 1619250 w 1860550"/>
              <a:gd name="connsiteY26" fmla="*/ 1185859 h 1376363"/>
              <a:gd name="connsiteX27" fmla="*/ 1585913 w 1860550"/>
              <a:gd name="connsiteY27" fmla="*/ 400046 h 1376363"/>
              <a:gd name="connsiteX28" fmla="*/ 1656557 w 1860550"/>
              <a:gd name="connsiteY28" fmla="*/ 169863 h 1376363"/>
              <a:gd name="connsiteX29" fmla="*/ 1718469 w 1860550"/>
              <a:gd name="connsiteY29" fmla="*/ 231775 h 1376363"/>
              <a:gd name="connsiteX30" fmla="*/ 1732757 w 1860550"/>
              <a:gd name="connsiteY30" fmla="*/ 765175 h 1376363"/>
              <a:gd name="connsiteX31" fmla="*/ 1775619 w 1860550"/>
              <a:gd name="connsiteY31" fmla="*/ 1217613 h 1376363"/>
              <a:gd name="connsiteX32" fmla="*/ 1794669 w 1860550"/>
              <a:gd name="connsiteY32" fmla="*/ 1250950 h 1376363"/>
              <a:gd name="connsiteX33" fmla="*/ 1794669 w 1860550"/>
              <a:gd name="connsiteY33" fmla="*/ 1312863 h 1376363"/>
              <a:gd name="connsiteX34" fmla="*/ 1399382 w 1860550"/>
              <a:gd name="connsiteY34" fmla="*/ 1312863 h 1376363"/>
              <a:gd name="connsiteX35" fmla="*/ 8732 w 1860550"/>
              <a:gd name="connsiteY35" fmla="*/ 1322388 h 1376363"/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862013 w 1860550"/>
              <a:gd name="connsiteY17" fmla="*/ 1114420 h 1376363"/>
              <a:gd name="connsiteX18" fmla="*/ 928688 w 1860550"/>
              <a:gd name="connsiteY18" fmla="*/ 809620 h 1376363"/>
              <a:gd name="connsiteX19" fmla="*/ 970757 w 1860550"/>
              <a:gd name="connsiteY19" fmla="*/ 1289050 h 1376363"/>
              <a:gd name="connsiteX20" fmla="*/ 976313 w 1860550"/>
              <a:gd name="connsiteY20" fmla="*/ 676270 h 1376363"/>
              <a:gd name="connsiteX21" fmla="*/ 1008857 w 1860550"/>
              <a:gd name="connsiteY21" fmla="*/ 493712 h 1376363"/>
              <a:gd name="connsiteX22" fmla="*/ 1251744 w 1860550"/>
              <a:gd name="connsiteY22" fmla="*/ 741362 h 1376363"/>
              <a:gd name="connsiteX23" fmla="*/ 1313657 w 1860550"/>
              <a:gd name="connsiteY23" fmla="*/ 1022351 h 1376363"/>
              <a:gd name="connsiteX24" fmla="*/ 1337469 w 1860550"/>
              <a:gd name="connsiteY24" fmla="*/ 1227138 h 1376363"/>
              <a:gd name="connsiteX25" fmla="*/ 1442244 w 1860550"/>
              <a:gd name="connsiteY25" fmla="*/ 1279525 h 1376363"/>
              <a:gd name="connsiteX26" fmla="*/ 1619250 w 1860550"/>
              <a:gd name="connsiteY26" fmla="*/ 1185859 h 1376363"/>
              <a:gd name="connsiteX27" fmla="*/ 1656557 w 1860550"/>
              <a:gd name="connsiteY27" fmla="*/ 169863 h 1376363"/>
              <a:gd name="connsiteX28" fmla="*/ 1718469 w 1860550"/>
              <a:gd name="connsiteY28" fmla="*/ 231775 h 1376363"/>
              <a:gd name="connsiteX29" fmla="*/ 1732757 w 1860550"/>
              <a:gd name="connsiteY29" fmla="*/ 765175 h 1376363"/>
              <a:gd name="connsiteX30" fmla="*/ 1775619 w 1860550"/>
              <a:gd name="connsiteY30" fmla="*/ 1217613 h 1376363"/>
              <a:gd name="connsiteX31" fmla="*/ 1794669 w 1860550"/>
              <a:gd name="connsiteY31" fmla="*/ 1250950 h 1376363"/>
              <a:gd name="connsiteX32" fmla="*/ 1794669 w 1860550"/>
              <a:gd name="connsiteY32" fmla="*/ 1312863 h 1376363"/>
              <a:gd name="connsiteX33" fmla="*/ 1399382 w 1860550"/>
              <a:gd name="connsiteY33" fmla="*/ 1312863 h 1376363"/>
              <a:gd name="connsiteX34" fmla="*/ 8732 w 1860550"/>
              <a:gd name="connsiteY34" fmla="*/ 1322388 h 1376363"/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862013 w 1860550"/>
              <a:gd name="connsiteY17" fmla="*/ 1114420 h 1376363"/>
              <a:gd name="connsiteX18" fmla="*/ 928688 w 1860550"/>
              <a:gd name="connsiteY18" fmla="*/ 809620 h 1376363"/>
              <a:gd name="connsiteX19" fmla="*/ 970757 w 1860550"/>
              <a:gd name="connsiteY19" fmla="*/ 1289050 h 1376363"/>
              <a:gd name="connsiteX20" fmla="*/ 971550 w 1860550"/>
              <a:gd name="connsiteY20" fmla="*/ 776284 h 1376363"/>
              <a:gd name="connsiteX21" fmla="*/ 976313 w 1860550"/>
              <a:gd name="connsiteY21" fmla="*/ 676270 h 1376363"/>
              <a:gd name="connsiteX22" fmla="*/ 1008857 w 1860550"/>
              <a:gd name="connsiteY22" fmla="*/ 493712 h 1376363"/>
              <a:gd name="connsiteX23" fmla="*/ 1251744 w 1860550"/>
              <a:gd name="connsiteY23" fmla="*/ 741362 h 1376363"/>
              <a:gd name="connsiteX24" fmla="*/ 1313657 w 1860550"/>
              <a:gd name="connsiteY24" fmla="*/ 1022351 h 1376363"/>
              <a:gd name="connsiteX25" fmla="*/ 1337469 w 1860550"/>
              <a:gd name="connsiteY25" fmla="*/ 1227138 h 1376363"/>
              <a:gd name="connsiteX26" fmla="*/ 1442244 w 1860550"/>
              <a:gd name="connsiteY26" fmla="*/ 1279525 h 1376363"/>
              <a:gd name="connsiteX27" fmla="*/ 1619250 w 1860550"/>
              <a:gd name="connsiteY27" fmla="*/ 1185859 h 1376363"/>
              <a:gd name="connsiteX28" fmla="*/ 1656557 w 1860550"/>
              <a:gd name="connsiteY28" fmla="*/ 169863 h 1376363"/>
              <a:gd name="connsiteX29" fmla="*/ 1718469 w 1860550"/>
              <a:gd name="connsiteY29" fmla="*/ 231775 h 1376363"/>
              <a:gd name="connsiteX30" fmla="*/ 1732757 w 1860550"/>
              <a:gd name="connsiteY30" fmla="*/ 765175 h 1376363"/>
              <a:gd name="connsiteX31" fmla="*/ 1775619 w 1860550"/>
              <a:gd name="connsiteY31" fmla="*/ 1217613 h 1376363"/>
              <a:gd name="connsiteX32" fmla="*/ 1794669 w 1860550"/>
              <a:gd name="connsiteY32" fmla="*/ 1250950 h 1376363"/>
              <a:gd name="connsiteX33" fmla="*/ 1794669 w 1860550"/>
              <a:gd name="connsiteY33" fmla="*/ 1312863 h 1376363"/>
              <a:gd name="connsiteX34" fmla="*/ 1399382 w 1860550"/>
              <a:gd name="connsiteY34" fmla="*/ 1312863 h 1376363"/>
              <a:gd name="connsiteX35" fmla="*/ 8732 w 1860550"/>
              <a:gd name="connsiteY35" fmla="*/ 1322388 h 1376363"/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862013 w 1860550"/>
              <a:gd name="connsiteY17" fmla="*/ 1114420 h 1376363"/>
              <a:gd name="connsiteX18" fmla="*/ 928688 w 1860550"/>
              <a:gd name="connsiteY18" fmla="*/ 809620 h 1376363"/>
              <a:gd name="connsiteX19" fmla="*/ 970757 w 1860550"/>
              <a:gd name="connsiteY19" fmla="*/ 1289050 h 1376363"/>
              <a:gd name="connsiteX20" fmla="*/ 971550 w 1860550"/>
              <a:gd name="connsiteY20" fmla="*/ 776284 h 1376363"/>
              <a:gd name="connsiteX21" fmla="*/ 976313 w 1860550"/>
              <a:gd name="connsiteY21" fmla="*/ 676270 h 1376363"/>
              <a:gd name="connsiteX22" fmla="*/ 1251744 w 1860550"/>
              <a:gd name="connsiteY22" fmla="*/ 741362 h 1376363"/>
              <a:gd name="connsiteX23" fmla="*/ 1313657 w 1860550"/>
              <a:gd name="connsiteY23" fmla="*/ 1022351 h 1376363"/>
              <a:gd name="connsiteX24" fmla="*/ 1337469 w 1860550"/>
              <a:gd name="connsiteY24" fmla="*/ 1227138 h 1376363"/>
              <a:gd name="connsiteX25" fmla="*/ 1442244 w 1860550"/>
              <a:gd name="connsiteY25" fmla="*/ 1279525 h 1376363"/>
              <a:gd name="connsiteX26" fmla="*/ 1619250 w 1860550"/>
              <a:gd name="connsiteY26" fmla="*/ 1185859 h 1376363"/>
              <a:gd name="connsiteX27" fmla="*/ 1656557 w 1860550"/>
              <a:gd name="connsiteY27" fmla="*/ 169863 h 1376363"/>
              <a:gd name="connsiteX28" fmla="*/ 1718469 w 1860550"/>
              <a:gd name="connsiteY28" fmla="*/ 231775 h 1376363"/>
              <a:gd name="connsiteX29" fmla="*/ 1732757 w 1860550"/>
              <a:gd name="connsiteY29" fmla="*/ 765175 h 1376363"/>
              <a:gd name="connsiteX30" fmla="*/ 1775619 w 1860550"/>
              <a:gd name="connsiteY30" fmla="*/ 1217613 h 1376363"/>
              <a:gd name="connsiteX31" fmla="*/ 1794669 w 1860550"/>
              <a:gd name="connsiteY31" fmla="*/ 1250950 h 1376363"/>
              <a:gd name="connsiteX32" fmla="*/ 1794669 w 1860550"/>
              <a:gd name="connsiteY32" fmla="*/ 1312863 h 1376363"/>
              <a:gd name="connsiteX33" fmla="*/ 1399382 w 1860550"/>
              <a:gd name="connsiteY33" fmla="*/ 1312863 h 1376363"/>
              <a:gd name="connsiteX34" fmla="*/ 8732 w 1860550"/>
              <a:gd name="connsiteY34" fmla="*/ 1322388 h 1376363"/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862013 w 1860550"/>
              <a:gd name="connsiteY17" fmla="*/ 1114420 h 1376363"/>
              <a:gd name="connsiteX18" fmla="*/ 928688 w 1860550"/>
              <a:gd name="connsiteY18" fmla="*/ 809620 h 1376363"/>
              <a:gd name="connsiteX19" fmla="*/ 970757 w 1860550"/>
              <a:gd name="connsiteY19" fmla="*/ 1289050 h 1376363"/>
              <a:gd name="connsiteX20" fmla="*/ 971550 w 1860550"/>
              <a:gd name="connsiteY20" fmla="*/ 776284 h 1376363"/>
              <a:gd name="connsiteX21" fmla="*/ 1251744 w 1860550"/>
              <a:gd name="connsiteY21" fmla="*/ 741362 h 1376363"/>
              <a:gd name="connsiteX22" fmla="*/ 1313657 w 1860550"/>
              <a:gd name="connsiteY22" fmla="*/ 1022351 h 1376363"/>
              <a:gd name="connsiteX23" fmla="*/ 1337469 w 1860550"/>
              <a:gd name="connsiteY23" fmla="*/ 1227138 h 1376363"/>
              <a:gd name="connsiteX24" fmla="*/ 1442244 w 1860550"/>
              <a:gd name="connsiteY24" fmla="*/ 1279525 h 1376363"/>
              <a:gd name="connsiteX25" fmla="*/ 1619250 w 1860550"/>
              <a:gd name="connsiteY25" fmla="*/ 1185859 h 1376363"/>
              <a:gd name="connsiteX26" fmla="*/ 1656557 w 1860550"/>
              <a:gd name="connsiteY26" fmla="*/ 169863 h 1376363"/>
              <a:gd name="connsiteX27" fmla="*/ 1718469 w 1860550"/>
              <a:gd name="connsiteY27" fmla="*/ 231775 h 1376363"/>
              <a:gd name="connsiteX28" fmla="*/ 1732757 w 1860550"/>
              <a:gd name="connsiteY28" fmla="*/ 765175 h 1376363"/>
              <a:gd name="connsiteX29" fmla="*/ 1775619 w 1860550"/>
              <a:gd name="connsiteY29" fmla="*/ 1217613 h 1376363"/>
              <a:gd name="connsiteX30" fmla="*/ 1794669 w 1860550"/>
              <a:gd name="connsiteY30" fmla="*/ 1250950 h 1376363"/>
              <a:gd name="connsiteX31" fmla="*/ 1794669 w 1860550"/>
              <a:gd name="connsiteY31" fmla="*/ 1312863 h 1376363"/>
              <a:gd name="connsiteX32" fmla="*/ 1399382 w 1860550"/>
              <a:gd name="connsiteY32" fmla="*/ 1312863 h 1376363"/>
              <a:gd name="connsiteX33" fmla="*/ 8732 w 1860550"/>
              <a:gd name="connsiteY33" fmla="*/ 1322388 h 1376363"/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862013 w 1860550"/>
              <a:gd name="connsiteY17" fmla="*/ 1114420 h 1376363"/>
              <a:gd name="connsiteX18" fmla="*/ 928688 w 1860550"/>
              <a:gd name="connsiteY18" fmla="*/ 809620 h 1376363"/>
              <a:gd name="connsiteX19" fmla="*/ 970757 w 1860550"/>
              <a:gd name="connsiteY19" fmla="*/ 1289050 h 1376363"/>
              <a:gd name="connsiteX20" fmla="*/ 1251744 w 1860550"/>
              <a:gd name="connsiteY20" fmla="*/ 741362 h 1376363"/>
              <a:gd name="connsiteX21" fmla="*/ 1313657 w 1860550"/>
              <a:gd name="connsiteY21" fmla="*/ 1022351 h 1376363"/>
              <a:gd name="connsiteX22" fmla="*/ 1337469 w 1860550"/>
              <a:gd name="connsiteY22" fmla="*/ 1227138 h 1376363"/>
              <a:gd name="connsiteX23" fmla="*/ 1442244 w 1860550"/>
              <a:gd name="connsiteY23" fmla="*/ 1279525 h 1376363"/>
              <a:gd name="connsiteX24" fmla="*/ 1619250 w 1860550"/>
              <a:gd name="connsiteY24" fmla="*/ 1185859 h 1376363"/>
              <a:gd name="connsiteX25" fmla="*/ 1656557 w 1860550"/>
              <a:gd name="connsiteY25" fmla="*/ 169863 h 1376363"/>
              <a:gd name="connsiteX26" fmla="*/ 1718469 w 1860550"/>
              <a:gd name="connsiteY26" fmla="*/ 231775 h 1376363"/>
              <a:gd name="connsiteX27" fmla="*/ 1732757 w 1860550"/>
              <a:gd name="connsiteY27" fmla="*/ 765175 h 1376363"/>
              <a:gd name="connsiteX28" fmla="*/ 1775619 w 1860550"/>
              <a:gd name="connsiteY28" fmla="*/ 1217613 h 1376363"/>
              <a:gd name="connsiteX29" fmla="*/ 1794669 w 1860550"/>
              <a:gd name="connsiteY29" fmla="*/ 1250950 h 1376363"/>
              <a:gd name="connsiteX30" fmla="*/ 1794669 w 1860550"/>
              <a:gd name="connsiteY30" fmla="*/ 1312863 h 1376363"/>
              <a:gd name="connsiteX31" fmla="*/ 1399382 w 1860550"/>
              <a:gd name="connsiteY31" fmla="*/ 1312863 h 1376363"/>
              <a:gd name="connsiteX32" fmla="*/ 8732 w 1860550"/>
              <a:gd name="connsiteY32" fmla="*/ 1322388 h 1376363"/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862013 w 1860550"/>
              <a:gd name="connsiteY17" fmla="*/ 1114420 h 1376363"/>
              <a:gd name="connsiteX18" fmla="*/ 970757 w 1860550"/>
              <a:gd name="connsiteY18" fmla="*/ 1289050 h 1376363"/>
              <a:gd name="connsiteX19" fmla="*/ 1251744 w 1860550"/>
              <a:gd name="connsiteY19" fmla="*/ 741362 h 1376363"/>
              <a:gd name="connsiteX20" fmla="*/ 1313657 w 1860550"/>
              <a:gd name="connsiteY20" fmla="*/ 1022351 h 1376363"/>
              <a:gd name="connsiteX21" fmla="*/ 1337469 w 1860550"/>
              <a:gd name="connsiteY21" fmla="*/ 1227138 h 1376363"/>
              <a:gd name="connsiteX22" fmla="*/ 1442244 w 1860550"/>
              <a:gd name="connsiteY22" fmla="*/ 1279525 h 1376363"/>
              <a:gd name="connsiteX23" fmla="*/ 1619250 w 1860550"/>
              <a:gd name="connsiteY23" fmla="*/ 1185859 h 1376363"/>
              <a:gd name="connsiteX24" fmla="*/ 1656557 w 1860550"/>
              <a:gd name="connsiteY24" fmla="*/ 169863 h 1376363"/>
              <a:gd name="connsiteX25" fmla="*/ 1718469 w 1860550"/>
              <a:gd name="connsiteY25" fmla="*/ 231775 h 1376363"/>
              <a:gd name="connsiteX26" fmla="*/ 1732757 w 1860550"/>
              <a:gd name="connsiteY26" fmla="*/ 765175 h 1376363"/>
              <a:gd name="connsiteX27" fmla="*/ 1775619 w 1860550"/>
              <a:gd name="connsiteY27" fmla="*/ 1217613 h 1376363"/>
              <a:gd name="connsiteX28" fmla="*/ 1794669 w 1860550"/>
              <a:gd name="connsiteY28" fmla="*/ 1250950 h 1376363"/>
              <a:gd name="connsiteX29" fmla="*/ 1794669 w 1860550"/>
              <a:gd name="connsiteY29" fmla="*/ 1312863 h 1376363"/>
              <a:gd name="connsiteX30" fmla="*/ 1399382 w 1860550"/>
              <a:gd name="connsiteY30" fmla="*/ 1312863 h 1376363"/>
              <a:gd name="connsiteX31" fmla="*/ 8732 w 1860550"/>
              <a:gd name="connsiteY31" fmla="*/ 1322388 h 1376363"/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862013 w 1860550"/>
              <a:gd name="connsiteY17" fmla="*/ 1114420 h 1376363"/>
              <a:gd name="connsiteX18" fmla="*/ 1251744 w 1860550"/>
              <a:gd name="connsiteY18" fmla="*/ 741362 h 1376363"/>
              <a:gd name="connsiteX19" fmla="*/ 1313657 w 1860550"/>
              <a:gd name="connsiteY19" fmla="*/ 1022351 h 1376363"/>
              <a:gd name="connsiteX20" fmla="*/ 1337469 w 1860550"/>
              <a:gd name="connsiteY20" fmla="*/ 1227138 h 1376363"/>
              <a:gd name="connsiteX21" fmla="*/ 1442244 w 1860550"/>
              <a:gd name="connsiteY21" fmla="*/ 1279525 h 1376363"/>
              <a:gd name="connsiteX22" fmla="*/ 1619250 w 1860550"/>
              <a:gd name="connsiteY22" fmla="*/ 1185859 h 1376363"/>
              <a:gd name="connsiteX23" fmla="*/ 1656557 w 1860550"/>
              <a:gd name="connsiteY23" fmla="*/ 169863 h 1376363"/>
              <a:gd name="connsiteX24" fmla="*/ 1718469 w 1860550"/>
              <a:gd name="connsiteY24" fmla="*/ 231775 h 1376363"/>
              <a:gd name="connsiteX25" fmla="*/ 1732757 w 1860550"/>
              <a:gd name="connsiteY25" fmla="*/ 765175 h 1376363"/>
              <a:gd name="connsiteX26" fmla="*/ 1775619 w 1860550"/>
              <a:gd name="connsiteY26" fmla="*/ 1217613 h 1376363"/>
              <a:gd name="connsiteX27" fmla="*/ 1794669 w 1860550"/>
              <a:gd name="connsiteY27" fmla="*/ 1250950 h 1376363"/>
              <a:gd name="connsiteX28" fmla="*/ 1794669 w 1860550"/>
              <a:gd name="connsiteY28" fmla="*/ 1312863 h 1376363"/>
              <a:gd name="connsiteX29" fmla="*/ 1399382 w 1860550"/>
              <a:gd name="connsiteY29" fmla="*/ 1312863 h 1376363"/>
              <a:gd name="connsiteX30" fmla="*/ 8732 w 1860550"/>
              <a:gd name="connsiteY30" fmla="*/ 1322388 h 1376363"/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1251744 w 1860550"/>
              <a:gd name="connsiteY17" fmla="*/ 741362 h 1376363"/>
              <a:gd name="connsiteX18" fmla="*/ 1313657 w 1860550"/>
              <a:gd name="connsiteY18" fmla="*/ 1022351 h 1376363"/>
              <a:gd name="connsiteX19" fmla="*/ 1337469 w 1860550"/>
              <a:gd name="connsiteY19" fmla="*/ 1227138 h 1376363"/>
              <a:gd name="connsiteX20" fmla="*/ 1442244 w 1860550"/>
              <a:gd name="connsiteY20" fmla="*/ 1279525 h 1376363"/>
              <a:gd name="connsiteX21" fmla="*/ 1619250 w 1860550"/>
              <a:gd name="connsiteY21" fmla="*/ 1185859 h 1376363"/>
              <a:gd name="connsiteX22" fmla="*/ 1656557 w 1860550"/>
              <a:gd name="connsiteY22" fmla="*/ 169863 h 1376363"/>
              <a:gd name="connsiteX23" fmla="*/ 1718469 w 1860550"/>
              <a:gd name="connsiteY23" fmla="*/ 231775 h 1376363"/>
              <a:gd name="connsiteX24" fmla="*/ 1732757 w 1860550"/>
              <a:gd name="connsiteY24" fmla="*/ 765175 h 1376363"/>
              <a:gd name="connsiteX25" fmla="*/ 1775619 w 1860550"/>
              <a:gd name="connsiteY25" fmla="*/ 1217613 h 1376363"/>
              <a:gd name="connsiteX26" fmla="*/ 1794669 w 1860550"/>
              <a:gd name="connsiteY26" fmla="*/ 1250950 h 1376363"/>
              <a:gd name="connsiteX27" fmla="*/ 1794669 w 1860550"/>
              <a:gd name="connsiteY27" fmla="*/ 1312863 h 1376363"/>
              <a:gd name="connsiteX28" fmla="*/ 1399382 w 1860550"/>
              <a:gd name="connsiteY28" fmla="*/ 1312863 h 1376363"/>
              <a:gd name="connsiteX29" fmla="*/ 8732 w 1860550"/>
              <a:gd name="connsiteY29" fmla="*/ 1322388 h 1376363"/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1061244 w 1860550"/>
              <a:gd name="connsiteY16" fmla="*/ 217488 h 1376363"/>
              <a:gd name="connsiteX17" fmla="*/ 1251744 w 1860550"/>
              <a:gd name="connsiteY17" fmla="*/ 741362 h 1376363"/>
              <a:gd name="connsiteX18" fmla="*/ 1313657 w 1860550"/>
              <a:gd name="connsiteY18" fmla="*/ 1022351 h 1376363"/>
              <a:gd name="connsiteX19" fmla="*/ 1337469 w 1860550"/>
              <a:gd name="connsiteY19" fmla="*/ 1227138 h 1376363"/>
              <a:gd name="connsiteX20" fmla="*/ 1442244 w 1860550"/>
              <a:gd name="connsiteY20" fmla="*/ 1279525 h 1376363"/>
              <a:gd name="connsiteX21" fmla="*/ 1619250 w 1860550"/>
              <a:gd name="connsiteY21" fmla="*/ 1185859 h 1376363"/>
              <a:gd name="connsiteX22" fmla="*/ 1656557 w 1860550"/>
              <a:gd name="connsiteY22" fmla="*/ 169863 h 1376363"/>
              <a:gd name="connsiteX23" fmla="*/ 1718469 w 1860550"/>
              <a:gd name="connsiteY23" fmla="*/ 231775 h 1376363"/>
              <a:gd name="connsiteX24" fmla="*/ 1732757 w 1860550"/>
              <a:gd name="connsiteY24" fmla="*/ 765175 h 1376363"/>
              <a:gd name="connsiteX25" fmla="*/ 1775619 w 1860550"/>
              <a:gd name="connsiteY25" fmla="*/ 1217613 h 1376363"/>
              <a:gd name="connsiteX26" fmla="*/ 1794669 w 1860550"/>
              <a:gd name="connsiteY26" fmla="*/ 1250950 h 1376363"/>
              <a:gd name="connsiteX27" fmla="*/ 1794669 w 1860550"/>
              <a:gd name="connsiteY27" fmla="*/ 1312863 h 1376363"/>
              <a:gd name="connsiteX28" fmla="*/ 1399382 w 1860550"/>
              <a:gd name="connsiteY28" fmla="*/ 1312863 h 1376363"/>
              <a:gd name="connsiteX29" fmla="*/ 8732 w 1860550"/>
              <a:gd name="connsiteY29" fmla="*/ 1322388 h 1376363"/>
              <a:gd name="connsiteX0" fmla="*/ 8732 w 1860550"/>
              <a:gd name="connsiteY0" fmla="*/ 1322388 h 1370803"/>
              <a:gd name="connsiteX1" fmla="*/ 13494 w 1860550"/>
              <a:gd name="connsiteY1" fmla="*/ 174625 h 1370803"/>
              <a:gd name="connsiteX2" fmla="*/ 89694 w 1860550"/>
              <a:gd name="connsiteY2" fmla="*/ 274638 h 1370803"/>
              <a:gd name="connsiteX3" fmla="*/ 165894 w 1860550"/>
              <a:gd name="connsiteY3" fmla="*/ 879475 h 1370803"/>
              <a:gd name="connsiteX4" fmla="*/ 246857 w 1860550"/>
              <a:gd name="connsiteY4" fmla="*/ 1279525 h 1370803"/>
              <a:gd name="connsiteX5" fmla="*/ 308769 w 1860550"/>
              <a:gd name="connsiteY5" fmla="*/ 1193800 h 1370803"/>
              <a:gd name="connsiteX6" fmla="*/ 351632 w 1860550"/>
              <a:gd name="connsiteY6" fmla="*/ 1260475 h 1370803"/>
              <a:gd name="connsiteX7" fmla="*/ 389732 w 1860550"/>
              <a:gd name="connsiteY7" fmla="*/ 1231900 h 1370803"/>
              <a:gd name="connsiteX8" fmla="*/ 446882 w 1860550"/>
              <a:gd name="connsiteY8" fmla="*/ 1284288 h 1370803"/>
              <a:gd name="connsiteX9" fmla="*/ 523082 w 1860550"/>
              <a:gd name="connsiteY9" fmla="*/ 874713 h 1370803"/>
              <a:gd name="connsiteX10" fmla="*/ 556419 w 1860550"/>
              <a:gd name="connsiteY10" fmla="*/ 860425 h 1370803"/>
              <a:gd name="connsiteX11" fmla="*/ 584994 w 1860550"/>
              <a:gd name="connsiteY11" fmla="*/ 1084263 h 1370803"/>
              <a:gd name="connsiteX12" fmla="*/ 699294 w 1860550"/>
              <a:gd name="connsiteY12" fmla="*/ 317500 h 1370803"/>
              <a:gd name="connsiteX13" fmla="*/ 732632 w 1860550"/>
              <a:gd name="connsiteY13" fmla="*/ 431800 h 1370803"/>
              <a:gd name="connsiteX14" fmla="*/ 827882 w 1860550"/>
              <a:gd name="connsiteY14" fmla="*/ 1012825 h 1370803"/>
              <a:gd name="connsiteX15" fmla="*/ 1061244 w 1860550"/>
              <a:gd name="connsiteY15" fmla="*/ 217488 h 1370803"/>
              <a:gd name="connsiteX16" fmla="*/ 1251744 w 1860550"/>
              <a:gd name="connsiteY16" fmla="*/ 741362 h 1370803"/>
              <a:gd name="connsiteX17" fmla="*/ 1313657 w 1860550"/>
              <a:gd name="connsiteY17" fmla="*/ 1022351 h 1370803"/>
              <a:gd name="connsiteX18" fmla="*/ 1337469 w 1860550"/>
              <a:gd name="connsiteY18" fmla="*/ 1227138 h 1370803"/>
              <a:gd name="connsiteX19" fmla="*/ 1442244 w 1860550"/>
              <a:gd name="connsiteY19" fmla="*/ 1279525 h 1370803"/>
              <a:gd name="connsiteX20" fmla="*/ 1619250 w 1860550"/>
              <a:gd name="connsiteY20" fmla="*/ 1185859 h 1370803"/>
              <a:gd name="connsiteX21" fmla="*/ 1656557 w 1860550"/>
              <a:gd name="connsiteY21" fmla="*/ 169863 h 1370803"/>
              <a:gd name="connsiteX22" fmla="*/ 1718469 w 1860550"/>
              <a:gd name="connsiteY22" fmla="*/ 231775 h 1370803"/>
              <a:gd name="connsiteX23" fmla="*/ 1732757 w 1860550"/>
              <a:gd name="connsiteY23" fmla="*/ 765175 h 1370803"/>
              <a:gd name="connsiteX24" fmla="*/ 1775619 w 1860550"/>
              <a:gd name="connsiteY24" fmla="*/ 1217613 h 1370803"/>
              <a:gd name="connsiteX25" fmla="*/ 1794669 w 1860550"/>
              <a:gd name="connsiteY25" fmla="*/ 1250950 h 1370803"/>
              <a:gd name="connsiteX26" fmla="*/ 1794669 w 1860550"/>
              <a:gd name="connsiteY26" fmla="*/ 1312863 h 1370803"/>
              <a:gd name="connsiteX27" fmla="*/ 1399382 w 1860550"/>
              <a:gd name="connsiteY27" fmla="*/ 1312863 h 1370803"/>
              <a:gd name="connsiteX28" fmla="*/ 8732 w 1860550"/>
              <a:gd name="connsiteY28" fmla="*/ 1322388 h 1370803"/>
              <a:gd name="connsiteX0" fmla="*/ 8732 w 1860550"/>
              <a:gd name="connsiteY0" fmla="*/ 1322388 h 1370803"/>
              <a:gd name="connsiteX1" fmla="*/ 13494 w 1860550"/>
              <a:gd name="connsiteY1" fmla="*/ 174625 h 1370803"/>
              <a:gd name="connsiteX2" fmla="*/ 89694 w 1860550"/>
              <a:gd name="connsiteY2" fmla="*/ 274638 h 1370803"/>
              <a:gd name="connsiteX3" fmla="*/ 165894 w 1860550"/>
              <a:gd name="connsiteY3" fmla="*/ 1022350 h 1370803"/>
              <a:gd name="connsiteX4" fmla="*/ 246857 w 1860550"/>
              <a:gd name="connsiteY4" fmla="*/ 1279525 h 1370803"/>
              <a:gd name="connsiteX5" fmla="*/ 308769 w 1860550"/>
              <a:gd name="connsiteY5" fmla="*/ 1193800 h 1370803"/>
              <a:gd name="connsiteX6" fmla="*/ 351632 w 1860550"/>
              <a:gd name="connsiteY6" fmla="*/ 1260475 h 1370803"/>
              <a:gd name="connsiteX7" fmla="*/ 389732 w 1860550"/>
              <a:gd name="connsiteY7" fmla="*/ 1231900 h 1370803"/>
              <a:gd name="connsiteX8" fmla="*/ 446882 w 1860550"/>
              <a:gd name="connsiteY8" fmla="*/ 1284288 h 1370803"/>
              <a:gd name="connsiteX9" fmla="*/ 523082 w 1860550"/>
              <a:gd name="connsiteY9" fmla="*/ 874713 h 1370803"/>
              <a:gd name="connsiteX10" fmla="*/ 556419 w 1860550"/>
              <a:gd name="connsiteY10" fmla="*/ 860425 h 1370803"/>
              <a:gd name="connsiteX11" fmla="*/ 584994 w 1860550"/>
              <a:gd name="connsiteY11" fmla="*/ 1084263 h 1370803"/>
              <a:gd name="connsiteX12" fmla="*/ 699294 w 1860550"/>
              <a:gd name="connsiteY12" fmla="*/ 317500 h 1370803"/>
              <a:gd name="connsiteX13" fmla="*/ 732632 w 1860550"/>
              <a:gd name="connsiteY13" fmla="*/ 431800 h 1370803"/>
              <a:gd name="connsiteX14" fmla="*/ 827882 w 1860550"/>
              <a:gd name="connsiteY14" fmla="*/ 1012825 h 1370803"/>
              <a:gd name="connsiteX15" fmla="*/ 1061244 w 1860550"/>
              <a:gd name="connsiteY15" fmla="*/ 217488 h 1370803"/>
              <a:gd name="connsiteX16" fmla="*/ 1251744 w 1860550"/>
              <a:gd name="connsiteY16" fmla="*/ 741362 h 1370803"/>
              <a:gd name="connsiteX17" fmla="*/ 1313657 w 1860550"/>
              <a:gd name="connsiteY17" fmla="*/ 1022351 h 1370803"/>
              <a:gd name="connsiteX18" fmla="*/ 1337469 w 1860550"/>
              <a:gd name="connsiteY18" fmla="*/ 1227138 h 1370803"/>
              <a:gd name="connsiteX19" fmla="*/ 1442244 w 1860550"/>
              <a:gd name="connsiteY19" fmla="*/ 1279525 h 1370803"/>
              <a:gd name="connsiteX20" fmla="*/ 1619250 w 1860550"/>
              <a:gd name="connsiteY20" fmla="*/ 1185859 h 1370803"/>
              <a:gd name="connsiteX21" fmla="*/ 1656557 w 1860550"/>
              <a:gd name="connsiteY21" fmla="*/ 169863 h 1370803"/>
              <a:gd name="connsiteX22" fmla="*/ 1718469 w 1860550"/>
              <a:gd name="connsiteY22" fmla="*/ 231775 h 1370803"/>
              <a:gd name="connsiteX23" fmla="*/ 1732757 w 1860550"/>
              <a:gd name="connsiteY23" fmla="*/ 765175 h 1370803"/>
              <a:gd name="connsiteX24" fmla="*/ 1775619 w 1860550"/>
              <a:gd name="connsiteY24" fmla="*/ 1217613 h 1370803"/>
              <a:gd name="connsiteX25" fmla="*/ 1794669 w 1860550"/>
              <a:gd name="connsiteY25" fmla="*/ 1250950 h 1370803"/>
              <a:gd name="connsiteX26" fmla="*/ 1794669 w 1860550"/>
              <a:gd name="connsiteY26" fmla="*/ 1312863 h 1370803"/>
              <a:gd name="connsiteX27" fmla="*/ 1399382 w 1860550"/>
              <a:gd name="connsiteY27" fmla="*/ 1312863 h 1370803"/>
              <a:gd name="connsiteX28" fmla="*/ 8732 w 1860550"/>
              <a:gd name="connsiteY28" fmla="*/ 1322388 h 1370803"/>
              <a:gd name="connsiteX0" fmla="*/ 8732 w 1860550"/>
              <a:gd name="connsiteY0" fmla="*/ 1322388 h 1370803"/>
              <a:gd name="connsiteX1" fmla="*/ 13494 w 1860550"/>
              <a:gd name="connsiteY1" fmla="*/ 174625 h 1370803"/>
              <a:gd name="connsiteX2" fmla="*/ 89694 w 1860550"/>
              <a:gd name="connsiteY2" fmla="*/ 274638 h 1370803"/>
              <a:gd name="connsiteX3" fmla="*/ 165894 w 1860550"/>
              <a:gd name="connsiteY3" fmla="*/ 1022350 h 1370803"/>
              <a:gd name="connsiteX4" fmla="*/ 246857 w 1860550"/>
              <a:gd name="connsiteY4" fmla="*/ 1279525 h 1370803"/>
              <a:gd name="connsiteX5" fmla="*/ 308769 w 1860550"/>
              <a:gd name="connsiteY5" fmla="*/ 1193800 h 1370803"/>
              <a:gd name="connsiteX6" fmla="*/ 351632 w 1860550"/>
              <a:gd name="connsiteY6" fmla="*/ 1260475 h 1370803"/>
              <a:gd name="connsiteX7" fmla="*/ 389732 w 1860550"/>
              <a:gd name="connsiteY7" fmla="*/ 1231900 h 1370803"/>
              <a:gd name="connsiteX8" fmla="*/ 446882 w 1860550"/>
              <a:gd name="connsiteY8" fmla="*/ 1284288 h 1370803"/>
              <a:gd name="connsiteX9" fmla="*/ 523082 w 1860550"/>
              <a:gd name="connsiteY9" fmla="*/ 874713 h 1370803"/>
              <a:gd name="connsiteX10" fmla="*/ 556419 w 1860550"/>
              <a:gd name="connsiteY10" fmla="*/ 860425 h 1370803"/>
              <a:gd name="connsiteX11" fmla="*/ 584994 w 1860550"/>
              <a:gd name="connsiteY11" fmla="*/ 1084263 h 1370803"/>
              <a:gd name="connsiteX12" fmla="*/ 699294 w 1860550"/>
              <a:gd name="connsiteY12" fmla="*/ 317500 h 1370803"/>
              <a:gd name="connsiteX13" fmla="*/ 732632 w 1860550"/>
              <a:gd name="connsiteY13" fmla="*/ 431800 h 1370803"/>
              <a:gd name="connsiteX14" fmla="*/ 827882 w 1860550"/>
              <a:gd name="connsiteY14" fmla="*/ 1012825 h 1370803"/>
              <a:gd name="connsiteX15" fmla="*/ 1061244 w 1860550"/>
              <a:gd name="connsiteY15" fmla="*/ 217488 h 1370803"/>
              <a:gd name="connsiteX16" fmla="*/ 1251744 w 1860550"/>
              <a:gd name="connsiteY16" fmla="*/ 512762 h 1370803"/>
              <a:gd name="connsiteX17" fmla="*/ 1313657 w 1860550"/>
              <a:gd name="connsiteY17" fmla="*/ 1022351 h 1370803"/>
              <a:gd name="connsiteX18" fmla="*/ 1337469 w 1860550"/>
              <a:gd name="connsiteY18" fmla="*/ 1227138 h 1370803"/>
              <a:gd name="connsiteX19" fmla="*/ 1442244 w 1860550"/>
              <a:gd name="connsiteY19" fmla="*/ 1279525 h 1370803"/>
              <a:gd name="connsiteX20" fmla="*/ 1619250 w 1860550"/>
              <a:gd name="connsiteY20" fmla="*/ 1185859 h 1370803"/>
              <a:gd name="connsiteX21" fmla="*/ 1656557 w 1860550"/>
              <a:gd name="connsiteY21" fmla="*/ 169863 h 1370803"/>
              <a:gd name="connsiteX22" fmla="*/ 1718469 w 1860550"/>
              <a:gd name="connsiteY22" fmla="*/ 231775 h 1370803"/>
              <a:gd name="connsiteX23" fmla="*/ 1732757 w 1860550"/>
              <a:gd name="connsiteY23" fmla="*/ 765175 h 1370803"/>
              <a:gd name="connsiteX24" fmla="*/ 1775619 w 1860550"/>
              <a:gd name="connsiteY24" fmla="*/ 1217613 h 1370803"/>
              <a:gd name="connsiteX25" fmla="*/ 1794669 w 1860550"/>
              <a:gd name="connsiteY25" fmla="*/ 1250950 h 1370803"/>
              <a:gd name="connsiteX26" fmla="*/ 1794669 w 1860550"/>
              <a:gd name="connsiteY26" fmla="*/ 1312863 h 1370803"/>
              <a:gd name="connsiteX27" fmla="*/ 1399382 w 1860550"/>
              <a:gd name="connsiteY27" fmla="*/ 1312863 h 1370803"/>
              <a:gd name="connsiteX28" fmla="*/ 8732 w 1860550"/>
              <a:gd name="connsiteY28" fmla="*/ 1322388 h 1370803"/>
              <a:gd name="connsiteX0" fmla="*/ 8732 w 1860550"/>
              <a:gd name="connsiteY0" fmla="*/ 1322388 h 1370803"/>
              <a:gd name="connsiteX1" fmla="*/ 13494 w 1860550"/>
              <a:gd name="connsiteY1" fmla="*/ 174625 h 1370803"/>
              <a:gd name="connsiteX2" fmla="*/ 89694 w 1860550"/>
              <a:gd name="connsiteY2" fmla="*/ 274638 h 1370803"/>
              <a:gd name="connsiteX3" fmla="*/ 165894 w 1860550"/>
              <a:gd name="connsiteY3" fmla="*/ 1022350 h 1370803"/>
              <a:gd name="connsiteX4" fmla="*/ 246857 w 1860550"/>
              <a:gd name="connsiteY4" fmla="*/ 1279525 h 1370803"/>
              <a:gd name="connsiteX5" fmla="*/ 308769 w 1860550"/>
              <a:gd name="connsiteY5" fmla="*/ 1193800 h 1370803"/>
              <a:gd name="connsiteX6" fmla="*/ 351632 w 1860550"/>
              <a:gd name="connsiteY6" fmla="*/ 1260475 h 1370803"/>
              <a:gd name="connsiteX7" fmla="*/ 389732 w 1860550"/>
              <a:gd name="connsiteY7" fmla="*/ 1231900 h 1370803"/>
              <a:gd name="connsiteX8" fmla="*/ 446882 w 1860550"/>
              <a:gd name="connsiteY8" fmla="*/ 1284288 h 1370803"/>
              <a:gd name="connsiteX9" fmla="*/ 523082 w 1860550"/>
              <a:gd name="connsiteY9" fmla="*/ 874713 h 1370803"/>
              <a:gd name="connsiteX10" fmla="*/ 556419 w 1860550"/>
              <a:gd name="connsiteY10" fmla="*/ 860425 h 1370803"/>
              <a:gd name="connsiteX11" fmla="*/ 584994 w 1860550"/>
              <a:gd name="connsiteY11" fmla="*/ 1084263 h 1370803"/>
              <a:gd name="connsiteX12" fmla="*/ 699294 w 1860550"/>
              <a:gd name="connsiteY12" fmla="*/ 317500 h 1370803"/>
              <a:gd name="connsiteX13" fmla="*/ 732632 w 1860550"/>
              <a:gd name="connsiteY13" fmla="*/ 431800 h 1370803"/>
              <a:gd name="connsiteX14" fmla="*/ 827882 w 1860550"/>
              <a:gd name="connsiteY14" fmla="*/ 1012825 h 1370803"/>
              <a:gd name="connsiteX15" fmla="*/ 1061244 w 1860550"/>
              <a:gd name="connsiteY15" fmla="*/ 217488 h 1370803"/>
              <a:gd name="connsiteX16" fmla="*/ 1251744 w 1860550"/>
              <a:gd name="connsiteY16" fmla="*/ 512762 h 1370803"/>
              <a:gd name="connsiteX17" fmla="*/ 1313657 w 1860550"/>
              <a:gd name="connsiteY17" fmla="*/ 1022351 h 1370803"/>
              <a:gd name="connsiteX18" fmla="*/ 1337469 w 1860550"/>
              <a:gd name="connsiteY18" fmla="*/ 1131888 h 1370803"/>
              <a:gd name="connsiteX19" fmla="*/ 1442244 w 1860550"/>
              <a:gd name="connsiteY19" fmla="*/ 1279525 h 1370803"/>
              <a:gd name="connsiteX20" fmla="*/ 1619250 w 1860550"/>
              <a:gd name="connsiteY20" fmla="*/ 1185859 h 1370803"/>
              <a:gd name="connsiteX21" fmla="*/ 1656557 w 1860550"/>
              <a:gd name="connsiteY21" fmla="*/ 169863 h 1370803"/>
              <a:gd name="connsiteX22" fmla="*/ 1718469 w 1860550"/>
              <a:gd name="connsiteY22" fmla="*/ 231775 h 1370803"/>
              <a:gd name="connsiteX23" fmla="*/ 1732757 w 1860550"/>
              <a:gd name="connsiteY23" fmla="*/ 765175 h 1370803"/>
              <a:gd name="connsiteX24" fmla="*/ 1775619 w 1860550"/>
              <a:gd name="connsiteY24" fmla="*/ 1217613 h 1370803"/>
              <a:gd name="connsiteX25" fmla="*/ 1794669 w 1860550"/>
              <a:gd name="connsiteY25" fmla="*/ 1250950 h 1370803"/>
              <a:gd name="connsiteX26" fmla="*/ 1794669 w 1860550"/>
              <a:gd name="connsiteY26" fmla="*/ 1312863 h 1370803"/>
              <a:gd name="connsiteX27" fmla="*/ 1399382 w 1860550"/>
              <a:gd name="connsiteY27" fmla="*/ 1312863 h 1370803"/>
              <a:gd name="connsiteX28" fmla="*/ 8732 w 1860550"/>
              <a:gd name="connsiteY28" fmla="*/ 1322388 h 1370803"/>
              <a:gd name="connsiteX0" fmla="*/ 8732 w 1860550"/>
              <a:gd name="connsiteY0" fmla="*/ 1322388 h 1370803"/>
              <a:gd name="connsiteX1" fmla="*/ 13494 w 1860550"/>
              <a:gd name="connsiteY1" fmla="*/ 174625 h 1370803"/>
              <a:gd name="connsiteX2" fmla="*/ 89694 w 1860550"/>
              <a:gd name="connsiteY2" fmla="*/ 274638 h 1370803"/>
              <a:gd name="connsiteX3" fmla="*/ 165894 w 1860550"/>
              <a:gd name="connsiteY3" fmla="*/ 1022350 h 1370803"/>
              <a:gd name="connsiteX4" fmla="*/ 246857 w 1860550"/>
              <a:gd name="connsiteY4" fmla="*/ 1279525 h 1370803"/>
              <a:gd name="connsiteX5" fmla="*/ 308769 w 1860550"/>
              <a:gd name="connsiteY5" fmla="*/ 1193800 h 1370803"/>
              <a:gd name="connsiteX6" fmla="*/ 351632 w 1860550"/>
              <a:gd name="connsiteY6" fmla="*/ 1260475 h 1370803"/>
              <a:gd name="connsiteX7" fmla="*/ 389732 w 1860550"/>
              <a:gd name="connsiteY7" fmla="*/ 1231900 h 1370803"/>
              <a:gd name="connsiteX8" fmla="*/ 446882 w 1860550"/>
              <a:gd name="connsiteY8" fmla="*/ 1284288 h 1370803"/>
              <a:gd name="connsiteX9" fmla="*/ 523082 w 1860550"/>
              <a:gd name="connsiteY9" fmla="*/ 874713 h 1370803"/>
              <a:gd name="connsiteX10" fmla="*/ 556419 w 1860550"/>
              <a:gd name="connsiteY10" fmla="*/ 860425 h 1370803"/>
              <a:gd name="connsiteX11" fmla="*/ 584994 w 1860550"/>
              <a:gd name="connsiteY11" fmla="*/ 1084263 h 1370803"/>
              <a:gd name="connsiteX12" fmla="*/ 699294 w 1860550"/>
              <a:gd name="connsiteY12" fmla="*/ 317500 h 1370803"/>
              <a:gd name="connsiteX13" fmla="*/ 732632 w 1860550"/>
              <a:gd name="connsiteY13" fmla="*/ 431800 h 1370803"/>
              <a:gd name="connsiteX14" fmla="*/ 827882 w 1860550"/>
              <a:gd name="connsiteY14" fmla="*/ 1012825 h 1370803"/>
              <a:gd name="connsiteX15" fmla="*/ 1061244 w 1860550"/>
              <a:gd name="connsiteY15" fmla="*/ 217488 h 1370803"/>
              <a:gd name="connsiteX16" fmla="*/ 1251744 w 1860550"/>
              <a:gd name="connsiteY16" fmla="*/ 512762 h 1370803"/>
              <a:gd name="connsiteX17" fmla="*/ 1313657 w 1860550"/>
              <a:gd name="connsiteY17" fmla="*/ 893763 h 1370803"/>
              <a:gd name="connsiteX18" fmla="*/ 1337469 w 1860550"/>
              <a:gd name="connsiteY18" fmla="*/ 1131888 h 1370803"/>
              <a:gd name="connsiteX19" fmla="*/ 1442244 w 1860550"/>
              <a:gd name="connsiteY19" fmla="*/ 1279525 h 1370803"/>
              <a:gd name="connsiteX20" fmla="*/ 1619250 w 1860550"/>
              <a:gd name="connsiteY20" fmla="*/ 1185859 h 1370803"/>
              <a:gd name="connsiteX21" fmla="*/ 1656557 w 1860550"/>
              <a:gd name="connsiteY21" fmla="*/ 169863 h 1370803"/>
              <a:gd name="connsiteX22" fmla="*/ 1718469 w 1860550"/>
              <a:gd name="connsiteY22" fmla="*/ 231775 h 1370803"/>
              <a:gd name="connsiteX23" fmla="*/ 1732757 w 1860550"/>
              <a:gd name="connsiteY23" fmla="*/ 765175 h 1370803"/>
              <a:gd name="connsiteX24" fmla="*/ 1775619 w 1860550"/>
              <a:gd name="connsiteY24" fmla="*/ 1217613 h 1370803"/>
              <a:gd name="connsiteX25" fmla="*/ 1794669 w 1860550"/>
              <a:gd name="connsiteY25" fmla="*/ 1250950 h 1370803"/>
              <a:gd name="connsiteX26" fmla="*/ 1794669 w 1860550"/>
              <a:gd name="connsiteY26" fmla="*/ 1312863 h 1370803"/>
              <a:gd name="connsiteX27" fmla="*/ 1399382 w 1860550"/>
              <a:gd name="connsiteY27" fmla="*/ 1312863 h 1370803"/>
              <a:gd name="connsiteX28" fmla="*/ 8732 w 1860550"/>
              <a:gd name="connsiteY28" fmla="*/ 1322388 h 137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860550" h="1370803">
                <a:moveTo>
                  <a:pt x="8732" y="1322388"/>
                </a:moveTo>
                <a:cubicBezTo>
                  <a:pt x="4366" y="835819"/>
                  <a:pt x="0" y="349250"/>
                  <a:pt x="13494" y="174625"/>
                </a:cubicBezTo>
                <a:cubicBezTo>
                  <a:pt x="26988" y="0"/>
                  <a:pt x="64294" y="133351"/>
                  <a:pt x="89694" y="274638"/>
                </a:cubicBezTo>
                <a:cubicBezTo>
                  <a:pt x="115094" y="415925"/>
                  <a:pt x="139700" y="854869"/>
                  <a:pt x="165894" y="1022350"/>
                </a:cubicBezTo>
                <a:cubicBezTo>
                  <a:pt x="192088" y="1189831"/>
                  <a:pt x="223045" y="1250950"/>
                  <a:pt x="246857" y="1279525"/>
                </a:cubicBezTo>
                <a:cubicBezTo>
                  <a:pt x="270669" y="1308100"/>
                  <a:pt x="291307" y="1196975"/>
                  <a:pt x="308769" y="1193800"/>
                </a:cubicBezTo>
                <a:cubicBezTo>
                  <a:pt x="326232" y="1190625"/>
                  <a:pt x="338138" y="1254125"/>
                  <a:pt x="351632" y="1260475"/>
                </a:cubicBezTo>
                <a:cubicBezTo>
                  <a:pt x="365126" y="1266825"/>
                  <a:pt x="373857" y="1227931"/>
                  <a:pt x="389732" y="1231900"/>
                </a:cubicBezTo>
                <a:cubicBezTo>
                  <a:pt x="405607" y="1235869"/>
                  <a:pt x="424657" y="1343819"/>
                  <a:pt x="446882" y="1284288"/>
                </a:cubicBezTo>
                <a:cubicBezTo>
                  <a:pt x="469107" y="1224757"/>
                  <a:pt x="504826" y="945357"/>
                  <a:pt x="523082" y="874713"/>
                </a:cubicBezTo>
                <a:cubicBezTo>
                  <a:pt x="541338" y="804069"/>
                  <a:pt x="546100" y="825500"/>
                  <a:pt x="556419" y="860425"/>
                </a:cubicBezTo>
                <a:cubicBezTo>
                  <a:pt x="566738" y="895350"/>
                  <a:pt x="561182" y="1174750"/>
                  <a:pt x="584994" y="1084263"/>
                </a:cubicBezTo>
                <a:cubicBezTo>
                  <a:pt x="608806" y="993776"/>
                  <a:pt x="674688" y="426244"/>
                  <a:pt x="699294" y="317500"/>
                </a:cubicBezTo>
                <a:cubicBezTo>
                  <a:pt x="723900" y="208756"/>
                  <a:pt x="711201" y="315913"/>
                  <a:pt x="732632" y="431800"/>
                </a:cubicBezTo>
                <a:cubicBezTo>
                  <a:pt x="754063" y="547688"/>
                  <a:pt x="773113" y="1048544"/>
                  <a:pt x="827882" y="1012825"/>
                </a:cubicBezTo>
                <a:cubicBezTo>
                  <a:pt x="882651" y="977106"/>
                  <a:pt x="990600" y="300832"/>
                  <a:pt x="1061244" y="217488"/>
                </a:cubicBezTo>
                <a:cubicBezTo>
                  <a:pt x="1131888" y="134144"/>
                  <a:pt x="1209675" y="400050"/>
                  <a:pt x="1251744" y="512762"/>
                </a:cubicBezTo>
                <a:cubicBezTo>
                  <a:pt x="1293813" y="625474"/>
                  <a:pt x="1299370" y="790576"/>
                  <a:pt x="1313657" y="893763"/>
                </a:cubicBezTo>
                <a:cubicBezTo>
                  <a:pt x="1327944" y="996950"/>
                  <a:pt x="1316038" y="1067594"/>
                  <a:pt x="1337469" y="1131888"/>
                </a:cubicBezTo>
                <a:cubicBezTo>
                  <a:pt x="1358900" y="1196182"/>
                  <a:pt x="1395281" y="1270530"/>
                  <a:pt x="1442244" y="1279525"/>
                </a:cubicBezTo>
                <a:cubicBezTo>
                  <a:pt x="1489207" y="1288520"/>
                  <a:pt x="1583531" y="1370803"/>
                  <a:pt x="1619250" y="1185859"/>
                </a:cubicBezTo>
                <a:cubicBezTo>
                  <a:pt x="1654969" y="1000915"/>
                  <a:pt x="1640021" y="328877"/>
                  <a:pt x="1656557" y="169863"/>
                </a:cubicBezTo>
                <a:cubicBezTo>
                  <a:pt x="1673093" y="10849"/>
                  <a:pt x="1705769" y="132556"/>
                  <a:pt x="1718469" y="231775"/>
                </a:cubicBezTo>
                <a:cubicBezTo>
                  <a:pt x="1731169" y="330994"/>
                  <a:pt x="1723232" y="600869"/>
                  <a:pt x="1732757" y="765175"/>
                </a:cubicBezTo>
                <a:cubicBezTo>
                  <a:pt x="1742282" y="929481"/>
                  <a:pt x="1765300" y="1136651"/>
                  <a:pt x="1775619" y="1217613"/>
                </a:cubicBezTo>
                <a:cubicBezTo>
                  <a:pt x="1785938" y="1298575"/>
                  <a:pt x="1791494" y="1235075"/>
                  <a:pt x="1794669" y="1250950"/>
                </a:cubicBezTo>
                <a:cubicBezTo>
                  <a:pt x="1797844" y="1266825"/>
                  <a:pt x="1860550" y="1302544"/>
                  <a:pt x="1794669" y="1312863"/>
                </a:cubicBezTo>
                <a:cubicBezTo>
                  <a:pt x="1728788" y="1323182"/>
                  <a:pt x="1399382" y="1312863"/>
                  <a:pt x="1399382" y="1312863"/>
                </a:cubicBezTo>
                <a:lnTo>
                  <a:pt x="8732" y="132238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>
            <a:off x="2252159" y="4369232"/>
            <a:ext cx="1860550" cy="1376363"/>
          </a:xfrm>
          <a:custGeom>
            <a:avLst/>
            <a:gdLst>
              <a:gd name="connsiteX0" fmla="*/ 8732 w 1860550"/>
              <a:gd name="connsiteY0" fmla="*/ 1322388 h 1376363"/>
              <a:gd name="connsiteX1" fmla="*/ 13494 w 1860550"/>
              <a:gd name="connsiteY1" fmla="*/ 174625 h 1376363"/>
              <a:gd name="connsiteX2" fmla="*/ 89694 w 1860550"/>
              <a:gd name="connsiteY2" fmla="*/ 274638 h 1376363"/>
              <a:gd name="connsiteX3" fmla="*/ 165894 w 1860550"/>
              <a:gd name="connsiteY3" fmla="*/ 879475 h 1376363"/>
              <a:gd name="connsiteX4" fmla="*/ 246857 w 1860550"/>
              <a:gd name="connsiteY4" fmla="*/ 1279525 h 1376363"/>
              <a:gd name="connsiteX5" fmla="*/ 308769 w 1860550"/>
              <a:gd name="connsiteY5" fmla="*/ 1193800 h 1376363"/>
              <a:gd name="connsiteX6" fmla="*/ 351632 w 1860550"/>
              <a:gd name="connsiteY6" fmla="*/ 1260475 h 1376363"/>
              <a:gd name="connsiteX7" fmla="*/ 389732 w 1860550"/>
              <a:gd name="connsiteY7" fmla="*/ 1231900 h 1376363"/>
              <a:gd name="connsiteX8" fmla="*/ 446882 w 1860550"/>
              <a:gd name="connsiteY8" fmla="*/ 1284288 h 1376363"/>
              <a:gd name="connsiteX9" fmla="*/ 523082 w 1860550"/>
              <a:gd name="connsiteY9" fmla="*/ 874713 h 1376363"/>
              <a:gd name="connsiteX10" fmla="*/ 556419 w 1860550"/>
              <a:gd name="connsiteY10" fmla="*/ 860425 h 1376363"/>
              <a:gd name="connsiteX11" fmla="*/ 584994 w 1860550"/>
              <a:gd name="connsiteY11" fmla="*/ 1084263 h 1376363"/>
              <a:gd name="connsiteX12" fmla="*/ 699294 w 1860550"/>
              <a:gd name="connsiteY12" fmla="*/ 317500 h 1376363"/>
              <a:gd name="connsiteX13" fmla="*/ 732632 w 1860550"/>
              <a:gd name="connsiteY13" fmla="*/ 431800 h 1376363"/>
              <a:gd name="connsiteX14" fmla="*/ 799307 w 1860550"/>
              <a:gd name="connsiteY14" fmla="*/ 1279525 h 1376363"/>
              <a:gd name="connsiteX15" fmla="*/ 827882 w 1860550"/>
              <a:gd name="connsiteY15" fmla="*/ 1012825 h 1376363"/>
              <a:gd name="connsiteX16" fmla="*/ 851694 w 1860550"/>
              <a:gd name="connsiteY16" fmla="*/ 1250950 h 1376363"/>
              <a:gd name="connsiteX17" fmla="*/ 970757 w 1860550"/>
              <a:gd name="connsiteY17" fmla="*/ 1289050 h 1376363"/>
              <a:gd name="connsiteX18" fmla="*/ 1008857 w 1860550"/>
              <a:gd name="connsiteY18" fmla="*/ 1231900 h 1376363"/>
              <a:gd name="connsiteX19" fmla="*/ 1042194 w 1860550"/>
              <a:gd name="connsiteY19" fmla="*/ 1279525 h 1376363"/>
              <a:gd name="connsiteX20" fmla="*/ 1232694 w 1860550"/>
              <a:gd name="connsiteY20" fmla="*/ 1284288 h 1376363"/>
              <a:gd name="connsiteX21" fmla="*/ 1337469 w 1860550"/>
              <a:gd name="connsiteY21" fmla="*/ 1227138 h 1376363"/>
              <a:gd name="connsiteX22" fmla="*/ 1442244 w 1860550"/>
              <a:gd name="connsiteY22" fmla="*/ 1279525 h 1376363"/>
              <a:gd name="connsiteX23" fmla="*/ 1542257 w 1860550"/>
              <a:gd name="connsiteY23" fmla="*/ 889000 h 1376363"/>
              <a:gd name="connsiteX24" fmla="*/ 1585119 w 1860550"/>
              <a:gd name="connsiteY24" fmla="*/ 217488 h 1376363"/>
              <a:gd name="connsiteX25" fmla="*/ 1656557 w 1860550"/>
              <a:gd name="connsiteY25" fmla="*/ 169863 h 1376363"/>
              <a:gd name="connsiteX26" fmla="*/ 1718469 w 1860550"/>
              <a:gd name="connsiteY26" fmla="*/ 231775 h 1376363"/>
              <a:gd name="connsiteX27" fmla="*/ 1732757 w 1860550"/>
              <a:gd name="connsiteY27" fmla="*/ 765175 h 1376363"/>
              <a:gd name="connsiteX28" fmla="*/ 1775619 w 1860550"/>
              <a:gd name="connsiteY28" fmla="*/ 1217613 h 1376363"/>
              <a:gd name="connsiteX29" fmla="*/ 1794669 w 1860550"/>
              <a:gd name="connsiteY29" fmla="*/ 1250950 h 1376363"/>
              <a:gd name="connsiteX30" fmla="*/ 1794669 w 1860550"/>
              <a:gd name="connsiteY30" fmla="*/ 1312863 h 1376363"/>
              <a:gd name="connsiteX31" fmla="*/ 1399382 w 1860550"/>
              <a:gd name="connsiteY31" fmla="*/ 1312863 h 1376363"/>
              <a:gd name="connsiteX32" fmla="*/ 8732 w 1860550"/>
              <a:gd name="connsiteY32" fmla="*/ 1322388 h 1376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860550" h="1376363">
                <a:moveTo>
                  <a:pt x="8732" y="1322388"/>
                </a:moveTo>
                <a:cubicBezTo>
                  <a:pt x="4366" y="835819"/>
                  <a:pt x="0" y="349250"/>
                  <a:pt x="13494" y="174625"/>
                </a:cubicBezTo>
                <a:cubicBezTo>
                  <a:pt x="26988" y="0"/>
                  <a:pt x="64294" y="157163"/>
                  <a:pt x="89694" y="274638"/>
                </a:cubicBezTo>
                <a:cubicBezTo>
                  <a:pt x="115094" y="392113"/>
                  <a:pt x="139700" y="711994"/>
                  <a:pt x="165894" y="879475"/>
                </a:cubicBezTo>
                <a:cubicBezTo>
                  <a:pt x="192088" y="1046956"/>
                  <a:pt x="223045" y="1227138"/>
                  <a:pt x="246857" y="1279525"/>
                </a:cubicBezTo>
                <a:cubicBezTo>
                  <a:pt x="270669" y="1331912"/>
                  <a:pt x="291307" y="1196975"/>
                  <a:pt x="308769" y="1193800"/>
                </a:cubicBezTo>
                <a:cubicBezTo>
                  <a:pt x="326232" y="1190625"/>
                  <a:pt x="338138" y="1254125"/>
                  <a:pt x="351632" y="1260475"/>
                </a:cubicBezTo>
                <a:cubicBezTo>
                  <a:pt x="365126" y="1266825"/>
                  <a:pt x="373857" y="1227931"/>
                  <a:pt x="389732" y="1231900"/>
                </a:cubicBezTo>
                <a:cubicBezTo>
                  <a:pt x="405607" y="1235869"/>
                  <a:pt x="424657" y="1343819"/>
                  <a:pt x="446882" y="1284288"/>
                </a:cubicBezTo>
                <a:cubicBezTo>
                  <a:pt x="469107" y="1224757"/>
                  <a:pt x="504826" y="945357"/>
                  <a:pt x="523082" y="874713"/>
                </a:cubicBezTo>
                <a:cubicBezTo>
                  <a:pt x="541338" y="804069"/>
                  <a:pt x="546100" y="825500"/>
                  <a:pt x="556419" y="860425"/>
                </a:cubicBezTo>
                <a:cubicBezTo>
                  <a:pt x="566738" y="895350"/>
                  <a:pt x="561182" y="1174750"/>
                  <a:pt x="584994" y="1084263"/>
                </a:cubicBezTo>
                <a:cubicBezTo>
                  <a:pt x="608806" y="993776"/>
                  <a:pt x="674688" y="426244"/>
                  <a:pt x="699294" y="317500"/>
                </a:cubicBezTo>
                <a:cubicBezTo>
                  <a:pt x="723900" y="208756"/>
                  <a:pt x="715963" y="271462"/>
                  <a:pt x="732632" y="431800"/>
                </a:cubicBezTo>
                <a:cubicBezTo>
                  <a:pt x="749301" y="592138"/>
                  <a:pt x="783432" y="1182688"/>
                  <a:pt x="799307" y="1279525"/>
                </a:cubicBezTo>
                <a:cubicBezTo>
                  <a:pt x="815182" y="1376363"/>
                  <a:pt x="819151" y="1017587"/>
                  <a:pt x="827882" y="1012825"/>
                </a:cubicBezTo>
                <a:cubicBezTo>
                  <a:pt x="836613" y="1008063"/>
                  <a:pt x="827882" y="1204913"/>
                  <a:pt x="851694" y="1250950"/>
                </a:cubicBezTo>
                <a:cubicBezTo>
                  <a:pt x="875507" y="1296988"/>
                  <a:pt x="944563" y="1292225"/>
                  <a:pt x="970757" y="1289050"/>
                </a:cubicBezTo>
                <a:cubicBezTo>
                  <a:pt x="996951" y="1285875"/>
                  <a:pt x="996951" y="1233487"/>
                  <a:pt x="1008857" y="1231900"/>
                </a:cubicBezTo>
                <a:cubicBezTo>
                  <a:pt x="1020763" y="1230313"/>
                  <a:pt x="1004888" y="1270794"/>
                  <a:pt x="1042194" y="1279525"/>
                </a:cubicBezTo>
                <a:cubicBezTo>
                  <a:pt x="1079500" y="1288256"/>
                  <a:pt x="1183482" y="1293019"/>
                  <a:pt x="1232694" y="1284288"/>
                </a:cubicBezTo>
                <a:cubicBezTo>
                  <a:pt x="1281906" y="1275557"/>
                  <a:pt x="1302544" y="1227932"/>
                  <a:pt x="1337469" y="1227138"/>
                </a:cubicBezTo>
                <a:cubicBezTo>
                  <a:pt x="1372394" y="1226344"/>
                  <a:pt x="1408113" y="1335881"/>
                  <a:pt x="1442244" y="1279525"/>
                </a:cubicBezTo>
                <a:cubicBezTo>
                  <a:pt x="1476375" y="1223169"/>
                  <a:pt x="1518444" y="1066006"/>
                  <a:pt x="1542257" y="889000"/>
                </a:cubicBezTo>
                <a:cubicBezTo>
                  <a:pt x="1566070" y="711994"/>
                  <a:pt x="1566069" y="337344"/>
                  <a:pt x="1585119" y="217488"/>
                </a:cubicBezTo>
                <a:cubicBezTo>
                  <a:pt x="1604169" y="97632"/>
                  <a:pt x="1634332" y="167482"/>
                  <a:pt x="1656557" y="169863"/>
                </a:cubicBezTo>
                <a:cubicBezTo>
                  <a:pt x="1678782" y="172244"/>
                  <a:pt x="1705769" y="132556"/>
                  <a:pt x="1718469" y="231775"/>
                </a:cubicBezTo>
                <a:cubicBezTo>
                  <a:pt x="1731169" y="330994"/>
                  <a:pt x="1723232" y="600869"/>
                  <a:pt x="1732757" y="765175"/>
                </a:cubicBezTo>
                <a:cubicBezTo>
                  <a:pt x="1742282" y="929481"/>
                  <a:pt x="1765300" y="1136651"/>
                  <a:pt x="1775619" y="1217613"/>
                </a:cubicBezTo>
                <a:cubicBezTo>
                  <a:pt x="1785938" y="1298575"/>
                  <a:pt x="1791494" y="1235075"/>
                  <a:pt x="1794669" y="1250950"/>
                </a:cubicBezTo>
                <a:cubicBezTo>
                  <a:pt x="1797844" y="1266825"/>
                  <a:pt x="1860550" y="1302544"/>
                  <a:pt x="1794669" y="1312863"/>
                </a:cubicBezTo>
                <a:cubicBezTo>
                  <a:pt x="1728788" y="1323182"/>
                  <a:pt x="1399382" y="1312863"/>
                  <a:pt x="1399382" y="1312863"/>
                </a:cubicBezTo>
                <a:lnTo>
                  <a:pt x="8732" y="1322388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27"/>
          <p:cNvGrpSpPr/>
          <p:nvPr/>
        </p:nvGrpSpPr>
        <p:grpSpPr>
          <a:xfrm>
            <a:off x="3276600" y="3352800"/>
            <a:ext cx="3207328" cy="609600"/>
            <a:chOff x="5715000" y="990600"/>
            <a:chExt cx="2272145" cy="833582"/>
          </a:xfrm>
        </p:grpSpPr>
        <p:sp>
          <p:nvSpPr>
            <p:cNvPr id="55" name="Freeform 54"/>
            <p:cNvSpPr/>
            <p:nvPr/>
          </p:nvSpPr>
          <p:spPr>
            <a:xfrm>
              <a:off x="5715000" y="990600"/>
              <a:ext cx="748145" cy="833582"/>
            </a:xfrm>
            <a:custGeom>
              <a:avLst/>
              <a:gdLst>
                <a:gd name="connsiteX0" fmla="*/ 0 w 2632364"/>
                <a:gd name="connsiteY0" fmla="*/ 473364 h 475673"/>
                <a:gd name="connsiteX1" fmla="*/ 207818 w 2632364"/>
                <a:gd name="connsiteY1" fmla="*/ 16164 h 475673"/>
                <a:gd name="connsiteX2" fmla="*/ 374073 w 2632364"/>
                <a:gd name="connsiteY2" fmla="*/ 473364 h 475673"/>
                <a:gd name="connsiteX3" fmla="*/ 526473 w 2632364"/>
                <a:gd name="connsiteY3" fmla="*/ 2309 h 475673"/>
                <a:gd name="connsiteX4" fmla="*/ 651164 w 2632364"/>
                <a:gd name="connsiteY4" fmla="*/ 473364 h 475673"/>
                <a:gd name="connsiteX5" fmla="*/ 789709 w 2632364"/>
                <a:gd name="connsiteY5" fmla="*/ 16164 h 475673"/>
                <a:gd name="connsiteX6" fmla="*/ 900545 w 2632364"/>
                <a:gd name="connsiteY6" fmla="*/ 459509 h 475673"/>
                <a:gd name="connsiteX7" fmla="*/ 1039091 w 2632364"/>
                <a:gd name="connsiteY7" fmla="*/ 16164 h 475673"/>
                <a:gd name="connsiteX8" fmla="*/ 1136073 w 2632364"/>
                <a:gd name="connsiteY8" fmla="*/ 445655 h 475673"/>
                <a:gd name="connsiteX9" fmla="*/ 1274618 w 2632364"/>
                <a:gd name="connsiteY9" fmla="*/ 16164 h 475673"/>
                <a:gd name="connsiteX10" fmla="*/ 1385455 w 2632364"/>
                <a:gd name="connsiteY10" fmla="*/ 459509 h 475673"/>
                <a:gd name="connsiteX11" fmla="*/ 1537855 w 2632364"/>
                <a:gd name="connsiteY11" fmla="*/ 16164 h 475673"/>
                <a:gd name="connsiteX12" fmla="*/ 1662545 w 2632364"/>
                <a:gd name="connsiteY12" fmla="*/ 473364 h 475673"/>
                <a:gd name="connsiteX13" fmla="*/ 1801091 w 2632364"/>
                <a:gd name="connsiteY13" fmla="*/ 16164 h 475673"/>
                <a:gd name="connsiteX14" fmla="*/ 1925782 w 2632364"/>
                <a:gd name="connsiteY14" fmla="*/ 459509 h 475673"/>
                <a:gd name="connsiteX15" fmla="*/ 2078182 w 2632364"/>
                <a:gd name="connsiteY15" fmla="*/ 2309 h 475673"/>
                <a:gd name="connsiteX16" fmla="*/ 2216727 w 2632364"/>
                <a:gd name="connsiteY16" fmla="*/ 459509 h 475673"/>
                <a:gd name="connsiteX17" fmla="*/ 2369127 w 2632364"/>
                <a:gd name="connsiteY17" fmla="*/ 2309 h 475673"/>
                <a:gd name="connsiteX18" fmla="*/ 2493818 w 2632364"/>
                <a:gd name="connsiteY18" fmla="*/ 445655 h 475673"/>
                <a:gd name="connsiteX19" fmla="*/ 2632364 w 2632364"/>
                <a:gd name="connsiteY19" fmla="*/ 2309 h 475673"/>
                <a:gd name="connsiteX0" fmla="*/ 19196 w 2651560"/>
                <a:gd name="connsiteY0" fmla="*/ 473364 h 549564"/>
                <a:gd name="connsiteX1" fmla="*/ 34636 w 2651560"/>
                <a:gd name="connsiteY1" fmla="*/ 473364 h 549564"/>
                <a:gd name="connsiteX2" fmla="*/ 227014 w 2651560"/>
                <a:gd name="connsiteY2" fmla="*/ 16164 h 549564"/>
                <a:gd name="connsiteX3" fmla="*/ 393269 w 2651560"/>
                <a:gd name="connsiteY3" fmla="*/ 473364 h 549564"/>
                <a:gd name="connsiteX4" fmla="*/ 545669 w 2651560"/>
                <a:gd name="connsiteY4" fmla="*/ 2309 h 549564"/>
                <a:gd name="connsiteX5" fmla="*/ 670360 w 2651560"/>
                <a:gd name="connsiteY5" fmla="*/ 473364 h 549564"/>
                <a:gd name="connsiteX6" fmla="*/ 808905 w 2651560"/>
                <a:gd name="connsiteY6" fmla="*/ 16164 h 549564"/>
                <a:gd name="connsiteX7" fmla="*/ 919741 w 2651560"/>
                <a:gd name="connsiteY7" fmla="*/ 459509 h 549564"/>
                <a:gd name="connsiteX8" fmla="*/ 1058287 w 2651560"/>
                <a:gd name="connsiteY8" fmla="*/ 16164 h 549564"/>
                <a:gd name="connsiteX9" fmla="*/ 1155269 w 2651560"/>
                <a:gd name="connsiteY9" fmla="*/ 445655 h 549564"/>
                <a:gd name="connsiteX10" fmla="*/ 1293814 w 2651560"/>
                <a:gd name="connsiteY10" fmla="*/ 16164 h 549564"/>
                <a:gd name="connsiteX11" fmla="*/ 1404651 w 2651560"/>
                <a:gd name="connsiteY11" fmla="*/ 459509 h 549564"/>
                <a:gd name="connsiteX12" fmla="*/ 1557051 w 2651560"/>
                <a:gd name="connsiteY12" fmla="*/ 16164 h 549564"/>
                <a:gd name="connsiteX13" fmla="*/ 1681741 w 2651560"/>
                <a:gd name="connsiteY13" fmla="*/ 473364 h 549564"/>
                <a:gd name="connsiteX14" fmla="*/ 1820287 w 2651560"/>
                <a:gd name="connsiteY14" fmla="*/ 16164 h 549564"/>
                <a:gd name="connsiteX15" fmla="*/ 1944978 w 2651560"/>
                <a:gd name="connsiteY15" fmla="*/ 459509 h 549564"/>
                <a:gd name="connsiteX16" fmla="*/ 2097378 w 2651560"/>
                <a:gd name="connsiteY16" fmla="*/ 2309 h 549564"/>
                <a:gd name="connsiteX17" fmla="*/ 2235923 w 2651560"/>
                <a:gd name="connsiteY17" fmla="*/ 459509 h 549564"/>
                <a:gd name="connsiteX18" fmla="*/ 2388323 w 2651560"/>
                <a:gd name="connsiteY18" fmla="*/ 2309 h 549564"/>
                <a:gd name="connsiteX19" fmla="*/ 2513014 w 2651560"/>
                <a:gd name="connsiteY19" fmla="*/ 445655 h 549564"/>
                <a:gd name="connsiteX20" fmla="*/ 2651560 w 2651560"/>
                <a:gd name="connsiteY20" fmla="*/ 2309 h 549564"/>
                <a:gd name="connsiteX0" fmla="*/ 0 w 2632364"/>
                <a:gd name="connsiteY0" fmla="*/ 473364 h 549564"/>
                <a:gd name="connsiteX1" fmla="*/ 100355 w 2632364"/>
                <a:gd name="connsiteY1" fmla="*/ 473364 h 549564"/>
                <a:gd name="connsiteX2" fmla="*/ 207818 w 2632364"/>
                <a:gd name="connsiteY2" fmla="*/ 16164 h 549564"/>
                <a:gd name="connsiteX3" fmla="*/ 374073 w 2632364"/>
                <a:gd name="connsiteY3" fmla="*/ 473364 h 549564"/>
                <a:gd name="connsiteX4" fmla="*/ 526473 w 2632364"/>
                <a:gd name="connsiteY4" fmla="*/ 2309 h 549564"/>
                <a:gd name="connsiteX5" fmla="*/ 651164 w 2632364"/>
                <a:gd name="connsiteY5" fmla="*/ 473364 h 549564"/>
                <a:gd name="connsiteX6" fmla="*/ 789709 w 2632364"/>
                <a:gd name="connsiteY6" fmla="*/ 16164 h 549564"/>
                <a:gd name="connsiteX7" fmla="*/ 900545 w 2632364"/>
                <a:gd name="connsiteY7" fmla="*/ 459509 h 549564"/>
                <a:gd name="connsiteX8" fmla="*/ 1039091 w 2632364"/>
                <a:gd name="connsiteY8" fmla="*/ 16164 h 549564"/>
                <a:gd name="connsiteX9" fmla="*/ 1136073 w 2632364"/>
                <a:gd name="connsiteY9" fmla="*/ 445655 h 549564"/>
                <a:gd name="connsiteX10" fmla="*/ 1274618 w 2632364"/>
                <a:gd name="connsiteY10" fmla="*/ 16164 h 549564"/>
                <a:gd name="connsiteX11" fmla="*/ 1385455 w 2632364"/>
                <a:gd name="connsiteY11" fmla="*/ 459509 h 549564"/>
                <a:gd name="connsiteX12" fmla="*/ 1537855 w 2632364"/>
                <a:gd name="connsiteY12" fmla="*/ 16164 h 549564"/>
                <a:gd name="connsiteX13" fmla="*/ 1662545 w 2632364"/>
                <a:gd name="connsiteY13" fmla="*/ 473364 h 549564"/>
                <a:gd name="connsiteX14" fmla="*/ 1801091 w 2632364"/>
                <a:gd name="connsiteY14" fmla="*/ 16164 h 549564"/>
                <a:gd name="connsiteX15" fmla="*/ 1925782 w 2632364"/>
                <a:gd name="connsiteY15" fmla="*/ 459509 h 549564"/>
                <a:gd name="connsiteX16" fmla="*/ 2078182 w 2632364"/>
                <a:gd name="connsiteY16" fmla="*/ 2309 h 549564"/>
                <a:gd name="connsiteX17" fmla="*/ 2216727 w 2632364"/>
                <a:gd name="connsiteY17" fmla="*/ 459509 h 549564"/>
                <a:gd name="connsiteX18" fmla="*/ 2369127 w 2632364"/>
                <a:gd name="connsiteY18" fmla="*/ 2309 h 549564"/>
                <a:gd name="connsiteX19" fmla="*/ 2493818 w 2632364"/>
                <a:gd name="connsiteY19" fmla="*/ 445655 h 549564"/>
                <a:gd name="connsiteX20" fmla="*/ 2632364 w 2632364"/>
                <a:gd name="connsiteY20" fmla="*/ 2309 h 549564"/>
                <a:gd name="connsiteX0" fmla="*/ 0 w 2532009"/>
                <a:gd name="connsiteY0" fmla="*/ 473364 h 475673"/>
                <a:gd name="connsiteX1" fmla="*/ 107463 w 2532009"/>
                <a:gd name="connsiteY1" fmla="*/ 16164 h 475673"/>
                <a:gd name="connsiteX2" fmla="*/ 273718 w 2532009"/>
                <a:gd name="connsiteY2" fmla="*/ 473364 h 475673"/>
                <a:gd name="connsiteX3" fmla="*/ 426118 w 2532009"/>
                <a:gd name="connsiteY3" fmla="*/ 2309 h 475673"/>
                <a:gd name="connsiteX4" fmla="*/ 550809 w 2532009"/>
                <a:gd name="connsiteY4" fmla="*/ 473364 h 475673"/>
                <a:gd name="connsiteX5" fmla="*/ 689354 w 2532009"/>
                <a:gd name="connsiteY5" fmla="*/ 16164 h 475673"/>
                <a:gd name="connsiteX6" fmla="*/ 800190 w 2532009"/>
                <a:gd name="connsiteY6" fmla="*/ 459509 h 475673"/>
                <a:gd name="connsiteX7" fmla="*/ 938736 w 2532009"/>
                <a:gd name="connsiteY7" fmla="*/ 16164 h 475673"/>
                <a:gd name="connsiteX8" fmla="*/ 1035718 w 2532009"/>
                <a:gd name="connsiteY8" fmla="*/ 445655 h 475673"/>
                <a:gd name="connsiteX9" fmla="*/ 1174263 w 2532009"/>
                <a:gd name="connsiteY9" fmla="*/ 16164 h 475673"/>
                <a:gd name="connsiteX10" fmla="*/ 1285100 w 2532009"/>
                <a:gd name="connsiteY10" fmla="*/ 459509 h 475673"/>
                <a:gd name="connsiteX11" fmla="*/ 1437500 w 2532009"/>
                <a:gd name="connsiteY11" fmla="*/ 16164 h 475673"/>
                <a:gd name="connsiteX12" fmla="*/ 1562190 w 2532009"/>
                <a:gd name="connsiteY12" fmla="*/ 473364 h 475673"/>
                <a:gd name="connsiteX13" fmla="*/ 1700736 w 2532009"/>
                <a:gd name="connsiteY13" fmla="*/ 16164 h 475673"/>
                <a:gd name="connsiteX14" fmla="*/ 1825427 w 2532009"/>
                <a:gd name="connsiteY14" fmla="*/ 459509 h 475673"/>
                <a:gd name="connsiteX15" fmla="*/ 1977827 w 2532009"/>
                <a:gd name="connsiteY15" fmla="*/ 2309 h 475673"/>
                <a:gd name="connsiteX16" fmla="*/ 2116372 w 2532009"/>
                <a:gd name="connsiteY16" fmla="*/ 459509 h 475673"/>
                <a:gd name="connsiteX17" fmla="*/ 2268772 w 2532009"/>
                <a:gd name="connsiteY17" fmla="*/ 2309 h 475673"/>
                <a:gd name="connsiteX18" fmla="*/ 2393463 w 2532009"/>
                <a:gd name="connsiteY18" fmla="*/ 445655 h 475673"/>
                <a:gd name="connsiteX19" fmla="*/ 2532009 w 2532009"/>
                <a:gd name="connsiteY19" fmla="*/ 2309 h 47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32009" h="475673">
                  <a:moveTo>
                    <a:pt x="0" y="473364"/>
                  </a:moveTo>
                  <a:cubicBezTo>
                    <a:pt x="34636" y="397164"/>
                    <a:pt x="61843" y="16164"/>
                    <a:pt x="107463" y="16164"/>
                  </a:cubicBezTo>
                  <a:cubicBezTo>
                    <a:pt x="153083" y="16164"/>
                    <a:pt x="220609" y="475673"/>
                    <a:pt x="273718" y="473364"/>
                  </a:cubicBezTo>
                  <a:cubicBezTo>
                    <a:pt x="326827" y="471055"/>
                    <a:pt x="379936" y="2309"/>
                    <a:pt x="426118" y="2309"/>
                  </a:cubicBezTo>
                  <a:cubicBezTo>
                    <a:pt x="472300" y="2309"/>
                    <a:pt x="506936" y="471055"/>
                    <a:pt x="550809" y="473364"/>
                  </a:cubicBezTo>
                  <a:cubicBezTo>
                    <a:pt x="594682" y="475673"/>
                    <a:pt x="647791" y="18473"/>
                    <a:pt x="689354" y="16164"/>
                  </a:cubicBezTo>
                  <a:cubicBezTo>
                    <a:pt x="730918" y="13855"/>
                    <a:pt x="758626" y="459509"/>
                    <a:pt x="800190" y="459509"/>
                  </a:cubicBezTo>
                  <a:cubicBezTo>
                    <a:pt x="841754" y="459509"/>
                    <a:pt x="899481" y="18473"/>
                    <a:pt x="938736" y="16164"/>
                  </a:cubicBezTo>
                  <a:cubicBezTo>
                    <a:pt x="977991" y="13855"/>
                    <a:pt x="996464" y="445655"/>
                    <a:pt x="1035718" y="445655"/>
                  </a:cubicBezTo>
                  <a:cubicBezTo>
                    <a:pt x="1074972" y="445655"/>
                    <a:pt x="1132699" y="13855"/>
                    <a:pt x="1174263" y="16164"/>
                  </a:cubicBezTo>
                  <a:cubicBezTo>
                    <a:pt x="1215827" y="18473"/>
                    <a:pt x="1241227" y="459509"/>
                    <a:pt x="1285100" y="459509"/>
                  </a:cubicBezTo>
                  <a:cubicBezTo>
                    <a:pt x="1328973" y="459509"/>
                    <a:pt x="1391318" y="13855"/>
                    <a:pt x="1437500" y="16164"/>
                  </a:cubicBezTo>
                  <a:cubicBezTo>
                    <a:pt x="1483682" y="18473"/>
                    <a:pt x="1518317" y="473364"/>
                    <a:pt x="1562190" y="473364"/>
                  </a:cubicBezTo>
                  <a:cubicBezTo>
                    <a:pt x="1606063" y="473364"/>
                    <a:pt x="1656863" y="18473"/>
                    <a:pt x="1700736" y="16164"/>
                  </a:cubicBezTo>
                  <a:cubicBezTo>
                    <a:pt x="1744609" y="13855"/>
                    <a:pt x="1779245" y="461818"/>
                    <a:pt x="1825427" y="459509"/>
                  </a:cubicBezTo>
                  <a:cubicBezTo>
                    <a:pt x="1871609" y="457200"/>
                    <a:pt x="1929336" y="2309"/>
                    <a:pt x="1977827" y="2309"/>
                  </a:cubicBezTo>
                  <a:cubicBezTo>
                    <a:pt x="2026318" y="2309"/>
                    <a:pt x="2067881" y="459509"/>
                    <a:pt x="2116372" y="459509"/>
                  </a:cubicBezTo>
                  <a:cubicBezTo>
                    <a:pt x="2164863" y="459509"/>
                    <a:pt x="2222590" y="4618"/>
                    <a:pt x="2268772" y="2309"/>
                  </a:cubicBezTo>
                  <a:cubicBezTo>
                    <a:pt x="2314954" y="0"/>
                    <a:pt x="2349590" y="445655"/>
                    <a:pt x="2393463" y="445655"/>
                  </a:cubicBezTo>
                  <a:cubicBezTo>
                    <a:pt x="2437336" y="445655"/>
                    <a:pt x="2484672" y="223982"/>
                    <a:pt x="2532009" y="2309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477000" y="990600"/>
              <a:ext cx="748145" cy="833582"/>
            </a:xfrm>
            <a:custGeom>
              <a:avLst/>
              <a:gdLst>
                <a:gd name="connsiteX0" fmla="*/ 0 w 2632364"/>
                <a:gd name="connsiteY0" fmla="*/ 473364 h 475673"/>
                <a:gd name="connsiteX1" fmla="*/ 207818 w 2632364"/>
                <a:gd name="connsiteY1" fmla="*/ 16164 h 475673"/>
                <a:gd name="connsiteX2" fmla="*/ 374073 w 2632364"/>
                <a:gd name="connsiteY2" fmla="*/ 473364 h 475673"/>
                <a:gd name="connsiteX3" fmla="*/ 526473 w 2632364"/>
                <a:gd name="connsiteY3" fmla="*/ 2309 h 475673"/>
                <a:gd name="connsiteX4" fmla="*/ 651164 w 2632364"/>
                <a:gd name="connsiteY4" fmla="*/ 473364 h 475673"/>
                <a:gd name="connsiteX5" fmla="*/ 789709 w 2632364"/>
                <a:gd name="connsiteY5" fmla="*/ 16164 h 475673"/>
                <a:gd name="connsiteX6" fmla="*/ 900545 w 2632364"/>
                <a:gd name="connsiteY6" fmla="*/ 459509 h 475673"/>
                <a:gd name="connsiteX7" fmla="*/ 1039091 w 2632364"/>
                <a:gd name="connsiteY7" fmla="*/ 16164 h 475673"/>
                <a:gd name="connsiteX8" fmla="*/ 1136073 w 2632364"/>
                <a:gd name="connsiteY8" fmla="*/ 445655 h 475673"/>
                <a:gd name="connsiteX9" fmla="*/ 1274618 w 2632364"/>
                <a:gd name="connsiteY9" fmla="*/ 16164 h 475673"/>
                <a:gd name="connsiteX10" fmla="*/ 1385455 w 2632364"/>
                <a:gd name="connsiteY10" fmla="*/ 459509 h 475673"/>
                <a:gd name="connsiteX11" fmla="*/ 1537855 w 2632364"/>
                <a:gd name="connsiteY11" fmla="*/ 16164 h 475673"/>
                <a:gd name="connsiteX12" fmla="*/ 1662545 w 2632364"/>
                <a:gd name="connsiteY12" fmla="*/ 473364 h 475673"/>
                <a:gd name="connsiteX13" fmla="*/ 1801091 w 2632364"/>
                <a:gd name="connsiteY13" fmla="*/ 16164 h 475673"/>
                <a:gd name="connsiteX14" fmla="*/ 1925782 w 2632364"/>
                <a:gd name="connsiteY14" fmla="*/ 459509 h 475673"/>
                <a:gd name="connsiteX15" fmla="*/ 2078182 w 2632364"/>
                <a:gd name="connsiteY15" fmla="*/ 2309 h 475673"/>
                <a:gd name="connsiteX16" fmla="*/ 2216727 w 2632364"/>
                <a:gd name="connsiteY16" fmla="*/ 459509 h 475673"/>
                <a:gd name="connsiteX17" fmla="*/ 2369127 w 2632364"/>
                <a:gd name="connsiteY17" fmla="*/ 2309 h 475673"/>
                <a:gd name="connsiteX18" fmla="*/ 2493818 w 2632364"/>
                <a:gd name="connsiteY18" fmla="*/ 445655 h 475673"/>
                <a:gd name="connsiteX19" fmla="*/ 2632364 w 2632364"/>
                <a:gd name="connsiteY19" fmla="*/ 2309 h 475673"/>
                <a:gd name="connsiteX0" fmla="*/ 19196 w 2651560"/>
                <a:gd name="connsiteY0" fmla="*/ 473364 h 549564"/>
                <a:gd name="connsiteX1" fmla="*/ 34636 w 2651560"/>
                <a:gd name="connsiteY1" fmla="*/ 473364 h 549564"/>
                <a:gd name="connsiteX2" fmla="*/ 227014 w 2651560"/>
                <a:gd name="connsiteY2" fmla="*/ 16164 h 549564"/>
                <a:gd name="connsiteX3" fmla="*/ 393269 w 2651560"/>
                <a:gd name="connsiteY3" fmla="*/ 473364 h 549564"/>
                <a:gd name="connsiteX4" fmla="*/ 545669 w 2651560"/>
                <a:gd name="connsiteY4" fmla="*/ 2309 h 549564"/>
                <a:gd name="connsiteX5" fmla="*/ 670360 w 2651560"/>
                <a:gd name="connsiteY5" fmla="*/ 473364 h 549564"/>
                <a:gd name="connsiteX6" fmla="*/ 808905 w 2651560"/>
                <a:gd name="connsiteY6" fmla="*/ 16164 h 549564"/>
                <a:gd name="connsiteX7" fmla="*/ 919741 w 2651560"/>
                <a:gd name="connsiteY7" fmla="*/ 459509 h 549564"/>
                <a:gd name="connsiteX8" fmla="*/ 1058287 w 2651560"/>
                <a:gd name="connsiteY8" fmla="*/ 16164 h 549564"/>
                <a:gd name="connsiteX9" fmla="*/ 1155269 w 2651560"/>
                <a:gd name="connsiteY9" fmla="*/ 445655 h 549564"/>
                <a:gd name="connsiteX10" fmla="*/ 1293814 w 2651560"/>
                <a:gd name="connsiteY10" fmla="*/ 16164 h 549564"/>
                <a:gd name="connsiteX11" fmla="*/ 1404651 w 2651560"/>
                <a:gd name="connsiteY11" fmla="*/ 459509 h 549564"/>
                <a:gd name="connsiteX12" fmla="*/ 1557051 w 2651560"/>
                <a:gd name="connsiteY12" fmla="*/ 16164 h 549564"/>
                <a:gd name="connsiteX13" fmla="*/ 1681741 w 2651560"/>
                <a:gd name="connsiteY13" fmla="*/ 473364 h 549564"/>
                <a:gd name="connsiteX14" fmla="*/ 1820287 w 2651560"/>
                <a:gd name="connsiteY14" fmla="*/ 16164 h 549564"/>
                <a:gd name="connsiteX15" fmla="*/ 1944978 w 2651560"/>
                <a:gd name="connsiteY15" fmla="*/ 459509 h 549564"/>
                <a:gd name="connsiteX16" fmla="*/ 2097378 w 2651560"/>
                <a:gd name="connsiteY16" fmla="*/ 2309 h 549564"/>
                <a:gd name="connsiteX17" fmla="*/ 2235923 w 2651560"/>
                <a:gd name="connsiteY17" fmla="*/ 459509 h 549564"/>
                <a:gd name="connsiteX18" fmla="*/ 2388323 w 2651560"/>
                <a:gd name="connsiteY18" fmla="*/ 2309 h 549564"/>
                <a:gd name="connsiteX19" fmla="*/ 2513014 w 2651560"/>
                <a:gd name="connsiteY19" fmla="*/ 445655 h 549564"/>
                <a:gd name="connsiteX20" fmla="*/ 2651560 w 2651560"/>
                <a:gd name="connsiteY20" fmla="*/ 2309 h 549564"/>
                <a:gd name="connsiteX0" fmla="*/ 0 w 2632364"/>
                <a:gd name="connsiteY0" fmla="*/ 473364 h 549564"/>
                <a:gd name="connsiteX1" fmla="*/ 100355 w 2632364"/>
                <a:gd name="connsiteY1" fmla="*/ 473364 h 549564"/>
                <a:gd name="connsiteX2" fmla="*/ 207818 w 2632364"/>
                <a:gd name="connsiteY2" fmla="*/ 16164 h 549564"/>
                <a:gd name="connsiteX3" fmla="*/ 374073 w 2632364"/>
                <a:gd name="connsiteY3" fmla="*/ 473364 h 549564"/>
                <a:gd name="connsiteX4" fmla="*/ 526473 w 2632364"/>
                <a:gd name="connsiteY4" fmla="*/ 2309 h 549564"/>
                <a:gd name="connsiteX5" fmla="*/ 651164 w 2632364"/>
                <a:gd name="connsiteY5" fmla="*/ 473364 h 549564"/>
                <a:gd name="connsiteX6" fmla="*/ 789709 w 2632364"/>
                <a:gd name="connsiteY6" fmla="*/ 16164 h 549564"/>
                <a:gd name="connsiteX7" fmla="*/ 900545 w 2632364"/>
                <a:gd name="connsiteY7" fmla="*/ 459509 h 549564"/>
                <a:gd name="connsiteX8" fmla="*/ 1039091 w 2632364"/>
                <a:gd name="connsiteY8" fmla="*/ 16164 h 549564"/>
                <a:gd name="connsiteX9" fmla="*/ 1136073 w 2632364"/>
                <a:gd name="connsiteY9" fmla="*/ 445655 h 549564"/>
                <a:gd name="connsiteX10" fmla="*/ 1274618 w 2632364"/>
                <a:gd name="connsiteY10" fmla="*/ 16164 h 549564"/>
                <a:gd name="connsiteX11" fmla="*/ 1385455 w 2632364"/>
                <a:gd name="connsiteY11" fmla="*/ 459509 h 549564"/>
                <a:gd name="connsiteX12" fmla="*/ 1537855 w 2632364"/>
                <a:gd name="connsiteY12" fmla="*/ 16164 h 549564"/>
                <a:gd name="connsiteX13" fmla="*/ 1662545 w 2632364"/>
                <a:gd name="connsiteY13" fmla="*/ 473364 h 549564"/>
                <a:gd name="connsiteX14" fmla="*/ 1801091 w 2632364"/>
                <a:gd name="connsiteY14" fmla="*/ 16164 h 549564"/>
                <a:gd name="connsiteX15" fmla="*/ 1925782 w 2632364"/>
                <a:gd name="connsiteY15" fmla="*/ 459509 h 549564"/>
                <a:gd name="connsiteX16" fmla="*/ 2078182 w 2632364"/>
                <a:gd name="connsiteY16" fmla="*/ 2309 h 549564"/>
                <a:gd name="connsiteX17" fmla="*/ 2216727 w 2632364"/>
                <a:gd name="connsiteY17" fmla="*/ 459509 h 549564"/>
                <a:gd name="connsiteX18" fmla="*/ 2369127 w 2632364"/>
                <a:gd name="connsiteY18" fmla="*/ 2309 h 549564"/>
                <a:gd name="connsiteX19" fmla="*/ 2493818 w 2632364"/>
                <a:gd name="connsiteY19" fmla="*/ 445655 h 549564"/>
                <a:gd name="connsiteX20" fmla="*/ 2632364 w 2632364"/>
                <a:gd name="connsiteY20" fmla="*/ 2309 h 549564"/>
                <a:gd name="connsiteX0" fmla="*/ 0 w 2532009"/>
                <a:gd name="connsiteY0" fmla="*/ 473364 h 475673"/>
                <a:gd name="connsiteX1" fmla="*/ 107463 w 2532009"/>
                <a:gd name="connsiteY1" fmla="*/ 16164 h 475673"/>
                <a:gd name="connsiteX2" fmla="*/ 273718 w 2532009"/>
                <a:gd name="connsiteY2" fmla="*/ 473364 h 475673"/>
                <a:gd name="connsiteX3" fmla="*/ 426118 w 2532009"/>
                <a:gd name="connsiteY3" fmla="*/ 2309 h 475673"/>
                <a:gd name="connsiteX4" fmla="*/ 550809 w 2532009"/>
                <a:gd name="connsiteY4" fmla="*/ 473364 h 475673"/>
                <a:gd name="connsiteX5" fmla="*/ 689354 w 2532009"/>
                <a:gd name="connsiteY5" fmla="*/ 16164 h 475673"/>
                <a:gd name="connsiteX6" fmla="*/ 800190 w 2532009"/>
                <a:gd name="connsiteY6" fmla="*/ 459509 h 475673"/>
                <a:gd name="connsiteX7" fmla="*/ 938736 w 2532009"/>
                <a:gd name="connsiteY7" fmla="*/ 16164 h 475673"/>
                <a:gd name="connsiteX8" fmla="*/ 1035718 w 2532009"/>
                <a:gd name="connsiteY8" fmla="*/ 445655 h 475673"/>
                <a:gd name="connsiteX9" fmla="*/ 1174263 w 2532009"/>
                <a:gd name="connsiteY9" fmla="*/ 16164 h 475673"/>
                <a:gd name="connsiteX10" fmla="*/ 1285100 w 2532009"/>
                <a:gd name="connsiteY10" fmla="*/ 459509 h 475673"/>
                <a:gd name="connsiteX11" fmla="*/ 1437500 w 2532009"/>
                <a:gd name="connsiteY11" fmla="*/ 16164 h 475673"/>
                <a:gd name="connsiteX12" fmla="*/ 1562190 w 2532009"/>
                <a:gd name="connsiteY12" fmla="*/ 473364 h 475673"/>
                <a:gd name="connsiteX13" fmla="*/ 1700736 w 2532009"/>
                <a:gd name="connsiteY13" fmla="*/ 16164 h 475673"/>
                <a:gd name="connsiteX14" fmla="*/ 1825427 w 2532009"/>
                <a:gd name="connsiteY14" fmla="*/ 459509 h 475673"/>
                <a:gd name="connsiteX15" fmla="*/ 1977827 w 2532009"/>
                <a:gd name="connsiteY15" fmla="*/ 2309 h 475673"/>
                <a:gd name="connsiteX16" fmla="*/ 2116372 w 2532009"/>
                <a:gd name="connsiteY16" fmla="*/ 459509 h 475673"/>
                <a:gd name="connsiteX17" fmla="*/ 2268772 w 2532009"/>
                <a:gd name="connsiteY17" fmla="*/ 2309 h 475673"/>
                <a:gd name="connsiteX18" fmla="*/ 2393463 w 2532009"/>
                <a:gd name="connsiteY18" fmla="*/ 445655 h 475673"/>
                <a:gd name="connsiteX19" fmla="*/ 2532009 w 2532009"/>
                <a:gd name="connsiteY19" fmla="*/ 2309 h 47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32009" h="475673">
                  <a:moveTo>
                    <a:pt x="0" y="473364"/>
                  </a:moveTo>
                  <a:cubicBezTo>
                    <a:pt x="34636" y="397164"/>
                    <a:pt x="61843" y="16164"/>
                    <a:pt x="107463" y="16164"/>
                  </a:cubicBezTo>
                  <a:cubicBezTo>
                    <a:pt x="153083" y="16164"/>
                    <a:pt x="220609" y="475673"/>
                    <a:pt x="273718" y="473364"/>
                  </a:cubicBezTo>
                  <a:cubicBezTo>
                    <a:pt x="326827" y="471055"/>
                    <a:pt x="379936" y="2309"/>
                    <a:pt x="426118" y="2309"/>
                  </a:cubicBezTo>
                  <a:cubicBezTo>
                    <a:pt x="472300" y="2309"/>
                    <a:pt x="506936" y="471055"/>
                    <a:pt x="550809" y="473364"/>
                  </a:cubicBezTo>
                  <a:cubicBezTo>
                    <a:pt x="594682" y="475673"/>
                    <a:pt x="647791" y="18473"/>
                    <a:pt x="689354" y="16164"/>
                  </a:cubicBezTo>
                  <a:cubicBezTo>
                    <a:pt x="730918" y="13855"/>
                    <a:pt x="758626" y="459509"/>
                    <a:pt x="800190" y="459509"/>
                  </a:cubicBezTo>
                  <a:cubicBezTo>
                    <a:pt x="841754" y="459509"/>
                    <a:pt x="899481" y="18473"/>
                    <a:pt x="938736" y="16164"/>
                  </a:cubicBezTo>
                  <a:cubicBezTo>
                    <a:pt x="977991" y="13855"/>
                    <a:pt x="996464" y="445655"/>
                    <a:pt x="1035718" y="445655"/>
                  </a:cubicBezTo>
                  <a:cubicBezTo>
                    <a:pt x="1074972" y="445655"/>
                    <a:pt x="1132699" y="13855"/>
                    <a:pt x="1174263" y="16164"/>
                  </a:cubicBezTo>
                  <a:cubicBezTo>
                    <a:pt x="1215827" y="18473"/>
                    <a:pt x="1241227" y="459509"/>
                    <a:pt x="1285100" y="459509"/>
                  </a:cubicBezTo>
                  <a:cubicBezTo>
                    <a:pt x="1328973" y="459509"/>
                    <a:pt x="1391318" y="13855"/>
                    <a:pt x="1437500" y="16164"/>
                  </a:cubicBezTo>
                  <a:cubicBezTo>
                    <a:pt x="1483682" y="18473"/>
                    <a:pt x="1518317" y="473364"/>
                    <a:pt x="1562190" y="473364"/>
                  </a:cubicBezTo>
                  <a:cubicBezTo>
                    <a:pt x="1606063" y="473364"/>
                    <a:pt x="1656863" y="18473"/>
                    <a:pt x="1700736" y="16164"/>
                  </a:cubicBezTo>
                  <a:cubicBezTo>
                    <a:pt x="1744609" y="13855"/>
                    <a:pt x="1779245" y="461818"/>
                    <a:pt x="1825427" y="459509"/>
                  </a:cubicBezTo>
                  <a:cubicBezTo>
                    <a:pt x="1871609" y="457200"/>
                    <a:pt x="1929336" y="2309"/>
                    <a:pt x="1977827" y="2309"/>
                  </a:cubicBezTo>
                  <a:cubicBezTo>
                    <a:pt x="2026318" y="2309"/>
                    <a:pt x="2067881" y="459509"/>
                    <a:pt x="2116372" y="459509"/>
                  </a:cubicBezTo>
                  <a:cubicBezTo>
                    <a:pt x="2164863" y="459509"/>
                    <a:pt x="2222590" y="4618"/>
                    <a:pt x="2268772" y="2309"/>
                  </a:cubicBezTo>
                  <a:cubicBezTo>
                    <a:pt x="2314954" y="0"/>
                    <a:pt x="2349590" y="445655"/>
                    <a:pt x="2393463" y="445655"/>
                  </a:cubicBezTo>
                  <a:cubicBezTo>
                    <a:pt x="2437336" y="445655"/>
                    <a:pt x="2484672" y="223982"/>
                    <a:pt x="2532009" y="2309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7239000" y="990600"/>
              <a:ext cx="748145" cy="833582"/>
            </a:xfrm>
            <a:custGeom>
              <a:avLst/>
              <a:gdLst>
                <a:gd name="connsiteX0" fmla="*/ 0 w 2632364"/>
                <a:gd name="connsiteY0" fmla="*/ 473364 h 475673"/>
                <a:gd name="connsiteX1" fmla="*/ 207818 w 2632364"/>
                <a:gd name="connsiteY1" fmla="*/ 16164 h 475673"/>
                <a:gd name="connsiteX2" fmla="*/ 374073 w 2632364"/>
                <a:gd name="connsiteY2" fmla="*/ 473364 h 475673"/>
                <a:gd name="connsiteX3" fmla="*/ 526473 w 2632364"/>
                <a:gd name="connsiteY3" fmla="*/ 2309 h 475673"/>
                <a:gd name="connsiteX4" fmla="*/ 651164 w 2632364"/>
                <a:gd name="connsiteY4" fmla="*/ 473364 h 475673"/>
                <a:gd name="connsiteX5" fmla="*/ 789709 w 2632364"/>
                <a:gd name="connsiteY5" fmla="*/ 16164 h 475673"/>
                <a:gd name="connsiteX6" fmla="*/ 900545 w 2632364"/>
                <a:gd name="connsiteY6" fmla="*/ 459509 h 475673"/>
                <a:gd name="connsiteX7" fmla="*/ 1039091 w 2632364"/>
                <a:gd name="connsiteY7" fmla="*/ 16164 h 475673"/>
                <a:gd name="connsiteX8" fmla="*/ 1136073 w 2632364"/>
                <a:gd name="connsiteY8" fmla="*/ 445655 h 475673"/>
                <a:gd name="connsiteX9" fmla="*/ 1274618 w 2632364"/>
                <a:gd name="connsiteY9" fmla="*/ 16164 h 475673"/>
                <a:gd name="connsiteX10" fmla="*/ 1385455 w 2632364"/>
                <a:gd name="connsiteY10" fmla="*/ 459509 h 475673"/>
                <a:gd name="connsiteX11" fmla="*/ 1537855 w 2632364"/>
                <a:gd name="connsiteY11" fmla="*/ 16164 h 475673"/>
                <a:gd name="connsiteX12" fmla="*/ 1662545 w 2632364"/>
                <a:gd name="connsiteY12" fmla="*/ 473364 h 475673"/>
                <a:gd name="connsiteX13" fmla="*/ 1801091 w 2632364"/>
                <a:gd name="connsiteY13" fmla="*/ 16164 h 475673"/>
                <a:gd name="connsiteX14" fmla="*/ 1925782 w 2632364"/>
                <a:gd name="connsiteY14" fmla="*/ 459509 h 475673"/>
                <a:gd name="connsiteX15" fmla="*/ 2078182 w 2632364"/>
                <a:gd name="connsiteY15" fmla="*/ 2309 h 475673"/>
                <a:gd name="connsiteX16" fmla="*/ 2216727 w 2632364"/>
                <a:gd name="connsiteY16" fmla="*/ 459509 h 475673"/>
                <a:gd name="connsiteX17" fmla="*/ 2369127 w 2632364"/>
                <a:gd name="connsiteY17" fmla="*/ 2309 h 475673"/>
                <a:gd name="connsiteX18" fmla="*/ 2493818 w 2632364"/>
                <a:gd name="connsiteY18" fmla="*/ 445655 h 475673"/>
                <a:gd name="connsiteX19" fmla="*/ 2632364 w 2632364"/>
                <a:gd name="connsiteY19" fmla="*/ 2309 h 475673"/>
                <a:gd name="connsiteX0" fmla="*/ 19196 w 2651560"/>
                <a:gd name="connsiteY0" fmla="*/ 473364 h 549564"/>
                <a:gd name="connsiteX1" fmla="*/ 34636 w 2651560"/>
                <a:gd name="connsiteY1" fmla="*/ 473364 h 549564"/>
                <a:gd name="connsiteX2" fmla="*/ 227014 w 2651560"/>
                <a:gd name="connsiteY2" fmla="*/ 16164 h 549564"/>
                <a:gd name="connsiteX3" fmla="*/ 393269 w 2651560"/>
                <a:gd name="connsiteY3" fmla="*/ 473364 h 549564"/>
                <a:gd name="connsiteX4" fmla="*/ 545669 w 2651560"/>
                <a:gd name="connsiteY4" fmla="*/ 2309 h 549564"/>
                <a:gd name="connsiteX5" fmla="*/ 670360 w 2651560"/>
                <a:gd name="connsiteY5" fmla="*/ 473364 h 549564"/>
                <a:gd name="connsiteX6" fmla="*/ 808905 w 2651560"/>
                <a:gd name="connsiteY6" fmla="*/ 16164 h 549564"/>
                <a:gd name="connsiteX7" fmla="*/ 919741 w 2651560"/>
                <a:gd name="connsiteY7" fmla="*/ 459509 h 549564"/>
                <a:gd name="connsiteX8" fmla="*/ 1058287 w 2651560"/>
                <a:gd name="connsiteY8" fmla="*/ 16164 h 549564"/>
                <a:gd name="connsiteX9" fmla="*/ 1155269 w 2651560"/>
                <a:gd name="connsiteY9" fmla="*/ 445655 h 549564"/>
                <a:gd name="connsiteX10" fmla="*/ 1293814 w 2651560"/>
                <a:gd name="connsiteY10" fmla="*/ 16164 h 549564"/>
                <a:gd name="connsiteX11" fmla="*/ 1404651 w 2651560"/>
                <a:gd name="connsiteY11" fmla="*/ 459509 h 549564"/>
                <a:gd name="connsiteX12" fmla="*/ 1557051 w 2651560"/>
                <a:gd name="connsiteY12" fmla="*/ 16164 h 549564"/>
                <a:gd name="connsiteX13" fmla="*/ 1681741 w 2651560"/>
                <a:gd name="connsiteY13" fmla="*/ 473364 h 549564"/>
                <a:gd name="connsiteX14" fmla="*/ 1820287 w 2651560"/>
                <a:gd name="connsiteY14" fmla="*/ 16164 h 549564"/>
                <a:gd name="connsiteX15" fmla="*/ 1944978 w 2651560"/>
                <a:gd name="connsiteY15" fmla="*/ 459509 h 549564"/>
                <a:gd name="connsiteX16" fmla="*/ 2097378 w 2651560"/>
                <a:gd name="connsiteY16" fmla="*/ 2309 h 549564"/>
                <a:gd name="connsiteX17" fmla="*/ 2235923 w 2651560"/>
                <a:gd name="connsiteY17" fmla="*/ 459509 h 549564"/>
                <a:gd name="connsiteX18" fmla="*/ 2388323 w 2651560"/>
                <a:gd name="connsiteY18" fmla="*/ 2309 h 549564"/>
                <a:gd name="connsiteX19" fmla="*/ 2513014 w 2651560"/>
                <a:gd name="connsiteY19" fmla="*/ 445655 h 549564"/>
                <a:gd name="connsiteX20" fmla="*/ 2651560 w 2651560"/>
                <a:gd name="connsiteY20" fmla="*/ 2309 h 549564"/>
                <a:gd name="connsiteX0" fmla="*/ 0 w 2632364"/>
                <a:gd name="connsiteY0" fmla="*/ 473364 h 549564"/>
                <a:gd name="connsiteX1" fmla="*/ 100355 w 2632364"/>
                <a:gd name="connsiteY1" fmla="*/ 473364 h 549564"/>
                <a:gd name="connsiteX2" fmla="*/ 207818 w 2632364"/>
                <a:gd name="connsiteY2" fmla="*/ 16164 h 549564"/>
                <a:gd name="connsiteX3" fmla="*/ 374073 w 2632364"/>
                <a:gd name="connsiteY3" fmla="*/ 473364 h 549564"/>
                <a:gd name="connsiteX4" fmla="*/ 526473 w 2632364"/>
                <a:gd name="connsiteY4" fmla="*/ 2309 h 549564"/>
                <a:gd name="connsiteX5" fmla="*/ 651164 w 2632364"/>
                <a:gd name="connsiteY5" fmla="*/ 473364 h 549564"/>
                <a:gd name="connsiteX6" fmla="*/ 789709 w 2632364"/>
                <a:gd name="connsiteY6" fmla="*/ 16164 h 549564"/>
                <a:gd name="connsiteX7" fmla="*/ 900545 w 2632364"/>
                <a:gd name="connsiteY7" fmla="*/ 459509 h 549564"/>
                <a:gd name="connsiteX8" fmla="*/ 1039091 w 2632364"/>
                <a:gd name="connsiteY8" fmla="*/ 16164 h 549564"/>
                <a:gd name="connsiteX9" fmla="*/ 1136073 w 2632364"/>
                <a:gd name="connsiteY9" fmla="*/ 445655 h 549564"/>
                <a:gd name="connsiteX10" fmla="*/ 1274618 w 2632364"/>
                <a:gd name="connsiteY10" fmla="*/ 16164 h 549564"/>
                <a:gd name="connsiteX11" fmla="*/ 1385455 w 2632364"/>
                <a:gd name="connsiteY11" fmla="*/ 459509 h 549564"/>
                <a:gd name="connsiteX12" fmla="*/ 1537855 w 2632364"/>
                <a:gd name="connsiteY12" fmla="*/ 16164 h 549564"/>
                <a:gd name="connsiteX13" fmla="*/ 1662545 w 2632364"/>
                <a:gd name="connsiteY13" fmla="*/ 473364 h 549564"/>
                <a:gd name="connsiteX14" fmla="*/ 1801091 w 2632364"/>
                <a:gd name="connsiteY14" fmla="*/ 16164 h 549564"/>
                <a:gd name="connsiteX15" fmla="*/ 1925782 w 2632364"/>
                <a:gd name="connsiteY15" fmla="*/ 459509 h 549564"/>
                <a:gd name="connsiteX16" fmla="*/ 2078182 w 2632364"/>
                <a:gd name="connsiteY16" fmla="*/ 2309 h 549564"/>
                <a:gd name="connsiteX17" fmla="*/ 2216727 w 2632364"/>
                <a:gd name="connsiteY17" fmla="*/ 459509 h 549564"/>
                <a:gd name="connsiteX18" fmla="*/ 2369127 w 2632364"/>
                <a:gd name="connsiteY18" fmla="*/ 2309 h 549564"/>
                <a:gd name="connsiteX19" fmla="*/ 2493818 w 2632364"/>
                <a:gd name="connsiteY19" fmla="*/ 445655 h 549564"/>
                <a:gd name="connsiteX20" fmla="*/ 2632364 w 2632364"/>
                <a:gd name="connsiteY20" fmla="*/ 2309 h 549564"/>
                <a:gd name="connsiteX0" fmla="*/ 0 w 2532009"/>
                <a:gd name="connsiteY0" fmla="*/ 473364 h 475673"/>
                <a:gd name="connsiteX1" fmla="*/ 107463 w 2532009"/>
                <a:gd name="connsiteY1" fmla="*/ 16164 h 475673"/>
                <a:gd name="connsiteX2" fmla="*/ 273718 w 2532009"/>
                <a:gd name="connsiteY2" fmla="*/ 473364 h 475673"/>
                <a:gd name="connsiteX3" fmla="*/ 426118 w 2532009"/>
                <a:gd name="connsiteY3" fmla="*/ 2309 h 475673"/>
                <a:gd name="connsiteX4" fmla="*/ 550809 w 2532009"/>
                <a:gd name="connsiteY4" fmla="*/ 473364 h 475673"/>
                <a:gd name="connsiteX5" fmla="*/ 689354 w 2532009"/>
                <a:gd name="connsiteY5" fmla="*/ 16164 h 475673"/>
                <a:gd name="connsiteX6" fmla="*/ 800190 w 2532009"/>
                <a:gd name="connsiteY6" fmla="*/ 459509 h 475673"/>
                <a:gd name="connsiteX7" fmla="*/ 938736 w 2532009"/>
                <a:gd name="connsiteY7" fmla="*/ 16164 h 475673"/>
                <a:gd name="connsiteX8" fmla="*/ 1035718 w 2532009"/>
                <a:gd name="connsiteY8" fmla="*/ 445655 h 475673"/>
                <a:gd name="connsiteX9" fmla="*/ 1174263 w 2532009"/>
                <a:gd name="connsiteY9" fmla="*/ 16164 h 475673"/>
                <a:gd name="connsiteX10" fmla="*/ 1285100 w 2532009"/>
                <a:gd name="connsiteY10" fmla="*/ 459509 h 475673"/>
                <a:gd name="connsiteX11" fmla="*/ 1437500 w 2532009"/>
                <a:gd name="connsiteY11" fmla="*/ 16164 h 475673"/>
                <a:gd name="connsiteX12" fmla="*/ 1562190 w 2532009"/>
                <a:gd name="connsiteY12" fmla="*/ 473364 h 475673"/>
                <a:gd name="connsiteX13" fmla="*/ 1700736 w 2532009"/>
                <a:gd name="connsiteY13" fmla="*/ 16164 h 475673"/>
                <a:gd name="connsiteX14" fmla="*/ 1825427 w 2532009"/>
                <a:gd name="connsiteY14" fmla="*/ 459509 h 475673"/>
                <a:gd name="connsiteX15" fmla="*/ 1977827 w 2532009"/>
                <a:gd name="connsiteY15" fmla="*/ 2309 h 475673"/>
                <a:gd name="connsiteX16" fmla="*/ 2116372 w 2532009"/>
                <a:gd name="connsiteY16" fmla="*/ 459509 h 475673"/>
                <a:gd name="connsiteX17" fmla="*/ 2268772 w 2532009"/>
                <a:gd name="connsiteY17" fmla="*/ 2309 h 475673"/>
                <a:gd name="connsiteX18" fmla="*/ 2393463 w 2532009"/>
                <a:gd name="connsiteY18" fmla="*/ 445655 h 475673"/>
                <a:gd name="connsiteX19" fmla="*/ 2532009 w 2532009"/>
                <a:gd name="connsiteY19" fmla="*/ 2309 h 47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32009" h="475673">
                  <a:moveTo>
                    <a:pt x="0" y="473364"/>
                  </a:moveTo>
                  <a:cubicBezTo>
                    <a:pt x="34636" y="397164"/>
                    <a:pt x="61843" y="16164"/>
                    <a:pt x="107463" y="16164"/>
                  </a:cubicBezTo>
                  <a:cubicBezTo>
                    <a:pt x="153083" y="16164"/>
                    <a:pt x="220609" y="475673"/>
                    <a:pt x="273718" y="473364"/>
                  </a:cubicBezTo>
                  <a:cubicBezTo>
                    <a:pt x="326827" y="471055"/>
                    <a:pt x="379936" y="2309"/>
                    <a:pt x="426118" y="2309"/>
                  </a:cubicBezTo>
                  <a:cubicBezTo>
                    <a:pt x="472300" y="2309"/>
                    <a:pt x="506936" y="471055"/>
                    <a:pt x="550809" y="473364"/>
                  </a:cubicBezTo>
                  <a:cubicBezTo>
                    <a:pt x="594682" y="475673"/>
                    <a:pt x="647791" y="18473"/>
                    <a:pt x="689354" y="16164"/>
                  </a:cubicBezTo>
                  <a:cubicBezTo>
                    <a:pt x="730918" y="13855"/>
                    <a:pt x="758626" y="459509"/>
                    <a:pt x="800190" y="459509"/>
                  </a:cubicBezTo>
                  <a:cubicBezTo>
                    <a:pt x="841754" y="459509"/>
                    <a:pt x="899481" y="18473"/>
                    <a:pt x="938736" y="16164"/>
                  </a:cubicBezTo>
                  <a:cubicBezTo>
                    <a:pt x="977991" y="13855"/>
                    <a:pt x="996464" y="445655"/>
                    <a:pt x="1035718" y="445655"/>
                  </a:cubicBezTo>
                  <a:cubicBezTo>
                    <a:pt x="1074972" y="445655"/>
                    <a:pt x="1132699" y="13855"/>
                    <a:pt x="1174263" y="16164"/>
                  </a:cubicBezTo>
                  <a:cubicBezTo>
                    <a:pt x="1215827" y="18473"/>
                    <a:pt x="1241227" y="459509"/>
                    <a:pt x="1285100" y="459509"/>
                  </a:cubicBezTo>
                  <a:cubicBezTo>
                    <a:pt x="1328973" y="459509"/>
                    <a:pt x="1391318" y="13855"/>
                    <a:pt x="1437500" y="16164"/>
                  </a:cubicBezTo>
                  <a:cubicBezTo>
                    <a:pt x="1483682" y="18473"/>
                    <a:pt x="1518317" y="473364"/>
                    <a:pt x="1562190" y="473364"/>
                  </a:cubicBezTo>
                  <a:cubicBezTo>
                    <a:pt x="1606063" y="473364"/>
                    <a:pt x="1656863" y="18473"/>
                    <a:pt x="1700736" y="16164"/>
                  </a:cubicBezTo>
                  <a:cubicBezTo>
                    <a:pt x="1744609" y="13855"/>
                    <a:pt x="1779245" y="461818"/>
                    <a:pt x="1825427" y="459509"/>
                  </a:cubicBezTo>
                  <a:cubicBezTo>
                    <a:pt x="1871609" y="457200"/>
                    <a:pt x="1929336" y="2309"/>
                    <a:pt x="1977827" y="2309"/>
                  </a:cubicBezTo>
                  <a:cubicBezTo>
                    <a:pt x="2026318" y="2309"/>
                    <a:pt x="2067881" y="459509"/>
                    <a:pt x="2116372" y="459509"/>
                  </a:cubicBezTo>
                  <a:cubicBezTo>
                    <a:pt x="2164863" y="459509"/>
                    <a:pt x="2222590" y="4618"/>
                    <a:pt x="2268772" y="2309"/>
                  </a:cubicBezTo>
                  <a:cubicBezTo>
                    <a:pt x="2314954" y="0"/>
                    <a:pt x="2349590" y="445655"/>
                    <a:pt x="2393463" y="445655"/>
                  </a:cubicBezTo>
                  <a:cubicBezTo>
                    <a:pt x="2437336" y="445655"/>
                    <a:pt x="2484672" y="223982"/>
                    <a:pt x="2532009" y="2309"/>
                  </a:cubicBez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" name="Picture 60" descr="cellpho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600" y="3657600"/>
            <a:ext cx="685800" cy="1038030"/>
          </a:xfrm>
          <a:prstGeom prst="rect">
            <a:avLst/>
          </a:prstGeom>
        </p:spPr>
      </p:pic>
      <p:pic>
        <p:nvPicPr>
          <p:cNvPr id="62" name="Picture 61" descr="laptop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400" y="3200400"/>
            <a:ext cx="856008" cy="990600"/>
          </a:xfrm>
          <a:prstGeom prst="rect">
            <a:avLst/>
          </a:prstGeom>
        </p:spPr>
      </p:pic>
      <p:cxnSp>
        <p:nvCxnSpPr>
          <p:cNvPr id="64" name="Straight Connector 63"/>
          <p:cNvCxnSpPr/>
          <p:nvPr/>
        </p:nvCxnSpPr>
        <p:spPr>
          <a:xfrm rot="5400000">
            <a:off x="1527464" y="4977246"/>
            <a:ext cx="1447800" cy="1588"/>
          </a:xfrm>
          <a:prstGeom prst="line">
            <a:avLst/>
          </a:prstGeom>
          <a:ln w="28575">
            <a:solidFill>
              <a:schemeClr val="tx1"/>
            </a:solidFill>
            <a:headEnd type="triangle" w="med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2251364" y="5701146"/>
            <a:ext cx="1905000" cy="1588"/>
          </a:xfrm>
          <a:prstGeom prst="line">
            <a:avLst/>
          </a:prstGeom>
          <a:ln w="28575">
            <a:solidFill>
              <a:schemeClr val="tx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 rot="10800000">
            <a:off x="1717964" y="4250163"/>
            <a:ext cx="461665" cy="14614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/>
              <a:t>Signal Strength</a:t>
            </a:r>
          </a:p>
        </p:txBody>
      </p:sp>
      <p:sp>
        <p:nvSpPr>
          <p:cNvPr id="68" name="TextBox 67"/>
          <p:cNvSpPr txBox="1"/>
          <p:nvPr/>
        </p:nvSpPr>
        <p:spPr>
          <a:xfrm rot="16200000">
            <a:off x="2930299" y="5398746"/>
            <a:ext cx="461665" cy="10575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/>
              <a:t>Frequency</a:t>
            </a:r>
          </a:p>
        </p:txBody>
      </p:sp>
      <p:cxnSp>
        <p:nvCxnSpPr>
          <p:cNvPr id="69" name="Straight Connector 68"/>
          <p:cNvCxnSpPr/>
          <p:nvPr/>
        </p:nvCxnSpPr>
        <p:spPr>
          <a:xfrm rot="5400000">
            <a:off x="5676900" y="5224166"/>
            <a:ext cx="1447800" cy="1588"/>
          </a:xfrm>
          <a:prstGeom prst="line">
            <a:avLst/>
          </a:prstGeom>
          <a:ln w="28575">
            <a:solidFill>
              <a:schemeClr val="tx2"/>
            </a:solidFill>
            <a:headEnd type="triangle" w="med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6400800" y="5943600"/>
            <a:ext cx="1905000" cy="1588"/>
          </a:xfrm>
          <a:prstGeom prst="line">
            <a:avLst/>
          </a:prstGeom>
          <a:ln w="28575">
            <a:solidFill>
              <a:schemeClr val="tx1"/>
            </a:solidFill>
            <a:headEnd type="none"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 rot="16200000">
            <a:off x="7079735" y="5645666"/>
            <a:ext cx="461665" cy="10575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/>
              <a:t>Frequency</a:t>
            </a:r>
          </a:p>
        </p:txBody>
      </p:sp>
      <p:grpSp>
        <p:nvGrpSpPr>
          <p:cNvPr id="72" name="Group 108"/>
          <p:cNvGrpSpPr/>
          <p:nvPr/>
        </p:nvGrpSpPr>
        <p:grpSpPr>
          <a:xfrm>
            <a:off x="2515394" y="4648200"/>
            <a:ext cx="153194" cy="152400"/>
            <a:chOff x="2515394" y="4648200"/>
            <a:chExt cx="153194" cy="152400"/>
          </a:xfrm>
        </p:grpSpPr>
        <p:cxnSp>
          <p:nvCxnSpPr>
            <p:cNvPr id="73" name="Straight Connector 72"/>
            <p:cNvCxnSpPr/>
            <p:nvPr/>
          </p:nvCxnSpPr>
          <p:spPr>
            <a:xfrm rot="5400000">
              <a:off x="2439988" y="4723606"/>
              <a:ext cx="151606" cy="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2515394" y="4723606"/>
              <a:ext cx="152400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2591594" y="4723606"/>
              <a:ext cx="152400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81"/>
          <p:cNvGrpSpPr/>
          <p:nvPr/>
        </p:nvGrpSpPr>
        <p:grpSpPr>
          <a:xfrm rot="16200000">
            <a:off x="2247900" y="5143500"/>
            <a:ext cx="685800" cy="152400"/>
            <a:chOff x="5715000" y="990600"/>
            <a:chExt cx="2272145" cy="833582"/>
          </a:xfrm>
        </p:grpSpPr>
        <p:sp>
          <p:nvSpPr>
            <p:cNvPr id="78" name="Freeform 77"/>
            <p:cNvSpPr/>
            <p:nvPr/>
          </p:nvSpPr>
          <p:spPr>
            <a:xfrm>
              <a:off x="5715000" y="990600"/>
              <a:ext cx="748145" cy="833582"/>
            </a:xfrm>
            <a:custGeom>
              <a:avLst/>
              <a:gdLst>
                <a:gd name="connsiteX0" fmla="*/ 0 w 2632364"/>
                <a:gd name="connsiteY0" fmla="*/ 473364 h 475673"/>
                <a:gd name="connsiteX1" fmla="*/ 207818 w 2632364"/>
                <a:gd name="connsiteY1" fmla="*/ 16164 h 475673"/>
                <a:gd name="connsiteX2" fmla="*/ 374073 w 2632364"/>
                <a:gd name="connsiteY2" fmla="*/ 473364 h 475673"/>
                <a:gd name="connsiteX3" fmla="*/ 526473 w 2632364"/>
                <a:gd name="connsiteY3" fmla="*/ 2309 h 475673"/>
                <a:gd name="connsiteX4" fmla="*/ 651164 w 2632364"/>
                <a:gd name="connsiteY4" fmla="*/ 473364 h 475673"/>
                <a:gd name="connsiteX5" fmla="*/ 789709 w 2632364"/>
                <a:gd name="connsiteY5" fmla="*/ 16164 h 475673"/>
                <a:gd name="connsiteX6" fmla="*/ 900545 w 2632364"/>
                <a:gd name="connsiteY6" fmla="*/ 459509 h 475673"/>
                <a:gd name="connsiteX7" fmla="*/ 1039091 w 2632364"/>
                <a:gd name="connsiteY7" fmla="*/ 16164 h 475673"/>
                <a:gd name="connsiteX8" fmla="*/ 1136073 w 2632364"/>
                <a:gd name="connsiteY8" fmla="*/ 445655 h 475673"/>
                <a:gd name="connsiteX9" fmla="*/ 1274618 w 2632364"/>
                <a:gd name="connsiteY9" fmla="*/ 16164 h 475673"/>
                <a:gd name="connsiteX10" fmla="*/ 1385455 w 2632364"/>
                <a:gd name="connsiteY10" fmla="*/ 459509 h 475673"/>
                <a:gd name="connsiteX11" fmla="*/ 1537855 w 2632364"/>
                <a:gd name="connsiteY11" fmla="*/ 16164 h 475673"/>
                <a:gd name="connsiteX12" fmla="*/ 1662545 w 2632364"/>
                <a:gd name="connsiteY12" fmla="*/ 473364 h 475673"/>
                <a:gd name="connsiteX13" fmla="*/ 1801091 w 2632364"/>
                <a:gd name="connsiteY13" fmla="*/ 16164 h 475673"/>
                <a:gd name="connsiteX14" fmla="*/ 1925782 w 2632364"/>
                <a:gd name="connsiteY14" fmla="*/ 459509 h 475673"/>
                <a:gd name="connsiteX15" fmla="*/ 2078182 w 2632364"/>
                <a:gd name="connsiteY15" fmla="*/ 2309 h 475673"/>
                <a:gd name="connsiteX16" fmla="*/ 2216727 w 2632364"/>
                <a:gd name="connsiteY16" fmla="*/ 459509 h 475673"/>
                <a:gd name="connsiteX17" fmla="*/ 2369127 w 2632364"/>
                <a:gd name="connsiteY17" fmla="*/ 2309 h 475673"/>
                <a:gd name="connsiteX18" fmla="*/ 2493818 w 2632364"/>
                <a:gd name="connsiteY18" fmla="*/ 445655 h 475673"/>
                <a:gd name="connsiteX19" fmla="*/ 2632364 w 2632364"/>
                <a:gd name="connsiteY19" fmla="*/ 2309 h 475673"/>
                <a:gd name="connsiteX0" fmla="*/ 19196 w 2651560"/>
                <a:gd name="connsiteY0" fmla="*/ 473364 h 549564"/>
                <a:gd name="connsiteX1" fmla="*/ 34636 w 2651560"/>
                <a:gd name="connsiteY1" fmla="*/ 473364 h 549564"/>
                <a:gd name="connsiteX2" fmla="*/ 227014 w 2651560"/>
                <a:gd name="connsiteY2" fmla="*/ 16164 h 549564"/>
                <a:gd name="connsiteX3" fmla="*/ 393269 w 2651560"/>
                <a:gd name="connsiteY3" fmla="*/ 473364 h 549564"/>
                <a:gd name="connsiteX4" fmla="*/ 545669 w 2651560"/>
                <a:gd name="connsiteY4" fmla="*/ 2309 h 549564"/>
                <a:gd name="connsiteX5" fmla="*/ 670360 w 2651560"/>
                <a:gd name="connsiteY5" fmla="*/ 473364 h 549564"/>
                <a:gd name="connsiteX6" fmla="*/ 808905 w 2651560"/>
                <a:gd name="connsiteY6" fmla="*/ 16164 h 549564"/>
                <a:gd name="connsiteX7" fmla="*/ 919741 w 2651560"/>
                <a:gd name="connsiteY7" fmla="*/ 459509 h 549564"/>
                <a:gd name="connsiteX8" fmla="*/ 1058287 w 2651560"/>
                <a:gd name="connsiteY8" fmla="*/ 16164 h 549564"/>
                <a:gd name="connsiteX9" fmla="*/ 1155269 w 2651560"/>
                <a:gd name="connsiteY9" fmla="*/ 445655 h 549564"/>
                <a:gd name="connsiteX10" fmla="*/ 1293814 w 2651560"/>
                <a:gd name="connsiteY10" fmla="*/ 16164 h 549564"/>
                <a:gd name="connsiteX11" fmla="*/ 1404651 w 2651560"/>
                <a:gd name="connsiteY11" fmla="*/ 459509 h 549564"/>
                <a:gd name="connsiteX12" fmla="*/ 1557051 w 2651560"/>
                <a:gd name="connsiteY12" fmla="*/ 16164 h 549564"/>
                <a:gd name="connsiteX13" fmla="*/ 1681741 w 2651560"/>
                <a:gd name="connsiteY13" fmla="*/ 473364 h 549564"/>
                <a:gd name="connsiteX14" fmla="*/ 1820287 w 2651560"/>
                <a:gd name="connsiteY14" fmla="*/ 16164 h 549564"/>
                <a:gd name="connsiteX15" fmla="*/ 1944978 w 2651560"/>
                <a:gd name="connsiteY15" fmla="*/ 459509 h 549564"/>
                <a:gd name="connsiteX16" fmla="*/ 2097378 w 2651560"/>
                <a:gd name="connsiteY16" fmla="*/ 2309 h 549564"/>
                <a:gd name="connsiteX17" fmla="*/ 2235923 w 2651560"/>
                <a:gd name="connsiteY17" fmla="*/ 459509 h 549564"/>
                <a:gd name="connsiteX18" fmla="*/ 2388323 w 2651560"/>
                <a:gd name="connsiteY18" fmla="*/ 2309 h 549564"/>
                <a:gd name="connsiteX19" fmla="*/ 2513014 w 2651560"/>
                <a:gd name="connsiteY19" fmla="*/ 445655 h 549564"/>
                <a:gd name="connsiteX20" fmla="*/ 2651560 w 2651560"/>
                <a:gd name="connsiteY20" fmla="*/ 2309 h 549564"/>
                <a:gd name="connsiteX0" fmla="*/ 0 w 2632364"/>
                <a:gd name="connsiteY0" fmla="*/ 473364 h 549564"/>
                <a:gd name="connsiteX1" fmla="*/ 100355 w 2632364"/>
                <a:gd name="connsiteY1" fmla="*/ 473364 h 549564"/>
                <a:gd name="connsiteX2" fmla="*/ 207818 w 2632364"/>
                <a:gd name="connsiteY2" fmla="*/ 16164 h 549564"/>
                <a:gd name="connsiteX3" fmla="*/ 374073 w 2632364"/>
                <a:gd name="connsiteY3" fmla="*/ 473364 h 549564"/>
                <a:gd name="connsiteX4" fmla="*/ 526473 w 2632364"/>
                <a:gd name="connsiteY4" fmla="*/ 2309 h 549564"/>
                <a:gd name="connsiteX5" fmla="*/ 651164 w 2632364"/>
                <a:gd name="connsiteY5" fmla="*/ 473364 h 549564"/>
                <a:gd name="connsiteX6" fmla="*/ 789709 w 2632364"/>
                <a:gd name="connsiteY6" fmla="*/ 16164 h 549564"/>
                <a:gd name="connsiteX7" fmla="*/ 900545 w 2632364"/>
                <a:gd name="connsiteY7" fmla="*/ 459509 h 549564"/>
                <a:gd name="connsiteX8" fmla="*/ 1039091 w 2632364"/>
                <a:gd name="connsiteY8" fmla="*/ 16164 h 549564"/>
                <a:gd name="connsiteX9" fmla="*/ 1136073 w 2632364"/>
                <a:gd name="connsiteY9" fmla="*/ 445655 h 549564"/>
                <a:gd name="connsiteX10" fmla="*/ 1274618 w 2632364"/>
                <a:gd name="connsiteY10" fmla="*/ 16164 h 549564"/>
                <a:gd name="connsiteX11" fmla="*/ 1385455 w 2632364"/>
                <a:gd name="connsiteY11" fmla="*/ 459509 h 549564"/>
                <a:gd name="connsiteX12" fmla="*/ 1537855 w 2632364"/>
                <a:gd name="connsiteY12" fmla="*/ 16164 h 549564"/>
                <a:gd name="connsiteX13" fmla="*/ 1662545 w 2632364"/>
                <a:gd name="connsiteY13" fmla="*/ 473364 h 549564"/>
                <a:gd name="connsiteX14" fmla="*/ 1801091 w 2632364"/>
                <a:gd name="connsiteY14" fmla="*/ 16164 h 549564"/>
                <a:gd name="connsiteX15" fmla="*/ 1925782 w 2632364"/>
                <a:gd name="connsiteY15" fmla="*/ 459509 h 549564"/>
                <a:gd name="connsiteX16" fmla="*/ 2078182 w 2632364"/>
                <a:gd name="connsiteY16" fmla="*/ 2309 h 549564"/>
                <a:gd name="connsiteX17" fmla="*/ 2216727 w 2632364"/>
                <a:gd name="connsiteY17" fmla="*/ 459509 h 549564"/>
                <a:gd name="connsiteX18" fmla="*/ 2369127 w 2632364"/>
                <a:gd name="connsiteY18" fmla="*/ 2309 h 549564"/>
                <a:gd name="connsiteX19" fmla="*/ 2493818 w 2632364"/>
                <a:gd name="connsiteY19" fmla="*/ 445655 h 549564"/>
                <a:gd name="connsiteX20" fmla="*/ 2632364 w 2632364"/>
                <a:gd name="connsiteY20" fmla="*/ 2309 h 549564"/>
                <a:gd name="connsiteX0" fmla="*/ 0 w 2532009"/>
                <a:gd name="connsiteY0" fmla="*/ 473364 h 475673"/>
                <a:gd name="connsiteX1" fmla="*/ 107463 w 2532009"/>
                <a:gd name="connsiteY1" fmla="*/ 16164 h 475673"/>
                <a:gd name="connsiteX2" fmla="*/ 273718 w 2532009"/>
                <a:gd name="connsiteY2" fmla="*/ 473364 h 475673"/>
                <a:gd name="connsiteX3" fmla="*/ 426118 w 2532009"/>
                <a:gd name="connsiteY3" fmla="*/ 2309 h 475673"/>
                <a:gd name="connsiteX4" fmla="*/ 550809 w 2532009"/>
                <a:gd name="connsiteY4" fmla="*/ 473364 h 475673"/>
                <a:gd name="connsiteX5" fmla="*/ 689354 w 2532009"/>
                <a:gd name="connsiteY5" fmla="*/ 16164 h 475673"/>
                <a:gd name="connsiteX6" fmla="*/ 800190 w 2532009"/>
                <a:gd name="connsiteY6" fmla="*/ 459509 h 475673"/>
                <a:gd name="connsiteX7" fmla="*/ 938736 w 2532009"/>
                <a:gd name="connsiteY7" fmla="*/ 16164 h 475673"/>
                <a:gd name="connsiteX8" fmla="*/ 1035718 w 2532009"/>
                <a:gd name="connsiteY8" fmla="*/ 445655 h 475673"/>
                <a:gd name="connsiteX9" fmla="*/ 1174263 w 2532009"/>
                <a:gd name="connsiteY9" fmla="*/ 16164 h 475673"/>
                <a:gd name="connsiteX10" fmla="*/ 1285100 w 2532009"/>
                <a:gd name="connsiteY10" fmla="*/ 459509 h 475673"/>
                <a:gd name="connsiteX11" fmla="*/ 1437500 w 2532009"/>
                <a:gd name="connsiteY11" fmla="*/ 16164 h 475673"/>
                <a:gd name="connsiteX12" fmla="*/ 1562190 w 2532009"/>
                <a:gd name="connsiteY12" fmla="*/ 473364 h 475673"/>
                <a:gd name="connsiteX13" fmla="*/ 1700736 w 2532009"/>
                <a:gd name="connsiteY13" fmla="*/ 16164 h 475673"/>
                <a:gd name="connsiteX14" fmla="*/ 1825427 w 2532009"/>
                <a:gd name="connsiteY14" fmla="*/ 459509 h 475673"/>
                <a:gd name="connsiteX15" fmla="*/ 1977827 w 2532009"/>
                <a:gd name="connsiteY15" fmla="*/ 2309 h 475673"/>
                <a:gd name="connsiteX16" fmla="*/ 2116372 w 2532009"/>
                <a:gd name="connsiteY16" fmla="*/ 459509 h 475673"/>
                <a:gd name="connsiteX17" fmla="*/ 2268772 w 2532009"/>
                <a:gd name="connsiteY17" fmla="*/ 2309 h 475673"/>
                <a:gd name="connsiteX18" fmla="*/ 2393463 w 2532009"/>
                <a:gd name="connsiteY18" fmla="*/ 445655 h 475673"/>
                <a:gd name="connsiteX19" fmla="*/ 2532009 w 2532009"/>
                <a:gd name="connsiteY19" fmla="*/ 2309 h 47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32009" h="475673">
                  <a:moveTo>
                    <a:pt x="0" y="473364"/>
                  </a:moveTo>
                  <a:cubicBezTo>
                    <a:pt x="34636" y="397164"/>
                    <a:pt x="61843" y="16164"/>
                    <a:pt x="107463" y="16164"/>
                  </a:cubicBezTo>
                  <a:cubicBezTo>
                    <a:pt x="153083" y="16164"/>
                    <a:pt x="220609" y="475673"/>
                    <a:pt x="273718" y="473364"/>
                  </a:cubicBezTo>
                  <a:cubicBezTo>
                    <a:pt x="326827" y="471055"/>
                    <a:pt x="379936" y="2309"/>
                    <a:pt x="426118" y="2309"/>
                  </a:cubicBezTo>
                  <a:cubicBezTo>
                    <a:pt x="472300" y="2309"/>
                    <a:pt x="506936" y="471055"/>
                    <a:pt x="550809" y="473364"/>
                  </a:cubicBezTo>
                  <a:cubicBezTo>
                    <a:pt x="594682" y="475673"/>
                    <a:pt x="647791" y="18473"/>
                    <a:pt x="689354" y="16164"/>
                  </a:cubicBezTo>
                  <a:cubicBezTo>
                    <a:pt x="730918" y="13855"/>
                    <a:pt x="758626" y="459509"/>
                    <a:pt x="800190" y="459509"/>
                  </a:cubicBezTo>
                  <a:cubicBezTo>
                    <a:pt x="841754" y="459509"/>
                    <a:pt x="899481" y="18473"/>
                    <a:pt x="938736" y="16164"/>
                  </a:cubicBezTo>
                  <a:cubicBezTo>
                    <a:pt x="977991" y="13855"/>
                    <a:pt x="996464" y="445655"/>
                    <a:pt x="1035718" y="445655"/>
                  </a:cubicBezTo>
                  <a:cubicBezTo>
                    <a:pt x="1074972" y="445655"/>
                    <a:pt x="1132699" y="13855"/>
                    <a:pt x="1174263" y="16164"/>
                  </a:cubicBezTo>
                  <a:cubicBezTo>
                    <a:pt x="1215827" y="18473"/>
                    <a:pt x="1241227" y="459509"/>
                    <a:pt x="1285100" y="459509"/>
                  </a:cubicBezTo>
                  <a:cubicBezTo>
                    <a:pt x="1328973" y="459509"/>
                    <a:pt x="1391318" y="13855"/>
                    <a:pt x="1437500" y="16164"/>
                  </a:cubicBezTo>
                  <a:cubicBezTo>
                    <a:pt x="1483682" y="18473"/>
                    <a:pt x="1518317" y="473364"/>
                    <a:pt x="1562190" y="473364"/>
                  </a:cubicBezTo>
                  <a:cubicBezTo>
                    <a:pt x="1606063" y="473364"/>
                    <a:pt x="1656863" y="18473"/>
                    <a:pt x="1700736" y="16164"/>
                  </a:cubicBezTo>
                  <a:cubicBezTo>
                    <a:pt x="1744609" y="13855"/>
                    <a:pt x="1779245" y="461818"/>
                    <a:pt x="1825427" y="459509"/>
                  </a:cubicBezTo>
                  <a:cubicBezTo>
                    <a:pt x="1871609" y="457200"/>
                    <a:pt x="1929336" y="2309"/>
                    <a:pt x="1977827" y="2309"/>
                  </a:cubicBezTo>
                  <a:cubicBezTo>
                    <a:pt x="2026318" y="2309"/>
                    <a:pt x="2067881" y="459509"/>
                    <a:pt x="2116372" y="459509"/>
                  </a:cubicBezTo>
                  <a:cubicBezTo>
                    <a:pt x="2164863" y="459509"/>
                    <a:pt x="2222590" y="4618"/>
                    <a:pt x="2268772" y="2309"/>
                  </a:cubicBezTo>
                  <a:cubicBezTo>
                    <a:pt x="2314954" y="0"/>
                    <a:pt x="2349590" y="445655"/>
                    <a:pt x="2393463" y="445655"/>
                  </a:cubicBezTo>
                  <a:cubicBezTo>
                    <a:pt x="2437336" y="445655"/>
                    <a:pt x="2484672" y="223982"/>
                    <a:pt x="2532009" y="230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6477000" y="990600"/>
              <a:ext cx="748145" cy="833582"/>
            </a:xfrm>
            <a:custGeom>
              <a:avLst/>
              <a:gdLst>
                <a:gd name="connsiteX0" fmla="*/ 0 w 2632364"/>
                <a:gd name="connsiteY0" fmla="*/ 473364 h 475673"/>
                <a:gd name="connsiteX1" fmla="*/ 207818 w 2632364"/>
                <a:gd name="connsiteY1" fmla="*/ 16164 h 475673"/>
                <a:gd name="connsiteX2" fmla="*/ 374073 w 2632364"/>
                <a:gd name="connsiteY2" fmla="*/ 473364 h 475673"/>
                <a:gd name="connsiteX3" fmla="*/ 526473 w 2632364"/>
                <a:gd name="connsiteY3" fmla="*/ 2309 h 475673"/>
                <a:gd name="connsiteX4" fmla="*/ 651164 w 2632364"/>
                <a:gd name="connsiteY4" fmla="*/ 473364 h 475673"/>
                <a:gd name="connsiteX5" fmla="*/ 789709 w 2632364"/>
                <a:gd name="connsiteY5" fmla="*/ 16164 h 475673"/>
                <a:gd name="connsiteX6" fmla="*/ 900545 w 2632364"/>
                <a:gd name="connsiteY6" fmla="*/ 459509 h 475673"/>
                <a:gd name="connsiteX7" fmla="*/ 1039091 w 2632364"/>
                <a:gd name="connsiteY7" fmla="*/ 16164 h 475673"/>
                <a:gd name="connsiteX8" fmla="*/ 1136073 w 2632364"/>
                <a:gd name="connsiteY8" fmla="*/ 445655 h 475673"/>
                <a:gd name="connsiteX9" fmla="*/ 1274618 w 2632364"/>
                <a:gd name="connsiteY9" fmla="*/ 16164 h 475673"/>
                <a:gd name="connsiteX10" fmla="*/ 1385455 w 2632364"/>
                <a:gd name="connsiteY10" fmla="*/ 459509 h 475673"/>
                <a:gd name="connsiteX11" fmla="*/ 1537855 w 2632364"/>
                <a:gd name="connsiteY11" fmla="*/ 16164 h 475673"/>
                <a:gd name="connsiteX12" fmla="*/ 1662545 w 2632364"/>
                <a:gd name="connsiteY12" fmla="*/ 473364 h 475673"/>
                <a:gd name="connsiteX13" fmla="*/ 1801091 w 2632364"/>
                <a:gd name="connsiteY13" fmla="*/ 16164 h 475673"/>
                <a:gd name="connsiteX14" fmla="*/ 1925782 w 2632364"/>
                <a:gd name="connsiteY14" fmla="*/ 459509 h 475673"/>
                <a:gd name="connsiteX15" fmla="*/ 2078182 w 2632364"/>
                <a:gd name="connsiteY15" fmla="*/ 2309 h 475673"/>
                <a:gd name="connsiteX16" fmla="*/ 2216727 w 2632364"/>
                <a:gd name="connsiteY16" fmla="*/ 459509 h 475673"/>
                <a:gd name="connsiteX17" fmla="*/ 2369127 w 2632364"/>
                <a:gd name="connsiteY17" fmla="*/ 2309 h 475673"/>
                <a:gd name="connsiteX18" fmla="*/ 2493818 w 2632364"/>
                <a:gd name="connsiteY18" fmla="*/ 445655 h 475673"/>
                <a:gd name="connsiteX19" fmla="*/ 2632364 w 2632364"/>
                <a:gd name="connsiteY19" fmla="*/ 2309 h 475673"/>
                <a:gd name="connsiteX0" fmla="*/ 19196 w 2651560"/>
                <a:gd name="connsiteY0" fmla="*/ 473364 h 549564"/>
                <a:gd name="connsiteX1" fmla="*/ 34636 w 2651560"/>
                <a:gd name="connsiteY1" fmla="*/ 473364 h 549564"/>
                <a:gd name="connsiteX2" fmla="*/ 227014 w 2651560"/>
                <a:gd name="connsiteY2" fmla="*/ 16164 h 549564"/>
                <a:gd name="connsiteX3" fmla="*/ 393269 w 2651560"/>
                <a:gd name="connsiteY3" fmla="*/ 473364 h 549564"/>
                <a:gd name="connsiteX4" fmla="*/ 545669 w 2651560"/>
                <a:gd name="connsiteY4" fmla="*/ 2309 h 549564"/>
                <a:gd name="connsiteX5" fmla="*/ 670360 w 2651560"/>
                <a:gd name="connsiteY5" fmla="*/ 473364 h 549564"/>
                <a:gd name="connsiteX6" fmla="*/ 808905 w 2651560"/>
                <a:gd name="connsiteY6" fmla="*/ 16164 h 549564"/>
                <a:gd name="connsiteX7" fmla="*/ 919741 w 2651560"/>
                <a:gd name="connsiteY7" fmla="*/ 459509 h 549564"/>
                <a:gd name="connsiteX8" fmla="*/ 1058287 w 2651560"/>
                <a:gd name="connsiteY8" fmla="*/ 16164 h 549564"/>
                <a:gd name="connsiteX9" fmla="*/ 1155269 w 2651560"/>
                <a:gd name="connsiteY9" fmla="*/ 445655 h 549564"/>
                <a:gd name="connsiteX10" fmla="*/ 1293814 w 2651560"/>
                <a:gd name="connsiteY10" fmla="*/ 16164 h 549564"/>
                <a:gd name="connsiteX11" fmla="*/ 1404651 w 2651560"/>
                <a:gd name="connsiteY11" fmla="*/ 459509 h 549564"/>
                <a:gd name="connsiteX12" fmla="*/ 1557051 w 2651560"/>
                <a:gd name="connsiteY12" fmla="*/ 16164 h 549564"/>
                <a:gd name="connsiteX13" fmla="*/ 1681741 w 2651560"/>
                <a:gd name="connsiteY13" fmla="*/ 473364 h 549564"/>
                <a:gd name="connsiteX14" fmla="*/ 1820287 w 2651560"/>
                <a:gd name="connsiteY14" fmla="*/ 16164 h 549564"/>
                <a:gd name="connsiteX15" fmla="*/ 1944978 w 2651560"/>
                <a:gd name="connsiteY15" fmla="*/ 459509 h 549564"/>
                <a:gd name="connsiteX16" fmla="*/ 2097378 w 2651560"/>
                <a:gd name="connsiteY16" fmla="*/ 2309 h 549564"/>
                <a:gd name="connsiteX17" fmla="*/ 2235923 w 2651560"/>
                <a:gd name="connsiteY17" fmla="*/ 459509 h 549564"/>
                <a:gd name="connsiteX18" fmla="*/ 2388323 w 2651560"/>
                <a:gd name="connsiteY18" fmla="*/ 2309 h 549564"/>
                <a:gd name="connsiteX19" fmla="*/ 2513014 w 2651560"/>
                <a:gd name="connsiteY19" fmla="*/ 445655 h 549564"/>
                <a:gd name="connsiteX20" fmla="*/ 2651560 w 2651560"/>
                <a:gd name="connsiteY20" fmla="*/ 2309 h 549564"/>
                <a:gd name="connsiteX0" fmla="*/ 0 w 2632364"/>
                <a:gd name="connsiteY0" fmla="*/ 473364 h 549564"/>
                <a:gd name="connsiteX1" fmla="*/ 100355 w 2632364"/>
                <a:gd name="connsiteY1" fmla="*/ 473364 h 549564"/>
                <a:gd name="connsiteX2" fmla="*/ 207818 w 2632364"/>
                <a:gd name="connsiteY2" fmla="*/ 16164 h 549564"/>
                <a:gd name="connsiteX3" fmla="*/ 374073 w 2632364"/>
                <a:gd name="connsiteY3" fmla="*/ 473364 h 549564"/>
                <a:gd name="connsiteX4" fmla="*/ 526473 w 2632364"/>
                <a:gd name="connsiteY4" fmla="*/ 2309 h 549564"/>
                <a:gd name="connsiteX5" fmla="*/ 651164 w 2632364"/>
                <a:gd name="connsiteY5" fmla="*/ 473364 h 549564"/>
                <a:gd name="connsiteX6" fmla="*/ 789709 w 2632364"/>
                <a:gd name="connsiteY6" fmla="*/ 16164 h 549564"/>
                <a:gd name="connsiteX7" fmla="*/ 900545 w 2632364"/>
                <a:gd name="connsiteY7" fmla="*/ 459509 h 549564"/>
                <a:gd name="connsiteX8" fmla="*/ 1039091 w 2632364"/>
                <a:gd name="connsiteY8" fmla="*/ 16164 h 549564"/>
                <a:gd name="connsiteX9" fmla="*/ 1136073 w 2632364"/>
                <a:gd name="connsiteY9" fmla="*/ 445655 h 549564"/>
                <a:gd name="connsiteX10" fmla="*/ 1274618 w 2632364"/>
                <a:gd name="connsiteY10" fmla="*/ 16164 h 549564"/>
                <a:gd name="connsiteX11" fmla="*/ 1385455 w 2632364"/>
                <a:gd name="connsiteY11" fmla="*/ 459509 h 549564"/>
                <a:gd name="connsiteX12" fmla="*/ 1537855 w 2632364"/>
                <a:gd name="connsiteY12" fmla="*/ 16164 h 549564"/>
                <a:gd name="connsiteX13" fmla="*/ 1662545 w 2632364"/>
                <a:gd name="connsiteY13" fmla="*/ 473364 h 549564"/>
                <a:gd name="connsiteX14" fmla="*/ 1801091 w 2632364"/>
                <a:gd name="connsiteY14" fmla="*/ 16164 h 549564"/>
                <a:gd name="connsiteX15" fmla="*/ 1925782 w 2632364"/>
                <a:gd name="connsiteY15" fmla="*/ 459509 h 549564"/>
                <a:gd name="connsiteX16" fmla="*/ 2078182 w 2632364"/>
                <a:gd name="connsiteY16" fmla="*/ 2309 h 549564"/>
                <a:gd name="connsiteX17" fmla="*/ 2216727 w 2632364"/>
                <a:gd name="connsiteY17" fmla="*/ 459509 h 549564"/>
                <a:gd name="connsiteX18" fmla="*/ 2369127 w 2632364"/>
                <a:gd name="connsiteY18" fmla="*/ 2309 h 549564"/>
                <a:gd name="connsiteX19" fmla="*/ 2493818 w 2632364"/>
                <a:gd name="connsiteY19" fmla="*/ 445655 h 549564"/>
                <a:gd name="connsiteX20" fmla="*/ 2632364 w 2632364"/>
                <a:gd name="connsiteY20" fmla="*/ 2309 h 549564"/>
                <a:gd name="connsiteX0" fmla="*/ 0 w 2532009"/>
                <a:gd name="connsiteY0" fmla="*/ 473364 h 475673"/>
                <a:gd name="connsiteX1" fmla="*/ 107463 w 2532009"/>
                <a:gd name="connsiteY1" fmla="*/ 16164 h 475673"/>
                <a:gd name="connsiteX2" fmla="*/ 273718 w 2532009"/>
                <a:gd name="connsiteY2" fmla="*/ 473364 h 475673"/>
                <a:gd name="connsiteX3" fmla="*/ 426118 w 2532009"/>
                <a:gd name="connsiteY3" fmla="*/ 2309 h 475673"/>
                <a:gd name="connsiteX4" fmla="*/ 550809 w 2532009"/>
                <a:gd name="connsiteY4" fmla="*/ 473364 h 475673"/>
                <a:gd name="connsiteX5" fmla="*/ 689354 w 2532009"/>
                <a:gd name="connsiteY5" fmla="*/ 16164 h 475673"/>
                <a:gd name="connsiteX6" fmla="*/ 800190 w 2532009"/>
                <a:gd name="connsiteY6" fmla="*/ 459509 h 475673"/>
                <a:gd name="connsiteX7" fmla="*/ 938736 w 2532009"/>
                <a:gd name="connsiteY7" fmla="*/ 16164 h 475673"/>
                <a:gd name="connsiteX8" fmla="*/ 1035718 w 2532009"/>
                <a:gd name="connsiteY8" fmla="*/ 445655 h 475673"/>
                <a:gd name="connsiteX9" fmla="*/ 1174263 w 2532009"/>
                <a:gd name="connsiteY9" fmla="*/ 16164 h 475673"/>
                <a:gd name="connsiteX10" fmla="*/ 1285100 w 2532009"/>
                <a:gd name="connsiteY10" fmla="*/ 459509 h 475673"/>
                <a:gd name="connsiteX11" fmla="*/ 1437500 w 2532009"/>
                <a:gd name="connsiteY11" fmla="*/ 16164 h 475673"/>
                <a:gd name="connsiteX12" fmla="*/ 1562190 w 2532009"/>
                <a:gd name="connsiteY12" fmla="*/ 473364 h 475673"/>
                <a:gd name="connsiteX13" fmla="*/ 1700736 w 2532009"/>
                <a:gd name="connsiteY13" fmla="*/ 16164 h 475673"/>
                <a:gd name="connsiteX14" fmla="*/ 1825427 w 2532009"/>
                <a:gd name="connsiteY14" fmla="*/ 459509 h 475673"/>
                <a:gd name="connsiteX15" fmla="*/ 1977827 w 2532009"/>
                <a:gd name="connsiteY15" fmla="*/ 2309 h 475673"/>
                <a:gd name="connsiteX16" fmla="*/ 2116372 w 2532009"/>
                <a:gd name="connsiteY16" fmla="*/ 459509 h 475673"/>
                <a:gd name="connsiteX17" fmla="*/ 2268772 w 2532009"/>
                <a:gd name="connsiteY17" fmla="*/ 2309 h 475673"/>
                <a:gd name="connsiteX18" fmla="*/ 2393463 w 2532009"/>
                <a:gd name="connsiteY18" fmla="*/ 445655 h 475673"/>
                <a:gd name="connsiteX19" fmla="*/ 2532009 w 2532009"/>
                <a:gd name="connsiteY19" fmla="*/ 2309 h 47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32009" h="475673">
                  <a:moveTo>
                    <a:pt x="0" y="473364"/>
                  </a:moveTo>
                  <a:cubicBezTo>
                    <a:pt x="34636" y="397164"/>
                    <a:pt x="61843" y="16164"/>
                    <a:pt x="107463" y="16164"/>
                  </a:cubicBezTo>
                  <a:cubicBezTo>
                    <a:pt x="153083" y="16164"/>
                    <a:pt x="220609" y="475673"/>
                    <a:pt x="273718" y="473364"/>
                  </a:cubicBezTo>
                  <a:cubicBezTo>
                    <a:pt x="326827" y="471055"/>
                    <a:pt x="379936" y="2309"/>
                    <a:pt x="426118" y="2309"/>
                  </a:cubicBezTo>
                  <a:cubicBezTo>
                    <a:pt x="472300" y="2309"/>
                    <a:pt x="506936" y="471055"/>
                    <a:pt x="550809" y="473364"/>
                  </a:cubicBezTo>
                  <a:cubicBezTo>
                    <a:pt x="594682" y="475673"/>
                    <a:pt x="647791" y="18473"/>
                    <a:pt x="689354" y="16164"/>
                  </a:cubicBezTo>
                  <a:cubicBezTo>
                    <a:pt x="730918" y="13855"/>
                    <a:pt x="758626" y="459509"/>
                    <a:pt x="800190" y="459509"/>
                  </a:cubicBezTo>
                  <a:cubicBezTo>
                    <a:pt x="841754" y="459509"/>
                    <a:pt x="899481" y="18473"/>
                    <a:pt x="938736" y="16164"/>
                  </a:cubicBezTo>
                  <a:cubicBezTo>
                    <a:pt x="977991" y="13855"/>
                    <a:pt x="996464" y="445655"/>
                    <a:pt x="1035718" y="445655"/>
                  </a:cubicBezTo>
                  <a:cubicBezTo>
                    <a:pt x="1074972" y="445655"/>
                    <a:pt x="1132699" y="13855"/>
                    <a:pt x="1174263" y="16164"/>
                  </a:cubicBezTo>
                  <a:cubicBezTo>
                    <a:pt x="1215827" y="18473"/>
                    <a:pt x="1241227" y="459509"/>
                    <a:pt x="1285100" y="459509"/>
                  </a:cubicBezTo>
                  <a:cubicBezTo>
                    <a:pt x="1328973" y="459509"/>
                    <a:pt x="1391318" y="13855"/>
                    <a:pt x="1437500" y="16164"/>
                  </a:cubicBezTo>
                  <a:cubicBezTo>
                    <a:pt x="1483682" y="18473"/>
                    <a:pt x="1518317" y="473364"/>
                    <a:pt x="1562190" y="473364"/>
                  </a:cubicBezTo>
                  <a:cubicBezTo>
                    <a:pt x="1606063" y="473364"/>
                    <a:pt x="1656863" y="18473"/>
                    <a:pt x="1700736" y="16164"/>
                  </a:cubicBezTo>
                  <a:cubicBezTo>
                    <a:pt x="1744609" y="13855"/>
                    <a:pt x="1779245" y="461818"/>
                    <a:pt x="1825427" y="459509"/>
                  </a:cubicBezTo>
                  <a:cubicBezTo>
                    <a:pt x="1871609" y="457200"/>
                    <a:pt x="1929336" y="2309"/>
                    <a:pt x="1977827" y="2309"/>
                  </a:cubicBezTo>
                  <a:cubicBezTo>
                    <a:pt x="2026318" y="2309"/>
                    <a:pt x="2067881" y="459509"/>
                    <a:pt x="2116372" y="459509"/>
                  </a:cubicBezTo>
                  <a:cubicBezTo>
                    <a:pt x="2164863" y="459509"/>
                    <a:pt x="2222590" y="4618"/>
                    <a:pt x="2268772" y="2309"/>
                  </a:cubicBezTo>
                  <a:cubicBezTo>
                    <a:pt x="2314954" y="0"/>
                    <a:pt x="2349590" y="445655"/>
                    <a:pt x="2393463" y="445655"/>
                  </a:cubicBezTo>
                  <a:cubicBezTo>
                    <a:pt x="2437336" y="445655"/>
                    <a:pt x="2484672" y="223982"/>
                    <a:pt x="2532009" y="230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7239000" y="990600"/>
              <a:ext cx="748145" cy="833582"/>
            </a:xfrm>
            <a:custGeom>
              <a:avLst/>
              <a:gdLst>
                <a:gd name="connsiteX0" fmla="*/ 0 w 2632364"/>
                <a:gd name="connsiteY0" fmla="*/ 473364 h 475673"/>
                <a:gd name="connsiteX1" fmla="*/ 207818 w 2632364"/>
                <a:gd name="connsiteY1" fmla="*/ 16164 h 475673"/>
                <a:gd name="connsiteX2" fmla="*/ 374073 w 2632364"/>
                <a:gd name="connsiteY2" fmla="*/ 473364 h 475673"/>
                <a:gd name="connsiteX3" fmla="*/ 526473 w 2632364"/>
                <a:gd name="connsiteY3" fmla="*/ 2309 h 475673"/>
                <a:gd name="connsiteX4" fmla="*/ 651164 w 2632364"/>
                <a:gd name="connsiteY4" fmla="*/ 473364 h 475673"/>
                <a:gd name="connsiteX5" fmla="*/ 789709 w 2632364"/>
                <a:gd name="connsiteY5" fmla="*/ 16164 h 475673"/>
                <a:gd name="connsiteX6" fmla="*/ 900545 w 2632364"/>
                <a:gd name="connsiteY6" fmla="*/ 459509 h 475673"/>
                <a:gd name="connsiteX7" fmla="*/ 1039091 w 2632364"/>
                <a:gd name="connsiteY7" fmla="*/ 16164 h 475673"/>
                <a:gd name="connsiteX8" fmla="*/ 1136073 w 2632364"/>
                <a:gd name="connsiteY8" fmla="*/ 445655 h 475673"/>
                <a:gd name="connsiteX9" fmla="*/ 1274618 w 2632364"/>
                <a:gd name="connsiteY9" fmla="*/ 16164 h 475673"/>
                <a:gd name="connsiteX10" fmla="*/ 1385455 w 2632364"/>
                <a:gd name="connsiteY10" fmla="*/ 459509 h 475673"/>
                <a:gd name="connsiteX11" fmla="*/ 1537855 w 2632364"/>
                <a:gd name="connsiteY11" fmla="*/ 16164 h 475673"/>
                <a:gd name="connsiteX12" fmla="*/ 1662545 w 2632364"/>
                <a:gd name="connsiteY12" fmla="*/ 473364 h 475673"/>
                <a:gd name="connsiteX13" fmla="*/ 1801091 w 2632364"/>
                <a:gd name="connsiteY13" fmla="*/ 16164 h 475673"/>
                <a:gd name="connsiteX14" fmla="*/ 1925782 w 2632364"/>
                <a:gd name="connsiteY14" fmla="*/ 459509 h 475673"/>
                <a:gd name="connsiteX15" fmla="*/ 2078182 w 2632364"/>
                <a:gd name="connsiteY15" fmla="*/ 2309 h 475673"/>
                <a:gd name="connsiteX16" fmla="*/ 2216727 w 2632364"/>
                <a:gd name="connsiteY16" fmla="*/ 459509 h 475673"/>
                <a:gd name="connsiteX17" fmla="*/ 2369127 w 2632364"/>
                <a:gd name="connsiteY17" fmla="*/ 2309 h 475673"/>
                <a:gd name="connsiteX18" fmla="*/ 2493818 w 2632364"/>
                <a:gd name="connsiteY18" fmla="*/ 445655 h 475673"/>
                <a:gd name="connsiteX19" fmla="*/ 2632364 w 2632364"/>
                <a:gd name="connsiteY19" fmla="*/ 2309 h 475673"/>
                <a:gd name="connsiteX0" fmla="*/ 19196 w 2651560"/>
                <a:gd name="connsiteY0" fmla="*/ 473364 h 549564"/>
                <a:gd name="connsiteX1" fmla="*/ 34636 w 2651560"/>
                <a:gd name="connsiteY1" fmla="*/ 473364 h 549564"/>
                <a:gd name="connsiteX2" fmla="*/ 227014 w 2651560"/>
                <a:gd name="connsiteY2" fmla="*/ 16164 h 549564"/>
                <a:gd name="connsiteX3" fmla="*/ 393269 w 2651560"/>
                <a:gd name="connsiteY3" fmla="*/ 473364 h 549564"/>
                <a:gd name="connsiteX4" fmla="*/ 545669 w 2651560"/>
                <a:gd name="connsiteY4" fmla="*/ 2309 h 549564"/>
                <a:gd name="connsiteX5" fmla="*/ 670360 w 2651560"/>
                <a:gd name="connsiteY5" fmla="*/ 473364 h 549564"/>
                <a:gd name="connsiteX6" fmla="*/ 808905 w 2651560"/>
                <a:gd name="connsiteY6" fmla="*/ 16164 h 549564"/>
                <a:gd name="connsiteX7" fmla="*/ 919741 w 2651560"/>
                <a:gd name="connsiteY7" fmla="*/ 459509 h 549564"/>
                <a:gd name="connsiteX8" fmla="*/ 1058287 w 2651560"/>
                <a:gd name="connsiteY8" fmla="*/ 16164 h 549564"/>
                <a:gd name="connsiteX9" fmla="*/ 1155269 w 2651560"/>
                <a:gd name="connsiteY9" fmla="*/ 445655 h 549564"/>
                <a:gd name="connsiteX10" fmla="*/ 1293814 w 2651560"/>
                <a:gd name="connsiteY10" fmla="*/ 16164 h 549564"/>
                <a:gd name="connsiteX11" fmla="*/ 1404651 w 2651560"/>
                <a:gd name="connsiteY11" fmla="*/ 459509 h 549564"/>
                <a:gd name="connsiteX12" fmla="*/ 1557051 w 2651560"/>
                <a:gd name="connsiteY12" fmla="*/ 16164 h 549564"/>
                <a:gd name="connsiteX13" fmla="*/ 1681741 w 2651560"/>
                <a:gd name="connsiteY13" fmla="*/ 473364 h 549564"/>
                <a:gd name="connsiteX14" fmla="*/ 1820287 w 2651560"/>
                <a:gd name="connsiteY14" fmla="*/ 16164 h 549564"/>
                <a:gd name="connsiteX15" fmla="*/ 1944978 w 2651560"/>
                <a:gd name="connsiteY15" fmla="*/ 459509 h 549564"/>
                <a:gd name="connsiteX16" fmla="*/ 2097378 w 2651560"/>
                <a:gd name="connsiteY16" fmla="*/ 2309 h 549564"/>
                <a:gd name="connsiteX17" fmla="*/ 2235923 w 2651560"/>
                <a:gd name="connsiteY17" fmla="*/ 459509 h 549564"/>
                <a:gd name="connsiteX18" fmla="*/ 2388323 w 2651560"/>
                <a:gd name="connsiteY18" fmla="*/ 2309 h 549564"/>
                <a:gd name="connsiteX19" fmla="*/ 2513014 w 2651560"/>
                <a:gd name="connsiteY19" fmla="*/ 445655 h 549564"/>
                <a:gd name="connsiteX20" fmla="*/ 2651560 w 2651560"/>
                <a:gd name="connsiteY20" fmla="*/ 2309 h 549564"/>
                <a:gd name="connsiteX0" fmla="*/ 0 w 2632364"/>
                <a:gd name="connsiteY0" fmla="*/ 473364 h 549564"/>
                <a:gd name="connsiteX1" fmla="*/ 100355 w 2632364"/>
                <a:gd name="connsiteY1" fmla="*/ 473364 h 549564"/>
                <a:gd name="connsiteX2" fmla="*/ 207818 w 2632364"/>
                <a:gd name="connsiteY2" fmla="*/ 16164 h 549564"/>
                <a:gd name="connsiteX3" fmla="*/ 374073 w 2632364"/>
                <a:gd name="connsiteY3" fmla="*/ 473364 h 549564"/>
                <a:gd name="connsiteX4" fmla="*/ 526473 w 2632364"/>
                <a:gd name="connsiteY4" fmla="*/ 2309 h 549564"/>
                <a:gd name="connsiteX5" fmla="*/ 651164 w 2632364"/>
                <a:gd name="connsiteY5" fmla="*/ 473364 h 549564"/>
                <a:gd name="connsiteX6" fmla="*/ 789709 w 2632364"/>
                <a:gd name="connsiteY6" fmla="*/ 16164 h 549564"/>
                <a:gd name="connsiteX7" fmla="*/ 900545 w 2632364"/>
                <a:gd name="connsiteY7" fmla="*/ 459509 h 549564"/>
                <a:gd name="connsiteX8" fmla="*/ 1039091 w 2632364"/>
                <a:gd name="connsiteY8" fmla="*/ 16164 h 549564"/>
                <a:gd name="connsiteX9" fmla="*/ 1136073 w 2632364"/>
                <a:gd name="connsiteY9" fmla="*/ 445655 h 549564"/>
                <a:gd name="connsiteX10" fmla="*/ 1274618 w 2632364"/>
                <a:gd name="connsiteY10" fmla="*/ 16164 h 549564"/>
                <a:gd name="connsiteX11" fmla="*/ 1385455 w 2632364"/>
                <a:gd name="connsiteY11" fmla="*/ 459509 h 549564"/>
                <a:gd name="connsiteX12" fmla="*/ 1537855 w 2632364"/>
                <a:gd name="connsiteY12" fmla="*/ 16164 h 549564"/>
                <a:gd name="connsiteX13" fmla="*/ 1662545 w 2632364"/>
                <a:gd name="connsiteY13" fmla="*/ 473364 h 549564"/>
                <a:gd name="connsiteX14" fmla="*/ 1801091 w 2632364"/>
                <a:gd name="connsiteY14" fmla="*/ 16164 h 549564"/>
                <a:gd name="connsiteX15" fmla="*/ 1925782 w 2632364"/>
                <a:gd name="connsiteY15" fmla="*/ 459509 h 549564"/>
                <a:gd name="connsiteX16" fmla="*/ 2078182 w 2632364"/>
                <a:gd name="connsiteY16" fmla="*/ 2309 h 549564"/>
                <a:gd name="connsiteX17" fmla="*/ 2216727 w 2632364"/>
                <a:gd name="connsiteY17" fmla="*/ 459509 h 549564"/>
                <a:gd name="connsiteX18" fmla="*/ 2369127 w 2632364"/>
                <a:gd name="connsiteY18" fmla="*/ 2309 h 549564"/>
                <a:gd name="connsiteX19" fmla="*/ 2493818 w 2632364"/>
                <a:gd name="connsiteY19" fmla="*/ 445655 h 549564"/>
                <a:gd name="connsiteX20" fmla="*/ 2632364 w 2632364"/>
                <a:gd name="connsiteY20" fmla="*/ 2309 h 549564"/>
                <a:gd name="connsiteX0" fmla="*/ 0 w 2532009"/>
                <a:gd name="connsiteY0" fmla="*/ 473364 h 475673"/>
                <a:gd name="connsiteX1" fmla="*/ 107463 w 2532009"/>
                <a:gd name="connsiteY1" fmla="*/ 16164 h 475673"/>
                <a:gd name="connsiteX2" fmla="*/ 273718 w 2532009"/>
                <a:gd name="connsiteY2" fmla="*/ 473364 h 475673"/>
                <a:gd name="connsiteX3" fmla="*/ 426118 w 2532009"/>
                <a:gd name="connsiteY3" fmla="*/ 2309 h 475673"/>
                <a:gd name="connsiteX4" fmla="*/ 550809 w 2532009"/>
                <a:gd name="connsiteY4" fmla="*/ 473364 h 475673"/>
                <a:gd name="connsiteX5" fmla="*/ 689354 w 2532009"/>
                <a:gd name="connsiteY5" fmla="*/ 16164 h 475673"/>
                <a:gd name="connsiteX6" fmla="*/ 800190 w 2532009"/>
                <a:gd name="connsiteY6" fmla="*/ 459509 h 475673"/>
                <a:gd name="connsiteX7" fmla="*/ 938736 w 2532009"/>
                <a:gd name="connsiteY7" fmla="*/ 16164 h 475673"/>
                <a:gd name="connsiteX8" fmla="*/ 1035718 w 2532009"/>
                <a:gd name="connsiteY8" fmla="*/ 445655 h 475673"/>
                <a:gd name="connsiteX9" fmla="*/ 1174263 w 2532009"/>
                <a:gd name="connsiteY9" fmla="*/ 16164 h 475673"/>
                <a:gd name="connsiteX10" fmla="*/ 1285100 w 2532009"/>
                <a:gd name="connsiteY10" fmla="*/ 459509 h 475673"/>
                <a:gd name="connsiteX11" fmla="*/ 1437500 w 2532009"/>
                <a:gd name="connsiteY11" fmla="*/ 16164 h 475673"/>
                <a:gd name="connsiteX12" fmla="*/ 1562190 w 2532009"/>
                <a:gd name="connsiteY12" fmla="*/ 473364 h 475673"/>
                <a:gd name="connsiteX13" fmla="*/ 1700736 w 2532009"/>
                <a:gd name="connsiteY13" fmla="*/ 16164 h 475673"/>
                <a:gd name="connsiteX14" fmla="*/ 1825427 w 2532009"/>
                <a:gd name="connsiteY14" fmla="*/ 459509 h 475673"/>
                <a:gd name="connsiteX15" fmla="*/ 1977827 w 2532009"/>
                <a:gd name="connsiteY15" fmla="*/ 2309 h 475673"/>
                <a:gd name="connsiteX16" fmla="*/ 2116372 w 2532009"/>
                <a:gd name="connsiteY16" fmla="*/ 459509 h 475673"/>
                <a:gd name="connsiteX17" fmla="*/ 2268772 w 2532009"/>
                <a:gd name="connsiteY17" fmla="*/ 2309 h 475673"/>
                <a:gd name="connsiteX18" fmla="*/ 2393463 w 2532009"/>
                <a:gd name="connsiteY18" fmla="*/ 445655 h 475673"/>
                <a:gd name="connsiteX19" fmla="*/ 2532009 w 2532009"/>
                <a:gd name="connsiteY19" fmla="*/ 2309 h 47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32009" h="475673">
                  <a:moveTo>
                    <a:pt x="0" y="473364"/>
                  </a:moveTo>
                  <a:cubicBezTo>
                    <a:pt x="34636" y="397164"/>
                    <a:pt x="61843" y="16164"/>
                    <a:pt x="107463" y="16164"/>
                  </a:cubicBezTo>
                  <a:cubicBezTo>
                    <a:pt x="153083" y="16164"/>
                    <a:pt x="220609" y="475673"/>
                    <a:pt x="273718" y="473364"/>
                  </a:cubicBezTo>
                  <a:cubicBezTo>
                    <a:pt x="326827" y="471055"/>
                    <a:pt x="379936" y="2309"/>
                    <a:pt x="426118" y="2309"/>
                  </a:cubicBezTo>
                  <a:cubicBezTo>
                    <a:pt x="472300" y="2309"/>
                    <a:pt x="506936" y="471055"/>
                    <a:pt x="550809" y="473364"/>
                  </a:cubicBezTo>
                  <a:cubicBezTo>
                    <a:pt x="594682" y="475673"/>
                    <a:pt x="647791" y="18473"/>
                    <a:pt x="689354" y="16164"/>
                  </a:cubicBezTo>
                  <a:cubicBezTo>
                    <a:pt x="730918" y="13855"/>
                    <a:pt x="758626" y="459509"/>
                    <a:pt x="800190" y="459509"/>
                  </a:cubicBezTo>
                  <a:cubicBezTo>
                    <a:pt x="841754" y="459509"/>
                    <a:pt x="899481" y="18473"/>
                    <a:pt x="938736" y="16164"/>
                  </a:cubicBezTo>
                  <a:cubicBezTo>
                    <a:pt x="977991" y="13855"/>
                    <a:pt x="996464" y="445655"/>
                    <a:pt x="1035718" y="445655"/>
                  </a:cubicBezTo>
                  <a:cubicBezTo>
                    <a:pt x="1074972" y="445655"/>
                    <a:pt x="1132699" y="13855"/>
                    <a:pt x="1174263" y="16164"/>
                  </a:cubicBezTo>
                  <a:cubicBezTo>
                    <a:pt x="1215827" y="18473"/>
                    <a:pt x="1241227" y="459509"/>
                    <a:pt x="1285100" y="459509"/>
                  </a:cubicBezTo>
                  <a:cubicBezTo>
                    <a:pt x="1328973" y="459509"/>
                    <a:pt x="1391318" y="13855"/>
                    <a:pt x="1437500" y="16164"/>
                  </a:cubicBezTo>
                  <a:cubicBezTo>
                    <a:pt x="1483682" y="18473"/>
                    <a:pt x="1518317" y="473364"/>
                    <a:pt x="1562190" y="473364"/>
                  </a:cubicBezTo>
                  <a:cubicBezTo>
                    <a:pt x="1606063" y="473364"/>
                    <a:pt x="1656863" y="18473"/>
                    <a:pt x="1700736" y="16164"/>
                  </a:cubicBezTo>
                  <a:cubicBezTo>
                    <a:pt x="1744609" y="13855"/>
                    <a:pt x="1779245" y="461818"/>
                    <a:pt x="1825427" y="459509"/>
                  </a:cubicBezTo>
                  <a:cubicBezTo>
                    <a:pt x="1871609" y="457200"/>
                    <a:pt x="1929336" y="2309"/>
                    <a:pt x="1977827" y="2309"/>
                  </a:cubicBezTo>
                  <a:cubicBezTo>
                    <a:pt x="2026318" y="2309"/>
                    <a:pt x="2067881" y="459509"/>
                    <a:pt x="2116372" y="459509"/>
                  </a:cubicBezTo>
                  <a:cubicBezTo>
                    <a:pt x="2164863" y="459509"/>
                    <a:pt x="2222590" y="4618"/>
                    <a:pt x="2268772" y="2309"/>
                  </a:cubicBezTo>
                  <a:cubicBezTo>
                    <a:pt x="2314954" y="0"/>
                    <a:pt x="2349590" y="445655"/>
                    <a:pt x="2393463" y="445655"/>
                  </a:cubicBezTo>
                  <a:cubicBezTo>
                    <a:pt x="2437336" y="445655"/>
                    <a:pt x="2484672" y="223982"/>
                    <a:pt x="2532009" y="230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Group 86"/>
          <p:cNvGrpSpPr/>
          <p:nvPr/>
        </p:nvGrpSpPr>
        <p:grpSpPr>
          <a:xfrm rot="16200000">
            <a:off x="6439694" y="5371306"/>
            <a:ext cx="685800" cy="152400"/>
            <a:chOff x="5715000" y="990600"/>
            <a:chExt cx="2272145" cy="833582"/>
          </a:xfrm>
        </p:grpSpPr>
        <p:sp>
          <p:nvSpPr>
            <p:cNvPr id="82" name="Freeform 81"/>
            <p:cNvSpPr/>
            <p:nvPr/>
          </p:nvSpPr>
          <p:spPr>
            <a:xfrm>
              <a:off x="5715000" y="990600"/>
              <a:ext cx="748145" cy="833582"/>
            </a:xfrm>
            <a:custGeom>
              <a:avLst/>
              <a:gdLst>
                <a:gd name="connsiteX0" fmla="*/ 0 w 2632364"/>
                <a:gd name="connsiteY0" fmla="*/ 473364 h 475673"/>
                <a:gd name="connsiteX1" fmla="*/ 207818 w 2632364"/>
                <a:gd name="connsiteY1" fmla="*/ 16164 h 475673"/>
                <a:gd name="connsiteX2" fmla="*/ 374073 w 2632364"/>
                <a:gd name="connsiteY2" fmla="*/ 473364 h 475673"/>
                <a:gd name="connsiteX3" fmla="*/ 526473 w 2632364"/>
                <a:gd name="connsiteY3" fmla="*/ 2309 h 475673"/>
                <a:gd name="connsiteX4" fmla="*/ 651164 w 2632364"/>
                <a:gd name="connsiteY4" fmla="*/ 473364 h 475673"/>
                <a:gd name="connsiteX5" fmla="*/ 789709 w 2632364"/>
                <a:gd name="connsiteY5" fmla="*/ 16164 h 475673"/>
                <a:gd name="connsiteX6" fmla="*/ 900545 w 2632364"/>
                <a:gd name="connsiteY6" fmla="*/ 459509 h 475673"/>
                <a:gd name="connsiteX7" fmla="*/ 1039091 w 2632364"/>
                <a:gd name="connsiteY7" fmla="*/ 16164 h 475673"/>
                <a:gd name="connsiteX8" fmla="*/ 1136073 w 2632364"/>
                <a:gd name="connsiteY8" fmla="*/ 445655 h 475673"/>
                <a:gd name="connsiteX9" fmla="*/ 1274618 w 2632364"/>
                <a:gd name="connsiteY9" fmla="*/ 16164 h 475673"/>
                <a:gd name="connsiteX10" fmla="*/ 1385455 w 2632364"/>
                <a:gd name="connsiteY10" fmla="*/ 459509 h 475673"/>
                <a:gd name="connsiteX11" fmla="*/ 1537855 w 2632364"/>
                <a:gd name="connsiteY11" fmla="*/ 16164 h 475673"/>
                <a:gd name="connsiteX12" fmla="*/ 1662545 w 2632364"/>
                <a:gd name="connsiteY12" fmla="*/ 473364 h 475673"/>
                <a:gd name="connsiteX13" fmla="*/ 1801091 w 2632364"/>
                <a:gd name="connsiteY13" fmla="*/ 16164 h 475673"/>
                <a:gd name="connsiteX14" fmla="*/ 1925782 w 2632364"/>
                <a:gd name="connsiteY14" fmla="*/ 459509 h 475673"/>
                <a:gd name="connsiteX15" fmla="*/ 2078182 w 2632364"/>
                <a:gd name="connsiteY15" fmla="*/ 2309 h 475673"/>
                <a:gd name="connsiteX16" fmla="*/ 2216727 w 2632364"/>
                <a:gd name="connsiteY16" fmla="*/ 459509 h 475673"/>
                <a:gd name="connsiteX17" fmla="*/ 2369127 w 2632364"/>
                <a:gd name="connsiteY17" fmla="*/ 2309 h 475673"/>
                <a:gd name="connsiteX18" fmla="*/ 2493818 w 2632364"/>
                <a:gd name="connsiteY18" fmla="*/ 445655 h 475673"/>
                <a:gd name="connsiteX19" fmla="*/ 2632364 w 2632364"/>
                <a:gd name="connsiteY19" fmla="*/ 2309 h 475673"/>
                <a:gd name="connsiteX0" fmla="*/ 19196 w 2651560"/>
                <a:gd name="connsiteY0" fmla="*/ 473364 h 549564"/>
                <a:gd name="connsiteX1" fmla="*/ 34636 w 2651560"/>
                <a:gd name="connsiteY1" fmla="*/ 473364 h 549564"/>
                <a:gd name="connsiteX2" fmla="*/ 227014 w 2651560"/>
                <a:gd name="connsiteY2" fmla="*/ 16164 h 549564"/>
                <a:gd name="connsiteX3" fmla="*/ 393269 w 2651560"/>
                <a:gd name="connsiteY3" fmla="*/ 473364 h 549564"/>
                <a:gd name="connsiteX4" fmla="*/ 545669 w 2651560"/>
                <a:gd name="connsiteY4" fmla="*/ 2309 h 549564"/>
                <a:gd name="connsiteX5" fmla="*/ 670360 w 2651560"/>
                <a:gd name="connsiteY5" fmla="*/ 473364 h 549564"/>
                <a:gd name="connsiteX6" fmla="*/ 808905 w 2651560"/>
                <a:gd name="connsiteY6" fmla="*/ 16164 h 549564"/>
                <a:gd name="connsiteX7" fmla="*/ 919741 w 2651560"/>
                <a:gd name="connsiteY7" fmla="*/ 459509 h 549564"/>
                <a:gd name="connsiteX8" fmla="*/ 1058287 w 2651560"/>
                <a:gd name="connsiteY8" fmla="*/ 16164 h 549564"/>
                <a:gd name="connsiteX9" fmla="*/ 1155269 w 2651560"/>
                <a:gd name="connsiteY9" fmla="*/ 445655 h 549564"/>
                <a:gd name="connsiteX10" fmla="*/ 1293814 w 2651560"/>
                <a:gd name="connsiteY10" fmla="*/ 16164 h 549564"/>
                <a:gd name="connsiteX11" fmla="*/ 1404651 w 2651560"/>
                <a:gd name="connsiteY11" fmla="*/ 459509 h 549564"/>
                <a:gd name="connsiteX12" fmla="*/ 1557051 w 2651560"/>
                <a:gd name="connsiteY12" fmla="*/ 16164 h 549564"/>
                <a:gd name="connsiteX13" fmla="*/ 1681741 w 2651560"/>
                <a:gd name="connsiteY13" fmla="*/ 473364 h 549564"/>
                <a:gd name="connsiteX14" fmla="*/ 1820287 w 2651560"/>
                <a:gd name="connsiteY14" fmla="*/ 16164 h 549564"/>
                <a:gd name="connsiteX15" fmla="*/ 1944978 w 2651560"/>
                <a:gd name="connsiteY15" fmla="*/ 459509 h 549564"/>
                <a:gd name="connsiteX16" fmla="*/ 2097378 w 2651560"/>
                <a:gd name="connsiteY16" fmla="*/ 2309 h 549564"/>
                <a:gd name="connsiteX17" fmla="*/ 2235923 w 2651560"/>
                <a:gd name="connsiteY17" fmla="*/ 459509 h 549564"/>
                <a:gd name="connsiteX18" fmla="*/ 2388323 w 2651560"/>
                <a:gd name="connsiteY18" fmla="*/ 2309 h 549564"/>
                <a:gd name="connsiteX19" fmla="*/ 2513014 w 2651560"/>
                <a:gd name="connsiteY19" fmla="*/ 445655 h 549564"/>
                <a:gd name="connsiteX20" fmla="*/ 2651560 w 2651560"/>
                <a:gd name="connsiteY20" fmla="*/ 2309 h 549564"/>
                <a:gd name="connsiteX0" fmla="*/ 0 w 2632364"/>
                <a:gd name="connsiteY0" fmla="*/ 473364 h 549564"/>
                <a:gd name="connsiteX1" fmla="*/ 100355 w 2632364"/>
                <a:gd name="connsiteY1" fmla="*/ 473364 h 549564"/>
                <a:gd name="connsiteX2" fmla="*/ 207818 w 2632364"/>
                <a:gd name="connsiteY2" fmla="*/ 16164 h 549564"/>
                <a:gd name="connsiteX3" fmla="*/ 374073 w 2632364"/>
                <a:gd name="connsiteY3" fmla="*/ 473364 h 549564"/>
                <a:gd name="connsiteX4" fmla="*/ 526473 w 2632364"/>
                <a:gd name="connsiteY4" fmla="*/ 2309 h 549564"/>
                <a:gd name="connsiteX5" fmla="*/ 651164 w 2632364"/>
                <a:gd name="connsiteY5" fmla="*/ 473364 h 549564"/>
                <a:gd name="connsiteX6" fmla="*/ 789709 w 2632364"/>
                <a:gd name="connsiteY6" fmla="*/ 16164 h 549564"/>
                <a:gd name="connsiteX7" fmla="*/ 900545 w 2632364"/>
                <a:gd name="connsiteY7" fmla="*/ 459509 h 549564"/>
                <a:gd name="connsiteX8" fmla="*/ 1039091 w 2632364"/>
                <a:gd name="connsiteY8" fmla="*/ 16164 h 549564"/>
                <a:gd name="connsiteX9" fmla="*/ 1136073 w 2632364"/>
                <a:gd name="connsiteY9" fmla="*/ 445655 h 549564"/>
                <a:gd name="connsiteX10" fmla="*/ 1274618 w 2632364"/>
                <a:gd name="connsiteY10" fmla="*/ 16164 h 549564"/>
                <a:gd name="connsiteX11" fmla="*/ 1385455 w 2632364"/>
                <a:gd name="connsiteY11" fmla="*/ 459509 h 549564"/>
                <a:gd name="connsiteX12" fmla="*/ 1537855 w 2632364"/>
                <a:gd name="connsiteY12" fmla="*/ 16164 h 549564"/>
                <a:gd name="connsiteX13" fmla="*/ 1662545 w 2632364"/>
                <a:gd name="connsiteY13" fmla="*/ 473364 h 549564"/>
                <a:gd name="connsiteX14" fmla="*/ 1801091 w 2632364"/>
                <a:gd name="connsiteY14" fmla="*/ 16164 h 549564"/>
                <a:gd name="connsiteX15" fmla="*/ 1925782 w 2632364"/>
                <a:gd name="connsiteY15" fmla="*/ 459509 h 549564"/>
                <a:gd name="connsiteX16" fmla="*/ 2078182 w 2632364"/>
                <a:gd name="connsiteY16" fmla="*/ 2309 h 549564"/>
                <a:gd name="connsiteX17" fmla="*/ 2216727 w 2632364"/>
                <a:gd name="connsiteY17" fmla="*/ 459509 h 549564"/>
                <a:gd name="connsiteX18" fmla="*/ 2369127 w 2632364"/>
                <a:gd name="connsiteY18" fmla="*/ 2309 h 549564"/>
                <a:gd name="connsiteX19" fmla="*/ 2493818 w 2632364"/>
                <a:gd name="connsiteY19" fmla="*/ 445655 h 549564"/>
                <a:gd name="connsiteX20" fmla="*/ 2632364 w 2632364"/>
                <a:gd name="connsiteY20" fmla="*/ 2309 h 549564"/>
                <a:gd name="connsiteX0" fmla="*/ 0 w 2532009"/>
                <a:gd name="connsiteY0" fmla="*/ 473364 h 475673"/>
                <a:gd name="connsiteX1" fmla="*/ 107463 w 2532009"/>
                <a:gd name="connsiteY1" fmla="*/ 16164 h 475673"/>
                <a:gd name="connsiteX2" fmla="*/ 273718 w 2532009"/>
                <a:gd name="connsiteY2" fmla="*/ 473364 h 475673"/>
                <a:gd name="connsiteX3" fmla="*/ 426118 w 2532009"/>
                <a:gd name="connsiteY3" fmla="*/ 2309 h 475673"/>
                <a:gd name="connsiteX4" fmla="*/ 550809 w 2532009"/>
                <a:gd name="connsiteY4" fmla="*/ 473364 h 475673"/>
                <a:gd name="connsiteX5" fmla="*/ 689354 w 2532009"/>
                <a:gd name="connsiteY5" fmla="*/ 16164 h 475673"/>
                <a:gd name="connsiteX6" fmla="*/ 800190 w 2532009"/>
                <a:gd name="connsiteY6" fmla="*/ 459509 h 475673"/>
                <a:gd name="connsiteX7" fmla="*/ 938736 w 2532009"/>
                <a:gd name="connsiteY7" fmla="*/ 16164 h 475673"/>
                <a:gd name="connsiteX8" fmla="*/ 1035718 w 2532009"/>
                <a:gd name="connsiteY8" fmla="*/ 445655 h 475673"/>
                <a:gd name="connsiteX9" fmla="*/ 1174263 w 2532009"/>
                <a:gd name="connsiteY9" fmla="*/ 16164 h 475673"/>
                <a:gd name="connsiteX10" fmla="*/ 1285100 w 2532009"/>
                <a:gd name="connsiteY10" fmla="*/ 459509 h 475673"/>
                <a:gd name="connsiteX11" fmla="*/ 1437500 w 2532009"/>
                <a:gd name="connsiteY11" fmla="*/ 16164 h 475673"/>
                <a:gd name="connsiteX12" fmla="*/ 1562190 w 2532009"/>
                <a:gd name="connsiteY12" fmla="*/ 473364 h 475673"/>
                <a:gd name="connsiteX13" fmla="*/ 1700736 w 2532009"/>
                <a:gd name="connsiteY13" fmla="*/ 16164 h 475673"/>
                <a:gd name="connsiteX14" fmla="*/ 1825427 w 2532009"/>
                <a:gd name="connsiteY14" fmla="*/ 459509 h 475673"/>
                <a:gd name="connsiteX15" fmla="*/ 1977827 w 2532009"/>
                <a:gd name="connsiteY15" fmla="*/ 2309 h 475673"/>
                <a:gd name="connsiteX16" fmla="*/ 2116372 w 2532009"/>
                <a:gd name="connsiteY16" fmla="*/ 459509 h 475673"/>
                <a:gd name="connsiteX17" fmla="*/ 2268772 w 2532009"/>
                <a:gd name="connsiteY17" fmla="*/ 2309 h 475673"/>
                <a:gd name="connsiteX18" fmla="*/ 2393463 w 2532009"/>
                <a:gd name="connsiteY18" fmla="*/ 445655 h 475673"/>
                <a:gd name="connsiteX19" fmla="*/ 2532009 w 2532009"/>
                <a:gd name="connsiteY19" fmla="*/ 2309 h 47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32009" h="475673">
                  <a:moveTo>
                    <a:pt x="0" y="473364"/>
                  </a:moveTo>
                  <a:cubicBezTo>
                    <a:pt x="34636" y="397164"/>
                    <a:pt x="61843" y="16164"/>
                    <a:pt x="107463" y="16164"/>
                  </a:cubicBezTo>
                  <a:cubicBezTo>
                    <a:pt x="153083" y="16164"/>
                    <a:pt x="220609" y="475673"/>
                    <a:pt x="273718" y="473364"/>
                  </a:cubicBezTo>
                  <a:cubicBezTo>
                    <a:pt x="326827" y="471055"/>
                    <a:pt x="379936" y="2309"/>
                    <a:pt x="426118" y="2309"/>
                  </a:cubicBezTo>
                  <a:cubicBezTo>
                    <a:pt x="472300" y="2309"/>
                    <a:pt x="506936" y="471055"/>
                    <a:pt x="550809" y="473364"/>
                  </a:cubicBezTo>
                  <a:cubicBezTo>
                    <a:pt x="594682" y="475673"/>
                    <a:pt x="647791" y="18473"/>
                    <a:pt x="689354" y="16164"/>
                  </a:cubicBezTo>
                  <a:cubicBezTo>
                    <a:pt x="730918" y="13855"/>
                    <a:pt x="758626" y="459509"/>
                    <a:pt x="800190" y="459509"/>
                  </a:cubicBezTo>
                  <a:cubicBezTo>
                    <a:pt x="841754" y="459509"/>
                    <a:pt x="899481" y="18473"/>
                    <a:pt x="938736" y="16164"/>
                  </a:cubicBezTo>
                  <a:cubicBezTo>
                    <a:pt x="977991" y="13855"/>
                    <a:pt x="996464" y="445655"/>
                    <a:pt x="1035718" y="445655"/>
                  </a:cubicBezTo>
                  <a:cubicBezTo>
                    <a:pt x="1074972" y="445655"/>
                    <a:pt x="1132699" y="13855"/>
                    <a:pt x="1174263" y="16164"/>
                  </a:cubicBezTo>
                  <a:cubicBezTo>
                    <a:pt x="1215827" y="18473"/>
                    <a:pt x="1241227" y="459509"/>
                    <a:pt x="1285100" y="459509"/>
                  </a:cubicBezTo>
                  <a:cubicBezTo>
                    <a:pt x="1328973" y="459509"/>
                    <a:pt x="1391318" y="13855"/>
                    <a:pt x="1437500" y="16164"/>
                  </a:cubicBezTo>
                  <a:cubicBezTo>
                    <a:pt x="1483682" y="18473"/>
                    <a:pt x="1518317" y="473364"/>
                    <a:pt x="1562190" y="473364"/>
                  </a:cubicBezTo>
                  <a:cubicBezTo>
                    <a:pt x="1606063" y="473364"/>
                    <a:pt x="1656863" y="18473"/>
                    <a:pt x="1700736" y="16164"/>
                  </a:cubicBezTo>
                  <a:cubicBezTo>
                    <a:pt x="1744609" y="13855"/>
                    <a:pt x="1779245" y="461818"/>
                    <a:pt x="1825427" y="459509"/>
                  </a:cubicBezTo>
                  <a:cubicBezTo>
                    <a:pt x="1871609" y="457200"/>
                    <a:pt x="1929336" y="2309"/>
                    <a:pt x="1977827" y="2309"/>
                  </a:cubicBezTo>
                  <a:cubicBezTo>
                    <a:pt x="2026318" y="2309"/>
                    <a:pt x="2067881" y="459509"/>
                    <a:pt x="2116372" y="459509"/>
                  </a:cubicBezTo>
                  <a:cubicBezTo>
                    <a:pt x="2164863" y="459509"/>
                    <a:pt x="2222590" y="4618"/>
                    <a:pt x="2268772" y="2309"/>
                  </a:cubicBezTo>
                  <a:cubicBezTo>
                    <a:pt x="2314954" y="0"/>
                    <a:pt x="2349590" y="445655"/>
                    <a:pt x="2393463" y="445655"/>
                  </a:cubicBezTo>
                  <a:cubicBezTo>
                    <a:pt x="2437336" y="445655"/>
                    <a:pt x="2484672" y="223982"/>
                    <a:pt x="2532009" y="230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6477000" y="990600"/>
              <a:ext cx="748145" cy="833582"/>
            </a:xfrm>
            <a:custGeom>
              <a:avLst/>
              <a:gdLst>
                <a:gd name="connsiteX0" fmla="*/ 0 w 2632364"/>
                <a:gd name="connsiteY0" fmla="*/ 473364 h 475673"/>
                <a:gd name="connsiteX1" fmla="*/ 207818 w 2632364"/>
                <a:gd name="connsiteY1" fmla="*/ 16164 h 475673"/>
                <a:gd name="connsiteX2" fmla="*/ 374073 w 2632364"/>
                <a:gd name="connsiteY2" fmla="*/ 473364 h 475673"/>
                <a:gd name="connsiteX3" fmla="*/ 526473 w 2632364"/>
                <a:gd name="connsiteY3" fmla="*/ 2309 h 475673"/>
                <a:gd name="connsiteX4" fmla="*/ 651164 w 2632364"/>
                <a:gd name="connsiteY4" fmla="*/ 473364 h 475673"/>
                <a:gd name="connsiteX5" fmla="*/ 789709 w 2632364"/>
                <a:gd name="connsiteY5" fmla="*/ 16164 h 475673"/>
                <a:gd name="connsiteX6" fmla="*/ 900545 w 2632364"/>
                <a:gd name="connsiteY6" fmla="*/ 459509 h 475673"/>
                <a:gd name="connsiteX7" fmla="*/ 1039091 w 2632364"/>
                <a:gd name="connsiteY7" fmla="*/ 16164 h 475673"/>
                <a:gd name="connsiteX8" fmla="*/ 1136073 w 2632364"/>
                <a:gd name="connsiteY8" fmla="*/ 445655 h 475673"/>
                <a:gd name="connsiteX9" fmla="*/ 1274618 w 2632364"/>
                <a:gd name="connsiteY9" fmla="*/ 16164 h 475673"/>
                <a:gd name="connsiteX10" fmla="*/ 1385455 w 2632364"/>
                <a:gd name="connsiteY10" fmla="*/ 459509 h 475673"/>
                <a:gd name="connsiteX11" fmla="*/ 1537855 w 2632364"/>
                <a:gd name="connsiteY11" fmla="*/ 16164 h 475673"/>
                <a:gd name="connsiteX12" fmla="*/ 1662545 w 2632364"/>
                <a:gd name="connsiteY12" fmla="*/ 473364 h 475673"/>
                <a:gd name="connsiteX13" fmla="*/ 1801091 w 2632364"/>
                <a:gd name="connsiteY13" fmla="*/ 16164 h 475673"/>
                <a:gd name="connsiteX14" fmla="*/ 1925782 w 2632364"/>
                <a:gd name="connsiteY14" fmla="*/ 459509 h 475673"/>
                <a:gd name="connsiteX15" fmla="*/ 2078182 w 2632364"/>
                <a:gd name="connsiteY15" fmla="*/ 2309 h 475673"/>
                <a:gd name="connsiteX16" fmla="*/ 2216727 w 2632364"/>
                <a:gd name="connsiteY16" fmla="*/ 459509 h 475673"/>
                <a:gd name="connsiteX17" fmla="*/ 2369127 w 2632364"/>
                <a:gd name="connsiteY17" fmla="*/ 2309 h 475673"/>
                <a:gd name="connsiteX18" fmla="*/ 2493818 w 2632364"/>
                <a:gd name="connsiteY18" fmla="*/ 445655 h 475673"/>
                <a:gd name="connsiteX19" fmla="*/ 2632364 w 2632364"/>
                <a:gd name="connsiteY19" fmla="*/ 2309 h 475673"/>
                <a:gd name="connsiteX0" fmla="*/ 19196 w 2651560"/>
                <a:gd name="connsiteY0" fmla="*/ 473364 h 549564"/>
                <a:gd name="connsiteX1" fmla="*/ 34636 w 2651560"/>
                <a:gd name="connsiteY1" fmla="*/ 473364 h 549564"/>
                <a:gd name="connsiteX2" fmla="*/ 227014 w 2651560"/>
                <a:gd name="connsiteY2" fmla="*/ 16164 h 549564"/>
                <a:gd name="connsiteX3" fmla="*/ 393269 w 2651560"/>
                <a:gd name="connsiteY3" fmla="*/ 473364 h 549564"/>
                <a:gd name="connsiteX4" fmla="*/ 545669 w 2651560"/>
                <a:gd name="connsiteY4" fmla="*/ 2309 h 549564"/>
                <a:gd name="connsiteX5" fmla="*/ 670360 w 2651560"/>
                <a:gd name="connsiteY5" fmla="*/ 473364 h 549564"/>
                <a:gd name="connsiteX6" fmla="*/ 808905 w 2651560"/>
                <a:gd name="connsiteY6" fmla="*/ 16164 h 549564"/>
                <a:gd name="connsiteX7" fmla="*/ 919741 w 2651560"/>
                <a:gd name="connsiteY7" fmla="*/ 459509 h 549564"/>
                <a:gd name="connsiteX8" fmla="*/ 1058287 w 2651560"/>
                <a:gd name="connsiteY8" fmla="*/ 16164 h 549564"/>
                <a:gd name="connsiteX9" fmla="*/ 1155269 w 2651560"/>
                <a:gd name="connsiteY9" fmla="*/ 445655 h 549564"/>
                <a:gd name="connsiteX10" fmla="*/ 1293814 w 2651560"/>
                <a:gd name="connsiteY10" fmla="*/ 16164 h 549564"/>
                <a:gd name="connsiteX11" fmla="*/ 1404651 w 2651560"/>
                <a:gd name="connsiteY11" fmla="*/ 459509 h 549564"/>
                <a:gd name="connsiteX12" fmla="*/ 1557051 w 2651560"/>
                <a:gd name="connsiteY12" fmla="*/ 16164 h 549564"/>
                <a:gd name="connsiteX13" fmla="*/ 1681741 w 2651560"/>
                <a:gd name="connsiteY13" fmla="*/ 473364 h 549564"/>
                <a:gd name="connsiteX14" fmla="*/ 1820287 w 2651560"/>
                <a:gd name="connsiteY14" fmla="*/ 16164 h 549564"/>
                <a:gd name="connsiteX15" fmla="*/ 1944978 w 2651560"/>
                <a:gd name="connsiteY15" fmla="*/ 459509 h 549564"/>
                <a:gd name="connsiteX16" fmla="*/ 2097378 w 2651560"/>
                <a:gd name="connsiteY16" fmla="*/ 2309 h 549564"/>
                <a:gd name="connsiteX17" fmla="*/ 2235923 w 2651560"/>
                <a:gd name="connsiteY17" fmla="*/ 459509 h 549564"/>
                <a:gd name="connsiteX18" fmla="*/ 2388323 w 2651560"/>
                <a:gd name="connsiteY18" fmla="*/ 2309 h 549564"/>
                <a:gd name="connsiteX19" fmla="*/ 2513014 w 2651560"/>
                <a:gd name="connsiteY19" fmla="*/ 445655 h 549564"/>
                <a:gd name="connsiteX20" fmla="*/ 2651560 w 2651560"/>
                <a:gd name="connsiteY20" fmla="*/ 2309 h 549564"/>
                <a:gd name="connsiteX0" fmla="*/ 0 w 2632364"/>
                <a:gd name="connsiteY0" fmla="*/ 473364 h 549564"/>
                <a:gd name="connsiteX1" fmla="*/ 100355 w 2632364"/>
                <a:gd name="connsiteY1" fmla="*/ 473364 h 549564"/>
                <a:gd name="connsiteX2" fmla="*/ 207818 w 2632364"/>
                <a:gd name="connsiteY2" fmla="*/ 16164 h 549564"/>
                <a:gd name="connsiteX3" fmla="*/ 374073 w 2632364"/>
                <a:gd name="connsiteY3" fmla="*/ 473364 h 549564"/>
                <a:gd name="connsiteX4" fmla="*/ 526473 w 2632364"/>
                <a:gd name="connsiteY4" fmla="*/ 2309 h 549564"/>
                <a:gd name="connsiteX5" fmla="*/ 651164 w 2632364"/>
                <a:gd name="connsiteY5" fmla="*/ 473364 h 549564"/>
                <a:gd name="connsiteX6" fmla="*/ 789709 w 2632364"/>
                <a:gd name="connsiteY6" fmla="*/ 16164 h 549564"/>
                <a:gd name="connsiteX7" fmla="*/ 900545 w 2632364"/>
                <a:gd name="connsiteY7" fmla="*/ 459509 h 549564"/>
                <a:gd name="connsiteX8" fmla="*/ 1039091 w 2632364"/>
                <a:gd name="connsiteY8" fmla="*/ 16164 h 549564"/>
                <a:gd name="connsiteX9" fmla="*/ 1136073 w 2632364"/>
                <a:gd name="connsiteY9" fmla="*/ 445655 h 549564"/>
                <a:gd name="connsiteX10" fmla="*/ 1274618 w 2632364"/>
                <a:gd name="connsiteY10" fmla="*/ 16164 h 549564"/>
                <a:gd name="connsiteX11" fmla="*/ 1385455 w 2632364"/>
                <a:gd name="connsiteY11" fmla="*/ 459509 h 549564"/>
                <a:gd name="connsiteX12" fmla="*/ 1537855 w 2632364"/>
                <a:gd name="connsiteY12" fmla="*/ 16164 h 549564"/>
                <a:gd name="connsiteX13" fmla="*/ 1662545 w 2632364"/>
                <a:gd name="connsiteY13" fmla="*/ 473364 h 549564"/>
                <a:gd name="connsiteX14" fmla="*/ 1801091 w 2632364"/>
                <a:gd name="connsiteY14" fmla="*/ 16164 h 549564"/>
                <a:gd name="connsiteX15" fmla="*/ 1925782 w 2632364"/>
                <a:gd name="connsiteY15" fmla="*/ 459509 h 549564"/>
                <a:gd name="connsiteX16" fmla="*/ 2078182 w 2632364"/>
                <a:gd name="connsiteY16" fmla="*/ 2309 h 549564"/>
                <a:gd name="connsiteX17" fmla="*/ 2216727 w 2632364"/>
                <a:gd name="connsiteY17" fmla="*/ 459509 h 549564"/>
                <a:gd name="connsiteX18" fmla="*/ 2369127 w 2632364"/>
                <a:gd name="connsiteY18" fmla="*/ 2309 h 549564"/>
                <a:gd name="connsiteX19" fmla="*/ 2493818 w 2632364"/>
                <a:gd name="connsiteY19" fmla="*/ 445655 h 549564"/>
                <a:gd name="connsiteX20" fmla="*/ 2632364 w 2632364"/>
                <a:gd name="connsiteY20" fmla="*/ 2309 h 549564"/>
                <a:gd name="connsiteX0" fmla="*/ 0 w 2532009"/>
                <a:gd name="connsiteY0" fmla="*/ 473364 h 475673"/>
                <a:gd name="connsiteX1" fmla="*/ 107463 w 2532009"/>
                <a:gd name="connsiteY1" fmla="*/ 16164 h 475673"/>
                <a:gd name="connsiteX2" fmla="*/ 273718 w 2532009"/>
                <a:gd name="connsiteY2" fmla="*/ 473364 h 475673"/>
                <a:gd name="connsiteX3" fmla="*/ 426118 w 2532009"/>
                <a:gd name="connsiteY3" fmla="*/ 2309 h 475673"/>
                <a:gd name="connsiteX4" fmla="*/ 550809 w 2532009"/>
                <a:gd name="connsiteY4" fmla="*/ 473364 h 475673"/>
                <a:gd name="connsiteX5" fmla="*/ 689354 w 2532009"/>
                <a:gd name="connsiteY5" fmla="*/ 16164 h 475673"/>
                <a:gd name="connsiteX6" fmla="*/ 800190 w 2532009"/>
                <a:gd name="connsiteY6" fmla="*/ 459509 h 475673"/>
                <a:gd name="connsiteX7" fmla="*/ 938736 w 2532009"/>
                <a:gd name="connsiteY7" fmla="*/ 16164 h 475673"/>
                <a:gd name="connsiteX8" fmla="*/ 1035718 w 2532009"/>
                <a:gd name="connsiteY8" fmla="*/ 445655 h 475673"/>
                <a:gd name="connsiteX9" fmla="*/ 1174263 w 2532009"/>
                <a:gd name="connsiteY9" fmla="*/ 16164 h 475673"/>
                <a:gd name="connsiteX10" fmla="*/ 1285100 w 2532009"/>
                <a:gd name="connsiteY10" fmla="*/ 459509 h 475673"/>
                <a:gd name="connsiteX11" fmla="*/ 1437500 w 2532009"/>
                <a:gd name="connsiteY11" fmla="*/ 16164 h 475673"/>
                <a:gd name="connsiteX12" fmla="*/ 1562190 w 2532009"/>
                <a:gd name="connsiteY12" fmla="*/ 473364 h 475673"/>
                <a:gd name="connsiteX13" fmla="*/ 1700736 w 2532009"/>
                <a:gd name="connsiteY13" fmla="*/ 16164 h 475673"/>
                <a:gd name="connsiteX14" fmla="*/ 1825427 w 2532009"/>
                <a:gd name="connsiteY14" fmla="*/ 459509 h 475673"/>
                <a:gd name="connsiteX15" fmla="*/ 1977827 w 2532009"/>
                <a:gd name="connsiteY15" fmla="*/ 2309 h 475673"/>
                <a:gd name="connsiteX16" fmla="*/ 2116372 w 2532009"/>
                <a:gd name="connsiteY16" fmla="*/ 459509 h 475673"/>
                <a:gd name="connsiteX17" fmla="*/ 2268772 w 2532009"/>
                <a:gd name="connsiteY17" fmla="*/ 2309 h 475673"/>
                <a:gd name="connsiteX18" fmla="*/ 2393463 w 2532009"/>
                <a:gd name="connsiteY18" fmla="*/ 445655 h 475673"/>
                <a:gd name="connsiteX19" fmla="*/ 2532009 w 2532009"/>
                <a:gd name="connsiteY19" fmla="*/ 2309 h 47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32009" h="475673">
                  <a:moveTo>
                    <a:pt x="0" y="473364"/>
                  </a:moveTo>
                  <a:cubicBezTo>
                    <a:pt x="34636" y="397164"/>
                    <a:pt x="61843" y="16164"/>
                    <a:pt x="107463" y="16164"/>
                  </a:cubicBezTo>
                  <a:cubicBezTo>
                    <a:pt x="153083" y="16164"/>
                    <a:pt x="220609" y="475673"/>
                    <a:pt x="273718" y="473364"/>
                  </a:cubicBezTo>
                  <a:cubicBezTo>
                    <a:pt x="326827" y="471055"/>
                    <a:pt x="379936" y="2309"/>
                    <a:pt x="426118" y="2309"/>
                  </a:cubicBezTo>
                  <a:cubicBezTo>
                    <a:pt x="472300" y="2309"/>
                    <a:pt x="506936" y="471055"/>
                    <a:pt x="550809" y="473364"/>
                  </a:cubicBezTo>
                  <a:cubicBezTo>
                    <a:pt x="594682" y="475673"/>
                    <a:pt x="647791" y="18473"/>
                    <a:pt x="689354" y="16164"/>
                  </a:cubicBezTo>
                  <a:cubicBezTo>
                    <a:pt x="730918" y="13855"/>
                    <a:pt x="758626" y="459509"/>
                    <a:pt x="800190" y="459509"/>
                  </a:cubicBezTo>
                  <a:cubicBezTo>
                    <a:pt x="841754" y="459509"/>
                    <a:pt x="899481" y="18473"/>
                    <a:pt x="938736" y="16164"/>
                  </a:cubicBezTo>
                  <a:cubicBezTo>
                    <a:pt x="977991" y="13855"/>
                    <a:pt x="996464" y="445655"/>
                    <a:pt x="1035718" y="445655"/>
                  </a:cubicBezTo>
                  <a:cubicBezTo>
                    <a:pt x="1074972" y="445655"/>
                    <a:pt x="1132699" y="13855"/>
                    <a:pt x="1174263" y="16164"/>
                  </a:cubicBezTo>
                  <a:cubicBezTo>
                    <a:pt x="1215827" y="18473"/>
                    <a:pt x="1241227" y="459509"/>
                    <a:pt x="1285100" y="459509"/>
                  </a:cubicBezTo>
                  <a:cubicBezTo>
                    <a:pt x="1328973" y="459509"/>
                    <a:pt x="1391318" y="13855"/>
                    <a:pt x="1437500" y="16164"/>
                  </a:cubicBezTo>
                  <a:cubicBezTo>
                    <a:pt x="1483682" y="18473"/>
                    <a:pt x="1518317" y="473364"/>
                    <a:pt x="1562190" y="473364"/>
                  </a:cubicBezTo>
                  <a:cubicBezTo>
                    <a:pt x="1606063" y="473364"/>
                    <a:pt x="1656863" y="18473"/>
                    <a:pt x="1700736" y="16164"/>
                  </a:cubicBezTo>
                  <a:cubicBezTo>
                    <a:pt x="1744609" y="13855"/>
                    <a:pt x="1779245" y="461818"/>
                    <a:pt x="1825427" y="459509"/>
                  </a:cubicBezTo>
                  <a:cubicBezTo>
                    <a:pt x="1871609" y="457200"/>
                    <a:pt x="1929336" y="2309"/>
                    <a:pt x="1977827" y="2309"/>
                  </a:cubicBezTo>
                  <a:cubicBezTo>
                    <a:pt x="2026318" y="2309"/>
                    <a:pt x="2067881" y="459509"/>
                    <a:pt x="2116372" y="459509"/>
                  </a:cubicBezTo>
                  <a:cubicBezTo>
                    <a:pt x="2164863" y="459509"/>
                    <a:pt x="2222590" y="4618"/>
                    <a:pt x="2268772" y="2309"/>
                  </a:cubicBezTo>
                  <a:cubicBezTo>
                    <a:pt x="2314954" y="0"/>
                    <a:pt x="2349590" y="445655"/>
                    <a:pt x="2393463" y="445655"/>
                  </a:cubicBezTo>
                  <a:cubicBezTo>
                    <a:pt x="2437336" y="445655"/>
                    <a:pt x="2484672" y="223982"/>
                    <a:pt x="2532009" y="230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 86"/>
            <p:cNvSpPr/>
            <p:nvPr/>
          </p:nvSpPr>
          <p:spPr>
            <a:xfrm>
              <a:off x="7239000" y="990600"/>
              <a:ext cx="748145" cy="833582"/>
            </a:xfrm>
            <a:custGeom>
              <a:avLst/>
              <a:gdLst>
                <a:gd name="connsiteX0" fmla="*/ 0 w 2632364"/>
                <a:gd name="connsiteY0" fmla="*/ 473364 h 475673"/>
                <a:gd name="connsiteX1" fmla="*/ 207818 w 2632364"/>
                <a:gd name="connsiteY1" fmla="*/ 16164 h 475673"/>
                <a:gd name="connsiteX2" fmla="*/ 374073 w 2632364"/>
                <a:gd name="connsiteY2" fmla="*/ 473364 h 475673"/>
                <a:gd name="connsiteX3" fmla="*/ 526473 w 2632364"/>
                <a:gd name="connsiteY3" fmla="*/ 2309 h 475673"/>
                <a:gd name="connsiteX4" fmla="*/ 651164 w 2632364"/>
                <a:gd name="connsiteY4" fmla="*/ 473364 h 475673"/>
                <a:gd name="connsiteX5" fmla="*/ 789709 w 2632364"/>
                <a:gd name="connsiteY5" fmla="*/ 16164 h 475673"/>
                <a:gd name="connsiteX6" fmla="*/ 900545 w 2632364"/>
                <a:gd name="connsiteY6" fmla="*/ 459509 h 475673"/>
                <a:gd name="connsiteX7" fmla="*/ 1039091 w 2632364"/>
                <a:gd name="connsiteY7" fmla="*/ 16164 h 475673"/>
                <a:gd name="connsiteX8" fmla="*/ 1136073 w 2632364"/>
                <a:gd name="connsiteY8" fmla="*/ 445655 h 475673"/>
                <a:gd name="connsiteX9" fmla="*/ 1274618 w 2632364"/>
                <a:gd name="connsiteY9" fmla="*/ 16164 h 475673"/>
                <a:gd name="connsiteX10" fmla="*/ 1385455 w 2632364"/>
                <a:gd name="connsiteY10" fmla="*/ 459509 h 475673"/>
                <a:gd name="connsiteX11" fmla="*/ 1537855 w 2632364"/>
                <a:gd name="connsiteY11" fmla="*/ 16164 h 475673"/>
                <a:gd name="connsiteX12" fmla="*/ 1662545 w 2632364"/>
                <a:gd name="connsiteY12" fmla="*/ 473364 h 475673"/>
                <a:gd name="connsiteX13" fmla="*/ 1801091 w 2632364"/>
                <a:gd name="connsiteY13" fmla="*/ 16164 h 475673"/>
                <a:gd name="connsiteX14" fmla="*/ 1925782 w 2632364"/>
                <a:gd name="connsiteY14" fmla="*/ 459509 h 475673"/>
                <a:gd name="connsiteX15" fmla="*/ 2078182 w 2632364"/>
                <a:gd name="connsiteY15" fmla="*/ 2309 h 475673"/>
                <a:gd name="connsiteX16" fmla="*/ 2216727 w 2632364"/>
                <a:gd name="connsiteY16" fmla="*/ 459509 h 475673"/>
                <a:gd name="connsiteX17" fmla="*/ 2369127 w 2632364"/>
                <a:gd name="connsiteY17" fmla="*/ 2309 h 475673"/>
                <a:gd name="connsiteX18" fmla="*/ 2493818 w 2632364"/>
                <a:gd name="connsiteY18" fmla="*/ 445655 h 475673"/>
                <a:gd name="connsiteX19" fmla="*/ 2632364 w 2632364"/>
                <a:gd name="connsiteY19" fmla="*/ 2309 h 475673"/>
                <a:gd name="connsiteX0" fmla="*/ 19196 w 2651560"/>
                <a:gd name="connsiteY0" fmla="*/ 473364 h 549564"/>
                <a:gd name="connsiteX1" fmla="*/ 34636 w 2651560"/>
                <a:gd name="connsiteY1" fmla="*/ 473364 h 549564"/>
                <a:gd name="connsiteX2" fmla="*/ 227014 w 2651560"/>
                <a:gd name="connsiteY2" fmla="*/ 16164 h 549564"/>
                <a:gd name="connsiteX3" fmla="*/ 393269 w 2651560"/>
                <a:gd name="connsiteY3" fmla="*/ 473364 h 549564"/>
                <a:gd name="connsiteX4" fmla="*/ 545669 w 2651560"/>
                <a:gd name="connsiteY4" fmla="*/ 2309 h 549564"/>
                <a:gd name="connsiteX5" fmla="*/ 670360 w 2651560"/>
                <a:gd name="connsiteY5" fmla="*/ 473364 h 549564"/>
                <a:gd name="connsiteX6" fmla="*/ 808905 w 2651560"/>
                <a:gd name="connsiteY6" fmla="*/ 16164 h 549564"/>
                <a:gd name="connsiteX7" fmla="*/ 919741 w 2651560"/>
                <a:gd name="connsiteY7" fmla="*/ 459509 h 549564"/>
                <a:gd name="connsiteX8" fmla="*/ 1058287 w 2651560"/>
                <a:gd name="connsiteY8" fmla="*/ 16164 h 549564"/>
                <a:gd name="connsiteX9" fmla="*/ 1155269 w 2651560"/>
                <a:gd name="connsiteY9" fmla="*/ 445655 h 549564"/>
                <a:gd name="connsiteX10" fmla="*/ 1293814 w 2651560"/>
                <a:gd name="connsiteY10" fmla="*/ 16164 h 549564"/>
                <a:gd name="connsiteX11" fmla="*/ 1404651 w 2651560"/>
                <a:gd name="connsiteY11" fmla="*/ 459509 h 549564"/>
                <a:gd name="connsiteX12" fmla="*/ 1557051 w 2651560"/>
                <a:gd name="connsiteY12" fmla="*/ 16164 h 549564"/>
                <a:gd name="connsiteX13" fmla="*/ 1681741 w 2651560"/>
                <a:gd name="connsiteY13" fmla="*/ 473364 h 549564"/>
                <a:gd name="connsiteX14" fmla="*/ 1820287 w 2651560"/>
                <a:gd name="connsiteY14" fmla="*/ 16164 h 549564"/>
                <a:gd name="connsiteX15" fmla="*/ 1944978 w 2651560"/>
                <a:gd name="connsiteY15" fmla="*/ 459509 h 549564"/>
                <a:gd name="connsiteX16" fmla="*/ 2097378 w 2651560"/>
                <a:gd name="connsiteY16" fmla="*/ 2309 h 549564"/>
                <a:gd name="connsiteX17" fmla="*/ 2235923 w 2651560"/>
                <a:gd name="connsiteY17" fmla="*/ 459509 h 549564"/>
                <a:gd name="connsiteX18" fmla="*/ 2388323 w 2651560"/>
                <a:gd name="connsiteY18" fmla="*/ 2309 h 549564"/>
                <a:gd name="connsiteX19" fmla="*/ 2513014 w 2651560"/>
                <a:gd name="connsiteY19" fmla="*/ 445655 h 549564"/>
                <a:gd name="connsiteX20" fmla="*/ 2651560 w 2651560"/>
                <a:gd name="connsiteY20" fmla="*/ 2309 h 549564"/>
                <a:gd name="connsiteX0" fmla="*/ 0 w 2632364"/>
                <a:gd name="connsiteY0" fmla="*/ 473364 h 549564"/>
                <a:gd name="connsiteX1" fmla="*/ 100355 w 2632364"/>
                <a:gd name="connsiteY1" fmla="*/ 473364 h 549564"/>
                <a:gd name="connsiteX2" fmla="*/ 207818 w 2632364"/>
                <a:gd name="connsiteY2" fmla="*/ 16164 h 549564"/>
                <a:gd name="connsiteX3" fmla="*/ 374073 w 2632364"/>
                <a:gd name="connsiteY3" fmla="*/ 473364 h 549564"/>
                <a:gd name="connsiteX4" fmla="*/ 526473 w 2632364"/>
                <a:gd name="connsiteY4" fmla="*/ 2309 h 549564"/>
                <a:gd name="connsiteX5" fmla="*/ 651164 w 2632364"/>
                <a:gd name="connsiteY5" fmla="*/ 473364 h 549564"/>
                <a:gd name="connsiteX6" fmla="*/ 789709 w 2632364"/>
                <a:gd name="connsiteY6" fmla="*/ 16164 h 549564"/>
                <a:gd name="connsiteX7" fmla="*/ 900545 w 2632364"/>
                <a:gd name="connsiteY7" fmla="*/ 459509 h 549564"/>
                <a:gd name="connsiteX8" fmla="*/ 1039091 w 2632364"/>
                <a:gd name="connsiteY8" fmla="*/ 16164 h 549564"/>
                <a:gd name="connsiteX9" fmla="*/ 1136073 w 2632364"/>
                <a:gd name="connsiteY9" fmla="*/ 445655 h 549564"/>
                <a:gd name="connsiteX10" fmla="*/ 1274618 w 2632364"/>
                <a:gd name="connsiteY10" fmla="*/ 16164 h 549564"/>
                <a:gd name="connsiteX11" fmla="*/ 1385455 w 2632364"/>
                <a:gd name="connsiteY11" fmla="*/ 459509 h 549564"/>
                <a:gd name="connsiteX12" fmla="*/ 1537855 w 2632364"/>
                <a:gd name="connsiteY12" fmla="*/ 16164 h 549564"/>
                <a:gd name="connsiteX13" fmla="*/ 1662545 w 2632364"/>
                <a:gd name="connsiteY13" fmla="*/ 473364 h 549564"/>
                <a:gd name="connsiteX14" fmla="*/ 1801091 w 2632364"/>
                <a:gd name="connsiteY14" fmla="*/ 16164 h 549564"/>
                <a:gd name="connsiteX15" fmla="*/ 1925782 w 2632364"/>
                <a:gd name="connsiteY15" fmla="*/ 459509 h 549564"/>
                <a:gd name="connsiteX16" fmla="*/ 2078182 w 2632364"/>
                <a:gd name="connsiteY16" fmla="*/ 2309 h 549564"/>
                <a:gd name="connsiteX17" fmla="*/ 2216727 w 2632364"/>
                <a:gd name="connsiteY17" fmla="*/ 459509 h 549564"/>
                <a:gd name="connsiteX18" fmla="*/ 2369127 w 2632364"/>
                <a:gd name="connsiteY18" fmla="*/ 2309 h 549564"/>
                <a:gd name="connsiteX19" fmla="*/ 2493818 w 2632364"/>
                <a:gd name="connsiteY19" fmla="*/ 445655 h 549564"/>
                <a:gd name="connsiteX20" fmla="*/ 2632364 w 2632364"/>
                <a:gd name="connsiteY20" fmla="*/ 2309 h 549564"/>
                <a:gd name="connsiteX0" fmla="*/ 0 w 2532009"/>
                <a:gd name="connsiteY0" fmla="*/ 473364 h 475673"/>
                <a:gd name="connsiteX1" fmla="*/ 107463 w 2532009"/>
                <a:gd name="connsiteY1" fmla="*/ 16164 h 475673"/>
                <a:gd name="connsiteX2" fmla="*/ 273718 w 2532009"/>
                <a:gd name="connsiteY2" fmla="*/ 473364 h 475673"/>
                <a:gd name="connsiteX3" fmla="*/ 426118 w 2532009"/>
                <a:gd name="connsiteY3" fmla="*/ 2309 h 475673"/>
                <a:gd name="connsiteX4" fmla="*/ 550809 w 2532009"/>
                <a:gd name="connsiteY4" fmla="*/ 473364 h 475673"/>
                <a:gd name="connsiteX5" fmla="*/ 689354 w 2532009"/>
                <a:gd name="connsiteY5" fmla="*/ 16164 h 475673"/>
                <a:gd name="connsiteX6" fmla="*/ 800190 w 2532009"/>
                <a:gd name="connsiteY6" fmla="*/ 459509 h 475673"/>
                <a:gd name="connsiteX7" fmla="*/ 938736 w 2532009"/>
                <a:gd name="connsiteY7" fmla="*/ 16164 h 475673"/>
                <a:gd name="connsiteX8" fmla="*/ 1035718 w 2532009"/>
                <a:gd name="connsiteY8" fmla="*/ 445655 h 475673"/>
                <a:gd name="connsiteX9" fmla="*/ 1174263 w 2532009"/>
                <a:gd name="connsiteY9" fmla="*/ 16164 h 475673"/>
                <a:gd name="connsiteX10" fmla="*/ 1285100 w 2532009"/>
                <a:gd name="connsiteY10" fmla="*/ 459509 h 475673"/>
                <a:gd name="connsiteX11" fmla="*/ 1437500 w 2532009"/>
                <a:gd name="connsiteY11" fmla="*/ 16164 h 475673"/>
                <a:gd name="connsiteX12" fmla="*/ 1562190 w 2532009"/>
                <a:gd name="connsiteY12" fmla="*/ 473364 h 475673"/>
                <a:gd name="connsiteX13" fmla="*/ 1700736 w 2532009"/>
                <a:gd name="connsiteY13" fmla="*/ 16164 h 475673"/>
                <a:gd name="connsiteX14" fmla="*/ 1825427 w 2532009"/>
                <a:gd name="connsiteY14" fmla="*/ 459509 h 475673"/>
                <a:gd name="connsiteX15" fmla="*/ 1977827 w 2532009"/>
                <a:gd name="connsiteY15" fmla="*/ 2309 h 475673"/>
                <a:gd name="connsiteX16" fmla="*/ 2116372 w 2532009"/>
                <a:gd name="connsiteY16" fmla="*/ 459509 h 475673"/>
                <a:gd name="connsiteX17" fmla="*/ 2268772 w 2532009"/>
                <a:gd name="connsiteY17" fmla="*/ 2309 h 475673"/>
                <a:gd name="connsiteX18" fmla="*/ 2393463 w 2532009"/>
                <a:gd name="connsiteY18" fmla="*/ 445655 h 475673"/>
                <a:gd name="connsiteX19" fmla="*/ 2532009 w 2532009"/>
                <a:gd name="connsiteY19" fmla="*/ 2309 h 47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32009" h="475673">
                  <a:moveTo>
                    <a:pt x="0" y="473364"/>
                  </a:moveTo>
                  <a:cubicBezTo>
                    <a:pt x="34636" y="397164"/>
                    <a:pt x="61843" y="16164"/>
                    <a:pt x="107463" y="16164"/>
                  </a:cubicBezTo>
                  <a:cubicBezTo>
                    <a:pt x="153083" y="16164"/>
                    <a:pt x="220609" y="475673"/>
                    <a:pt x="273718" y="473364"/>
                  </a:cubicBezTo>
                  <a:cubicBezTo>
                    <a:pt x="326827" y="471055"/>
                    <a:pt x="379936" y="2309"/>
                    <a:pt x="426118" y="2309"/>
                  </a:cubicBezTo>
                  <a:cubicBezTo>
                    <a:pt x="472300" y="2309"/>
                    <a:pt x="506936" y="471055"/>
                    <a:pt x="550809" y="473364"/>
                  </a:cubicBezTo>
                  <a:cubicBezTo>
                    <a:pt x="594682" y="475673"/>
                    <a:pt x="647791" y="18473"/>
                    <a:pt x="689354" y="16164"/>
                  </a:cubicBezTo>
                  <a:cubicBezTo>
                    <a:pt x="730918" y="13855"/>
                    <a:pt x="758626" y="459509"/>
                    <a:pt x="800190" y="459509"/>
                  </a:cubicBezTo>
                  <a:cubicBezTo>
                    <a:pt x="841754" y="459509"/>
                    <a:pt x="899481" y="18473"/>
                    <a:pt x="938736" y="16164"/>
                  </a:cubicBezTo>
                  <a:cubicBezTo>
                    <a:pt x="977991" y="13855"/>
                    <a:pt x="996464" y="445655"/>
                    <a:pt x="1035718" y="445655"/>
                  </a:cubicBezTo>
                  <a:cubicBezTo>
                    <a:pt x="1074972" y="445655"/>
                    <a:pt x="1132699" y="13855"/>
                    <a:pt x="1174263" y="16164"/>
                  </a:cubicBezTo>
                  <a:cubicBezTo>
                    <a:pt x="1215827" y="18473"/>
                    <a:pt x="1241227" y="459509"/>
                    <a:pt x="1285100" y="459509"/>
                  </a:cubicBezTo>
                  <a:cubicBezTo>
                    <a:pt x="1328973" y="459509"/>
                    <a:pt x="1391318" y="13855"/>
                    <a:pt x="1437500" y="16164"/>
                  </a:cubicBezTo>
                  <a:cubicBezTo>
                    <a:pt x="1483682" y="18473"/>
                    <a:pt x="1518317" y="473364"/>
                    <a:pt x="1562190" y="473364"/>
                  </a:cubicBezTo>
                  <a:cubicBezTo>
                    <a:pt x="1606063" y="473364"/>
                    <a:pt x="1656863" y="18473"/>
                    <a:pt x="1700736" y="16164"/>
                  </a:cubicBezTo>
                  <a:cubicBezTo>
                    <a:pt x="1744609" y="13855"/>
                    <a:pt x="1779245" y="461818"/>
                    <a:pt x="1825427" y="459509"/>
                  </a:cubicBezTo>
                  <a:cubicBezTo>
                    <a:pt x="1871609" y="457200"/>
                    <a:pt x="1929336" y="2309"/>
                    <a:pt x="1977827" y="2309"/>
                  </a:cubicBezTo>
                  <a:cubicBezTo>
                    <a:pt x="2026318" y="2309"/>
                    <a:pt x="2067881" y="459509"/>
                    <a:pt x="2116372" y="459509"/>
                  </a:cubicBezTo>
                  <a:cubicBezTo>
                    <a:pt x="2164863" y="459509"/>
                    <a:pt x="2222590" y="4618"/>
                    <a:pt x="2268772" y="2309"/>
                  </a:cubicBezTo>
                  <a:cubicBezTo>
                    <a:pt x="2314954" y="0"/>
                    <a:pt x="2349590" y="445655"/>
                    <a:pt x="2393463" y="445655"/>
                  </a:cubicBezTo>
                  <a:cubicBezTo>
                    <a:pt x="2437336" y="445655"/>
                    <a:pt x="2484672" y="223982"/>
                    <a:pt x="2532009" y="230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Group 109"/>
          <p:cNvGrpSpPr/>
          <p:nvPr/>
        </p:nvGrpSpPr>
        <p:grpSpPr>
          <a:xfrm>
            <a:off x="6705600" y="4801394"/>
            <a:ext cx="153194" cy="152400"/>
            <a:chOff x="6705600" y="4801394"/>
            <a:chExt cx="153194" cy="152400"/>
          </a:xfrm>
        </p:grpSpPr>
        <p:cxnSp>
          <p:nvCxnSpPr>
            <p:cNvPr id="95" name="Straight Connector 94"/>
            <p:cNvCxnSpPr/>
            <p:nvPr/>
          </p:nvCxnSpPr>
          <p:spPr>
            <a:xfrm rot="5400000">
              <a:off x="6630194" y="4876800"/>
              <a:ext cx="151606" cy="79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6705600" y="4876800"/>
              <a:ext cx="152400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>
              <a:off x="6781800" y="4876800"/>
              <a:ext cx="152400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" name="Group 110"/>
          <p:cNvGrpSpPr/>
          <p:nvPr/>
        </p:nvGrpSpPr>
        <p:grpSpPr>
          <a:xfrm>
            <a:off x="6477000" y="3352800"/>
            <a:ext cx="152400" cy="686594"/>
            <a:chOff x="6477000" y="3352800"/>
            <a:chExt cx="152400" cy="686594"/>
          </a:xfrm>
        </p:grpSpPr>
        <p:cxnSp>
          <p:nvCxnSpPr>
            <p:cNvPr id="101" name="Straight Connector 100"/>
            <p:cNvCxnSpPr/>
            <p:nvPr/>
          </p:nvCxnSpPr>
          <p:spPr>
            <a:xfrm>
              <a:off x="6477794" y="4037012"/>
              <a:ext cx="151606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6210300" y="3695700"/>
              <a:ext cx="685800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6477000" y="3352800"/>
              <a:ext cx="151606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11"/>
          <p:cNvGrpSpPr/>
          <p:nvPr/>
        </p:nvGrpSpPr>
        <p:grpSpPr>
          <a:xfrm>
            <a:off x="3124994" y="3352006"/>
            <a:ext cx="152400" cy="686594"/>
            <a:chOff x="3124994" y="3352006"/>
            <a:chExt cx="152400" cy="686594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3125788" y="4036218"/>
              <a:ext cx="151606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5400000" flipH="1" flipV="1">
              <a:off x="2858294" y="3694906"/>
              <a:ext cx="685800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3124994" y="3352006"/>
              <a:ext cx="151606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TextBox 111"/>
          <p:cNvSpPr txBox="1"/>
          <p:nvPr/>
        </p:nvSpPr>
        <p:spPr>
          <a:xfrm rot="10800000">
            <a:off x="5851521" y="4501037"/>
            <a:ext cx="461665" cy="146149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/>
              <a:t>Signal Strength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9435369"/>
      </p:ext>
    </p:extLst>
  </p:cSld>
  <p:clrMapOvr>
    <a:masterClrMapping/>
  </p:clrMapOvr>
  <p:transition advTm="522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ent Arrow 11"/>
          <p:cNvSpPr/>
          <p:nvPr/>
        </p:nvSpPr>
        <p:spPr>
          <a:xfrm rot="10800000" flipH="1">
            <a:off x="4025018" y="1661375"/>
            <a:ext cx="881833" cy="296214"/>
          </a:xfrm>
          <a:prstGeom prst="bentArrow">
            <a:avLst>
              <a:gd name="adj1" fmla="val 29347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270639" y="123117"/>
            <a:ext cx="8382000" cy="1634294"/>
          </a:xfrm>
        </p:spPr>
        <p:txBody>
          <a:bodyPr>
            <a:normAutofit fontScale="90000"/>
          </a:bodyPr>
          <a:lstStyle/>
          <a:p>
            <a:pPr marL="0" indent="0" eaLnBrk="1" hangingPunct="1"/>
            <a:r>
              <a:rPr lang="en-US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Networking Challenges</a:t>
            </a:r>
            <a:br>
              <a:rPr lang="en-US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r>
              <a:rPr sz="3200" spc="-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The KNOWS Project  (Cogntive Radio </a:t>
            </a:r>
            <a:r>
              <a:rPr sz="3200" spc="-15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Networking</a:t>
            </a:r>
            <a:r>
              <a:rPr sz="3200" spc="-15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  <a:t>)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itchFamily="34" charset="0"/>
              </a:rPr>
            </a:b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704728" y="1610037"/>
            <a:ext cx="3451636" cy="504093"/>
          </a:xfrm>
          <a:prstGeom prst="round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dirty="0"/>
              <a:t>How should nodes connect?</a:t>
            </a:r>
          </a:p>
        </p:txBody>
      </p:sp>
      <p:sp>
        <p:nvSpPr>
          <p:cNvPr id="52" name="Bent Arrow 51"/>
          <p:cNvSpPr/>
          <p:nvPr/>
        </p:nvSpPr>
        <p:spPr>
          <a:xfrm rot="10800000">
            <a:off x="5286382" y="2307336"/>
            <a:ext cx="1706848" cy="1339577"/>
          </a:xfrm>
          <a:prstGeom prst="bentArrow">
            <a:avLst>
              <a:gd name="adj1" fmla="val 29347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037247" y="5738586"/>
            <a:ext cx="4174923" cy="55918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/>
              <a:t>Which </a:t>
            </a:r>
            <a:r>
              <a:rPr lang="en-US" sz="2000" dirty="0">
                <a:solidFill>
                  <a:srgbClr val="FF0000"/>
                </a:solidFill>
              </a:rPr>
              <a:t>protocols</a:t>
            </a:r>
            <a:r>
              <a:rPr lang="en-US" sz="2000" dirty="0"/>
              <a:t> should we use?</a:t>
            </a:r>
          </a:p>
        </p:txBody>
      </p:sp>
      <p:sp>
        <p:nvSpPr>
          <p:cNvPr id="54" name="Bent Arrow 53"/>
          <p:cNvSpPr/>
          <p:nvPr/>
        </p:nvSpPr>
        <p:spPr>
          <a:xfrm rot="10800000" flipH="1">
            <a:off x="1648496" y="4275784"/>
            <a:ext cx="1365160" cy="2121703"/>
          </a:xfrm>
          <a:prstGeom prst="bentArrow">
            <a:avLst>
              <a:gd name="adj1" fmla="val 29347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5924285" y="3800931"/>
            <a:ext cx="3219715" cy="1943049"/>
            <a:chOff x="6093204" y="3171203"/>
            <a:chExt cx="3219715" cy="1943049"/>
          </a:xfrm>
        </p:grpSpPr>
        <p:cxnSp>
          <p:nvCxnSpPr>
            <p:cNvPr id="56" name="Straight Arrow Connector 55"/>
            <p:cNvCxnSpPr/>
            <p:nvPr/>
          </p:nvCxnSpPr>
          <p:spPr>
            <a:xfrm rot="10800000" flipV="1">
              <a:off x="6093204" y="4267664"/>
              <a:ext cx="1399136" cy="846588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ounded Rectangle 56"/>
            <p:cNvSpPr/>
            <p:nvPr/>
          </p:nvSpPr>
          <p:spPr>
            <a:xfrm>
              <a:off x="6591379" y="3171203"/>
              <a:ext cx="2721540" cy="10812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bg1"/>
                  </a:solidFill>
                </a:rPr>
                <a:t>Need analysis tools to reason about capacity &amp; overall spectrum utilization</a:t>
              </a: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4875337" y="1504858"/>
            <a:ext cx="3451636" cy="813338"/>
          </a:xfrm>
          <a:prstGeom prst="round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dirty="0"/>
              <a:t>How should they discover</a:t>
            </a:r>
          </a:p>
          <a:p>
            <a:r>
              <a:rPr lang="en-US" sz="2000" dirty="0"/>
              <a:t>one another?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238535" y="2579059"/>
            <a:ext cx="5024512" cy="177398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000" dirty="0"/>
              <a:t>Which spectrum-band should two </a:t>
            </a:r>
          </a:p>
          <a:p>
            <a:r>
              <a:rPr lang="en-US" sz="2000" dirty="0"/>
              <a:t>cognitive radios use for transmission? </a:t>
            </a:r>
          </a:p>
          <a:p>
            <a:pPr marL="914382" lvl="1" indent="-457200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Frequency</a:t>
            </a:r>
            <a:r>
              <a:rPr lang="en-US" sz="2000" dirty="0"/>
              <a:t>…?</a:t>
            </a:r>
          </a:p>
          <a:p>
            <a:pPr marL="914382" lvl="1" indent="-457200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Channel Width</a:t>
            </a:r>
            <a:r>
              <a:rPr lang="en-US" sz="2000" dirty="0"/>
              <a:t>…?</a:t>
            </a:r>
          </a:p>
          <a:p>
            <a:pPr marL="914382" lvl="1" indent="-457200">
              <a:buFont typeface="+mj-lt"/>
              <a:buAutoNum type="arabicPeriod"/>
            </a:pPr>
            <a:r>
              <a:rPr lang="en-US" sz="2000" dirty="0">
                <a:solidFill>
                  <a:srgbClr val="FF0000"/>
                </a:solidFill>
              </a:rPr>
              <a:t>Duration</a:t>
            </a:r>
            <a:r>
              <a:rPr lang="en-US" sz="2000" dirty="0"/>
              <a:t>…?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61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953"/>
    </mc:Choice>
    <mc:Fallback xmlns="">
      <p:transition xmlns:p14="http://schemas.microsoft.com/office/powerpoint/2010/main" spd="slow" advTm="519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1" grpId="0" animBg="1"/>
      <p:bldP spid="52" grpId="0" animBg="1"/>
      <p:bldP spid="53" grpId="0" animBg="1"/>
      <p:bldP spid="54" grpId="0" animBg="1"/>
      <p:bldP spid="14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7"/>
            <a:ext cx="8382000" cy="1052596"/>
          </a:xfrm>
        </p:spPr>
        <p:txBody>
          <a:bodyPr>
            <a:normAutofit fontScale="90000"/>
          </a:bodyPr>
          <a:lstStyle/>
          <a:p>
            <a:r>
              <a:rPr sz="4400" spc="0" dirty="0">
                <a:solidFill>
                  <a:srgbClr val="0033CC"/>
                </a:solidFill>
              </a:rPr>
              <a:t>MSR KNOWS Program</a:t>
            </a:r>
            <a:br>
              <a:rPr spc="0" dirty="0"/>
            </a:br>
            <a:r>
              <a:rPr sz="3200" spc="0" dirty="0"/>
              <a:t>Prototypes</a:t>
            </a:r>
            <a:endParaRPr lang="en-US" sz="3200" spc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48182"/>
            <a:ext cx="8382000" cy="4616648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FF0000"/>
                </a:solidFill>
              </a:rPr>
              <a:t>V</a:t>
            </a:r>
            <a:r>
              <a:rPr sz="2800" dirty="0">
                <a:solidFill>
                  <a:srgbClr val="FF0000"/>
                </a:solidFill>
              </a:rPr>
              <a:t>ersion </a:t>
            </a:r>
            <a:r>
              <a:rPr lang="en-US" sz="2800" dirty="0">
                <a:solidFill>
                  <a:srgbClr val="FF0000"/>
                </a:solidFill>
              </a:rPr>
              <a:t>1: </a:t>
            </a:r>
            <a:r>
              <a:rPr lang="en-US" sz="2800" dirty="0"/>
              <a:t>Ad hoc networking in white spaces</a:t>
            </a:r>
          </a:p>
          <a:p>
            <a:pPr lvl="1">
              <a:spcAft>
                <a:spcPts val="1200"/>
              </a:spcAft>
            </a:pPr>
            <a:r>
              <a:rPr sz="2000" dirty="0"/>
              <a:t>Capable of sensing TV signals, limited hardware functionality, analysis of design through simulations</a:t>
            </a:r>
            <a:r>
              <a:rPr lang="en-US" sz="2000" dirty="0"/>
              <a:t> </a:t>
            </a:r>
          </a:p>
          <a:p>
            <a:pPr lvl="1">
              <a:spcAft>
                <a:spcPts val="1200"/>
              </a:spcAft>
            </a:pPr>
            <a:endParaRPr lang="en-US" sz="1800" dirty="0"/>
          </a:p>
          <a:p>
            <a:pPr>
              <a:spcBef>
                <a:spcPts val="1800"/>
              </a:spcBef>
            </a:pPr>
            <a:r>
              <a:rPr sz="2800" dirty="0">
                <a:solidFill>
                  <a:srgbClr val="FF0000"/>
                </a:solidFill>
              </a:rPr>
              <a:t>Version 2:</a:t>
            </a:r>
            <a:r>
              <a:rPr sz="2800" dirty="0"/>
              <a:t> </a:t>
            </a:r>
            <a:r>
              <a:rPr lang="en-US" sz="2800" dirty="0"/>
              <a:t>Infrastructure based networking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(WhiteFi)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Capable of sensing TV signals &amp; microphones</a:t>
            </a:r>
            <a:r>
              <a:rPr sz="2000" dirty="0"/>
              <a:t>, deployed in lab</a:t>
            </a:r>
          </a:p>
          <a:p>
            <a:pPr lvl="1">
              <a:spcAft>
                <a:spcPts val="1200"/>
              </a:spcAft>
              <a:buNone/>
            </a:pPr>
            <a:endParaRPr lang="en-US" sz="1800" dirty="0"/>
          </a:p>
          <a:p>
            <a:pPr>
              <a:spcBef>
                <a:spcPts val="1800"/>
              </a:spcBef>
            </a:pPr>
            <a:r>
              <a:rPr sz="2800" dirty="0">
                <a:solidFill>
                  <a:srgbClr val="FF0000"/>
                </a:solidFill>
              </a:rPr>
              <a:t>Version 3:</a:t>
            </a:r>
            <a:r>
              <a:rPr sz="2800" dirty="0"/>
              <a:t> </a:t>
            </a:r>
            <a:r>
              <a:rPr lang="en-US" sz="2800" dirty="0"/>
              <a:t>Campus-wide backbone network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(WhiteFi</a:t>
            </a:r>
            <a:r>
              <a:rPr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sz="2800" b="1" dirty="0">
                <a:solidFill>
                  <a:schemeClr val="accent1">
                    <a:lumMod val="75000"/>
                  </a:schemeClr>
                </a:solidFill>
              </a:rPr>
              <a:t> Geolocation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</a:t>
            </a:r>
            <a:r>
              <a:rPr sz="2000" dirty="0"/>
              <a:t>eploy</a:t>
            </a:r>
            <a:r>
              <a:rPr lang="en-US" sz="2000" dirty="0"/>
              <a:t>ed</a:t>
            </a:r>
            <a:r>
              <a:rPr sz="2000" dirty="0"/>
              <a:t> on campus, and provide coverage in MS Shuttles 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394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027"/>
    </mc:Choice>
    <mc:Fallback xmlns="">
      <p:transition xmlns:p14="http://schemas.microsoft.com/office/powerpoint/2010/main" spd="slow" advTm="1010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536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536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536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5362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57250" y="5029200"/>
            <a:ext cx="7886700" cy="1714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Evaluation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Deployment of prototype nodes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S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imulations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Version 2: WhiteFi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857250" y="1543050"/>
            <a:ext cx="7893844" cy="1143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/>
              <a:t>Prototype Hardware Platform</a:t>
            </a:r>
          </a:p>
          <a:p>
            <a:pPr>
              <a:buNone/>
            </a:pPr>
            <a:r>
              <a:rPr lang="en-US" dirty="0"/>
              <a:t>	Base Stations and Clients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57250" y="2771775"/>
            <a:ext cx="7893844" cy="2171700"/>
          </a:xfrm>
          <a:prstGeom prst="rect">
            <a:avLst/>
          </a:prstGeom>
          <a:solidFill>
            <a:srgbClr val="FCFFD5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Algorithms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800" dirty="0"/>
              <a:t>	Discovery 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/>
              <a:t>	Spectrum Assignment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00350" y="2771775"/>
            <a:ext cx="4057650" cy="628650"/>
          </a:xfrm>
          <a:prstGeom prst="rect">
            <a:avLst/>
          </a:prstGeom>
          <a:solidFill>
            <a:srgbClr val="FCFFD5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1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Implementation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90625" y="4438650"/>
            <a:ext cx="4933950" cy="504825"/>
          </a:xfrm>
          <a:prstGeom prst="rect">
            <a:avLst/>
          </a:prstGeom>
          <a:solidFill>
            <a:srgbClr val="FCFFD5"/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i="0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Handling Disconnections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753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91"/>
    </mc:Choice>
    <mc:Fallback xmlns="">
      <p:transition xmlns:p14="http://schemas.microsoft.com/office/powerpoint/2010/main" spd="slow" advTm="410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2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5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6" dur="indefinite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39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5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4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4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59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mph" presetSubtype="0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1"/>
                                      </p:to>
                                    </p:set>
                                    <p:animEffect filter="image" prLst="opacity: 1">
                                      <p:cBhvr rctx="IE">
                                        <p:cTn id="64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7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5" grpId="0" build="allAtOnce" animBg="1"/>
      <p:bldP spid="5" grpId="1" build="allAtOnce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33CC"/>
                </a:solidFill>
              </a:rPr>
              <a:t>Hardware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257800"/>
          </a:xfrm>
        </p:spPr>
        <p:txBody>
          <a:bodyPr>
            <a:normAutofit fontScale="92500"/>
          </a:bodyPr>
          <a:lstStyle/>
          <a:p>
            <a:r>
              <a:rPr lang="en-US" dirty="0"/>
              <a:t>Send high data rate signals in TV bands</a:t>
            </a:r>
          </a:p>
          <a:p>
            <a:pPr lvl="1"/>
            <a:r>
              <a:rPr lang="en-US" dirty="0">
                <a:solidFill>
                  <a:srgbClr val="0033CC"/>
                </a:solidFill>
              </a:rPr>
              <a:t>Wi-Fi card + UHF translator</a:t>
            </a:r>
          </a:p>
          <a:p>
            <a:r>
              <a:rPr lang="en-US" dirty="0"/>
              <a:t>Operate in vacant TV bands</a:t>
            </a:r>
          </a:p>
          <a:p>
            <a:pPr lvl="1"/>
            <a:r>
              <a:rPr lang="en-US" dirty="0">
                <a:solidFill>
                  <a:srgbClr val="0033CC"/>
                </a:solidFill>
              </a:rPr>
              <a:t>Detect TV transmissions using a scanner</a:t>
            </a:r>
          </a:p>
          <a:p>
            <a:r>
              <a:rPr lang="en-US" dirty="0"/>
              <a:t>Avoid hidden terminal problem</a:t>
            </a:r>
          </a:p>
          <a:p>
            <a:pPr lvl="1"/>
            <a:r>
              <a:rPr lang="en-US" dirty="0">
                <a:solidFill>
                  <a:srgbClr val="0033CC"/>
                </a:solidFill>
              </a:rPr>
              <a:t>Detect TV transmission much below decode threshold</a:t>
            </a:r>
          </a:p>
          <a:p>
            <a:r>
              <a:rPr lang="en-US" dirty="0"/>
              <a:t>Signal should fit in TV band (6 MHz)</a:t>
            </a:r>
          </a:p>
          <a:p>
            <a:pPr lvl="1"/>
            <a:r>
              <a:rPr lang="en-US" dirty="0">
                <a:solidFill>
                  <a:srgbClr val="0033CC"/>
                </a:solidFill>
              </a:rPr>
              <a:t>Modify Wi-Fi driver to generate 5 MHz signals</a:t>
            </a:r>
          </a:p>
          <a:p>
            <a:r>
              <a:rPr lang="en-US" dirty="0"/>
              <a:t>Utilize fragments of different widths</a:t>
            </a:r>
          </a:p>
          <a:p>
            <a:pPr lvl="1"/>
            <a:r>
              <a:rPr lang="en-US" dirty="0">
                <a:solidFill>
                  <a:srgbClr val="0033CC"/>
                </a:solidFill>
              </a:rPr>
              <a:t>Modify Wi-Fi driver to generate 5-10-20-40 MHz signals</a:t>
            </a:r>
            <a:endParaRPr lang="en-US" dirty="0"/>
          </a:p>
          <a:p>
            <a:pPr algn="r">
              <a:buNone/>
            </a:pPr>
            <a:endParaRPr lang="en-US" i="1" dirty="0"/>
          </a:p>
        </p:txBody>
      </p:sp>
    </p:spTree>
    <p:custDataLst>
      <p:tags r:id="rId1"/>
    </p:custDataLst>
  </p:cSld>
  <p:clrMapOvr>
    <a:masterClrMapping/>
  </p:clrMapOvr>
  <p:transition advTm="15739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3CC"/>
                </a:solidFill>
              </a:rPr>
              <a:t>Operating in TV Bands</a:t>
            </a:r>
          </a:p>
        </p:txBody>
      </p:sp>
      <p:sp>
        <p:nvSpPr>
          <p:cNvPr id="4" name="Line 21"/>
          <p:cNvSpPr>
            <a:spLocks noChangeShapeType="1"/>
          </p:cNvSpPr>
          <p:nvPr/>
        </p:nvSpPr>
        <p:spPr bwMode="auto">
          <a:xfrm>
            <a:off x="2915550" y="4214813"/>
            <a:ext cx="8937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5" name="Line 22"/>
          <p:cNvSpPr>
            <a:spLocks noChangeShapeType="1"/>
          </p:cNvSpPr>
          <p:nvPr/>
        </p:nvSpPr>
        <p:spPr bwMode="auto">
          <a:xfrm flipH="1">
            <a:off x="3553725" y="4214813"/>
            <a:ext cx="255588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" name="Line 23"/>
          <p:cNvSpPr>
            <a:spLocks noChangeShapeType="1"/>
          </p:cNvSpPr>
          <p:nvPr/>
        </p:nvSpPr>
        <p:spPr bwMode="auto">
          <a:xfrm flipH="1">
            <a:off x="2659963" y="4452938"/>
            <a:ext cx="8937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" name="Line 24"/>
          <p:cNvSpPr>
            <a:spLocks noChangeShapeType="1"/>
          </p:cNvSpPr>
          <p:nvPr/>
        </p:nvSpPr>
        <p:spPr bwMode="auto">
          <a:xfrm flipV="1">
            <a:off x="2659963" y="4214813"/>
            <a:ext cx="255587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8" name="Line 25"/>
          <p:cNvSpPr>
            <a:spLocks noChangeShapeType="1"/>
          </p:cNvSpPr>
          <p:nvPr/>
        </p:nvSpPr>
        <p:spPr bwMode="auto">
          <a:xfrm flipV="1">
            <a:off x="3809313" y="4167188"/>
            <a:ext cx="0" cy="47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9" name="Line 26"/>
          <p:cNvSpPr>
            <a:spLocks noChangeShapeType="1"/>
          </p:cNvSpPr>
          <p:nvPr/>
        </p:nvSpPr>
        <p:spPr bwMode="auto">
          <a:xfrm flipH="1">
            <a:off x="3553725" y="4167188"/>
            <a:ext cx="255588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0" name="Line 27"/>
          <p:cNvSpPr>
            <a:spLocks noChangeShapeType="1"/>
          </p:cNvSpPr>
          <p:nvPr/>
        </p:nvSpPr>
        <p:spPr bwMode="auto">
          <a:xfrm>
            <a:off x="3553725" y="4405313"/>
            <a:ext cx="0" cy="4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1" name="Line 28"/>
          <p:cNvSpPr>
            <a:spLocks noChangeShapeType="1"/>
          </p:cNvSpPr>
          <p:nvPr/>
        </p:nvSpPr>
        <p:spPr bwMode="auto">
          <a:xfrm flipH="1">
            <a:off x="3745813" y="4167188"/>
            <a:ext cx="25400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2" name="Line 29"/>
          <p:cNvSpPr>
            <a:spLocks noChangeShapeType="1"/>
          </p:cNvSpPr>
          <p:nvPr/>
        </p:nvSpPr>
        <p:spPr bwMode="auto">
          <a:xfrm>
            <a:off x="3553725" y="4405313"/>
            <a:ext cx="192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" name="Line 30"/>
          <p:cNvSpPr>
            <a:spLocks noChangeShapeType="1"/>
          </p:cNvSpPr>
          <p:nvPr/>
        </p:nvSpPr>
        <p:spPr bwMode="auto">
          <a:xfrm>
            <a:off x="3553725" y="4452938"/>
            <a:ext cx="192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4" name="Line 31"/>
          <p:cNvSpPr>
            <a:spLocks noChangeShapeType="1"/>
          </p:cNvSpPr>
          <p:nvPr/>
        </p:nvSpPr>
        <p:spPr bwMode="auto">
          <a:xfrm flipV="1">
            <a:off x="3745813" y="4405313"/>
            <a:ext cx="0" cy="4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5" name="Line 32"/>
          <p:cNvSpPr>
            <a:spLocks noChangeShapeType="1"/>
          </p:cNvSpPr>
          <p:nvPr/>
        </p:nvSpPr>
        <p:spPr bwMode="auto">
          <a:xfrm flipV="1">
            <a:off x="3745813" y="4214813"/>
            <a:ext cx="25400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6" name="Line 33"/>
          <p:cNvSpPr>
            <a:spLocks noChangeShapeType="1"/>
          </p:cNvSpPr>
          <p:nvPr/>
        </p:nvSpPr>
        <p:spPr bwMode="auto">
          <a:xfrm flipV="1">
            <a:off x="3999813" y="4167188"/>
            <a:ext cx="0" cy="4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7" name="Line 34"/>
          <p:cNvSpPr>
            <a:spLocks noChangeShapeType="1"/>
          </p:cNvSpPr>
          <p:nvPr/>
        </p:nvSpPr>
        <p:spPr bwMode="auto">
          <a:xfrm>
            <a:off x="3809313" y="4214813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2355163" y="4419600"/>
            <a:ext cx="1708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1800" b="1" dirty="0">
                <a:solidFill>
                  <a:schemeClr val="tx1"/>
                </a:solidFill>
              </a:rPr>
              <a:t>Wireless Card</a:t>
            </a:r>
          </a:p>
        </p:txBody>
      </p:sp>
      <p:sp>
        <p:nvSpPr>
          <p:cNvPr id="19" name="Line 55"/>
          <p:cNvSpPr>
            <a:spLocks noChangeShapeType="1"/>
          </p:cNvSpPr>
          <p:nvPr/>
        </p:nvSpPr>
        <p:spPr bwMode="auto">
          <a:xfrm>
            <a:off x="3802963" y="4152900"/>
            <a:ext cx="19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831163" y="3273029"/>
          <a:ext cx="2286000" cy="2137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Visio" r:id="rId4" imgW="817760" imgH="765078" progId="Visio.Drawing.11">
                  <p:embed/>
                </p:oleObj>
              </mc:Choice>
              <mc:Fallback>
                <p:oleObj name="Visio" r:id="rId4" imgW="817760" imgH="765078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163" y="3273029"/>
                        <a:ext cx="2286000" cy="21371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>
                                <a:alpha val="63000"/>
                              </a:srgb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ounded Rectangle 20"/>
          <p:cNvSpPr/>
          <p:nvPr/>
        </p:nvSpPr>
        <p:spPr>
          <a:xfrm>
            <a:off x="6241363" y="2209800"/>
            <a:ext cx="1524000" cy="609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Scanner</a:t>
            </a:r>
          </a:p>
        </p:txBody>
      </p:sp>
      <p:cxnSp>
        <p:nvCxnSpPr>
          <p:cNvPr id="22" name="Elbow Connector 21"/>
          <p:cNvCxnSpPr>
            <a:stCxn id="21" idx="1"/>
          </p:cNvCxnSpPr>
          <p:nvPr/>
        </p:nvCxnSpPr>
        <p:spPr>
          <a:xfrm rot="10800000" flipV="1">
            <a:off x="2888563" y="2514600"/>
            <a:ext cx="3352800" cy="10668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3" name="Rectangular Callout 22"/>
          <p:cNvSpPr/>
          <p:nvPr/>
        </p:nvSpPr>
        <p:spPr>
          <a:xfrm>
            <a:off x="373963" y="1981200"/>
            <a:ext cx="2057400" cy="1219200"/>
          </a:xfrm>
          <a:prstGeom prst="wedgeRectCallout">
            <a:avLst>
              <a:gd name="adj1" fmla="val 21247"/>
              <a:gd name="adj2" fmla="val 63844"/>
            </a:avLst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DSP Routines detect TV presence 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945963" y="4114800"/>
            <a:ext cx="1524000" cy="609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UHF Translator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3802963" y="4343400"/>
            <a:ext cx="1143000" cy="1588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ular Callout 25"/>
          <p:cNvSpPr/>
          <p:nvPr/>
        </p:nvSpPr>
        <p:spPr>
          <a:xfrm>
            <a:off x="297763" y="4724400"/>
            <a:ext cx="2057400" cy="1066800"/>
          </a:xfrm>
          <a:prstGeom prst="wedgeRectCallout">
            <a:avLst>
              <a:gd name="adj1" fmla="val 16518"/>
              <a:gd name="adj2" fmla="val -64976"/>
            </a:avLst>
          </a:prstGeom>
          <a:solidFill>
            <a:schemeClr val="bg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Set channel for data communication</a:t>
            </a:r>
          </a:p>
        </p:txBody>
      </p:sp>
      <p:cxnSp>
        <p:nvCxnSpPr>
          <p:cNvPr id="27" name="Elbow Connector 26"/>
          <p:cNvCxnSpPr/>
          <p:nvPr/>
        </p:nvCxnSpPr>
        <p:spPr>
          <a:xfrm>
            <a:off x="2888563" y="3886200"/>
            <a:ext cx="1981200" cy="304800"/>
          </a:xfrm>
          <a:prstGeom prst="bentConnector3">
            <a:avLst>
              <a:gd name="adj1" fmla="val 73568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2583763" y="4876800"/>
            <a:ext cx="1752600" cy="8382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Modify driver to operate in 5-10-20-40 MHz</a:t>
            </a:r>
          </a:p>
        </p:txBody>
      </p:sp>
      <p:sp>
        <p:nvSpPr>
          <p:cNvPr id="29" name="Arc 13"/>
          <p:cNvSpPr>
            <a:spLocks noChangeAspect="1"/>
          </p:cNvSpPr>
          <p:nvPr/>
        </p:nvSpPr>
        <p:spPr bwMode="auto">
          <a:xfrm rot="2018351">
            <a:off x="6416471" y="4119616"/>
            <a:ext cx="457200" cy="4953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0" name="Arc 14"/>
          <p:cNvSpPr>
            <a:spLocks noChangeAspect="1"/>
          </p:cNvSpPr>
          <p:nvPr/>
        </p:nvSpPr>
        <p:spPr bwMode="auto">
          <a:xfrm rot="2018351">
            <a:off x="6610146" y="4089454"/>
            <a:ext cx="547688" cy="59372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1" name="Arc 15"/>
          <p:cNvSpPr>
            <a:spLocks noChangeAspect="1"/>
          </p:cNvSpPr>
          <p:nvPr/>
        </p:nvSpPr>
        <p:spPr bwMode="auto">
          <a:xfrm rot="2018351">
            <a:off x="6802234" y="4081516"/>
            <a:ext cx="639762" cy="69373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27163" y="4953000"/>
            <a:ext cx="1988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Transmission in the</a:t>
            </a:r>
          </a:p>
          <a:p>
            <a:pPr algn="ctr"/>
            <a:r>
              <a:rPr lang="en-US" i="1" dirty="0"/>
              <a:t>TV Band</a:t>
            </a:r>
          </a:p>
        </p:txBody>
      </p:sp>
    </p:spTree>
    <p:custDataLst>
      <p:tags r:id="rId2"/>
    </p:custDataLst>
  </p:cSld>
  <p:clrMapOvr>
    <a:masterClrMapping/>
  </p:clrMapOvr>
  <p:transition advTm="461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repeatCount="2000" accel="50000" decel="50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11111E-6 L 0.16423 -0.003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-2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repeatCount="2000" accel="50000" decel="5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111E-6 L 0.17986 0.0048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2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repeatCount="2000" accel="50000" decel="5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9259E-6 L 0.21215 -0.0011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6" grpId="0" animBg="1"/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3CC"/>
                </a:solidFill>
              </a:rPr>
              <a:t>Wi-Fi’s Success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Wi-Fi is extremely popular (billion $$ business)</a:t>
            </a:r>
          </a:p>
          <a:p>
            <a:pPr lvl="1"/>
            <a:r>
              <a:rPr lang="en-US" dirty="0"/>
              <a:t>Enterprise/campus LANs, Home networks, Hotspots</a:t>
            </a:r>
          </a:p>
          <a:p>
            <a:pPr lvl="1"/>
            <a:endParaRPr lang="en-US" dirty="0"/>
          </a:p>
          <a:p>
            <a:r>
              <a:rPr lang="en-US" dirty="0"/>
              <a:t>Why is Wi-Fi successful</a:t>
            </a:r>
          </a:p>
          <a:p>
            <a:pPr lvl="1"/>
            <a:r>
              <a:rPr lang="en-US" b="1" dirty="0"/>
              <a:t>Wireless</a:t>
            </a:r>
            <a:r>
              <a:rPr lang="en-US" dirty="0"/>
              <a:t> connectivity: no wires, increased reach</a:t>
            </a:r>
          </a:p>
          <a:p>
            <a:pPr lvl="1"/>
            <a:r>
              <a:rPr lang="en-US" b="1" dirty="0"/>
              <a:t>Broadband</a:t>
            </a:r>
            <a:r>
              <a:rPr lang="en-US" dirty="0"/>
              <a:t> speeds: 54 Mbps (11a/g), 200 Mbps (11n)</a:t>
            </a:r>
          </a:p>
          <a:p>
            <a:pPr lvl="1"/>
            <a:r>
              <a:rPr lang="en-US" b="1" dirty="0"/>
              <a:t>Free</a:t>
            </a:r>
            <a:r>
              <a:rPr lang="en-US" dirty="0"/>
              <a:t>: operates in unlicensed bands, in contrast to cellular</a:t>
            </a:r>
          </a:p>
        </p:txBody>
      </p:sp>
    </p:spTree>
    <p:custDataLst>
      <p:tags r:id="rId1"/>
    </p:custDataLst>
  </p:cSld>
  <p:clrMapOvr>
    <a:masterClrMapping/>
  </p:clrMapOvr>
  <p:transition advTm="428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KNOWS: Salient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>
            <a:normAutofit/>
          </a:bodyPr>
          <a:lstStyle/>
          <a:p>
            <a:pPr marL="539496" indent="-457200"/>
            <a:r>
              <a:rPr lang="en-US" dirty="0"/>
              <a:t>Prototype has transceiver and scanner</a:t>
            </a:r>
          </a:p>
          <a:p>
            <a:pPr marL="539496" indent="-457200"/>
            <a:endParaRPr lang="en-US" dirty="0"/>
          </a:p>
          <a:p>
            <a:pPr marL="539496" indent="-457200"/>
            <a:endParaRPr lang="en-US" dirty="0"/>
          </a:p>
          <a:p>
            <a:pPr marL="539496" indent="-457200"/>
            <a:endParaRPr lang="en-US" dirty="0"/>
          </a:p>
          <a:p>
            <a:pPr marL="539496" indent="-457200"/>
            <a:endParaRPr lang="en-US" dirty="0"/>
          </a:p>
          <a:p>
            <a:pPr marL="539496" indent="-457200"/>
            <a:r>
              <a:rPr lang="en-US" dirty="0"/>
              <a:t>Use scanner as receiver when not scanning</a:t>
            </a:r>
          </a:p>
          <a:p>
            <a:pPr marL="939546" lvl="1" indent="-457200">
              <a:buNone/>
            </a:pPr>
            <a:endParaRPr lang="en-US" dirty="0"/>
          </a:p>
          <a:p>
            <a:pPr marL="539496" indent="-457200">
              <a:buNone/>
            </a:pPr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2209800" y="2209800"/>
            <a:ext cx="4952999" cy="1705953"/>
            <a:chOff x="1776" y="1728"/>
            <a:chExt cx="3536" cy="1318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76" y="1728"/>
              <a:ext cx="3216" cy="1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86" y="1969"/>
              <a:ext cx="900" cy="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86" y="1969"/>
              <a:ext cx="900" cy="8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874" y="2072"/>
              <a:ext cx="786" cy="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74" y="2072"/>
              <a:ext cx="786" cy="9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4176" y="2880"/>
              <a:ext cx="865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Scanner Antenna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4304" y="1824"/>
              <a:ext cx="1008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Data Transceiver Antenna </a:t>
              </a:r>
              <a:endPara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2400" y="2416"/>
              <a:ext cx="983" cy="161"/>
            </a:xfrm>
            <a:custGeom>
              <a:avLst/>
              <a:gdLst/>
              <a:ahLst/>
              <a:cxnLst>
                <a:cxn ang="0">
                  <a:pos x="980" y="0"/>
                </a:cxn>
                <a:cxn ang="0">
                  <a:pos x="0" y="161"/>
                </a:cxn>
              </a:cxnLst>
              <a:rect l="0" t="0" r="r" b="b"/>
              <a:pathLst>
                <a:path w="983" h="161">
                  <a:moveTo>
                    <a:pt x="980" y="0"/>
                  </a:moveTo>
                  <a:cubicBezTo>
                    <a:pt x="983" y="51"/>
                    <a:pt x="544" y="124"/>
                    <a:pt x="0" y="161"/>
                  </a:cubicBezTo>
                </a:path>
              </a:pathLst>
            </a:custGeom>
            <a:noFill/>
            <a:ln w="12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2447" y="2484"/>
              <a:ext cx="983" cy="116"/>
            </a:xfrm>
            <a:custGeom>
              <a:avLst/>
              <a:gdLst/>
              <a:ahLst/>
              <a:cxnLst>
                <a:cxn ang="0">
                  <a:pos x="982" y="0"/>
                </a:cxn>
                <a:cxn ang="0">
                  <a:pos x="0" y="116"/>
                </a:cxn>
              </a:cxnLst>
              <a:rect l="0" t="0" r="r" b="b"/>
              <a:pathLst>
                <a:path w="983" h="116">
                  <a:moveTo>
                    <a:pt x="982" y="0"/>
                  </a:moveTo>
                  <a:cubicBezTo>
                    <a:pt x="983" y="51"/>
                    <a:pt x="543" y="103"/>
                    <a:pt x="0" y="116"/>
                  </a:cubicBezTo>
                </a:path>
              </a:pathLst>
            </a:custGeom>
            <a:noFill/>
            <a:ln w="12" cap="rnd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3792" y="2688"/>
              <a:ext cx="336" cy="240"/>
            </a:xfrm>
            <a:custGeom>
              <a:avLst/>
              <a:gdLst/>
              <a:ahLst/>
              <a:cxnLst>
                <a:cxn ang="0">
                  <a:pos x="102" y="183"/>
                </a:cxn>
                <a:cxn ang="0">
                  <a:pos x="0" y="0"/>
                </a:cxn>
              </a:cxnLst>
              <a:rect l="0" t="0" r="r" b="b"/>
              <a:pathLst>
                <a:path w="102" h="183">
                  <a:moveTo>
                    <a:pt x="102" y="183"/>
                  </a:moveTo>
                  <a:cubicBezTo>
                    <a:pt x="46" y="183"/>
                    <a:pt x="0" y="101"/>
                    <a:pt x="0" y="0"/>
                  </a:cubicBezTo>
                </a:path>
              </a:pathLst>
            </a:custGeom>
            <a:noFill/>
            <a:ln w="4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auto">
            <a:xfrm>
              <a:off x="4215" y="2199"/>
              <a:ext cx="335" cy="168"/>
            </a:xfrm>
            <a:custGeom>
              <a:avLst/>
              <a:gdLst/>
              <a:ahLst/>
              <a:cxnLst>
                <a:cxn ang="0">
                  <a:pos x="0" y="159"/>
                </a:cxn>
                <a:cxn ang="0">
                  <a:pos x="307" y="0"/>
                </a:cxn>
                <a:cxn ang="0">
                  <a:pos x="307" y="0"/>
                </a:cxn>
              </a:cxnLst>
              <a:rect l="0" t="0" r="r" b="b"/>
              <a:pathLst>
                <a:path w="307" h="159">
                  <a:moveTo>
                    <a:pt x="0" y="159"/>
                  </a:moveTo>
                  <a:cubicBezTo>
                    <a:pt x="170" y="159"/>
                    <a:pt x="307" y="88"/>
                    <a:pt x="307" y="0"/>
                  </a:cubicBezTo>
                  <a:cubicBezTo>
                    <a:pt x="307" y="0"/>
                    <a:pt x="307" y="0"/>
                    <a:pt x="307" y="0"/>
                  </a:cubicBezTo>
                </a:path>
              </a:pathLst>
            </a:custGeom>
            <a:noFill/>
            <a:ln w="4" cap="rnd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advTm="37519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>
          <a:xfrm>
            <a:off x="2667000" y="4069080"/>
            <a:ext cx="5791201" cy="1833419"/>
          </a:xfrm>
          <a:custGeom>
            <a:avLst/>
            <a:gdLst>
              <a:gd name="connsiteX0" fmla="*/ 0 w 5985163"/>
              <a:gd name="connsiteY0" fmla="*/ 1819564 h 1833419"/>
              <a:gd name="connsiteX1" fmla="*/ 1593272 w 5985163"/>
              <a:gd name="connsiteY1" fmla="*/ 1791855 h 1833419"/>
              <a:gd name="connsiteX2" fmla="*/ 2064327 w 5985163"/>
              <a:gd name="connsiteY2" fmla="*/ 1639455 h 1833419"/>
              <a:gd name="connsiteX3" fmla="*/ 2272145 w 5985163"/>
              <a:gd name="connsiteY3" fmla="*/ 932873 h 1833419"/>
              <a:gd name="connsiteX4" fmla="*/ 2286000 w 5985163"/>
              <a:gd name="connsiteY4" fmla="*/ 323273 h 1833419"/>
              <a:gd name="connsiteX5" fmla="*/ 2369127 w 5985163"/>
              <a:gd name="connsiteY5" fmla="*/ 101601 h 1833419"/>
              <a:gd name="connsiteX6" fmla="*/ 2479963 w 5985163"/>
              <a:gd name="connsiteY6" fmla="*/ 32328 h 1833419"/>
              <a:gd name="connsiteX7" fmla="*/ 2812472 w 5985163"/>
              <a:gd name="connsiteY7" fmla="*/ 18473 h 1833419"/>
              <a:gd name="connsiteX8" fmla="*/ 3311236 w 5985163"/>
              <a:gd name="connsiteY8" fmla="*/ 18473 h 1833419"/>
              <a:gd name="connsiteX9" fmla="*/ 3463636 w 5985163"/>
              <a:gd name="connsiteY9" fmla="*/ 129310 h 1833419"/>
              <a:gd name="connsiteX10" fmla="*/ 3505200 w 5985163"/>
              <a:gd name="connsiteY10" fmla="*/ 434110 h 1833419"/>
              <a:gd name="connsiteX11" fmla="*/ 3532909 w 5985163"/>
              <a:gd name="connsiteY11" fmla="*/ 1016001 h 1833419"/>
              <a:gd name="connsiteX12" fmla="*/ 3629891 w 5985163"/>
              <a:gd name="connsiteY12" fmla="*/ 1584037 h 1833419"/>
              <a:gd name="connsiteX13" fmla="*/ 4017818 w 5985163"/>
              <a:gd name="connsiteY13" fmla="*/ 1791855 h 1833419"/>
              <a:gd name="connsiteX14" fmla="*/ 5985163 w 5985163"/>
              <a:gd name="connsiteY14" fmla="*/ 1833419 h 183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85163" h="1833419">
                <a:moveTo>
                  <a:pt x="0" y="1819564"/>
                </a:moveTo>
                <a:cubicBezTo>
                  <a:pt x="624609" y="1820718"/>
                  <a:pt x="1249218" y="1821873"/>
                  <a:pt x="1593272" y="1791855"/>
                </a:cubicBezTo>
                <a:cubicBezTo>
                  <a:pt x="1937326" y="1761837"/>
                  <a:pt x="1951181" y="1782619"/>
                  <a:pt x="2064327" y="1639455"/>
                </a:cubicBezTo>
                <a:cubicBezTo>
                  <a:pt x="2177473" y="1496291"/>
                  <a:pt x="2235200" y="1152237"/>
                  <a:pt x="2272145" y="932873"/>
                </a:cubicBezTo>
                <a:cubicBezTo>
                  <a:pt x="2309090" y="713509"/>
                  <a:pt x="2269836" y="461818"/>
                  <a:pt x="2286000" y="323273"/>
                </a:cubicBezTo>
                <a:cubicBezTo>
                  <a:pt x="2302164" y="184728"/>
                  <a:pt x="2336800" y="150092"/>
                  <a:pt x="2369127" y="101601"/>
                </a:cubicBezTo>
                <a:cubicBezTo>
                  <a:pt x="2401454" y="53110"/>
                  <a:pt x="2406072" y="46183"/>
                  <a:pt x="2479963" y="32328"/>
                </a:cubicBezTo>
                <a:cubicBezTo>
                  <a:pt x="2553854" y="18473"/>
                  <a:pt x="2673927" y="20782"/>
                  <a:pt x="2812472" y="18473"/>
                </a:cubicBezTo>
                <a:cubicBezTo>
                  <a:pt x="2951017" y="16164"/>
                  <a:pt x="3202709" y="0"/>
                  <a:pt x="3311236" y="18473"/>
                </a:cubicBezTo>
                <a:cubicBezTo>
                  <a:pt x="3419763" y="36946"/>
                  <a:pt x="3431309" y="60037"/>
                  <a:pt x="3463636" y="129310"/>
                </a:cubicBezTo>
                <a:cubicBezTo>
                  <a:pt x="3495963" y="198583"/>
                  <a:pt x="3493654" y="286328"/>
                  <a:pt x="3505200" y="434110"/>
                </a:cubicBezTo>
                <a:cubicBezTo>
                  <a:pt x="3516746" y="581892"/>
                  <a:pt x="3512127" y="824347"/>
                  <a:pt x="3532909" y="1016001"/>
                </a:cubicBezTo>
                <a:cubicBezTo>
                  <a:pt x="3553691" y="1207656"/>
                  <a:pt x="3549073" y="1454728"/>
                  <a:pt x="3629891" y="1584037"/>
                </a:cubicBezTo>
                <a:cubicBezTo>
                  <a:pt x="3710709" y="1713346"/>
                  <a:pt x="3625273" y="1750291"/>
                  <a:pt x="4017818" y="1791855"/>
                </a:cubicBezTo>
                <a:cubicBezTo>
                  <a:pt x="4410363" y="1833419"/>
                  <a:pt x="5985163" y="1833419"/>
                  <a:pt x="5985163" y="1833419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KNOWS Platform: Salient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ln>
            <a:noFill/>
          </a:ln>
        </p:spPr>
        <p:txBody>
          <a:bodyPr>
            <a:normAutofit/>
          </a:bodyPr>
          <a:lstStyle/>
          <a:p>
            <a:pPr marL="539496" indent="-457200"/>
            <a:r>
              <a:rPr lang="en-US" dirty="0"/>
              <a:t>Can dynamically </a:t>
            </a:r>
            <a:r>
              <a:rPr lang="en-US" dirty="0">
                <a:solidFill>
                  <a:srgbClr val="FF0000"/>
                </a:solidFill>
              </a:rPr>
              <a:t>adjust channel-width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center-frequency.</a:t>
            </a:r>
            <a:r>
              <a:rPr lang="en-US" dirty="0"/>
              <a:t> </a:t>
            </a:r>
          </a:p>
          <a:p>
            <a:pPr marL="539496" indent="-457200"/>
            <a:r>
              <a:rPr lang="en-US" dirty="0"/>
              <a:t>Low time overhead for switching</a:t>
            </a:r>
          </a:p>
          <a:p>
            <a:pPr marL="539496" indent="-457200">
              <a:buNone/>
            </a:pPr>
            <a:r>
              <a:rPr lang="en-US" dirty="0"/>
              <a:t>	</a:t>
            </a:r>
            <a:r>
              <a:rPr lang="en-US" dirty="0">
                <a:sym typeface="Wingdings" pitchFamily="2" charset="2"/>
              </a:rPr>
              <a:t> can change </a:t>
            </a:r>
            <a:r>
              <a:rPr lang="en-US">
                <a:sym typeface="Wingdings" pitchFamily="2" charset="2"/>
              </a:rPr>
              <a:t>at fine-grained </a:t>
            </a:r>
            <a:r>
              <a:rPr lang="en-US" dirty="0">
                <a:sym typeface="Wingdings" pitchFamily="2" charset="2"/>
              </a:rPr>
              <a:t>time-scale</a:t>
            </a:r>
            <a:endParaRPr lang="en-US" dirty="0"/>
          </a:p>
          <a:p>
            <a:pPr marL="539496" indent="-457200"/>
            <a:endParaRPr lang="en-US" dirty="0"/>
          </a:p>
          <a:p>
            <a:pPr marL="539496" indent="-457200">
              <a:buFont typeface="+mj-lt"/>
              <a:buAutoNum type="arabicPeriod"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676400" y="5897880"/>
            <a:ext cx="6705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4869935" y="5676146"/>
            <a:ext cx="461665" cy="105753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dirty="0"/>
              <a:t>Frequency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>
            <a:off x="4267200" y="4678680"/>
            <a:ext cx="2438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953000" y="4983480"/>
            <a:ext cx="1066800" cy="1588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2743994" y="4677886"/>
            <a:ext cx="2438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/>
          <p:nvPr/>
        </p:nvSpPr>
        <p:spPr>
          <a:xfrm>
            <a:off x="2667000" y="4069080"/>
            <a:ext cx="5791201" cy="1833419"/>
          </a:xfrm>
          <a:custGeom>
            <a:avLst/>
            <a:gdLst>
              <a:gd name="connsiteX0" fmla="*/ 0 w 5985163"/>
              <a:gd name="connsiteY0" fmla="*/ 1819564 h 1833419"/>
              <a:gd name="connsiteX1" fmla="*/ 1593272 w 5985163"/>
              <a:gd name="connsiteY1" fmla="*/ 1791855 h 1833419"/>
              <a:gd name="connsiteX2" fmla="*/ 2064327 w 5985163"/>
              <a:gd name="connsiteY2" fmla="*/ 1639455 h 1833419"/>
              <a:gd name="connsiteX3" fmla="*/ 2272145 w 5985163"/>
              <a:gd name="connsiteY3" fmla="*/ 932873 h 1833419"/>
              <a:gd name="connsiteX4" fmla="*/ 2286000 w 5985163"/>
              <a:gd name="connsiteY4" fmla="*/ 323273 h 1833419"/>
              <a:gd name="connsiteX5" fmla="*/ 2369127 w 5985163"/>
              <a:gd name="connsiteY5" fmla="*/ 101601 h 1833419"/>
              <a:gd name="connsiteX6" fmla="*/ 2479963 w 5985163"/>
              <a:gd name="connsiteY6" fmla="*/ 32328 h 1833419"/>
              <a:gd name="connsiteX7" fmla="*/ 2812472 w 5985163"/>
              <a:gd name="connsiteY7" fmla="*/ 18473 h 1833419"/>
              <a:gd name="connsiteX8" fmla="*/ 3311236 w 5985163"/>
              <a:gd name="connsiteY8" fmla="*/ 18473 h 1833419"/>
              <a:gd name="connsiteX9" fmla="*/ 3463636 w 5985163"/>
              <a:gd name="connsiteY9" fmla="*/ 129310 h 1833419"/>
              <a:gd name="connsiteX10" fmla="*/ 3505200 w 5985163"/>
              <a:gd name="connsiteY10" fmla="*/ 434110 h 1833419"/>
              <a:gd name="connsiteX11" fmla="*/ 3532909 w 5985163"/>
              <a:gd name="connsiteY11" fmla="*/ 1016001 h 1833419"/>
              <a:gd name="connsiteX12" fmla="*/ 3629891 w 5985163"/>
              <a:gd name="connsiteY12" fmla="*/ 1584037 h 1833419"/>
              <a:gd name="connsiteX13" fmla="*/ 4017818 w 5985163"/>
              <a:gd name="connsiteY13" fmla="*/ 1791855 h 1833419"/>
              <a:gd name="connsiteX14" fmla="*/ 5985163 w 5985163"/>
              <a:gd name="connsiteY14" fmla="*/ 1833419 h 183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85163" h="1833419">
                <a:moveTo>
                  <a:pt x="0" y="1819564"/>
                </a:moveTo>
                <a:cubicBezTo>
                  <a:pt x="624609" y="1820718"/>
                  <a:pt x="1249218" y="1821873"/>
                  <a:pt x="1593272" y="1791855"/>
                </a:cubicBezTo>
                <a:cubicBezTo>
                  <a:pt x="1937326" y="1761837"/>
                  <a:pt x="1951181" y="1782619"/>
                  <a:pt x="2064327" y="1639455"/>
                </a:cubicBezTo>
                <a:cubicBezTo>
                  <a:pt x="2177473" y="1496291"/>
                  <a:pt x="2235200" y="1152237"/>
                  <a:pt x="2272145" y="932873"/>
                </a:cubicBezTo>
                <a:cubicBezTo>
                  <a:pt x="2309090" y="713509"/>
                  <a:pt x="2269836" y="461818"/>
                  <a:pt x="2286000" y="323273"/>
                </a:cubicBezTo>
                <a:cubicBezTo>
                  <a:pt x="2302164" y="184728"/>
                  <a:pt x="2336800" y="150092"/>
                  <a:pt x="2369127" y="101601"/>
                </a:cubicBezTo>
                <a:cubicBezTo>
                  <a:pt x="2401454" y="53110"/>
                  <a:pt x="2406072" y="46183"/>
                  <a:pt x="2479963" y="32328"/>
                </a:cubicBezTo>
                <a:cubicBezTo>
                  <a:pt x="2553854" y="18473"/>
                  <a:pt x="2673927" y="20782"/>
                  <a:pt x="2812472" y="18473"/>
                </a:cubicBezTo>
                <a:cubicBezTo>
                  <a:pt x="2951017" y="16164"/>
                  <a:pt x="3202709" y="0"/>
                  <a:pt x="3311236" y="18473"/>
                </a:cubicBezTo>
                <a:cubicBezTo>
                  <a:pt x="3419763" y="36946"/>
                  <a:pt x="3431309" y="60037"/>
                  <a:pt x="3463636" y="129310"/>
                </a:cubicBezTo>
                <a:cubicBezTo>
                  <a:pt x="3495963" y="198583"/>
                  <a:pt x="3493654" y="286328"/>
                  <a:pt x="3505200" y="434110"/>
                </a:cubicBezTo>
                <a:cubicBezTo>
                  <a:pt x="3516746" y="581892"/>
                  <a:pt x="3512127" y="824347"/>
                  <a:pt x="3532909" y="1016001"/>
                </a:cubicBezTo>
                <a:cubicBezTo>
                  <a:pt x="3553691" y="1207656"/>
                  <a:pt x="3549073" y="1454728"/>
                  <a:pt x="3629891" y="1584037"/>
                </a:cubicBezTo>
                <a:cubicBezTo>
                  <a:pt x="3710709" y="1713346"/>
                  <a:pt x="3625273" y="1750291"/>
                  <a:pt x="4017818" y="1791855"/>
                </a:cubicBezTo>
                <a:cubicBezTo>
                  <a:pt x="4410363" y="1833419"/>
                  <a:pt x="5985163" y="1833419"/>
                  <a:pt x="5985163" y="1833419"/>
                </a:cubicBezTo>
              </a:path>
            </a:pathLst>
          </a:cu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2667000" y="4069080"/>
            <a:ext cx="5791201" cy="1833419"/>
          </a:xfrm>
          <a:custGeom>
            <a:avLst/>
            <a:gdLst>
              <a:gd name="connsiteX0" fmla="*/ 0 w 5985163"/>
              <a:gd name="connsiteY0" fmla="*/ 1819564 h 1833419"/>
              <a:gd name="connsiteX1" fmla="*/ 1593272 w 5985163"/>
              <a:gd name="connsiteY1" fmla="*/ 1791855 h 1833419"/>
              <a:gd name="connsiteX2" fmla="*/ 2064327 w 5985163"/>
              <a:gd name="connsiteY2" fmla="*/ 1639455 h 1833419"/>
              <a:gd name="connsiteX3" fmla="*/ 2272145 w 5985163"/>
              <a:gd name="connsiteY3" fmla="*/ 932873 h 1833419"/>
              <a:gd name="connsiteX4" fmla="*/ 2286000 w 5985163"/>
              <a:gd name="connsiteY4" fmla="*/ 323273 h 1833419"/>
              <a:gd name="connsiteX5" fmla="*/ 2369127 w 5985163"/>
              <a:gd name="connsiteY5" fmla="*/ 101601 h 1833419"/>
              <a:gd name="connsiteX6" fmla="*/ 2479963 w 5985163"/>
              <a:gd name="connsiteY6" fmla="*/ 32328 h 1833419"/>
              <a:gd name="connsiteX7" fmla="*/ 2812472 w 5985163"/>
              <a:gd name="connsiteY7" fmla="*/ 18473 h 1833419"/>
              <a:gd name="connsiteX8" fmla="*/ 3311236 w 5985163"/>
              <a:gd name="connsiteY8" fmla="*/ 18473 h 1833419"/>
              <a:gd name="connsiteX9" fmla="*/ 3463636 w 5985163"/>
              <a:gd name="connsiteY9" fmla="*/ 129310 h 1833419"/>
              <a:gd name="connsiteX10" fmla="*/ 3505200 w 5985163"/>
              <a:gd name="connsiteY10" fmla="*/ 434110 h 1833419"/>
              <a:gd name="connsiteX11" fmla="*/ 3532909 w 5985163"/>
              <a:gd name="connsiteY11" fmla="*/ 1016001 h 1833419"/>
              <a:gd name="connsiteX12" fmla="*/ 3629891 w 5985163"/>
              <a:gd name="connsiteY12" fmla="*/ 1584037 h 1833419"/>
              <a:gd name="connsiteX13" fmla="*/ 4017818 w 5985163"/>
              <a:gd name="connsiteY13" fmla="*/ 1791855 h 1833419"/>
              <a:gd name="connsiteX14" fmla="*/ 5985163 w 5985163"/>
              <a:gd name="connsiteY14" fmla="*/ 1833419 h 183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85163" h="1833419">
                <a:moveTo>
                  <a:pt x="0" y="1819564"/>
                </a:moveTo>
                <a:cubicBezTo>
                  <a:pt x="624609" y="1820718"/>
                  <a:pt x="1249218" y="1821873"/>
                  <a:pt x="1593272" y="1791855"/>
                </a:cubicBezTo>
                <a:cubicBezTo>
                  <a:pt x="1937326" y="1761837"/>
                  <a:pt x="1951181" y="1782619"/>
                  <a:pt x="2064327" y="1639455"/>
                </a:cubicBezTo>
                <a:cubicBezTo>
                  <a:pt x="2177473" y="1496291"/>
                  <a:pt x="2235200" y="1152237"/>
                  <a:pt x="2272145" y="932873"/>
                </a:cubicBezTo>
                <a:cubicBezTo>
                  <a:pt x="2309090" y="713509"/>
                  <a:pt x="2269836" y="461818"/>
                  <a:pt x="2286000" y="323273"/>
                </a:cubicBezTo>
                <a:cubicBezTo>
                  <a:pt x="2302164" y="184728"/>
                  <a:pt x="2336800" y="150092"/>
                  <a:pt x="2369127" y="101601"/>
                </a:cubicBezTo>
                <a:cubicBezTo>
                  <a:pt x="2401454" y="53110"/>
                  <a:pt x="2406072" y="46183"/>
                  <a:pt x="2479963" y="32328"/>
                </a:cubicBezTo>
                <a:cubicBezTo>
                  <a:pt x="2553854" y="18473"/>
                  <a:pt x="2673927" y="20782"/>
                  <a:pt x="2812472" y="18473"/>
                </a:cubicBezTo>
                <a:cubicBezTo>
                  <a:pt x="2951017" y="16164"/>
                  <a:pt x="3202709" y="0"/>
                  <a:pt x="3311236" y="18473"/>
                </a:cubicBezTo>
                <a:cubicBezTo>
                  <a:pt x="3419763" y="36946"/>
                  <a:pt x="3431309" y="60037"/>
                  <a:pt x="3463636" y="129310"/>
                </a:cubicBezTo>
                <a:cubicBezTo>
                  <a:pt x="3495963" y="198583"/>
                  <a:pt x="3493654" y="286328"/>
                  <a:pt x="3505200" y="434110"/>
                </a:cubicBezTo>
                <a:cubicBezTo>
                  <a:pt x="3516746" y="581892"/>
                  <a:pt x="3512127" y="824347"/>
                  <a:pt x="3532909" y="1016001"/>
                </a:cubicBezTo>
                <a:cubicBezTo>
                  <a:pt x="3553691" y="1207656"/>
                  <a:pt x="3549073" y="1454728"/>
                  <a:pt x="3629891" y="1584037"/>
                </a:cubicBezTo>
                <a:cubicBezTo>
                  <a:pt x="3710709" y="1713346"/>
                  <a:pt x="3625273" y="1750291"/>
                  <a:pt x="4017818" y="1791855"/>
                </a:cubicBezTo>
                <a:cubicBezTo>
                  <a:pt x="4410363" y="1833419"/>
                  <a:pt x="5985163" y="1833419"/>
                  <a:pt x="5985163" y="1833419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2286794" y="4677886"/>
            <a:ext cx="2438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711483" y="3474720"/>
            <a:ext cx="3165231" cy="10972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Transceiver can tune </a:t>
            </a:r>
          </a:p>
          <a:p>
            <a:pPr algn="ctr"/>
            <a:r>
              <a:rPr lang="en-US" sz="2000" b="1" dirty="0"/>
              <a:t>to </a:t>
            </a:r>
            <a:r>
              <a:rPr lang="en-US" sz="2000" b="1" dirty="0">
                <a:solidFill>
                  <a:srgbClr val="FF0000"/>
                </a:solidFill>
              </a:rPr>
              <a:t>contiguous spectrum </a:t>
            </a:r>
          </a:p>
          <a:p>
            <a:pPr algn="ctr"/>
            <a:r>
              <a:rPr lang="en-US" sz="2000" b="1" dirty="0"/>
              <a:t>bands only!</a:t>
            </a:r>
          </a:p>
        </p:txBody>
      </p:sp>
    </p:spTree>
    <p:custDataLst>
      <p:tags r:id="rId1"/>
    </p:custDataLst>
  </p:cSld>
  <p:clrMapOvr>
    <a:masterClrMapping/>
  </p:clrMapOvr>
  <p:transition advTm="403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16666 -0.0002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3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-0.20833 -0.00023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3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3" grpId="0" animBg="1"/>
      <p:bldP spid="23" grpId="1" animBg="1"/>
      <p:bldP spid="23" grpId="2" animBg="1"/>
      <p:bldP spid="23" grpId="3" animBg="1"/>
      <p:bldP spid="23" grpId="4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12263"/>
            <a:ext cx="8458200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3CC"/>
                </a:solidFill>
              </a:rPr>
              <a:t>Changing Channel Widths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09057" y="4192392"/>
            <a:ext cx="8808440" cy="1677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16200000" flipV="1">
            <a:off x="973123" y="3940722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 rot="16200000" flipV="1">
            <a:off x="1108745" y="3942120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rot="16200000" flipV="1">
            <a:off x="1375795" y="3932333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16200000" flipV="1">
            <a:off x="1241571" y="3932333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16200000" flipV="1">
            <a:off x="1510019" y="3940722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rot="16200000" flipV="1">
            <a:off x="1065401" y="3387046"/>
            <a:ext cx="1593908" cy="1678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66CC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Connector 43"/>
          <p:cNvCxnSpPr/>
          <p:nvPr/>
        </p:nvCxnSpPr>
        <p:spPr bwMode="auto">
          <a:xfrm rot="16200000" flipV="1">
            <a:off x="1746309" y="3942120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Connector 44"/>
          <p:cNvCxnSpPr/>
          <p:nvPr/>
        </p:nvCxnSpPr>
        <p:spPr bwMode="auto">
          <a:xfrm rot="16200000" flipV="1">
            <a:off x="1881931" y="3943518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6" name="Straight Connector 45"/>
          <p:cNvCxnSpPr/>
          <p:nvPr/>
        </p:nvCxnSpPr>
        <p:spPr bwMode="auto">
          <a:xfrm rot="16200000" flipV="1">
            <a:off x="2148981" y="3933731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7" name="Straight Connector 46"/>
          <p:cNvCxnSpPr/>
          <p:nvPr/>
        </p:nvCxnSpPr>
        <p:spPr bwMode="auto">
          <a:xfrm rot="16200000" flipV="1">
            <a:off x="2014757" y="3933731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 rot="16200000" flipV="1">
            <a:off x="2283205" y="3942120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9" name="Straight Connector 48"/>
          <p:cNvCxnSpPr/>
          <p:nvPr/>
        </p:nvCxnSpPr>
        <p:spPr bwMode="auto">
          <a:xfrm rot="16200000" flipV="1">
            <a:off x="2417429" y="3942120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0" name="Straight Connector 49"/>
          <p:cNvCxnSpPr/>
          <p:nvPr/>
        </p:nvCxnSpPr>
        <p:spPr bwMode="auto">
          <a:xfrm rot="16200000" flipV="1">
            <a:off x="2553051" y="3943518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 rot="16200000" flipV="1">
            <a:off x="2820101" y="3933731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 rot="16200000" flipV="1">
            <a:off x="2685877" y="3933731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 rot="16200000" flipV="1">
            <a:off x="2954325" y="3942120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4" name="Straight Connector 53"/>
          <p:cNvCxnSpPr/>
          <p:nvPr/>
        </p:nvCxnSpPr>
        <p:spPr bwMode="auto">
          <a:xfrm rot="16200000" flipV="1">
            <a:off x="3096938" y="3933731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rot="16200000" flipV="1">
            <a:off x="3232560" y="3935129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6" name="Straight Connector 55"/>
          <p:cNvCxnSpPr/>
          <p:nvPr/>
        </p:nvCxnSpPr>
        <p:spPr bwMode="auto">
          <a:xfrm rot="16200000" flipV="1">
            <a:off x="3499610" y="3925342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 rot="16200000" flipV="1">
            <a:off x="3768058" y="3925342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8" name="Straight Connector 57"/>
          <p:cNvCxnSpPr/>
          <p:nvPr/>
        </p:nvCxnSpPr>
        <p:spPr bwMode="auto">
          <a:xfrm rot="16200000" flipV="1">
            <a:off x="3633834" y="3933731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9" name="Straight Connector 58"/>
          <p:cNvCxnSpPr/>
          <p:nvPr/>
        </p:nvCxnSpPr>
        <p:spPr bwMode="auto">
          <a:xfrm rot="16200000" flipV="1">
            <a:off x="2803322" y="3388444"/>
            <a:ext cx="1593908" cy="1678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66CC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rot="16200000" flipV="1">
            <a:off x="3895291" y="3926740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1" name="Straight Connector 60"/>
          <p:cNvCxnSpPr/>
          <p:nvPr/>
        </p:nvCxnSpPr>
        <p:spPr bwMode="auto">
          <a:xfrm rot="16200000" flipV="1">
            <a:off x="4029515" y="3935129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2" name="Straight Connector 61"/>
          <p:cNvCxnSpPr/>
          <p:nvPr/>
        </p:nvCxnSpPr>
        <p:spPr bwMode="auto">
          <a:xfrm rot="16200000" flipV="1">
            <a:off x="4163739" y="3935129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3" name="Straight Connector 62"/>
          <p:cNvCxnSpPr/>
          <p:nvPr/>
        </p:nvCxnSpPr>
        <p:spPr bwMode="auto">
          <a:xfrm rot="16200000" flipV="1">
            <a:off x="3326238" y="2980184"/>
            <a:ext cx="2416028" cy="4194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</p:cxnSp>
      <p:cxnSp>
        <p:nvCxnSpPr>
          <p:cNvPr id="64" name="Straight Connector 63"/>
          <p:cNvCxnSpPr/>
          <p:nvPr/>
        </p:nvCxnSpPr>
        <p:spPr bwMode="auto">
          <a:xfrm rot="16200000" flipV="1">
            <a:off x="4566411" y="3926740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5" name="Straight Connector 64"/>
          <p:cNvCxnSpPr/>
          <p:nvPr/>
        </p:nvCxnSpPr>
        <p:spPr bwMode="auto">
          <a:xfrm rot="16200000" flipV="1">
            <a:off x="4432187" y="3926740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6" name="Straight Connector 65"/>
          <p:cNvCxnSpPr/>
          <p:nvPr/>
        </p:nvCxnSpPr>
        <p:spPr bwMode="auto">
          <a:xfrm rot="16200000" flipV="1">
            <a:off x="4700635" y="3935129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7" name="Straight Connector 66"/>
          <p:cNvCxnSpPr/>
          <p:nvPr/>
        </p:nvCxnSpPr>
        <p:spPr bwMode="auto">
          <a:xfrm rot="16200000" flipV="1">
            <a:off x="4843248" y="3926740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8" name="Straight Connector 67"/>
          <p:cNvCxnSpPr/>
          <p:nvPr/>
        </p:nvCxnSpPr>
        <p:spPr bwMode="auto">
          <a:xfrm rot="16200000" flipV="1">
            <a:off x="4978870" y="3928138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69" name="Straight Connector 68"/>
          <p:cNvCxnSpPr/>
          <p:nvPr/>
        </p:nvCxnSpPr>
        <p:spPr bwMode="auto">
          <a:xfrm rot="16200000" flipV="1">
            <a:off x="4549632" y="3381453"/>
            <a:ext cx="1593908" cy="1678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66CC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0" name="Straight Connector 69"/>
          <p:cNvCxnSpPr/>
          <p:nvPr/>
        </p:nvCxnSpPr>
        <p:spPr bwMode="auto">
          <a:xfrm rot="16200000" flipV="1">
            <a:off x="5229142" y="3926740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1" name="Straight Connector 70"/>
          <p:cNvCxnSpPr/>
          <p:nvPr/>
        </p:nvCxnSpPr>
        <p:spPr bwMode="auto">
          <a:xfrm rot="16200000" flipV="1">
            <a:off x="5497590" y="3926740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2" name="Straight Connector 71"/>
          <p:cNvCxnSpPr/>
          <p:nvPr/>
        </p:nvCxnSpPr>
        <p:spPr bwMode="auto">
          <a:xfrm rot="16200000" flipV="1">
            <a:off x="5363366" y="3935129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rot="16200000" flipV="1">
            <a:off x="5624823" y="3928138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rot="16200000" flipV="1">
            <a:off x="5759047" y="3936527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5" name="Straight Connector 74"/>
          <p:cNvCxnSpPr/>
          <p:nvPr/>
        </p:nvCxnSpPr>
        <p:spPr bwMode="auto">
          <a:xfrm rot="16200000" flipV="1">
            <a:off x="5893271" y="3936527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6" name="Straight Connector 75"/>
          <p:cNvCxnSpPr/>
          <p:nvPr/>
        </p:nvCxnSpPr>
        <p:spPr bwMode="auto">
          <a:xfrm rot="16200000" flipV="1">
            <a:off x="6028893" y="3937925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7" name="Straight Connector 76"/>
          <p:cNvCxnSpPr/>
          <p:nvPr/>
        </p:nvCxnSpPr>
        <p:spPr bwMode="auto">
          <a:xfrm rot="16200000" flipV="1">
            <a:off x="6295943" y="3928138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 rot="16200000" flipV="1">
            <a:off x="6161719" y="3928138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 rot="16200000" flipV="1">
            <a:off x="6430167" y="3936527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 rot="16200000" flipV="1">
            <a:off x="6572780" y="3928138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rot="16200000" flipV="1">
            <a:off x="6708402" y="3929536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 rot="16200000" flipV="1">
            <a:off x="6279164" y="3382851"/>
            <a:ext cx="1593908" cy="1678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66CC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 rot="16200000" flipV="1">
            <a:off x="6981040" y="3950509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 rot="16200000" flipV="1">
            <a:off x="7116662" y="3951907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6" name="Straight Connector 85"/>
          <p:cNvCxnSpPr/>
          <p:nvPr/>
        </p:nvCxnSpPr>
        <p:spPr bwMode="auto">
          <a:xfrm rot="16200000" flipV="1">
            <a:off x="7383712" y="3942120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7" name="Straight Connector 86"/>
          <p:cNvCxnSpPr/>
          <p:nvPr/>
        </p:nvCxnSpPr>
        <p:spPr bwMode="auto">
          <a:xfrm rot="16200000" flipV="1">
            <a:off x="7249488" y="3942120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8" name="Straight Connector 87"/>
          <p:cNvCxnSpPr/>
          <p:nvPr/>
        </p:nvCxnSpPr>
        <p:spPr bwMode="auto">
          <a:xfrm rot="16200000" flipV="1">
            <a:off x="7517936" y="3950509"/>
            <a:ext cx="494950" cy="83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 rot="16200000" flipH="1">
            <a:off x="985705" y="4129473"/>
            <a:ext cx="176172" cy="11745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/>
          <p:nvPr/>
        </p:nvCxnSpPr>
        <p:spPr bwMode="auto">
          <a:xfrm rot="5400000" flipH="1" flipV="1">
            <a:off x="981512" y="4116892"/>
            <a:ext cx="176169" cy="1426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 rot="16200000" flipH="1">
            <a:off x="810934" y="4139260"/>
            <a:ext cx="176172" cy="11745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/>
          <p:nvPr/>
        </p:nvCxnSpPr>
        <p:spPr bwMode="auto">
          <a:xfrm rot="5400000" flipH="1" flipV="1">
            <a:off x="806741" y="4126679"/>
            <a:ext cx="176169" cy="1426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/>
          <p:nvPr/>
        </p:nvCxnSpPr>
        <p:spPr bwMode="auto">
          <a:xfrm rot="16200000" flipH="1">
            <a:off x="636163" y="4140658"/>
            <a:ext cx="176172" cy="11745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/>
          <p:cNvCxnSpPr/>
          <p:nvPr/>
        </p:nvCxnSpPr>
        <p:spPr bwMode="auto">
          <a:xfrm rot="5400000" flipH="1" flipV="1">
            <a:off x="631970" y="4128077"/>
            <a:ext cx="176169" cy="1426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/>
          <p:nvPr/>
        </p:nvCxnSpPr>
        <p:spPr bwMode="auto">
          <a:xfrm rot="16200000" flipH="1">
            <a:off x="476772" y="4132269"/>
            <a:ext cx="176172" cy="11745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/>
          <p:nvPr/>
        </p:nvCxnSpPr>
        <p:spPr bwMode="auto">
          <a:xfrm rot="5400000" flipH="1" flipV="1">
            <a:off x="472579" y="4119688"/>
            <a:ext cx="176169" cy="1426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/>
          <p:cNvCxnSpPr/>
          <p:nvPr/>
        </p:nvCxnSpPr>
        <p:spPr bwMode="auto">
          <a:xfrm rot="16200000" flipH="1">
            <a:off x="317381" y="4132269"/>
            <a:ext cx="176172" cy="11745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/>
          <p:nvPr/>
        </p:nvCxnSpPr>
        <p:spPr bwMode="auto">
          <a:xfrm rot="5400000" flipH="1" flipV="1">
            <a:off x="313188" y="4119688"/>
            <a:ext cx="176169" cy="1426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Straight Connector 120"/>
          <p:cNvCxnSpPr/>
          <p:nvPr/>
        </p:nvCxnSpPr>
        <p:spPr bwMode="auto">
          <a:xfrm rot="16200000" flipH="1">
            <a:off x="7835315" y="4142056"/>
            <a:ext cx="176172" cy="11745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2" name="Straight Connector 121"/>
          <p:cNvCxnSpPr/>
          <p:nvPr/>
        </p:nvCxnSpPr>
        <p:spPr bwMode="auto">
          <a:xfrm rot="5400000" flipH="1" flipV="1">
            <a:off x="7831122" y="4129475"/>
            <a:ext cx="176169" cy="1426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5" name="Straight Connector 124"/>
          <p:cNvCxnSpPr/>
          <p:nvPr/>
        </p:nvCxnSpPr>
        <p:spPr bwMode="auto">
          <a:xfrm rot="16200000" flipH="1">
            <a:off x="7979326" y="4143454"/>
            <a:ext cx="176172" cy="11745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/>
          <p:cNvCxnSpPr/>
          <p:nvPr/>
        </p:nvCxnSpPr>
        <p:spPr bwMode="auto">
          <a:xfrm rot="5400000" flipH="1" flipV="1">
            <a:off x="7975133" y="4130873"/>
            <a:ext cx="176169" cy="1426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/>
          <p:cNvCxnSpPr/>
          <p:nvPr/>
        </p:nvCxnSpPr>
        <p:spPr bwMode="auto">
          <a:xfrm rot="16200000" flipH="1">
            <a:off x="8138717" y="4143454"/>
            <a:ext cx="176172" cy="11745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/>
          <p:cNvCxnSpPr/>
          <p:nvPr/>
        </p:nvCxnSpPr>
        <p:spPr bwMode="auto">
          <a:xfrm rot="5400000" flipH="1" flipV="1">
            <a:off x="8134524" y="4130873"/>
            <a:ext cx="176169" cy="1426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/>
          <p:cNvCxnSpPr/>
          <p:nvPr/>
        </p:nvCxnSpPr>
        <p:spPr bwMode="auto">
          <a:xfrm rot="16200000" flipH="1">
            <a:off x="8298108" y="4143454"/>
            <a:ext cx="176172" cy="11745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/>
          <p:cNvCxnSpPr/>
          <p:nvPr/>
        </p:nvCxnSpPr>
        <p:spPr bwMode="auto">
          <a:xfrm rot="5400000" flipH="1" flipV="1">
            <a:off x="8293915" y="4130873"/>
            <a:ext cx="176169" cy="1426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/>
          <p:cNvCxnSpPr/>
          <p:nvPr/>
        </p:nvCxnSpPr>
        <p:spPr bwMode="auto">
          <a:xfrm rot="16200000" flipH="1">
            <a:off x="8442119" y="4144852"/>
            <a:ext cx="176172" cy="11745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/>
          <p:cNvCxnSpPr/>
          <p:nvPr/>
        </p:nvCxnSpPr>
        <p:spPr bwMode="auto">
          <a:xfrm rot="5400000" flipH="1" flipV="1">
            <a:off x="8437926" y="4132271"/>
            <a:ext cx="176169" cy="1426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5" name="TextBox 134"/>
          <p:cNvSpPr txBox="1"/>
          <p:nvPr/>
        </p:nvSpPr>
        <p:spPr>
          <a:xfrm>
            <a:off x="371771" y="1244936"/>
            <a:ext cx="6179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/>
              <a:t>Scheme 1: Turn off certain subcarriers ~ OFDMA</a:t>
            </a:r>
          </a:p>
        </p:txBody>
      </p:sp>
      <p:cxnSp>
        <p:nvCxnSpPr>
          <p:cNvPr id="136" name="Straight Connector 135"/>
          <p:cNvCxnSpPr/>
          <p:nvPr/>
        </p:nvCxnSpPr>
        <p:spPr bwMode="auto">
          <a:xfrm rot="16200000" flipH="1">
            <a:off x="145407" y="4128074"/>
            <a:ext cx="176172" cy="11745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7" name="Straight Connector 136"/>
          <p:cNvCxnSpPr/>
          <p:nvPr/>
        </p:nvCxnSpPr>
        <p:spPr bwMode="auto">
          <a:xfrm rot="5400000" flipH="1" flipV="1">
            <a:off x="141214" y="4115493"/>
            <a:ext cx="176169" cy="1426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4" name="TextBox 143"/>
          <p:cNvSpPr txBox="1"/>
          <p:nvPr/>
        </p:nvSpPr>
        <p:spPr>
          <a:xfrm>
            <a:off x="3858935" y="4697045"/>
            <a:ext cx="1245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 MHz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3850103" y="4687511"/>
            <a:ext cx="1245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MHz</a:t>
            </a:r>
          </a:p>
        </p:txBody>
      </p:sp>
      <p:cxnSp>
        <p:nvCxnSpPr>
          <p:cNvPr id="149" name="Straight Connector 148"/>
          <p:cNvCxnSpPr/>
          <p:nvPr/>
        </p:nvCxnSpPr>
        <p:spPr bwMode="auto">
          <a:xfrm>
            <a:off x="251933" y="4600979"/>
            <a:ext cx="8410802" cy="287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151" name="TextBox 150"/>
          <p:cNvSpPr txBox="1"/>
          <p:nvPr/>
        </p:nvSpPr>
        <p:spPr>
          <a:xfrm>
            <a:off x="259890" y="5486390"/>
            <a:ext cx="6950429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i="0" dirty="0"/>
              <a:t>Issues: Guard band? Pilot tones? Modulation scheme?</a:t>
            </a:r>
          </a:p>
        </p:txBody>
      </p:sp>
    </p:spTree>
    <p:custDataLst>
      <p:tags r:id="rId1"/>
    </p:custDataLst>
  </p:cSld>
  <p:clrMapOvr>
    <a:masterClrMapping/>
  </p:clrMapOvr>
  <p:transition advTm="579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3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3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3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3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3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3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3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3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3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3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3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3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3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3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3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3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3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3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3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3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3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3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3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3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3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3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3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3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149"/>
                                        </p:tgtEl>
                                      </p:cBhvr>
                                      <p:by x="4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47" grpId="0"/>
      <p:bldP spid="15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12263"/>
            <a:ext cx="8458200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33CC"/>
                </a:solidFill>
              </a:rPr>
              <a:t>Changing Channel Widths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333270" y="1042814"/>
            <a:ext cx="61764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0" dirty="0"/>
              <a:t>Scheme 2: reduce subcarrier spacing and width!</a:t>
            </a:r>
          </a:p>
          <a:p>
            <a:r>
              <a:rPr lang="en-US" sz="2400" i="0" dirty="0">
                <a:sym typeface="Symbol"/>
              </a:rPr>
              <a:t> Increase symbol interval</a:t>
            </a:r>
            <a:endParaRPr lang="en-US" sz="2400" i="0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09057" y="4298267"/>
            <a:ext cx="8808440" cy="1677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89"/>
          <p:cNvGrpSpPr/>
          <p:nvPr/>
        </p:nvGrpSpPr>
        <p:grpSpPr>
          <a:xfrm>
            <a:off x="157992" y="1899017"/>
            <a:ext cx="8439325" cy="2498522"/>
            <a:chOff x="157992" y="1899017"/>
            <a:chExt cx="8439325" cy="2498522"/>
          </a:xfrm>
        </p:grpSpPr>
        <p:cxnSp>
          <p:nvCxnSpPr>
            <p:cNvPr id="9" name="Straight Connector 8"/>
            <p:cNvCxnSpPr/>
            <p:nvPr/>
          </p:nvCxnSpPr>
          <p:spPr bwMode="auto">
            <a:xfrm rot="16200000" flipV="1">
              <a:off x="973123" y="4046597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16200000" flipV="1">
              <a:off x="1108745" y="4047995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rot="16200000" flipV="1">
              <a:off x="1375795" y="4038208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rot="16200000" flipV="1">
              <a:off x="1241571" y="4038208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3" name="Straight Connector 12"/>
            <p:cNvCxnSpPr/>
            <p:nvPr/>
          </p:nvCxnSpPr>
          <p:spPr bwMode="auto">
            <a:xfrm rot="16200000" flipV="1">
              <a:off x="1510019" y="4046597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16200000" flipV="1">
              <a:off x="1065401" y="3492921"/>
              <a:ext cx="1593908" cy="1678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66CC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 bwMode="auto">
            <a:xfrm rot="16200000" flipV="1">
              <a:off x="1746309" y="4047995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 rot="16200000" flipV="1">
              <a:off x="1881931" y="4049393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6" name="Straight Connector 45"/>
            <p:cNvCxnSpPr/>
            <p:nvPr/>
          </p:nvCxnSpPr>
          <p:spPr bwMode="auto">
            <a:xfrm rot="16200000" flipV="1">
              <a:off x="2148981" y="4039606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 bwMode="auto">
            <a:xfrm rot="16200000" flipV="1">
              <a:off x="2014757" y="4039606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8" name="Straight Connector 47"/>
            <p:cNvCxnSpPr/>
            <p:nvPr/>
          </p:nvCxnSpPr>
          <p:spPr bwMode="auto">
            <a:xfrm rot="16200000" flipV="1">
              <a:off x="2283205" y="4047995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rot="16200000" flipV="1">
              <a:off x="2417429" y="4047995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0" name="Straight Connector 49"/>
            <p:cNvCxnSpPr/>
            <p:nvPr/>
          </p:nvCxnSpPr>
          <p:spPr bwMode="auto">
            <a:xfrm rot="16200000" flipV="1">
              <a:off x="2553051" y="4049393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 bwMode="auto">
            <a:xfrm rot="16200000" flipV="1">
              <a:off x="2820101" y="4039606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2" name="Straight Connector 51"/>
            <p:cNvCxnSpPr/>
            <p:nvPr/>
          </p:nvCxnSpPr>
          <p:spPr bwMode="auto">
            <a:xfrm rot="16200000" flipV="1">
              <a:off x="2685877" y="4039606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3" name="Straight Connector 52"/>
            <p:cNvCxnSpPr/>
            <p:nvPr/>
          </p:nvCxnSpPr>
          <p:spPr bwMode="auto">
            <a:xfrm rot="16200000" flipV="1">
              <a:off x="2954325" y="4047995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4" name="Straight Connector 53"/>
            <p:cNvCxnSpPr/>
            <p:nvPr/>
          </p:nvCxnSpPr>
          <p:spPr bwMode="auto">
            <a:xfrm rot="16200000" flipV="1">
              <a:off x="3096938" y="4039606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5" name="Straight Connector 54"/>
            <p:cNvCxnSpPr/>
            <p:nvPr/>
          </p:nvCxnSpPr>
          <p:spPr bwMode="auto">
            <a:xfrm rot="16200000" flipV="1">
              <a:off x="3232560" y="4041004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 rot="16200000" flipV="1">
              <a:off x="3499610" y="4031217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7" name="Straight Connector 56"/>
            <p:cNvCxnSpPr/>
            <p:nvPr/>
          </p:nvCxnSpPr>
          <p:spPr bwMode="auto">
            <a:xfrm rot="16200000" flipV="1">
              <a:off x="3768058" y="4031217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8" name="Straight Connector 57"/>
            <p:cNvCxnSpPr/>
            <p:nvPr/>
          </p:nvCxnSpPr>
          <p:spPr bwMode="auto">
            <a:xfrm rot="16200000" flipV="1">
              <a:off x="3633834" y="4039606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9" name="Straight Connector 58"/>
            <p:cNvCxnSpPr/>
            <p:nvPr/>
          </p:nvCxnSpPr>
          <p:spPr bwMode="auto">
            <a:xfrm rot="16200000" flipV="1">
              <a:off x="2803322" y="3494319"/>
              <a:ext cx="1593908" cy="1678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66CC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0" name="Straight Connector 59"/>
            <p:cNvCxnSpPr/>
            <p:nvPr/>
          </p:nvCxnSpPr>
          <p:spPr bwMode="auto">
            <a:xfrm rot="16200000" flipV="1">
              <a:off x="3895291" y="4032615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 bwMode="auto">
            <a:xfrm rot="16200000" flipV="1">
              <a:off x="4029515" y="4041004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2" name="Straight Connector 61"/>
            <p:cNvCxnSpPr/>
            <p:nvPr/>
          </p:nvCxnSpPr>
          <p:spPr bwMode="auto">
            <a:xfrm rot="16200000" flipV="1">
              <a:off x="4163739" y="4041004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3" name="Straight Connector 62"/>
            <p:cNvCxnSpPr/>
            <p:nvPr/>
          </p:nvCxnSpPr>
          <p:spPr bwMode="auto">
            <a:xfrm rot="16200000" flipV="1">
              <a:off x="3326238" y="3086059"/>
              <a:ext cx="2416028" cy="4194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4" name="Straight Connector 63"/>
            <p:cNvCxnSpPr/>
            <p:nvPr/>
          </p:nvCxnSpPr>
          <p:spPr bwMode="auto">
            <a:xfrm rot="16200000" flipV="1">
              <a:off x="4566411" y="4032615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 rot="16200000" flipV="1">
              <a:off x="4432187" y="4032615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 rot="16200000" flipV="1">
              <a:off x="4700635" y="4041004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16200000" flipV="1">
              <a:off x="4843248" y="4032615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 rot="16200000" flipV="1">
              <a:off x="4978870" y="4034013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rot="16200000" flipV="1">
              <a:off x="4549632" y="3487328"/>
              <a:ext cx="1593908" cy="1678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66CC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rot="16200000" flipV="1">
              <a:off x="5229142" y="4032615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rot="16200000" flipV="1">
              <a:off x="5497590" y="4032615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 rot="16200000" flipV="1">
              <a:off x="5363366" y="4041004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rot="16200000" flipV="1">
              <a:off x="5624823" y="4034013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 rot="16200000" flipV="1">
              <a:off x="5759047" y="4042402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 rot="16200000" flipV="1">
              <a:off x="5893271" y="4042402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 rot="16200000" flipV="1">
              <a:off x="6028893" y="4043800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rot="16200000" flipV="1">
              <a:off x="6295943" y="4034013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78" name="Straight Connector 77"/>
            <p:cNvCxnSpPr/>
            <p:nvPr/>
          </p:nvCxnSpPr>
          <p:spPr bwMode="auto">
            <a:xfrm rot="16200000" flipV="1">
              <a:off x="6161719" y="4034013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79" name="Straight Connector 78"/>
            <p:cNvCxnSpPr/>
            <p:nvPr/>
          </p:nvCxnSpPr>
          <p:spPr bwMode="auto">
            <a:xfrm rot="16200000" flipV="1">
              <a:off x="6430167" y="4042402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80" name="Straight Connector 79"/>
            <p:cNvCxnSpPr/>
            <p:nvPr/>
          </p:nvCxnSpPr>
          <p:spPr bwMode="auto">
            <a:xfrm rot="16200000" flipV="1">
              <a:off x="6572780" y="4034013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rot="16200000" flipV="1">
              <a:off x="6708402" y="4035411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 rot="16200000" flipV="1">
              <a:off x="6279164" y="3488726"/>
              <a:ext cx="1593908" cy="1678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66CC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84" name="Straight Connector 83"/>
            <p:cNvCxnSpPr/>
            <p:nvPr/>
          </p:nvCxnSpPr>
          <p:spPr bwMode="auto">
            <a:xfrm rot="16200000" flipV="1">
              <a:off x="6981040" y="4056384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85" name="Straight Connector 84"/>
            <p:cNvCxnSpPr/>
            <p:nvPr/>
          </p:nvCxnSpPr>
          <p:spPr bwMode="auto">
            <a:xfrm rot="16200000" flipV="1">
              <a:off x="7116662" y="4057782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86" name="Straight Connector 85"/>
            <p:cNvCxnSpPr/>
            <p:nvPr/>
          </p:nvCxnSpPr>
          <p:spPr bwMode="auto">
            <a:xfrm rot="16200000" flipV="1">
              <a:off x="7383712" y="4047995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87" name="Straight Connector 86"/>
            <p:cNvCxnSpPr/>
            <p:nvPr/>
          </p:nvCxnSpPr>
          <p:spPr bwMode="auto">
            <a:xfrm rot="16200000" flipV="1">
              <a:off x="7249488" y="4047995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88" name="Straight Connector 87"/>
            <p:cNvCxnSpPr/>
            <p:nvPr/>
          </p:nvCxnSpPr>
          <p:spPr bwMode="auto">
            <a:xfrm rot="16200000" flipV="1">
              <a:off x="7517936" y="4056384"/>
              <a:ext cx="494950" cy="8389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 rot="16200000" flipH="1">
              <a:off x="985705" y="4235348"/>
              <a:ext cx="176172" cy="11745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 rot="5400000" flipH="1" flipV="1">
              <a:off x="981512" y="4222767"/>
              <a:ext cx="176169" cy="14261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Straight Connector 103"/>
            <p:cNvCxnSpPr/>
            <p:nvPr/>
          </p:nvCxnSpPr>
          <p:spPr bwMode="auto">
            <a:xfrm rot="16200000" flipH="1">
              <a:off x="810934" y="4245135"/>
              <a:ext cx="176172" cy="11745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Straight Connector 104"/>
            <p:cNvCxnSpPr/>
            <p:nvPr/>
          </p:nvCxnSpPr>
          <p:spPr bwMode="auto">
            <a:xfrm rot="5400000" flipH="1" flipV="1">
              <a:off x="806741" y="4232554"/>
              <a:ext cx="176169" cy="14261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Straight Connector 105"/>
            <p:cNvCxnSpPr/>
            <p:nvPr/>
          </p:nvCxnSpPr>
          <p:spPr bwMode="auto">
            <a:xfrm rot="16200000" flipH="1">
              <a:off x="636163" y="4246533"/>
              <a:ext cx="176172" cy="11745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Straight Connector 106"/>
            <p:cNvCxnSpPr/>
            <p:nvPr/>
          </p:nvCxnSpPr>
          <p:spPr bwMode="auto">
            <a:xfrm rot="5400000" flipH="1" flipV="1">
              <a:off x="631970" y="4233952"/>
              <a:ext cx="176169" cy="14261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Straight Connector 107"/>
            <p:cNvCxnSpPr/>
            <p:nvPr/>
          </p:nvCxnSpPr>
          <p:spPr bwMode="auto">
            <a:xfrm rot="16200000" flipH="1">
              <a:off x="476772" y="4238144"/>
              <a:ext cx="176172" cy="11745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Straight Connector 108"/>
            <p:cNvCxnSpPr/>
            <p:nvPr/>
          </p:nvCxnSpPr>
          <p:spPr bwMode="auto">
            <a:xfrm rot="5400000" flipH="1" flipV="1">
              <a:off x="472579" y="4225563"/>
              <a:ext cx="176169" cy="14261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0" name="Straight Connector 109"/>
            <p:cNvCxnSpPr/>
            <p:nvPr/>
          </p:nvCxnSpPr>
          <p:spPr bwMode="auto">
            <a:xfrm rot="16200000" flipH="1">
              <a:off x="317381" y="4238144"/>
              <a:ext cx="176172" cy="11745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1" name="Straight Connector 110"/>
            <p:cNvCxnSpPr/>
            <p:nvPr/>
          </p:nvCxnSpPr>
          <p:spPr bwMode="auto">
            <a:xfrm rot="5400000" flipH="1" flipV="1">
              <a:off x="313188" y="4225563"/>
              <a:ext cx="176169" cy="14261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Straight Connector 120"/>
            <p:cNvCxnSpPr/>
            <p:nvPr/>
          </p:nvCxnSpPr>
          <p:spPr bwMode="auto">
            <a:xfrm rot="16200000" flipH="1">
              <a:off x="7835315" y="4247931"/>
              <a:ext cx="176172" cy="11745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2" name="Straight Connector 121"/>
            <p:cNvCxnSpPr/>
            <p:nvPr/>
          </p:nvCxnSpPr>
          <p:spPr bwMode="auto">
            <a:xfrm rot="5400000" flipH="1" flipV="1">
              <a:off x="7831122" y="4235350"/>
              <a:ext cx="176169" cy="14261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Straight Connector 124"/>
            <p:cNvCxnSpPr/>
            <p:nvPr/>
          </p:nvCxnSpPr>
          <p:spPr bwMode="auto">
            <a:xfrm rot="16200000" flipH="1">
              <a:off x="7979326" y="4249329"/>
              <a:ext cx="176172" cy="11745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6" name="Straight Connector 125"/>
            <p:cNvCxnSpPr/>
            <p:nvPr/>
          </p:nvCxnSpPr>
          <p:spPr bwMode="auto">
            <a:xfrm rot="5400000" flipH="1" flipV="1">
              <a:off x="7975133" y="4236748"/>
              <a:ext cx="176169" cy="14261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7" name="Straight Connector 126"/>
            <p:cNvCxnSpPr/>
            <p:nvPr/>
          </p:nvCxnSpPr>
          <p:spPr bwMode="auto">
            <a:xfrm rot="16200000" flipH="1">
              <a:off x="8138717" y="4249329"/>
              <a:ext cx="176172" cy="11745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8" name="Straight Connector 127"/>
            <p:cNvCxnSpPr/>
            <p:nvPr/>
          </p:nvCxnSpPr>
          <p:spPr bwMode="auto">
            <a:xfrm rot="5400000" flipH="1" flipV="1">
              <a:off x="8134524" y="4236748"/>
              <a:ext cx="176169" cy="14261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/>
          </p:nvCxnSpPr>
          <p:spPr bwMode="auto">
            <a:xfrm rot="16200000" flipH="1">
              <a:off x="8298108" y="4249329"/>
              <a:ext cx="176172" cy="11745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/>
          </p:nvCxnSpPr>
          <p:spPr bwMode="auto">
            <a:xfrm rot="5400000" flipH="1" flipV="1">
              <a:off x="8293915" y="4236748"/>
              <a:ext cx="176169" cy="14261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 bwMode="auto">
            <a:xfrm rot="16200000" flipH="1">
              <a:off x="8442119" y="4250727"/>
              <a:ext cx="176172" cy="11745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2" name="Straight Connector 131"/>
            <p:cNvCxnSpPr/>
            <p:nvPr/>
          </p:nvCxnSpPr>
          <p:spPr bwMode="auto">
            <a:xfrm rot="5400000" flipH="1" flipV="1">
              <a:off x="8437926" y="4238146"/>
              <a:ext cx="176169" cy="14261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6" name="Straight Connector 135"/>
            <p:cNvCxnSpPr/>
            <p:nvPr/>
          </p:nvCxnSpPr>
          <p:spPr bwMode="auto">
            <a:xfrm rot="16200000" flipH="1">
              <a:off x="145407" y="4233949"/>
              <a:ext cx="176172" cy="11745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7" name="Straight Connector 136"/>
            <p:cNvCxnSpPr/>
            <p:nvPr/>
          </p:nvCxnSpPr>
          <p:spPr bwMode="auto">
            <a:xfrm rot="5400000" flipH="1" flipV="1">
              <a:off x="141214" y="4221368"/>
              <a:ext cx="176169" cy="14261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4" name="TextBox 143"/>
          <p:cNvSpPr txBox="1"/>
          <p:nvPr/>
        </p:nvSpPr>
        <p:spPr>
          <a:xfrm>
            <a:off x="3858935" y="4697045"/>
            <a:ext cx="1245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 MHz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3850103" y="4687511"/>
            <a:ext cx="1245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MHz</a:t>
            </a:r>
          </a:p>
        </p:txBody>
      </p:sp>
      <p:cxnSp>
        <p:nvCxnSpPr>
          <p:cNvPr id="149" name="Straight Connector 148"/>
          <p:cNvCxnSpPr/>
          <p:nvPr/>
        </p:nvCxnSpPr>
        <p:spPr bwMode="auto">
          <a:xfrm>
            <a:off x="251933" y="4706854"/>
            <a:ext cx="8410802" cy="287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89" name="TextBox 88"/>
          <p:cNvSpPr txBox="1"/>
          <p:nvPr/>
        </p:nvSpPr>
        <p:spPr>
          <a:xfrm>
            <a:off x="789272" y="5534524"/>
            <a:ext cx="668683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i="0" dirty="0"/>
              <a:t>Properties: same # of subcarriers, </a:t>
            </a:r>
            <a:r>
              <a:rPr lang="en-US" sz="2400" i="0"/>
              <a:t>same modulation </a:t>
            </a:r>
            <a:endParaRPr lang="en-US" sz="2400" i="0" dirty="0"/>
          </a:p>
        </p:txBody>
      </p:sp>
    </p:spTree>
    <p:custDataLst>
      <p:tags r:id="rId1"/>
    </p:custDataLst>
  </p:cSld>
  <p:clrMapOvr>
    <a:masterClrMapping/>
  </p:clrMapOvr>
  <p:transition advTm="544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49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47" grpId="0"/>
      <p:bldP spid="8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33CC"/>
                </a:solidFill>
              </a:rPr>
              <a:t>Adaptive Channel-Width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Why is this a good thing…? </a:t>
            </a:r>
          </a:p>
          <a:p>
            <a:pPr marL="539496" indent="-457200">
              <a:buFont typeface="+mj-lt"/>
              <a:buAutoNum type="arabicPeriod"/>
            </a:pPr>
            <a:endParaRPr lang="en-US" dirty="0"/>
          </a:p>
          <a:p>
            <a:pPr marL="539496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Fragmentation</a:t>
            </a:r>
          </a:p>
          <a:p>
            <a:pPr marL="539496" indent="-457200">
              <a:buNone/>
            </a:pPr>
            <a:r>
              <a:rPr lang="en-US" sz="2600" dirty="0"/>
              <a:t>	</a:t>
            </a:r>
            <a:r>
              <a:rPr lang="en-US" sz="2600" dirty="0">
                <a:sym typeface="Wingdings" pitchFamily="2" charset="2"/>
              </a:rPr>
              <a:t> White spaces may have different sizes</a:t>
            </a:r>
          </a:p>
          <a:p>
            <a:pPr marL="539496" indent="-457200">
              <a:buNone/>
            </a:pPr>
            <a:r>
              <a:rPr lang="en-US" sz="2600" dirty="0">
                <a:sym typeface="Wingdings" pitchFamily="2" charset="2"/>
              </a:rPr>
              <a:t>	 Make use of narrow white spaces if necessary</a:t>
            </a:r>
          </a:p>
          <a:p>
            <a:pPr marL="539496" indent="-457200">
              <a:buNone/>
            </a:pPr>
            <a:endParaRPr lang="en-US" dirty="0"/>
          </a:p>
          <a:p>
            <a:pPr marL="539496" indent="-457200">
              <a:buFont typeface="+mj-lt"/>
              <a:buAutoNum type="arabicPeriod" startAt="2"/>
            </a:pPr>
            <a:r>
              <a:rPr lang="en-US" dirty="0">
                <a:solidFill>
                  <a:srgbClr val="FF0000"/>
                </a:solidFill>
              </a:rPr>
              <a:t>Opportunistic, load-aware channel allocation</a:t>
            </a:r>
            <a:endParaRPr lang="en-US" dirty="0"/>
          </a:p>
          <a:p>
            <a:pPr marL="539496" indent="-457200">
              <a:buNone/>
            </a:pPr>
            <a:r>
              <a:rPr lang="en-US" sz="2600" dirty="0">
                <a:sym typeface="Wingdings" pitchFamily="2" charset="2"/>
              </a:rPr>
              <a:t>	 Few nodes:  Give them wider bands!</a:t>
            </a:r>
          </a:p>
          <a:p>
            <a:pPr marL="539496" indent="-457200">
              <a:buNone/>
            </a:pPr>
            <a:r>
              <a:rPr lang="en-US" sz="2600" dirty="0">
                <a:sym typeface="Wingdings" pitchFamily="2" charset="2"/>
              </a:rPr>
              <a:t>	 Many nodes: Partition the spectrum in narrower bands</a:t>
            </a:r>
            <a:endParaRPr lang="en-US" sz="2600" dirty="0"/>
          </a:p>
        </p:txBody>
      </p:sp>
      <p:cxnSp>
        <p:nvCxnSpPr>
          <p:cNvPr id="5" name="Straight Connector 4"/>
          <p:cNvCxnSpPr/>
          <p:nvPr/>
        </p:nvCxnSpPr>
        <p:spPr>
          <a:xfrm rot="10800000">
            <a:off x="5767756" y="2546251"/>
            <a:ext cx="3108958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020972" y="1941342"/>
            <a:ext cx="787791" cy="590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611815" y="2574388"/>
            <a:ext cx="1149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2658" y="1938998"/>
            <a:ext cx="351693" cy="590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805226" y="1938998"/>
            <a:ext cx="157088" cy="590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128781" y="1938998"/>
            <a:ext cx="368105" cy="590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696222" y="1420837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5Mhz</a:t>
            </a:r>
          </a:p>
        </p:txBody>
      </p:sp>
      <p:cxnSp>
        <p:nvCxnSpPr>
          <p:cNvPr id="21" name="Straight Arrow Connector 20"/>
          <p:cNvCxnSpPr>
            <a:stCxn id="19" idx="2"/>
          </p:cNvCxnSpPr>
          <p:nvPr/>
        </p:nvCxnSpPr>
        <p:spPr>
          <a:xfrm rot="5400000">
            <a:off x="6877847" y="1918034"/>
            <a:ext cx="291849" cy="361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 rot="16200000">
            <a:off x="6715823" y="2040142"/>
            <a:ext cx="548125" cy="313006"/>
          </a:xfrm>
          <a:custGeom>
            <a:avLst/>
            <a:gdLst>
              <a:gd name="connsiteX0" fmla="*/ 0 w 2632364"/>
              <a:gd name="connsiteY0" fmla="*/ 473364 h 475673"/>
              <a:gd name="connsiteX1" fmla="*/ 207818 w 2632364"/>
              <a:gd name="connsiteY1" fmla="*/ 16164 h 475673"/>
              <a:gd name="connsiteX2" fmla="*/ 374073 w 2632364"/>
              <a:gd name="connsiteY2" fmla="*/ 473364 h 475673"/>
              <a:gd name="connsiteX3" fmla="*/ 526473 w 2632364"/>
              <a:gd name="connsiteY3" fmla="*/ 2309 h 475673"/>
              <a:gd name="connsiteX4" fmla="*/ 651164 w 2632364"/>
              <a:gd name="connsiteY4" fmla="*/ 473364 h 475673"/>
              <a:gd name="connsiteX5" fmla="*/ 789709 w 2632364"/>
              <a:gd name="connsiteY5" fmla="*/ 16164 h 475673"/>
              <a:gd name="connsiteX6" fmla="*/ 900545 w 2632364"/>
              <a:gd name="connsiteY6" fmla="*/ 459509 h 475673"/>
              <a:gd name="connsiteX7" fmla="*/ 1039091 w 2632364"/>
              <a:gd name="connsiteY7" fmla="*/ 16164 h 475673"/>
              <a:gd name="connsiteX8" fmla="*/ 1136073 w 2632364"/>
              <a:gd name="connsiteY8" fmla="*/ 445655 h 475673"/>
              <a:gd name="connsiteX9" fmla="*/ 1274618 w 2632364"/>
              <a:gd name="connsiteY9" fmla="*/ 16164 h 475673"/>
              <a:gd name="connsiteX10" fmla="*/ 1385455 w 2632364"/>
              <a:gd name="connsiteY10" fmla="*/ 459509 h 475673"/>
              <a:gd name="connsiteX11" fmla="*/ 1537855 w 2632364"/>
              <a:gd name="connsiteY11" fmla="*/ 16164 h 475673"/>
              <a:gd name="connsiteX12" fmla="*/ 1662545 w 2632364"/>
              <a:gd name="connsiteY12" fmla="*/ 473364 h 475673"/>
              <a:gd name="connsiteX13" fmla="*/ 1801091 w 2632364"/>
              <a:gd name="connsiteY13" fmla="*/ 16164 h 475673"/>
              <a:gd name="connsiteX14" fmla="*/ 1925782 w 2632364"/>
              <a:gd name="connsiteY14" fmla="*/ 459509 h 475673"/>
              <a:gd name="connsiteX15" fmla="*/ 2078182 w 2632364"/>
              <a:gd name="connsiteY15" fmla="*/ 2309 h 475673"/>
              <a:gd name="connsiteX16" fmla="*/ 2216727 w 2632364"/>
              <a:gd name="connsiteY16" fmla="*/ 459509 h 475673"/>
              <a:gd name="connsiteX17" fmla="*/ 2369127 w 2632364"/>
              <a:gd name="connsiteY17" fmla="*/ 2309 h 475673"/>
              <a:gd name="connsiteX18" fmla="*/ 2493818 w 2632364"/>
              <a:gd name="connsiteY18" fmla="*/ 445655 h 475673"/>
              <a:gd name="connsiteX19" fmla="*/ 2632364 w 2632364"/>
              <a:gd name="connsiteY19" fmla="*/ 2309 h 475673"/>
              <a:gd name="connsiteX0" fmla="*/ 19196 w 2651560"/>
              <a:gd name="connsiteY0" fmla="*/ 473364 h 549564"/>
              <a:gd name="connsiteX1" fmla="*/ 34636 w 2651560"/>
              <a:gd name="connsiteY1" fmla="*/ 473364 h 549564"/>
              <a:gd name="connsiteX2" fmla="*/ 227014 w 2651560"/>
              <a:gd name="connsiteY2" fmla="*/ 16164 h 549564"/>
              <a:gd name="connsiteX3" fmla="*/ 393269 w 2651560"/>
              <a:gd name="connsiteY3" fmla="*/ 473364 h 549564"/>
              <a:gd name="connsiteX4" fmla="*/ 545669 w 2651560"/>
              <a:gd name="connsiteY4" fmla="*/ 2309 h 549564"/>
              <a:gd name="connsiteX5" fmla="*/ 670360 w 2651560"/>
              <a:gd name="connsiteY5" fmla="*/ 473364 h 549564"/>
              <a:gd name="connsiteX6" fmla="*/ 808905 w 2651560"/>
              <a:gd name="connsiteY6" fmla="*/ 16164 h 549564"/>
              <a:gd name="connsiteX7" fmla="*/ 919741 w 2651560"/>
              <a:gd name="connsiteY7" fmla="*/ 459509 h 549564"/>
              <a:gd name="connsiteX8" fmla="*/ 1058287 w 2651560"/>
              <a:gd name="connsiteY8" fmla="*/ 16164 h 549564"/>
              <a:gd name="connsiteX9" fmla="*/ 1155269 w 2651560"/>
              <a:gd name="connsiteY9" fmla="*/ 445655 h 549564"/>
              <a:gd name="connsiteX10" fmla="*/ 1293814 w 2651560"/>
              <a:gd name="connsiteY10" fmla="*/ 16164 h 549564"/>
              <a:gd name="connsiteX11" fmla="*/ 1404651 w 2651560"/>
              <a:gd name="connsiteY11" fmla="*/ 459509 h 549564"/>
              <a:gd name="connsiteX12" fmla="*/ 1557051 w 2651560"/>
              <a:gd name="connsiteY12" fmla="*/ 16164 h 549564"/>
              <a:gd name="connsiteX13" fmla="*/ 1681741 w 2651560"/>
              <a:gd name="connsiteY13" fmla="*/ 473364 h 549564"/>
              <a:gd name="connsiteX14" fmla="*/ 1820287 w 2651560"/>
              <a:gd name="connsiteY14" fmla="*/ 16164 h 549564"/>
              <a:gd name="connsiteX15" fmla="*/ 1944978 w 2651560"/>
              <a:gd name="connsiteY15" fmla="*/ 459509 h 549564"/>
              <a:gd name="connsiteX16" fmla="*/ 2097378 w 2651560"/>
              <a:gd name="connsiteY16" fmla="*/ 2309 h 549564"/>
              <a:gd name="connsiteX17" fmla="*/ 2235923 w 2651560"/>
              <a:gd name="connsiteY17" fmla="*/ 459509 h 549564"/>
              <a:gd name="connsiteX18" fmla="*/ 2388323 w 2651560"/>
              <a:gd name="connsiteY18" fmla="*/ 2309 h 549564"/>
              <a:gd name="connsiteX19" fmla="*/ 2513014 w 2651560"/>
              <a:gd name="connsiteY19" fmla="*/ 445655 h 549564"/>
              <a:gd name="connsiteX20" fmla="*/ 2651560 w 2651560"/>
              <a:gd name="connsiteY20" fmla="*/ 2309 h 549564"/>
              <a:gd name="connsiteX0" fmla="*/ 0 w 2632364"/>
              <a:gd name="connsiteY0" fmla="*/ 473364 h 549564"/>
              <a:gd name="connsiteX1" fmla="*/ 100355 w 2632364"/>
              <a:gd name="connsiteY1" fmla="*/ 473364 h 549564"/>
              <a:gd name="connsiteX2" fmla="*/ 207818 w 2632364"/>
              <a:gd name="connsiteY2" fmla="*/ 16164 h 549564"/>
              <a:gd name="connsiteX3" fmla="*/ 374073 w 2632364"/>
              <a:gd name="connsiteY3" fmla="*/ 473364 h 549564"/>
              <a:gd name="connsiteX4" fmla="*/ 526473 w 2632364"/>
              <a:gd name="connsiteY4" fmla="*/ 2309 h 549564"/>
              <a:gd name="connsiteX5" fmla="*/ 651164 w 2632364"/>
              <a:gd name="connsiteY5" fmla="*/ 473364 h 549564"/>
              <a:gd name="connsiteX6" fmla="*/ 789709 w 2632364"/>
              <a:gd name="connsiteY6" fmla="*/ 16164 h 549564"/>
              <a:gd name="connsiteX7" fmla="*/ 900545 w 2632364"/>
              <a:gd name="connsiteY7" fmla="*/ 459509 h 549564"/>
              <a:gd name="connsiteX8" fmla="*/ 1039091 w 2632364"/>
              <a:gd name="connsiteY8" fmla="*/ 16164 h 549564"/>
              <a:gd name="connsiteX9" fmla="*/ 1136073 w 2632364"/>
              <a:gd name="connsiteY9" fmla="*/ 445655 h 549564"/>
              <a:gd name="connsiteX10" fmla="*/ 1274618 w 2632364"/>
              <a:gd name="connsiteY10" fmla="*/ 16164 h 549564"/>
              <a:gd name="connsiteX11" fmla="*/ 1385455 w 2632364"/>
              <a:gd name="connsiteY11" fmla="*/ 459509 h 549564"/>
              <a:gd name="connsiteX12" fmla="*/ 1537855 w 2632364"/>
              <a:gd name="connsiteY12" fmla="*/ 16164 h 549564"/>
              <a:gd name="connsiteX13" fmla="*/ 1662545 w 2632364"/>
              <a:gd name="connsiteY13" fmla="*/ 473364 h 549564"/>
              <a:gd name="connsiteX14" fmla="*/ 1801091 w 2632364"/>
              <a:gd name="connsiteY14" fmla="*/ 16164 h 549564"/>
              <a:gd name="connsiteX15" fmla="*/ 1925782 w 2632364"/>
              <a:gd name="connsiteY15" fmla="*/ 459509 h 549564"/>
              <a:gd name="connsiteX16" fmla="*/ 2078182 w 2632364"/>
              <a:gd name="connsiteY16" fmla="*/ 2309 h 549564"/>
              <a:gd name="connsiteX17" fmla="*/ 2216727 w 2632364"/>
              <a:gd name="connsiteY17" fmla="*/ 459509 h 549564"/>
              <a:gd name="connsiteX18" fmla="*/ 2369127 w 2632364"/>
              <a:gd name="connsiteY18" fmla="*/ 2309 h 549564"/>
              <a:gd name="connsiteX19" fmla="*/ 2493818 w 2632364"/>
              <a:gd name="connsiteY19" fmla="*/ 445655 h 549564"/>
              <a:gd name="connsiteX20" fmla="*/ 2632364 w 2632364"/>
              <a:gd name="connsiteY20" fmla="*/ 2309 h 549564"/>
              <a:gd name="connsiteX0" fmla="*/ 0 w 2532009"/>
              <a:gd name="connsiteY0" fmla="*/ 473364 h 475673"/>
              <a:gd name="connsiteX1" fmla="*/ 107463 w 2532009"/>
              <a:gd name="connsiteY1" fmla="*/ 16164 h 475673"/>
              <a:gd name="connsiteX2" fmla="*/ 273718 w 2532009"/>
              <a:gd name="connsiteY2" fmla="*/ 473364 h 475673"/>
              <a:gd name="connsiteX3" fmla="*/ 426118 w 2532009"/>
              <a:gd name="connsiteY3" fmla="*/ 2309 h 475673"/>
              <a:gd name="connsiteX4" fmla="*/ 550809 w 2532009"/>
              <a:gd name="connsiteY4" fmla="*/ 473364 h 475673"/>
              <a:gd name="connsiteX5" fmla="*/ 689354 w 2532009"/>
              <a:gd name="connsiteY5" fmla="*/ 16164 h 475673"/>
              <a:gd name="connsiteX6" fmla="*/ 800190 w 2532009"/>
              <a:gd name="connsiteY6" fmla="*/ 459509 h 475673"/>
              <a:gd name="connsiteX7" fmla="*/ 938736 w 2532009"/>
              <a:gd name="connsiteY7" fmla="*/ 16164 h 475673"/>
              <a:gd name="connsiteX8" fmla="*/ 1035718 w 2532009"/>
              <a:gd name="connsiteY8" fmla="*/ 445655 h 475673"/>
              <a:gd name="connsiteX9" fmla="*/ 1174263 w 2532009"/>
              <a:gd name="connsiteY9" fmla="*/ 16164 h 475673"/>
              <a:gd name="connsiteX10" fmla="*/ 1285100 w 2532009"/>
              <a:gd name="connsiteY10" fmla="*/ 459509 h 475673"/>
              <a:gd name="connsiteX11" fmla="*/ 1437500 w 2532009"/>
              <a:gd name="connsiteY11" fmla="*/ 16164 h 475673"/>
              <a:gd name="connsiteX12" fmla="*/ 1562190 w 2532009"/>
              <a:gd name="connsiteY12" fmla="*/ 473364 h 475673"/>
              <a:gd name="connsiteX13" fmla="*/ 1700736 w 2532009"/>
              <a:gd name="connsiteY13" fmla="*/ 16164 h 475673"/>
              <a:gd name="connsiteX14" fmla="*/ 1825427 w 2532009"/>
              <a:gd name="connsiteY14" fmla="*/ 459509 h 475673"/>
              <a:gd name="connsiteX15" fmla="*/ 1977827 w 2532009"/>
              <a:gd name="connsiteY15" fmla="*/ 2309 h 475673"/>
              <a:gd name="connsiteX16" fmla="*/ 2116372 w 2532009"/>
              <a:gd name="connsiteY16" fmla="*/ 459509 h 475673"/>
              <a:gd name="connsiteX17" fmla="*/ 2268772 w 2532009"/>
              <a:gd name="connsiteY17" fmla="*/ 2309 h 475673"/>
              <a:gd name="connsiteX18" fmla="*/ 2393463 w 2532009"/>
              <a:gd name="connsiteY18" fmla="*/ 445655 h 475673"/>
              <a:gd name="connsiteX19" fmla="*/ 2532009 w 2532009"/>
              <a:gd name="connsiteY19" fmla="*/ 2309 h 47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532009" h="475673">
                <a:moveTo>
                  <a:pt x="0" y="473364"/>
                </a:moveTo>
                <a:cubicBezTo>
                  <a:pt x="34636" y="397164"/>
                  <a:pt x="61843" y="16164"/>
                  <a:pt x="107463" y="16164"/>
                </a:cubicBezTo>
                <a:cubicBezTo>
                  <a:pt x="153083" y="16164"/>
                  <a:pt x="220609" y="475673"/>
                  <a:pt x="273718" y="473364"/>
                </a:cubicBezTo>
                <a:cubicBezTo>
                  <a:pt x="326827" y="471055"/>
                  <a:pt x="379936" y="2309"/>
                  <a:pt x="426118" y="2309"/>
                </a:cubicBezTo>
                <a:cubicBezTo>
                  <a:pt x="472300" y="2309"/>
                  <a:pt x="506936" y="471055"/>
                  <a:pt x="550809" y="473364"/>
                </a:cubicBezTo>
                <a:cubicBezTo>
                  <a:pt x="594682" y="475673"/>
                  <a:pt x="647791" y="18473"/>
                  <a:pt x="689354" y="16164"/>
                </a:cubicBezTo>
                <a:cubicBezTo>
                  <a:pt x="730918" y="13855"/>
                  <a:pt x="758626" y="459509"/>
                  <a:pt x="800190" y="459509"/>
                </a:cubicBezTo>
                <a:cubicBezTo>
                  <a:pt x="841754" y="459509"/>
                  <a:pt x="899481" y="18473"/>
                  <a:pt x="938736" y="16164"/>
                </a:cubicBezTo>
                <a:cubicBezTo>
                  <a:pt x="977991" y="13855"/>
                  <a:pt x="996464" y="445655"/>
                  <a:pt x="1035718" y="445655"/>
                </a:cubicBezTo>
                <a:cubicBezTo>
                  <a:pt x="1074972" y="445655"/>
                  <a:pt x="1132699" y="13855"/>
                  <a:pt x="1174263" y="16164"/>
                </a:cubicBezTo>
                <a:cubicBezTo>
                  <a:pt x="1215827" y="18473"/>
                  <a:pt x="1241227" y="459509"/>
                  <a:pt x="1285100" y="459509"/>
                </a:cubicBezTo>
                <a:cubicBezTo>
                  <a:pt x="1328973" y="459509"/>
                  <a:pt x="1391318" y="13855"/>
                  <a:pt x="1437500" y="16164"/>
                </a:cubicBezTo>
                <a:cubicBezTo>
                  <a:pt x="1483682" y="18473"/>
                  <a:pt x="1518317" y="473364"/>
                  <a:pt x="1562190" y="473364"/>
                </a:cubicBezTo>
                <a:cubicBezTo>
                  <a:pt x="1606063" y="473364"/>
                  <a:pt x="1656863" y="18473"/>
                  <a:pt x="1700736" y="16164"/>
                </a:cubicBezTo>
                <a:cubicBezTo>
                  <a:pt x="1744609" y="13855"/>
                  <a:pt x="1779245" y="461818"/>
                  <a:pt x="1825427" y="459509"/>
                </a:cubicBezTo>
                <a:cubicBezTo>
                  <a:pt x="1871609" y="457200"/>
                  <a:pt x="1929336" y="2309"/>
                  <a:pt x="1977827" y="2309"/>
                </a:cubicBezTo>
                <a:cubicBezTo>
                  <a:pt x="2026318" y="2309"/>
                  <a:pt x="2067881" y="459509"/>
                  <a:pt x="2116372" y="459509"/>
                </a:cubicBezTo>
                <a:cubicBezTo>
                  <a:pt x="2164863" y="459509"/>
                  <a:pt x="2222590" y="4618"/>
                  <a:pt x="2268772" y="2309"/>
                </a:cubicBezTo>
                <a:cubicBezTo>
                  <a:pt x="2314954" y="0"/>
                  <a:pt x="2349590" y="445655"/>
                  <a:pt x="2393463" y="445655"/>
                </a:cubicBezTo>
                <a:cubicBezTo>
                  <a:pt x="2437336" y="445655"/>
                  <a:pt x="2484672" y="223982"/>
                  <a:pt x="2532009" y="230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580142" y="1249680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20Mhz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7332702" y="1699983"/>
            <a:ext cx="491142" cy="1885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28"/>
          <p:cNvSpPr/>
          <p:nvPr/>
        </p:nvSpPr>
        <p:spPr>
          <a:xfrm rot="16200000">
            <a:off x="7491892" y="1892724"/>
            <a:ext cx="548125" cy="645941"/>
          </a:xfrm>
          <a:custGeom>
            <a:avLst/>
            <a:gdLst>
              <a:gd name="connsiteX0" fmla="*/ 0 w 2632364"/>
              <a:gd name="connsiteY0" fmla="*/ 473364 h 475673"/>
              <a:gd name="connsiteX1" fmla="*/ 207818 w 2632364"/>
              <a:gd name="connsiteY1" fmla="*/ 16164 h 475673"/>
              <a:gd name="connsiteX2" fmla="*/ 374073 w 2632364"/>
              <a:gd name="connsiteY2" fmla="*/ 473364 h 475673"/>
              <a:gd name="connsiteX3" fmla="*/ 526473 w 2632364"/>
              <a:gd name="connsiteY3" fmla="*/ 2309 h 475673"/>
              <a:gd name="connsiteX4" fmla="*/ 651164 w 2632364"/>
              <a:gd name="connsiteY4" fmla="*/ 473364 h 475673"/>
              <a:gd name="connsiteX5" fmla="*/ 789709 w 2632364"/>
              <a:gd name="connsiteY5" fmla="*/ 16164 h 475673"/>
              <a:gd name="connsiteX6" fmla="*/ 900545 w 2632364"/>
              <a:gd name="connsiteY6" fmla="*/ 459509 h 475673"/>
              <a:gd name="connsiteX7" fmla="*/ 1039091 w 2632364"/>
              <a:gd name="connsiteY7" fmla="*/ 16164 h 475673"/>
              <a:gd name="connsiteX8" fmla="*/ 1136073 w 2632364"/>
              <a:gd name="connsiteY8" fmla="*/ 445655 h 475673"/>
              <a:gd name="connsiteX9" fmla="*/ 1274618 w 2632364"/>
              <a:gd name="connsiteY9" fmla="*/ 16164 h 475673"/>
              <a:gd name="connsiteX10" fmla="*/ 1385455 w 2632364"/>
              <a:gd name="connsiteY10" fmla="*/ 459509 h 475673"/>
              <a:gd name="connsiteX11" fmla="*/ 1537855 w 2632364"/>
              <a:gd name="connsiteY11" fmla="*/ 16164 h 475673"/>
              <a:gd name="connsiteX12" fmla="*/ 1662545 w 2632364"/>
              <a:gd name="connsiteY12" fmla="*/ 473364 h 475673"/>
              <a:gd name="connsiteX13" fmla="*/ 1801091 w 2632364"/>
              <a:gd name="connsiteY13" fmla="*/ 16164 h 475673"/>
              <a:gd name="connsiteX14" fmla="*/ 1925782 w 2632364"/>
              <a:gd name="connsiteY14" fmla="*/ 459509 h 475673"/>
              <a:gd name="connsiteX15" fmla="*/ 2078182 w 2632364"/>
              <a:gd name="connsiteY15" fmla="*/ 2309 h 475673"/>
              <a:gd name="connsiteX16" fmla="*/ 2216727 w 2632364"/>
              <a:gd name="connsiteY16" fmla="*/ 459509 h 475673"/>
              <a:gd name="connsiteX17" fmla="*/ 2369127 w 2632364"/>
              <a:gd name="connsiteY17" fmla="*/ 2309 h 475673"/>
              <a:gd name="connsiteX18" fmla="*/ 2493818 w 2632364"/>
              <a:gd name="connsiteY18" fmla="*/ 445655 h 475673"/>
              <a:gd name="connsiteX19" fmla="*/ 2632364 w 2632364"/>
              <a:gd name="connsiteY19" fmla="*/ 2309 h 475673"/>
              <a:gd name="connsiteX0" fmla="*/ 19196 w 2651560"/>
              <a:gd name="connsiteY0" fmla="*/ 473364 h 549564"/>
              <a:gd name="connsiteX1" fmla="*/ 34636 w 2651560"/>
              <a:gd name="connsiteY1" fmla="*/ 473364 h 549564"/>
              <a:gd name="connsiteX2" fmla="*/ 227014 w 2651560"/>
              <a:gd name="connsiteY2" fmla="*/ 16164 h 549564"/>
              <a:gd name="connsiteX3" fmla="*/ 393269 w 2651560"/>
              <a:gd name="connsiteY3" fmla="*/ 473364 h 549564"/>
              <a:gd name="connsiteX4" fmla="*/ 545669 w 2651560"/>
              <a:gd name="connsiteY4" fmla="*/ 2309 h 549564"/>
              <a:gd name="connsiteX5" fmla="*/ 670360 w 2651560"/>
              <a:gd name="connsiteY5" fmla="*/ 473364 h 549564"/>
              <a:gd name="connsiteX6" fmla="*/ 808905 w 2651560"/>
              <a:gd name="connsiteY6" fmla="*/ 16164 h 549564"/>
              <a:gd name="connsiteX7" fmla="*/ 919741 w 2651560"/>
              <a:gd name="connsiteY7" fmla="*/ 459509 h 549564"/>
              <a:gd name="connsiteX8" fmla="*/ 1058287 w 2651560"/>
              <a:gd name="connsiteY8" fmla="*/ 16164 h 549564"/>
              <a:gd name="connsiteX9" fmla="*/ 1155269 w 2651560"/>
              <a:gd name="connsiteY9" fmla="*/ 445655 h 549564"/>
              <a:gd name="connsiteX10" fmla="*/ 1293814 w 2651560"/>
              <a:gd name="connsiteY10" fmla="*/ 16164 h 549564"/>
              <a:gd name="connsiteX11" fmla="*/ 1404651 w 2651560"/>
              <a:gd name="connsiteY11" fmla="*/ 459509 h 549564"/>
              <a:gd name="connsiteX12" fmla="*/ 1557051 w 2651560"/>
              <a:gd name="connsiteY12" fmla="*/ 16164 h 549564"/>
              <a:gd name="connsiteX13" fmla="*/ 1681741 w 2651560"/>
              <a:gd name="connsiteY13" fmla="*/ 473364 h 549564"/>
              <a:gd name="connsiteX14" fmla="*/ 1820287 w 2651560"/>
              <a:gd name="connsiteY14" fmla="*/ 16164 h 549564"/>
              <a:gd name="connsiteX15" fmla="*/ 1944978 w 2651560"/>
              <a:gd name="connsiteY15" fmla="*/ 459509 h 549564"/>
              <a:gd name="connsiteX16" fmla="*/ 2097378 w 2651560"/>
              <a:gd name="connsiteY16" fmla="*/ 2309 h 549564"/>
              <a:gd name="connsiteX17" fmla="*/ 2235923 w 2651560"/>
              <a:gd name="connsiteY17" fmla="*/ 459509 h 549564"/>
              <a:gd name="connsiteX18" fmla="*/ 2388323 w 2651560"/>
              <a:gd name="connsiteY18" fmla="*/ 2309 h 549564"/>
              <a:gd name="connsiteX19" fmla="*/ 2513014 w 2651560"/>
              <a:gd name="connsiteY19" fmla="*/ 445655 h 549564"/>
              <a:gd name="connsiteX20" fmla="*/ 2651560 w 2651560"/>
              <a:gd name="connsiteY20" fmla="*/ 2309 h 549564"/>
              <a:gd name="connsiteX0" fmla="*/ 0 w 2632364"/>
              <a:gd name="connsiteY0" fmla="*/ 473364 h 549564"/>
              <a:gd name="connsiteX1" fmla="*/ 100355 w 2632364"/>
              <a:gd name="connsiteY1" fmla="*/ 473364 h 549564"/>
              <a:gd name="connsiteX2" fmla="*/ 207818 w 2632364"/>
              <a:gd name="connsiteY2" fmla="*/ 16164 h 549564"/>
              <a:gd name="connsiteX3" fmla="*/ 374073 w 2632364"/>
              <a:gd name="connsiteY3" fmla="*/ 473364 h 549564"/>
              <a:gd name="connsiteX4" fmla="*/ 526473 w 2632364"/>
              <a:gd name="connsiteY4" fmla="*/ 2309 h 549564"/>
              <a:gd name="connsiteX5" fmla="*/ 651164 w 2632364"/>
              <a:gd name="connsiteY5" fmla="*/ 473364 h 549564"/>
              <a:gd name="connsiteX6" fmla="*/ 789709 w 2632364"/>
              <a:gd name="connsiteY6" fmla="*/ 16164 h 549564"/>
              <a:gd name="connsiteX7" fmla="*/ 900545 w 2632364"/>
              <a:gd name="connsiteY7" fmla="*/ 459509 h 549564"/>
              <a:gd name="connsiteX8" fmla="*/ 1039091 w 2632364"/>
              <a:gd name="connsiteY8" fmla="*/ 16164 h 549564"/>
              <a:gd name="connsiteX9" fmla="*/ 1136073 w 2632364"/>
              <a:gd name="connsiteY9" fmla="*/ 445655 h 549564"/>
              <a:gd name="connsiteX10" fmla="*/ 1274618 w 2632364"/>
              <a:gd name="connsiteY10" fmla="*/ 16164 h 549564"/>
              <a:gd name="connsiteX11" fmla="*/ 1385455 w 2632364"/>
              <a:gd name="connsiteY11" fmla="*/ 459509 h 549564"/>
              <a:gd name="connsiteX12" fmla="*/ 1537855 w 2632364"/>
              <a:gd name="connsiteY12" fmla="*/ 16164 h 549564"/>
              <a:gd name="connsiteX13" fmla="*/ 1662545 w 2632364"/>
              <a:gd name="connsiteY13" fmla="*/ 473364 h 549564"/>
              <a:gd name="connsiteX14" fmla="*/ 1801091 w 2632364"/>
              <a:gd name="connsiteY14" fmla="*/ 16164 h 549564"/>
              <a:gd name="connsiteX15" fmla="*/ 1925782 w 2632364"/>
              <a:gd name="connsiteY15" fmla="*/ 459509 h 549564"/>
              <a:gd name="connsiteX16" fmla="*/ 2078182 w 2632364"/>
              <a:gd name="connsiteY16" fmla="*/ 2309 h 549564"/>
              <a:gd name="connsiteX17" fmla="*/ 2216727 w 2632364"/>
              <a:gd name="connsiteY17" fmla="*/ 459509 h 549564"/>
              <a:gd name="connsiteX18" fmla="*/ 2369127 w 2632364"/>
              <a:gd name="connsiteY18" fmla="*/ 2309 h 549564"/>
              <a:gd name="connsiteX19" fmla="*/ 2493818 w 2632364"/>
              <a:gd name="connsiteY19" fmla="*/ 445655 h 549564"/>
              <a:gd name="connsiteX20" fmla="*/ 2632364 w 2632364"/>
              <a:gd name="connsiteY20" fmla="*/ 2309 h 549564"/>
              <a:gd name="connsiteX0" fmla="*/ 0 w 2532009"/>
              <a:gd name="connsiteY0" fmla="*/ 473364 h 475673"/>
              <a:gd name="connsiteX1" fmla="*/ 107463 w 2532009"/>
              <a:gd name="connsiteY1" fmla="*/ 16164 h 475673"/>
              <a:gd name="connsiteX2" fmla="*/ 273718 w 2532009"/>
              <a:gd name="connsiteY2" fmla="*/ 473364 h 475673"/>
              <a:gd name="connsiteX3" fmla="*/ 426118 w 2532009"/>
              <a:gd name="connsiteY3" fmla="*/ 2309 h 475673"/>
              <a:gd name="connsiteX4" fmla="*/ 550809 w 2532009"/>
              <a:gd name="connsiteY4" fmla="*/ 473364 h 475673"/>
              <a:gd name="connsiteX5" fmla="*/ 689354 w 2532009"/>
              <a:gd name="connsiteY5" fmla="*/ 16164 h 475673"/>
              <a:gd name="connsiteX6" fmla="*/ 800190 w 2532009"/>
              <a:gd name="connsiteY6" fmla="*/ 459509 h 475673"/>
              <a:gd name="connsiteX7" fmla="*/ 938736 w 2532009"/>
              <a:gd name="connsiteY7" fmla="*/ 16164 h 475673"/>
              <a:gd name="connsiteX8" fmla="*/ 1035718 w 2532009"/>
              <a:gd name="connsiteY8" fmla="*/ 445655 h 475673"/>
              <a:gd name="connsiteX9" fmla="*/ 1174263 w 2532009"/>
              <a:gd name="connsiteY9" fmla="*/ 16164 h 475673"/>
              <a:gd name="connsiteX10" fmla="*/ 1285100 w 2532009"/>
              <a:gd name="connsiteY10" fmla="*/ 459509 h 475673"/>
              <a:gd name="connsiteX11" fmla="*/ 1437500 w 2532009"/>
              <a:gd name="connsiteY11" fmla="*/ 16164 h 475673"/>
              <a:gd name="connsiteX12" fmla="*/ 1562190 w 2532009"/>
              <a:gd name="connsiteY12" fmla="*/ 473364 h 475673"/>
              <a:gd name="connsiteX13" fmla="*/ 1700736 w 2532009"/>
              <a:gd name="connsiteY13" fmla="*/ 16164 h 475673"/>
              <a:gd name="connsiteX14" fmla="*/ 1825427 w 2532009"/>
              <a:gd name="connsiteY14" fmla="*/ 459509 h 475673"/>
              <a:gd name="connsiteX15" fmla="*/ 1977827 w 2532009"/>
              <a:gd name="connsiteY15" fmla="*/ 2309 h 475673"/>
              <a:gd name="connsiteX16" fmla="*/ 2116372 w 2532009"/>
              <a:gd name="connsiteY16" fmla="*/ 459509 h 475673"/>
              <a:gd name="connsiteX17" fmla="*/ 2268772 w 2532009"/>
              <a:gd name="connsiteY17" fmla="*/ 2309 h 475673"/>
              <a:gd name="connsiteX18" fmla="*/ 2393463 w 2532009"/>
              <a:gd name="connsiteY18" fmla="*/ 445655 h 475673"/>
              <a:gd name="connsiteX19" fmla="*/ 2532009 w 2532009"/>
              <a:gd name="connsiteY19" fmla="*/ 2309 h 47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532009" h="475673">
                <a:moveTo>
                  <a:pt x="0" y="473364"/>
                </a:moveTo>
                <a:cubicBezTo>
                  <a:pt x="34636" y="397164"/>
                  <a:pt x="61843" y="16164"/>
                  <a:pt x="107463" y="16164"/>
                </a:cubicBezTo>
                <a:cubicBezTo>
                  <a:pt x="153083" y="16164"/>
                  <a:pt x="220609" y="475673"/>
                  <a:pt x="273718" y="473364"/>
                </a:cubicBezTo>
                <a:cubicBezTo>
                  <a:pt x="326827" y="471055"/>
                  <a:pt x="379936" y="2309"/>
                  <a:pt x="426118" y="2309"/>
                </a:cubicBezTo>
                <a:cubicBezTo>
                  <a:pt x="472300" y="2309"/>
                  <a:pt x="506936" y="471055"/>
                  <a:pt x="550809" y="473364"/>
                </a:cubicBezTo>
                <a:cubicBezTo>
                  <a:pt x="594682" y="475673"/>
                  <a:pt x="647791" y="18473"/>
                  <a:pt x="689354" y="16164"/>
                </a:cubicBezTo>
                <a:cubicBezTo>
                  <a:pt x="730918" y="13855"/>
                  <a:pt x="758626" y="459509"/>
                  <a:pt x="800190" y="459509"/>
                </a:cubicBezTo>
                <a:cubicBezTo>
                  <a:pt x="841754" y="459509"/>
                  <a:pt x="899481" y="18473"/>
                  <a:pt x="938736" y="16164"/>
                </a:cubicBezTo>
                <a:cubicBezTo>
                  <a:pt x="977991" y="13855"/>
                  <a:pt x="996464" y="445655"/>
                  <a:pt x="1035718" y="445655"/>
                </a:cubicBezTo>
                <a:cubicBezTo>
                  <a:pt x="1074972" y="445655"/>
                  <a:pt x="1132699" y="13855"/>
                  <a:pt x="1174263" y="16164"/>
                </a:cubicBezTo>
                <a:cubicBezTo>
                  <a:pt x="1215827" y="18473"/>
                  <a:pt x="1241227" y="459509"/>
                  <a:pt x="1285100" y="459509"/>
                </a:cubicBezTo>
                <a:cubicBezTo>
                  <a:pt x="1328973" y="459509"/>
                  <a:pt x="1391318" y="13855"/>
                  <a:pt x="1437500" y="16164"/>
                </a:cubicBezTo>
                <a:cubicBezTo>
                  <a:pt x="1483682" y="18473"/>
                  <a:pt x="1518317" y="473364"/>
                  <a:pt x="1562190" y="473364"/>
                </a:cubicBezTo>
                <a:cubicBezTo>
                  <a:pt x="1606063" y="473364"/>
                  <a:pt x="1656863" y="18473"/>
                  <a:pt x="1700736" y="16164"/>
                </a:cubicBezTo>
                <a:cubicBezTo>
                  <a:pt x="1744609" y="13855"/>
                  <a:pt x="1779245" y="461818"/>
                  <a:pt x="1825427" y="459509"/>
                </a:cubicBezTo>
                <a:cubicBezTo>
                  <a:pt x="1871609" y="457200"/>
                  <a:pt x="1929336" y="2309"/>
                  <a:pt x="1977827" y="2309"/>
                </a:cubicBezTo>
                <a:cubicBezTo>
                  <a:pt x="2026318" y="2309"/>
                  <a:pt x="2067881" y="459509"/>
                  <a:pt x="2116372" y="459509"/>
                </a:cubicBezTo>
                <a:cubicBezTo>
                  <a:pt x="2164863" y="459509"/>
                  <a:pt x="2222590" y="4618"/>
                  <a:pt x="2268772" y="2309"/>
                </a:cubicBezTo>
                <a:cubicBezTo>
                  <a:pt x="2314954" y="0"/>
                  <a:pt x="2349590" y="445655"/>
                  <a:pt x="2393463" y="445655"/>
                </a:cubicBezTo>
                <a:cubicBezTo>
                  <a:pt x="2437336" y="445655"/>
                  <a:pt x="2484672" y="223982"/>
                  <a:pt x="2532009" y="2309"/>
                </a:cubicBezTo>
              </a:path>
            </a:pathLst>
          </a:cu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advTm="368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37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0.04687 0.0013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87 0.00139 L 0.01667 0.0006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" y="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/>
      <p:bldP spid="19" grpId="1"/>
      <p:bldP spid="25" grpId="0" animBg="1"/>
      <p:bldP spid="25" grpId="1" animBg="1"/>
      <p:bldP spid="25" grpId="2" animBg="1"/>
      <p:bldP spid="25" grpId="3" animBg="1"/>
      <p:bldP spid="25" grpId="4" animBg="1"/>
      <p:bldP spid="26" grpId="0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3CC"/>
                </a:solidFill>
              </a:rPr>
              <a:t>KNOWS White Spaces Platform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8700" y="1828800"/>
            <a:ext cx="3429000" cy="36004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200150" y="2400300"/>
            <a:ext cx="800100" cy="28575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Net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2457450"/>
            <a:ext cx="1028700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TV/MIC detection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771900" y="2457450"/>
            <a:ext cx="514350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FFT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4343400"/>
            <a:ext cx="200025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Connection Manager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0" y="5029200"/>
            <a:ext cx="200025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Atheros</a:t>
            </a:r>
            <a:r>
              <a:rPr lang="en-US" sz="1600" dirty="0"/>
              <a:t> Device Driver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85950" y="1885950"/>
            <a:ext cx="2045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Windows PC</a:t>
            </a:r>
          </a:p>
        </p:txBody>
      </p:sp>
      <p:cxnSp>
        <p:nvCxnSpPr>
          <p:cNvPr id="14" name="Straight Arrow Connector 13"/>
          <p:cNvCxnSpPr>
            <a:stCxn id="7" idx="1"/>
            <a:endCxn id="6" idx="3"/>
          </p:cNvCxnSpPr>
          <p:nvPr/>
        </p:nvCxnSpPr>
        <p:spPr>
          <a:xfrm rot="10800000">
            <a:off x="3314700" y="2743200"/>
            <a:ext cx="4572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2"/>
            <a:endCxn id="11" idx="0"/>
          </p:cNvCxnSpPr>
          <p:nvPr/>
        </p:nvCxnSpPr>
        <p:spPr>
          <a:xfrm rot="5400000">
            <a:off x="3057525" y="4800600"/>
            <a:ext cx="4572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200650" y="1828800"/>
            <a:ext cx="2914650" cy="36004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429250" y="2228850"/>
            <a:ext cx="2514600" cy="10287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6515100" y="2571750"/>
            <a:ext cx="1314450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UHF RX Daughterboard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543550" y="2571750"/>
            <a:ext cx="628650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FPGA</a:t>
            </a:r>
          </a:p>
        </p:txBody>
      </p:sp>
      <p:cxnSp>
        <p:nvCxnSpPr>
          <p:cNvPr id="25" name="Straight Arrow Connector 24"/>
          <p:cNvCxnSpPr>
            <a:stCxn id="22" idx="1"/>
          </p:cNvCxnSpPr>
          <p:nvPr/>
        </p:nvCxnSpPr>
        <p:spPr>
          <a:xfrm rot="10800000">
            <a:off x="4286250" y="2743200"/>
            <a:ext cx="11430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029450" y="4914900"/>
            <a:ext cx="914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UHF </a:t>
            </a:r>
          </a:p>
          <a:p>
            <a:pPr algn="ctr"/>
            <a:r>
              <a:rPr lang="en-US" sz="1400" dirty="0"/>
              <a:t>Translator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29250" y="4914900"/>
            <a:ext cx="914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Wi-Fi Card</a:t>
            </a:r>
          </a:p>
        </p:txBody>
      </p:sp>
      <p:cxnSp>
        <p:nvCxnSpPr>
          <p:cNvPr id="32" name="Straight Arrow Connector 31"/>
          <p:cNvCxnSpPr>
            <a:stCxn id="11" idx="3"/>
            <a:endCxn id="31" idx="1"/>
          </p:cNvCxnSpPr>
          <p:nvPr/>
        </p:nvCxnSpPr>
        <p:spPr>
          <a:xfrm>
            <a:off x="4286250" y="5143500"/>
            <a:ext cx="11430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3"/>
            <a:endCxn id="30" idx="1"/>
          </p:cNvCxnSpPr>
          <p:nvPr/>
        </p:nvCxnSpPr>
        <p:spPr>
          <a:xfrm>
            <a:off x="6343650" y="5143500"/>
            <a:ext cx="6858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30" idx="0"/>
          </p:cNvCxnSpPr>
          <p:nvPr/>
        </p:nvCxnSpPr>
        <p:spPr>
          <a:xfrm rot="5400000">
            <a:off x="7258050" y="4686300"/>
            <a:ext cx="4572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prstDash val="sysDot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286250" y="4466089"/>
            <a:ext cx="3200400" cy="8389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6"/>
          <p:cNvGrpSpPr/>
          <p:nvPr/>
        </p:nvGrpSpPr>
        <p:grpSpPr>
          <a:xfrm>
            <a:off x="7829550" y="4857750"/>
            <a:ext cx="800100" cy="685800"/>
            <a:chOff x="2156308" y="3751649"/>
            <a:chExt cx="927735" cy="693738"/>
          </a:xfrm>
        </p:grpSpPr>
        <p:sp>
          <p:nvSpPr>
            <p:cNvPr id="63" name="Arc 14"/>
            <p:cNvSpPr>
              <a:spLocks noChangeAspect="1"/>
            </p:cNvSpPr>
            <p:nvPr/>
          </p:nvSpPr>
          <p:spPr bwMode="auto">
            <a:xfrm rot="2018351">
              <a:off x="2252193" y="3759587"/>
              <a:ext cx="547688" cy="5937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hangingPunct="0">
                <a:spcBef>
                  <a:spcPct val="0"/>
                </a:spcBef>
              </a:pPr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Arc 15"/>
            <p:cNvSpPr>
              <a:spLocks noChangeAspect="1"/>
            </p:cNvSpPr>
            <p:nvPr/>
          </p:nvSpPr>
          <p:spPr bwMode="auto">
            <a:xfrm rot="2018351">
              <a:off x="2444281" y="3751649"/>
              <a:ext cx="639762" cy="69373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hangingPunct="0">
                <a:spcBef>
                  <a:spcPct val="0"/>
                </a:spcBef>
              </a:pPr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Arc 13"/>
            <p:cNvSpPr>
              <a:spLocks noChangeAspect="1"/>
            </p:cNvSpPr>
            <p:nvPr/>
          </p:nvSpPr>
          <p:spPr bwMode="auto">
            <a:xfrm rot="2018351">
              <a:off x="2156308" y="3818964"/>
              <a:ext cx="457200" cy="4953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hangingPunct="0">
                <a:spcBef>
                  <a:spcPct val="0"/>
                </a:spcBef>
              </a:pPr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429250" y="3886200"/>
            <a:ext cx="2514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/>
              <a:t>Whitespace Radio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886450" y="2171700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Scanner (SDR)</a:t>
            </a:r>
          </a:p>
        </p:txBody>
      </p:sp>
      <p:pic>
        <p:nvPicPr>
          <p:cNvPr id="33" name="Picture 32" descr="DSC_16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57950" y="1371600"/>
            <a:ext cx="2457450" cy="2479142"/>
          </a:xfrm>
          <a:prstGeom prst="rect">
            <a:avLst/>
          </a:prstGeom>
        </p:spPr>
      </p:pic>
      <p:cxnSp>
        <p:nvCxnSpPr>
          <p:cNvPr id="34" name="Elbow Connector 33"/>
          <p:cNvCxnSpPr>
            <a:stCxn id="29" idx="3"/>
            <a:endCxn id="33" idx="1"/>
          </p:cNvCxnSpPr>
          <p:nvPr/>
        </p:nvCxnSpPr>
        <p:spPr bwMode="auto">
          <a:xfrm flipV="1">
            <a:off x="5927272" y="2611171"/>
            <a:ext cx="530678" cy="173222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25</a:t>
            </a:fld>
            <a:endParaRPr lang="en-US"/>
          </a:p>
        </p:txBody>
      </p:sp>
      <p:cxnSp>
        <p:nvCxnSpPr>
          <p:cNvPr id="43" name="Elbow Connector 42"/>
          <p:cNvCxnSpPr>
            <a:stCxn id="6" idx="2"/>
            <a:endCxn id="9" idx="0"/>
          </p:cNvCxnSpPr>
          <p:nvPr/>
        </p:nvCxnSpPr>
        <p:spPr>
          <a:xfrm rot="16200000" flipH="1">
            <a:off x="2386012" y="3443287"/>
            <a:ext cx="1314450" cy="485775"/>
          </a:xfrm>
          <a:prstGeom prst="bentConnector3">
            <a:avLst>
              <a:gd name="adj1" fmla="val 50000"/>
            </a:avLst>
          </a:prstGeom>
          <a:ln w="34925"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 descr="C:\Users\t-rohanm\Pictures\Picasa Exports\Nikon\DSC_16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2514600"/>
            <a:ext cx="5355772" cy="3657600"/>
          </a:xfrm>
          <a:prstGeom prst="rect">
            <a:avLst/>
          </a:prstGeom>
          <a:noFill/>
        </p:spPr>
      </p:pic>
      <p:sp>
        <p:nvSpPr>
          <p:cNvPr id="38" name="Rectangle 37"/>
          <p:cNvSpPr/>
          <p:nvPr/>
        </p:nvSpPr>
        <p:spPr>
          <a:xfrm>
            <a:off x="2571750" y="5314950"/>
            <a:ext cx="1485900" cy="457200"/>
          </a:xfrm>
          <a:prstGeom prst="rect">
            <a:avLst/>
          </a:prstGeom>
          <a:ln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i="1" dirty="0"/>
              <a:t>Variable Channel Width Support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325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343"/>
    </mc:Choice>
    <mc:Fallback xmlns="">
      <p:transition xmlns:p14="http://schemas.microsoft.com/office/powerpoint/2010/main" spd="slow" advTm="653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6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9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2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8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0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3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6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2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5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8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1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4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7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10" dur="indefinite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16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19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22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1" grpId="0" animBg="1"/>
      <p:bldP spid="12" grpId="0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30" grpId="0" animBg="1"/>
      <p:bldP spid="30" grpId="1" animBg="1"/>
      <p:bldP spid="31" grpId="0" animBg="1"/>
      <p:bldP spid="66" grpId="0"/>
      <p:bldP spid="66" grpId="1"/>
      <p:bldP spid="67" grpId="0"/>
      <p:bldP spid="67" grpId="1"/>
      <p:bldP spid="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1448" y="1771650"/>
          <a:ext cx="8801104" cy="3967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0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0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0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237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Fragmentation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Spatial Variation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Temporal Variation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973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92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92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171450" y="3143250"/>
            <a:ext cx="8801100" cy="8001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WhiteFi System Challenges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6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44632"/>
            <a:ext cx="628650" cy="641568"/>
          </a:xfrm>
          <a:prstGeom prst="rect">
            <a:avLst/>
          </a:prstGeom>
          <a:noFill/>
        </p:spPr>
      </p:pic>
      <p:pic>
        <p:nvPicPr>
          <p:cNvPr id="17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159032"/>
            <a:ext cx="628650" cy="641568"/>
          </a:xfrm>
          <a:prstGeom prst="rect">
            <a:avLst/>
          </a:prstGeom>
          <a:noFill/>
        </p:spPr>
      </p:pic>
      <p:pic>
        <p:nvPicPr>
          <p:cNvPr id="18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59032"/>
            <a:ext cx="628650" cy="641568"/>
          </a:xfrm>
          <a:prstGeom prst="rect">
            <a:avLst/>
          </a:prstGeom>
          <a:noFill/>
        </p:spPr>
      </p:pic>
      <p:pic>
        <p:nvPicPr>
          <p:cNvPr id="19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073432"/>
            <a:ext cx="628650" cy="641568"/>
          </a:xfrm>
          <a:prstGeom prst="rect">
            <a:avLst/>
          </a:prstGeom>
          <a:noFill/>
        </p:spPr>
      </p:pic>
      <p:pic>
        <p:nvPicPr>
          <p:cNvPr id="20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5073432"/>
            <a:ext cx="628650" cy="641568"/>
          </a:xfrm>
          <a:prstGeom prst="rect">
            <a:avLst/>
          </a:prstGeom>
          <a:noFill/>
        </p:spPr>
      </p:pic>
      <p:pic>
        <p:nvPicPr>
          <p:cNvPr id="21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4950" y="5073432"/>
            <a:ext cx="628650" cy="6415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7029450" y="4022348"/>
            <a:ext cx="180382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Spectrum </a:t>
            </a:r>
          </a:p>
          <a:p>
            <a:pPr algn="ctr"/>
            <a:r>
              <a:rPr lang="en-US" sz="2600" b="1" dirty="0">
                <a:solidFill>
                  <a:srgbClr val="FF0000"/>
                </a:solidFill>
              </a:rPr>
              <a:t>Assignment</a:t>
            </a:r>
            <a:endParaRPr lang="en-US" sz="2600" dirty="0"/>
          </a:p>
        </p:txBody>
      </p:sp>
      <p:sp>
        <p:nvSpPr>
          <p:cNvPr id="25" name="Rectangle 24"/>
          <p:cNvSpPr/>
          <p:nvPr/>
        </p:nvSpPr>
        <p:spPr>
          <a:xfrm>
            <a:off x="6858000" y="5130582"/>
            <a:ext cx="214994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Disconnection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167855" y="3257550"/>
            <a:ext cx="15270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Discovery</a:t>
            </a:r>
          </a:p>
        </p:txBody>
      </p:sp>
    </p:spTree>
    <p:extLst>
      <p:ext uri="{BB962C8B-B14F-4D97-AF65-F5344CB8AC3E}">
        <p14:creationId xmlns:p14="http://schemas.microsoft.com/office/powerpoint/2010/main" val="411210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42"/>
    </mc:Choice>
    <mc:Fallback xmlns="">
      <p:transition xmlns:p14="http://schemas.microsoft.com/office/powerpoint/2010/main" spd="slow" advTm="207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2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5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Discovering a Base Station</a:t>
            </a:r>
          </a:p>
        </p:txBody>
      </p:sp>
      <p:pic>
        <p:nvPicPr>
          <p:cNvPr id="33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7350" y="2343150"/>
            <a:ext cx="927652" cy="762000"/>
          </a:xfrm>
          <a:prstGeom prst="rect">
            <a:avLst/>
          </a:prstGeom>
          <a:noFill/>
        </p:spPr>
      </p:pic>
      <p:sp>
        <p:nvSpPr>
          <p:cNvPr id="36" name="Rectangle 35"/>
          <p:cNvSpPr/>
          <p:nvPr/>
        </p:nvSpPr>
        <p:spPr>
          <a:xfrm>
            <a:off x="1314450" y="3200400"/>
            <a:ext cx="17145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314450" y="3200400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657350" y="32004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2000250" y="32004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343150" y="32004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657350" y="3143250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14"/>
          <p:cNvGrpSpPr/>
          <p:nvPr/>
        </p:nvGrpSpPr>
        <p:grpSpPr>
          <a:xfrm>
            <a:off x="5812522" y="3143250"/>
            <a:ext cx="1731278" cy="864656"/>
            <a:chOff x="514350" y="3657600"/>
            <a:chExt cx="1731278" cy="864656"/>
          </a:xfrm>
        </p:grpSpPr>
        <p:sp>
          <p:nvSpPr>
            <p:cNvPr id="55" name="Rectangle 54"/>
            <p:cNvSpPr/>
            <p:nvPr/>
          </p:nvSpPr>
          <p:spPr>
            <a:xfrm>
              <a:off x="514350" y="3657600"/>
              <a:ext cx="17145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514350" y="36576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902728" y="36576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8572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2001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5430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6155422" y="3086100"/>
            <a:ext cx="10287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2000250" y="3143250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2343150" y="3143250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2686050" y="3143250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085850" y="5029200"/>
            <a:ext cx="7200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</a:rPr>
              <a:t>Can we optimize this discovery time?</a:t>
            </a:r>
          </a:p>
        </p:txBody>
      </p:sp>
      <p:grpSp>
        <p:nvGrpSpPr>
          <p:cNvPr id="4" name="Group 77"/>
          <p:cNvGrpSpPr/>
          <p:nvPr/>
        </p:nvGrpSpPr>
        <p:grpSpPr>
          <a:xfrm>
            <a:off x="5837689" y="3380239"/>
            <a:ext cx="1672555" cy="466130"/>
            <a:chOff x="5829300" y="4000500"/>
            <a:chExt cx="1672555" cy="466130"/>
          </a:xfrm>
        </p:grpSpPr>
        <p:sp>
          <p:nvSpPr>
            <p:cNvPr id="48" name="TextBox 47"/>
            <p:cNvSpPr txBox="1"/>
            <p:nvPr/>
          </p:nvSpPr>
          <p:spPr>
            <a:xfrm>
              <a:off x="5829300" y="400050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172200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540267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858000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216105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</p:grpSp>
      <p:pic>
        <p:nvPicPr>
          <p:cNvPr id="47" name="Picture 46" descr="11954226271169522330transmission_tower_ante_01_svg_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57900" y="1543050"/>
            <a:ext cx="1267239" cy="1485900"/>
          </a:xfrm>
          <a:prstGeom prst="rect">
            <a:avLst/>
          </a:prstGeom>
        </p:spPr>
      </p:pic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628650" y="4343400"/>
            <a:ext cx="354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Discovery Time = </a:t>
            </a:r>
            <a:r>
              <a:rPr lang="en-US" sz="2400" b="1" i="1" dirty="0">
                <a:solidFill>
                  <a:srgbClr val="FF0000"/>
                </a:solidFill>
                <a:sym typeface="Symbol"/>
              </a:rPr>
              <a:t>(B x W) 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657350" y="3143250"/>
            <a:ext cx="6858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000250" y="3143250"/>
            <a:ext cx="6858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2343150" y="3143250"/>
            <a:ext cx="6858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1657350" y="3143250"/>
            <a:ext cx="10287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657350" y="3143250"/>
            <a:ext cx="10287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B4D73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76"/>
          <p:cNvGrpSpPr/>
          <p:nvPr/>
        </p:nvGrpSpPr>
        <p:grpSpPr>
          <a:xfrm>
            <a:off x="1322839" y="3445778"/>
            <a:ext cx="1672555" cy="466130"/>
            <a:chOff x="1314450" y="3991570"/>
            <a:chExt cx="1672555" cy="466130"/>
          </a:xfrm>
        </p:grpSpPr>
        <p:sp>
          <p:nvSpPr>
            <p:cNvPr id="41" name="TextBox 40"/>
            <p:cNvSpPr txBox="1"/>
            <p:nvPr/>
          </p:nvSpPr>
          <p:spPr>
            <a:xfrm>
              <a:off x="1314450" y="399157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6573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025417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3431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01255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600200" y="4972050"/>
            <a:ext cx="5829300" cy="107721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How does the </a:t>
            </a:r>
            <a:r>
              <a:rPr lang="en-US" sz="3200" i="1" dirty="0">
                <a:solidFill>
                  <a:srgbClr val="FF0000"/>
                </a:solidFill>
              </a:rPr>
              <a:t>new</a:t>
            </a:r>
            <a:r>
              <a:rPr lang="en-US" sz="3200" dirty="0">
                <a:solidFill>
                  <a:srgbClr val="FF0000"/>
                </a:solidFill>
              </a:rPr>
              <a:t> client discover channels used by the BS? 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1485900" y="5029200"/>
            <a:ext cx="634365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BS and Clients must use </a:t>
            </a:r>
            <a:r>
              <a:rPr lang="en-US" sz="2800" i="1" dirty="0">
                <a:solidFill>
                  <a:srgbClr val="FF0000"/>
                </a:solidFill>
              </a:rPr>
              <a:t>same </a:t>
            </a:r>
            <a:r>
              <a:rPr lang="en-US" sz="2800" dirty="0">
                <a:solidFill>
                  <a:srgbClr val="FF0000"/>
                </a:solidFill>
              </a:rPr>
              <a:t>channels</a:t>
            </a:r>
          </a:p>
        </p:txBody>
      </p:sp>
      <p:sp>
        <p:nvSpPr>
          <p:cNvPr id="74" name="Rectangle 73"/>
          <p:cNvSpPr/>
          <p:nvPr/>
        </p:nvSpPr>
        <p:spPr>
          <a:xfrm>
            <a:off x="971550" y="5086350"/>
            <a:ext cx="291465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</a:rPr>
              <a:t>Fragmentation</a:t>
            </a:r>
          </a:p>
        </p:txBody>
      </p:sp>
      <p:sp>
        <p:nvSpPr>
          <p:cNvPr id="77" name="Rectangle 76"/>
          <p:cNvSpPr/>
          <p:nvPr/>
        </p:nvSpPr>
        <p:spPr>
          <a:xfrm>
            <a:off x="2971800" y="5086350"/>
            <a:ext cx="548640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  <a:sym typeface="Symbol"/>
              </a:rPr>
              <a:t>  Try different center channel and widths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6" name="Group 86"/>
          <p:cNvGrpSpPr/>
          <p:nvPr/>
        </p:nvGrpSpPr>
        <p:grpSpPr>
          <a:xfrm>
            <a:off x="1771650" y="2514600"/>
            <a:ext cx="5657850" cy="1600200"/>
            <a:chOff x="1657350" y="1771650"/>
            <a:chExt cx="5657850" cy="1600200"/>
          </a:xfrm>
        </p:grpSpPr>
        <p:sp>
          <p:nvSpPr>
            <p:cNvPr id="84" name="Rectangle 83"/>
            <p:cNvSpPr/>
            <p:nvPr/>
          </p:nvSpPr>
          <p:spPr>
            <a:xfrm>
              <a:off x="2000250" y="1771650"/>
              <a:ext cx="5314950" cy="1600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2228850" y="1851660"/>
              <a:ext cx="4877030" cy="4800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Discovery Problem</a:t>
              </a: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657350" y="2571750"/>
              <a:ext cx="1751682" cy="4800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Goal</a:t>
              </a:r>
            </a:p>
          </p:txBody>
        </p:sp>
        <p:sp>
          <p:nvSpPr>
            <p:cNvPr id="87" name="Rectangle 86"/>
            <p:cNvSpPr/>
            <p:nvPr/>
          </p:nvSpPr>
          <p:spPr>
            <a:xfrm>
              <a:off x="3314700" y="2571750"/>
              <a:ext cx="3829050" cy="48006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>
                  <a:solidFill>
                    <a:srgbClr val="FF0000"/>
                  </a:solidFill>
                </a:rPr>
                <a:t>Quickly</a:t>
              </a:r>
              <a:r>
                <a:rPr lang="en-US" sz="2000" b="1" dirty="0">
                  <a:solidFill>
                    <a:srgbClr val="FF0000"/>
                  </a:solidFill>
                </a:rPr>
                <a:t> find channels BS is using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6025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476"/>
    </mc:Choice>
    <mc:Fallback xmlns="">
      <p:transition xmlns:p14="http://schemas.microsoft.com/office/powerpoint/2010/main" spd="slow" advTm="764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1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4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7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10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13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5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16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8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19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1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22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4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25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7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28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0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31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3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34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6" dur="indefinite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37" dur="indefinite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40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2" dur="indefinit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43" dur="indefinite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5" dur="indefinite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46" dur="indefinite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8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49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1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52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4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55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7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58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0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61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64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6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67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9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70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2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73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5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76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39" grpId="0" animBg="1"/>
      <p:bldP spid="40" grpId="0" animBg="1"/>
      <p:bldP spid="35" grpId="0" animBg="1"/>
      <p:bldP spid="35" grpId="1" animBg="1"/>
      <p:bldP spid="35" grpId="2" animBg="1"/>
      <p:bldP spid="54" grpId="0" animBg="1"/>
      <p:bldP spid="70" grpId="0" animBg="1"/>
      <p:bldP spid="70" grpId="1" animBg="1"/>
      <p:bldP spid="70" grpId="2" animBg="1"/>
      <p:bldP spid="71" grpId="0" animBg="1"/>
      <p:bldP spid="71" grpId="1" animBg="1"/>
      <p:bldP spid="71" grpId="2" animBg="1"/>
      <p:bldP spid="72" grpId="0" animBg="1"/>
      <p:bldP spid="72" grpId="1" animBg="1"/>
      <p:bldP spid="72" grpId="2" animBg="1"/>
      <p:bldP spid="76" grpId="0" build="allAtOnce"/>
      <p:bldP spid="61" grpId="0" build="allAtOnce"/>
      <p:bldP spid="53" grpId="0" animBg="1"/>
      <p:bldP spid="53" grpId="1" animBg="1"/>
      <p:bldP spid="53" grpId="2" animBg="1"/>
      <p:bldP spid="62" grpId="0" animBg="1"/>
      <p:bldP spid="62" grpId="1" animBg="1"/>
      <p:bldP spid="62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4" grpId="0" animBg="1"/>
      <p:bldP spid="74" grpId="1" animBg="1"/>
      <p:bldP spid="74" grpId="2" animBg="1"/>
      <p:bldP spid="77" grpId="0" animBg="1"/>
      <p:bldP spid="77" grpId="1" animBg="1"/>
      <p:bldP spid="77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Whitespaces Platform: Adding SIFT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8700" y="1828800"/>
            <a:ext cx="3429000" cy="360045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200150" y="2400300"/>
            <a:ext cx="800100" cy="28575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Net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Stack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0" y="2457450"/>
            <a:ext cx="1028700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TV/MIC detection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3771900" y="2457450"/>
            <a:ext cx="514350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FFT</a:t>
            </a:r>
          </a:p>
        </p:txBody>
      </p:sp>
      <p:sp>
        <p:nvSpPr>
          <p:cNvPr id="8" name="Rectangle 7"/>
          <p:cNvSpPr/>
          <p:nvPr/>
        </p:nvSpPr>
        <p:spPr>
          <a:xfrm>
            <a:off x="2400300" y="3429000"/>
            <a:ext cx="177165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/>
              <a:t>Temporal Analysis</a:t>
            </a:r>
          </a:p>
          <a:p>
            <a:pPr algn="ctr"/>
            <a:r>
              <a:rPr lang="en-US" sz="1700" dirty="0"/>
              <a:t>(SIFT)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4343400"/>
            <a:ext cx="200025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Connection Manager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0" y="5029200"/>
            <a:ext cx="2000250" cy="228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Atheros</a:t>
            </a:r>
            <a:r>
              <a:rPr lang="en-US" sz="1600" dirty="0"/>
              <a:t> Device Driver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71750" y="1885950"/>
            <a:ext cx="561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PC</a:t>
            </a:r>
          </a:p>
        </p:txBody>
      </p:sp>
      <p:cxnSp>
        <p:nvCxnSpPr>
          <p:cNvPr id="14" name="Straight Arrow Connector 13"/>
          <p:cNvCxnSpPr>
            <a:stCxn id="7" idx="1"/>
            <a:endCxn id="6" idx="3"/>
          </p:cNvCxnSpPr>
          <p:nvPr/>
        </p:nvCxnSpPr>
        <p:spPr>
          <a:xfrm rot="10800000">
            <a:off x="3314700" y="2743200"/>
            <a:ext cx="4572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2"/>
            <a:endCxn id="9" idx="0"/>
          </p:cNvCxnSpPr>
          <p:nvPr/>
        </p:nvCxnSpPr>
        <p:spPr>
          <a:xfrm rot="5400000">
            <a:off x="3057525" y="4114800"/>
            <a:ext cx="4572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2"/>
            <a:endCxn id="11" idx="0"/>
          </p:cNvCxnSpPr>
          <p:nvPr/>
        </p:nvCxnSpPr>
        <p:spPr>
          <a:xfrm rot="5400000">
            <a:off x="3057525" y="4800600"/>
            <a:ext cx="4572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200650" y="1828800"/>
            <a:ext cx="2914650" cy="36004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429250" y="2228850"/>
            <a:ext cx="2514600" cy="10287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3" name="Rectangle 22"/>
          <p:cNvSpPr/>
          <p:nvPr/>
        </p:nvSpPr>
        <p:spPr>
          <a:xfrm>
            <a:off x="6515100" y="2571750"/>
            <a:ext cx="1314450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UHF RX Daughterboard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543550" y="2571750"/>
            <a:ext cx="628650" cy="571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FPGA</a:t>
            </a:r>
          </a:p>
        </p:txBody>
      </p:sp>
      <p:cxnSp>
        <p:nvCxnSpPr>
          <p:cNvPr id="25" name="Straight Arrow Connector 24"/>
          <p:cNvCxnSpPr>
            <a:stCxn id="22" idx="1"/>
          </p:cNvCxnSpPr>
          <p:nvPr/>
        </p:nvCxnSpPr>
        <p:spPr>
          <a:xfrm rot="10800000">
            <a:off x="4800600" y="2743200"/>
            <a:ext cx="62865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029450" y="4914900"/>
            <a:ext cx="914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UHF </a:t>
            </a:r>
          </a:p>
          <a:p>
            <a:pPr algn="ctr"/>
            <a:r>
              <a:rPr lang="en-US" sz="1400" dirty="0"/>
              <a:t>Translator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429250" y="4914900"/>
            <a:ext cx="914400" cy="457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Wi-Fi Card</a:t>
            </a:r>
          </a:p>
        </p:txBody>
      </p:sp>
      <p:cxnSp>
        <p:nvCxnSpPr>
          <p:cNvPr id="32" name="Straight Arrow Connector 31"/>
          <p:cNvCxnSpPr>
            <a:stCxn id="11" idx="3"/>
            <a:endCxn id="31" idx="1"/>
          </p:cNvCxnSpPr>
          <p:nvPr/>
        </p:nvCxnSpPr>
        <p:spPr>
          <a:xfrm>
            <a:off x="4286250" y="5143500"/>
            <a:ext cx="11430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1" idx="3"/>
            <a:endCxn id="30" idx="1"/>
          </p:cNvCxnSpPr>
          <p:nvPr/>
        </p:nvCxnSpPr>
        <p:spPr>
          <a:xfrm>
            <a:off x="6343650" y="5143500"/>
            <a:ext cx="6858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30" idx="0"/>
          </p:cNvCxnSpPr>
          <p:nvPr/>
        </p:nvCxnSpPr>
        <p:spPr>
          <a:xfrm rot="5400000">
            <a:off x="7258050" y="4686300"/>
            <a:ext cx="4572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prstDash val="sysDot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4286250" y="4466089"/>
            <a:ext cx="3200400" cy="8389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4327416" y="3200400"/>
            <a:ext cx="913606" cy="794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 flipV="1">
            <a:off x="4171950" y="3657599"/>
            <a:ext cx="628650" cy="1"/>
          </a:xfrm>
          <a:prstGeom prst="straightConnector1">
            <a:avLst/>
          </a:prstGeom>
          <a:ln w="31750">
            <a:solidFill>
              <a:srgbClr val="FF0000"/>
            </a:solidFill>
            <a:prstDash val="sys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16"/>
          <p:cNvGrpSpPr/>
          <p:nvPr/>
        </p:nvGrpSpPr>
        <p:grpSpPr>
          <a:xfrm>
            <a:off x="7829550" y="4857750"/>
            <a:ext cx="800100" cy="685800"/>
            <a:chOff x="2156308" y="3751649"/>
            <a:chExt cx="927735" cy="693738"/>
          </a:xfrm>
        </p:grpSpPr>
        <p:sp>
          <p:nvSpPr>
            <p:cNvPr id="63" name="Arc 14"/>
            <p:cNvSpPr>
              <a:spLocks noChangeAspect="1"/>
            </p:cNvSpPr>
            <p:nvPr/>
          </p:nvSpPr>
          <p:spPr bwMode="auto">
            <a:xfrm rot="2018351">
              <a:off x="2252193" y="3759587"/>
              <a:ext cx="547688" cy="5937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hangingPunct="0">
                <a:spcBef>
                  <a:spcPct val="0"/>
                </a:spcBef>
              </a:pPr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Arc 15"/>
            <p:cNvSpPr>
              <a:spLocks noChangeAspect="1"/>
            </p:cNvSpPr>
            <p:nvPr/>
          </p:nvSpPr>
          <p:spPr bwMode="auto">
            <a:xfrm rot="2018351">
              <a:off x="2444281" y="3751649"/>
              <a:ext cx="639762" cy="69373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hangingPunct="0">
                <a:spcBef>
                  <a:spcPct val="0"/>
                </a:spcBef>
              </a:pPr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Arc 13"/>
            <p:cNvSpPr>
              <a:spLocks noChangeAspect="1"/>
            </p:cNvSpPr>
            <p:nvPr/>
          </p:nvSpPr>
          <p:spPr bwMode="auto">
            <a:xfrm rot="2018351">
              <a:off x="2156308" y="3818964"/>
              <a:ext cx="457200" cy="4953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hangingPunct="0">
                <a:spcBef>
                  <a:spcPct val="0"/>
                </a:spcBef>
              </a:pPr>
              <a:endParaRPr lang="en-US" kern="120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5486400" y="3543300"/>
            <a:ext cx="2514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/>
              <a:t>Whitespace Radios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886450" y="2171700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Scanner (SDR)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2950" y="6000750"/>
            <a:ext cx="78366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SIFT: Signal Interpretation before Fourier Transform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10" name="Group 58"/>
          <p:cNvGrpSpPr/>
          <p:nvPr/>
        </p:nvGrpSpPr>
        <p:grpSpPr>
          <a:xfrm>
            <a:off x="3262314" y="3028950"/>
            <a:ext cx="752477" cy="395286"/>
            <a:chOff x="3262314" y="3028950"/>
            <a:chExt cx="752477" cy="395286"/>
          </a:xfrm>
        </p:grpSpPr>
        <p:cxnSp>
          <p:nvCxnSpPr>
            <p:cNvPr id="35" name="Straight Arrow Connector 34"/>
            <p:cNvCxnSpPr/>
            <p:nvPr/>
          </p:nvCxnSpPr>
          <p:spPr>
            <a:xfrm rot="5400000" flipH="1" flipV="1">
              <a:off x="3886994" y="3142456"/>
              <a:ext cx="228600" cy="1588"/>
            </a:xfrm>
            <a:prstGeom prst="straightConnector1">
              <a:avLst/>
            </a:prstGeom>
            <a:ln w="31750">
              <a:solidFill>
                <a:schemeClr val="bg2">
                  <a:lumMod val="25000"/>
                </a:schemeClr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10800000">
              <a:off x="3262314" y="3257550"/>
              <a:ext cx="752477" cy="1588"/>
            </a:xfrm>
            <a:prstGeom prst="straightConnector1">
              <a:avLst/>
            </a:prstGeom>
            <a:ln w="31750">
              <a:solidFill>
                <a:schemeClr val="bg2">
                  <a:lumMod val="2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5400000">
              <a:off x="3191671" y="3337718"/>
              <a:ext cx="171449" cy="1588"/>
            </a:xfrm>
            <a:prstGeom prst="straightConnector1">
              <a:avLst/>
            </a:prstGeom>
            <a:ln w="31750">
              <a:solidFill>
                <a:schemeClr val="bg2">
                  <a:lumMod val="25000"/>
                </a:schemeClr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Arrow Connector 59"/>
          <p:cNvCxnSpPr/>
          <p:nvPr/>
        </p:nvCxnSpPr>
        <p:spPr>
          <a:xfrm rot="10800000">
            <a:off x="4286250" y="2743200"/>
            <a:ext cx="114300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2543175" y="3686175"/>
            <a:ext cx="1314450" cy="1588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1629569" y="3686175"/>
            <a:ext cx="1313656" cy="794"/>
          </a:xfrm>
          <a:prstGeom prst="straightConnector1">
            <a:avLst/>
          </a:prstGeom>
          <a:ln w="31750">
            <a:solidFill>
              <a:schemeClr val="bg2">
                <a:lumMod val="25000"/>
              </a:schemeClr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2654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55"/>
    </mc:Choice>
    <mc:Fallback xmlns="">
      <p:transition xmlns:p14="http://schemas.microsoft.com/office/powerpoint/2010/main" spd="slow" advTm="479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SIFT, by example</a:t>
            </a:r>
          </a:p>
        </p:txBody>
      </p:sp>
      <p:grpSp>
        <p:nvGrpSpPr>
          <p:cNvPr id="3" name="Group 41"/>
          <p:cNvGrpSpPr/>
          <p:nvPr/>
        </p:nvGrpSpPr>
        <p:grpSpPr>
          <a:xfrm>
            <a:off x="5543550" y="1638300"/>
            <a:ext cx="914400" cy="1212343"/>
            <a:chOff x="3733800" y="2743200"/>
            <a:chExt cx="914400" cy="1212343"/>
          </a:xfrm>
        </p:grpSpPr>
        <p:pic>
          <p:nvPicPr>
            <p:cNvPr id="33794" name="Picture 2" descr="C:\Users\t-rohanm\AppData\Local\Microsoft\Windows\Temporary Internet Files\Content.IE5\6VJ2QVCW\MPj03058660000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-1980000">
              <a:off x="3910086" y="3089303"/>
              <a:ext cx="564500" cy="866240"/>
            </a:xfrm>
            <a:prstGeom prst="rect">
              <a:avLst/>
            </a:prstGeom>
            <a:noFill/>
          </p:spPr>
        </p:pic>
        <p:grpSp>
          <p:nvGrpSpPr>
            <p:cNvPr id="4" name="Group 33"/>
            <p:cNvGrpSpPr/>
            <p:nvPr/>
          </p:nvGrpSpPr>
          <p:grpSpPr>
            <a:xfrm>
              <a:off x="4114800" y="2743200"/>
              <a:ext cx="533400" cy="457200"/>
              <a:chOff x="2156308" y="3751649"/>
              <a:chExt cx="927735" cy="693738"/>
            </a:xfrm>
          </p:grpSpPr>
          <p:sp>
            <p:nvSpPr>
              <p:cNvPr id="35" name="Arc 14"/>
              <p:cNvSpPr>
                <a:spLocks noChangeAspect="1"/>
              </p:cNvSpPr>
              <p:nvPr/>
            </p:nvSpPr>
            <p:spPr bwMode="auto">
              <a:xfrm rot="2018351">
                <a:off x="2252193" y="3759587"/>
                <a:ext cx="547688" cy="59372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eaLnBrk="0" hangingPunct="0">
                  <a:spcBef>
                    <a:spcPct val="0"/>
                  </a:spcBef>
                </a:pPr>
                <a:endParaRPr lang="en-US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Arc 15"/>
              <p:cNvSpPr>
                <a:spLocks noChangeAspect="1"/>
              </p:cNvSpPr>
              <p:nvPr/>
            </p:nvSpPr>
            <p:spPr bwMode="auto">
              <a:xfrm rot="2018351">
                <a:off x="2444281" y="3751649"/>
                <a:ext cx="639762" cy="69373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eaLnBrk="0" hangingPunct="0">
                  <a:spcBef>
                    <a:spcPct val="0"/>
                  </a:spcBef>
                </a:pPr>
                <a:endParaRPr lang="en-US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Arc 13"/>
              <p:cNvSpPr>
                <a:spLocks noChangeAspect="1"/>
              </p:cNvSpPr>
              <p:nvPr/>
            </p:nvSpPr>
            <p:spPr bwMode="auto">
              <a:xfrm rot="2018351">
                <a:off x="2156308" y="3818964"/>
                <a:ext cx="457200" cy="4953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eaLnBrk="0" hangingPunct="0">
                  <a:spcBef>
                    <a:spcPct val="0"/>
                  </a:spcBef>
                </a:pPr>
                <a:endParaRPr lang="en-US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up 37"/>
            <p:cNvGrpSpPr/>
            <p:nvPr/>
          </p:nvGrpSpPr>
          <p:grpSpPr>
            <a:xfrm flipH="1">
              <a:off x="3733800" y="2743200"/>
              <a:ext cx="533400" cy="457200"/>
              <a:chOff x="2156308" y="3751649"/>
              <a:chExt cx="927735" cy="693738"/>
            </a:xfrm>
          </p:grpSpPr>
          <p:sp>
            <p:nvSpPr>
              <p:cNvPr id="39" name="Arc 14"/>
              <p:cNvSpPr>
                <a:spLocks noChangeAspect="1"/>
              </p:cNvSpPr>
              <p:nvPr/>
            </p:nvSpPr>
            <p:spPr bwMode="auto">
              <a:xfrm rot="2018351">
                <a:off x="2252193" y="3759587"/>
                <a:ext cx="547688" cy="59372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eaLnBrk="0" hangingPunct="0">
                  <a:spcBef>
                    <a:spcPct val="0"/>
                  </a:spcBef>
                </a:pPr>
                <a:endParaRPr lang="en-US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Arc 15"/>
              <p:cNvSpPr>
                <a:spLocks noChangeAspect="1"/>
              </p:cNvSpPr>
              <p:nvPr/>
            </p:nvSpPr>
            <p:spPr bwMode="auto">
              <a:xfrm rot="2018351">
                <a:off x="2444281" y="3751649"/>
                <a:ext cx="639762" cy="69373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eaLnBrk="0" hangingPunct="0">
                  <a:spcBef>
                    <a:spcPct val="0"/>
                  </a:spcBef>
                </a:pPr>
                <a:endParaRPr lang="en-US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Arc 13"/>
              <p:cNvSpPr>
                <a:spLocks noChangeAspect="1"/>
              </p:cNvSpPr>
              <p:nvPr/>
            </p:nvSpPr>
            <p:spPr bwMode="auto">
              <a:xfrm rot="2018351">
                <a:off x="2156308" y="3818964"/>
                <a:ext cx="457200" cy="4953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rtl="0" eaLnBrk="0" hangingPunct="0">
                  <a:spcBef>
                    <a:spcPct val="0"/>
                  </a:spcBef>
                </a:pPr>
                <a:endParaRPr lang="en-US" kern="120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44" name="Straight Connector 43"/>
          <p:cNvCxnSpPr/>
          <p:nvPr/>
        </p:nvCxnSpPr>
        <p:spPr>
          <a:xfrm>
            <a:off x="6000750" y="2933700"/>
            <a:ext cx="685800" cy="0"/>
          </a:xfrm>
          <a:prstGeom prst="line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686550" y="2781300"/>
            <a:ext cx="762000" cy="3048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ADC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058150" y="2779712"/>
            <a:ext cx="762000" cy="304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SIFT</a:t>
            </a:r>
          </a:p>
        </p:txBody>
      </p:sp>
      <p:grpSp>
        <p:nvGrpSpPr>
          <p:cNvPr id="6" name="Group 169"/>
          <p:cNvGrpSpPr/>
          <p:nvPr/>
        </p:nvGrpSpPr>
        <p:grpSpPr>
          <a:xfrm>
            <a:off x="4266794" y="3886200"/>
            <a:ext cx="4477156" cy="1895475"/>
            <a:chOff x="6095594" y="4629150"/>
            <a:chExt cx="2934106" cy="976457"/>
          </a:xfrm>
        </p:grpSpPr>
        <p:cxnSp>
          <p:nvCxnSpPr>
            <p:cNvPr id="159" name="Straight Arrow Connector 158"/>
            <p:cNvCxnSpPr/>
            <p:nvPr/>
          </p:nvCxnSpPr>
          <p:spPr>
            <a:xfrm rot="5400000" flipH="1" flipV="1">
              <a:off x="5623827" y="5114131"/>
              <a:ext cx="971550" cy="1588"/>
            </a:xfrm>
            <a:prstGeom prst="straightConnector1">
              <a:avLst/>
            </a:prstGeom>
            <a:ln w="3492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Arrow Connector 166"/>
            <p:cNvCxnSpPr/>
            <p:nvPr/>
          </p:nvCxnSpPr>
          <p:spPr>
            <a:xfrm>
              <a:off x="6095594" y="5595879"/>
              <a:ext cx="2934106" cy="9728"/>
            </a:xfrm>
            <a:prstGeom prst="straightConnector1">
              <a:avLst/>
            </a:prstGeom>
            <a:ln w="34925">
              <a:solidFill>
                <a:schemeClr val="tx1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2" name="Straight Connector 161"/>
          <p:cNvCxnSpPr>
            <a:stCxn id="46" idx="3"/>
            <a:endCxn id="48" idx="1"/>
          </p:cNvCxnSpPr>
          <p:nvPr/>
        </p:nvCxnSpPr>
        <p:spPr>
          <a:xfrm flipV="1">
            <a:off x="7448550" y="2932112"/>
            <a:ext cx="609600" cy="1588"/>
          </a:xfrm>
          <a:prstGeom prst="line">
            <a:avLst/>
          </a:prstGeom>
          <a:ln w="3492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xtBox 112"/>
          <p:cNvSpPr txBox="1"/>
          <p:nvPr/>
        </p:nvSpPr>
        <p:spPr>
          <a:xfrm>
            <a:off x="6000750" y="5829302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Time</a:t>
            </a:r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 rot="16200000">
            <a:off x="3257176" y="4686676"/>
            <a:ext cx="1491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Amplitude</a:t>
            </a:r>
            <a:endParaRPr lang="en-US" dirty="0"/>
          </a:p>
        </p:txBody>
      </p:sp>
      <p:pic>
        <p:nvPicPr>
          <p:cNvPr id="100" name="Picture 99" descr="11954226271169522330transmission_tower_ante_01_svg_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50" y="1600200"/>
            <a:ext cx="1267239" cy="1485900"/>
          </a:xfrm>
          <a:prstGeom prst="rect">
            <a:avLst/>
          </a:prstGeom>
        </p:spPr>
      </p:pic>
      <p:sp>
        <p:nvSpPr>
          <p:cNvPr id="91" name="Slide Number Placeholder 9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7" name="Group 822"/>
          <p:cNvGrpSpPr/>
          <p:nvPr/>
        </p:nvGrpSpPr>
        <p:grpSpPr>
          <a:xfrm>
            <a:off x="4400550" y="4972052"/>
            <a:ext cx="3914773" cy="533402"/>
            <a:chOff x="4914900" y="5314950"/>
            <a:chExt cx="3914773" cy="762002"/>
          </a:xfrm>
        </p:grpSpPr>
        <p:cxnSp>
          <p:nvCxnSpPr>
            <p:cNvPr id="824" name="Straight Connector 823"/>
            <p:cNvCxnSpPr/>
            <p:nvPr/>
          </p:nvCxnSpPr>
          <p:spPr>
            <a:xfrm rot="16200000" flipV="1">
              <a:off x="7186611" y="5867402"/>
              <a:ext cx="381000" cy="381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5" name="Straight Connector 824"/>
            <p:cNvCxnSpPr/>
            <p:nvPr/>
          </p:nvCxnSpPr>
          <p:spPr>
            <a:xfrm rot="5400000" flipH="1" flipV="1">
              <a:off x="7186611" y="5800727"/>
              <a:ext cx="476250" cy="5715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881"/>
            <p:cNvGrpSpPr/>
            <p:nvPr/>
          </p:nvGrpSpPr>
          <p:grpSpPr>
            <a:xfrm>
              <a:off x="4914900" y="5314950"/>
              <a:ext cx="3914773" cy="723902"/>
              <a:chOff x="5143500" y="5943599"/>
              <a:chExt cx="3914773" cy="723902"/>
            </a:xfrm>
          </p:grpSpPr>
          <p:cxnSp>
            <p:nvCxnSpPr>
              <p:cNvPr id="827" name="Straight Connector 826"/>
              <p:cNvCxnSpPr/>
              <p:nvPr/>
            </p:nvCxnSpPr>
            <p:spPr>
              <a:xfrm rot="16200000" flipH="1">
                <a:off x="5114925" y="6257924"/>
                <a:ext cx="1143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8" name="Straight Connector 827"/>
              <p:cNvCxnSpPr/>
              <p:nvPr/>
            </p:nvCxnSpPr>
            <p:spPr>
              <a:xfrm rot="5400000" flipH="1" flipV="1">
                <a:off x="5095875" y="6162674"/>
                <a:ext cx="2667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9" name="Straight Connector 828"/>
              <p:cNvCxnSpPr/>
              <p:nvPr/>
            </p:nvCxnSpPr>
            <p:spPr>
              <a:xfrm rot="16200000" flipV="1">
                <a:off x="5086350" y="6229349"/>
                <a:ext cx="4000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829"/>
              <p:cNvCxnSpPr/>
              <p:nvPr/>
            </p:nvCxnSpPr>
            <p:spPr>
              <a:xfrm rot="5400000" flipH="1" flipV="1">
                <a:off x="5076825" y="6181724"/>
                <a:ext cx="495300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830"/>
              <p:cNvCxnSpPr/>
              <p:nvPr/>
            </p:nvCxnSpPr>
            <p:spPr>
              <a:xfrm rot="16200000" flipV="1">
                <a:off x="5114925" y="6162674"/>
                <a:ext cx="590550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/>
              <p:cNvCxnSpPr/>
              <p:nvPr/>
            </p:nvCxnSpPr>
            <p:spPr>
              <a:xfrm rot="5400000" flipH="1" flipV="1">
                <a:off x="5314950" y="6343649"/>
                <a:ext cx="3429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832"/>
              <p:cNvCxnSpPr/>
              <p:nvPr/>
            </p:nvCxnSpPr>
            <p:spPr>
              <a:xfrm rot="16200000" flipV="1">
                <a:off x="5314950" y="6343649"/>
                <a:ext cx="381000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833"/>
              <p:cNvCxnSpPr/>
              <p:nvPr/>
            </p:nvCxnSpPr>
            <p:spPr>
              <a:xfrm rot="5400000" flipH="1" flipV="1">
                <a:off x="5334000" y="6267449"/>
                <a:ext cx="4762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834"/>
              <p:cNvCxnSpPr/>
              <p:nvPr/>
            </p:nvCxnSpPr>
            <p:spPr>
              <a:xfrm rot="16200000" flipV="1">
                <a:off x="5514975" y="6143624"/>
                <a:ext cx="2286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Straight Connector 835"/>
              <p:cNvCxnSpPr/>
              <p:nvPr/>
            </p:nvCxnSpPr>
            <p:spPr>
              <a:xfrm rot="16200000" flipH="1">
                <a:off x="5629275" y="6257924"/>
                <a:ext cx="1143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Straight Connector 836"/>
              <p:cNvCxnSpPr/>
              <p:nvPr/>
            </p:nvCxnSpPr>
            <p:spPr>
              <a:xfrm rot="5400000" flipH="1" flipV="1">
                <a:off x="5610225" y="6162674"/>
                <a:ext cx="2667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8" name="Straight Connector 837"/>
              <p:cNvCxnSpPr/>
              <p:nvPr/>
            </p:nvCxnSpPr>
            <p:spPr>
              <a:xfrm rot="16200000" flipV="1">
                <a:off x="5600700" y="6229349"/>
                <a:ext cx="4000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9" name="Straight Connector 838"/>
              <p:cNvCxnSpPr/>
              <p:nvPr/>
            </p:nvCxnSpPr>
            <p:spPr>
              <a:xfrm rot="5400000" flipH="1" flipV="1">
                <a:off x="5724525" y="6276974"/>
                <a:ext cx="2667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Connector 839"/>
              <p:cNvCxnSpPr/>
              <p:nvPr/>
            </p:nvCxnSpPr>
            <p:spPr>
              <a:xfrm rot="16200000" flipV="1">
                <a:off x="6029326" y="6257924"/>
                <a:ext cx="333375" cy="666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Straight Connector 840"/>
              <p:cNvCxnSpPr/>
              <p:nvPr/>
            </p:nvCxnSpPr>
            <p:spPr>
              <a:xfrm rot="16200000" flipV="1">
                <a:off x="5800725" y="6257924"/>
                <a:ext cx="285750" cy="1143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2" name="Straight Connector 841"/>
              <p:cNvCxnSpPr/>
              <p:nvPr/>
            </p:nvCxnSpPr>
            <p:spPr>
              <a:xfrm rot="16200000" flipV="1">
                <a:off x="5886450" y="6400799"/>
                <a:ext cx="381000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3" name="Straight Connector 842"/>
              <p:cNvCxnSpPr/>
              <p:nvPr/>
            </p:nvCxnSpPr>
            <p:spPr>
              <a:xfrm rot="5400000" flipH="1" flipV="1">
                <a:off x="5886450" y="6334124"/>
                <a:ext cx="4762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4" name="Straight Connector 843"/>
              <p:cNvCxnSpPr/>
              <p:nvPr/>
            </p:nvCxnSpPr>
            <p:spPr>
              <a:xfrm rot="5400000" flipH="1" flipV="1">
                <a:off x="5924550" y="6305549"/>
                <a:ext cx="2095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5" name="Straight Connector 844"/>
              <p:cNvCxnSpPr/>
              <p:nvPr/>
            </p:nvCxnSpPr>
            <p:spPr>
              <a:xfrm rot="5400000" flipH="1" flipV="1">
                <a:off x="6191249" y="6324600"/>
                <a:ext cx="152401" cy="761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6" name="Straight Connector 845"/>
              <p:cNvCxnSpPr/>
              <p:nvPr/>
            </p:nvCxnSpPr>
            <p:spPr>
              <a:xfrm rot="16200000" flipV="1">
                <a:off x="6248401" y="6324597"/>
                <a:ext cx="13335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7" name="Straight Connector 846"/>
              <p:cNvCxnSpPr/>
              <p:nvPr/>
            </p:nvCxnSpPr>
            <p:spPr>
              <a:xfrm rot="5400000" flipH="1" flipV="1">
                <a:off x="6296024" y="6334125"/>
                <a:ext cx="114300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8" name="Straight Connector 847"/>
              <p:cNvCxnSpPr/>
              <p:nvPr/>
            </p:nvCxnSpPr>
            <p:spPr>
              <a:xfrm rot="16200000" flipV="1">
                <a:off x="6296025" y="6353174"/>
                <a:ext cx="228600" cy="952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9" name="Straight Connector 848"/>
              <p:cNvCxnSpPr/>
              <p:nvPr/>
            </p:nvCxnSpPr>
            <p:spPr>
              <a:xfrm rot="5400000" flipH="1" flipV="1">
                <a:off x="6410324" y="6448425"/>
                <a:ext cx="114300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0" name="Straight Connector 849"/>
              <p:cNvCxnSpPr/>
              <p:nvPr/>
            </p:nvCxnSpPr>
            <p:spPr>
              <a:xfrm rot="16200000" flipV="1">
                <a:off x="6438902" y="6438898"/>
                <a:ext cx="13335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1" name="Straight Connector 850"/>
              <p:cNvCxnSpPr/>
              <p:nvPr/>
            </p:nvCxnSpPr>
            <p:spPr>
              <a:xfrm rot="5400000" flipH="1" flipV="1">
                <a:off x="6486526" y="6457951"/>
                <a:ext cx="114300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2" name="Straight Connector 851"/>
              <p:cNvCxnSpPr/>
              <p:nvPr/>
            </p:nvCxnSpPr>
            <p:spPr>
              <a:xfrm rot="16200000" flipV="1">
                <a:off x="6515102" y="6448423"/>
                <a:ext cx="13335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3" name="Straight Connector 852"/>
              <p:cNvCxnSpPr/>
              <p:nvPr/>
            </p:nvCxnSpPr>
            <p:spPr>
              <a:xfrm rot="16200000" flipV="1">
                <a:off x="6657975" y="6200776"/>
                <a:ext cx="2286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4" name="Straight Connector 853"/>
              <p:cNvCxnSpPr/>
              <p:nvPr/>
            </p:nvCxnSpPr>
            <p:spPr>
              <a:xfrm rot="16200000" flipH="1">
                <a:off x="6772275" y="6315076"/>
                <a:ext cx="1143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5" name="Straight Connector 854"/>
              <p:cNvCxnSpPr/>
              <p:nvPr/>
            </p:nvCxnSpPr>
            <p:spPr>
              <a:xfrm rot="5400000" flipH="1" flipV="1">
                <a:off x="6753225" y="6219826"/>
                <a:ext cx="2667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6" name="Straight Connector 855"/>
              <p:cNvCxnSpPr/>
              <p:nvPr/>
            </p:nvCxnSpPr>
            <p:spPr>
              <a:xfrm rot="16200000" flipV="1">
                <a:off x="6743700" y="6286501"/>
                <a:ext cx="4000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7" name="Straight Connector 856"/>
              <p:cNvCxnSpPr/>
              <p:nvPr/>
            </p:nvCxnSpPr>
            <p:spPr>
              <a:xfrm rot="5400000" flipH="1" flipV="1">
                <a:off x="6867525" y="6334126"/>
                <a:ext cx="2667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8" name="Straight Connector 857"/>
              <p:cNvCxnSpPr/>
              <p:nvPr/>
            </p:nvCxnSpPr>
            <p:spPr>
              <a:xfrm rot="16200000" flipV="1">
                <a:off x="7172326" y="6315076"/>
                <a:ext cx="333375" cy="666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9" name="Straight Connector 858"/>
              <p:cNvCxnSpPr/>
              <p:nvPr/>
            </p:nvCxnSpPr>
            <p:spPr>
              <a:xfrm rot="16200000" flipV="1">
                <a:off x="6943725" y="6315076"/>
                <a:ext cx="285750" cy="1143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0" name="Straight Connector 859"/>
              <p:cNvCxnSpPr/>
              <p:nvPr/>
            </p:nvCxnSpPr>
            <p:spPr>
              <a:xfrm rot="16200000" flipV="1">
                <a:off x="7029450" y="6457951"/>
                <a:ext cx="381000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Straight Connector 860"/>
              <p:cNvCxnSpPr/>
              <p:nvPr/>
            </p:nvCxnSpPr>
            <p:spPr>
              <a:xfrm rot="5400000" flipH="1" flipV="1">
                <a:off x="7029450" y="6391276"/>
                <a:ext cx="4762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Straight Connector 861"/>
              <p:cNvCxnSpPr/>
              <p:nvPr/>
            </p:nvCxnSpPr>
            <p:spPr>
              <a:xfrm rot="5400000" flipH="1" flipV="1">
                <a:off x="7067550" y="6362701"/>
                <a:ext cx="2095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3" name="Straight Connector 862"/>
              <p:cNvCxnSpPr/>
              <p:nvPr/>
            </p:nvCxnSpPr>
            <p:spPr>
              <a:xfrm rot="5400000" flipH="1" flipV="1">
                <a:off x="7324724" y="6429378"/>
                <a:ext cx="114300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4" name="Straight Connector 863"/>
              <p:cNvCxnSpPr/>
              <p:nvPr/>
            </p:nvCxnSpPr>
            <p:spPr>
              <a:xfrm rot="16200000" flipV="1">
                <a:off x="7353302" y="6419851"/>
                <a:ext cx="13335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5" name="Straight Connector 864"/>
              <p:cNvCxnSpPr/>
              <p:nvPr/>
            </p:nvCxnSpPr>
            <p:spPr>
              <a:xfrm rot="5400000" flipH="1" flipV="1">
                <a:off x="7400926" y="6438904"/>
                <a:ext cx="114300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6" name="Straight Connector 865"/>
              <p:cNvCxnSpPr/>
              <p:nvPr/>
            </p:nvCxnSpPr>
            <p:spPr>
              <a:xfrm rot="16200000" flipV="1">
                <a:off x="7429502" y="6429376"/>
                <a:ext cx="13335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7" name="Straight Connector 866"/>
              <p:cNvCxnSpPr/>
              <p:nvPr/>
            </p:nvCxnSpPr>
            <p:spPr>
              <a:xfrm rot="5400000" flipH="1" flipV="1">
                <a:off x="7453311" y="6400801"/>
                <a:ext cx="2095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8" name="Straight Connector 867"/>
              <p:cNvCxnSpPr/>
              <p:nvPr/>
            </p:nvCxnSpPr>
            <p:spPr>
              <a:xfrm rot="5400000" flipH="1" flipV="1">
                <a:off x="6491288" y="6405563"/>
                <a:ext cx="257175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9" name="Straight Connector 868"/>
              <p:cNvCxnSpPr/>
              <p:nvPr/>
            </p:nvCxnSpPr>
            <p:spPr>
              <a:xfrm rot="16200000" flipV="1">
                <a:off x="6543677" y="6372226"/>
                <a:ext cx="228600" cy="571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0" name="Straight Connector 869"/>
              <p:cNvCxnSpPr/>
              <p:nvPr/>
            </p:nvCxnSpPr>
            <p:spPr>
              <a:xfrm rot="5400000" flipH="1" flipV="1">
                <a:off x="6515100" y="6286500"/>
                <a:ext cx="400051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1" name="Straight Connector 870"/>
              <p:cNvCxnSpPr/>
              <p:nvPr/>
            </p:nvCxnSpPr>
            <p:spPr>
              <a:xfrm rot="16200000" flipV="1">
                <a:off x="7610476" y="6296023"/>
                <a:ext cx="228600" cy="952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2" name="Straight Connector 871"/>
              <p:cNvCxnSpPr/>
              <p:nvPr/>
            </p:nvCxnSpPr>
            <p:spPr>
              <a:xfrm rot="5400000" flipH="1" flipV="1">
                <a:off x="7724775" y="6391274"/>
                <a:ext cx="114300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3" name="Straight Connector 872"/>
              <p:cNvCxnSpPr/>
              <p:nvPr/>
            </p:nvCxnSpPr>
            <p:spPr>
              <a:xfrm rot="16200000" flipV="1">
                <a:off x="7753353" y="6381747"/>
                <a:ext cx="13335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4" name="Straight Connector 873"/>
              <p:cNvCxnSpPr/>
              <p:nvPr/>
            </p:nvCxnSpPr>
            <p:spPr>
              <a:xfrm rot="5400000" flipH="1" flipV="1">
                <a:off x="7800977" y="6400800"/>
                <a:ext cx="114300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5" name="Straight Connector 874"/>
              <p:cNvCxnSpPr/>
              <p:nvPr/>
            </p:nvCxnSpPr>
            <p:spPr>
              <a:xfrm rot="16200000" flipV="1">
                <a:off x="7829553" y="6391272"/>
                <a:ext cx="13335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6" name="Straight Connector 875"/>
              <p:cNvCxnSpPr/>
              <p:nvPr/>
            </p:nvCxnSpPr>
            <p:spPr>
              <a:xfrm rot="16200000" flipV="1">
                <a:off x="7972426" y="6143625"/>
                <a:ext cx="2286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7" name="Straight Connector 876"/>
              <p:cNvCxnSpPr/>
              <p:nvPr/>
            </p:nvCxnSpPr>
            <p:spPr>
              <a:xfrm rot="16200000" flipH="1">
                <a:off x="8086726" y="6257925"/>
                <a:ext cx="1143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8" name="Straight Connector 877"/>
              <p:cNvCxnSpPr/>
              <p:nvPr/>
            </p:nvCxnSpPr>
            <p:spPr>
              <a:xfrm rot="5400000" flipH="1" flipV="1">
                <a:off x="8067676" y="6162675"/>
                <a:ext cx="2667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9" name="Straight Connector 878"/>
              <p:cNvCxnSpPr/>
              <p:nvPr/>
            </p:nvCxnSpPr>
            <p:spPr>
              <a:xfrm rot="16200000" flipV="1">
                <a:off x="8058151" y="6229350"/>
                <a:ext cx="4000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0" name="Straight Connector 879"/>
              <p:cNvCxnSpPr/>
              <p:nvPr/>
            </p:nvCxnSpPr>
            <p:spPr>
              <a:xfrm rot="5400000" flipH="1" flipV="1">
                <a:off x="8181976" y="6276975"/>
                <a:ext cx="26670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1" name="Straight Connector 880"/>
              <p:cNvCxnSpPr/>
              <p:nvPr/>
            </p:nvCxnSpPr>
            <p:spPr>
              <a:xfrm rot="16200000" flipV="1">
                <a:off x="8486777" y="6257925"/>
                <a:ext cx="333375" cy="666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2" name="Straight Connector 881"/>
              <p:cNvCxnSpPr/>
              <p:nvPr/>
            </p:nvCxnSpPr>
            <p:spPr>
              <a:xfrm rot="16200000" flipV="1">
                <a:off x="8258176" y="6257925"/>
                <a:ext cx="285750" cy="1143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3" name="Straight Connector 882"/>
              <p:cNvCxnSpPr/>
              <p:nvPr/>
            </p:nvCxnSpPr>
            <p:spPr>
              <a:xfrm rot="16200000" flipV="1">
                <a:off x="8343901" y="6400800"/>
                <a:ext cx="381000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4" name="Straight Connector 883"/>
              <p:cNvCxnSpPr/>
              <p:nvPr/>
            </p:nvCxnSpPr>
            <p:spPr>
              <a:xfrm rot="5400000" flipH="1" flipV="1">
                <a:off x="8343901" y="6334125"/>
                <a:ext cx="4762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5" name="Straight Connector 884"/>
              <p:cNvCxnSpPr/>
              <p:nvPr/>
            </p:nvCxnSpPr>
            <p:spPr>
              <a:xfrm rot="5400000" flipH="1" flipV="1">
                <a:off x="8382001" y="6305550"/>
                <a:ext cx="2095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6" name="Straight Connector 885"/>
              <p:cNvCxnSpPr/>
              <p:nvPr/>
            </p:nvCxnSpPr>
            <p:spPr>
              <a:xfrm rot="5400000" flipH="1" flipV="1">
                <a:off x="8639175" y="6372227"/>
                <a:ext cx="114300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7" name="Straight Connector 886"/>
              <p:cNvCxnSpPr/>
              <p:nvPr/>
            </p:nvCxnSpPr>
            <p:spPr>
              <a:xfrm rot="16200000" flipV="1">
                <a:off x="8667753" y="6362700"/>
                <a:ext cx="13335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Straight Connector 887"/>
              <p:cNvCxnSpPr/>
              <p:nvPr/>
            </p:nvCxnSpPr>
            <p:spPr>
              <a:xfrm rot="5400000" flipH="1" flipV="1">
                <a:off x="8715377" y="6381753"/>
                <a:ext cx="114300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Straight Connector 888"/>
              <p:cNvCxnSpPr/>
              <p:nvPr/>
            </p:nvCxnSpPr>
            <p:spPr>
              <a:xfrm rot="16200000" flipV="1">
                <a:off x="8743953" y="6372225"/>
                <a:ext cx="13335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Straight Connector 889"/>
              <p:cNvCxnSpPr/>
              <p:nvPr/>
            </p:nvCxnSpPr>
            <p:spPr>
              <a:xfrm rot="16200000" flipV="1">
                <a:off x="8729662" y="6438900"/>
                <a:ext cx="381000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Straight Connector 890"/>
              <p:cNvCxnSpPr/>
              <p:nvPr/>
            </p:nvCxnSpPr>
            <p:spPr>
              <a:xfrm rot="5400000" flipH="1" flipV="1">
                <a:off x="8729662" y="6372225"/>
                <a:ext cx="4762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Straight Connector 891"/>
              <p:cNvCxnSpPr/>
              <p:nvPr/>
            </p:nvCxnSpPr>
            <p:spPr>
              <a:xfrm rot="5400000" flipH="1" flipV="1">
                <a:off x="8767762" y="6343650"/>
                <a:ext cx="2095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Straight Connector 892"/>
              <p:cNvCxnSpPr/>
              <p:nvPr/>
            </p:nvCxnSpPr>
            <p:spPr>
              <a:xfrm rot="16200000" flipV="1">
                <a:off x="8829673" y="6343652"/>
                <a:ext cx="400050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Straight Connector 893"/>
              <p:cNvCxnSpPr/>
              <p:nvPr/>
            </p:nvCxnSpPr>
            <p:spPr>
              <a:xfrm rot="5400000" flipH="1" flipV="1">
                <a:off x="7805739" y="6348412"/>
                <a:ext cx="257175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Straight Connector 894"/>
              <p:cNvCxnSpPr/>
              <p:nvPr/>
            </p:nvCxnSpPr>
            <p:spPr>
              <a:xfrm rot="16200000" flipV="1">
                <a:off x="7858128" y="6315075"/>
                <a:ext cx="228600" cy="571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895"/>
              <p:cNvCxnSpPr/>
              <p:nvPr/>
            </p:nvCxnSpPr>
            <p:spPr>
              <a:xfrm rot="5400000" flipH="1" flipV="1">
                <a:off x="7829551" y="6229349"/>
                <a:ext cx="400051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97" name="Rectangle 896"/>
          <p:cNvSpPr/>
          <p:nvPr/>
        </p:nvSpPr>
        <p:spPr>
          <a:xfrm>
            <a:off x="1371600" y="1600200"/>
            <a:ext cx="1257300" cy="514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10 MHz</a:t>
            </a:r>
          </a:p>
        </p:txBody>
      </p:sp>
      <p:grpSp>
        <p:nvGrpSpPr>
          <p:cNvPr id="9" name="Group 1163"/>
          <p:cNvGrpSpPr/>
          <p:nvPr/>
        </p:nvGrpSpPr>
        <p:grpSpPr>
          <a:xfrm>
            <a:off x="4343400" y="4457702"/>
            <a:ext cx="3886200" cy="1009651"/>
            <a:chOff x="5257800" y="5086350"/>
            <a:chExt cx="3886200" cy="1009651"/>
          </a:xfrm>
        </p:grpSpPr>
        <p:grpSp>
          <p:nvGrpSpPr>
            <p:cNvPr id="10" name="Group 965"/>
            <p:cNvGrpSpPr/>
            <p:nvPr/>
          </p:nvGrpSpPr>
          <p:grpSpPr>
            <a:xfrm>
              <a:off x="5257800" y="5143500"/>
              <a:ext cx="3886200" cy="952501"/>
              <a:chOff x="4000500" y="3600449"/>
              <a:chExt cx="3886200" cy="952501"/>
            </a:xfrm>
          </p:grpSpPr>
          <p:cxnSp>
            <p:nvCxnSpPr>
              <p:cNvPr id="899" name="Straight Connector 898"/>
              <p:cNvCxnSpPr/>
              <p:nvPr/>
            </p:nvCxnSpPr>
            <p:spPr>
              <a:xfrm rot="16200000" flipH="1">
                <a:off x="3993480" y="4302537"/>
                <a:ext cx="77230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0" name="Straight Connector 899"/>
              <p:cNvCxnSpPr/>
              <p:nvPr/>
            </p:nvCxnSpPr>
            <p:spPr>
              <a:xfrm rot="5400000" flipH="1" flipV="1">
                <a:off x="4005184" y="4238178"/>
                <a:ext cx="180203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1" name="Straight Connector 900"/>
              <p:cNvCxnSpPr/>
              <p:nvPr/>
            </p:nvCxnSpPr>
            <p:spPr>
              <a:xfrm rot="16200000" flipV="1">
                <a:off x="4023324" y="4283229"/>
                <a:ext cx="270304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2" name="Straight Connector 901"/>
              <p:cNvCxnSpPr/>
              <p:nvPr/>
            </p:nvCxnSpPr>
            <p:spPr>
              <a:xfrm rot="5400000" flipH="1" flipV="1">
                <a:off x="4033272" y="4259242"/>
                <a:ext cx="334662" cy="210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3" name="Straight Connector 902"/>
              <p:cNvCxnSpPr/>
              <p:nvPr/>
            </p:nvCxnSpPr>
            <p:spPr>
              <a:xfrm rot="16200000" flipV="1">
                <a:off x="4095878" y="4217699"/>
                <a:ext cx="399020" cy="16850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4" name="Straight Connector 903"/>
              <p:cNvCxnSpPr/>
              <p:nvPr/>
            </p:nvCxnSpPr>
            <p:spPr>
              <a:xfrm rot="5400000" flipH="1" flipV="1">
                <a:off x="4263797" y="4372747"/>
                <a:ext cx="23168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5" name="Straight Connector 904"/>
              <p:cNvCxnSpPr/>
              <p:nvPr/>
            </p:nvCxnSpPr>
            <p:spPr>
              <a:xfrm rot="16200000" flipV="1">
                <a:off x="4271989" y="4364555"/>
                <a:ext cx="257432" cy="421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6" name="Straight Connector 905"/>
              <p:cNvCxnSpPr/>
              <p:nvPr/>
            </p:nvCxnSpPr>
            <p:spPr>
              <a:xfrm rot="5400000" flipH="1" flipV="1">
                <a:off x="4313532" y="4308972"/>
                <a:ext cx="321791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7" name="Straight Connector 906"/>
              <p:cNvCxnSpPr/>
              <p:nvPr/>
            </p:nvCxnSpPr>
            <p:spPr>
              <a:xfrm rot="16200000" flipV="1">
                <a:off x="4460388" y="4225307"/>
                <a:ext cx="154459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8" name="Straight Connector 907"/>
              <p:cNvCxnSpPr/>
              <p:nvPr/>
            </p:nvCxnSpPr>
            <p:spPr>
              <a:xfrm rot="16200000" flipH="1">
                <a:off x="4562193" y="4302537"/>
                <a:ext cx="77230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9" name="Straight Connector 908"/>
              <p:cNvCxnSpPr/>
              <p:nvPr/>
            </p:nvCxnSpPr>
            <p:spPr>
              <a:xfrm rot="5400000" flipH="1" flipV="1">
                <a:off x="4573897" y="4238178"/>
                <a:ext cx="180203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0" name="Straight Connector 909"/>
              <p:cNvCxnSpPr/>
              <p:nvPr/>
            </p:nvCxnSpPr>
            <p:spPr>
              <a:xfrm rot="16200000" flipV="1">
                <a:off x="4592036" y="4283229"/>
                <a:ext cx="270304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1" name="Straight Connector 910"/>
              <p:cNvCxnSpPr/>
              <p:nvPr/>
            </p:nvCxnSpPr>
            <p:spPr>
              <a:xfrm rot="5400000" flipH="1" flipV="1">
                <a:off x="4700277" y="4315408"/>
                <a:ext cx="180203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2" name="Straight Connector 911"/>
              <p:cNvCxnSpPr/>
              <p:nvPr/>
            </p:nvCxnSpPr>
            <p:spPr>
              <a:xfrm rot="16200000" flipV="1">
                <a:off x="5051629" y="4300489"/>
                <a:ext cx="225253" cy="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3" name="Straight Connector 912"/>
              <p:cNvCxnSpPr/>
              <p:nvPr/>
            </p:nvCxnSpPr>
            <p:spPr>
              <a:xfrm rot="16200000" flipV="1">
                <a:off x="4788627" y="4290249"/>
                <a:ext cx="193074" cy="1263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4" name="Straight Connector 913"/>
              <p:cNvCxnSpPr/>
              <p:nvPr/>
            </p:nvCxnSpPr>
            <p:spPr>
              <a:xfrm rot="16200000" flipV="1">
                <a:off x="4903892" y="4403170"/>
                <a:ext cx="257432" cy="421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5" name="Straight Connector 914"/>
              <p:cNvCxnSpPr/>
              <p:nvPr/>
            </p:nvCxnSpPr>
            <p:spPr>
              <a:xfrm rot="5400000" flipH="1" flipV="1">
                <a:off x="4924372" y="4354023"/>
                <a:ext cx="321791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6" name="Straight Connector 915"/>
              <p:cNvCxnSpPr/>
              <p:nvPr/>
            </p:nvCxnSpPr>
            <p:spPr>
              <a:xfrm rot="5400000" flipH="1" flipV="1">
                <a:off x="4909156" y="4334716"/>
                <a:ext cx="141588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7" name="Straight Connector 916"/>
              <p:cNvCxnSpPr/>
              <p:nvPr/>
            </p:nvCxnSpPr>
            <p:spPr>
              <a:xfrm rot="5400000" flipH="1" flipV="1">
                <a:off x="5191755" y="4343492"/>
                <a:ext cx="102974" cy="8425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8" name="Straight Connector 917"/>
              <p:cNvCxnSpPr/>
              <p:nvPr/>
            </p:nvCxnSpPr>
            <p:spPr>
              <a:xfrm rot="16200000" flipV="1">
                <a:off x="5250852" y="4347585"/>
                <a:ext cx="90101" cy="631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9" name="Straight Connector 918"/>
              <p:cNvCxnSpPr/>
              <p:nvPr/>
            </p:nvCxnSpPr>
            <p:spPr>
              <a:xfrm rot="5400000" flipH="1" flipV="1">
                <a:off x="5299412" y="4362216"/>
                <a:ext cx="77230" cy="210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0" name="Straight Connector 919"/>
              <p:cNvCxnSpPr/>
              <p:nvPr/>
            </p:nvCxnSpPr>
            <p:spPr>
              <a:xfrm rot="16200000" flipV="1">
                <a:off x="5323989" y="4358703"/>
                <a:ext cx="154459" cy="10531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1" name="Straight Connector 920"/>
              <p:cNvCxnSpPr/>
              <p:nvPr/>
            </p:nvCxnSpPr>
            <p:spPr>
              <a:xfrm rot="5400000" flipH="1" flipV="1">
                <a:off x="5425793" y="4439446"/>
                <a:ext cx="77230" cy="210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2" name="Straight Connector 921"/>
              <p:cNvCxnSpPr/>
              <p:nvPr/>
            </p:nvCxnSpPr>
            <p:spPr>
              <a:xfrm rot="16200000" flipV="1">
                <a:off x="5461487" y="4424816"/>
                <a:ext cx="90101" cy="631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3" name="Straight Connector 922"/>
              <p:cNvCxnSpPr/>
              <p:nvPr/>
            </p:nvCxnSpPr>
            <p:spPr>
              <a:xfrm rot="5400000" flipH="1" flipV="1">
                <a:off x="5510049" y="4445882"/>
                <a:ext cx="77230" cy="210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4" name="Straight Connector 923"/>
              <p:cNvCxnSpPr/>
              <p:nvPr/>
            </p:nvCxnSpPr>
            <p:spPr>
              <a:xfrm rot="5400000" flipH="1" flipV="1">
                <a:off x="5244429" y="3988936"/>
                <a:ext cx="913885" cy="136912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5" name="Straight Connector 924"/>
              <p:cNvCxnSpPr/>
              <p:nvPr/>
            </p:nvCxnSpPr>
            <p:spPr>
              <a:xfrm rot="16200000" flipV="1">
                <a:off x="5545741" y="4431252"/>
                <a:ext cx="90101" cy="63194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6" name="Straight Connector 925"/>
              <p:cNvCxnSpPr/>
              <p:nvPr/>
            </p:nvCxnSpPr>
            <p:spPr>
              <a:xfrm rot="16200000" flipV="1">
                <a:off x="5453893" y="3955005"/>
                <a:ext cx="695066" cy="63187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7" name="Straight Connector 926"/>
              <p:cNvCxnSpPr/>
              <p:nvPr/>
            </p:nvCxnSpPr>
            <p:spPr>
              <a:xfrm rot="5400000" flipH="1" flipV="1">
                <a:off x="5466176" y="3967292"/>
                <a:ext cx="733684" cy="1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8" name="Straight Connector 927"/>
              <p:cNvCxnSpPr/>
              <p:nvPr/>
            </p:nvCxnSpPr>
            <p:spPr>
              <a:xfrm rot="16200000" flipV="1">
                <a:off x="5478467" y="3993619"/>
                <a:ext cx="772297" cy="63188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9" name="Straight Connector 928"/>
              <p:cNvCxnSpPr/>
              <p:nvPr/>
            </p:nvCxnSpPr>
            <p:spPr>
              <a:xfrm rot="5400000" flipH="1" flipV="1">
                <a:off x="5618887" y="4032232"/>
                <a:ext cx="617837" cy="63191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0" name="Straight Connector 929"/>
              <p:cNvCxnSpPr/>
              <p:nvPr/>
            </p:nvCxnSpPr>
            <p:spPr>
              <a:xfrm rot="16200000" flipV="1">
                <a:off x="5682078" y="4070849"/>
                <a:ext cx="617836" cy="63187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1" name="Straight Connector 930"/>
              <p:cNvCxnSpPr/>
              <p:nvPr/>
            </p:nvCxnSpPr>
            <p:spPr>
              <a:xfrm rot="5400000" flipH="1" flipV="1">
                <a:off x="5687344" y="4012924"/>
                <a:ext cx="733681" cy="6319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2" name="Straight Connector 931"/>
              <p:cNvCxnSpPr/>
              <p:nvPr/>
            </p:nvCxnSpPr>
            <p:spPr>
              <a:xfrm rot="16200000" flipV="1">
                <a:off x="6020838" y="3742621"/>
                <a:ext cx="193074" cy="6319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3" name="Straight Connector 932"/>
              <p:cNvCxnSpPr/>
              <p:nvPr/>
            </p:nvCxnSpPr>
            <p:spPr>
              <a:xfrm rot="16200000" flipV="1">
                <a:off x="6134931" y="3884793"/>
                <a:ext cx="154459" cy="126381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4" name="Straight Connector 933"/>
              <p:cNvCxnSpPr/>
              <p:nvPr/>
            </p:nvCxnSpPr>
            <p:spPr>
              <a:xfrm rot="5400000" flipH="1" flipV="1">
                <a:off x="6209824" y="3942718"/>
                <a:ext cx="141588" cy="10531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5" name="Straight Connector 934"/>
              <p:cNvCxnSpPr/>
              <p:nvPr/>
            </p:nvCxnSpPr>
            <p:spPr>
              <a:xfrm rot="16200000" flipV="1">
                <a:off x="6177060" y="3979577"/>
                <a:ext cx="270304" cy="52657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6" name="Straight Connector 935"/>
              <p:cNvCxnSpPr/>
              <p:nvPr/>
            </p:nvCxnSpPr>
            <p:spPr>
              <a:xfrm rot="5400000" flipH="1" flipV="1">
                <a:off x="6203389" y="4005906"/>
                <a:ext cx="270304" cy="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7" name="Straight Connector 936"/>
              <p:cNvCxnSpPr/>
              <p:nvPr/>
            </p:nvCxnSpPr>
            <p:spPr>
              <a:xfrm rot="16200000" flipV="1">
                <a:off x="6292906" y="3916389"/>
                <a:ext cx="154459" cy="6319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8" name="Straight Connector 937"/>
              <p:cNvCxnSpPr/>
              <p:nvPr/>
            </p:nvCxnSpPr>
            <p:spPr>
              <a:xfrm rot="5400000" flipH="1" flipV="1">
                <a:off x="6298174" y="3858466"/>
                <a:ext cx="270304" cy="6319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9" name="Straight Connector 938"/>
              <p:cNvCxnSpPr/>
              <p:nvPr/>
            </p:nvCxnSpPr>
            <p:spPr>
              <a:xfrm rot="16200000" flipV="1">
                <a:off x="6206905" y="4012926"/>
                <a:ext cx="579223" cy="6319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0" name="Straight Connector 939"/>
              <p:cNvCxnSpPr/>
              <p:nvPr/>
            </p:nvCxnSpPr>
            <p:spPr>
              <a:xfrm rot="5400000" flipH="1" flipV="1">
                <a:off x="6334454" y="4064412"/>
                <a:ext cx="450507" cy="6319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1" name="Straight Connector 940"/>
              <p:cNvCxnSpPr/>
              <p:nvPr/>
            </p:nvCxnSpPr>
            <p:spPr>
              <a:xfrm rot="5400000">
                <a:off x="6507053" y="3723314"/>
                <a:ext cx="231689" cy="6319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2" name="Straight Connector 941"/>
              <p:cNvCxnSpPr/>
              <p:nvPr/>
            </p:nvCxnSpPr>
            <p:spPr>
              <a:xfrm rot="16200000" flipH="1">
                <a:off x="6261324" y="4032233"/>
                <a:ext cx="849527" cy="6319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3" name="Straight Connector 942"/>
              <p:cNvCxnSpPr/>
              <p:nvPr/>
            </p:nvCxnSpPr>
            <p:spPr>
              <a:xfrm rot="5400000" flipH="1" flipV="1">
                <a:off x="6588383" y="4283230"/>
                <a:ext cx="321791" cy="63190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4" name="Straight Connector 943"/>
              <p:cNvCxnSpPr/>
              <p:nvPr/>
            </p:nvCxnSpPr>
            <p:spPr>
              <a:xfrm rot="16200000" flipV="1">
                <a:off x="6735239" y="4199564"/>
                <a:ext cx="154459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5" name="Straight Connector 944"/>
              <p:cNvCxnSpPr/>
              <p:nvPr/>
            </p:nvCxnSpPr>
            <p:spPr>
              <a:xfrm rot="16200000" flipH="1">
                <a:off x="6837044" y="4276794"/>
                <a:ext cx="77230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Straight Connector 945"/>
              <p:cNvCxnSpPr/>
              <p:nvPr/>
            </p:nvCxnSpPr>
            <p:spPr>
              <a:xfrm rot="5400000" flipH="1" flipV="1">
                <a:off x="6848747" y="4212436"/>
                <a:ext cx="180203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7" name="Straight Connector 946"/>
              <p:cNvCxnSpPr/>
              <p:nvPr/>
            </p:nvCxnSpPr>
            <p:spPr>
              <a:xfrm rot="16200000" flipV="1">
                <a:off x="6866887" y="4257487"/>
                <a:ext cx="270304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8" name="Straight Connector 947"/>
              <p:cNvCxnSpPr/>
              <p:nvPr/>
            </p:nvCxnSpPr>
            <p:spPr>
              <a:xfrm rot="5400000" flipH="1" flipV="1">
                <a:off x="6975128" y="4289666"/>
                <a:ext cx="180203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Straight Connector 948"/>
              <p:cNvCxnSpPr/>
              <p:nvPr/>
            </p:nvCxnSpPr>
            <p:spPr>
              <a:xfrm rot="16200000" flipV="1">
                <a:off x="7326480" y="4274746"/>
                <a:ext cx="225253" cy="73722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Straight Connector 949"/>
              <p:cNvCxnSpPr/>
              <p:nvPr/>
            </p:nvCxnSpPr>
            <p:spPr>
              <a:xfrm rot="16200000" flipV="1">
                <a:off x="7063478" y="4264506"/>
                <a:ext cx="193074" cy="126381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Straight Connector 950"/>
              <p:cNvCxnSpPr/>
              <p:nvPr/>
            </p:nvCxnSpPr>
            <p:spPr>
              <a:xfrm rot="16200000" flipV="1">
                <a:off x="7178743" y="4377427"/>
                <a:ext cx="257432" cy="421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Straight Connector 951"/>
              <p:cNvCxnSpPr/>
              <p:nvPr/>
            </p:nvCxnSpPr>
            <p:spPr>
              <a:xfrm rot="5400000" flipH="1" flipV="1">
                <a:off x="7199222" y="4328281"/>
                <a:ext cx="321791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3" name="Straight Connector 952"/>
              <p:cNvCxnSpPr/>
              <p:nvPr/>
            </p:nvCxnSpPr>
            <p:spPr>
              <a:xfrm rot="5400000" flipH="1" flipV="1">
                <a:off x="7184006" y="4308973"/>
                <a:ext cx="141588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4" name="Straight Connector 953"/>
              <p:cNvCxnSpPr/>
              <p:nvPr/>
            </p:nvCxnSpPr>
            <p:spPr>
              <a:xfrm rot="5400000" flipH="1" flipV="1">
                <a:off x="7447882" y="4362218"/>
                <a:ext cx="77230" cy="210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Straight Connector 954"/>
              <p:cNvCxnSpPr/>
              <p:nvPr/>
            </p:nvCxnSpPr>
            <p:spPr>
              <a:xfrm rot="16200000" flipV="1">
                <a:off x="7483576" y="4347587"/>
                <a:ext cx="90101" cy="631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6" name="Straight Connector 955"/>
              <p:cNvCxnSpPr/>
              <p:nvPr/>
            </p:nvCxnSpPr>
            <p:spPr>
              <a:xfrm rot="5400000" flipH="1" flipV="1">
                <a:off x="7532138" y="4368654"/>
                <a:ext cx="77230" cy="210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7" name="Straight Connector 956"/>
              <p:cNvCxnSpPr/>
              <p:nvPr/>
            </p:nvCxnSpPr>
            <p:spPr>
              <a:xfrm rot="16200000" flipV="1">
                <a:off x="7567830" y="4354023"/>
                <a:ext cx="90101" cy="6319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8" name="Straight Connector 957"/>
              <p:cNvCxnSpPr/>
              <p:nvPr/>
            </p:nvCxnSpPr>
            <p:spPr>
              <a:xfrm rot="16200000" flipV="1">
                <a:off x="7605276" y="4403170"/>
                <a:ext cx="257432" cy="4212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9" name="Straight Connector 958"/>
              <p:cNvCxnSpPr/>
              <p:nvPr/>
            </p:nvCxnSpPr>
            <p:spPr>
              <a:xfrm rot="5400000" flipH="1" flipV="1">
                <a:off x="7625755" y="4354024"/>
                <a:ext cx="321791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0" name="Straight Connector 959"/>
              <p:cNvCxnSpPr/>
              <p:nvPr/>
            </p:nvCxnSpPr>
            <p:spPr>
              <a:xfrm rot="5400000" flipH="1" flipV="1">
                <a:off x="7610539" y="4334716"/>
                <a:ext cx="141588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1" name="Straight Connector 960"/>
              <p:cNvCxnSpPr/>
              <p:nvPr/>
            </p:nvCxnSpPr>
            <p:spPr>
              <a:xfrm rot="16200000" flipV="1">
                <a:off x="7719953" y="4334718"/>
                <a:ext cx="270304" cy="6319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2" name="Straight Arrow Connector 961"/>
            <p:cNvCxnSpPr/>
            <p:nvPr/>
          </p:nvCxnSpPr>
          <p:spPr>
            <a:xfrm>
              <a:off x="6800850" y="5086350"/>
              <a:ext cx="1200150" cy="1588"/>
            </a:xfrm>
            <a:prstGeom prst="straightConnector1">
              <a:avLst/>
            </a:prstGeom>
            <a:ln w="25400">
              <a:solidFill>
                <a:schemeClr val="accent6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7" name="Rectangle 966"/>
          <p:cNvSpPr/>
          <p:nvPr/>
        </p:nvSpPr>
        <p:spPr>
          <a:xfrm>
            <a:off x="1371600" y="1600200"/>
            <a:ext cx="1257300" cy="514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5 MHz</a:t>
            </a:r>
          </a:p>
        </p:txBody>
      </p:sp>
      <p:grpSp>
        <p:nvGrpSpPr>
          <p:cNvPr id="11" name="Group 1160"/>
          <p:cNvGrpSpPr/>
          <p:nvPr/>
        </p:nvGrpSpPr>
        <p:grpSpPr>
          <a:xfrm>
            <a:off x="4343400" y="4400552"/>
            <a:ext cx="4143373" cy="1085850"/>
            <a:chOff x="4743450" y="3257550"/>
            <a:chExt cx="4143373" cy="1085850"/>
          </a:xfrm>
        </p:grpSpPr>
        <p:grpSp>
          <p:nvGrpSpPr>
            <p:cNvPr id="12" name="Group 1047"/>
            <p:cNvGrpSpPr/>
            <p:nvPr/>
          </p:nvGrpSpPr>
          <p:grpSpPr>
            <a:xfrm>
              <a:off x="4743450" y="3314700"/>
              <a:ext cx="4143373" cy="1028700"/>
              <a:chOff x="4743450" y="4457699"/>
              <a:chExt cx="4143373" cy="1028700"/>
            </a:xfrm>
          </p:grpSpPr>
          <p:cxnSp>
            <p:nvCxnSpPr>
              <p:cNvPr id="969" name="Straight Connector 968"/>
              <p:cNvCxnSpPr/>
              <p:nvPr/>
            </p:nvCxnSpPr>
            <p:spPr>
              <a:xfrm rot="16200000" flipH="1">
                <a:off x="4730321" y="5221502"/>
                <a:ext cx="83408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0" name="Straight Connector 969"/>
              <p:cNvCxnSpPr/>
              <p:nvPr/>
            </p:nvCxnSpPr>
            <p:spPr>
              <a:xfrm rot="5400000" flipH="1" flipV="1">
                <a:off x="4731865" y="5151995"/>
                <a:ext cx="19461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1" name="Straight Connector 970"/>
              <p:cNvCxnSpPr/>
              <p:nvPr/>
            </p:nvCxnSpPr>
            <p:spPr>
              <a:xfrm rot="16200000" flipV="1">
                <a:off x="4740361" y="5200650"/>
                <a:ext cx="29192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2" name="Straight Connector 971"/>
              <p:cNvCxnSpPr/>
              <p:nvPr/>
            </p:nvCxnSpPr>
            <p:spPr>
              <a:xfrm rot="5400000" flipH="1" flipV="1">
                <a:off x="4743707" y="5171045"/>
                <a:ext cx="361435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3" name="Straight Connector 972"/>
              <p:cNvCxnSpPr/>
              <p:nvPr/>
            </p:nvCxnSpPr>
            <p:spPr>
              <a:xfrm rot="16200000" flipV="1">
                <a:off x="4794679" y="5139123"/>
                <a:ext cx="430942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4" name="Straight Connector 973"/>
              <p:cNvCxnSpPr/>
              <p:nvPr/>
            </p:nvCxnSpPr>
            <p:spPr>
              <a:xfrm rot="5400000" flipH="1" flipV="1">
                <a:off x="4961238" y="5291781"/>
                <a:ext cx="25022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5" name="Straight Connector 974"/>
              <p:cNvCxnSpPr/>
              <p:nvPr/>
            </p:nvCxnSpPr>
            <p:spPr>
              <a:xfrm rot="16200000" flipV="1">
                <a:off x="4966386" y="5286632"/>
                <a:ext cx="278027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6" name="Straight Connector 975"/>
              <p:cNvCxnSpPr/>
              <p:nvPr/>
            </p:nvCxnSpPr>
            <p:spPr>
              <a:xfrm rot="5400000" flipH="1" flipV="1">
                <a:off x="4998308" y="5228453"/>
                <a:ext cx="34753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7" name="Straight Connector 976"/>
              <p:cNvCxnSpPr/>
              <p:nvPr/>
            </p:nvCxnSpPr>
            <p:spPr>
              <a:xfrm rot="16200000" flipV="1">
                <a:off x="5145817" y="5138094"/>
                <a:ext cx="166816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8" name="Straight Connector 977"/>
              <p:cNvCxnSpPr/>
              <p:nvPr/>
            </p:nvCxnSpPr>
            <p:spPr>
              <a:xfrm rot="16200000" flipH="1">
                <a:off x="5244671" y="5221502"/>
                <a:ext cx="83408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9" name="Straight Connector 978"/>
              <p:cNvCxnSpPr/>
              <p:nvPr/>
            </p:nvCxnSpPr>
            <p:spPr>
              <a:xfrm rot="5400000" flipH="1" flipV="1">
                <a:off x="5246215" y="5151995"/>
                <a:ext cx="19461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0" name="Straight Connector 979"/>
              <p:cNvCxnSpPr/>
              <p:nvPr/>
            </p:nvCxnSpPr>
            <p:spPr>
              <a:xfrm rot="16200000" flipV="1">
                <a:off x="5254711" y="5200650"/>
                <a:ext cx="29192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1" name="Straight Connector 980"/>
              <p:cNvCxnSpPr/>
              <p:nvPr/>
            </p:nvCxnSpPr>
            <p:spPr>
              <a:xfrm rot="5400000" flipH="1" flipV="1">
                <a:off x="5360515" y="5235403"/>
                <a:ext cx="19461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2" name="Straight Connector 981"/>
              <p:cNvCxnSpPr/>
              <p:nvPr/>
            </p:nvCxnSpPr>
            <p:spPr>
              <a:xfrm rot="16200000" flipV="1">
                <a:off x="5674327" y="5220215"/>
                <a:ext cx="243274" cy="666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3" name="Straight Connector 982"/>
              <p:cNvCxnSpPr/>
              <p:nvPr/>
            </p:nvCxnSpPr>
            <p:spPr>
              <a:xfrm rot="16200000" flipV="1">
                <a:off x="5439290" y="5213779"/>
                <a:ext cx="208520" cy="1143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4" name="Straight Connector 983"/>
              <p:cNvCxnSpPr/>
              <p:nvPr/>
            </p:nvCxnSpPr>
            <p:spPr>
              <a:xfrm rot="16200000" flipV="1">
                <a:off x="5537886" y="5328336"/>
                <a:ext cx="278027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5" name="Straight Connector 984"/>
              <p:cNvCxnSpPr/>
              <p:nvPr/>
            </p:nvCxnSpPr>
            <p:spPr>
              <a:xfrm rot="5400000" flipH="1" flipV="1">
                <a:off x="5550758" y="5277107"/>
                <a:ext cx="34753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6" name="Straight Connector 985"/>
              <p:cNvCxnSpPr/>
              <p:nvPr/>
            </p:nvCxnSpPr>
            <p:spPr>
              <a:xfrm rot="5400000" flipH="1" flipV="1">
                <a:off x="5552818" y="5256255"/>
                <a:ext cx="15291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7" name="Straight Connector 986"/>
              <p:cNvCxnSpPr/>
              <p:nvPr/>
            </p:nvCxnSpPr>
            <p:spPr>
              <a:xfrm rot="5400000" flipH="1" flipV="1">
                <a:off x="5811794" y="5267583"/>
                <a:ext cx="111212" cy="761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8" name="Straight Connector 987"/>
              <p:cNvCxnSpPr/>
              <p:nvPr/>
            </p:nvCxnSpPr>
            <p:spPr>
              <a:xfrm rot="16200000" flipV="1">
                <a:off x="5866371" y="5270155"/>
                <a:ext cx="9731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9" name="Straight Connector 988"/>
              <p:cNvCxnSpPr/>
              <p:nvPr/>
            </p:nvCxnSpPr>
            <p:spPr>
              <a:xfrm rot="5400000" flipH="1" flipV="1">
                <a:off x="5911420" y="5282257"/>
                <a:ext cx="83408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0" name="Straight Connector 989"/>
              <p:cNvCxnSpPr/>
              <p:nvPr/>
            </p:nvCxnSpPr>
            <p:spPr>
              <a:xfrm rot="16200000" flipV="1">
                <a:off x="5926867" y="5285860"/>
                <a:ext cx="166816" cy="952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1" name="Straight Connector 990"/>
              <p:cNvCxnSpPr/>
              <p:nvPr/>
            </p:nvCxnSpPr>
            <p:spPr>
              <a:xfrm rot="5400000" flipH="1" flipV="1">
                <a:off x="6025720" y="5365665"/>
                <a:ext cx="83408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2" name="Straight Connector 991"/>
              <p:cNvCxnSpPr/>
              <p:nvPr/>
            </p:nvCxnSpPr>
            <p:spPr>
              <a:xfrm rot="16200000" flipV="1">
                <a:off x="6056872" y="5353564"/>
                <a:ext cx="9731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3" name="Straight Connector 992"/>
              <p:cNvCxnSpPr/>
              <p:nvPr/>
            </p:nvCxnSpPr>
            <p:spPr>
              <a:xfrm rot="5400000" flipH="1" flipV="1">
                <a:off x="6101922" y="5372617"/>
                <a:ext cx="83408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4" name="Straight Connector 993"/>
              <p:cNvCxnSpPr/>
              <p:nvPr/>
            </p:nvCxnSpPr>
            <p:spPr>
              <a:xfrm rot="5400000" flipH="1" flipV="1">
                <a:off x="5788239" y="4889285"/>
                <a:ext cx="986997" cy="123825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5" name="Straight Connector 994"/>
              <p:cNvCxnSpPr/>
              <p:nvPr/>
            </p:nvCxnSpPr>
            <p:spPr>
              <a:xfrm rot="16200000" flipV="1">
                <a:off x="6133072" y="5360514"/>
                <a:ext cx="9731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6" name="Straight Connector 995"/>
              <p:cNvCxnSpPr/>
              <p:nvPr/>
            </p:nvCxnSpPr>
            <p:spPr>
              <a:xfrm rot="16200000" flipV="1">
                <a:off x="5996892" y="4846168"/>
                <a:ext cx="750671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7" name="Straight Connector 996"/>
              <p:cNvCxnSpPr/>
              <p:nvPr/>
            </p:nvCxnSpPr>
            <p:spPr>
              <a:xfrm rot="5400000" flipH="1" flipV="1">
                <a:off x="6004610" y="4853889"/>
                <a:ext cx="792380" cy="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8" name="Straight Connector 997"/>
              <p:cNvCxnSpPr/>
              <p:nvPr/>
            </p:nvCxnSpPr>
            <p:spPr>
              <a:xfrm rot="16200000" flipV="1">
                <a:off x="6012336" y="4887871"/>
                <a:ext cx="834081" cy="5714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9" name="Straight Connector 998"/>
              <p:cNvCxnSpPr/>
              <p:nvPr/>
            </p:nvCxnSpPr>
            <p:spPr>
              <a:xfrm rot="5400000" flipH="1" flipV="1">
                <a:off x="6152894" y="4929573"/>
                <a:ext cx="667265" cy="5715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0" name="Straight Connector 999"/>
              <p:cNvCxnSpPr/>
              <p:nvPr/>
            </p:nvCxnSpPr>
            <p:spPr>
              <a:xfrm rot="16200000" flipV="1">
                <a:off x="6210045" y="4971279"/>
                <a:ext cx="667264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1" name="Straight Connector 1000"/>
              <p:cNvCxnSpPr/>
              <p:nvPr/>
            </p:nvCxnSpPr>
            <p:spPr>
              <a:xfrm rot="5400000" flipH="1" flipV="1">
                <a:off x="6204637" y="4908721"/>
                <a:ext cx="792376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2" name="Straight Connector 1001"/>
              <p:cNvCxnSpPr/>
              <p:nvPr/>
            </p:nvCxnSpPr>
            <p:spPr>
              <a:xfrm rot="16200000" flipV="1">
                <a:off x="6553715" y="4616793"/>
                <a:ext cx="208520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3" name="Straight Connector 1002"/>
              <p:cNvCxnSpPr/>
              <p:nvPr/>
            </p:nvCxnSpPr>
            <p:spPr>
              <a:xfrm rot="16200000" flipV="1">
                <a:off x="6660292" y="4775886"/>
                <a:ext cx="166816" cy="1143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4" name="Straight Connector 1003"/>
              <p:cNvCxnSpPr/>
              <p:nvPr/>
            </p:nvCxnSpPr>
            <p:spPr>
              <a:xfrm rot="5400000" flipH="1" flipV="1">
                <a:off x="6729157" y="4828275"/>
                <a:ext cx="152915" cy="9524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5" name="Straight Connector 1004"/>
              <p:cNvCxnSpPr/>
              <p:nvPr/>
            </p:nvCxnSpPr>
            <p:spPr>
              <a:xfrm rot="16200000" flipV="1">
                <a:off x="6688224" y="4871781"/>
                <a:ext cx="291929" cy="47624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6" name="Straight Connector 1005"/>
              <p:cNvCxnSpPr/>
              <p:nvPr/>
            </p:nvCxnSpPr>
            <p:spPr>
              <a:xfrm rot="5400000" flipH="1" flipV="1">
                <a:off x="6712036" y="4895593"/>
                <a:ext cx="291929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7" name="Straight Connector 1006"/>
              <p:cNvCxnSpPr/>
              <p:nvPr/>
            </p:nvCxnSpPr>
            <p:spPr>
              <a:xfrm rot="16200000" flipV="1">
                <a:off x="6803167" y="4804462"/>
                <a:ext cx="166816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8" name="Straight Connector 1007"/>
              <p:cNvCxnSpPr/>
              <p:nvPr/>
            </p:nvCxnSpPr>
            <p:spPr>
              <a:xfrm rot="5400000" flipH="1" flipV="1">
                <a:off x="6797761" y="4741906"/>
                <a:ext cx="291929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9" name="Straight Connector 1008"/>
              <p:cNvCxnSpPr/>
              <p:nvPr/>
            </p:nvCxnSpPr>
            <p:spPr>
              <a:xfrm rot="16200000" flipV="1">
                <a:off x="6688094" y="4908722"/>
                <a:ext cx="625561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0" name="Straight Connector 1009"/>
              <p:cNvCxnSpPr/>
              <p:nvPr/>
            </p:nvCxnSpPr>
            <p:spPr>
              <a:xfrm rot="5400000" flipH="1" flipV="1">
                <a:off x="6814751" y="4964327"/>
                <a:ext cx="486548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1" name="Straight Connector 1010"/>
              <p:cNvCxnSpPr/>
              <p:nvPr/>
            </p:nvCxnSpPr>
            <p:spPr>
              <a:xfrm rot="5400000">
                <a:off x="6990063" y="4595941"/>
                <a:ext cx="250225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2" name="Straight Connector 1011"/>
              <p:cNvCxnSpPr/>
              <p:nvPr/>
            </p:nvCxnSpPr>
            <p:spPr>
              <a:xfrm rot="16200000" flipH="1">
                <a:off x="7467342" y="4971278"/>
                <a:ext cx="667265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Straight Connector 1012"/>
              <p:cNvCxnSpPr/>
              <p:nvPr/>
            </p:nvCxnSpPr>
            <p:spPr>
              <a:xfrm rot="5400000" flipH="1" flipV="1">
                <a:off x="7684358" y="5145045"/>
                <a:ext cx="34753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Straight Connector 1013"/>
              <p:cNvCxnSpPr/>
              <p:nvPr/>
            </p:nvCxnSpPr>
            <p:spPr>
              <a:xfrm rot="16200000" flipV="1">
                <a:off x="7831867" y="5054686"/>
                <a:ext cx="166816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Straight Connector 1014"/>
              <p:cNvCxnSpPr/>
              <p:nvPr/>
            </p:nvCxnSpPr>
            <p:spPr>
              <a:xfrm rot="16200000" flipH="1">
                <a:off x="7930721" y="5138094"/>
                <a:ext cx="83408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6" name="Straight Connector 1015"/>
              <p:cNvCxnSpPr/>
              <p:nvPr/>
            </p:nvCxnSpPr>
            <p:spPr>
              <a:xfrm rot="5400000" flipH="1" flipV="1">
                <a:off x="7932265" y="5068588"/>
                <a:ext cx="19461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7" name="Straight Connector 1016"/>
              <p:cNvCxnSpPr/>
              <p:nvPr/>
            </p:nvCxnSpPr>
            <p:spPr>
              <a:xfrm rot="16200000" flipV="1">
                <a:off x="7940761" y="5117242"/>
                <a:ext cx="29192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8" name="Straight Connector 1017"/>
              <p:cNvCxnSpPr/>
              <p:nvPr/>
            </p:nvCxnSpPr>
            <p:spPr>
              <a:xfrm rot="5400000" flipH="1" flipV="1">
                <a:off x="8046565" y="5151996"/>
                <a:ext cx="19461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9" name="Straight Connector 1018"/>
              <p:cNvCxnSpPr/>
              <p:nvPr/>
            </p:nvCxnSpPr>
            <p:spPr>
              <a:xfrm rot="16200000" flipV="1">
                <a:off x="8360377" y="5136807"/>
                <a:ext cx="243274" cy="666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0" name="Straight Connector 1019"/>
              <p:cNvCxnSpPr/>
              <p:nvPr/>
            </p:nvCxnSpPr>
            <p:spPr>
              <a:xfrm rot="16200000" flipV="1">
                <a:off x="8125340" y="5130371"/>
                <a:ext cx="208520" cy="1143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1" name="Straight Connector 1020"/>
              <p:cNvCxnSpPr/>
              <p:nvPr/>
            </p:nvCxnSpPr>
            <p:spPr>
              <a:xfrm rot="16200000" flipV="1">
                <a:off x="8223936" y="5244929"/>
                <a:ext cx="278027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2" name="Straight Connector 1021"/>
              <p:cNvCxnSpPr/>
              <p:nvPr/>
            </p:nvCxnSpPr>
            <p:spPr>
              <a:xfrm rot="5400000" flipH="1" flipV="1">
                <a:off x="8236808" y="5193700"/>
                <a:ext cx="34753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3" name="Straight Connector 1022"/>
              <p:cNvCxnSpPr/>
              <p:nvPr/>
            </p:nvCxnSpPr>
            <p:spPr>
              <a:xfrm rot="5400000" flipH="1" flipV="1">
                <a:off x="8238868" y="5172848"/>
                <a:ext cx="15291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4" name="Straight Connector 1023"/>
              <p:cNvCxnSpPr/>
              <p:nvPr/>
            </p:nvCxnSpPr>
            <p:spPr>
              <a:xfrm rot="5400000" flipH="1" flipV="1">
                <a:off x="8483170" y="5226653"/>
                <a:ext cx="83408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5" name="Straight Connector 1024"/>
              <p:cNvCxnSpPr/>
              <p:nvPr/>
            </p:nvCxnSpPr>
            <p:spPr>
              <a:xfrm rot="16200000" flipV="1">
                <a:off x="8514322" y="5214552"/>
                <a:ext cx="9731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6" name="Straight Connector 1025"/>
              <p:cNvCxnSpPr/>
              <p:nvPr/>
            </p:nvCxnSpPr>
            <p:spPr>
              <a:xfrm rot="5400000" flipH="1" flipV="1">
                <a:off x="8559372" y="5233605"/>
                <a:ext cx="83408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7" name="Straight Connector 1026"/>
              <p:cNvCxnSpPr/>
              <p:nvPr/>
            </p:nvCxnSpPr>
            <p:spPr>
              <a:xfrm rot="16200000" flipV="1">
                <a:off x="8590522" y="5221502"/>
                <a:ext cx="9731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8" name="Straight Connector 1027"/>
              <p:cNvCxnSpPr/>
              <p:nvPr/>
            </p:nvCxnSpPr>
            <p:spPr>
              <a:xfrm rot="16200000" flipV="1">
                <a:off x="8609697" y="5272732"/>
                <a:ext cx="278027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9" name="Straight Connector 1028"/>
              <p:cNvCxnSpPr/>
              <p:nvPr/>
            </p:nvCxnSpPr>
            <p:spPr>
              <a:xfrm rot="5400000" flipH="1" flipV="1">
                <a:off x="8622569" y="5221503"/>
                <a:ext cx="34753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0" name="Straight Connector 1029"/>
              <p:cNvCxnSpPr/>
              <p:nvPr/>
            </p:nvCxnSpPr>
            <p:spPr>
              <a:xfrm rot="5400000" flipH="1" flipV="1">
                <a:off x="8624629" y="5200651"/>
                <a:ext cx="15291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1" name="Straight Connector 1030"/>
              <p:cNvCxnSpPr/>
              <p:nvPr/>
            </p:nvCxnSpPr>
            <p:spPr>
              <a:xfrm rot="16200000" flipV="1">
                <a:off x="8712283" y="5200652"/>
                <a:ext cx="29192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2" name="Straight Connector 1031"/>
              <p:cNvCxnSpPr/>
              <p:nvPr/>
            </p:nvCxnSpPr>
            <p:spPr>
              <a:xfrm rot="16200000" flipV="1">
                <a:off x="6796993" y="4846168"/>
                <a:ext cx="750671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3" name="Straight Connector 1032"/>
              <p:cNvCxnSpPr/>
              <p:nvPr/>
            </p:nvCxnSpPr>
            <p:spPr>
              <a:xfrm rot="5400000" flipH="1" flipV="1">
                <a:off x="6804711" y="4853889"/>
                <a:ext cx="792380" cy="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4" name="Straight Connector 1033"/>
              <p:cNvCxnSpPr/>
              <p:nvPr/>
            </p:nvCxnSpPr>
            <p:spPr>
              <a:xfrm rot="16200000" flipV="1">
                <a:off x="6812437" y="4887871"/>
                <a:ext cx="834081" cy="5714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5" name="Straight Connector 1034"/>
              <p:cNvCxnSpPr/>
              <p:nvPr/>
            </p:nvCxnSpPr>
            <p:spPr>
              <a:xfrm rot="5400000" flipH="1" flipV="1">
                <a:off x="6952995" y="4929573"/>
                <a:ext cx="667265" cy="5715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6" name="Straight Connector 1035"/>
              <p:cNvCxnSpPr/>
              <p:nvPr/>
            </p:nvCxnSpPr>
            <p:spPr>
              <a:xfrm rot="16200000" flipV="1">
                <a:off x="7010146" y="4971279"/>
                <a:ext cx="667264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7" name="Straight Connector 1036"/>
              <p:cNvCxnSpPr/>
              <p:nvPr/>
            </p:nvCxnSpPr>
            <p:spPr>
              <a:xfrm rot="5400000" flipH="1" flipV="1">
                <a:off x="7004738" y="4908721"/>
                <a:ext cx="792376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8" name="Straight Connector 1037"/>
              <p:cNvCxnSpPr/>
              <p:nvPr/>
            </p:nvCxnSpPr>
            <p:spPr>
              <a:xfrm rot="16200000" flipV="1">
                <a:off x="7353816" y="4616793"/>
                <a:ext cx="208520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9" name="Straight Connector 1038"/>
              <p:cNvCxnSpPr/>
              <p:nvPr/>
            </p:nvCxnSpPr>
            <p:spPr>
              <a:xfrm rot="16200000" flipV="1">
                <a:off x="7139893" y="4971280"/>
                <a:ext cx="750671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0" name="Straight Connector 1039"/>
              <p:cNvCxnSpPr/>
              <p:nvPr/>
            </p:nvCxnSpPr>
            <p:spPr>
              <a:xfrm rot="5400000" flipH="1" flipV="1">
                <a:off x="7147611" y="4979002"/>
                <a:ext cx="792380" cy="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1" name="Straight Connector 1040"/>
              <p:cNvCxnSpPr/>
              <p:nvPr/>
            </p:nvCxnSpPr>
            <p:spPr>
              <a:xfrm rot="16200000" flipV="1">
                <a:off x="7155337" y="5012983"/>
                <a:ext cx="834081" cy="5714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2" name="Straight Connector 1041"/>
              <p:cNvCxnSpPr/>
              <p:nvPr/>
            </p:nvCxnSpPr>
            <p:spPr>
              <a:xfrm rot="5400000" flipH="1" flipV="1">
                <a:off x="7295895" y="5054685"/>
                <a:ext cx="667265" cy="5715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3" name="Straight Connector 1042"/>
              <p:cNvCxnSpPr/>
              <p:nvPr/>
            </p:nvCxnSpPr>
            <p:spPr>
              <a:xfrm rot="16200000" flipV="1">
                <a:off x="7353046" y="5096391"/>
                <a:ext cx="667264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4" name="Straight Connector 1043"/>
              <p:cNvCxnSpPr/>
              <p:nvPr/>
            </p:nvCxnSpPr>
            <p:spPr>
              <a:xfrm rot="5400000" flipH="1" flipV="1">
                <a:off x="7347638" y="5033833"/>
                <a:ext cx="792376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49" name="Straight Arrow Connector 1048"/>
            <p:cNvCxnSpPr/>
            <p:nvPr/>
          </p:nvCxnSpPr>
          <p:spPr>
            <a:xfrm>
              <a:off x="6172200" y="3257550"/>
              <a:ext cx="1714500" cy="1588"/>
            </a:xfrm>
            <a:prstGeom prst="straightConnector1">
              <a:avLst/>
            </a:prstGeom>
            <a:ln w="25400">
              <a:solidFill>
                <a:schemeClr val="accent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265"/>
          <p:cNvGrpSpPr/>
          <p:nvPr/>
        </p:nvGrpSpPr>
        <p:grpSpPr>
          <a:xfrm>
            <a:off x="4400550" y="4171952"/>
            <a:ext cx="3943349" cy="1316454"/>
            <a:chOff x="4914900" y="171450"/>
            <a:chExt cx="3943349" cy="1316454"/>
          </a:xfrm>
        </p:grpSpPr>
        <p:sp>
          <p:nvSpPr>
            <p:cNvPr id="1169" name="TextBox 1168"/>
            <p:cNvSpPr txBox="1"/>
            <p:nvPr/>
          </p:nvSpPr>
          <p:spPr>
            <a:xfrm>
              <a:off x="6109855" y="171450"/>
              <a:ext cx="1234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Data</a:t>
              </a:r>
            </a:p>
          </p:txBody>
        </p:sp>
        <p:cxnSp>
          <p:nvCxnSpPr>
            <p:cNvPr id="1175" name="Straight Connector 1174"/>
            <p:cNvCxnSpPr/>
            <p:nvPr/>
          </p:nvCxnSpPr>
          <p:spPr>
            <a:xfrm rot="16200000" flipH="1">
              <a:off x="4902794" y="1263389"/>
              <a:ext cx="69182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6" name="Straight Connector 1175"/>
            <p:cNvCxnSpPr/>
            <p:nvPr/>
          </p:nvCxnSpPr>
          <p:spPr>
            <a:xfrm rot="5400000" flipH="1" flipV="1">
              <a:off x="4901642" y="1205738"/>
              <a:ext cx="161424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7" name="Straight Connector 1176"/>
            <p:cNvCxnSpPr/>
            <p:nvPr/>
          </p:nvCxnSpPr>
          <p:spPr>
            <a:xfrm rot="16200000" flipV="1">
              <a:off x="4906255" y="1246094"/>
              <a:ext cx="242136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8" name="Straight Connector 1177"/>
            <p:cNvCxnSpPr/>
            <p:nvPr/>
          </p:nvCxnSpPr>
          <p:spPr>
            <a:xfrm rot="5400000" flipH="1" flipV="1">
              <a:off x="4907408" y="1220728"/>
              <a:ext cx="299787" cy="1499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9" name="Straight Connector 1178"/>
            <p:cNvCxnSpPr/>
            <p:nvPr/>
          </p:nvCxnSpPr>
          <p:spPr>
            <a:xfrm rot="16200000" flipV="1">
              <a:off x="4946037" y="1197090"/>
              <a:ext cx="357438" cy="11991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0" name="Straight Connector 1179"/>
            <p:cNvCxnSpPr/>
            <p:nvPr/>
          </p:nvCxnSpPr>
          <p:spPr>
            <a:xfrm rot="5400000" flipH="1" flipV="1">
              <a:off x="5080942" y="1320465"/>
              <a:ext cx="20754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1" name="Straight Connector 1180"/>
            <p:cNvCxnSpPr/>
            <p:nvPr/>
          </p:nvCxnSpPr>
          <p:spPr>
            <a:xfrm rot="16200000" flipV="1">
              <a:off x="5084402" y="1317005"/>
              <a:ext cx="230605" cy="299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2" name="Straight Connector 1181"/>
            <p:cNvCxnSpPr/>
            <p:nvPr/>
          </p:nvCxnSpPr>
          <p:spPr>
            <a:xfrm rot="5400000" flipH="1" flipV="1">
              <a:off x="5108040" y="1269155"/>
              <a:ext cx="288257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3" name="Straight Connector 1182"/>
            <p:cNvCxnSpPr/>
            <p:nvPr/>
          </p:nvCxnSpPr>
          <p:spPr>
            <a:xfrm rot="16200000" flipV="1">
              <a:off x="5227956" y="1194208"/>
              <a:ext cx="138363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4" name="Straight Connector 1183"/>
            <p:cNvCxnSpPr/>
            <p:nvPr/>
          </p:nvCxnSpPr>
          <p:spPr>
            <a:xfrm rot="16200000" flipH="1">
              <a:off x="5307516" y="1263389"/>
              <a:ext cx="69182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5" name="Straight Connector 1184"/>
            <p:cNvCxnSpPr/>
            <p:nvPr/>
          </p:nvCxnSpPr>
          <p:spPr>
            <a:xfrm rot="5400000" flipH="1" flipV="1">
              <a:off x="5306365" y="1205738"/>
              <a:ext cx="161424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6" name="Straight Connector 1185"/>
            <p:cNvCxnSpPr/>
            <p:nvPr/>
          </p:nvCxnSpPr>
          <p:spPr>
            <a:xfrm rot="16200000" flipV="1">
              <a:off x="5310978" y="1246094"/>
              <a:ext cx="242136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7" name="Straight Connector 1186"/>
            <p:cNvCxnSpPr/>
            <p:nvPr/>
          </p:nvCxnSpPr>
          <p:spPr>
            <a:xfrm rot="5400000" flipH="1" flipV="1">
              <a:off x="5396303" y="1274920"/>
              <a:ext cx="161424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8" name="Straight Connector 1187"/>
            <p:cNvCxnSpPr/>
            <p:nvPr/>
          </p:nvCxnSpPr>
          <p:spPr>
            <a:xfrm rot="16200000" flipV="1">
              <a:off x="5642193" y="1262524"/>
              <a:ext cx="201780" cy="524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9" name="Straight Connector 1188"/>
            <p:cNvCxnSpPr/>
            <p:nvPr/>
          </p:nvCxnSpPr>
          <p:spPr>
            <a:xfrm rot="16200000" flipV="1">
              <a:off x="5457991" y="1258201"/>
              <a:ext cx="172954" cy="8993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0" name="Straight Connector 1189"/>
            <p:cNvCxnSpPr/>
            <p:nvPr/>
          </p:nvCxnSpPr>
          <p:spPr>
            <a:xfrm rot="16200000" flipV="1">
              <a:off x="5534094" y="1351596"/>
              <a:ext cx="230605" cy="299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1" name="Straight Connector 1190"/>
            <p:cNvCxnSpPr/>
            <p:nvPr/>
          </p:nvCxnSpPr>
          <p:spPr>
            <a:xfrm rot="5400000" flipH="1" flipV="1">
              <a:off x="5542742" y="1309510"/>
              <a:ext cx="288257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2" name="Straight Connector 1191"/>
            <p:cNvCxnSpPr/>
            <p:nvPr/>
          </p:nvCxnSpPr>
          <p:spPr>
            <a:xfrm rot="5400000" flipH="1" flipV="1">
              <a:off x="5548505" y="1292215"/>
              <a:ext cx="126833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3" name="Straight Connector 1192"/>
            <p:cNvCxnSpPr/>
            <p:nvPr/>
          </p:nvCxnSpPr>
          <p:spPr>
            <a:xfrm rot="5400000" flipH="1" flipV="1">
              <a:off x="5753171" y="1302017"/>
              <a:ext cx="92243" cy="599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4" name="Straight Connector 1193"/>
            <p:cNvCxnSpPr/>
            <p:nvPr/>
          </p:nvCxnSpPr>
          <p:spPr>
            <a:xfrm rot="16200000" flipV="1">
              <a:off x="5796412" y="1303744"/>
              <a:ext cx="80712" cy="449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5" name="Straight Connector 1194"/>
            <p:cNvCxnSpPr/>
            <p:nvPr/>
          </p:nvCxnSpPr>
          <p:spPr>
            <a:xfrm rot="5400000" flipH="1" flipV="1">
              <a:off x="5832156" y="1312971"/>
              <a:ext cx="69182" cy="14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6" name="Straight Connector 1195"/>
            <p:cNvCxnSpPr/>
            <p:nvPr/>
          </p:nvCxnSpPr>
          <p:spPr>
            <a:xfrm rot="16200000" flipV="1">
              <a:off x="5842534" y="1317582"/>
              <a:ext cx="138363" cy="7494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7" name="Straight Connector 1196"/>
            <p:cNvCxnSpPr/>
            <p:nvPr/>
          </p:nvCxnSpPr>
          <p:spPr>
            <a:xfrm rot="5400000" flipH="1" flipV="1">
              <a:off x="5922093" y="1382153"/>
              <a:ext cx="69182" cy="14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8" name="Straight Connector 1197"/>
            <p:cNvCxnSpPr/>
            <p:nvPr/>
          </p:nvCxnSpPr>
          <p:spPr>
            <a:xfrm rot="16200000" flipV="1">
              <a:off x="5946311" y="1372926"/>
              <a:ext cx="80712" cy="449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9" name="Straight Connector 1198"/>
            <p:cNvCxnSpPr/>
            <p:nvPr/>
          </p:nvCxnSpPr>
          <p:spPr>
            <a:xfrm rot="5400000" flipH="1" flipV="1">
              <a:off x="5982054" y="1387918"/>
              <a:ext cx="69182" cy="14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0" name="Straight Connector 1199"/>
            <p:cNvCxnSpPr/>
            <p:nvPr/>
          </p:nvCxnSpPr>
          <p:spPr>
            <a:xfrm rot="5400000" flipH="1" flipV="1">
              <a:off x="5715995" y="989258"/>
              <a:ext cx="818649" cy="97433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1" name="Straight Connector 1200"/>
            <p:cNvCxnSpPr/>
            <p:nvPr/>
          </p:nvCxnSpPr>
          <p:spPr>
            <a:xfrm rot="16200000" flipV="1">
              <a:off x="6006270" y="1378691"/>
              <a:ext cx="80712" cy="449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2" name="Straight Connector 1201"/>
            <p:cNvCxnSpPr/>
            <p:nvPr/>
          </p:nvCxnSpPr>
          <p:spPr>
            <a:xfrm rot="16200000" flipV="1">
              <a:off x="5885206" y="952074"/>
              <a:ext cx="622632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3" name="Straight Connector 1202"/>
            <p:cNvCxnSpPr/>
            <p:nvPr/>
          </p:nvCxnSpPr>
          <p:spPr>
            <a:xfrm rot="5400000" flipH="1" flipV="1">
              <a:off x="5890392" y="957263"/>
              <a:ext cx="657227" cy="1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4" name="Straight Connector 1203"/>
            <p:cNvCxnSpPr/>
            <p:nvPr/>
          </p:nvCxnSpPr>
          <p:spPr>
            <a:xfrm rot="16200000" flipV="1">
              <a:off x="5895583" y="986664"/>
              <a:ext cx="691815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5" name="Straight Connector 1204"/>
            <p:cNvCxnSpPr/>
            <p:nvPr/>
          </p:nvCxnSpPr>
          <p:spPr>
            <a:xfrm rot="5400000" flipH="1" flipV="1">
              <a:off x="6009734" y="1021254"/>
              <a:ext cx="553452" cy="4497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6" name="Straight Connector 1205"/>
            <p:cNvCxnSpPr/>
            <p:nvPr/>
          </p:nvCxnSpPr>
          <p:spPr>
            <a:xfrm rot="16200000" flipV="1">
              <a:off x="6054704" y="1055846"/>
              <a:ext cx="553451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7" name="Straight Connector 1206"/>
            <p:cNvCxnSpPr/>
            <p:nvPr/>
          </p:nvCxnSpPr>
          <p:spPr>
            <a:xfrm rot="5400000" flipH="1" flipV="1">
              <a:off x="6047786" y="1003958"/>
              <a:ext cx="657224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8" name="Straight Connector 1207"/>
            <p:cNvCxnSpPr/>
            <p:nvPr/>
          </p:nvCxnSpPr>
          <p:spPr>
            <a:xfrm rot="16200000" flipV="1">
              <a:off x="6334890" y="761823"/>
              <a:ext cx="172954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9" name="Straight Connector 1208"/>
            <p:cNvCxnSpPr/>
            <p:nvPr/>
          </p:nvCxnSpPr>
          <p:spPr>
            <a:xfrm rot="16200000" flipV="1">
              <a:off x="6419639" y="894998"/>
              <a:ext cx="138363" cy="89938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0" name="Straight Connector 1209"/>
            <p:cNvCxnSpPr/>
            <p:nvPr/>
          </p:nvCxnSpPr>
          <p:spPr>
            <a:xfrm rot="5400000" flipH="1" flipV="1">
              <a:off x="6474122" y="936220"/>
              <a:ext cx="126833" cy="7494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1" name="Straight Connector 1210"/>
            <p:cNvCxnSpPr/>
            <p:nvPr/>
          </p:nvCxnSpPr>
          <p:spPr>
            <a:xfrm rot="16200000" flipV="1">
              <a:off x="6438954" y="973116"/>
              <a:ext cx="242136" cy="37473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2" name="Straight Connector 1211"/>
            <p:cNvCxnSpPr/>
            <p:nvPr/>
          </p:nvCxnSpPr>
          <p:spPr>
            <a:xfrm rot="5400000" flipH="1" flipV="1">
              <a:off x="6457691" y="991853"/>
              <a:ext cx="242136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3" name="Straight Connector 1212"/>
            <p:cNvCxnSpPr/>
            <p:nvPr/>
          </p:nvCxnSpPr>
          <p:spPr>
            <a:xfrm rot="16200000" flipV="1">
              <a:off x="6532062" y="917482"/>
              <a:ext cx="138363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4" name="Straight Connector 1213"/>
            <p:cNvCxnSpPr/>
            <p:nvPr/>
          </p:nvCxnSpPr>
          <p:spPr>
            <a:xfrm rot="5400000" flipH="1" flipV="1">
              <a:off x="6525145" y="865596"/>
              <a:ext cx="242136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5" name="Straight Connector 1214"/>
            <p:cNvCxnSpPr/>
            <p:nvPr/>
          </p:nvCxnSpPr>
          <p:spPr>
            <a:xfrm rot="16200000" flipV="1">
              <a:off x="6431750" y="1003959"/>
              <a:ext cx="518862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6" name="Straight Connector 1215"/>
            <p:cNvCxnSpPr/>
            <p:nvPr/>
          </p:nvCxnSpPr>
          <p:spPr>
            <a:xfrm rot="5400000" flipH="1" flipV="1">
              <a:off x="6534371" y="1050080"/>
              <a:ext cx="403559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7" name="Straight Connector 1216"/>
            <p:cNvCxnSpPr/>
            <p:nvPr/>
          </p:nvCxnSpPr>
          <p:spPr>
            <a:xfrm rot="5400000">
              <a:off x="6677347" y="744528"/>
              <a:ext cx="207545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8" name="Straight Connector 1217"/>
            <p:cNvCxnSpPr/>
            <p:nvPr/>
          </p:nvCxnSpPr>
          <p:spPr>
            <a:xfrm rot="16200000" flipH="1">
              <a:off x="7009433" y="1090436"/>
              <a:ext cx="622634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9" name="Straight Connector 1218"/>
            <p:cNvCxnSpPr/>
            <p:nvPr/>
          </p:nvCxnSpPr>
          <p:spPr>
            <a:xfrm rot="5400000" flipH="1" flipV="1">
              <a:off x="7221590" y="1269155"/>
              <a:ext cx="288257" cy="449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0" name="Straight Connector 1219"/>
            <p:cNvCxnSpPr/>
            <p:nvPr/>
          </p:nvCxnSpPr>
          <p:spPr>
            <a:xfrm rot="16200000" flipV="1">
              <a:off x="7341506" y="1194208"/>
              <a:ext cx="138363" cy="449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1" name="Straight Connector 1220"/>
            <p:cNvCxnSpPr/>
            <p:nvPr/>
          </p:nvCxnSpPr>
          <p:spPr>
            <a:xfrm rot="16200000" flipH="1">
              <a:off x="7421066" y="1263390"/>
              <a:ext cx="69182" cy="449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2" name="Straight Connector 1221"/>
            <p:cNvCxnSpPr/>
            <p:nvPr/>
          </p:nvCxnSpPr>
          <p:spPr>
            <a:xfrm rot="5400000" flipH="1" flipV="1">
              <a:off x="7419915" y="1205739"/>
              <a:ext cx="161424" cy="449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3" name="Straight Connector 1222"/>
            <p:cNvCxnSpPr/>
            <p:nvPr/>
          </p:nvCxnSpPr>
          <p:spPr>
            <a:xfrm rot="16200000" flipV="1">
              <a:off x="7424528" y="1246095"/>
              <a:ext cx="242136" cy="449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4" name="Straight Connector 1223"/>
            <p:cNvCxnSpPr/>
            <p:nvPr/>
          </p:nvCxnSpPr>
          <p:spPr>
            <a:xfrm rot="5400000" flipH="1" flipV="1">
              <a:off x="7509853" y="1274920"/>
              <a:ext cx="161424" cy="449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5" name="Straight Connector 1224"/>
            <p:cNvCxnSpPr/>
            <p:nvPr/>
          </p:nvCxnSpPr>
          <p:spPr>
            <a:xfrm rot="16200000" flipV="1">
              <a:off x="7571541" y="1258201"/>
              <a:ext cx="172954" cy="8993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6" name="Straight Connector 1225"/>
            <p:cNvCxnSpPr/>
            <p:nvPr/>
          </p:nvCxnSpPr>
          <p:spPr>
            <a:xfrm rot="16200000" flipV="1">
              <a:off x="7652445" y="1357612"/>
              <a:ext cx="230605" cy="2997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7" name="Straight Connector 1226"/>
            <p:cNvCxnSpPr/>
            <p:nvPr/>
          </p:nvCxnSpPr>
          <p:spPr>
            <a:xfrm rot="5400000" flipH="1" flipV="1">
              <a:off x="7661093" y="1315527"/>
              <a:ext cx="288257" cy="449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8" name="Straight Connector 1227"/>
            <p:cNvCxnSpPr/>
            <p:nvPr/>
          </p:nvCxnSpPr>
          <p:spPr>
            <a:xfrm rot="5400000" flipH="1" flipV="1">
              <a:off x="7666856" y="1298231"/>
              <a:ext cx="126833" cy="449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9" name="Straight Connector 1228"/>
            <p:cNvCxnSpPr/>
            <p:nvPr/>
          </p:nvCxnSpPr>
          <p:spPr>
            <a:xfrm rot="16200000" flipV="1">
              <a:off x="7732869" y="1298232"/>
              <a:ext cx="242136" cy="4496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0" name="Straight Connector 1229"/>
            <p:cNvCxnSpPr/>
            <p:nvPr/>
          </p:nvCxnSpPr>
          <p:spPr>
            <a:xfrm rot="16200000" flipV="1">
              <a:off x="6514776" y="952074"/>
              <a:ext cx="622632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1" name="Straight Connector 1230"/>
            <p:cNvCxnSpPr/>
            <p:nvPr/>
          </p:nvCxnSpPr>
          <p:spPr>
            <a:xfrm rot="5400000" flipH="1" flipV="1">
              <a:off x="6519960" y="957263"/>
              <a:ext cx="657227" cy="1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2" name="Straight Connector 1231"/>
            <p:cNvCxnSpPr/>
            <p:nvPr/>
          </p:nvCxnSpPr>
          <p:spPr>
            <a:xfrm rot="16200000" flipV="1">
              <a:off x="6525152" y="986664"/>
              <a:ext cx="691815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3" name="Straight Connector 1232"/>
            <p:cNvCxnSpPr/>
            <p:nvPr/>
          </p:nvCxnSpPr>
          <p:spPr>
            <a:xfrm rot="5400000" flipH="1" flipV="1">
              <a:off x="6639303" y="1021254"/>
              <a:ext cx="553452" cy="4497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4" name="Straight Connector 1233"/>
            <p:cNvCxnSpPr/>
            <p:nvPr/>
          </p:nvCxnSpPr>
          <p:spPr>
            <a:xfrm rot="16200000" flipV="1">
              <a:off x="6684273" y="1055846"/>
              <a:ext cx="553451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5" name="Straight Connector 1234"/>
            <p:cNvCxnSpPr/>
            <p:nvPr/>
          </p:nvCxnSpPr>
          <p:spPr>
            <a:xfrm rot="5400000" flipH="1" flipV="1">
              <a:off x="6677354" y="1003958"/>
              <a:ext cx="657224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6" name="Straight Connector 1235"/>
            <p:cNvCxnSpPr/>
            <p:nvPr/>
          </p:nvCxnSpPr>
          <p:spPr>
            <a:xfrm rot="16200000" flipV="1">
              <a:off x="6964459" y="761823"/>
              <a:ext cx="172954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7" name="Straight Connector 1236"/>
            <p:cNvCxnSpPr/>
            <p:nvPr/>
          </p:nvCxnSpPr>
          <p:spPr>
            <a:xfrm rot="16200000" flipV="1">
              <a:off x="6784590" y="1055847"/>
              <a:ext cx="622632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8" name="Straight Connector 1237"/>
            <p:cNvCxnSpPr/>
            <p:nvPr/>
          </p:nvCxnSpPr>
          <p:spPr>
            <a:xfrm rot="5400000" flipH="1" flipV="1">
              <a:off x="6789775" y="1061035"/>
              <a:ext cx="657227" cy="1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9" name="Straight Connector 1238"/>
            <p:cNvCxnSpPr/>
            <p:nvPr/>
          </p:nvCxnSpPr>
          <p:spPr>
            <a:xfrm rot="16200000" flipV="1">
              <a:off x="6794967" y="1090437"/>
              <a:ext cx="691815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0" name="Straight Connector 1239"/>
            <p:cNvCxnSpPr/>
            <p:nvPr/>
          </p:nvCxnSpPr>
          <p:spPr>
            <a:xfrm rot="5400000" flipH="1" flipV="1">
              <a:off x="6909118" y="1125026"/>
              <a:ext cx="553452" cy="4497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1" name="Straight Connector 1240"/>
            <p:cNvCxnSpPr/>
            <p:nvPr/>
          </p:nvCxnSpPr>
          <p:spPr>
            <a:xfrm rot="16200000" flipV="1">
              <a:off x="6954087" y="1159618"/>
              <a:ext cx="553451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2" name="Straight Connector 1241"/>
            <p:cNvCxnSpPr/>
            <p:nvPr/>
          </p:nvCxnSpPr>
          <p:spPr>
            <a:xfrm rot="5400000" flipH="1" flipV="1">
              <a:off x="6947170" y="1107730"/>
              <a:ext cx="657224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3" name="Straight Connector 1242"/>
            <p:cNvCxnSpPr/>
            <p:nvPr/>
          </p:nvCxnSpPr>
          <p:spPr>
            <a:xfrm rot="5400000" flipH="1" flipV="1">
              <a:off x="7530806" y="989509"/>
              <a:ext cx="818649" cy="97433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4" name="Straight Connector 1243"/>
            <p:cNvCxnSpPr/>
            <p:nvPr/>
          </p:nvCxnSpPr>
          <p:spPr>
            <a:xfrm rot="16200000" flipV="1">
              <a:off x="7700017" y="952325"/>
              <a:ext cx="622632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5" name="Straight Connector 1244"/>
            <p:cNvCxnSpPr/>
            <p:nvPr/>
          </p:nvCxnSpPr>
          <p:spPr>
            <a:xfrm rot="5400000" flipH="1" flipV="1">
              <a:off x="7705203" y="957514"/>
              <a:ext cx="657227" cy="1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6" name="Straight Connector 1245"/>
            <p:cNvCxnSpPr/>
            <p:nvPr/>
          </p:nvCxnSpPr>
          <p:spPr>
            <a:xfrm rot="16200000" flipV="1">
              <a:off x="7710394" y="986915"/>
              <a:ext cx="691815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7" name="Straight Connector 1246"/>
            <p:cNvCxnSpPr/>
            <p:nvPr/>
          </p:nvCxnSpPr>
          <p:spPr>
            <a:xfrm rot="5400000" flipH="1" flipV="1">
              <a:off x="7824546" y="1021505"/>
              <a:ext cx="553452" cy="4497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8" name="Straight Connector 1247"/>
            <p:cNvCxnSpPr/>
            <p:nvPr/>
          </p:nvCxnSpPr>
          <p:spPr>
            <a:xfrm rot="16200000" flipV="1">
              <a:off x="7869515" y="1056097"/>
              <a:ext cx="553451" cy="44967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9" name="Straight Connector 1248"/>
            <p:cNvCxnSpPr/>
            <p:nvPr/>
          </p:nvCxnSpPr>
          <p:spPr>
            <a:xfrm rot="5400000" flipH="1" flipV="1">
              <a:off x="7862596" y="1004209"/>
              <a:ext cx="657224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0" name="Straight Connector 1249"/>
            <p:cNvCxnSpPr/>
            <p:nvPr/>
          </p:nvCxnSpPr>
          <p:spPr>
            <a:xfrm rot="16200000" flipV="1">
              <a:off x="7902378" y="1061284"/>
              <a:ext cx="697580" cy="7495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1" name="Straight Connector 1250"/>
            <p:cNvCxnSpPr/>
            <p:nvPr/>
          </p:nvCxnSpPr>
          <p:spPr>
            <a:xfrm rot="16200000" flipV="1">
              <a:off x="8266448" y="1239715"/>
              <a:ext cx="201780" cy="524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2" name="Straight Connector 1251"/>
            <p:cNvCxnSpPr/>
            <p:nvPr/>
          </p:nvCxnSpPr>
          <p:spPr>
            <a:xfrm rot="5400000" flipH="1" flipV="1">
              <a:off x="8166997" y="1286701"/>
              <a:ext cx="288257" cy="44969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3" name="Straight Connector 1252"/>
            <p:cNvCxnSpPr/>
            <p:nvPr/>
          </p:nvCxnSpPr>
          <p:spPr>
            <a:xfrm rot="5400000" flipH="1" flipV="1">
              <a:off x="8366472" y="1313223"/>
              <a:ext cx="69182" cy="14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4" name="Straight Connector 1253"/>
            <p:cNvCxnSpPr/>
            <p:nvPr/>
          </p:nvCxnSpPr>
          <p:spPr>
            <a:xfrm rot="16200000" flipV="1">
              <a:off x="8390689" y="1303996"/>
              <a:ext cx="80712" cy="449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5" name="Straight Connector 1254"/>
            <p:cNvCxnSpPr/>
            <p:nvPr/>
          </p:nvCxnSpPr>
          <p:spPr>
            <a:xfrm rot="5400000" flipH="1" flipV="1">
              <a:off x="8426432" y="1318988"/>
              <a:ext cx="69182" cy="149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6" name="Straight Connector 1255"/>
            <p:cNvCxnSpPr/>
            <p:nvPr/>
          </p:nvCxnSpPr>
          <p:spPr>
            <a:xfrm rot="16200000" flipV="1">
              <a:off x="8450648" y="1309761"/>
              <a:ext cx="80712" cy="4497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7" name="Straight Connector 1256"/>
            <p:cNvCxnSpPr/>
            <p:nvPr/>
          </p:nvCxnSpPr>
          <p:spPr>
            <a:xfrm rot="16200000" flipV="1">
              <a:off x="8461889" y="1351847"/>
              <a:ext cx="230605" cy="299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8" name="Straight Connector 1257"/>
            <p:cNvCxnSpPr/>
            <p:nvPr/>
          </p:nvCxnSpPr>
          <p:spPr>
            <a:xfrm rot="5400000" flipH="1" flipV="1">
              <a:off x="8470537" y="1309761"/>
              <a:ext cx="288257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9" name="Straight Connector 1258"/>
            <p:cNvCxnSpPr/>
            <p:nvPr/>
          </p:nvCxnSpPr>
          <p:spPr>
            <a:xfrm rot="5400000" flipH="1" flipV="1">
              <a:off x="8476301" y="1292466"/>
              <a:ext cx="126833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0" name="Straight Connector 1259"/>
            <p:cNvCxnSpPr/>
            <p:nvPr/>
          </p:nvCxnSpPr>
          <p:spPr>
            <a:xfrm rot="16200000" flipV="1">
              <a:off x="8586708" y="1246345"/>
              <a:ext cx="138363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1" name="Straight Connector 1260"/>
            <p:cNvCxnSpPr/>
            <p:nvPr/>
          </p:nvCxnSpPr>
          <p:spPr>
            <a:xfrm rot="16200000" flipH="1">
              <a:off x="8666267" y="1315527"/>
              <a:ext cx="69182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2" name="Straight Connector 1261"/>
            <p:cNvCxnSpPr/>
            <p:nvPr/>
          </p:nvCxnSpPr>
          <p:spPr>
            <a:xfrm rot="5400000" flipH="1" flipV="1">
              <a:off x="8665115" y="1257875"/>
              <a:ext cx="161424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3" name="Straight Connector 1262"/>
            <p:cNvCxnSpPr/>
            <p:nvPr/>
          </p:nvCxnSpPr>
          <p:spPr>
            <a:xfrm rot="16200000" flipV="1">
              <a:off x="8669728" y="1298231"/>
              <a:ext cx="242136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4" name="Straight Connector 1263"/>
            <p:cNvCxnSpPr/>
            <p:nvPr/>
          </p:nvCxnSpPr>
          <p:spPr>
            <a:xfrm rot="5400000" flipH="1" flipV="1">
              <a:off x="8755053" y="1327057"/>
              <a:ext cx="161424" cy="449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5" name="Straight Arrow Connector 1264"/>
            <p:cNvCxnSpPr/>
            <p:nvPr/>
          </p:nvCxnSpPr>
          <p:spPr>
            <a:xfrm>
              <a:off x="6109855" y="514350"/>
              <a:ext cx="1194955" cy="1588"/>
            </a:xfrm>
            <a:prstGeom prst="straightConnector1">
              <a:avLst/>
            </a:prstGeom>
            <a:ln w="25400">
              <a:solidFill>
                <a:schemeClr val="accent3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1" name="Straight Arrow Connector 1170"/>
            <p:cNvCxnSpPr/>
            <p:nvPr/>
          </p:nvCxnSpPr>
          <p:spPr>
            <a:xfrm>
              <a:off x="7902287" y="514350"/>
              <a:ext cx="358486" cy="1588"/>
            </a:xfrm>
            <a:prstGeom prst="straightConnector1">
              <a:avLst/>
            </a:prstGeom>
            <a:ln w="25400">
              <a:solidFill>
                <a:schemeClr val="accent3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2" name="TextBox 1171"/>
            <p:cNvSpPr txBox="1"/>
            <p:nvPr/>
          </p:nvSpPr>
          <p:spPr>
            <a:xfrm>
              <a:off x="7484053" y="171450"/>
              <a:ext cx="1234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ACK</a:t>
              </a:r>
            </a:p>
          </p:txBody>
        </p:sp>
        <p:cxnSp>
          <p:nvCxnSpPr>
            <p:cNvPr id="1173" name="Straight Arrow Connector 1172"/>
            <p:cNvCxnSpPr/>
            <p:nvPr/>
          </p:nvCxnSpPr>
          <p:spPr>
            <a:xfrm>
              <a:off x="7364557" y="1028700"/>
              <a:ext cx="53773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4" name="TextBox 1173"/>
            <p:cNvSpPr txBox="1"/>
            <p:nvPr/>
          </p:nvSpPr>
          <p:spPr>
            <a:xfrm>
              <a:off x="7006071" y="685800"/>
              <a:ext cx="1234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SIFS</a:t>
              </a:r>
            </a:p>
          </p:txBody>
        </p:sp>
      </p:grpSp>
      <p:grpSp>
        <p:nvGrpSpPr>
          <p:cNvPr id="16" name="Group 1412"/>
          <p:cNvGrpSpPr/>
          <p:nvPr/>
        </p:nvGrpSpPr>
        <p:grpSpPr>
          <a:xfrm>
            <a:off x="4457700" y="4171952"/>
            <a:ext cx="4229061" cy="1369482"/>
            <a:chOff x="4629150" y="0"/>
            <a:chExt cx="4229061" cy="1369482"/>
          </a:xfrm>
        </p:grpSpPr>
        <p:cxnSp>
          <p:nvCxnSpPr>
            <p:cNvPr id="1273" name="Straight Connector 1272"/>
            <p:cNvCxnSpPr/>
            <p:nvPr/>
          </p:nvCxnSpPr>
          <p:spPr>
            <a:xfrm rot="16200000" flipH="1">
              <a:off x="4610846" y="1134119"/>
              <a:ext cx="69182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4" name="Straight Connector 1273"/>
            <p:cNvCxnSpPr/>
            <p:nvPr/>
          </p:nvCxnSpPr>
          <p:spPr>
            <a:xfrm rot="5400000" flipH="1" flipV="1">
              <a:off x="4597297" y="1076467"/>
              <a:ext cx="161425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5" name="Straight Connector 1274"/>
            <p:cNvCxnSpPr/>
            <p:nvPr/>
          </p:nvCxnSpPr>
          <p:spPr>
            <a:xfrm rot="16200000" flipV="1">
              <a:off x="4589514" y="1116823"/>
              <a:ext cx="242137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6" name="Straight Connector 1275"/>
            <p:cNvCxnSpPr/>
            <p:nvPr/>
          </p:nvCxnSpPr>
          <p:spPr>
            <a:xfrm rot="5400000" flipH="1" flipV="1">
              <a:off x="4582404" y="1087325"/>
              <a:ext cx="299789" cy="108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7" name="Straight Connector 1276"/>
            <p:cNvCxnSpPr/>
            <p:nvPr/>
          </p:nvCxnSpPr>
          <p:spPr>
            <a:xfrm rot="16200000" flipV="1">
              <a:off x="4602437" y="1078149"/>
              <a:ext cx="357440" cy="868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8" name="Straight Connector 1277"/>
            <p:cNvCxnSpPr/>
            <p:nvPr/>
          </p:nvCxnSpPr>
          <p:spPr>
            <a:xfrm rot="5400000" flipH="1" flipV="1">
              <a:off x="4720815" y="1184996"/>
              <a:ext cx="20754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9" name="Straight Connector 1278"/>
            <p:cNvCxnSpPr/>
            <p:nvPr/>
          </p:nvCxnSpPr>
          <p:spPr>
            <a:xfrm rot="16200000" flipV="1">
              <a:off x="4720142" y="1185669"/>
              <a:ext cx="230607" cy="217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0" name="Straight Connector 1279"/>
            <p:cNvCxnSpPr/>
            <p:nvPr/>
          </p:nvCxnSpPr>
          <p:spPr>
            <a:xfrm rot="5400000" flipH="1" flipV="1">
              <a:off x="4729318" y="1139884"/>
              <a:ext cx="288258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1" name="Straight Connector 1280"/>
            <p:cNvCxnSpPr/>
            <p:nvPr/>
          </p:nvCxnSpPr>
          <p:spPr>
            <a:xfrm rot="16200000" flipV="1">
              <a:off x="4836839" y="1064937"/>
              <a:ext cx="138364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2" name="Straight Connector 1281"/>
            <p:cNvCxnSpPr/>
            <p:nvPr/>
          </p:nvCxnSpPr>
          <p:spPr>
            <a:xfrm rot="16200000" flipH="1">
              <a:off x="4904003" y="1134119"/>
              <a:ext cx="69182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3" name="Straight Connector 1282"/>
            <p:cNvCxnSpPr/>
            <p:nvPr/>
          </p:nvCxnSpPr>
          <p:spPr>
            <a:xfrm rot="5400000" flipH="1" flipV="1">
              <a:off x="4890454" y="1076467"/>
              <a:ext cx="161425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4" name="Straight Connector 1283"/>
            <p:cNvCxnSpPr/>
            <p:nvPr/>
          </p:nvCxnSpPr>
          <p:spPr>
            <a:xfrm rot="16200000" flipV="1">
              <a:off x="4882671" y="1116823"/>
              <a:ext cx="242137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5" name="Straight Connector 1284"/>
            <p:cNvCxnSpPr/>
            <p:nvPr/>
          </p:nvCxnSpPr>
          <p:spPr>
            <a:xfrm rot="5400000" flipH="1" flipV="1">
              <a:off x="4955600" y="1145649"/>
              <a:ext cx="161425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6" name="Straight Connector 1285"/>
            <p:cNvCxnSpPr/>
            <p:nvPr/>
          </p:nvCxnSpPr>
          <p:spPr>
            <a:xfrm rot="16200000" flipV="1">
              <a:off x="5128146" y="1134287"/>
              <a:ext cx="201781" cy="380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7" name="Straight Connector 1286"/>
            <p:cNvCxnSpPr/>
            <p:nvPr/>
          </p:nvCxnSpPr>
          <p:spPr>
            <a:xfrm rot="16200000" flipV="1">
              <a:off x="4998695" y="1135128"/>
              <a:ext cx="172955" cy="651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8" name="Straight Connector 1287"/>
            <p:cNvCxnSpPr/>
            <p:nvPr/>
          </p:nvCxnSpPr>
          <p:spPr>
            <a:xfrm rot="16200000" flipV="1">
              <a:off x="5045873" y="1220260"/>
              <a:ext cx="230607" cy="217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9" name="Straight Connector 1288"/>
            <p:cNvCxnSpPr/>
            <p:nvPr/>
          </p:nvCxnSpPr>
          <p:spPr>
            <a:xfrm rot="5400000" flipH="1" flipV="1">
              <a:off x="5044191" y="1180240"/>
              <a:ext cx="288258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0" name="Straight Connector 1289"/>
            <p:cNvCxnSpPr/>
            <p:nvPr/>
          </p:nvCxnSpPr>
          <p:spPr>
            <a:xfrm rot="5400000" flipH="1" flipV="1">
              <a:off x="5070615" y="1162944"/>
              <a:ext cx="126834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1" name="Straight Connector 1290"/>
            <p:cNvCxnSpPr/>
            <p:nvPr/>
          </p:nvCxnSpPr>
          <p:spPr>
            <a:xfrm rot="5400000" flipH="1" flipV="1">
              <a:off x="5223631" y="1174812"/>
              <a:ext cx="92243" cy="434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2" name="Straight Connector 1291"/>
            <p:cNvCxnSpPr/>
            <p:nvPr/>
          </p:nvCxnSpPr>
          <p:spPr>
            <a:xfrm rot="16200000" flipV="1">
              <a:off x="5256541" y="1174474"/>
              <a:ext cx="80712" cy="32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3" name="Straight Connector 1292"/>
            <p:cNvCxnSpPr/>
            <p:nvPr/>
          </p:nvCxnSpPr>
          <p:spPr>
            <a:xfrm rot="5400000" flipH="1" flipV="1">
              <a:off x="5284021" y="1179568"/>
              <a:ext cx="69182" cy="108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4" name="Straight Connector 1293"/>
            <p:cNvCxnSpPr/>
            <p:nvPr/>
          </p:nvCxnSpPr>
          <p:spPr>
            <a:xfrm rot="16200000" flipV="1">
              <a:off x="5282003" y="1192443"/>
              <a:ext cx="138364" cy="542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5" name="Straight Connector 1294"/>
            <p:cNvCxnSpPr/>
            <p:nvPr/>
          </p:nvCxnSpPr>
          <p:spPr>
            <a:xfrm rot="5400000" flipH="1" flipV="1">
              <a:off x="5349167" y="1248750"/>
              <a:ext cx="69182" cy="108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6" name="Straight Connector 1295"/>
            <p:cNvCxnSpPr/>
            <p:nvPr/>
          </p:nvCxnSpPr>
          <p:spPr>
            <a:xfrm rot="16200000" flipV="1">
              <a:off x="5365118" y="1243656"/>
              <a:ext cx="80712" cy="32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7" name="Straight Connector 1296"/>
            <p:cNvCxnSpPr/>
            <p:nvPr/>
          </p:nvCxnSpPr>
          <p:spPr>
            <a:xfrm rot="5400000" flipH="1" flipV="1">
              <a:off x="5392598" y="1254516"/>
              <a:ext cx="69182" cy="108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8" name="Straight Connector 1297"/>
            <p:cNvCxnSpPr/>
            <p:nvPr/>
          </p:nvCxnSpPr>
          <p:spPr>
            <a:xfrm rot="5400000" flipH="1" flipV="1">
              <a:off x="5096580" y="867216"/>
              <a:ext cx="818653" cy="70575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9" name="Straight Connector 1298"/>
            <p:cNvCxnSpPr/>
            <p:nvPr/>
          </p:nvCxnSpPr>
          <p:spPr>
            <a:xfrm rot="16200000" flipV="1">
              <a:off x="5408549" y="1249421"/>
              <a:ext cx="80712" cy="32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0" name="Straight Connector 1299"/>
            <p:cNvCxnSpPr/>
            <p:nvPr/>
          </p:nvCxnSpPr>
          <p:spPr>
            <a:xfrm rot="16200000" flipV="1">
              <a:off x="5246164" y="822802"/>
              <a:ext cx="622636" cy="3257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1" name="Straight Connector 1300"/>
            <p:cNvCxnSpPr/>
            <p:nvPr/>
          </p:nvCxnSpPr>
          <p:spPr>
            <a:xfrm rot="5400000" flipH="1" flipV="1">
              <a:off x="5245152" y="821792"/>
              <a:ext cx="657231" cy="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2" name="Straight Connector 1301"/>
            <p:cNvCxnSpPr/>
            <p:nvPr/>
          </p:nvCxnSpPr>
          <p:spPr>
            <a:xfrm rot="16200000" flipV="1">
              <a:off x="5244145" y="857392"/>
              <a:ext cx="691819" cy="32572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3" name="Straight Connector 1302"/>
            <p:cNvCxnSpPr/>
            <p:nvPr/>
          </p:nvCxnSpPr>
          <p:spPr>
            <a:xfrm rot="5400000" flipH="1" flipV="1">
              <a:off x="5345900" y="891982"/>
              <a:ext cx="553455" cy="32574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4" name="Straight Connector 1303"/>
            <p:cNvCxnSpPr/>
            <p:nvPr/>
          </p:nvCxnSpPr>
          <p:spPr>
            <a:xfrm rot="16200000" flipV="1">
              <a:off x="5378474" y="926574"/>
              <a:ext cx="553455" cy="3257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5" name="Straight Connector 1304"/>
            <p:cNvCxnSpPr/>
            <p:nvPr/>
          </p:nvCxnSpPr>
          <p:spPr>
            <a:xfrm rot="5400000" flipH="1" flipV="1">
              <a:off x="5359159" y="874686"/>
              <a:ext cx="657228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6" name="Straight Connector 1305"/>
            <p:cNvCxnSpPr/>
            <p:nvPr/>
          </p:nvCxnSpPr>
          <p:spPr>
            <a:xfrm rot="16200000" flipV="1">
              <a:off x="5633868" y="632549"/>
              <a:ext cx="172955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7" name="Straight Connector 1306"/>
            <p:cNvCxnSpPr/>
            <p:nvPr/>
          </p:nvCxnSpPr>
          <p:spPr>
            <a:xfrm rot="16200000" flipV="1">
              <a:off x="5700023" y="771922"/>
              <a:ext cx="138364" cy="65146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8" name="Straight Connector 1307"/>
            <p:cNvCxnSpPr/>
            <p:nvPr/>
          </p:nvCxnSpPr>
          <p:spPr>
            <a:xfrm rot="5400000" flipH="1" flipV="1">
              <a:off x="5741077" y="801782"/>
              <a:ext cx="126834" cy="5428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9" name="Straight Connector 1308"/>
            <p:cNvCxnSpPr/>
            <p:nvPr/>
          </p:nvCxnSpPr>
          <p:spPr>
            <a:xfrm rot="16200000" flipV="1">
              <a:off x="5699711" y="842811"/>
              <a:ext cx="242137" cy="27144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0" name="Straight Connector 1309"/>
            <p:cNvCxnSpPr/>
            <p:nvPr/>
          </p:nvCxnSpPr>
          <p:spPr>
            <a:xfrm rot="5400000" flipH="1" flipV="1">
              <a:off x="5713283" y="856382"/>
              <a:ext cx="242137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1" name="Straight Connector 1310"/>
            <p:cNvCxnSpPr/>
            <p:nvPr/>
          </p:nvCxnSpPr>
          <p:spPr>
            <a:xfrm rot="16200000" flipV="1">
              <a:off x="5781456" y="788209"/>
              <a:ext cx="138364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2" name="Straight Connector 1311"/>
            <p:cNvCxnSpPr/>
            <p:nvPr/>
          </p:nvCxnSpPr>
          <p:spPr>
            <a:xfrm rot="5400000" flipH="1" flipV="1">
              <a:off x="5762143" y="736323"/>
              <a:ext cx="242137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3" name="Straight Connector 1312"/>
            <p:cNvCxnSpPr/>
            <p:nvPr/>
          </p:nvCxnSpPr>
          <p:spPr>
            <a:xfrm rot="16200000" flipV="1">
              <a:off x="5656352" y="874687"/>
              <a:ext cx="518865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4" name="Straight Connector 1313"/>
            <p:cNvCxnSpPr/>
            <p:nvPr/>
          </p:nvCxnSpPr>
          <p:spPr>
            <a:xfrm rot="5400000" flipH="1" flipV="1">
              <a:off x="5746576" y="920808"/>
              <a:ext cx="403562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5" name="Straight Connector 1314"/>
            <p:cNvCxnSpPr/>
            <p:nvPr/>
          </p:nvCxnSpPr>
          <p:spPr>
            <a:xfrm rot="5400000">
              <a:off x="5877157" y="615254"/>
              <a:ext cx="207546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6" name="Straight Connector 1315"/>
            <p:cNvCxnSpPr/>
            <p:nvPr/>
          </p:nvCxnSpPr>
          <p:spPr>
            <a:xfrm rot="16200000" flipH="1">
              <a:off x="6060487" y="961164"/>
              <a:ext cx="622638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7" name="Straight Connector 1316"/>
            <p:cNvCxnSpPr/>
            <p:nvPr/>
          </p:nvCxnSpPr>
          <p:spPr>
            <a:xfrm rot="5400000" flipH="1" flipV="1">
              <a:off x="6260250" y="1139884"/>
              <a:ext cx="288258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8" name="Straight Connector 1317"/>
            <p:cNvCxnSpPr/>
            <p:nvPr/>
          </p:nvCxnSpPr>
          <p:spPr>
            <a:xfrm rot="16200000" flipV="1">
              <a:off x="6367770" y="1064937"/>
              <a:ext cx="138364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9" name="Straight Connector 1318"/>
            <p:cNvCxnSpPr/>
            <p:nvPr/>
          </p:nvCxnSpPr>
          <p:spPr>
            <a:xfrm rot="16200000" flipH="1">
              <a:off x="6434934" y="1134119"/>
              <a:ext cx="69182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0" name="Straight Connector 1319"/>
            <p:cNvCxnSpPr/>
            <p:nvPr/>
          </p:nvCxnSpPr>
          <p:spPr>
            <a:xfrm rot="5400000" flipH="1" flipV="1">
              <a:off x="6421386" y="1076468"/>
              <a:ext cx="161425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1" name="Straight Connector 1320"/>
            <p:cNvCxnSpPr/>
            <p:nvPr/>
          </p:nvCxnSpPr>
          <p:spPr>
            <a:xfrm rot="16200000" flipV="1">
              <a:off x="6413603" y="1116824"/>
              <a:ext cx="242137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2" name="Straight Connector 1321"/>
            <p:cNvCxnSpPr/>
            <p:nvPr/>
          </p:nvCxnSpPr>
          <p:spPr>
            <a:xfrm rot="5400000" flipH="1" flipV="1">
              <a:off x="6486532" y="1145650"/>
              <a:ext cx="161425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3" name="Straight Connector 1322"/>
            <p:cNvCxnSpPr/>
            <p:nvPr/>
          </p:nvCxnSpPr>
          <p:spPr>
            <a:xfrm rot="16200000" flipV="1">
              <a:off x="6659078" y="1134287"/>
              <a:ext cx="201781" cy="380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4" name="Straight Connector 1323"/>
            <p:cNvCxnSpPr/>
            <p:nvPr/>
          </p:nvCxnSpPr>
          <p:spPr>
            <a:xfrm rot="16200000" flipV="1">
              <a:off x="6529626" y="1135128"/>
              <a:ext cx="172955" cy="651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5" name="Straight Connector 1324"/>
            <p:cNvCxnSpPr/>
            <p:nvPr/>
          </p:nvCxnSpPr>
          <p:spPr>
            <a:xfrm rot="16200000" flipV="1">
              <a:off x="6576804" y="1220260"/>
              <a:ext cx="230607" cy="217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6" name="Straight Connector 1325"/>
            <p:cNvCxnSpPr/>
            <p:nvPr/>
          </p:nvCxnSpPr>
          <p:spPr>
            <a:xfrm rot="5400000" flipH="1" flipV="1">
              <a:off x="6575122" y="1180241"/>
              <a:ext cx="288258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7" name="Straight Connector 1326"/>
            <p:cNvCxnSpPr/>
            <p:nvPr/>
          </p:nvCxnSpPr>
          <p:spPr>
            <a:xfrm rot="5400000" flipH="1" flipV="1">
              <a:off x="6601546" y="1162945"/>
              <a:ext cx="126834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8" name="Straight Connector 1327"/>
            <p:cNvCxnSpPr/>
            <p:nvPr/>
          </p:nvCxnSpPr>
          <p:spPr>
            <a:xfrm rot="5400000" flipH="1" flipV="1">
              <a:off x="6749806" y="1202630"/>
              <a:ext cx="69182" cy="108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9" name="Straight Connector 1328"/>
            <p:cNvCxnSpPr/>
            <p:nvPr/>
          </p:nvCxnSpPr>
          <p:spPr>
            <a:xfrm rot="16200000" flipV="1">
              <a:off x="6765758" y="1197536"/>
              <a:ext cx="80712" cy="32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0" name="Straight Connector 1329"/>
            <p:cNvCxnSpPr/>
            <p:nvPr/>
          </p:nvCxnSpPr>
          <p:spPr>
            <a:xfrm rot="5400000" flipH="1" flipV="1">
              <a:off x="6793238" y="1208395"/>
              <a:ext cx="69182" cy="108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1" name="Straight Connector 1330"/>
            <p:cNvCxnSpPr/>
            <p:nvPr/>
          </p:nvCxnSpPr>
          <p:spPr>
            <a:xfrm rot="16200000" flipV="1">
              <a:off x="6809189" y="1203301"/>
              <a:ext cx="80712" cy="32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2" name="Straight Connector 1331"/>
            <p:cNvCxnSpPr/>
            <p:nvPr/>
          </p:nvCxnSpPr>
          <p:spPr>
            <a:xfrm rot="16200000" flipV="1">
              <a:off x="6796671" y="1243321"/>
              <a:ext cx="230607" cy="217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3" name="Straight Connector 1332"/>
            <p:cNvCxnSpPr/>
            <p:nvPr/>
          </p:nvCxnSpPr>
          <p:spPr>
            <a:xfrm rot="5400000" flipH="1" flipV="1">
              <a:off x="6794989" y="1203301"/>
              <a:ext cx="288258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4" name="Straight Connector 1333"/>
            <p:cNvCxnSpPr/>
            <p:nvPr/>
          </p:nvCxnSpPr>
          <p:spPr>
            <a:xfrm rot="5400000" flipH="1" flipV="1">
              <a:off x="6821413" y="1186006"/>
              <a:ext cx="126834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5" name="Straight Connector 1334"/>
            <p:cNvCxnSpPr/>
            <p:nvPr/>
          </p:nvCxnSpPr>
          <p:spPr>
            <a:xfrm rot="16200000" flipV="1">
              <a:off x="6853337" y="1186007"/>
              <a:ext cx="242137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6" name="Straight Connector 1335"/>
            <p:cNvCxnSpPr/>
            <p:nvPr/>
          </p:nvCxnSpPr>
          <p:spPr>
            <a:xfrm rot="16200000" flipV="1">
              <a:off x="5702187" y="822802"/>
              <a:ext cx="622636" cy="3257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7" name="Straight Connector 1336"/>
            <p:cNvCxnSpPr/>
            <p:nvPr/>
          </p:nvCxnSpPr>
          <p:spPr>
            <a:xfrm rot="5400000" flipH="1" flipV="1">
              <a:off x="5701175" y="821792"/>
              <a:ext cx="657231" cy="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8" name="Straight Connector 1337"/>
            <p:cNvCxnSpPr/>
            <p:nvPr/>
          </p:nvCxnSpPr>
          <p:spPr>
            <a:xfrm rot="16200000" flipV="1">
              <a:off x="5700168" y="857392"/>
              <a:ext cx="691819" cy="32572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9" name="Straight Connector 1338"/>
            <p:cNvCxnSpPr/>
            <p:nvPr/>
          </p:nvCxnSpPr>
          <p:spPr>
            <a:xfrm rot="5400000" flipH="1" flipV="1">
              <a:off x="5801923" y="891982"/>
              <a:ext cx="553455" cy="32574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0" name="Straight Connector 1339"/>
            <p:cNvCxnSpPr/>
            <p:nvPr/>
          </p:nvCxnSpPr>
          <p:spPr>
            <a:xfrm rot="16200000" flipV="1">
              <a:off x="5834496" y="926574"/>
              <a:ext cx="553455" cy="3257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1" name="Straight Connector 1340"/>
            <p:cNvCxnSpPr/>
            <p:nvPr/>
          </p:nvCxnSpPr>
          <p:spPr>
            <a:xfrm rot="5400000" flipH="1" flipV="1">
              <a:off x="5815182" y="874686"/>
              <a:ext cx="657228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2" name="Straight Connector 1341"/>
            <p:cNvCxnSpPr/>
            <p:nvPr/>
          </p:nvCxnSpPr>
          <p:spPr>
            <a:xfrm rot="16200000" flipV="1">
              <a:off x="6089891" y="632549"/>
              <a:ext cx="172955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3" name="Straight Connector 1342"/>
            <p:cNvCxnSpPr/>
            <p:nvPr/>
          </p:nvCxnSpPr>
          <p:spPr>
            <a:xfrm rot="16200000" flipV="1">
              <a:off x="5897625" y="926574"/>
              <a:ext cx="622636" cy="3257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4" name="Straight Connector 1343"/>
            <p:cNvCxnSpPr/>
            <p:nvPr/>
          </p:nvCxnSpPr>
          <p:spPr>
            <a:xfrm rot="5400000" flipH="1" flipV="1">
              <a:off x="5896613" y="925565"/>
              <a:ext cx="657231" cy="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5" name="Straight Connector 1344"/>
            <p:cNvCxnSpPr/>
            <p:nvPr/>
          </p:nvCxnSpPr>
          <p:spPr>
            <a:xfrm rot="16200000" flipV="1">
              <a:off x="5895606" y="961165"/>
              <a:ext cx="691819" cy="32572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6" name="Straight Connector 1345"/>
            <p:cNvCxnSpPr/>
            <p:nvPr/>
          </p:nvCxnSpPr>
          <p:spPr>
            <a:xfrm rot="5400000" flipH="1" flipV="1">
              <a:off x="5997361" y="995755"/>
              <a:ext cx="553455" cy="32574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7" name="Straight Connector 1346"/>
            <p:cNvCxnSpPr/>
            <p:nvPr/>
          </p:nvCxnSpPr>
          <p:spPr>
            <a:xfrm rot="16200000" flipV="1">
              <a:off x="6029935" y="1030347"/>
              <a:ext cx="553455" cy="3257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8" name="Straight Connector 1347"/>
            <p:cNvCxnSpPr/>
            <p:nvPr/>
          </p:nvCxnSpPr>
          <p:spPr>
            <a:xfrm rot="5400000" flipH="1" flipV="1">
              <a:off x="6010620" y="978459"/>
              <a:ext cx="657228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9" name="Straight Connector 1348"/>
            <p:cNvCxnSpPr/>
            <p:nvPr/>
          </p:nvCxnSpPr>
          <p:spPr>
            <a:xfrm rot="16200000" flipV="1">
              <a:off x="6957664" y="1122757"/>
              <a:ext cx="201781" cy="380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0" name="Straight Connector 1349"/>
            <p:cNvCxnSpPr/>
            <p:nvPr/>
          </p:nvCxnSpPr>
          <p:spPr>
            <a:xfrm rot="5400000" flipH="1" flipV="1">
              <a:off x="6873708" y="1168710"/>
              <a:ext cx="288258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1" name="Straight Connector 1350"/>
            <p:cNvCxnSpPr/>
            <p:nvPr/>
          </p:nvCxnSpPr>
          <p:spPr>
            <a:xfrm rot="5400000" flipH="1" flipV="1">
              <a:off x="7048392" y="1191099"/>
              <a:ext cx="69182" cy="108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2" name="Straight Connector 1351"/>
            <p:cNvCxnSpPr/>
            <p:nvPr/>
          </p:nvCxnSpPr>
          <p:spPr>
            <a:xfrm rot="16200000" flipV="1">
              <a:off x="7064344" y="1186006"/>
              <a:ext cx="80712" cy="32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3" name="Straight Connector 1352"/>
            <p:cNvCxnSpPr/>
            <p:nvPr/>
          </p:nvCxnSpPr>
          <p:spPr>
            <a:xfrm rot="5400000" flipH="1" flipV="1">
              <a:off x="7091824" y="1196865"/>
              <a:ext cx="69182" cy="108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4" name="Straight Connector 1353"/>
            <p:cNvCxnSpPr/>
            <p:nvPr/>
          </p:nvCxnSpPr>
          <p:spPr>
            <a:xfrm rot="16200000" flipV="1">
              <a:off x="7107775" y="1191771"/>
              <a:ext cx="80712" cy="32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5" name="Straight Connector 1354"/>
            <p:cNvCxnSpPr/>
            <p:nvPr/>
          </p:nvCxnSpPr>
          <p:spPr>
            <a:xfrm rot="16200000" flipV="1">
              <a:off x="7095257" y="1231791"/>
              <a:ext cx="230607" cy="217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6" name="Straight Connector 1355"/>
            <p:cNvCxnSpPr/>
            <p:nvPr/>
          </p:nvCxnSpPr>
          <p:spPr>
            <a:xfrm rot="5400000" flipH="1" flipV="1">
              <a:off x="7093575" y="1191771"/>
              <a:ext cx="288258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7" name="Straight Connector 1356"/>
            <p:cNvCxnSpPr/>
            <p:nvPr/>
          </p:nvCxnSpPr>
          <p:spPr>
            <a:xfrm rot="5400000" flipH="1" flipV="1">
              <a:off x="7119999" y="1174475"/>
              <a:ext cx="126834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8" name="Straight Connector 1357"/>
            <p:cNvCxnSpPr/>
            <p:nvPr/>
          </p:nvCxnSpPr>
          <p:spPr>
            <a:xfrm rot="16200000" flipV="1">
              <a:off x="7198382" y="1128354"/>
              <a:ext cx="138364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9" name="Straight Connector 1358"/>
            <p:cNvCxnSpPr/>
            <p:nvPr/>
          </p:nvCxnSpPr>
          <p:spPr>
            <a:xfrm rot="16200000" flipH="1">
              <a:off x="7265546" y="1197536"/>
              <a:ext cx="69182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0" name="Straight Connector 1359"/>
            <p:cNvCxnSpPr/>
            <p:nvPr/>
          </p:nvCxnSpPr>
          <p:spPr>
            <a:xfrm rot="5400000" flipH="1" flipV="1">
              <a:off x="7251998" y="1139884"/>
              <a:ext cx="161425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1" name="Straight Connector 1360"/>
            <p:cNvCxnSpPr/>
            <p:nvPr/>
          </p:nvCxnSpPr>
          <p:spPr>
            <a:xfrm rot="16200000" flipV="1">
              <a:off x="7244215" y="1180241"/>
              <a:ext cx="242137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2" name="Straight Connector 1361"/>
            <p:cNvCxnSpPr/>
            <p:nvPr/>
          </p:nvCxnSpPr>
          <p:spPr>
            <a:xfrm rot="5400000" flipH="1" flipV="1">
              <a:off x="7317144" y="1209066"/>
              <a:ext cx="161425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3" name="Straight Connector 1362"/>
            <p:cNvCxnSpPr/>
            <p:nvPr/>
          </p:nvCxnSpPr>
          <p:spPr>
            <a:xfrm rot="5400000" flipH="1" flipV="1">
              <a:off x="7012959" y="867217"/>
              <a:ext cx="818653" cy="70575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4" name="Straight Connector 1363"/>
            <p:cNvCxnSpPr/>
            <p:nvPr/>
          </p:nvCxnSpPr>
          <p:spPr>
            <a:xfrm rot="16200000" flipV="1">
              <a:off x="7162544" y="822802"/>
              <a:ext cx="622636" cy="3257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5" name="Straight Connector 1364"/>
            <p:cNvCxnSpPr/>
            <p:nvPr/>
          </p:nvCxnSpPr>
          <p:spPr>
            <a:xfrm rot="5400000" flipH="1" flipV="1">
              <a:off x="7161531" y="821793"/>
              <a:ext cx="657231" cy="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6" name="Straight Connector 1365"/>
            <p:cNvCxnSpPr/>
            <p:nvPr/>
          </p:nvCxnSpPr>
          <p:spPr>
            <a:xfrm rot="16200000" flipV="1">
              <a:off x="7160525" y="857393"/>
              <a:ext cx="691819" cy="32572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7" name="Straight Connector 1366"/>
            <p:cNvCxnSpPr/>
            <p:nvPr/>
          </p:nvCxnSpPr>
          <p:spPr>
            <a:xfrm rot="5400000" flipH="1" flipV="1">
              <a:off x="7262280" y="891982"/>
              <a:ext cx="553455" cy="32574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8" name="Straight Connector 1367"/>
            <p:cNvCxnSpPr/>
            <p:nvPr/>
          </p:nvCxnSpPr>
          <p:spPr>
            <a:xfrm rot="16200000" flipV="1">
              <a:off x="7294853" y="926574"/>
              <a:ext cx="553455" cy="3257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9" name="Straight Connector 1368"/>
            <p:cNvCxnSpPr/>
            <p:nvPr/>
          </p:nvCxnSpPr>
          <p:spPr>
            <a:xfrm rot="5400000" flipH="1" flipV="1">
              <a:off x="7275539" y="874686"/>
              <a:ext cx="657228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0" name="Straight Connector 1369"/>
            <p:cNvCxnSpPr/>
            <p:nvPr/>
          </p:nvCxnSpPr>
          <p:spPr>
            <a:xfrm rot="16200000" flipV="1">
              <a:off x="7550248" y="632550"/>
              <a:ext cx="172955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1" name="Straight Connector 1370"/>
            <p:cNvCxnSpPr/>
            <p:nvPr/>
          </p:nvCxnSpPr>
          <p:spPr>
            <a:xfrm rot="16200000" flipV="1">
              <a:off x="7616403" y="771923"/>
              <a:ext cx="138364" cy="65146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2" name="Straight Connector 1371"/>
            <p:cNvCxnSpPr/>
            <p:nvPr/>
          </p:nvCxnSpPr>
          <p:spPr>
            <a:xfrm rot="5400000" flipH="1" flipV="1">
              <a:off x="7657456" y="801782"/>
              <a:ext cx="126834" cy="5428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3" name="Straight Connector 1372"/>
            <p:cNvCxnSpPr/>
            <p:nvPr/>
          </p:nvCxnSpPr>
          <p:spPr>
            <a:xfrm rot="16200000" flipV="1">
              <a:off x="7616091" y="842811"/>
              <a:ext cx="242137" cy="27144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4" name="Straight Connector 1373"/>
            <p:cNvCxnSpPr/>
            <p:nvPr/>
          </p:nvCxnSpPr>
          <p:spPr>
            <a:xfrm rot="5400000" flipH="1" flipV="1">
              <a:off x="7629662" y="856383"/>
              <a:ext cx="242137" cy="0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5" name="Straight Connector 1374"/>
            <p:cNvCxnSpPr/>
            <p:nvPr/>
          </p:nvCxnSpPr>
          <p:spPr>
            <a:xfrm rot="16200000" flipV="1">
              <a:off x="7697835" y="788210"/>
              <a:ext cx="138364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6" name="Straight Connector 1375"/>
            <p:cNvCxnSpPr/>
            <p:nvPr/>
          </p:nvCxnSpPr>
          <p:spPr>
            <a:xfrm rot="5400000" flipH="1" flipV="1">
              <a:off x="7678522" y="736324"/>
              <a:ext cx="242137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7" name="Straight Connector 1376"/>
            <p:cNvCxnSpPr/>
            <p:nvPr/>
          </p:nvCxnSpPr>
          <p:spPr>
            <a:xfrm rot="16200000" flipV="1">
              <a:off x="7572731" y="874687"/>
              <a:ext cx="518865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8" name="Straight Connector 1377"/>
            <p:cNvCxnSpPr/>
            <p:nvPr/>
          </p:nvCxnSpPr>
          <p:spPr>
            <a:xfrm rot="5400000" flipH="1" flipV="1">
              <a:off x="7662956" y="920809"/>
              <a:ext cx="403562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9" name="Straight Connector 1378"/>
            <p:cNvCxnSpPr/>
            <p:nvPr/>
          </p:nvCxnSpPr>
          <p:spPr>
            <a:xfrm rot="5400000">
              <a:off x="7793536" y="615255"/>
              <a:ext cx="207546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0" name="Straight Connector 1379"/>
            <p:cNvCxnSpPr/>
            <p:nvPr/>
          </p:nvCxnSpPr>
          <p:spPr>
            <a:xfrm rot="16200000" flipH="1">
              <a:off x="7976867" y="961165"/>
              <a:ext cx="622638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1" name="Straight Connector 1380"/>
            <p:cNvCxnSpPr/>
            <p:nvPr/>
          </p:nvCxnSpPr>
          <p:spPr>
            <a:xfrm rot="5400000" flipH="1" flipV="1">
              <a:off x="8176629" y="1139885"/>
              <a:ext cx="288258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2" name="Straight Connector 1381"/>
            <p:cNvCxnSpPr/>
            <p:nvPr/>
          </p:nvCxnSpPr>
          <p:spPr>
            <a:xfrm rot="16200000" flipV="1">
              <a:off x="8284150" y="1064938"/>
              <a:ext cx="138364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3" name="Straight Connector 1382"/>
            <p:cNvCxnSpPr/>
            <p:nvPr/>
          </p:nvCxnSpPr>
          <p:spPr>
            <a:xfrm rot="16200000" flipH="1">
              <a:off x="8351314" y="1134120"/>
              <a:ext cx="69182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4" name="Straight Connector 1383"/>
            <p:cNvCxnSpPr/>
            <p:nvPr/>
          </p:nvCxnSpPr>
          <p:spPr>
            <a:xfrm rot="16200000" flipV="1">
              <a:off x="7618566" y="822802"/>
              <a:ext cx="622636" cy="3257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5" name="Straight Connector 1384"/>
            <p:cNvCxnSpPr/>
            <p:nvPr/>
          </p:nvCxnSpPr>
          <p:spPr>
            <a:xfrm rot="5400000" flipH="1" flipV="1">
              <a:off x="7617554" y="821793"/>
              <a:ext cx="657231" cy="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6" name="Straight Connector 1385"/>
            <p:cNvCxnSpPr/>
            <p:nvPr/>
          </p:nvCxnSpPr>
          <p:spPr>
            <a:xfrm rot="16200000" flipV="1">
              <a:off x="7616547" y="857393"/>
              <a:ext cx="691819" cy="32572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7" name="Straight Connector 1386"/>
            <p:cNvCxnSpPr/>
            <p:nvPr/>
          </p:nvCxnSpPr>
          <p:spPr>
            <a:xfrm rot="5400000" flipH="1" flipV="1">
              <a:off x="7718302" y="891982"/>
              <a:ext cx="553455" cy="32574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8" name="Straight Connector 1387"/>
            <p:cNvCxnSpPr/>
            <p:nvPr/>
          </p:nvCxnSpPr>
          <p:spPr>
            <a:xfrm rot="16200000" flipV="1">
              <a:off x="7750876" y="926574"/>
              <a:ext cx="553455" cy="3257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9" name="Straight Connector 1388"/>
            <p:cNvCxnSpPr/>
            <p:nvPr/>
          </p:nvCxnSpPr>
          <p:spPr>
            <a:xfrm rot="5400000" flipH="1" flipV="1">
              <a:off x="7731561" y="874686"/>
              <a:ext cx="657228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0" name="Straight Connector 1389"/>
            <p:cNvCxnSpPr/>
            <p:nvPr/>
          </p:nvCxnSpPr>
          <p:spPr>
            <a:xfrm rot="16200000" flipV="1">
              <a:off x="8006271" y="632550"/>
              <a:ext cx="172955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1" name="Straight Connector 1390"/>
            <p:cNvCxnSpPr/>
            <p:nvPr/>
          </p:nvCxnSpPr>
          <p:spPr>
            <a:xfrm rot="16200000" flipV="1">
              <a:off x="7814005" y="926575"/>
              <a:ext cx="622636" cy="3257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2" name="Straight Connector 1391"/>
            <p:cNvCxnSpPr/>
            <p:nvPr/>
          </p:nvCxnSpPr>
          <p:spPr>
            <a:xfrm rot="5400000" flipH="1" flipV="1">
              <a:off x="7812992" y="925566"/>
              <a:ext cx="657231" cy="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3" name="Straight Connector 1392"/>
            <p:cNvCxnSpPr/>
            <p:nvPr/>
          </p:nvCxnSpPr>
          <p:spPr>
            <a:xfrm rot="16200000" flipV="1">
              <a:off x="7811985" y="961165"/>
              <a:ext cx="691819" cy="32572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4" name="Straight Connector 1393"/>
            <p:cNvCxnSpPr/>
            <p:nvPr/>
          </p:nvCxnSpPr>
          <p:spPr>
            <a:xfrm rot="5400000" flipH="1" flipV="1">
              <a:off x="7913740" y="995755"/>
              <a:ext cx="553455" cy="32574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5" name="Straight Connector 1394"/>
            <p:cNvCxnSpPr/>
            <p:nvPr/>
          </p:nvCxnSpPr>
          <p:spPr>
            <a:xfrm rot="16200000" flipV="1">
              <a:off x="7946314" y="1030347"/>
              <a:ext cx="553455" cy="32571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6" name="Straight Connector 1395"/>
            <p:cNvCxnSpPr/>
            <p:nvPr/>
          </p:nvCxnSpPr>
          <p:spPr>
            <a:xfrm rot="5400000" flipH="1" flipV="1">
              <a:off x="7926999" y="978459"/>
              <a:ext cx="657228" cy="32573"/>
            </a:xfrm>
            <a:prstGeom prst="line">
              <a:avLst/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7" name="Straight Connector 1396"/>
            <p:cNvCxnSpPr/>
            <p:nvPr/>
          </p:nvCxnSpPr>
          <p:spPr>
            <a:xfrm rot="16200000" flipV="1">
              <a:off x="8428878" y="1128522"/>
              <a:ext cx="201781" cy="380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8" name="Straight Connector 1397"/>
            <p:cNvCxnSpPr/>
            <p:nvPr/>
          </p:nvCxnSpPr>
          <p:spPr>
            <a:xfrm rot="16200000" flipV="1">
              <a:off x="8299427" y="1129363"/>
              <a:ext cx="172955" cy="6514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9" name="Straight Connector 1398"/>
            <p:cNvCxnSpPr/>
            <p:nvPr/>
          </p:nvCxnSpPr>
          <p:spPr>
            <a:xfrm rot="16200000" flipV="1">
              <a:off x="8346604" y="1214495"/>
              <a:ext cx="230607" cy="217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0" name="Straight Connector 1399"/>
            <p:cNvCxnSpPr/>
            <p:nvPr/>
          </p:nvCxnSpPr>
          <p:spPr>
            <a:xfrm rot="5400000" flipH="1" flipV="1">
              <a:off x="8344923" y="1174475"/>
              <a:ext cx="288258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1" name="Straight Connector 1400"/>
            <p:cNvCxnSpPr/>
            <p:nvPr/>
          </p:nvCxnSpPr>
          <p:spPr>
            <a:xfrm rot="5400000" flipH="1" flipV="1">
              <a:off x="8371347" y="1157180"/>
              <a:ext cx="126834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2" name="Straight Connector 1401"/>
            <p:cNvCxnSpPr/>
            <p:nvPr/>
          </p:nvCxnSpPr>
          <p:spPr>
            <a:xfrm rot="5400000" flipH="1" flipV="1">
              <a:off x="8519606" y="1196865"/>
              <a:ext cx="69182" cy="108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3" name="Straight Connector 1402"/>
            <p:cNvCxnSpPr/>
            <p:nvPr/>
          </p:nvCxnSpPr>
          <p:spPr>
            <a:xfrm rot="16200000" flipV="1">
              <a:off x="8535558" y="1191771"/>
              <a:ext cx="80712" cy="32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4" name="Straight Connector 1403"/>
            <p:cNvCxnSpPr/>
            <p:nvPr/>
          </p:nvCxnSpPr>
          <p:spPr>
            <a:xfrm rot="5400000" flipH="1" flipV="1">
              <a:off x="8563038" y="1202630"/>
              <a:ext cx="69182" cy="108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5" name="Straight Connector 1404"/>
            <p:cNvCxnSpPr/>
            <p:nvPr/>
          </p:nvCxnSpPr>
          <p:spPr>
            <a:xfrm rot="16200000" flipV="1">
              <a:off x="8578989" y="1197536"/>
              <a:ext cx="80712" cy="325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6" name="Straight Connector 1405"/>
            <p:cNvCxnSpPr/>
            <p:nvPr/>
          </p:nvCxnSpPr>
          <p:spPr>
            <a:xfrm rot="16200000" flipV="1">
              <a:off x="8566471" y="1237556"/>
              <a:ext cx="230607" cy="2171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7" name="Straight Connector 1406"/>
            <p:cNvCxnSpPr/>
            <p:nvPr/>
          </p:nvCxnSpPr>
          <p:spPr>
            <a:xfrm rot="5400000" flipH="1" flipV="1">
              <a:off x="8564790" y="1197536"/>
              <a:ext cx="288258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8" name="Straight Connector 1407"/>
            <p:cNvCxnSpPr/>
            <p:nvPr/>
          </p:nvCxnSpPr>
          <p:spPr>
            <a:xfrm rot="5400000" flipH="1" flipV="1">
              <a:off x="8591214" y="1180241"/>
              <a:ext cx="126834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9" name="Straight Connector 1408"/>
            <p:cNvCxnSpPr/>
            <p:nvPr/>
          </p:nvCxnSpPr>
          <p:spPr>
            <a:xfrm rot="16200000" flipV="1">
              <a:off x="8623137" y="1180242"/>
              <a:ext cx="242137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0" name="Straight Connector 1409"/>
            <p:cNvCxnSpPr/>
            <p:nvPr/>
          </p:nvCxnSpPr>
          <p:spPr>
            <a:xfrm rot="16200000" flipV="1">
              <a:off x="8727464" y="1116992"/>
              <a:ext cx="201781" cy="380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1" name="Straight Connector 1410"/>
            <p:cNvCxnSpPr/>
            <p:nvPr/>
          </p:nvCxnSpPr>
          <p:spPr>
            <a:xfrm rot="5400000" flipH="1" flipV="1">
              <a:off x="8643509" y="1162945"/>
              <a:ext cx="288258" cy="32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2" name="Straight Connector 1411"/>
            <p:cNvCxnSpPr/>
            <p:nvPr/>
          </p:nvCxnSpPr>
          <p:spPr>
            <a:xfrm rot="5400000" flipH="1" flipV="1">
              <a:off x="8818192" y="1185334"/>
              <a:ext cx="69182" cy="108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9" name="Straight Arrow Connector 1268"/>
            <p:cNvCxnSpPr/>
            <p:nvPr/>
          </p:nvCxnSpPr>
          <p:spPr>
            <a:xfrm>
              <a:off x="5429250" y="321707"/>
              <a:ext cx="971550" cy="1588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0" name="TextBox 1269"/>
            <p:cNvSpPr txBox="1"/>
            <p:nvPr/>
          </p:nvSpPr>
          <p:spPr>
            <a:xfrm>
              <a:off x="5314950" y="9525"/>
              <a:ext cx="1234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Beacon</a:t>
              </a:r>
            </a:p>
          </p:txBody>
        </p:sp>
        <p:cxnSp>
          <p:nvCxnSpPr>
            <p:cNvPr id="1271" name="Straight Arrow Connector 1270"/>
            <p:cNvCxnSpPr/>
            <p:nvPr/>
          </p:nvCxnSpPr>
          <p:spPr>
            <a:xfrm>
              <a:off x="7372350" y="321707"/>
              <a:ext cx="971550" cy="1588"/>
            </a:xfrm>
            <a:prstGeom prst="straightConnector1">
              <a:avLst/>
            </a:prstGeom>
            <a:ln w="25400">
              <a:solidFill>
                <a:schemeClr val="accent4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2" name="TextBox 1271"/>
            <p:cNvSpPr txBox="1"/>
            <p:nvPr/>
          </p:nvSpPr>
          <p:spPr>
            <a:xfrm>
              <a:off x="7258050" y="0"/>
              <a:ext cx="1234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Beacon</a:t>
              </a:r>
            </a:p>
          </p:txBody>
        </p:sp>
      </p:grpSp>
      <p:grpSp>
        <p:nvGrpSpPr>
          <p:cNvPr id="17" name="Group 601"/>
          <p:cNvGrpSpPr/>
          <p:nvPr/>
        </p:nvGrpSpPr>
        <p:grpSpPr>
          <a:xfrm>
            <a:off x="171450" y="4057650"/>
            <a:ext cx="3486150" cy="1314450"/>
            <a:chOff x="0" y="3657600"/>
            <a:chExt cx="3674616" cy="1771650"/>
          </a:xfrm>
        </p:grpSpPr>
        <p:sp>
          <p:nvSpPr>
            <p:cNvPr id="596" name="Rectangle 595"/>
            <p:cNvSpPr/>
            <p:nvPr/>
          </p:nvSpPr>
          <p:spPr>
            <a:xfrm>
              <a:off x="0" y="3657600"/>
              <a:ext cx="3674616" cy="17716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Rectangle 596"/>
            <p:cNvSpPr/>
            <p:nvPr/>
          </p:nvSpPr>
          <p:spPr>
            <a:xfrm>
              <a:off x="228600" y="3737610"/>
              <a:ext cx="3371850" cy="4800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SIFT</a:t>
              </a:r>
            </a:p>
          </p:txBody>
        </p:sp>
      </p:grpSp>
      <p:sp>
        <p:nvSpPr>
          <p:cNvPr id="599" name="Rectangle 598"/>
          <p:cNvSpPr/>
          <p:nvPr/>
        </p:nvSpPr>
        <p:spPr>
          <a:xfrm>
            <a:off x="171450" y="4972050"/>
            <a:ext cx="3486150" cy="4229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FF0000"/>
                </a:solidFill>
              </a:rPr>
              <a:t>Pattern match in time domain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00" name="Rectangle 599"/>
          <p:cNvSpPr/>
          <p:nvPr/>
        </p:nvSpPr>
        <p:spPr>
          <a:xfrm>
            <a:off x="171450" y="4572000"/>
            <a:ext cx="3486150" cy="42291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Does </a:t>
            </a:r>
            <a:r>
              <a:rPr lang="en-US" sz="2000" b="1" i="1" dirty="0">
                <a:solidFill>
                  <a:srgbClr val="FF0000"/>
                </a:solidFill>
              </a:rPr>
              <a:t>not </a:t>
            </a:r>
            <a:r>
              <a:rPr lang="en-US" sz="2000" b="1" dirty="0">
                <a:solidFill>
                  <a:srgbClr val="FF0000"/>
                </a:solidFill>
              </a:rPr>
              <a:t>decode packets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167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810"/>
    </mc:Choice>
    <mc:Fallback xmlns="">
      <p:transition xmlns:p14="http://schemas.microsoft.com/office/powerpoint/2010/main" spd="slow" advTm="1078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0.38212 0.00232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8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0.37778 0.00069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9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14" grpId="0"/>
      <p:bldP spid="897" grpId="0" animBg="1"/>
      <p:bldP spid="897" grpId="1" animBg="1"/>
      <p:bldP spid="897" grpId="2" animBg="1"/>
      <p:bldP spid="967" grpId="0" animBg="1"/>
      <p:bldP spid="967" grpId="1" animBg="1"/>
      <p:bldP spid="967" grpId="2" animBg="1"/>
      <p:bldP spid="599" grpId="0" animBg="1"/>
      <p:bldP spid="60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3CC"/>
                </a:solidFill>
              </a:rPr>
              <a:t>Problems with Wi-Fi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Poor performance:</a:t>
            </a:r>
          </a:p>
          <a:p>
            <a:pPr lvl="1"/>
            <a:r>
              <a:rPr lang="en-US" dirty="0"/>
              <a:t>Contention with Wi-Fi devices</a:t>
            </a:r>
          </a:p>
          <a:p>
            <a:pPr lvl="1"/>
            <a:r>
              <a:rPr lang="en-US" dirty="0"/>
              <a:t>Interference from other devices in 2.4 GHz, such as Bluetooth, </a:t>
            </a:r>
            <a:r>
              <a:rPr lang="en-US" dirty="0" err="1"/>
              <a:t>Zigbee</a:t>
            </a:r>
            <a:r>
              <a:rPr lang="en-US" dirty="0"/>
              <a:t>, microwave ovens, …</a:t>
            </a:r>
          </a:p>
          <a:p>
            <a:endParaRPr lang="en-US" dirty="0"/>
          </a:p>
          <a:p>
            <a:r>
              <a:rPr lang="en-US" dirty="0"/>
              <a:t>Low range:</a:t>
            </a:r>
          </a:p>
          <a:p>
            <a:pPr lvl="1"/>
            <a:r>
              <a:rPr lang="en-US" dirty="0"/>
              <a:t>Can only get to a few 100 meters in 2.4 GHz</a:t>
            </a:r>
          </a:p>
          <a:p>
            <a:pPr lvl="1"/>
            <a:r>
              <a:rPr lang="en-US" dirty="0"/>
              <a:t>Range decreases with transmission rate</a:t>
            </a:r>
          </a:p>
        </p:txBody>
      </p:sp>
    </p:spTree>
    <p:custDataLst>
      <p:tags r:id="rId1"/>
    </p:custDataLst>
  </p:cSld>
  <p:clrMapOvr>
    <a:masterClrMapping/>
  </p:clrMapOvr>
  <p:transition advTm="432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BS Discovery: Optimizing with SIFT</a:t>
            </a:r>
          </a:p>
        </p:txBody>
      </p:sp>
      <p:pic>
        <p:nvPicPr>
          <p:cNvPr id="48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57350" y="2343150"/>
            <a:ext cx="927652" cy="762000"/>
          </a:xfrm>
          <a:prstGeom prst="rect">
            <a:avLst/>
          </a:prstGeom>
          <a:noFill/>
        </p:spPr>
      </p:pic>
      <p:sp>
        <p:nvSpPr>
          <p:cNvPr id="49" name="Rectangle 48"/>
          <p:cNvSpPr/>
          <p:nvPr/>
        </p:nvSpPr>
        <p:spPr>
          <a:xfrm>
            <a:off x="1314450" y="3200400"/>
            <a:ext cx="17145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314450" y="3200400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657350" y="32004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000250" y="32004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2343150" y="32004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657350" y="3143250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14"/>
          <p:cNvGrpSpPr/>
          <p:nvPr/>
        </p:nvGrpSpPr>
        <p:grpSpPr>
          <a:xfrm>
            <a:off x="5812522" y="3143250"/>
            <a:ext cx="1731278" cy="864656"/>
            <a:chOff x="514350" y="3657600"/>
            <a:chExt cx="1731278" cy="864656"/>
          </a:xfrm>
        </p:grpSpPr>
        <p:sp>
          <p:nvSpPr>
            <p:cNvPr id="56" name="Rectangle 55"/>
            <p:cNvSpPr/>
            <p:nvPr/>
          </p:nvSpPr>
          <p:spPr>
            <a:xfrm>
              <a:off x="514350" y="3657600"/>
              <a:ext cx="17145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14350" y="36576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902728" y="36576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572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2001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5430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Rectangle 61"/>
          <p:cNvSpPr/>
          <p:nvPr/>
        </p:nvSpPr>
        <p:spPr>
          <a:xfrm>
            <a:off x="6155422" y="3086100"/>
            <a:ext cx="10287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1657350" y="3143250"/>
            <a:ext cx="10287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/>
        </p:nvSpPr>
        <p:spPr>
          <a:xfrm>
            <a:off x="1657350" y="3143250"/>
            <a:ext cx="10287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B4D73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67"/>
          <p:cNvGrpSpPr/>
          <p:nvPr/>
        </p:nvGrpSpPr>
        <p:grpSpPr>
          <a:xfrm>
            <a:off x="1322839" y="3445778"/>
            <a:ext cx="1672555" cy="466130"/>
            <a:chOff x="1314450" y="3991570"/>
            <a:chExt cx="1672555" cy="466130"/>
          </a:xfrm>
        </p:grpSpPr>
        <p:sp>
          <p:nvSpPr>
            <p:cNvPr id="69" name="TextBox 68"/>
            <p:cNvSpPr txBox="1"/>
            <p:nvPr/>
          </p:nvSpPr>
          <p:spPr>
            <a:xfrm>
              <a:off x="1314450" y="399157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6573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025417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23431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701255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</p:grpSp>
      <p:grpSp>
        <p:nvGrpSpPr>
          <p:cNvPr id="5" name="Group 73"/>
          <p:cNvGrpSpPr/>
          <p:nvPr/>
        </p:nvGrpSpPr>
        <p:grpSpPr>
          <a:xfrm>
            <a:off x="5837689" y="3380239"/>
            <a:ext cx="1672555" cy="466130"/>
            <a:chOff x="5829300" y="4000500"/>
            <a:chExt cx="1672555" cy="466130"/>
          </a:xfrm>
        </p:grpSpPr>
        <p:sp>
          <p:nvSpPr>
            <p:cNvPr id="75" name="TextBox 74"/>
            <p:cNvSpPr txBox="1"/>
            <p:nvPr/>
          </p:nvSpPr>
          <p:spPr>
            <a:xfrm>
              <a:off x="5829300" y="400050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172200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540267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858000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216105" y="400496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600200" y="5829300"/>
            <a:ext cx="6135269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SIFT enables faster discovery algorithms</a:t>
            </a:r>
          </a:p>
        </p:txBody>
      </p:sp>
      <p:pic>
        <p:nvPicPr>
          <p:cNvPr id="64" name="Picture 63" descr="11954226271169522330transmission_tower_ante_01_svg_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57900" y="1543050"/>
            <a:ext cx="1267239" cy="1485900"/>
          </a:xfrm>
          <a:prstGeom prst="rect">
            <a:avLst/>
          </a:prstGeom>
        </p:spPr>
      </p:pic>
      <p:grpSp>
        <p:nvGrpSpPr>
          <p:cNvPr id="6" name="Group 94"/>
          <p:cNvGrpSpPr/>
          <p:nvPr/>
        </p:nvGrpSpPr>
        <p:grpSpPr>
          <a:xfrm>
            <a:off x="971551" y="4286250"/>
            <a:ext cx="2171699" cy="1529258"/>
            <a:chOff x="1803161" y="4514850"/>
            <a:chExt cx="1542498" cy="1321191"/>
          </a:xfrm>
        </p:grpSpPr>
        <p:grpSp>
          <p:nvGrpSpPr>
            <p:cNvPr id="7" name="Group 93"/>
            <p:cNvGrpSpPr/>
            <p:nvPr/>
          </p:nvGrpSpPr>
          <p:grpSpPr>
            <a:xfrm>
              <a:off x="2088359" y="4514850"/>
              <a:ext cx="1257300" cy="1010147"/>
              <a:chOff x="2088359" y="4514850"/>
              <a:chExt cx="1257300" cy="1010147"/>
            </a:xfrm>
          </p:grpSpPr>
          <p:cxnSp>
            <p:nvCxnSpPr>
              <p:cNvPr id="81" name="Straight Arrow Connector 80"/>
              <p:cNvCxnSpPr/>
              <p:nvPr/>
            </p:nvCxnSpPr>
            <p:spPr>
              <a:xfrm rot="5400000" flipH="1" flipV="1">
                <a:off x="1594447" y="5019455"/>
                <a:ext cx="1010147" cy="937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>
                <a:off x="2088359" y="5507829"/>
                <a:ext cx="1257300" cy="1588"/>
              </a:xfrm>
              <a:prstGeom prst="straightConnector1">
                <a:avLst/>
              </a:prstGeom>
              <a:ln w="34925">
                <a:solidFill>
                  <a:schemeClr val="tx1"/>
                </a:solidFill>
                <a:prstDash val="solid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/>
            <p:cNvSpPr txBox="1"/>
            <p:nvPr/>
          </p:nvSpPr>
          <p:spPr>
            <a:xfrm>
              <a:off x="2502490" y="5543550"/>
              <a:ext cx="423775" cy="2924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Time</a:t>
              </a:r>
              <a:endParaRPr lang="en-US" sz="1200" dirty="0"/>
            </a:p>
          </p:txBody>
        </p:sp>
        <p:sp>
          <p:nvSpPr>
            <p:cNvPr id="84" name="TextBox 83"/>
            <p:cNvSpPr txBox="1"/>
            <p:nvPr/>
          </p:nvSpPr>
          <p:spPr>
            <a:xfrm rot="16200000">
              <a:off x="1374498" y="4943513"/>
              <a:ext cx="1100878" cy="243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Amplitude</a:t>
              </a:r>
              <a:endParaRPr lang="en-US" sz="1200" dirty="0"/>
            </a:p>
          </p:txBody>
        </p:sp>
      </p:grp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172" name="Group 171"/>
          <p:cNvGrpSpPr/>
          <p:nvPr/>
        </p:nvGrpSpPr>
        <p:grpSpPr>
          <a:xfrm>
            <a:off x="1428750" y="4514850"/>
            <a:ext cx="5545948" cy="800100"/>
            <a:chOff x="1428750" y="4514850"/>
            <a:chExt cx="5545948" cy="800100"/>
          </a:xfrm>
        </p:grpSpPr>
        <p:grpSp>
          <p:nvGrpSpPr>
            <p:cNvPr id="9" name="Group 1047"/>
            <p:cNvGrpSpPr/>
            <p:nvPr/>
          </p:nvGrpSpPr>
          <p:grpSpPr>
            <a:xfrm>
              <a:off x="1428750" y="4719387"/>
              <a:ext cx="1600200" cy="595563"/>
              <a:chOff x="4743450" y="4457699"/>
              <a:chExt cx="4143373" cy="1028700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 rot="16200000" flipH="1">
                <a:off x="4730321" y="5221502"/>
                <a:ext cx="83408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4731865" y="5151995"/>
                <a:ext cx="19461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V="1">
                <a:off x="4740361" y="5200650"/>
                <a:ext cx="29192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743707" y="5171045"/>
                <a:ext cx="361435" cy="190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V="1">
                <a:off x="4794679" y="5139123"/>
                <a:ext cx="430942" cy="1524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5400000" flipH="1" flipV="1">
                <a:off x="4961238" y="5291781"/>
                <a:ext cx="25022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V="1">
                <a:off x="4966386" y="5286632"/>
                <a:ext cx="278027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4998308" y="5228453"/>
                <a:ext cx="34753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V="1">
                <a:off x="5145817" y="5138094"/>
                <a:ext cx="166816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rot="16200000" flipH="1">
                <a:off x="5244671" y="5221502"/>
                <a:ext cx="83408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5246215" y="5151995"/>
                <a:ext cx="19461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V="1">
                <a:off x="5254711" y="5200650"/>
                <a:ext cx="29192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5360515" y="5235403"/>
                <a:ext cx="19461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V="1">
                <a:off x="5674327" y="5220215"/>
                <a:ext cx="243274" cy="666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V="1">
                <a:off x="5439290" y="5213779"/>
                <a:ext cx="208520" cy="1143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V="1">
                <a:off x="5537886" y="5328336"/>
                <a:ext cx="278027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5550758" y="5277107"/>
                <a:ext cx="34753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 flipH="1" flipV="1">
                <a:off x="5552818" y="5256255"/>
                <a:ext cx="15291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5811794" y="5267583"/>
                <a:ext cx="111212" cy="761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6200000" flipV="1">
                <a:off x="5866371" y="5270155"/>
                <a:ext cx="9731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5400000" flipH="1" flipV="1">
                <a:off x="5911420" y="5282257"/>
                <a:ext cx="83408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16200000" flipV="1">
                <a:off x="5926867" y="5285860"/>
                <a:ext cx="166816" cy="952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5400000" flipH="1" flipV="1">
                <a:off x="6025720" y="5365665"/>
                <a:ext cx="83408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16200000" flipV="1">
                <a:off x="6056872" y="5353564"/>
                <a:ext cx="9731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5400000" flipH="1" flipV="1">
                <a:off x="6101922" y="5372617"/>
                <a:ext cx="83408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5788239" y="4889285"/>
                <a:ext cx="986997" cy="123825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V="1">
                <a:off x="6133072" y="5360514"/>
                <a:ext cx="9731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6200000" flipV="1">
                <a:off x="5996892" y="4846168"/>
                <a:ext cx="750671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6004610" y="4853889"/>
                <a:ext cx="792380" cy="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V="1">
                <a:off x="6012336" y="4887871"/>
                <a:ext cx="834081" cy="5714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6152894" y="4929573"/>
                <a:ext cx="667265" cy="5715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V="1">
                <a:off x="6210045" y="4971279"/>
                <a:ext cx="667264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5400000" flipH="1" flipV="1">
                <a:off x="6204637" y="4908721"/>
                <a:ext cx="792376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16200000" flipV="1">
                <a:off x="6553715" y="4616793"/>
                <a:ext cx="208520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6200000" flipV="1">
                <a:off x="6660292" y="4775886"/>
                <a:ext cx="166816" cy="11430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5400000" flipH="1" flipV="1">
                <a:off x="6729157" y="4828275"/>
                <a:ext cx="152915" cy="9524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/>
            </p:nvCxnSpPr>
            <p:spPr>
              <a:xfrm rot="16200000" flipV="1">
                <a:off x="6688224" y="4871781"/>
                <a:ext cx="291929" cy="47624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5400000" flipH="1" flipV="1">
                <a:off x="6712036" y="4895593"/>
                <a:ext cx="291929" cy="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16200000" flipV="1">
                <a:off x="6803167" y="4804462"/>
                <a:ext cx="166816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5400000" flipH="1" flipV="1">
                <a:off x="6797761" y="4741906"/>
                <a:ext cx="291929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16200000" flipV="1">
                <a:off x="6688094" y="4908722"/>
                <a:ext cx="625561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6814751" y="4964327"/>
                <a:ext cx="486548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>
                <a:off x="6990063" y="4595941"/>
                <a:ext cx="250225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7467342" y="4971278"/>
                <a:ext cx="667265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5400000" flipH="1" flipV="1">
                <a:off x="7684358" y="5145045"/>
                <a:ext cx="34753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V="1">
                <a:off x="7831867" y="5054686"/>
                <a:ext cx="166816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6200000" flipH="1">
                <a:off x="7930721" y="5138094"/>
                <a:ext cx="83408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 flipH="1" flipV="1">
                <a:off x="7932265" y="5068588"/>
                <a:ext cx="19461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16200000" flipV="1">
                <a:off x="7940761" y="5117242"/>
                <a:ext cx="29192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5400000" flipH="1" flipV="1">
                <a:off x="8046565" y="5151996"/>
                <a:ext cx="19461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16200000" flipV="1">
                <a:off x="8360377" y="5136807"/>
                <a:ext cx="243274" cy="6667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16200000" flipV="1">
                <a:off x="8125340" y="5130371"/>
                <a:ext cx="208520" cy="1143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6200000" flipV="1">
                <a:off x="8223936" y="5244929"/>
                <a:ext cx="278027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8236808" y="5193700"/>
                <a:ext cx="34753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5400000" flipH="1" flipV="1">
                <a:off x="8238868" y="5172848"/>
                <a:ext cx="15291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8483170" y="5226653"/>
                <a:ext cx="83408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V="1">
                <a:off x="8514322" y="5214552"/>
                <a:ext cx="9731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5400000" flipH="1" flipV="1">
                <a:off x="8559372" y="5233605"/>
                <a:ext cx="83408" cy="19047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16200000" flipV="1">
                <a:off x="8590522" y="5221502"/>
                <a:ext cx="97310" cy="5715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V="1">
                <a:off x="8609697" y="5272732"/>
                <a:ext cx="278027" cy="381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5400000" flipH="1" flipV="1">
                <a:off x="8622569" y="5221503"/>
                <a:ext cx="347534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624629" y="5200651"/>
                <a:ext cx="152915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16200000" flipV="1">
                <a:off x="8712283" y="5200652"/>
                <a:ext cx="291929" cy="5715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16200000" flipV="1">
                <a:off x="6796993" y="4846168"/>
                <a:ext cx="750671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5400000" flipH="1" flipV="1">
                <a:off x="6804711" y="4853889"/>
                <a:ext cx="792380" cy="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16200000" flipV="1">
                <a:off x="6812437" y="4887871"/>
                <a:ext cx="834081" cy="5714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6952995" y="4929573"/>
                <a:ext cx="667265" cy="5715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6200000" flipV="1">
                <a:off x="7010146" y="4971279"/>
                <a:ext cx="667264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7004738" y="4908721"/>
                <a:ext cx="792376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V="1">
                <a:off x="7353816" y="4616793"/>
                <a:ext cx="208520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16200000" flipV="1">
                <a:off x="7139893" y="4971280"/>
                <a:ext cx="750671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5400000" flipH="1" flipV="1">
                <a:off x="7147611" y="4979002"/>
                <a:ext cx="792380" cy="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6200000" flipV="1">
                <a:off x="7155337" y="5012983"/>
                <a:ext cx="834081" cy="57148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7295895" y="5054685"/>
                <a:ext cx="667265" cy="57151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V="1">
                <a:off x="7353046" y="5096391"/>
                <a:ext cx="667264" cy="5714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5400000" flipH="1" flipV="1">
                <a:off x="7347638" y="5033833"/>
                <a:ext cx="792376" cy="57150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0" name="Freeform 169"/>
            <p:cNvSpPr/>
            <p:nvPr/>
          </p:nvSpPr>
          <p:spPr>
            <a:xfrm>
              <a:off x="2351314" y="4572000"/>
              <a:ext cx="449036" cy="121920"/>
            </a:xfrm>
            <a:custGeom>
              <a:avLst/>
              <a:gdLst>
                <a:gd name="connsiteX0" fmla="*/ 0 w 444137"/>
                <a:gd name="connsiteY0" fmla="*/ 200297 h 200297"/>
                <a:gd name="connsiteX1" fmla="*/ 121920 w 444137"/>
                <a:gd name="connsiteY1" fmla="*/ 34834 h 200297"/>
                <a:gd name="connsiteX2" fmla="*/ 444137 w 444137"/>
                <a:gd name="connsiteY2" fmla="*/ 0 h 200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4137" h="200297">
                  <a:moveTo>
                    <a:pt x="0" y="200297"/>
                  </a:moveTo>
                  <a:cubicBezTo>
                    <a:pt x="23948" y="134257"/>
                    <a:pt x="47897" y="68217"/>
                    <a:pt x="121920" y="34834"/>
                  </a:cubicBezTo>
                  <a:cubicBezTo>
                    <a:pt x="195943" y="1451"/>
                    <a:pt x="320040" y="725"/>
                    <a:pt x="444137" y="0"/>
                  </a:cubicBezTo>
                </a:path>
              </a:pathLst>
            </a:custGeom>
            <a:ln w="254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2800350" y="4514850"/>
              <a:ext cx="4174348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Matched against </a:t>
              </a:r>
              <a:r>
                <a:rPr lang="en-US" b="1" dirty="0">
                  <a:solidFill>
                    <a:schemeClr val="accent1"/>
                  </a:solidFill>
                </a:rPr>
                <a:t>18 MHz</a:t>
              </a:r>
              <a:r>
                <a:rPr lang="en-US" b="1" dirty="0"/>
                <a:t> packet signature</a:t>
              </a:r>
            </a:p>
          </p:txBody>
        </p:sp>
      </p:grpSp>
      <p:sp>
        <p:nvSpPr>
          <p:cNvPr id="169" name="TextBox 168"/>
          <p:cNvSpPr txBox="1"/>
          <p:nvPr/>
        </p:nvSpPr>
        <p:spPr>
          <a:xfrm>
            <a:off x="6229350" y="4031523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 MHz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65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18"/>
    </mc:Choice>
    <mc:Fallback xmlns="">
      <p:transition xmlns:p14="http://schemas.microsoft.com/office/powerpoint/2010/main" spd="slow" advTm="27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4" grpId="1" animBg="1"/>
      <p:bldP spid="66" grpId="0" animBg="1"/>
      <p:bldP spid="66" grpId="1" animBg="1"/>
      <p:bldP spid="67" grpId="0" animBg="1"/>
      <p:bldP spid="8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BS Discovery: Optimizing with SIFT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286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i="1" dirty="0"/>
              <a:t>Linear SIFT (L-SIFT)</a:t>
            </a:r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  <a:p>
            <a:pPr lvl="1">
              <a:buNone/>
            </a:pP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057650" y="4686300"/>
            <a:ext cx="17145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057650" y="4686300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400550" y="46863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4743450" y="46863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086350" y="46863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Arc 36"/>
          <p:cNvSpPr/>
          <p:nvPr/>
        </p:nvSpPr>
        <p:spPr>
          <a:xfrm>
            <a:off x="4572000" y="4171950"/>
            <a:ext cx="971550" cy="1028700"/>
          </a:xfrm>
          <a:prstGeom prst="arc">
            <a:avLst>
              <a:gd name="adj1" fmla="val 10908787"/>
              <a:gd name="adj2" fmla="val 107395"/>
            </a:avLst>
          </a:prstGeom>
          <a:noFill/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2457450"/>
            <a:ext cx="17145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2457450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14900" y="245745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57800" y="245745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600700" y="245745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49"/>
          <p:cNvGrpSpPr/>
          <p:nvPr/>
        </p:nvGrpSpPr>
        <p:grpSpPr>
          <a:xfrm>
            <a:off x="4914900" y="2000250"/>
            <a:ext cx="457200" cy="1314450"/>
            <a:chOff x="4914900" y="2000250"/>
            <a:chExt cx="457200" cy="1314450"/>
          </a:xfrm>
        </p:grpSpPr>
        <p:sp>
          <p:nvSpPr>
            <p:cNvPr id="21" name="Arc 20"/>
            <p:cNvSpPr/>
            <p:nvPr/>
          </p:nvSpPr>
          <p:spPr>
            <a:xfrm>
              <a:off x="5086350" y="2000250"/>
              <a:ext cx="285750" cy="914400"/>
            </a:xfrm>
            <a:prstGeom prst="arc">
              <a:avLst>
                <a:gd name="adj1" fmla="val 11245886"/>
                <a:gd name="adj2" fmla="val 107395"/>
              </a:avLst>
            </a:prstGeom>
            <a:noFill/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914900" y="2457450"/>
              <a:ext cx="342900" cy="857250"/>
            </a:xfrm>
            <a:prstGeom prst="rect">
              <a:avLst/>
            </a:prstGeom>
            <a:solidFill>
              <a:schemeClr val="bg2"/>
            </a:solidFill>
            <a:ln w="539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47"/>
          <p:cNvGrpSpPr/>
          <p:nvPr/>
        </p:nvGrpSpPr>
        <p:grpSpPr>
          <a:xfrm>
            <a:off x="5257800" y="2000250"/>
            <a:ext cx="457200" cy="1314450"/>
            <a:chOff x="5257800" y="2000250"/>
            <a:chExt cx="457200" cy="1314450"/>
          </a:xfrm>
        </p:grpSpPr>
        <p:sp>
          <p:nvSpPr>
            <p:cNvPr id="22" name="Arc 21"/>
            <p:cNvSpPr/>
            <p:nvPr/>
          </p:nvSpPr>
          <p:spPr>
            <a:xfrm>
              <a:off x="5429250" y="2000250"/>
              <a:ext cx="285750" cy="914400"/>
            </a:xfrm>
            <a:prstGeom prst="arc">
              <a:avLst>
                <a:gd name="adj1" fmla="val 11245886"/>
                <a:gd name="adj2" fmla="val 21485197"/>
              </a:avLst>
            </a:prstGeom>
            <a:noFill/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257800" y="2457450"/>
              <a:ext cx="342900" cy="857250"/>
            </a:xfrm>
            <a:prstGeom prst="rect">
              <a:avLst/>
            </a:prstGeom>
            <a:solidFill>
              <a:schemeClr val="bg2"/>
            </a:solidFill>
            <a:ln w="539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48"/>
          <p:cNvGrpSpPr/>
          <p:nvPr/>
        </p:nvGrpSpPr>
        <p:grpSpPr>
          <a:xfrm>
            <a:off x="5591175" y="2000250"/>
            <a:ext cx="466725" cy="1314450"/>
            <a:chOff x="5591175" y="2000250"/>
            <a:chExt cx="466725" cy="1314450"/>
          </a:xfrm>
        </p:grpSpPr>
        <p:sp>
          <p:nvSpPr>
            <p:cNvPr id="24" name="Arc 23"/>
            <p:cNvSpPr/>
            <p:nvPr/>
          </p:nvSpPr>
          <p:spPr>
            <a:xfrm>
              <a:off x="5772150" y="2000250"/>
              <a:ext cx="285750" cy="914400"/>
            </a:xfrm>
            <a:prstGeom prst="arc">
              <a:avLst>
                <a:gd name="adj1" fmla="val 11245886"/>
                <a:gd name="adj2" fmla="val 21485197"/>
              </a:avLst>
            </a:prstGeom>
            <a:noFill/>
            <a:ln w="381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591175" y="2457450"/>
              <a:ext cx="342900" cy="857250"/>
            </a:xfrm>
            <a:prstGeom prst="rect">
              <a:avLst/>
            </a:prstGeom>
            <a:solidFill>
              <a:schemeClr val="bg2"/>
            </a:solidFill>
            <a:ln w="539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400550" y="4686300"/>
            <a:ext cx="342900" cy="857250"/>
          </a:xfrm>
          <a:prstGeom prst="rect">
            <a:avLst/>
          </a:prstGeom>
          <a:solidFill>
            <a:schemeClr val="bg2"/>
          </a:solidFill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5772150" y="4686300"/>
            <a:ext cx="342900" cy="857250"/>
          </a:xfrm>
          <a:prstGeom prst="rect">
            <a:avLst/>
          </a:prstGeom>
          <a:solidFill>
            <a:schemeClr val="bg2"/>
          </a:solidFill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4580389" y="2702828"/>
            <a:ext cx="1672555" cy="466130"/>
            <a:chOff x="1314450" y="3991570"/>
            <a:chExt cx="1672555" cy="466130"/>
          </a:xfrm>
        </p:grpSpPr>
        <p:sp>
          <p:nvSpPr>
            <p:cNvPr id="14" name="TextBox 13"/>
            <p:cNvSpPr txBox="1"/>
            <p:nvPr/>
          </p:nvSpPr>
          <p:spPr>
            <a:xfrm>
              <a:off x="1314450" y="399157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573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025417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43150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01255" y="399603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</p:grpSp>
      <p:sp>
        <p:nvSpPr>
          <p:cNvPr id="51" name="Rectangle 50"/>
          <p:cNvSpPr/>
          <p:nvPr/>
        </p:nvSpPr>
        <p:spPr>
          <a:xfrm>
            <a:off x="5772150" y="46863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115050" y="46863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6457950" y="4686300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5772150" y="4686300"/>
            <a:ext cx="342900" cy="857250"/>
          </a:xfrm>
          <a:prstGeom prst="rect">
            <a:avLst/>
          </a:prstGeom>
          <a:solidFill>
            <a:schemeClr val="bg2"/>
          </a:solidFill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457950" y="4686300"/>
            <a:ext cx="342900" cy="857250"/>
          </a:xfrm>
          <a:prstGeom prst="rect">
            <a:avLst/>
          </a:prstGeom>
          <a:solidFill>
            <a:schemeClr val="bg2"/>
          </a:solidFill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5429250" y="4686300"/>
            <a:ext cx="342900" cy="857250"/>
          </a:xfrm>
          <a:prstGeom prst="rect">
            <a:avLst/>
          </a:prstGeom>
          <a:solidFill>
            <a:schemeClr val="bg2"/>
          </a:solidFill>
          <a:ln w="539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61"/>
          <p:cNvGrpSpPr/>
          <p:nvPr/>
        </p:nvGrpSpPr>
        <p:grpSpPr>
          <a:xfrm>
            <a:off x="4066039" y="4931678"/>
            <a:ext cx="2677661" cy="468997"/>
            <a:chOff x="1665739" y="4931678"/>
            <a:chExt cx="2677661" cy="468997"/>
          </a:xfrm>
        </p:grpSpPr>
        <p:grpSp>
          <p:nvGrpSpPr>
            <p:cNvPr id="19" name="Group 12"/>
            <p:cNvGrpSpPr/>
            <p:nvPr/>
          </p:nvGrpSpPr>
          <p:grpSpPr>
            <a:xfrm>
              <a:off x="1665739" y="4931678"/>
              <a:ext cx="1672555" cy="466130"/>
              <a:chOff x="1314450" y="3991570"/>
              <a:chExt cx="1672555" cy="466130"/>
            </a:xfrm>
          </p:grpSpPr>
          <p:sp>
            <p:nvSpPr>
              <p:cNvPr id="32" name="TextBox 31"/>
              <p:cNvSpPr txBox="1"/>
              <p:nvPr/>
            </p:nvSpPr>
            <p:spPr>
              <a:xfrm>
                <a:off x="1314450" y="3991570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657350" y="39960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025417" y="39960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343150" y="39960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4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701255" y="39960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5</a:t>
                </a:r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3371850" y="493395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6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714750" y="493395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7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057650" y="493901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8</a:t>
              </a:r>
            </a:p>
          </p:txBody>
        </p:sp>
      </p:grpSp>
      <p:sp>
        <p:nvSpPr>
          <p:cNvPr id="66" name="Arc 65"/>
          <p:cNvSpPr/>
          <p:nvPr/>
        </p:nvSpPr>
        <p:spPr>
          <a:xfrm>
            <a:off x="5657850" y="4171950"/>
            <a:ext cx="971550" cy="1028700"/>
          </a:xfrm>
          <a:prstGeom prst="arc">
            <a:avLst>
              <a:gd name="adj1" fmla="val 10908787"/>
              <a:gd name="adj2" fmla="val 107395"/>
            </a:avLst>
          </a:prstGeom>
          <a:noFill/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Arc 66"/>
          <p:cNvSpPr/>
          <p:nvPr/>
        </p:nvSpPr>
        <p:spPr>
          <a:xfrm>
            <a:off x="4857750" y="4171950"/>
            <a:ext cx="685800" cy="1028700"/>
          </a:xfrm>
          <a:prstGeom prst="arc">
            <a:avLst>
              <a:gd name="adj1" fmla="val 10908787"/>
              <a:gd name="adj2" fmla="val 107395"/>
            </a:avLst>
          </a:prstGeom>
          <a:noFill/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c 67"/>
          <p:cNvSpPr/>
          <p:nvPr/>
        </p:nvSpPr>
        <p:spPr>
          <a:xfrm>
            <a:off x="5943600" y="4171950"/>
            <a:ext cx="685800" cy="1028700"/>
          </a:xfrm>
          <a:prstGeom prst="arc">
            <a:avLst>
              <a:gd name="adj1" fmla="val 10908787"/>
              <a:gd name="adj2" fmla="val 107395"/>
            </a:avLst>
          </a:prstGeom>
          <a:noFill/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457200" y="3714750"/>
            <a:ext cx="8229600" cy="628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Jump SIFT (J-SIFT)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695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83"/>
    </mc:Choice>
    <mc:Fallback xmlns="">
      <p:transition xmlns:p14="http://schemas.microsoft.com/office/powerpoint/2010/main" spd="slow" advTm="435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2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3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6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39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5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1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4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7" grpId="0" animBg="1"/>
      <p:bldP spid="37" grpId="1" animBg="1"/>
      <p:bldP spid="5" grpId="0" animBg="1"/>
      <p:bldP spid="6" grpId="0" animBg="1"/>
      <p:bldP spid="7" grpId="0" animBg="1"/>
      <p:bldP spid="8" grpId="0" animBg="1"/>
      <p:bldP spid="9" grpId="0" animBg="1"/>
      <p:bldP spid="46" grpId="0" animBg="1"/>
      <p:bldP spid="46" grpId="1" animBg="1"/>
      <p:bldP spid="46" grpId="2" animBg="1"/>
      <p:bldP spid="46" grpId="3" animBg="1"/>
      <p:bldP spid="47" grpId="0" animBg="1"/>
      <p:bldP spid="47" grpId="1" animBg="1"/>
      <p:bldP spid="63" grpId="0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rot="19215490">
            <a:off x="2071446" y="1868342"/>
            <a:ext cx="949614" cy="2285179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71650" y="1428750"/>
            <a:ext cx="342900" cy="3429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Discovery: Comparison to Baseline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771900" y="3829050"/>
            <a:ext cx="342900" cy="34290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400050" y="1295400"/>
          <a:ext cx="874395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24175" y="1428750"/>
            <a:ext cx="354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Baseline =</a:t>
            </a:r>
            <a:r>
              <a:rPr lang="en-US" sz="2000" b="1" i="1" dirty="0">
                <a:solidFill>
                  <a:srgbClr val="FF0000"/>
                </a:solidFill>
                <a:sym typeface="Symbol"/>
              </a:rPr>
              <a:t>(B x W) 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28950" y="1731918"/>
            <a:ext cx="354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L-SIFT = </a:t>
            </a:r>
            <a:r>
              <a:rPr lang="en-US" sz="2000" b="1" i="1" dirty="0">
                <a:solidFill>
                  <a:srgbClr val="FF0000"/>
                </a:solidFill>
                <a:sym typeface="Symbol"/>
              </a:rPr>
              <a:t>(B/W) 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0" y="2057400"/>
            <a:ext cx="3543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J-SIFT = </a:t>
            </a:r>
            <a:r>
              <a:rPr lang="en-US" sz="2000" b="1" i="1" dirty="0">
                <a:solidFill>
                  <a:srgbClr val="FF0000"/>
                </a:solidFill>
                <a:sym typeface="Symbol"/>
              </a:rPr>
              <a:t>(B/W) 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697082" y="2800350"/>
            <a:ext cx="3648255" cy="2800350"/>
            <a:chOff x="1697082" y="2800350"/>
            <a:chExt cx="3648255" cy="2800350"/>
          </a:xfrm>
        </p:grpSpPr>
        <p:cxnSp>
          <p:nvCxnSpPr>
            <p:cNvPr id="15" name="Straight Connector 14"/>
            <p:cNvCxnSpPr/>
            <p:nvPr/>
          </p:nvCxnSpPr>
          <p:spPr>
            <a:xfrm rot="5400000" flipH="1" flipV="1">
              <a:off x="1817643" y="4543425"/>
              <a:ext cx="2114550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1697082" y="3486150"/>
              <a:ext cx="1160418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2914650" y="3028950"/>
              <a:ext cx="1028700" cy="457200"/>
            </a:xfrm>
            <a:prstGeom prst="straightConnector1">
              <a:avLst/>
            </a:prstGeom>
            <a:ln w="34925">
              <a:solidFill>
                <a:srgbClr val="FF0000"/>
              </a:solidFill>
              <a:headEnd type="stealth" w="lg" len="lg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943350" y="2800350"/>
              <a:ext cx="1401987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2X reduction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4642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814"/>
    </mc:Choice>
    <mc:Fallback xmlns="">
      <p:transition xmlns:p14="http://schemas.microsoft.com/office/powerpoint/2010/main" spd="slow" advTm="848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6" grpId="0" animBg="1"/>
      <p:bldP spid="6" grpId="1" animBg="1"/>
      <p:bldP spid="7" grpId="0" animBg="1"/>
      <p:bldP spid="7" grpId="1" animBg="1"/>
      <p:bldGraphic spid="5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1450" y="1771650"/>
          <a:ext cx="8801104" cy="3967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0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0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0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237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Fragmentation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Spatial Variation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Temporal Variation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973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92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92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171450" y="4229100"/>
            <a:ext cx="8801100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WhiteFi System Challenges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6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44632"/>
            <a:ext cx="628650" cy="641568"/>
          </a:xfrm>
          <a:prstGeom prst="rect">
            <a:avLst/>
          </a:prstGeom>
          <a:noFill/>
        </p:spPr>
      </p:pic>
      <p:pic>
        <p:nvPicPr>
          <p:cNvPr id="17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273332"/>
            <a:ext cx="628650" cy="641568"/>
          </a:xfrm>
          <a:prstGeom prst="rect">
            <a:avLst/>
          </a:prstGeom>
          <a:noFill/>
        </p:spPr>
      </p:pic>
      <p:pic>
        <p:nvPicPr>
          <p:cNvPr id="18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273332"/>
            <a:ext cx="628650" cy="641568"/>
          </a:xfrm>
          <a:prstGeom prst="rect">
            <a:avLst/>
          </a:prstGeom>
          <a:noFill/>
        </p:spPr>
      </p:pic>
      <p:pic>
        <p:nvPicPr>
          <p:cNvPr id="19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187732"/>
            <a:ext cx="628650" cy="641568"/>
          </a:xfrm>
          <a:prstGeom prst="rect">
            <a:avLst/>
          </a:prstGeom>
          <a:noFill/>
        </p:spPr>
      </p:pic>
      <p:pic>
        <p:nvPicPr>
          <p:cNvPr id="20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5187732"/>
            <a:ext cx="628650" cy="641568"/>
          </a:xfrm>
          <a:prstGeom prst="rect">
            <a:avLst/>
          </a:prstGeom>
          <a:noFill/>
        </p:spPr>
      </p:pic>
      <p:pic>
        <p:nvPicPr>
          <p:cNvPr id="21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4950" y="5187732"/>
            <a:ext cx="628650" cy="6415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7029450" y="4114800"/>
            <a:ext cx="180382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Spectrum </a:t>
            </a:r>
          </a:p>
          <a:p>
            <a:pPr algn="ctr"/>
            <a:r>
              <a:rPr lang="en-US" sz="2600" b="1" dirty="0">
                <a:solidFill>
                  <a:srgbClr val="FF0000"/>
                </a:solidFill>
              </a:rPr>
              <a:t>Assignment</a:t>
            </a:r>
            <a:endParaRPr lang="en-US" sz="2600" dirty="0"/>
          </a:p>
        </p:txBody>
      </p:sp>
      <p:sp>
        <p:nvSpPr>
          <p:cNvPr id="25" name="Rectangle 24"/>
          <p:cNvSpPr/>
          <p:nvPr/>
        </p:nvSpPr>
        <p:spPr>
          <a:xfrm>
            <a:off x="6743700" y="5187732"/>
            <a:ext cx="214994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Disconnection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200900" y="3257550"/>
            <a:ext cx="15270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Discovery</a:t>
            </a:r>
          </a:p>
        </p:txBody>
      </p:sp>
    </p:spTree>
    <p:extLst>
      <p:ext uri="{BB962C8B-B14F-4D97-AF65-F5344CB8AC3E}">
        <p14:creationId xmlns:p14="http://schemas.microsoft.com/office/powerpoint/2010/main" val="67233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491"/>
    </mc:Choice>
    <mc:Fallback xmlns="">
      <p:transition xmlns:p14="http://schemas.microsoft.com/office/powerpoint/2010/main" spd="slow" advTm="334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2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Assignment in Wi-Fi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742950" y="5486400"/>
            <a:ext cx="291465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Fixed Width Channels</a:t>
            </a:r>
          </a:p>
        </p:txBody>
      </p:sp>
      <p:pic>
        <p:nvPicPr>
          <p:cNvPr id="111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2189" y="2850094"/>
            <a:ext cx="927652" cy="762000"/>
          </a:xfrm>
          <a:prstGeom prst="rect">
            <a:avLst/>
          </a:prstGeom>
          <a:noFill/>
        </p:spPr>
      </p:pic>
      <p:sp>
        <p:nvSpPr>
          <p:cNvPr id="94" name="Rectangle 93"/>
          <p:cNvSpPr/>
          <p:nvPr/>
        </p:nvSpPr>
        <p:spPr>
          <a:xfrm>
            <a:off x="5362430" y="3714750"/>
            <a:ext cx="1894659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5354361" y="3714750"/>
            <a:ext cx="645428" cy="86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6628439" y="3714750"/>
            <a:ext cx="628650" cy="86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5999789" y="3714750"/>
            <a:ext cx="637359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3657600" y="5486400"/>
            <a:ext cx="451485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sym typeface="Symbol"/>
              </a:rPr>
              <a:t>  Optimize </a:t>
            </a:r>
            <a:r>
              <a:rPr lang="en-US" sz="2400" i="1" dirty="0">
                <a:solidFill>
                  <a:srgbClr val="FF0000"/>
                </a:solidFill>
                <a:sym typeface="Symbol"/>
              </a:rPr>
              <a:t>which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channel to use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43746" name="Picture 2" descr="C:\Users\t-rohanm\AppData\Local\Microsoft\Windows\Temporary Internet Files\Content.IE5\GYQXHH43\MCj0432567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3989" y="2343150"/>
            <a:ext cx="1828572" cy="1828572"/>
          </a:xfrm>
          <a:prstGeom prst="rect">
            <a:avLst/>
          </a:prstGeom>
          <a:noFill/>
        </p:spPr>
      </p:pic>
      <p:sp>
        <p:nvSpPr>
          <p:cNvPr id="36" name="Rectangle 35"/>
          <p:cNvSpPr/>
          <p:nvPr/>
        </p:nvSpPr>
        <p:spPr>
          <a:xfrm>
            <a:off x="1876280" y="3714750"/>
            <a:ext cx="1894659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868211" y="3714750"/>
            <a:ext cx="645428" cy="86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142289" y="3714750"/>
            <a:ext cx="628650" cy="86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2513639" y="3714750"/>
            <a:ext cx="637359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884989" y="3657600"/>
            <a:ext cx="62865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6628439" y="3657600"/>
            <a:ext cx="62865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142289" y="3657600"/>
            <a:ext cx="62865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999789" y="3657600"/>
            <a:ext cx="62865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2513639" y="3657600"/>
            <a:ext cx="62865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2056439" y="3938885"/>
            <a:ext cx="1746484" cy="466130"/>
            <a:chOff x="5200650" y="3938885"/>
            <a:chExt cx="1746484" cy="466130"/>
          </a:xfrm>
        </p:grpSpPr>
        <p:sp>
          <p:nvSpPr>
            <p:cNvPr id="44" name="TextBox 43"/>
            <p:cNvSpPr txBox="1"/>
            <p:nvPr/>
          </p:nvSpPr>
          <p:spPr>
            <a:xfrm>
              <a:off x="5200650" y="394335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829300" y="394335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6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229350" y="3938885"/>
              <a:ext cx="71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11</a:t>
              </a:r>
            </a:p>
          </p:txBody>
        </p:sp>
      </p:grpSp>
      <p:sp>
        <p:nvSpPr>
          <p:cNvPr id="54" name="Rectangle 53"/>
          <p:cNvSpPr/>
          <p:nvPr/>
        </p:nvSpPr>
        <p:spPr>
          <a:xfrm>
            <a:off x="5371139" y="3657600"/>
            <a:ext cx="62865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34"/>
          <p:cNvGrpSpPr/>
          <p:nvPr/>
        </p:nvGrpSpPr>
        <p:grpSpPr>
          <a:xfrm>
            <a:off x="5542589" y="3938885"/>
            <a:ext cx="1746484" cy="466130"/>
            <a:chOff x="5200650" y="3938885"/>
            <a:chExt cx="1746484" cy="466130"/>
          </a:xfrm>
        </p:grpSpPr>
        <p:sp>
          <p:nvSpPr>
            <p:cNvPr id="92" name="TextBox 91"/>
            <p:cNvSpPr txBox="1"/>
            <p:nvPr/>
          </p:nvSpPr>
          <p:spPr>
            <a:xfrm>
              <a:off x="5200650" y="394335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829300" y="394335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6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229350" y="3938885"/>
              <a:ext cx="7177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11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1971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02"/>
    </mc:Choice>
    <mc:Fallback xmlns="">
      <p:transition xmlns:p14="http://schemas.microsoft.com/office/powerpoint/2010/main" spd="slow" advTm="28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49" grpId="0" animBg="1"/>
      <p:bldP spid="39" grpId="0" animBg="1"/>
      <p:bldP spid="39" grpId="1" animBg="1"/>
      <p:bldP spid="48" grpId="0" animBg="1"/>
      <p:bldP spid="50" grpId="0" animBg="1"/>
      <p:bldP spid="51" grpId="0" animBg="1"/>
      <p:bldP spid="51" grpId="1" animBg="1"/>
      <p:bldP spid="52" grpId="0" animBg="1"/>
      <p:bldP spid="52" grpId="1" animBg="1"/>
      <p:bldP spid="54" grpId="0" animBg="1"/>
      <p:bldP spid="54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 descr="11954226271169522330transmission_tower_ante_01_svg_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5322" y="2343150"/>
            <a:ext cx="1072279" cy="125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Spectrum Assignment in WhiteFi</a:t>
            </a:r>
          </a:p>
        </p:txBody>
      </p:sp>
      <p:pic>
        <p:nvPicPr>
          <p:cNvPr id="111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50" y="2850094"/>
            <a:ext cx="927652" cy="762000"/>
          </a:xfrm>
          <a:prstGeom prst="rect">
            <a:avLst/>
          </a:prstGeom>
          <a:noFill/>
        </p:spPr>
      </p:pic>
      <p:grpSp>
        <p:nvGrpSpPr>
          <p:cNvPr id="115" name="Group 114"/>
          <p:cNvGrpSpPr/>
          <p:nvPr/>
        </p:nvGrpSpPr>
        <p:grpSpPr>
          <a:xfrm>
            <a:off x="5012422" y="3714750"/>
            <a:ext cx="1714500" cy="864656"/>
            <a:chOff x="514350" y="3657600"/>
            <a:chExt cx="1714500" cy="864656"/>
          </a:xfrm>
        </p:grpSpPr>
        <p:sp>
          <p:nvSpPr>
            <p:cNvPr id="94" name="Rectangle 93"/>
            <p:cNvSpPr/>
            <p:nvPr/>
          </p:nvSpPr>
          <p:spPr>
            <a:xfrm>
              <a:off x="514350" y="3657600"/>
              <a:ext cx="17145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514350" y="36576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885310" y="3657600"/>
              <a:ext cx="342900" cy="864656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8572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2001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543050" y="36576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6" name="Rectangle 145"/>
          <p:cNvSpPr/>
          <p:nvPr/>
        </p:nvSpPr>
        <p:spPr>
          <a:xfrm>
            <a:off x="5345973" y="3666309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1657350" y="3707344"/>
            <a:ext cx="1714500" cy="864656"/>
            <a:chOff x="1657350" y="2907244"/>
            <a:chExt cx="1714500" cy="864656"/>
          </a:xfrm>
        </p:grpSpPr>
        <p:sp>
          <p:nvSpPr>
            <p:cNvPr id="117" name="Rectangle 116"/>
            <p:cNvSpPr/>
            <p:nvPr/>
          </p:nvSpPr>
          <p:spPr>
            <a:xfrm>
              <a:off x="1657350" y="2907244"/>
              <a:ext cx="17145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657350" y="2907244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2000250" y="290724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2343150" y="290724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2686050" y="290724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1657350" y="3135844"/>
              <a:ext cx="1672555" cy="466130"/>
              <a:chOff x="628650" y="3877270"/>
              <a:chExt cx="1672555" cy="466130"/>
            </a:xfrm>
          </p:grpSpPr>
          <p:sp>
            <p:nvSpPr>
              <p:cNvPr id="123" name="TextBox 122"/>
              <p:cNvSpPr txBox="1"/>
              <p:nvPr/>
            </p:nvSpPr>
            <p:spPr>
              <a:xfrm>
                <a:off x="628650" y="3877270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971550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1339617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  <p:sp>
            <p:nvSpPr>
              <p:cNvPr id="126" name="TextBox 125"/>
              <p:cNvSpPr txBox="1"/>
              <p:nvPr/>
            </p:nvSpPr>
            <p:spPr>
              <a:xfrm>
                <a:off x="1657350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4</a:t>
                </a:r>
              </a:p>
            </p:txBody>
          </p:sp>
          <p:sp>
            <p:nvSpPr>
              <p:cNvPr id="127" name="TextBox 126"/>
              <p:cNvSpPr txBox="1"/>
              <p:nvPr/>
            </p:nvSpPr>
            <p:spPr>
              <a:xfrm>
                <a:off x="2015455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5</a:t>
                </a:r>
              </a:p>
            </p:txBody>
          </p:sp>
        </p:grpSp>
      </p:grpSp>
      <p:sp>
        <p:nvSpPr>
          <p:cNvPr id="89" name="Rectangle 88"/>
          <p:cNvSpPr/>
          <p:nvPr/>
        </p:nvSpPr>
        <p:spPr>
          <a:xfrm>
            <a:off x="5711187" y="3666309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5372100" y="3657600"/>
            <a:ext cx="711928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400800" y="3657600"/>
            <a:ext cx="342900" cy="971550"/>
          </a:xfrm>
          <a:prstGeom prst="rect">
            <a:avLst/>
          </a:prstGeom>
          <a:solidFill>
            <a:schemeClr val="bg2"/>
          </a:solidFill>
          <a:ln w="635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42"/>
          <p:cNvSpPr/>
          <p:nvPr/>
        </p:nvSpPr>
        <p:spPr>
          <a:xfrm>
            <a:off x="2914649" y="4286250"/>
            <a:ext cx="4057651" cy="1123225"/>
          </a:xfrm>
          <a:custGeom>
            <a:avLst/>
            <a:gdLst>
              <a:gd name="connsiteX0" fmla="*/ 3718559 w 4100285"/>
              <a:gd name="connsiteY0" fmla="*/ 0 h 1081315"/>
              <a:gd name="connsiteX1" fmla="*/ 3570514 w 4100285"/>
              <a:gd name="connsiteY1" fmla="*/ 923109 h 1081315"/>
              <a:gd name="connsiteX2" fmla="*/ 539931 w 4100285"/>
              <a:gd name="connsiteY2" fmla="*/ 949234 h 1081315"/>
              <a:gd name="connsiteX3" fmla="*/ 330925 w 4100285"/>
              <a:gd name="connsiteY3" fmla="*/ 130629 h 1081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0285" h="1081315">
                <a:moveTo>
                  <a:pt x="3718559" y="0"/>
                </a:moveTo>
                <a:cubicBezTo>
                  <a:pt x="3909422" y="382451"/>
                  <a:pt x="4100285" y="764903"/>
                  <a:pt x="3570514" y="923109"/>
                </a:cubicBezTo>
                <a:cubicBezTo>
                  <a:pt x="3040743" y="1081315"/>
                  <a:pt x="1079863" y="1081314"/>
                  <a:pt x="539931" y="949234"/>
                </a:cubicBezTo>
                <a:cubicBezTo>
                  <a:pt x="0" y="817154"/>
                  <a:pt x="165462" y="473891"/>
                  <a:pt x="330925" y="130629"/>
                </a:cubicBezTo>
              </a:path>
            </a:pathLst>
          </a:custGeom>
          <a:ln w="34925">
            <a:solidFill>
              <a:schemeClr val="tx1"/>
            </a:solidFill>
            <a:prstDash val="sysDot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04582" y="5886450"/>
            <a:ext cx="251460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Spatial Variation</a:t>
            </a:r>
          </a:p>
        </p:txBody>
      </p:sp>
      <p:sp>
        <p:nvSpPr>
          <p:cNvPr id="45" name="Rectangle 44"/>
          <p:cNvSpPr/>
          <p:nvPr/>
        </p:nvSpPr>
        <p:spPr>
          <a:xfrm>
            <a:off x="3147732" y="5886450"/>
            <a:ext cx="5139018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sym typeface="Symbol"/>
              </a:rPr>
              <a:t>  BS must use channel </a:t>
            </a:r>
            <a:r>
              <a:rPr lang="en-US" sz="2400" i="1" dirty="0" err="1">
                <a:solidFill>
                  <a:srgbClr val="FF0000"/>
                </a:solidFill>
                <a:sym typeface="Symbol"/>
              </a:rPr>
              <a:t>iff</a:t>
            </a:r>
            <a:r>
              <a:rPr lang="en-US" sz="2400" i="1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free at client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42900" y="5486400"/>
            <a:ext cx="2114550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Fragmentation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303418" y="5486400"/>
            <a:ext cx="6326232" cy="342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sym typeface="Symbol"/>
              </a:rPr>
              <a:t>  Optimize for </a:t>
            </a:r>
            <a:r>
              <a:rPr lang="en-US" sz="2400" i="1" dirty="0">
                <a:solidFill>
                  <a:srgbClr val="FF0000"/>
                </a:solidFill>
                <a:sym typeface="Symbol"/>
              </a:rPr>
              <a:t>both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, </a:t>
            </a:r>
            <a:r>
              <a:rPr lang="en-US" sz="2400" b="1" dirty="0">
                <a:solidFill>
                  <a:srgbClr val="FF0000"/>
                </a:solidFill>
                <a:sym typeface="Symbol"/>
              </a:rPr>
              <a:t>center channel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and </a:t>
            </a:r>
            <a:r>
              <a:rPr lang="en-US" sz="2400" b="1" dirty="0">
                <a:solidFill>
                  <a:srgbClr val="FF0000"/>
                </a:solidFill>
                <a:sym typeface="Symbol"/>
              </a:rPr>
              <a:t>width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400800" y="3657600"/>
            <a:ext cx="342900" cy="971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5054367" y="3943350"/>
            <a:ext cx="1672555" cy="466130"/>
            <a:chOff x="3331478" y="4171950"/>
            <a:chExt cx="1672555" cy="466130"/>
          </a:xfrm>
        </p:grpSpPr>
        <p:sp>
          <p:nvSpPr>
            <p:cNvPr id="92" name="TextBox 91"/>
            <p:cNvSpPr txBox="1"/>
            <p:nvPr/>
          </p:nvSpPr>
          <p:spPr>
            <a:xfrm>
              <a:off x="3331478" y="417195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674378" y="417641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042445" y="417641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360178" y="417641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718283" y="417641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771650" y="2000250"/>
            <a:ext cx="5314950" cy="3600450"/>
            <a:chOff x="2457450" y="342900"/>
            <a:chExt cx="5314950" cy="3600450"/>
          </a:xfrm>
        </p:grpSpPr>
        <p:sp>
          <p:nvSpPr>
            <p:cNvPr id="51" name="Rectangle 50"/>
            <p:cNvSpPr/>
            <p:nvPr/>
          </p:nvSpPr>
          <p:spPr>
            <a:xfrm>
              <a:off x="2457450" y="342900"/>
              <a:ext cx="5314950" cy="36004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2686050" y="422910"/>
              <a:ext cx="4877030" cy="4800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</a:rPr>
                <a:t>Spectrum Assignment Problem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648869" y="1143000"/>
              <a:ext cx="1751682" cy="4800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Goal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400550" y="1143000"/>
              <a:ext cx="2961921" cy="48006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Maximize Throughput</a:t>
              </a: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648869" y="1863090"/>
              <a:ext cx="1751682" cy="4800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Include</a:t>
              </a: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400550" y="1863090"/>
              <a:ext cx="2961921" cy="48006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Spectrum at clients</a:t>
              </a: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648869" y="2823210"/>
              <a:ext cx="1751682" cy="4800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</a:rPr>
                <a:t>Assign</a:t>
              </a: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400550" y="2506437"/>
              <a:ext cx="2961921" cy="72009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Center Channel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400550" y="3223260"/>
              <a:ext cx="2961921" cy="56007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Width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688770" y="2989770"/>
              <a:ext cx="374862" cy="4390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&amp;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3010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884"/>
    </mc:Choice>
    <mc:Fallback xmlns="">
      <p:transition xmlns:p14="http://schemas.microsoft.com/office/powerpoint/2010/main" spd="slow" advTm="698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59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2" dur="indefinite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5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68" dur="indefinite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1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4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7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0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3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6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89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2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5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98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146" grpId="1" animBg="1"/>
      <p:bldP spid="89" grpId="0" animBg="1"/>
      <p:bldP spid="89" grpId="1" animBg="1"/>
      <p:bldP spid="89" grpId="2" animBg="1"/>
      <p:bldP spid="54" grpId="0" animBg="1"/>
      <p:bldP spid="54" grpId="1" animBg="1"/>
      <p:bldP spid="54" grpId="2" animBg="1"/>
      <p:bldP spid="41" grpId="0" animBg="1"/>
      <p:bldP spid="41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  <p:bldP spid="55" grpId="0" animBg="1"/>
      <p:bldP spid="55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for Spatial Variation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 descr="11954226271169522330transmission_tower_ante_01_svg_h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1714500"/>
            <a:ext cx="1072279" cy="1257300"/>
          </a:xfrm>
          <a:prstGeom prst="rect">
            <a:avLst/>
          </a:prstGeom>
        </p:spPr>
      </p:pic>
      <p:pic>
        <p:nvPicPr>
          <p:cNvPr id="6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728" y="2221444"/>
            <a:ext cx="927652" cy="762000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3771900" y="3086100"/>
            <a:ext cx="1714500" cy="864656"/>
            <a:chOff x="514350" y="3657600"/>
            <a:chExt cx="1714500" cy="864656"/>
          </a:xfrm>
        </p:grpSpPr>
        <p:sp>
          <p:nvSpPr>
            <p:cNvPr id="8" name="Rectangle 7"/>
            <p:cNvSpPr/>
            <p:nvPr/>
          </p:nvSpPr>
          <p:spPr>
            <a:xfrm>
              <a:off x="514350" y="3657600"/>
              <a:ext cx="17145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14350" y="36576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310" y="3657600"/>
              <a:ext cx="342900" cy="864656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572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00150" y="36576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43050" y="36576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16828" y="3078694"/>
            <a:ext cx="1714500" cy="864656"/>
            <a:chOff x="1657350" y="2907244"/>
            <a:chExt cx="1714500" cy="864656"/>
          </a:xfrm>
        </p:grpSpPr>
        <p:sp>
          <p:nvSpPr>
            <p:cNvPr id="16" name="Rectangle 15"/>
            <p:cNvSpPr/>
            <p:nvPr/>
          </p:nvSpPr>
          <p:spPr>
            <a:xfrm>
              <a:off x="1657350" y="2907244"/>
              <a:ext cx="1714500" cy="8646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657350" y="2907244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000250" y="290724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343150" y="290724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686050" y="290724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58"/>
            <p:cNvGrpSpPr/>
            <p:nvPr/>
          </p:nvGrpSpPr>
          <p:grpSpPr>
            <a:xfrm>
              <a:off x="1657350" y="3135844"/>
              <a:ext cx="1672555" cy="466130"/>
              <a:chOff x="628650" y="3877270"/>
              <a:chExt cx="1672555" cy="46613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28650" y="3877270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971550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339617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57350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4</a:t>
                </a: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015455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5</a:t>
                </a: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813845" y="3314700"/>
            <a:ext cx="1672555" cy="466130"/>
            <a:chOff x="3331478" y="4171950"/>
            <a:chExt cx="1672555" cy="466130"/>
          </a:xfrm>
        </p:grpSpPr>
        <p:sp>
          <p:nvSpPr>
            <p:cNvPr id="32" name="TextBox 31"/>
            <p:cNvSpPr txBox="1"/>
            <p:nvPr/>
          </p:nvSpPr>
          <p:spPr>
            <a:xfrm>
              <a:off x="3331478" y="417195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674378" y="417641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042445" y="417641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60178" y="417641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18283" y="4176415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5</a:t>
              </a:r>
            </a:p>
          </p:txBody>
        </p:sp>
      </p:grpSp>
      <p:pic>
        <p:nvPicPr>
          <p:cNvPr id="92" name="Picture 4" descr="C:\Users\t-rohanm\AppData\Local\Microsoft\Windows\Temporary Internet Files\Content.IE5\JHS5IGSZ\MCj0424192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6650" y="2228850"/>
            <a:ext cx="927652" cy="762000"/>
          </a:xfrm>
          <a:prstGeom prst="rect">
            <a:avLst/>
          </a:prstGeom>
          <a:noFill/>
        </p:spPr>
      </p:pic>
      <p:grpSp>
        <p:nvGrpSpPr>
          <p:cNvPr id="106" name="Group 105"/>
          <p:cNvGrpSpPr/>
          <p:nvPr/>
        </p:nvGrpSpPr>
        <p:grpSpPr>
          <a:xfrm>
            <a:off x="7143750" y="3086100"/>
            <a:ext cx="1714500" cy="864656"/>
            <a:chOff x="7143750" y="3086100"/>
            <a:chExt cx="1714500" cy="864656"/>
          </a:xfrm>
        </p:grpSpPr>
        <p:sp>
          <p:nvSpPr>
            <p:cNvPr id="105" name="Rectangle 104"/>
            <p:cNvSpPr/>
            <p:nvPr/>
          </p:nvSpPr>
          <p:spPr>
            <a:xfrm>
              <a:off x="8515350" y="3086100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143750" y="3086100"/>
              <a:ext cx="1714500" cy="8646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143750" y="3086100"/>
              <a:ext cx="342900" cy="86465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7486650" y="30861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829550" y="30861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8172450" y="3086100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9" name="Group 58"/>
            <p:cNvGrpSpPr/>
            <p:nvPr/>
          </p:nvGrpSpPr>
          <p:grpSpPr>
            <a:xfrm>
              <a:off x="7143750" y="3314700"/>
              <a:ext cx="1672555" cy="466130"/>
              <a:chOff x="628650" y="3877270"/>
              <a:chExt cx="1672555" cy="466130"/>
            </a:xfrm>
          </p:grpSpPr>
          <p:sp>
            <p:nvSpPr>
              <p:cNvPr id="100" name="TextBox 99"/>
              <p:cNvSpPr txBox="1"/>
              <p:nvPr/>
            </p:nvSpPr>
            <p:spPr>
              <a:xfrm>
                <a:off x="628650" y="3877270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971550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339617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657350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4</a:t>
                </a: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2015455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5</a:t>
                </a:r>
              </a:p>
            </p:txBody>
          </p:sp>
        </p:grpSp>
      </p:grpSp>
      <p:grpSp>
        <p:nvGrpSpPr>
          <p:cNvPr id="122" name="Group 121"/>
          <p:cNvGrpSpPr/>
          <p:nvPr/>
        </p:nvGrpSpPr>
        <p:grpSpPr>
          <a:xfrm>
            <a:off x="114300" y="4514850"/>
            <a:ext cx="8858250" cy="1257300"/>
            <a:chOff x="114300" y="4514850"/>
            <a:chExt cx="8858250" cy="1257300"/>
          </a:xfrm>
        </p:grpSpPr>
        <p:sp>
          <p:nvSpPr>
            <p:cNvPr id="90" name="Rectangle 89"/>
            <p:cNvSpPr/>
            <p:nvPr/>
          </p:nvSpPr>
          <p:spPr>
            <a:xfrm>
              <a:off x="6858000" y="4514850"/>
              <a:ext cx="2114550" cy="12573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14300" y="4678894"/>
              <a:ext cx="17145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14300" y="4678894"/>
              <a:ext cx="342900" cy="864656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57200" y="467889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800100" y="467889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143000" y="4678894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821295" y="4800600"/>
              <a:ext cx="5790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ym typeface="Symbol"/>
                </a:rPr>
                <a:t></a:t>
              </a:r>
              <a:endParaRPr lang="en-US" sz="4000" b="1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400800" y="4743450"/>
              <a:ext cx="4138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ym typeface="Symbol"/>
                </a:rPr>
                <a:t>=</a:t>
              </a:r>
              <a:endParaRPr lang="en-US" sz="3600" b="1" dirty="0"/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2400300" y="4678894"/>
              <a:ext cx="1714500" cy="864656"/>
              <a:chOff x="514350" y="3657600"/>
              <a:chExt cx="1714500" cy="864656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514350" y="3657600"/>
                <a:ext cx="1714500" cy="864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514350" y="3657600"/>
                <a:ext cx="342900" cy="86465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885310" y="3657600"/>
                <a:ext cx="342900" cy="864656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857250" y="3657600"/>
                <a:ext cx="342900" cy="864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200150" y="3657600"/>
                <a:ext cx="342900" cy="864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1543050" y="3657600"/>
                <a:ext cx="342900" cy="86465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2442245" y="4907494"/>
              <a:ext cx="1672555" cy="466130"/>
              <a:chOff x="3331478" y="4171950"/>
              <a:chExt cx="1672555" cy="466130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3331478" y="4171950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3674378" y="41764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042445" y="41764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4360178" y="41764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4</a:t>
                </a: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4718283" y="41764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5</a:t>
                </a: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7046868" y="4703718"/>
              <a:ext cx="1714500" cy="864656"/>
              <a:chOff x="514350" y="3657600"/>
              <a:chExt cx="1714500" cy="864656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514350" y="3657600"/>
                <a:ext cx="1714500" cy="864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514350" y="3657600"/>
                <a:ext cx="342900" cy="86465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1885310" y="3657600"/>
                <a:ext cx="342900" cy="86465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857250" y="3657600"/>
                <a:ext cx="342900" cy="864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1200150" y="3657600"/>
                <a:ext cx="342900" cy="864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1543050" y="3657600"/>
                <a:ext cx="342900" cy="86465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" name="Group 83"/>
            <p:cNvGrpSpPr/>
            <p:nvPr/>
          </p:nvGrpSpPr>
          <p:grpSpPr>
            <a:xfrm>
              <a:off x="7088813" y="4932318"/>
              <a:ext cx="1672555" cy="466130"/>
              <a:chOff x="3331478" y="4171950"/>
              <a:chExt cx="1672555" cy="466130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3331478" y="4171950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3674378" y="41764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4042445" y="41764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4360178" y="41764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4</a:t>
                </a: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>
                <a:off x="4718283" y="41764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5</a:t>
                </a:r>
              </a:p>
            </p:txBody>
          </p:sp>
        </p:grpSp>
        <p:grpSp>
          <p:nvGrpSpPr>
            <p:cNvPr id="107" name="Group 106"/>
            <p:cNvGrpSpPr/>
            <p:nvPr/>
          </p:nvGrpSpPr>
          <p:grpSpPr>
            <a:xfrm>
              <a:off x="4686300" y="4667250"/>
              <a:ext cx="1714500" cy="864656"/>
              <a:chOff x="7143750" y="3086100"/>
              <a:chExt cx="1714500" cy="864656"/>
            </a:xfrm>
          </p:grpSpPr>
          <p:sp>
            <p:nvSpPr>
              <p:cNvPr id="108" name="Rectangle 107"/>
              <p:cNvSpPr/>
              <p:nvPr/>
            </p:nvSpPr>
            <p:spPr>
              <a:xfrm>
                <a:off x="8515350" y="3086100"/>
                <a:ext cx="342900" cy="864656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7143750" y="3086100"/>
                <a:ext cx="1714500" cy="86465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7143750" y="3086100"/>
                <a:ext cx="342900" cy="864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/>
              <p:cNvSpPr/>
              <p:nvPr/>
            </p:nvSpPr>
            <p:spPr>
              <a:xfrm>
                <a:off x="7486650" y="3086100"/>
                <a:ext cx="342900" cy="864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7829550" y="3086100"/>
                <a:ext cx="342900" cy="864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8172450" y="3086100"/>
                <a:ext cx="342900" cy="86465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4" name="Group 58"/>
              <p:cNvGrpSpPr/>
              <p:nvPr/>
            </p:nvGrpSpPr>
            <p:grpSpPr>
              <a:xfrm>
                <a:off x="7143750" y="3314700"/>
                <a:ext cx="1672555" cy="466130"/>
                <a:chOff x="628650" y="3877270"/>
                <a:chExt cx="1672555" cy="466130"/>
              </a:xfrm>
            </p:grpSpPr>
            <p:sp>
              <p:nvSpPr>
                <p:cNvPr id="115" name="TextBox 114"/>
                <p:cNvSpPr txBox="1"/>
                <p:nvPr/>
              </p:nvSpPr>
              <p:spPr>
                <a:xfrm>
                  <a:off x="628650" y="3877270"/>
                  <a:ext cx="2857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1</a:t>
                  </a:r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971550" y="3881735"/>
                  <a:ext cx="2857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2</a:t>
                  </a:r>
                </a:p>
              </p:txBody>
            </p:sp>
            <p:sp>
              <p:nvSpPr>
                <p:cNvPr id="117" name="TextBox 116"/>
                <p:cNvSpPr txBox="1"/>
                <p:nvPr/>
              </p:nvSpPr>
              <p:spPr>
                <a:xfrm>
                  <a:off x="1339617" y="3881735"/>
                  <a:ext cx="2857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3</a:t>
                  </a:r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1657350" y="3881735"/>
                  <a:ext cx="2857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4</a:t>
                  </a:r>
                </a:p>
              </p:txBody>
            </p:sp>
            <p:sp>
              <p:nvSpPr>
                <p:cNvPr id="119" name="TextBox 118"/>
                <p:cNvSpPr txBox="1"/>
                <p:nvPr/>
              </p:nvSpPr>
              <p:spPr>
                <a:xfrm>
                  <a:off x="2015455" y="3881735"/>
                  <a:ext cx="28575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/>
                    <a:t>5</a:t>
                  </a:r>
                </a:p>
              </p:txBody>
            </p:sp>
          </p:grpSp>
        </p:grpSp>
        <p:sp>
          <p:nvSpPr>
            <p:cNvPr id="120" name="TextBox 119"/>
            <p:cNvSpPr txBox="1"/>
            <p:nvPr/>
          </p:nvSpPr>
          <p:spPr>
            <a:xfrm>
              <a:off x="4095750" y="4743450"/>
              <a:ext cx="57900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ym typeface="Symbol"/>
                </a:rPr>
                <a:t></a:t>
              </a:r>
              <a:endParaRPr lang="en-US" sz="4000" b="1" dirty="0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1485900" y="4676775"/>
              <a:ext cx="342900" cy="864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0" name="Group 58"/>
            <p:cNvGrpSpPr/>
            <p:nvPr/>
          </p:nvGrpSpPr>
          <p:grpSpPr>
            <a:xfrm>
              <a:off x="114300" y="4907494"/>
              <a:ext cx="1672555" cy="466130"/>
              <a:chOff x="628650" y="3877270"/>
              <a:chExt cx="1672555" cy="466130"/>
            </a:xfrm>
          </p:grpSpPr>
          <p:sp>
            <p:nvSpPr>
              <p:cNvPr id="51" name="TextBox 50"/>
              <p:cNvSpPr txBox="1"/>
              <p:nvPr/>
            </p:nvSpPr>
            <p:spPr>
              <a:xfrm>
                <a:off x="628650" y="3877270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971550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339617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657350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4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2015455" y="388173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5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9994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310"/>
    </mc:Choice>
    <mc:Fallback xmlns="">
      <p:transition xmlns:p14="http://schemas.microsoft.com/office/powerpoint/2010/main" spd="slow" advTm="373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6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9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2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5" dur="indefinite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</a:t>
            </a:r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555222" y="3078694"/>
            <a:ext cx="1731278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4555222" y="3078694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5934891" y="3078694"/>
            <a:ext cx="342900" cy="86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4898122" y="3078694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5241022" y="3078694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5583922" y="3078694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5641072" y="250719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BS</a:t>
            </a:r>
          </a:p>
        </p:txBody>
      </p:sp>
      <p:pic>
        <p:nvPicPr>
          <p:cNvPr id="115" name="Picture 114" descr="11954226271169522330transmission_tower_ante_01_svg_h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92683" y="1657350"/>
            <a:ext cx="1072279" cy="1371600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4914900" y="3086100"/>
            <a:ext cx="685800" cy="857250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65"/>
          <p:cNvGrpSpPr/>
          <p:nvPr/>
        </p:nvGrpSpPr>
        <p:grpSpPr>
          <a:xfrm>
            <a:off x="571500" y="1828800"/>
            <a:ext cx="3257550" cy="800160"/>
            <a:chOff x="2571750" y="5086350"/>
            <a:chExt cx="3257550" cy="800160"/>
          </a:xfrm>
        </p:grpSpPr>
        <p:sp>
          <p:nvSpPr>
            <p:cNvPr id="155" name="TextBox 154"/>
            <p:cNvSpPr txBox="1"/>
            <p:nvPr/>
          </p:nvSpPr>
          <p:spPr>
            <a:xfrm>
              <a:off x="2571750" y="5486400"/>
              <a:ext cx="3257550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3">
                      <a:lumMod val="50000"/>
                    </a:schemeClr>
                  </a:solidFill>
                </a:rPr>
                <a:t>Use widest possible channel</a:t>
              </a:r>
              <a:endParaRPr lang="en-US" sz="1600" b="1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571750" y="5086350"/>
              <a:ext cx="1257300" cy="4001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accent5"/>
                  </a:solidFill>
                </a:rPr>
                <a:t>Intuition</a:t>
              </a:r>
              <a:endParaRPr lang="en-US" sz="1600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4" name="Group 71"/>
          <p:cNvGrpSpPr/>
          <p:nvPr/>
        </p:nvGrpSpPr>
        <p:grpSpPr>
          <a:xfrm>
            <a:off x="4943475" y="3257550"/>
            <a:ext cx="647708" cy="657228"/>
            <a:chOff x="5810242" y="4229100"/>
            <a:chExt cx="647708" cy="657228"/>
          </a:xfrm>
        </p:grpSpPr>
        <p:sp>
          <p:nvSpPr>
            <p:cNvPr id="68" name="Rectangle 67"/>
            <p:cNvSpPr/>
            <p:nvPr/>
          </p:nvSpPr>
          <p:spPr>
            <a:xfrm>
              <a:off x="5810242" y="4629150"/>
              <a:ext cx="304808" cy="25717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115050" y="4229100"/>
              <a:ext cx="342900" cy="65722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62"/>
          <p:cNvGrpSpPr/>
          <p:nvPr/>
        </p:nvGrpSpPr>
        <p:grpSpPr>
          <a:xfrm>
            <a:off x="4578816" y="3306753"/>
            <a:ext cx="1672555" cy="469612"/>
            <a:chOff x="5207466" y="3306753"/>
            <a:chExt cx="1672555" cy="469612"/>
          </a:xfrm>
        </p:grpSpPr>
        <p:grpSp>
          <p:nvGrpSpPr>
            <p:cNvPr id="6" name="Group 63"/>
            <p:cNvGrpSpPr/>
            <p:nvPr/>
          </p:nvGrpSpPr>
          <p:grpSpPr>
            <a:xfrm>
              <a:off x="5207466" y="3306753"/>
              <a:ext cx="1672555" cy="466130"/>
              <a:chOff x="3331478" y="3829050"/>
              <a:chExt cx="1672555" cy="466130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3331478" y="3829050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042445" y="38335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4360178" y="38335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4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718283" y="38335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5</a:t>
                </a: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5543550" y="331470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</p:grpSp>
      <p:grpSp>
        <p:nvGrpSpPr>
          <p:cNvPr id="7" name="Group 72"/>
          <p:cNvGrpSpPr/>
          <p:nvPr/>
        </p:nvGrpSpPr>
        <p:grpSpPr>
          <a:xfrm>
            <a:off x="571500" y="2743200"/>
            <a:ext cx="3429000" cy="800160"/>
            <a:chOff x="2571750" y="5086350"/>
            <a:chExt cx="3429000" cy="800160"/>
          </a:xfrm>
        </p:grpSpPr>
        <p:sp>
          <p:nvSpPr>
            <p:cNvPr id="74" name="TextBox 73"/>
            <p:cNvSpPr txBox="1"/>
            <p:nvPr/>
          </p:nvSpPr>
          <p:spPr>
            <a:xfrm>
              <a:off x="2571750" y="5486400"/>
              <a:ext cx="3429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Limited by </a:t>
              </a:r>
              <a:r>
                <a:rPr lang="en-US" sz="2000" b="1" i="1" dirty="0">
                  <a:solidFill>
                    <a:srgbClr val="FF0000"/>
                  </a:solidFill>
                </a:rPr>
                <a:t>most</a:t>
              </a:r>
              <a:r>
                <a:rPr lang="en-US" sz="2000" b="1" dirty="0">
                  <a:solidFill>
                    <a:srgbClr val="FF0000"/>
                  </a:solidFill>
                </a:rPr>
                <a:t> busy channel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571750" y="5086350"/>
              <a:ext cx="12573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But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78" name="Straight Connector 77"/>
          <p:cNvCxnSpPr/>
          <p:nvPr/>
        </p:nvCxnSpPr>
        <p:spPr>
          <a:xfrm>
            <a:off x="4914900" y="3257550"/>
            <a:ext cx="685800" cy="0"/>
          </a:xfrm>
          <a:prstGeom prst="line">
            <a:avLst/>
          </a:prstGeom>
          <a:ln w="412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886200" y="3257550"/>
            <a:ext cx="971550" cy="1588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rot="5400000">
            <a:off x="1714500" y="3886200"/>
            <a:ext cx="685800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88"/>
          <p:cNvGrpSpPr/>
          <p:nvPr/>
        </p:nvGrpSpPr>
        <p:grpSpPr>
          <a:xfrm>
            <a:off x="571500" y="4343400"/>
            <a:ext cx="7029450" cy="1508105"/>
            <a:chOff x="2571750" y="5086345"/>
            <a:chExt cx="3542044" cy="1049061"/>
          </a:xfrm>
        </p:grpSpPr>
        <p:sp>
          <p:nvSpPr>
            <p:cNvPr id="90" name="TextBox 89"/>
            <p:cNvSpPr txBox="1"/>
            <p:nvPr/>
          </p:nvSpPr>
          <p:spPr>
            <a:xfrm>
              <a:off x="2571750" y="5486400"/>
              <a:ext cx="3429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571750" y="5086345"/>
              <a:ext cx="3542044" cy="1049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§"/>
              </a:pPr>
              <a:r>
                <a:rPr lang="en-US" sz="2000" b="1" dirty="0"/>
                <a:t> </a:t>
              </a:r>
              <a:r>
                <a:rPr lang="en-US" sz="2400" dirty="0"/>
                <a:t>Carrier Sense Across </a:t>
              </a:r>
              <a:r>
                <a:rPr lang="en-US" sz="2400" b="1" dirty="0"/>
                <a:t>All</a:t>
              </a:r>
              <a:r>
                <a:rPr lang="en-US" sz="2400" dirty="0"/>
                <a:t> Channels</a:t>
              </a:r>
            </a:p>
            <a:p>
              <a:pPr>
                <a:buFont typeface="Wingdings" pitchFamily="2" charset="2"/>
                <a:buChar char="§"/>
              </a:pPr>
              <a:endParaRPr lang="en-US" sz="2400" b="1" dirty="0"/>
            </a:p>
            <a:p>
              <a:pPr>
                <a:buFont typeface="Wingdings" pitchFamily="2" charset="2"/>
                <a:buChar char="§"/>
              </a:pPr>
              <a:r>
                <a:rPr lang="en-US" sz="2400" b="1" dirty="0"/>
                <a:t> All </a:t>
              </a:r>
              <a:r>
                <a:rPr lang="en-US" sz="2400" dirty="0"/>
                <a:t>channels must be free</a:t>
              </a:r>
            </a:p>
            <a:p>
              <a:pPr lvl="1">
                <a:buFont typeface="Wingdings" pitchFamily="2" charset="2"/>
                <a:buChar char="§"/>
              </a:pPr>
              <a:r>
                <a:rPr lang="el-GR" sz="2000" dirty="0"/>
                <a:t>ρ</a:t>
              </a:r>
              <a:r>
                <a:rPr lang="en-US" sz="2000" b="1" baseline="-25000" dirty="0"/>
                <a:t>BS</a:t>
              </a:r>
              <a:r>
                <a:rPr lang="en-US" sz="2000" i="1" dirty="0"/>
                <a:t>(2 and 3 are free) = </a:t>
              </a:r>
              <a:r>
                <a:rPr lang="el-GR" sz="2000" dirty="0"/>
                <a:t>ρ</a:t>
              </a:r>
              <a:r>
                <a:rPr lang="en-US" sz="2000" b="1" baseline="-25000" dirty="0"/>
                <a:t>BS</a:t>
              </a:r>
              <a:r>
                <a:rPr lang="en-US" sz="2000" i="1" dirty="0"/>
                <a:t>(2 is free) x </a:t>
              </a:r>
              <a:r>
                <a:rPr lang="el-GR" sz="2000" dirty="0"/>
                <a:t>ρ</a:t>
              </a:r>
              <a:r>
                <a:rPr lang="en-US" sz="2000" b="1" baseline="-25000" dirty="0"/>
                <a:t>BS</a:t>
              </a:r>
              <a:r>
                <a:rPr lang="en-US" sz="2000" i="1" dirty="0"/>
                <a:t>(3 is free)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000250" y="5921514"/>
            <a:ext cx="531495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Tradeoff between wider channel widths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and opportunity to transmit on each channel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782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121"/>
    </mc:Choice>
    <mc:Fallback xmlns="">
      <p:transition xmlns:p14="http://schemas.microsoft.com/office/powerpoint/2010/main" spd="slow" advTm="891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3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Multi Channel Airtime Metric (</a:t>
            </a:r>
            <a:r>
              <a:rPr lang="en-US" sz="3600" dirty="0" err="1"/>
              <a:t>MCham</a:t>
            </a:r>
            <a:r>
              <a:rPr lang="en-US" sz="3600" dirty="0"/>
              <a:t>)</a:t>
            </a:r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555222" y="3078694"/>
            <a:ext cx="1731278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4555222" y="3078694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5943600" y="3078694"/>
            <a:ext cx="342900" cy="864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/>
        </p:nvSpPr>
        <p:spPr>
          <a:xfrm>
            <a:off x="4898122" y="3078694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5241022" y="3078694"/>
            <a:ext cx="342900" cy="86465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/>
        </p:nvSpPr>
        <p:spPr>
          <a:xfrm>
            <a:off x="5583922" y="3078694"/>
            <a:ext cx="342900" cy="864656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5641072" y="2507194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BS</a:t>
            </a:r>
          </a:p>
        </p:txBody>
      </p:sp>
      <p:pic>
        <p:nvPicPr>
          <p:cNvPr id="115" name="Picture 114" descr="11954226271169522330transmission_tower_ante_01_svg_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92683" y="1657350"/>
            <a:ext cx="1072279" cy="1371600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4914900" y="3086100"/>
            <a:ext cx="342900" cy="857250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943475" y="3657600"/>
            <a:ext cx="304808" cy="2571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114550" y="4286250"/>
            <a:ext cx="5432064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ρ</a:t>
            </a:r>
            <a:r>
              <a:rPr lang="en-US" sz="2800" b="1" baseline="-25000" dirty="0">
                <a:solidFill>
                  <a:srgbClr val="FF0000"/>
                </a:solidFill>
              </a:rPr>
              <a:t>BS</a:t>
            </a:r>
            <a:r>
              <a:rPr lang="en-US" sz="2800" b="1" dirty="0">
                <a:solidFill>
                  <a:srgbClr val="FF0000"/>
                </a:solidFill>
              </a:rPr>
              <a:t>(2) </a:t>
            </a:r>
            <a:r>
              <a:rPr lang="en-US" sz="2800" b="1" dirty="0">
                <a:solidFill>
                  <a:srgbClr val="FF0000"/>
                </a:solidFill>
                <a:sym typeface="Symbol"/>
              </a:rPr>
              <a:t> Free Air Time on Channel </a:t>
            </a:r>
            <a:r>
              <a:rPr lang="en-US" sz="2800" b="1" i="1" dirty="0">
                <a:solidFill>
                  <a:srgbClr val="FF0000"/>
                </a:solidFill>
                <a:sym typeface="Symbol"/>
              </a:rPr>
              <a:t>2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945923" y="3099705"/>
            <a:ext cx="304808" cy="82867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62"/>
          <p:cNvGrpSpPr/>
          <p:nvPr/>
        </p:nvGrpSpPr>
        <p:grpSpPr>
          <a:xfrm>
            <a:off x="4578816" y="3306753"/>
            <a:ext cx="1672555" cy="469612"/>
            <a:chOff x="5207466" y="3306753"/>
            <a:chExt cx="1672555" cy="469612"/>
          </a:xfrm>
        </p:grpSpPr>
        <p:grpSp>
          <p:nvGrpSpPr>
            <p:cNvPr id="4" name="Group 63"/>
            <p:cNvGrpSpPr/>
            <p:nvPr/>
          </p:nvGrpSpPr>
          <p:grpSpPr>
            <a:xfrm>
              <a:off x="5207466" y="3306753"/>
              <a:ext cx="1672555" cy="466130"/>
              <a:chOff x="3331478" y="3829050"/>
              <a:chExt cx="1672555" cy="466130"/>
            </a:xfrm>
          </p:grpSpPr>
          <p:sp>
            <p:nvSpPr>
              <p:cNvPr id="92" name="TextBox 91"/>
              <p:cNvSpPr txBox="1"/>
              <p:nvPr/>
            </p:nvSpPr>
            <p:spPr>
              <a:xfrm>
                <a:off x="3331478" y="3829050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042445" y="38335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4360178" y="38335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4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4718283" y="3833515"/>
                <a:ext cx="2857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5</a:t>
                </a: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5543550" y="3314700"/>
              <a:ext cx="2857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</a:t>
              </a:r>
            </a:p>
          </p:txBody>
        </p:sp>
      </p:grpSp>
      <p:grpSp>
        <p:nvGrpSpPr>
          <p:cNvPr id="5" name="Group 38"/>
          <p:cNvGrpSpPr/>
          <p:nvPr/>
        </p:nvGrpSpPr>
        <p:grpSpPr>
          <a:xfrm>
            <a:off x="3486150" y="4229100"/>
            <a:ext cx="2777760" cy="954108"/>
            <a:chOff x="3829050" y="5657850"/>
            <a:chExt cx="2072897" cy="954108"/>
          </a:xfrm>
        </p:grpSpPr>
        <p:sp>
          <p:nvSpPr>
            <p:cNvPr id="40" name="TextBox 39"/>
            <p:cNvSpPr txBox="1"/>
            <p:nvPr/>
          </p:nvSpPr>
          <p:spPr>
            <a:xfrm>
              <a:off x="3829050" y="5657851"/>
              <a:ext cx="2047107" cy="954107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l-GR" sz="2800" b="1" dirty="0">
                  <a:solidFill>
                    <a:srgbClr val="FF0000"/>
                  </a:solidFill>
                </a:rPr>
                <a:t>ρ</a:t>
              </a:r>
              <a:r>
                <a:rPr lang="en-US" sz="2800" b="1" baseline="-25000" dirty="0">
                  <a:solidFill>
                    <a:srgbClr val="FF0000"/>
                  </a:solidFill>
                </a:rPr>
                <a:t>BS</a:t>
              </a:r>
              <a:r>
                <a:rPr lang="en-US" sz="2800" b="1" dirty="0">
                  <a:solidFill>
                    <a:srgbClr val="FF0000"/>
                  </a:solidFill>
                </a:rPr>
                <a:t>(2)</a:t>
              </a:r>
              <a:r>
                <a:rPr lang="en-US" sz="2800" b="1" baseline="-25000" dirty="0">
                  <a:solidFill>
                    <a:srgbClr val="FF0000"/>
                  </a:solidFill>
                </a:rPr>
                <a:t> </a:t>
              </a:r>
              <a:r>
                <a:rPr lang="en-US" sz="2800" b="1" dirty="0">
                  <a:solidFill>
                    <a:srgbClr val="FF0000"/>
                  </a:solidFill>
                  <a:sym typeface="Symbol"/>
                </a:rPr>
                <a:t></a:t>
              </a:r>
            </a:p>
            <a:p>
              <a:endParaRPr lang="en-US" sz="2800" b="1" dirty="0">
                <a:solidFill>
                  <a:srgbClr val="FF0000"/>
                </a:solidFill>
              </a:endParaRPr>
            </a:p>
          </p:txBody>
        </p:sp>
        <p:graphicFrame>
          <p:nvGraphicFramePr>
            <p:cNvPr id="41" name="Object 40"/>
            <p:cNvGraphicFramePr>
              <a:graphicFrameLocks noChangeAspect="1"/>
            </p:cNvGraphicFramePr>
            <p:nvPr/>
          </p:nvGraphicFramePr>
          <p:xfrm>
            <a:off x="4767307" y="5657850"/>
            <a:ext cx="113464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8" name="Equation" r:id="rId6" imgW="749160" imgH="393480" progId="Equation.3">
                    <p:embed/>
                  </p:oleObj>
                </mc:Choice>
                <mc:Fallback>
                  <p:oleObj name="Equation" r:id="rId6" imgW="7491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67307" y="5657850"/>
                          <a:ext cx="1134640" cy="6858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" name="TextBox 41"/>
          <p:cNvSpPr txBox="1"/>
          <p:nvPr/>
        </p:nvSpPr>
        <p:spPr>
          <a:xfrm>
            <a:off x="1771650" y="4171950"/>
            <a:ext cx="6073779" cy="95410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ρ</a:t>
            </a:r>
            <a:r>
              <a:rPr lang="en-US" sz="2800" b="1" baseline="-25000" dirty="0">
                <a:solidFill>
                  <a:srgbClr val="FF0000"/>
                </a:solidFill>
              </a:rPr>
              <a:t>n</a:t>
            </a:r>
            <a:r>
              <a:rPr lang="en-US" sz="2800" b="1" dirty="0">
                <a:solidFill>
                  <a:srgbClr val="FF0000"/>
                </a:solidFill>
              </a:rPr>
              <a:t>(c) </a:t>
            </a:r>
            <a:r>
              <a:rPr lang="en-US" sz="2800" b="1" dirty="0">
                <a:solidFill>
                  <a:srgbClr val="FF0000"/>
                </a:solidFill>
                <a:sym typeface="Symbol"/>
              </a:rPr>
              <a:t>= Approx. opportunity node </a:t>
            </a:r>
            <a:r>
              <a:rPr lang="en-US" sz="2800" b="1" i="1" u="sng" dirty="0">
                <a:solidFill>
                  <a:srgbClr val="FF0000"/>
                </a:solidFill>
                <a:sym typeface="Symbol"/>
              </a:rPr>
              <a:t>n</a:t>
            </a:r>
            <a:r>
              <a:rPr lang="en-US" sz="2800" b="1" dirty="0">
                <a:solidFill>
                  <a:srgbClr val="FF0000"/>
                </a:solidFill>
                <a:sym typeface="Symbol"/>
              </a:rPr>
              <a:t> will </a:t>
            </a:r>
          </a:p>
          <a:p>
            <a:r>
              <a:rPr lang="en-US" sz="2800" b="1" dirty="0">
                <a:solidFill>
                  <a:srgbClr val="FF0000"/>
                </a:solidFill>
                <a:sym typeface="Symbol"/>
              </a:rPr>
              <a:t>    	     get to transmit on channel </a:t>
            </a:r>
            <a:r>
              <a:rPr lang="en-US" sz="2800" b="1" i="1" u="sng" dirty="0">
                <a:solidFill>
                  <a:srgbClr val="FF0000"/>
                </a:solidFill>
                <a:sym typeface="Symbol"/>
              </a:rPr>
              <a:t>c</a:t>
            </a:r>
            <a:endParaRPr lang="en-US" sz="2800" b="1" i="1" u="sng" dirty="0">
              <a:solidFill>
                <a:srgbClr val="FF0000"/>
              </a:solidFill>
            </a:endParaRPr>
          </a:p>
        </p:txBody>
      </p:sp>
      <p:pic>
        <p:nvPicPr>
          <p:cNvPr id="43" name="Picture 42" descr="11954226271169522330transmission_tower_ante_01_svg_hi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57950" y="1085850"/>
            <a:ext cx="446783" cy="571500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42900" y="4514850"/>
            <a:ext cx="8564396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rgbClr val="FF0000"/>
                </a:solidFill>
              </a:rPr>
              <a:t>ρ</a:t>
            </a:r>
            <a:r>
              <a:rPr lang="en-US" sz="2800" b="1" baseline="-25000" dirty="0">
                <a:solidFill>
                  <a:srgbClr val="FF0000"/>
                </a:solidFill>
              </a:rPr>
              <a:t>BS</a:t>
            </a:r>
            <a:r>
              <a:rPr lang="en-US" sz="2800" b="1" dirty="0">
                <a:solidFill>
                  <a:srgbClr val="FF0000"/>
                </a:solidFill>
              </a:rPr>
              <a:t>(2) =</a:t>
            </a:r>
            <a:r>
              <a:rPr lang="en-US" sz="2800" b="1" dirty="0">
                <a:solidFill>
                  <a:srgbClr val="FF0000"/>
                </a:solidFill>
                <a:sym typeface="Symbol"/>
              </a:rPr>
              <a:t> Max (Free Air Time on channel 2</a:t>
            </a:r>
            <a:r>
              <a:rPr lang="en-US" sz="2800" b="1" i="1" dirty="0">
                <a:solidFill>
                  <a:srgbClr val="FF0000"/>
                </a:solidFill>
                <a:sym typeface="Symbol"/>
              </a:rPr>
              <a:t>,   </a:t>
            </a:r>
            <a:r>
              <a:rPr lang="en-US" sz="2800" b="1" dirty="0">
                <a:solidFill>
                  <a:srgbClr val="FF0000"/>
                </a:solidFill>
                <a:sym typeface="Symbol"/>
              </a:rPr>
              <a:t>1/Contention)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6" name="Group 44"/>
          <p:cNvGrpSpPr/>
          <p:nvPr/>
        </p:nvGrpSpPr>
        <p:grpSpPr>
          <a:xfrm>
            <a:off x="1943100" y="2514600"/>
            <a:ext cx="5111750" cy="910567"/>
            <a:chOff x="2628900" y="4286250"/>
            <a:chExt cx="5111750" cy="910567"/>
          </a:xfrm>
        </p:grpSpPr>
        <p:sp>
          <p:nvSpPr>
            <p:cNvPr id="46" name="TextBox 45"/>
            <p:cNvSpPr txBox="1"/>
            <p:nvPr/>
          </p:nvSpPr>
          <p:spPr>
            <a:xfrm>
              <a:off x="2628900" y="4438650"/>
              <a:ext cx="24762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MCham</a:t>
              </a:r>
              <a:r>
                <a:rPr lang="en-US" sz="2400" baseline="-25000" dirty="0" err="1"/>
                <a:t>n</a:t>
              </a:r>
              <a:r>
                <a:rPr lang="en-US" sz="2400" dirty="0"/>
                <a:t> (F, W)  =  </a:t>
              </a:r>
            </a:p>
          </p:txBody>
        </p:sp>
        <p:graphicFrame>
          <p:nvGraphicFramePr>
            <p:cNvPr id="47" name="Object 46"/>
            <p:cNvGraphicFramePr>
              <a:graphicFrameLocks noChangeAspect="1"/>
            </p:cNvGraphicFramePr>
            <p:nvPr/>
          </p:nvGraphicFramePr>
          <p:xfrm>
            <a:off x="4914900" y="4286250"/>
            <a:ext cx="2825750" cy="9105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9" name="Equation" r:id="rId8" imgW="1168200" imgH="444240" progId="Equation.3">
                    <p:embed/>
                  </p:oleObj>
                </mc:Choice>
                <mc:Fallback>
                  <p:oleObj name="Equation" r:id="rId8" imgW="1168200" imgH="4442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14900" y="4286250"/>
                          <a:ext cx="2825750" cy="9105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TextBox 47"/>
          <p:cNvSpPr txBox="1"/>
          <p:nvPr/>
        </p:nvSpPr>
        <p:spPr>
          <a:xfrm>
            <a:off x="2057400" y="3486150"/>
            <a:ext cx="531495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Pick (F, W) that maximizes </a:t>
            </a:r>
            <a:r>
              <a:rPr lang="en-US" sz="2800" dirty="0"/>
              <a:t>	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(N * </a:t>
            </a:r>
            <a:r>
              <a:rPr lang="en-US" sz="2800" dirty="0" err="1">
                <a:solidFill>
                  <a:srgbClr val="FF0000"/>
                </a:solidFill>
              </a:rPr>
              <a:t>MCham</a:t>
            </a:r>
            <a:r>
              <a:rPr lang="en-US" sz="2800" baseline="-25000" dirty="0" err="1">
                <a:solidFill>
                  <a:srgbClr val="FF0000"/>
                </a:solidFill>
              </a:rPr>
              <a:t>BS</a:t>
            </a:r>
            <a:r>
              <a:rPr lang="en-US" sz="2800" dirty="0">
                <a:solidFill>
                  <a:srgbClr val="FF0000"/>
                </a:solidFill>
              </a:rPr>
              <a:t> + </a:t>
            </a:r>
            <a:r>
              <a:rPr lang="el-GR" sz="2800" dirty="0">
                <a:solidFill>
                  <a:srgbClr val="FF0000"/>
                </a:solidFill>
              </a:rPr>
              <a:t>Σ</a:t>
            </a:r>
            <a:r>
              <a:rPr lang="en-US" sz="2800" baseline="-25000" dirty="0" err="1">
                <a:solidFill>
                  <a:srgbClr val="FF0000"/>
                </a:solidFill>
              </a:rPr>
              <a:t>n</a:t>
            </a:r>
            <a:r>
              <a:rPr lang="en-US" sz="2800" dirty="0" err="1">
                <a:solidFill>
                  <a:srgbClr val="FF0000"/>
                </a:solidFill>
              </a:rPr>
              <a:t>MCham</a:t>
            </a:r>
            <a:r>
              <a:rPr lang="en-US" sz="2800" baseline="-25000" dirty="0" err="1">
                <a:solidFill>
                  <a:srgbClr val="FF0000"/>
                </a:solidFill>
              </a:rPr>
              <a:t>n</a:t>
            </a:r>
            <a:r>
              <a:rPr lang="en-US" sz="2800" dirty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36" name="Chart 35"/>
          <p:cNvGraphicFramePr/>
          <p:nvPr/>
        </p:nvGraphicFramePr>
        <p:xfrm>
          <a:off x="228600" y="1028700"/>
          <a:ext cx="8343900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9" name="Chart 38"/>
          <p:cNvGraphicFramePr/>
          <p:nvPr/>
        </p:nvGraphicFramePr>
        <p:xfrm>
          <a:off x="342900" y="3714750"/>
          <a:ext cx="8229600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69714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6955"/>
    </mc:Choice>
    <mc:Fallback xmlns="">
      <p:transition xmlns:p14="http://schemas.microsoft.com/office/powerpoint/2010/main" spd="slow" advTm="2269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43" dur="indefinite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46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49" dur="indefinite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52" dur="indefinite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55" dur="indefinite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58" dur="indefinite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61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64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67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70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73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76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2"/>
                                      </p:to>
                                    </p:set>
                                    <p:animEffect filter="image" prLst="opacity: 0.02">
                                      <p:cBhvr rctx="IE">
                                        <p:cTn id="79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84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87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112" grpId="0" animBg="1"/>
      <p:bldP spid="113" grpId="0" animBg="1"/>
      <p:bldP spid="114" grpId="0" animBg="1"/>
      <p:bldP spid="61" grpId="0"/>
      <p:bldP spid="64" grpId="0" animBg="1"/>
      <p:bldP spid="68" grpId="0" animBg="1"/>
      <p:bldP spid="68" grpId="1" animBg="1"/>
      <p:bldP spid="37" grpId="0" animBg="1"/>
      <p:bldP spid="37" grpId="1" animBg="1"/>
      <p:bldP spid="38" grpId="0" animBg="1"/>
      <p:bldP spid="38" grpId="1" animBg="1"/>
      <p:bldP spid="38" grpId="2" animBg="1"/>
      <p:bldP spid="42" grpId="0" animBg="1"/>
      <p:bldP spid="42" grpId="1" animBg="1"/>
      <p:bldP spid="44" grpId="0" animBg="1"/>
      <p:bldP spid="44" grpId="1" animBg="1"/>
      <p:bldP spid="48" grpId="0" animBg="1"/>
      <p:bldP spid="48" grpId="1" animBg="1"/>
      <p:bldGraphic spid="36" grpId="0">
        <p:bldAsOne/>
      </p:bldGraphic>
      <p:bldGraphic spid="39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Chart 60"/>
          <p:cNvGraphicFramePr/>
          <p:nvPr/>
        </p:nvGraphicFramePr>
        <p:xfrm>
          <a:off x="342900" y="2228850"/>
          <a:ext cx="8172450" cy="4171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WhiteFi Prototype Performance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57350" y="1323159"/>
            <a:ext cx="6400800" cy="5715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57350" y="1314450"/>
            <a:ext cx="400050" cy="571500"/>
          </a:xfrm>
          <a:prstGeom prst="rect">
            <a:avLst/>
          </a:prstGeom>
          <a:solidFill>
            <a:srgbClr val="FF0000"/>
          </a:solidFill>
          <a:ln>
            <a:solidFill>
              <a:schemeClr val="accent2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057400" y="1323159"/>
            <a:ext cx="40005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457450" y="1323159"/>
            <a:ext cx="40005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857500" y="1323159"/>
            <a:ext cx="40005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257550" y="1323159"/>
            <a:ext cx="40005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600200" y="1380309"/>
            <a:ext cx="51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25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657600" y="1323159"/>
            <a:ext cx="40005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057650" y="1323159"/>
            <a:ext cx="400050" cy="5715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457700" y="1323159"/>
            <a:ext cx="400050" cy="5715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4857750" y="1323159"/>
            <a:ext cx="40005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257800" y="1323159"/>
            <a:ext cx="40005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657850" y="1323159"/>
            <a:ext cx="40005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057900" y="1323328"/>
            <a:ext cx="400050" cy="5715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6457950" y="1323328"/>
            <a:ext cx="400050" cy="5715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858000" y="1323328"/>
            <a:ext cx="400050" cy="5715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7258050" y="1323328"/>
            <a:ext cx="400050" cy="5715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7658100" y="1323328"/>
            <a:ext cx="400050" cy="5715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000500" y="1380478"/>
            <a:ext cx="51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400550" y="1380478"/>
            <a:ext cx="51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32</a:t>
            </a:r>
          </a:p>
        </p:txBody>
      </p:sp>
      <p:grpSp>
        <p:nvGrpSpPr>
          <p:cNvPr id="3" name="Group 59"/>
          <p:cNvGrpSpPr/>
          <p:nvPr/>
        </p:nvGrpSpPr>
        <p:grpSpPr>
          <a:xfrm>
            <a:off x="2000250" y="1371600"/>
            <a:ext cx="6115050" cy="470543"/>
            <a:chOff x="2286000" y="1371600"/>
            <a:chExt cx="6115050" cy="470543"/>
          </a:xfrm>
        </p:grpSpPr>
        <p:sp>
          <p:nvSpPr>
            <p:cNvPr id="30" name="TextBox 29"/>
            <p:cNvSpPr txBox="1"/>
            <p:nvPr/>
          </p:nvSpPr>
          <p:spPr>
            <a:xfrm>
              <a:off x="2286000" y="1380309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26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686050" y="1380309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27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086100" y="1380309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28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486150" y="1380309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29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86200" y="1380478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30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086350" y="1371600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33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86400" y="1371600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34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886450" y="1371600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35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286500" y="1371600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36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686550" y="1371600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37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086600" y="1371600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38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486650" y="1371600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39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886700" y="1371600"/>
              <a:ext cx="5143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40</a:t>
              </a:r>
            </a:p>
          </p:txBody>
        </p:sp>
      </p:grpSp>
      <p:sp>
        <p:nvSpPr>
          <p:cNvPr id="43" name="Rectangle 42"/>
          <p:cNvSpPr/>
          <p:nvPr/>
        </p:nvSpPr>
        <p:spPr>
          <a:xfrm>
            <a:off x="5314950" y="2800350"/>
            <a:ext cx="2835186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114800" y="2804163"/>
            <a:ext cx="4048941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3943351" y="2804163"/>
            <a:ext cx="4211682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857500" y="2804163"/>
            <a:ext cx="5297532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2571750" y="2804163"/>
            <a:ext cx="5588178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397727" y="2812872"/>
            <a:ext cx="6788328" cy="2571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4857750" y="1314450"/>
            <a:ext cx="1200150" cy="571500"/>
          </a:xfrm>
          <a:prstGeom prst="rect">
            <a:avLst/>
          </a:prstGeom>
          <a:noFill/>
          <a:ln w="63500">
            <a:solidFill>
              <a:srgbClr val="B4D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2057400" y="1314450"/>
            <a:ext cx="2000250" cy="571500"/>
          </a:xfrm>
          <a:prstGeom prst="rect">
            <a:avLst/>
          </a:prstGeom>
          <a:noFill/>
          <a:ln w="63500">
            <a:solidFill>
              <a:srgbClr val="B4D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000250" y="1257300"/>
            <a:ext cx="1657350" cy="685800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/>
          <p:cNvSpPr/>
          <p:nvPr/>
        </p:nvSpPr>
        <p:spPr>
          <a:xfrm>
            <a:off x="3849189" y="1924594"/>
            <a:ext cx="1471748" cy="444138"/>
          </a:xfrm>
          <a:custGeom>
            <a:avLst/>
            <a:gdLst>
              <a:gd name="connsiteX0" fmla="*/ 0 w 1471748"/>
              <a:gd name="connsiteY0" fmla="*/ 0 h 444138"/>
              <a:gd name="connsiteX1" fmla="*/ 43542 w 1471748"/>
              <a:gd name="connsiteY1" fmla="*/ 191589 h 444138"/>
              <a:gd name="connsiteX2" fmla="*/ 243840 w 1471748"/>
              <a:gd name="connsiteY2" fmla="*/ 400595 h 444138"/>
              <a:gd name="connsiteX3" fmla="*/ 905691 w 1471748"/>
              <a:gd name="connsiteY3" fmla="*/ 435429 h 444138"/>
              <a:gd name="connsiteX4" fmla="*/ 1288868 w 1471748"/>
              <a:gd name="connsiteY4" fmla="*/ 348343 h 444138"/>
              <a:gd name="connsiteX5" fmla="*/ 1471748 w 1471748"/>
              <a:gd name="connsiteY5" fmla="*/ 43543 h 44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1748" h="444138">
                <a:moveTo>
                  <a:pt x="0" y="0"/>
                </a:moveTo>
                <a:cubicBezTo>
                  <a:pt x="1451" y="62411"/>
                  <a:pt x="2902" y="124823"/>
                  <a:pt x="43542" y="191589"/>
                </a:cubicBezTo>
                <a:cubicBezTo>
                  <a:pt x="84182" y="258355"/>
                  <a:pt x="100148" y="359955"/>
                  <a:pt x="243840" y="400595"/>
                </a:cubicBezTo>
                <a:cubicBezTo>
                  <a:pt x="387532" y="441235"/>
                  <a:pt x="731520" y="444138"/>
                  <a:pt x="905691" y="435429"/>
                </a:cubicBezTo>
                <a:cubicBezTo>
                  <a:pt x="1079862" y="426720"/>
                  <a:pt x="1194525" y="413657"/>
                  <a:pt x="1288868" y="348343"/>
                </a:cubicBezTo>
                <a:cubicBezTo>
                  <a:pt x="1383211" y="283029"/>
                  <a:pt x="1427479" y="163286"/>
                  <a:pt x="1471748" y="43543"/>
                </a:cubicBezTo>
              </a:path>
            </a:pathLst>
          </a:custGeom>
          <a:ln w="28575">
            <a:solidFill>
              <a:schemeClr val="tx1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800600" y="1257300"/>
            <a:ext cx="1314450" cy="685800"/>
          </a:xfrm>
          <a:prstGeom prst="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69"/>
          <p:cNvSpPr/>
          <p:nvPr/>
        </p:nvSpPr>
        <p:spPr>
          <a:xfrm>
            <a:off x="5543550" y="1943100"/>
            <a:ext cx="1828800" cy="228600"/>
          </a:xfrm>
          <a:custGeom>
            <a:avLst/>
            <a:gdLst>
              <a:gd name="connsiteX0" fmla="*/ 0 w 1471748"/>
              <a:gd name="connsiteY0" fmla="*/ 0 h 444138"/>
              <a:gd name="connsiteX1" fmla="*/ 43542 w 1471748"/>
              <a:gd name="connsiteY1" fmla="*/ 191589 h 444138"/>
              <a:gd name="connsiteX2" fmla="*/ 243840 w 1471748"/>
              <a:gd name="connsiteY2" fmla="*/ 400595 h 444138"/>
              <a:gd name="connsiteX3" fmla="*/ 905691 w 1471748"/>
              <a:gd name="connsiteY3" fmla="*/ 435429 h 444138"/>
              <a:gd name="connsiteX4" fmla="*/ 1288868 w 1471748"/>
              <a:gd name="connsiteY4" fmla="*/ 348343 h 444138"/>
              <a:gd name="connsiteX5" fmla="*/ 1471748 w 1471748"/>
              <a:gd name="connsiteY5" fmla="*/ 43543 h 44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1748" h="444138">
                <a:moveTo>
                  <a:pt x="0" y="0"/>
                </a:moveTo>
                <a:cubicBezTo>
                  <a:pt x="1451" y="62411"/>
                  <a:pt x="2902" y="124823"/>
                  <a:pt x="43542" y="191589"/>
                </a:cubicBezTo>
                <a:cubicBezTo>
                  <a:pt x="84182" y="258355"/>
                  <a:pt x="100148" y="359955"/>
                  <a:pt x="243840" y="400595"/>
                </a:cubicBezTo>
                <a:cubicBezTo>
                  <a:pt x="387532" y="441235"/>
                  <a:pt x="731520" y="444138"/>
                  <a:pt x="905691" y="435429"/>
                </a:cubicBezTo>
                <a:cubicBezTo>
                  <a:pt x="1079862" y="426720"/>
                  <a:pt x="1194525" y="413657"/>
                  <a:pt x="1288868" y="348343"/>
                </a:cubicBezTo>
                <a:cubicBezTo>
                  <a:pt x="1383211" y="283029"/>
                  <a:pt x="1427479" y="163286"/>
                  <a:pt x="1471748" y="43543"/>
                </a:cubicBezTo>
              </a:path>
            </a:pathLst>
          </a:custGeom>
          <a:ln w="28575">
            <a:solidFill>
              <a:schemeClr val="tx1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7258050" y="1314450"/>
            <a:ext cx="400050" cy="571500"/>
          </a:xfrm>
          <a:prstGeom prst="rect">
            <a:avLst/>
          </a:prstGeom>
          <a:noFill/>
          <a:ln w="63500">
            <a:solidFill>
              <a:srgbClr val="B4D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334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11"/>
    </mc:Choice>
    <mc:Fallback xmlns="">
      <p:transition xmlns:p14="http://schemas.microsoft.com/office/powerpoint/2010/main" spd="slow" advTm="524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60" grpId="0" animBg="1"/>
      <p:bldP spid="60" grpId="1" animBg="1"/>
      <p:bldP spid="62" grpId="0" animBg="1"/>
      <p:bldP spid="62" grpId="1" animBg="1"/>
      <p:bldP spid="63" grpId="0" animBg="1"/>
      <p:bldP spid="64" grpId="0" animBg="1"/>
      <p:bldP spid="64" grpId="1" animBg="1"/>
      <p:bldP spid="66" grpId="0" animBg="1"/>
      <p:bldP spid="66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70" grpId="0" animBg="1"/>
      <p:bldP spid="70" grpId="1" animBg="1"/>
      <p:bldP spid="71" grpId="0" animBg="1"/>
      <p:bldP spid="7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3CC"/>
                </a:solidFill>
              </a:rPr>
              <a:t>Overcoming Wi-Fi’s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Poor performance:</a:t>
            </a:r>
          </a:p>
          <a:p>
            <a:pPr lvl="1"/>
            <a:r>
              <a:rPr lang="en-US" dirty="0"/>
              <a:t>Fix Wi-Fi protocol – several research efforts (11n, MIMO, interference cancellation, …)</a:t>
            </a:r>
          </a:p>
          <a:p>
            <a:pPr lvl="1"/>
            <a:r>
              <a:rPr lang="en-US" dirty="0"/>
              <a:t>Obtain new spectrum?</a:t>
            </a:r>
          </a:p>
          <a:p>
            <a:endParaRPr lang="en-US" dirty="0"/>
          </a:p>
          <a:p>
            <a:r>
              <a:rPr lang="en-US" dirty="0"/>
              <a:t>Low range:</a:t>
            </a:r>
          </a:p>
          <a:p>
            <a:pPr lvl="1"/>
            <a:r>
              <a:rPr lang="en-US" dirty="0"/>
              <a:t>Operate at lower frequencies?</a:t>
            </a:r>
          </a:p>
        </p:txBody>
      </p:sp>
    </p:spTree>
    <p:custDataLst>
      <p:tags r:id="rId1"/>
    </p:custDataLst>
  </p:cSld>
  <p:clrMapOvr>
    <a:masterClrMapping/>
  </p:clrMapOvr>
  <p:transition advTm="723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71450" y="1771650"/>
          <a:ext cx="8801104" cy="3967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02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0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02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237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Fragmentation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Spatial Variation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Temporal Variation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Impact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9732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692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92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171450" y="5126082"/>
            <a:ext cx="8801100" cy="68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WhiteFi System Challenges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6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244632"/>
            <a:ext cx="628650" cy="641568"/>
          </a:xfrm>
          <a:prstGeom prst="rect">
            <a:avLst/>
          </a:prstGeom>
          <a:noFill/>
        </p:spPr>
      </p:pic>
      <p:pic>
        <p:nvPicPr>
          <p:cNvPr id="17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273332"/>
            <a:ext cx="628650" cy="641568"/>
          </a:xfrm>
          <a:prstGeom prst="rect">
            <a:avLst/>
          </a:prstGeom>
          <a:noFill/>
        </p:spPr>
      </p:pic>
      <p:pic>
        <p:nvPicPr>
          <p:cNvPr id="18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273332"/>
            <a:ext cx="628650" cy="641568"/>
          </a:xfrm>
          <a:prstGeom prst="rect">
            <a:avLst/>
          </a:prstGeom>
          <a:noFill/>
        </p:spPr>
      </p:pic>
      <p:pic>
        <p:nvPicPr>
          <p:cNvPr id="19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187732"/>
            <a:ext cx="628650" cy="641568"/>
          </a:xfrm>
          <a:prstGeom prst="rect">
            <a:avLst/>
          </a:prstGeom>
          <a:noFill/>
        </p:spPr>
      </p:pic>
      <p:pic>
        <p:nvPicPr>
          <p:cNvPr id="20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5187732"/>
            <a:ext cx="628650" cy="641568"/>
          </a:xfrm>
          <a:prstGeom prst="rect">
            <a:avLst/>
          </a:prstGeom>
          <a:noFill/>
        </p:spPr>
      </p:pic>
      <p:pic>
        <p:nvPicPr>
          <p:cNvPr id="21" name="Picture 2" descr="C:\Users\t-rohanm\AppData\Local\Microsoft\Windows\Temporary Internet Files\Content.IE5\GYQXHH43\MCj0442139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2100" y="5187732"/>
            <a:ext cx="628650" cy="6415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7029450" y="4114800"/>
            <a:ext cx="180382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Spectrum </a:t>
            </a:r>
          </a:p>
          <a:p>
            <a:pPr algn="ctr"/>
            <a:r>
              <a:rPr lang="en-US" sz="2600" b="1" dirty="0">
                <a:solidFill>
                  <a:srgbClr val="FF0000"/>
                </a:solidFill>
              </a:rPr>
              <a:t>Assignment</a:t>
            </a:r>
            <a:endParaRPr lang="en-US" sz="2600" dirty="0"/>
          </a:p>
        </p:txBody>
      </p:sp>
      <p:sp>
        <p:nvSpPr>
          <p:cNvPr id="25" name="Rectangle 24"/>
          <p:cNvSpPr/>
          <p:nvPr/>
        </p:nvSpPr>
        <p:spPr>
          <a:xfrm>
            <a:off x="6743700" y="5187732"/>
            <a:ext cx="214994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Disconnection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200900" y="3257550"/>
            <a:ext cx="152702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</a:rPr>
              <a:t>Discovery</a:t>
            </a:r>
          </a:p>
        </p:txBody>
      </p:sp>
    </p:spTree>
    <p:extLst>
      <p:ext uri="{BB962C8B-B14F-4D97-AF65-F5344CB8AC3E}">
        <p14:creationId xmlns:p14="http://schemas.microsoft.com/office/powerpoint/2010/main" val="1761434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9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7"/>
            <a:ext cx="8382000" cy="1052596"/>
          </a:xfrm>
        </p:spPr>
        <p:txBody>
          <a:bodyPr>
            <a:normAutofit fontScale="90000"/>
          </a:bodyPr>
          <a:lstStyle/>
          <a:p>
            <a:r>
              <a:rPr sz="4400" spc="0"/>
              <a:t>MSR KNOWS Program</a:t>
            </a:r>
            <a:br>
              <a:rPr spc="0"/>
            </a:br>
            <a:r>
              <a:rPr sz="3200" spc="0"/>
              <a:t>Prototypes</a:t>
            </a:r>
            <a:endParaRPr lang="en-US" sz="3200" spc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48182"/>
            <a:ext cx="8382000" cy="4616648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rgbClr val="FF0000"/>
                </a:solidFill>
              </a:rPr>
              <a:t>V</a:t>
            </a:r>
            <a:r>
              <a:rPr sz="2800" dirty="0">
                <a:solidFill>
                  <a:srgbClr val="FF0000"/>
                </a:solidFill>
              </a:rPr>
              <a:t>ersion </a:t>
            </a:r>
            <a:r>
              <a:rPr lang="en-US" sz="2800" dirty="0">
                <a:solidFill>
                  <a:srgbClr val="FF0000"/>
                </a:solidFill>
              </a:rPr>
              <a:t>1: </a:t>
            </a:r>
            <a:r>
              <a:rPr lang="en-US" sz="2800" dirty="0"/>
              <a:t>Ad hoc networking in white spaces</a:t>
            </a:r>
          </a:p>
          <a:p>
            <a:pPr lvl="1">
              <a:spcAft>
                <a:spcPts val="1200"/>
              </a:spcAft>
            </a:pPr>
            <a:r>
              <a:rPr sz="2000" dirty="0"/>
              <a:t>Capable of sensing TV signals, limited hardware functionality, analysis of design through simulations</a:t>
            </a:r>
            <a:r>
              <a:rPr lang="en-US" sz="2000" dirty="0"/>
              <a:t> </a:t>
            </a:r>
          </a:p>
          <a:p>
            <a:pPr lvl="1">
              <a:spcAft>
                <a:spcPts val="1200"/>
              </a:spcAft>
            </a:pPr>
            <a:endParaRPr lang="en-US" sz="1800" dirty="0"/>
          </a:p>
          <a:p>
            <a:pPr>
              <a:spcBef>
                <a:spcPts val="1800"/>
              </a:spcBef>
            </a:pPr>
            <a:r>
              <a:rPr sz="2800" dirty="0">
                <a:solidFill>
                  <a:srgbClr val="FF0000"/>
                </a:solidFill>
              </a:rPr>
              <a:t>Version 2:</a:t>
            </a:r>
            <a:r>
              <a:rPr sz="2800" dirty="0"/>
              <a:t> </a:t>
            </a:r>
            <a:r>
              <a:rPr lang="en-US" sz="2800" dirty="0"/>
              <a:t>Infrastructure based networking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(WhiteFi)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Capable of sensing TV signals &amp; microphones</a:t>
            </a:r>
            <a:r>
              <a:rPr sz="2000" dirty="0"/>
              <a:t>, deployed in lab</a:t>
            </a:r>
          </a:p>
          <a:p>
            <a:pPr lvl="1">
              <a:spcAft>
                <a:spcPts val="1200"/>
              </a:spcAft>
              <a:buNone/>
            </a:pPr>
            <a:endParaRPr lang="en-US" sz="1800" dirty="0"/>
          </a:p>
          <a:p>
            <a:pPr>
              <a:spcBef>
                <a:spcPts val="1800"/>
              </a:spcBef>
            </a:pPr>
            <a:r>
              <a:rPr sz="2800" dirty="0">
                <a:solidFill>
                  <a:srgbClr val="FF0000"/>
                </a:solidFill>
              </a:rPr>
              <a:t>Version 3:</a:t>
            </a:r>
            <a:r>
              <a:rPr sz="2800" dirty="0"/>
              <a:t> </a:t>
            </a:r>
            <a:r>
              <a:rPr lang="en-US" sz="2800" dirty="0"/>
              <a:t>Campus-wide backbone network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(WhiteFi</a:t>
            </a:r>
            <a:r>
              <a:rPr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r>
              <a:rPr sz="2800" b="1" dirty="0">
                <a:solidFill>
                  <a:schemeClr val="accent1">
                    <a:lumMod val="75000"/>
                  </a:schemeClr>
                </a:solidFill>
              </a:rPr>
              <a:t> Geolocation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lvl="1">
              <a:spcAft>
                <a:spcPts val="1200"/>
              </a:spcAft>
            </a:pPr>
            <a:r>
              <a:rPr lang="en-US" dirty="0"/>
              <a:t>D</a:t>
            </a:r>
            <a:r>
              <a:rPr sz="2000" dirty="0"/>
              <a:t>eploy</a:t>
            </a:r>
            <a:r>
              <a:rPr lang="en-US" sz="2000" dirty="0"/>
              <a:t>ed</a:t>
            </a:r>
            <a:r>
              <a:rPr sz="2000" dirty="0"/>
              <a:t> on campus, and provide coverage in MS Shuttles 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883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60"/>
    </mc:Choice>
    <mc:Fallback xmlns="">
      <p:transition xmlns:p14="http://schemas.microsoft.com/office/powerpoint/2010/main" spd="slow" advTm="728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Geo-location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ranveer\Pictures\geolo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57942"/>
            <a:ext cx="8358188" cy="589011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86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612"/>
    </mc:Choice>
    <mc:Fallback xmlns="">
      <p:transition xmlns:p14="http://schemas.microsoft.com/office/powerpoint/2010/main" spd="slow" advTm="67612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3CC"/>
                </a:solidFill>
              </a:rPr>
              <a:t>Shuttle Deployment</a:t>
            </a:r>
          </a:p>
        </p:txBody>
      </p:sp>
      <p:pic>
        <p:nvPicPr>
          <p:cNvPr id="7171" name="Picture 3" descr="C:\Users\ranveer\Pictures\shuttle\IMG_09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3352992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90357"/>
            <a:ext cx="32004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ranveer\Pictures\shuttle\IMG_09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33800"/>
            <a:ext cx="3018791" cy="226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24000" y="914400"/>
            <a:ext cx="54864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/>
              <a:t>World’s first urban white space network!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07631" y="1524000"/>
            <a:ext cx="691894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Goal: Provide free Wi-Fi Corpnet access in MS shuttles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/>
              <a:t>Use white spaces as backhaul, Wi-Fi inside shuttle 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/>
              <a:t>Obtained FCC Experimental license for MS Campus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/>
              <a:t>Deployed antenna on rooftop, radio in building &amp; shuttle</a:t>
            </a:r>
          </a:p>
          <a:p>
            <a:pPr marL="742950" lvl="1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/>
              <a:t>Protect TVs and </a:t>
            </a:r>
            <a:r>
              <a:rPr lang="en-US" sz="2000" dirty="0" err="1"/>
              <a:t>mics</a:t>
            </a:r>
            <a:r>
              <a:rPr lang="en-US" sz="2000" dirty="0"/>
              <a:t> using geo-location service &amp; sensing</a:t>
            </a:r>
          </a:p>
        </p:txBody>
      </p:sp>
    </p:spTree>
    <p:extLst>
      <p:ext uri="{BB962C8B-B14F-4D97-AF65-F5344CB8AC3E}">
        <p14:creationId xmlns:p14="http://schemas.microsoft.com/office/powerpoint/2010/main" val="3150896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896"/>
    </mc:Choice>
    <mc:Fallback xmlns="">
      <p:transition xmlns:p14="http://schemas.microsoft.com/office/powerpoint/2010/main" spd="slow" advTm="51896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Results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1597967"/>
            <a:ext cx="992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Demo </a:t>
            </a:r>
          </a:p>
        </p:txBody>
      </p:sp>
    </p:spTree>
    <p:extLst>
      <p:ext uri="{BB962C8B-B14F-4D97-AF65-F5344CB8AC3E}">
        <p14:creationId xmlns:p14="http://schemas.microsoft.com/office/powerpoint/2010/main" val="169094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9"/>
    </mc:Choice>
    <mc:Fallback xmlns="">
      <p:transition xmlns:p14="http://schemas.microsoft.com/office/powerpoint/2010/main" spd="slow" advTm="5439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&amp; On-going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White Spaces enable new networking scenarios</a:t>
            </a:r>
          </a:p>
          <a:p>
            <a:pPr marL="457200" lvl="1" indent="0">
              <a:buNone/>
            </a:pPr>
            <a:endParaRPr lang="en-US" sz="1000" dirty="0"/>
          </a:p>
          <a:p>
            <a:r>
              <a:rPr lang="en-US" sz="3000" dirty="0"/>
              <a:t>KNOWS project researched networking problems:</a:t>
            </a:r>
          </a:p>
          <a:p>
            <a:pPr lvl="1"/>
            <a:r>
              <a:rPr lang="en-US" sz="2600" dirty="0"/>
              <a:t>Spectrum assignment: </a:t>
            </a:r>
            <a:r>
              <a:rPr lang="en-US" sz="2600" dirty="0" err="1"/>
              <a:t>MCham</a:t>
            </a:r>
            <a:endParaRPr lang="en-US" sz="2600" dirty="0"/>
          </a:p>
          <a:p>
            <a:pPr lvl="1"/>
            <a:r>
              <a:rPr lang="en-US" sz="2600" dirty="0"/>
              <a:t>Spectrum efficiency: variable channel widths</a:t>
            </a:r>
          </a:p>
          <a:p>
            <a:pPr lvl="1"/>
            <a:r>
              <a:rPr lang="en-US" sz="2600" dirty="0"/>
              <a:t>Network discovery: using SIFT</a:t>
            </a:r>
          </a:p>
          <a:p>
            <a:pPr lvl="1"/>
            <a:r>
              <a:rPr lang="en-US" sz="2600" dirty="0"/>
              <a:t>Network Agility: Ability to handle disconnections</a:t>
            </a:r>
          </a:p>
          <a:p>
            <a:endParaRPr lang="en-US" sz="1000" dirty="0"/>
          </a:p>
          <a:p>
            <a:r>
              <a:rPr lang="en-US" sz="3000" dirty="0"/>
              <a:t>Ongoing work: </a:t>
            </a:r>
          </a:p>
          <a:p>
            <a:pPr lvl="1"/>
            <a:r>
              <a:rPr lang="en-US" sz="2600" dirty="0"/>
              <a:t>MIC sensing, mesh networks, co-existence among white space networks,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418"/>
    </mc:Choice>
    <mc:Fallback xmlns="">
      <p:transition xmlns:p14="http://schemas.microsoft.com/office/powerpoint/2010/main" spd="slow" advTm="131418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4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7"/>
    </mc:Choice>
    <mc:Fallback xmlns="">
      <p:transition xmlns:p14="http://schemas.microsoft.com/office/powerpoint/2010/main" spd="slow" advTm="4587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SIGCOMM 2008 Talk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8179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0501" y="960899"/>
            <a:ext cx="8804189" cy="166253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0" dirty="0"/>
              <a:t>A Case for </a:t>
            </a:r>
            <a:br>
              <a:rPr lang="en-US" sz="4800" b="0" dirty="0"/>
            </a:br>
            <a:r>
              <a:rPr lang="en-US" sz="4800" b="0" dirty="0"/>
              <a:t>Adapting Channel Width </a:t>
            </a:r>
            <a:br>
              <a:rPr lang="en-US" sz="4800" b="0" dirty="0"/>
            </a:br>
            <a:r>
              <a:rPr lang="en-US" sz="4800" b="0" dirty="0"/>
              <a:t>in Wireless Networks</a:t>
            </a:r>
            <a:br>
              <a:rPr lang="en-US" sz="4800" b="0" dirty="0"/>
            </a:br>
            <a:endParaRPr lang="en-US" sz="4800" b="0" dirty="0"/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01495"/>
            <a:ext cx="9144000" cy="2537496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Ranveer Chandra, Ratul Mahajan, </a:t>
            </a:r>
          </a:p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Thomas Moscibroda, </a:t>
            </a:r>
            <a:r>
              <a:rPr lang="en-US" sz="3200" dirty="0">
                <a:solidFill>
                  <a:srgbClr val="FF0000"/>
                </a:solidFill>
              </a:rPr>
              <a:t>Victor Bahl</a:t>
            </a:r>
          </a:p>
          <a:p>
            <a:r>
              <a:rPr lang="en-US" sz="3200" dirty="0">
                <a:latin typeface="+mj-lt"/>
              </a:rPr>
              <a:t>Microsoft Research</a:t>
            </a:r>
          </a:p>
          <a:p>
            <a:endParaRPr lang="en-US" sz="1400" dirty="0">
              <a:solidFill>
                <a:srgbClr val="FF0000"/>
              </a:solidFill>
              <a:latin typeface="+mj-lt"/>
            </a:endParaRPr>
          </a:p>
          <a:p>
            <a:r>
              <a:rPr lang="en-US" sz="3200" dirty="0">
                <a:solidFill>
                  <a:srgbClr val="FF0000"/>
                </a:solidFill>
                <a:latin typeface="+mj-lt"/>
              </a:rPr>
              <a:t>Ramya Raghavendra </a:t>
            </a:r>
            <a:endParaRPr lang="en-US" sz="3200" dirty="0">
              <a:latin typeface="+mj-lt"/>
            </a:endParaRPr>
          </a:p>
          <a:p>
            <a:r>
              <a:rPr lang="en-US" sz="3200" dirty="0"/>
              <a:t>University of California, Santa Barbara</a:t>
            </a:r>
          </a:p>
        </p:txBody>
      </p:sp>
    </p:spTree>
    <p:extLst>
      <p:ext uri="{BB962C8B-B14F-4D97-AF65-F5344CB8AC3E}">
        <p14:creationId xmlns:p14="http://schemas.microsoft.com/office/powerpoint/2010/main" val="3608274353"/>
      </p:ext>
    </p:extLst>
  </p:cSld>
  <p:clrMapOvr>
    <a:masterClrMapping/>
  </p:clrMapOvr>
  <p:transition advTm="22983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Adaptation in Wireless Networks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Existing knobs:</a:t>
            </a:r>
          </a:p>
          <a:p>
            <a:pPr lvl="1"/>
            <a:r>
              <a:rPr lang="en-US" dirty="0"/>
              <a:t>Transmit rate/Modulation: auto rate algorithms</a:t>
            </a:r>
          </a:p>
          <a:p>
            <a:pPr lvl="2"/>
            <a:r>
              <a:rPr lang="en-US" dirty="0"/>
              <a:t>Adapt how tightly bits are packed in spectrum</a:t>
            </a:r>
          </a:p>
          <a:p>
            <a:pPr lvl="1"/>
            <a:r>
              <a:rPr lang="en-US" dirty="0"/>
              <a:t>Transmit power: TPC algorithms</a:t>
            </a:r>
          </a:p>
          <a:p>
            <a:pPr lvl="2"/>
            <a:r>
              <a:rPr lang="en-US" dirty="0"/>
              <a:t>Adapt </a:t>
            </a:r>
            <a:r>
              <a:rPr lang="en-US" dirty="0" err="1"/>
              <a:t>tx</a:t>
            </a:r>
            <a:r>
              <a:rPr lang="en-US" dirty="0"/>
              <a:t> power for connectivity, spectrum reuse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  <a:p>
            <a:r>
              <a:rPr lang="en-US" dirty="0"/>
              <a:t>This paper:</a:t>
            </a:r>
          </a:p>
          <a:p>
            <a:pPr lvl="1"/>
            <a:r>
              <a:rPr lang="en-US" dirty="0"/>
              <a:t>Channel Width: how &amp; why?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A59F-140E-4A21-B6D7-ADB60FD525B2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79005"/>
      </p:ext>
    </p:extLst>
  </p:cSld>
  <p:clrMapOvr>
    <a:masterClrMapping/>
  </p:clrMapOvr>
  <p:transition advTm="43642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714500" y="4286250"/>
            <a:ext cx="5886450" cy="1371600"/>
            <a:chOff x="228600" y="628650"/>
            <a:chExt cx="5762625" cy="1323975"/>
          </a:xfrm>
        </p:grpSpPr>
        <p:pic>
          <p:nvPicPr>
            <p:cNvPr id="51610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600" y="628650"/>
              <a:ext cx="5762625" cy="94297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  <p:pic>
          <p:nvPicPr>
            <p:cNvPr id="51610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57550" y="1257300"/>
              <a:ext cx="2028825" cy="695325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2114550" y="5829300"/>
            <a:ext cx="5143500" cy="590550"/>
            <a:chOff x="1785938" y="3105150"/>
            <a:chExt cx="5572125" cy="647700"/>
          </a:xfrm>
        </p:grpSpPr>
        <p:pic>
          <p:nvPicPr>
            <p:cNvPr id="51610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85938" y="3105150"/>
              <a:ext cx="5572125" cy="6477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516105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71800" y="3429000"/>
              <a:ext cx="1409700" cy="2857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pic>
        <p:nvPicPr>
          <p:cNvPr id="17920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85750"/>
            <a:ext cx="9144000" cy="3492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742950" y="3314700"/>
            <a:ext cx="8172450" cy="514350"/>
          </a:xfrm>
          <a:prstGeom prst="rect">
            <a:avLst/>
          </a:prstGeom>
          <a:noFill/>
          <a:ln w="635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56555" y="2760618"/>
            <a:ext cx="1714500" cy="228600"/>
          </a:xfrm>
          <a:prstGeom prst="rect">
            <a:avLst/>
          </a:prstGeom>
          <a:noFill/>
          <a:ln w="47625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6754" name="Picture 2" descr="http://discovermagazine.com/2007/jun/tireless-wireless/allochrt_lg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00150" y="571500"/>
            <a:ext cx="7195068" cy="5857875"/>
          </a:xfrm>
          <a:prstGeom prst="rect">
            <a:avLst/>
          </a:prstGeom>
          <a:noFill/>
        </p:spPr>
      </p:pic>
      <p:grpSp>
        <p:nvGrpSpPr>
          <p:cNvPr id="21" name="Group 20"/>
          <p:cNvGrpSpPr/>
          <p:nvPr/>
        </p:nvGrpSpPr>
        <p:grpSpPr>
          <a:xfrm>
            <a:off x="2800350" y="2914650"/>
            <a:ext cx="4572000" cy="1371600"/>
            <a:chOff x="2800350" y="2914650"/>
            <a:chExt cx="4572000" cy="1371600"/>
          </a:xfrm>
        </p:grpSpPr>
        <p:sp>
          <p:nvSpPr>
            <p:cNvPr id="14" name="Rectangle 13"/>
            <p:cNvSpPr/>
            <p:nvPr/>
          </p:nvSpPr>
          <p:spPr>
            <a:xfrm>
              <a:off x="2800350" y="3657600"/>
              <a:ext cx="971550" cy="628650"/>
            </a:xfrm>
            <a:prstGeom prst="rect">
              <a:avLst/>
            </a:prstGeom>
            <a:noFill/>
            <a:ln w="539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00850" y="2914650"/>
              <a:ext cx="571500" cy="628650"/>
            </a:xfrm>
            <a:prstGeom prst="rect">
              <a:avLst/>
            </a:prstGeom>
            <a:noFill/>
            <a:ln w="539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086100" y="2914650"/>
              <a:ext cx="914400" cy="628650"/>
            </a:xfrm>
            <a:prstGeom prst="rect">
              <a:avLst/>
            </a:prstGeom>
            <a:noFill/>
            <a:ln w="539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29100" y="2914650"/>
              <a:ext cx="400050" cy="628650"/>
            </a:xfrm>
            <a:prstGeom prst="rect">
              <a:avLst/>
            </a:prstGeom>
            <a:noFill/>
            <a:ln w="539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2228850" y="1543050"/>
            <a:ext cx="56181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Analog TV </a:t>
            </a:r>
            <a:r>
              <a:rPr lang="en-US" sz="4400" b="1" dirty="0">
                <a:sym typeface="Symbol"/>
              </a:rPr>
              <a:t> Digital TV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14699" y="2914650"/>
            <a:ext cx="263084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Japan (2011)</a:t>
            </a:r>
          </a:p>
          <a:p>
            <a:pPr algn="ctr"/>
            <a:r>
              <a:rPr lang="en-US" sz="3200" b="1" dirty="0"/>
              <a:t>Canada (2011)</a:t>
            </a:r>
          </a:p>
          <a:p>
            <a:pPr algn="ctr"/>
            <a:r>
              <a:rPr lang="en-US" sz="3200" b="1" dirty="0"/>
              <a:t>UK (2012)</a:t>
            </a:r>
          </a:p>
          <a:p>
            <a:pPr algn="ctr"/>
            <a:r>
              <a:rPr lang="en-US" sz="3200" b="1" dirty="0"/>
              <a:t>China (2015)</a:t>
            </a:r>
          </a:p>
          <a:p>
            <a:pPr algn="ctr"/>
            <a:r>
              <a:rPr lang="en-US" sz="3200" b="1" dirty="0"/>
              <a:t>….</a:t>
            </a:r>
          </a:p>
          <a:p>
            <a:pPr algn="ctr"/>
            <a:r>
              <a:rPr lang="en-US" sz="3200" b="1" dirty="0"/>
              <a:t>….</a:t>
            </a:r>
          </a:p>
          <a:p>
            <a:pPr algn="ctr"/>
            <a:r>
              <a:rPr lang="en-US" sz="3200" b="1" dirty="0"/>
              <a:t>…..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600450" y="2457450"/>
            <a:ext cx="20728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/>
              <a:t>USA (2009)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914650" y="3657600"/>
            <a:ext cx="5086350" cy="1371600"/>
            <a:chOff x="2914650" y="3657600"/>
            <a:chExt cx="5086350" cy="1371600"/>
          </a:xfrm>
        </p:grpSpPr>
        <p:sp>
          <p:nvSpPr>
            <p:cNvPr id="25" name="Rectangle 24"/>
            <p:cNvSpPr/>
            <p:nvPr/>
          </p:nvSpPr>
          <p:spPr>
            <a:xfrm>
              <a:off x="7772400" y="3657600"/>
              <a:ext cx="228600" cy="628650"/>
            </a:xfrm>
            <a:prstGeom prst="rect">
              <a:avLst/>
            </a:prstGeom>
            <a:noFill/>
            <a:ln w="53975">
              <a:solidFill>
                <a:srgbClr val="2DEE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914650" y="4400550"/>
              <a:ext cx="228600" cy="628650"/>
            </a:xfrm>
            <a:prstGeom prst="rect">
              <a:avLst/>
            </a:prstGeom>
            <a:noFill/>
            <a:ln w="53975">
              <a:solidFill>
                <a:srgbClr val="2DEE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54972" y="1828800"/>
            <a:ext cx="661015" cy="4229100"/>
            <a:chOff x="83523" y="1828800"/>
            <a:chExt cx="661015" cy="4229100"/>
          </a:xfrm>
        </p:grpSpPr>
        <p:cxnSp>
          <p:nvCxnSpPr>
            <p:cNvPr id="29" name="Straight Arrow Connector 28"/>
            <p:cNvCxnSpPr/>
            <p:nvPr/>
          </p:nvCxnSpPr>
          <p:spPr>
            <a:xfrm rot="5400000">
              <a:off x="-1370806" y="3942556"/>
              <a:ext cx="4229100" cy="1588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 rot="16200000">
              <a:off x="-1210517" y="3428737"/>
              <a:ext cx="31728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Higher Frequency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257550" y="4286250"/>
            <a:ext cx="4629150" cy="1151870"/>
            <a:chOff x="3257550" y="4286250"/>
            <a:chExt cx="4629150" cy="1151870"/>
          </a:xfrm>
        </p:grpSpPr>
        <p:sp>
          <p:nvSpPr>
            <p:cNvPr id="32" name="TextBox 31"/>
            <p:cNvSpPr txBox="1"/>
            <p:nvPr/>
          </p:nvSpPr>
          <p:spPr>
            <a:xfrm>
              <a:off x="5372100" y="4914900"/>
              <a:ext cx="18485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/>
                <a:t>Wi-Fi (ISM)</a:t>
              </a:r>
            </a:p>
          </p:txBody>
        </p:sp>
        <p:cxnSp>
          <p:nvCxnSpPr>
            <p:cNvPr id="34" name="Straight Arrow Connector 33"/>
            <p:cNvCxnSpPr>
              <a:endCxn id="25" idx="2"/>
            </p:cNvCxnSpPr>
            <p:nvPr/>
          </p:nvCxnSpPr>
          <p:spPr>
            <a:xfrm flipV="1">
              <a:off x="7086600" y="4286250"/>
              <a:ext cx="800100" cy="68580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10800000">
              <a:off x="3257550" y="4686300"/>
              <a:ext cx="2114550" cy="40005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3886200" y="3257550"/>
            <a:ext cx="2934723" cy="1151870"/>
            <a:chOff x="3886200" y="3257550"/>
            <a:chExt cx="2934723" cy="1151870"/>
          </a:xfrm>
        </p:grpSpPr>
        <p:sp>
          <p:nvSpPr>
            <p:cNvPr id="43" name="TextBox 42"/>
            <p:cNvSpPr txBox="1"/>
            <p:nvPr/>
          </p:nvSpPr>
          <p:spPr>
            <a:xfrm>
              <a:off x="4686300" y="3886200"/>
              <a:ext cx="21346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/>
                <a:t>Broadcast TV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5400000" flipH="1" flipV="1">
              <a:off x="6115050" y="3314700"/>
              <a:ext cx="685800" cy="57150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10800000">
              <a:off x="3886200" y="4000500"/>
              <a:ext cx="800100" cy="22860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rot="10800000">
              <a:off x="4686300" y="3543300"/>
              <a:ext cx="685800" cy="45720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10800000">
              <a:off x="4057650" y="3543300"/>
              <a:ext cx="742950" cy="400050"/>
            </a:xfrm>
            <a:prstGeom prst="straightConnector1">
              <a:avLst/>
            </a:prstGeom>
            <a:ln w="444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9412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276"/>
    </mc:Choice>
    <mc:Fallback xmlns="">
      <p:transition xmlns:p14="http://schemas.microsoft.com/office/powerpoint/2010/main" spd="slow" advTm="1412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9" dur="indefinite"/>
                                        <p:tgtEl>
                                          <p:spTgt spid="58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F0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2" grpId="0"/>
      <p:bldP spid="22" grpId="1"/>
      <p:bldP spid="23" grpId="0"/>
      <p:bldP spid="23" grpId="1"/>
      <p:bldP spid="24" grpId="0"/>
      <p:bldP spid="24" grpId="1"/>
      <p:bldP spid="24" grpId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21888"/>
            <a:ext cx="84582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Channelization in IEEE 802.11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455175"/>
            <a:ext cx="8458200" cy="4969438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802.11 uses 20 MHz wide channels</a:t>
            </a:r>
          </a:p>
          <a:p>
            <a:pPr lvl="1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147461" y="4284109"/>
            <a:ext cx="2319687" cy="462013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13885" y="4282504"/>
            <a:ext cx="2156059" cy="462013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014184" y="4282504"/>
            <a:ext cx="2282794" cy="462013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en-US" dirty="0"/>
              <a:t>11</a:t>
            </a:r>
          </a:p>
        </p:txBody>
      </p:sp>
      <p:sp>
        <p:nvSpPr>
          <p:cNvPr id="8" name="Left Brace 7"/>
          <p:cNvSpPr/>
          <p:nvPr/>
        </p:nvSpPr>
        <p:spPr bwMode="auto">
          <a:xfrm rot="16200000">
            <a:off x="4047423" y="4059510"/>
            <a:ext cx="567889" cy="2271567"/>
          </a:xfrm>
          <a:prstGeom prst="leftBrace">
            <a:avLst>
              <a:gd name="adj1" fmla="val 26190"/>
              <a:gd name="adj2" fmla="val 50000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3859" y="5508117"/>
            <a:ext cx="1245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20 MHz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728" y="3243208"/>
            <a:ext cx="123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/>
              <a:t>2402 MHz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80830" y="3220753"/>
            <a:ext cx="123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/>
              <a:t>2427 MHz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59918" y="3199071"/>
            <a:ext cx="123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/>
              <a:t>2452 MHz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45942" y="3227375"/>
            <a:ext cx="1236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0" dirty="0"/>
              <a:t>2472 MHz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980160" y="4290529"/>
            <a:ext cx="2156059" cy="4620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2</a:t>
            </a:r>
            <a:endParaRPr kumimoji="0" lang="en-US" sz="24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163" y="4842383"/>
            <a:ext cx="123623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i="0" dirty="0"/>
              <a:t>2407 MHz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642685" y="4298554"/>
            <a:ext cx="2156059" cy="462013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92444" y="3809639"/>
            <a:ext cx="1236237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1800" i="0" dirty="0"/>
              <a:t>2412 MHz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A59F-140E-4A21-B6D7-ADB60FD525B2}" type="slidenum">
              <a:rPr lang="en-US" smtClean="0"/>
              <a:pPr/>
              <a:t>50</a:t>
            </a:fld>
            <a:endParaRPr lang="en-US"/>
          </a:p>
        </p:txBody>
      </p:sp>
      <p:cxnSp>
        <p:nvCxnSpPr>
          <p:cNvPr id="21" name="Straight Connector 20"/>
          <p:cNvCxnSpPr/>
          <p:nvPr/>
        </p:nvCxnSpPr>
        <p:spPr bwMode="auto">
          <a:xfrm rot="5400000">
            <a:off x="217056" y="3015678"/>
            <a:ext cx="424873" cy="923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rot="5400000">
            <a:off x="8091010" y="2983355"/>
            <a:ext cx="424873" cy="923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V="1">
            <a:off x="415636" y="2983345"/>
            <a:ext cx="7887855" cy="184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592945" y="2586182"/>
            <a:ext cx="1245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 MHz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 rot="5400000">
            <a:off x="74536" y="3888658"/>
            <a:ext cx="667800" cy="1062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rot="5400000">
            <a:off x="2817672" y="3898498"/>
            <a:ext cx="667800" cy="1062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rot="5400000">
            <a:off x="5673930" y="3913251"/>
            <a:ext cx="667800" cy="1062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rot="5400000">
            <a:off x="7950098" y="3869006"/>
            <a:ext cx="667800" cy="1062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067441990"/>
      </p:ext>
    </p:extLst>
  </p:cSld>
  <p:clrMapOvr>
    <a:masterClrMapping/>
  </p:clrMapOvr>
  <p:transition advTm="476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/>
      <p:bldP spid="10" grpId="0"/>
      <p:bldP spid="12" grpId="0"/>
      <p:bldP spid="13" grpId="0"/>
      <p:bldP spid="14" grpId="0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2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Adapt Channel Widths?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More spectrum </a:t>
            </a:r>
            <a:r>
              <a:rPr lang="en-US" dirty="0">
                <a:sym typeface="Symbol"/>
              </a:rPr>
              <a:t> </a:t>
            </a:r>
          </a:p>
          <a:p>
            <a:pPr>
              <a:buNone/>
            </a:pPr>
            <a:r>
              <a:rPr lang="en-US" sz="2800" dirty="0">
                <a:sym typeface="Symbol"/>
              </a:rPr>
              <a:t>	+ more capacity (Shannon’s)</a:t>
            </a:r>
          </a:p>
          <a:p>
            <a:pPr>
              <a:buNone/>
            </a:pPr>
            <a:r>
              <a:rPr lang="en-US" sz="2800" dirty="0">
                <a:sym typeface="Symbol"/>
              </a:rPr>
              <a:t>	– higher idle power consumption (coming up)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A59F-140E-4A21-B6D7-ADB60FD525B2}" type="slidenum">
              <a:rPr lang="en-US" smtClean="0"/>
              <a:pPr/>
              <a:t>51</a:t>
            </a:fld>
            <a:endParaRPr lang="en-US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884910" y="3952542"/>
          <a:ext cx="1742992" cy="1474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Visio" r:id="rId4" imgW="576072" imgH="486918" progId="Visio.Drawing.11">
                  <p:embed/>
                </p:oleObj>
              </mc:Choice>
              <mc:Fallback>
                <p:oleObj name="Visio" r:id="rId4" imgW="576072" imgH="48691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910" y="3952542"/>
                        <a:ext cx="1742992" cy="14748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6159859" y="3907991"/>
          <a:ext cx="1743075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Visio" r:id="rId6" imgW="576072" imgH="486918" progId="Visio.Drawing.11">
                  <p:embed/>
                </p:oleObj>
              </mc:Choice>
              <mc:Fallback>
                <p:oleObj name="Visio" r:id="rId6" imgW="576072" imgH="48691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859" y="3907991"/>
                        <a:ext cx="1743075" cy="147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Freeform 21"/>
          <p:cNvSpPr/>
          <p:nvPr/>
        </p:nvSpPr>
        <p:spPr>
          <a:xfrm rot="5400000">
            <a:off x="4021498" y="3588648"/>
            <a:ext cx="806034" cy="2123768"/>
          </a:xfrm>
          <a:custGeom>
            <a:avLst/>
            <a:gdLst>
              <a:gd name="connsiteX0" fmla="*/ 0 w 2632364"/>
              <a:gd name="connsiteY0" fmla="*/ 473364 h 475673"/>
              <a:gd name="connsiteX1" fmla="*/ 207818 w 2632364"/>
              <a:gd name="connsiteY1" fmla="*/ 16164 h 475673"/>
              <a:gd name="connsiteX2" fmla="*/ 374073 w 2632364"/>
              <a:gd name="connsiteY2" fmla="*/ 473364 h 475673"/>
              <a:gd name="connsiteX3" fmla="*/ 526473 w 2632364"/>
              <a:gd name="connsiteY3" fmla="*/ 2309 h 475673"/>
              <a:gd name="connsiteX4" fmla="*/ 651164 w 2632364"/>
              <a:gd name="connsiteY4" fmla="*/ 473364 h 475673"/>
              <a:gd name="connsiteX5" fmla="*/ 789709 w 2632364"/>
              <a:gd name="connsiteY5" fmla="*/ 16164 h 475673"/>
              <a:gd name="connsiteX6" fmla="*/ 900545 w 2632364"/>
              <a:gd name="connsiteY6" fmla="*/ 459509 h 475673"/>
              <a:gd name="connsiteX7" fmla="*/ 1039091 w 2632364"/>
              <a:gd name="connsiteY7" fmla="*/ 16164 h 475673"/>
              <a:gd name="connsiteX8" fmla="*/ 1136073 w 2632364"/>
              <a:gd name="connsiteY8" fmla="*/ 445655 h 475673"/>
              <a:gd name="connsiteX9" fmla="*/ 1274618 w 2632364"/>
              <a:gd name="connsiteY9" fmla="*/ 16164 h 475673"/>
              <a:gd name="connsiteX10" fmla="*/ 1385455 w 2632364"/>
              <a:gd name="connsiteY10" fmla="*/ 459509 h 475673"/>
              <a:gd name="connsiteX11" fmla="*/ 1537855 w 2632364"/>
              <a:gd name="connsiteY11" fmla="*/ 16164 h 475673"/>
              <a:gd name="connsiteX12" fmla="*/ 1662545 w 2632364"/>
              <a:gd name="connsiteY12" fmla="*/ 473364 h 475673"/>
              <a:gd name="connsiteX13" fmla="*/ 1801091 w 2632364"/>
              <a:gd name="connsiteY13" fmla="*/ 16164 h 475673"/>
              <a:gd name="connsiteX14" fmla="*/ 1925782 w 2632364"/>
              <a:gd name="connsiteY14" fmla="*/ 459509 h 475673"/>
              <a:gd name="connsiteX15" fmla="*/ 2078182 w 2632364"/>
              <a:gd name="connsiteY15" fmla="*/ 2309 h 475673"/>
              <a:gd name="connsiteX16" fmla="*/ 2216727 w 2632364"/>
              <a:gd name="connsiteY16" fmla="*/ 459509 h 475673"/>
              <a:gd name="connsiteX17" fmla="*/ 2369127 w 2632364"/>
              <a:gd name="connsiteY17" fmla="*/ 2309 h 475673"/>
              <a:gd name="connsiteX18" fmla="*/ 2493818 w 2632364"/>
              <a:gd name="connsiteY18" fmla="*/ 445655 h 475673"/>
              <a:gd name="connsiteX19" fmla="*/ 2632364 w 2632364"/>
              <a:gd name="connsiteY19" fmla="*/ 2309 h 475673"/>
              <a:gd name="connsiteX0" fmla="*/ 19196 w 2651560"/>
              <a:gd name="connsiteY0" fmla="*/ 473364 h 549564"/>
              <a:gd name="connsiteX1" fmla="*/ 34636 w 2651560"/>
              <a:gd name="connsiteY1" fmla="*/ 473364 h 549564"/>
              <a:gd name="connsiteX2" fmla="*/ 227014 w 2651560"/>
              <a:gd name="connsiteY2" fmla="*/ 16164 h 549564"/>
              <a:gd name="connsiteX3" fmla="*/ 393269 w 2651560"/>
              <a:gd name="connsiteY3" fmla="*/ 473364 h 549564"/>
              <a:gd name="connsiteX4" fmla="*/ 545669 w 2651560"/>
              <a:gd name="connsiteY4" fmla="*/ 2309 h 549564"/>
              <a:gd name="connsiteX5" fmla="*/ 670360 w 2651560"/>
              <a:gd name="connsiteY5" fmla="*/ 473364 h 549564"/>
              <a:gd name="connsiteX6" fmla="*/ 808905 w 2651560"/>
              <a:gd name="connsiteY6" fmla="*/ 16164 h 549564"/>
              <a:gd name="connsiteX7" fmla="*/ 919741 w 2651560"/>
              <a:gd name="connsiteY7" fmla="*/ 459509 h 549564"/>
              <a:gd name="connsiteX8" fmla="*/ 1058287 w 2651560"/>
              <a:gd name="connsiteY8" fmla="*/ 16164 h 549564"/>
              <a:gd name="connsiteX9" fmla="*/ 1155269 w 2651560"/>
              <a:gd name="connsiteY9" fmla="*/ 445655 h 549564"/>
              <a:gd name="connsiteX10" fmla="*/ 1293814 w 2651560"/>
              <a:gd name="connsiteY10" fmla="*/ 16164 h 549564"/>
              <a:gd name="connsiteX11" fmla="*/ 1404651 w 2651560"/>
              <a:gd name="connsiteY11" fmla="*/ 459509 h 549564"/>
              <a:gd name="connsiteX12" fmla="*/ 1557051 w 2651560"/>
              <a:gd name="connsiteY12" fmla="*/ 16164 h 549564"/>
              <a:gd name="connsiteX13" fmla="*/ 1681741 w 2651560"/>
              <a:gd name="connsiteY13" fmla="*/ 473364 h 549564"/>
              <a:gd name="connsiteX14" fmla="*/ 1820287 w 2651560"/>
              <a:gd name="connsiteY14" fmla="*/ 16164 h 549564"/>
              <a:gd name="connsiteX15" fmla="*/ 1944978 w 2651560"/>
              <a:gd name="connsiteY15" fmla="*/ 459509 h 549564"/>
              <a:gd name="connsiteX16" fmla="*/ 2097378 w 2651560"/>
              <a:gd name="connsiteY16" fmla="*/ 2309 h 549564"/>
              <a:gd name="connsiteX17" fmla="*/ 2235923 w 2651560"/>
              <a:gd name="connsiteY17" fmla="*/ 459509 h 549564"/>
              <a:gd name="connsiteX18" fmla="*/ 2388323 w 2651560"/>
              <a:gd name="connsiteY18" fmla="*/ 2309 h 549564"/>
              <a:gd name="connsiteX19" fmla="*/ 2513014 w 2651560"/>
              <a:gd name="connsiteY19" fmla="*/ 445655 h 549564"/>
              <a:gd name="connsiteX20" fmla="*/ 2651560 w 2651560"/>
              <a:gd name="connsiteY20" fmla="*/ 2309 h 549564"/>
              <a:gd name="connsiteX0" fmla="*/ 0 w 2632364"/>
              <a:gd name="connsiteY0" fmla="*/ 473364 h 549564"/>
              <a:gd name="connsiteX1" fmla="*/ 100355 w 2632364"/>
              <a:gd name="connsiteY1" fmla="*/ 473364 h 549564"/>
              <a:gd name="connsiteX2" fmla="*/ 207818 w 2632364"/>
              <a:gd name="connsiteY2" fmla="*/ 16164 h 549564"/>
              <a:gd name="connsiteX3" fmla="*/ 374073 w 2632364"/>
              <a:gd name="connsiteY3" fmla="*/ 473364 h 549564"/>
              <a:gd name="connsiteX4" fmla="*/ 526473 w 2632364"/>
              <a:gd name="connsiteY4" fmla="*/ 2309 h 549564"/>
              <a:gd name="connsiteX5" fmla="*/ 651164 w 2632364"/>
              <a:gd name="connsiteY5" fmla="*/ 473364 h 549564"/>
              <a:gd name="connsiteX6" fmla="*/ 789709 w 2632364"/>
              <a:gd name="connsiteY6" fmla="*/ 16164 h 549564"/>
              <a:gd name="connsiteX7" fmla="*/ 900545 w 2632364"/>
              <a:gd name="connsiteY7" fmla="*/ 459509 h 549564"/>
              <a:gd name="connsiteX8" fmla="*/ 1039091 w 2632364"/>
              <a:gd name="connsiteY8" fmla="*/ 16164 h 549564"/>
              <a:gd name="connsiteX9" fmla="*/ 1136073 w 2632364"/>
              <a:gd name="connsiteY9" fmla="*/ 445655 h 549564"/>
              <a:gd name="connsiteX10" fmla="*/ 1274618 w 2632364"/>
              <a:gd name="connsiteY10" fmla="*/ 16164 h 549564"/>
              <a:gd name="connsiteX11" fmla="*/ 1385455 w 2632364"/>
              <a:gd name="connsiteY11" fmla="*/ 459509 h 549564"/>
              <a:gd name="connsiteX12" fmla="*/ 1537855 w 2632364"/>
              <a:gd name="connsiteY12" fmla="*/ 16164 h 549564"/>
              <a:gd name="connsiteX13" fmla="*/ 1662545 w 2632364"/>
              <a:gd name="connsiteY13" fmla="*/ 473364 h 549564"/>
              <a:gd name="connsiteX14" fmla="*/ 1801091 w 2632364"/>
              <a:gd name="connsiteY14" fmla="*/ 16164 h 549564"/>
              <a:gd name="connsiteX15" fmla="*/ 1925782 w 2632364"/>
              <a:gd name="connsiteY15" fmla="*/ 459509 h 549564"/>
              <a:gd name="connsiteX16" fmla="*/ 2078182 w 2632364"/>
              <a:gd name="connsiteY16" fmla="*/ 2309 h 549564"/>
              <a:gd name="connsiteX17" fmla="*/ 2216727 w 2632364"/>
              <a:gd name="connsiteY17" fmla="*/ 459509 h 549564"/>
              <a:gd name="connsiteX18" fmla="*/ 2369127 w 2632364"/>
              <a:gd name="connsiteY18" fmla="*/ 2309 h 549564"/>
              <a:gd name="connsiteX19" fmla="*/ 2493818 w 2632364"/>
              <a:gd name="connsiteY19" fmla="*/ 445655 h 549564"/>
              <a:gd name="connsiteX20" fmla="*/ 2632364 w 2632364"/>
              <a:gd name="connsiteY20" fmla="*/ 2309 h 549564"/>
              <a:gd name="connsiteX0" fmla="*/ 0 w 2532009"/>
              <a:gd name="connsiteY0" fmla="*/ 473364 h 475673"/>
              <a:gd name="connsiteX1" fmla="*/ 107463 w 2532009"/>
              <a:gd name="connsiteY1" fmla="*/ 16164 h 475673"/>
              <a:gd name="connsiteX2" fmla="*/ 273718 w 2532009"/>
              <a:gd name="connsiteY2" fmla="*/ 473364 h 475673"/>
              <a:gd name="connsiteX3" fmla="*/ 426118 w 2532009"/>
              <a:gd name="connsiteY3" fmla="*/ 2309 h 475673"/>
              <a:gd name="connsiteX4" fmla="*/ 550809 w 2532009"/>
              <a:gd name="connsiteY4" fmla="*/ 473364 h 475673"/>
              <a:gd name="connsiteX5" fmla="*/ 689354 w 2532009"/>
              <a:gd name="connsiteY5" fmla="*/ 16164 h 475673"/>
              <a:gd name="connsiteX6" fmla="*/ 800190 w 2532009"/>
              <a:gd name="connsiteY6" fmla="*/ 459509 h 475673"/>
              <a:gd name="connsiteX7" fmla="*/ 938736 w 2532009"/>
              <a:gd name="connsiteY7" fmla="*/ 16164 h 475673"/>
              <a:gd name="connsiteX8" fmla="*/ 1035718 w 2532009"/>
              <a:gd name="connsiteY8" fmla="*/ 445655 h 475673"/>
              <a:gd name="connsiteX9" fmla="*/ 1174263 w 2532009"/>
              <a:gd name="connsiteY9" fmla="*/ 16164 h 475673"/>
              <a:gd name="connsiteX10" fmla="*/ 1285100 w 2532009"/>
              <a:gd name="connsiteY10" fmla="*/ 459509 h 475673"/>
              <a:gd name="connsiteX11" fmla="*/ 1437500 w 2532009"/>
              <a:gd name="connsiteY11" fmla="*/ 16164 h 475673"/>
              <a:gd name="connsiteX12" fmla="*/ 1562190 w 2532009"/>
              <a:gd name="connsiteY12" fmla="*/ 473364 h 475673"/>
              <a:gd name="connsiteX13" fmla="*/ 1700736 w 2532009"/>
              <a:gd name="connsiteY13" fmla="*/ 16164 h 475673"/>
              <a:gd name="connsiteX14" fmla="*/ 1825427 w 2532009"/>
              <a:gd name="connsiteY14" fmla="*/ 459509 h 475673"/>
              <a:gd name="connsiteX15" fmla="*/ 1977827 w 2532009"/>
              <a:gd name="connsiteY15" fmla="*/ 2309 h 475673"/>
              <a:gd name="connsiteX16" fmla="*/ 2116372 w 2532009"/>
              <a:gd name="connsiteY16" fmla="*/ 459509 h 475673"/>
              <a:gd name="connsiteX17" fmla="*/ 2268772 w 2532009"/>
              <a:gd name="connsiteY17" fmla="*/ 2309 h 475673"/>
              <a:gd name="connsiteX18" fmla="*/ 2393463 w 2532009"/>
              <a:gd name="connsiteY18" fmla="*/ 445655 h 475673"/>
              <a:gd name="connsiteX19" fmla="*/ 2532009 w 2532009"/>
              <a:gd name="connsiteY19" fmla="*/ 2309 h 47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532009" h="475673">
                <a:moveTo>
                  <a:pt x="0" y="473364"/>
                </a:moveTo>
                <a:cubicBezTo>
                  <a:pt x="34636" y="397164"/>
                  <a:pt x="61843" y="16164"/>
                  <a:pt x="107463" y="16164"/>
                </a:cubicBezTo>
                <a:cubicBezTo>
                  <a:pt x="153083" y="16164"/>
                  <a:pt x="220609" y="475673"/>
                  <a:pt x="273718" y="473364"/>
                </a:cubicBezTo>
                <a:cubicBezTo>
                  <a:pt x="326827" y="471055"/>
                  <a:pt x="379936" y="2309"/>
                  <a:pt x="426118" y="2309"/>
                </a:cubicBezTo>
                <a:cubicBezTo>
                  <a:pt x="472300" y="2309"/>
                  <a:pt x="506936" y="471055"/>
                  <a:pt x="550809" y="473364"/>
                </a:cubicBezTo>
                <a:cubicBezTo>
                  <a:pt x="594682" y="475673"/>
                  <a:pt x="647791" y="18473"/>
                  <a:pt x="689354" y="16164"/>
                </a:cubicBezTo>
                <a:cubicBezTo>
                  <a:pt x="730918" y="13855"/>
                  <a:pt x="758626" y="459509"/>
                  <a:pt x="800190" y="459509"/>
                </a:cubicBezTo>
                <a:cubicBezTo>
                  <a:pt x="841754" y="459509"/>
                  <a:pt x="899481" y="18473"/>
                  <a:pt x="938736" y="16164"/>
                </a:cubicBezTo>
                <a:cubicBezTo>
                  <a:pt x="977991" y="13855"/>
                  <a:pt x="996464" y="445655"/>
                  <a:pt x="1035718" y="445655"/>
                </a:cubicBezTo>
                <a:cubicBezTo>
                  <a:pt x="1074972" y="445655"/>
                  <a:pt x="1132699" y="13855"/>
                  <a:pt x="1174263" y="16164"/>
                </a:cubicBezTo>
                <a:cubicBezTo>
                  <a:pt x="1215827" y="18473"/>
                  <a:pt x="1241227" y="459509"/>
                  <a:pt x="1285100" y="459509"/>
                </a:cubicBezTo>
                <a:cubicBezTo>
                  <a:pt x="1328973" y="459509"/>
                  <a:pt x="1391318" y="13855"/>
                  <a:pt x="1437500" y="16164"/>
                </a:cubicBezTo>
                <a:cubicBezTo>
                  <a:pt x="1483682" y="18473"/>
                  <a:pt x="1518317" y="473364"/>
                  <a:pt x="1562190" y="473364"/>
                </a:cubicBezTo>
                <a:cubicBezTo>
                  <a:pt x="1606063" y="473364"/>
                  <a:pt x="1656863" y="18473"/>
                  <a:pt x="1700736" y="16164"/>
                </a:cubicBezTo>
                <a:cubicBezTo>
                  <a:pt x="1744609" y="13855"/>
                  <a:pt x="1779245" y="461818"/>
                  <a:pt x="1825427" y="459509"/>
                </a:cubicBezTo>
                <a:cubicBezTo>
                  <a:pt x="1871609" y="457200"/>
                  <a:pt x="1929336" y="2309"/>
                  <a:pt x="1977827" y="2309"/>
                </a:cubicBezTo>
                <a:cubicBezTo>
                  <a:pt x="2026318" y="2309"/>
                  <a:pt x="2067881" y="459509"/>
                  <a:pt x="2116372" y="459509"/>
                </a:cubicBezTo>
                <a:cubicBezTo>
                  <a:pt x="2164863" y="459509"/>
                  <a:pt x="2222590" y="4618"/>
                  <a:pt x="2268772" y="2309"/>
                </a:cubicBezTo>
                <a:cubicBezTo>
                  <a:pt x="2314954" y="0"/>
                  <a:pt x="2349590" y="445655"/>
                  <a:pt x="2393463" y="445655"/>
                </a:cubicBezTo>
                <a:cubicBezTo>
                  <a:pt x="2437336" y="445655"/>
                  <a:pt x="2484672" y="223982"/>
                  <a:pt x="2532009" y="2309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 bwMode="auto">
          <a:xfrm rot="16200000" flipH="1">
            <a:off x="2871016" y="4650658"/>
            <a:ext cx="796413" cy="98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2094271" y="4326193"/>
            <a:ext cx="1245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solidFill>
                  <a:srgbClr val="FF0000"/>
                </a:solidFill>
              </a:rPr>
              <a:t>20 MHz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1717" y="6076335"/>
            <a:ext cx="7579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When idle, go narrow for least power consumption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089359" y="4331113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solidFill>
                  <a:srgbClr val="FF0000"/>
                </a:solidFill>
              </a:rPr>
              <a:t> 5  MHz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05791" y="4326201"/>
            <a:ext cx="13308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solidFill>
                  <a:srgbClr val="FF0000"/>
                </a:solidFill>
              </a:rPr>
              <a:t>40  MHz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715432" y="1052052"/>
            <a:ext cx="2167581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One Scenario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1821" y="6061592"/>
            <a:ext cx="8640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throughput intensive apps, go wider for best data rate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4916" y="3765787"/>
            <a:ext cx="7175361" cy="156966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i="0" dirty="0">
                <a:solidFill>
                  <a:srgbClr val="FF0000"/>
                </a:solidFill>
              </a:rPr>
              <a:t>Challenge: </a:t>
            </a:r>
          </a:p>
          <a:p>
            <a:r>
              <a:rPr lang="en-US" sz="3200" i="0" dirty="0">
                <a:solidFill>
                  <a:srgbClr val="FF0000"/>
                </a:solidFill>
              </a:rPr>
              <a:t>Dynamically determine app demand</a:t>
            </a:r>
          </a:p>
          <a:p>
            <a:r>
              <a:rPr lang="en-US" sz="3200" i="0" dirty="0">
                <a:solidFill>
                  <a:srgbClr val="FF0000"/>
                </a:solidFill>
              </a:rPr>
              <a:t>&amp; adapt channel width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48550754"/>
      </p:ext>
    </p:extLst>
  </p:cSld>
  <p:clrMapOvr>
    <a:masterClrMapping/>
  </p:clrMapOvr>
  <p:transition advTm="941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2" presetClass="exit" presetSubtype="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8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xit" presetSubtype="2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22" presetClass="exit" presetSubtype="2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2" presetClass="entr" presetSubtype="8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22" presetClass="exit" presetSubtype="2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2" presetClass="entr" presetSubtype="8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mph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0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00000" y="2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2" grpId="2" animBg="1"/>
      <p:bldP spid="22" grpId="3" animBg="1"/>
      <p:bldP spid="22" grpId="4" animBg="1"/>
      <p:bldP spid="22" grpId="5" animBg="1"/>
      <p:bldP spid="22" grpId="6" animBg="1"/>
      <p:bldP spid="22" grpId="7" animBg="1"/>
      <p:bldP spid="22" grpId="8" animBg="1"/>
      <p:bldP spid="22" grpId="9" animBg="1"/>
      <p:bldP spid="22" grpId="10" animBg="1"/>
      <p:bldP spid="22" grpId="11" animBg="1"/>
      <p:bldP spid="22" grpId="12" animBg="1"/>
      <p:bldP spid="22" grpId="13" animBg="1"/>
      <p:bldP spid="27" grpId="0"/>
      <p:bldP spid="27" grpId="1"/>
      <p:bldP spid="28" grpId="0"/>
      <p:bldP spid="28" grpId="1"/>
      <p:bldP spid="29" grpId="0"/>
      <p:bldP spid="29" grpId="1"/>
      <p:bldP spid="29" grpId="2"/>
      <p:bldP spid="30" grpId="0"/>
      <p:bldP spid="30" grpId="1"/>
      <p:bldP spid="33" grpId="0"/>
      <p:bldP spid="33" grpId="1"/>
      <p:bldP spid="3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07984"/>
            <a:ext cx="84582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Our 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044" y="1041109"/>
            <a:ext cx="8458200" cy="5750789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Demonstrate </a:t>
            </a:r>
            <a:r>
              <a:rPr lang="en-US" dirty="0">
                <a:solidFill>
                  <a:srgbClr val="FF0000"/>
                </a:solidFill>
              </a:rPr>
              <a:t>feasibility</a:t>
            </a:r>
            <a:r>
              <a:rPr lang="en-US" dirty="0"/>
              <a:t> of dynamic channel width adaptation on off-the-shelf hardware</a:t>
            </a:r>
          </a:p>
          <a:p>
            <a:endParaRPr lang="en-US" dirty="0"/>
          </a:p>
          <a:p>
            <a:r>
              <a:rPr lang="en-US" dirty="0"/>
              <a:t>Characterize </a:t>
            </a:r>
            <a:r>
              <a:rPr lang="en-US" dirty="0">
                <a:solidFill>
                  <a:srgbClr val="FF0000"/>
                </a:solidFill>
              </a:rPr>
              <a:t>properties</a:t>
            </a:r>
            <a:r>
              <a:rPr lang="en-US" dirty="0"/>
              <a:t> of channel widths</a:t>
            </a:r>
          </a:p>
          <a:p>
            <a:pPr lvl="1"/>
            <a:r>
              <a:rPr lang="en-US" dirty="0"/>
              <a:t>Throughput, range, energy consumption</a:t>
            </a:r>
          </a:p>
          <a:p>
            <a:endParaRPr lang="en-US" dirty="0"/>
          </a:p>
          <a:p>
            <a:r>
              <a:rPr lang="en-US" i="1" dirty="0">
                <a:solidFill>
                  <a:srgbClr val="FF0000"/>
                </a:solidFill>
              </a:rPr>
              <a:t>SampleWidth</a:t>
            </a:r>
            <a:r>
              <a:rPr lang="en-US" dirty="0"/>
              <a:t> to dynamically select best channel width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A59F-140E-4A21-B6D7-ADB60FD525B2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52758"/>
      </p:ext>
    </p:extLst>
  </p:cSld>
  <p:clrMapOvr>
    <a:masterClrMapping/>
  </p:clrMapOvr>
  <p:transition advTm="3562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1858294" y="1681320"/>
            <a:ext cx="6912077" cy="3578941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Variable Widths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A59F-140E-4A21-B6D7-ADB60FD525B2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2015584" y="2615371"/>
            <a:ext cx="2399071" cy="1347019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rPr>
              <a:t>Baseband/MAC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i="0" dirty="0"/>
              <a:t>(coding/decoding,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i="0" dirty="0"/>
              <a:t>timing, encryption)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5029096" y="2610459"/>
            <a:ext cx="2590876" cy="1347019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rPr>
              <a:t>RF Component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i="0" dirty="0"/>
              <a:t>(PLLs, </a:t>
            </a:r>
            <a:r>
              <a:rPr lang="en-US" sz="2000" b="0" i="0" dirty="0" err="1"/>
              <a:t>upconverters</a:t>
            </a:r>
            <a:r>
              <a:rPr lang="en-US" sz="2000" b="0" i="0" dirty="0"/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i="0" dirty="0"/>
              <a:t>Power Amplifiers)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>
            <a:stCxn id="5" idx="3"/>
            <a:endCxn id="6" idx="1"/>
          </p:cNvCxnSpPr>
          <p:nvPr/>
        </p:nvCxnSpPr>
        <p:spPr bwMode="auto">
          <a:xfrm flipV="1">
            <a:off x="4414655" y="3283969"/>
            <a:ext cx="614441" cy="491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946791" y="1759979"/>
            <a:ext cx="4424994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i="0" dirty="0"/>
              <a:t>Typical Wireless Card</a:t>
            </a:r>
          </a:p>
        </p:txBody>
      </p:sp>
      <p:cxnSp>
        <p:nvCxnSpPr>
          <p:cNvPr id="11" name="Straight Connector 10"/>
          <p:cNvCxnSpPr>
            <a:stCxn id="6" idx="3"/>
          </p:cNvCxnSpPr>
          <p:nvPr/>
        </p:nvCxnSpPr>
        <p:spPr bwMode="auto">
          <a:xfrm>
            <a:off x="7619972" y="3283969"/>
            <a:ext cx="786596" cy="98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16200000" flipH="1">
            <a:off x="7772387" y="2659628"/>
            <a:ext cx="1238865" cy="98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rot="10800000">
            <a:off x="8200092" y="1868132"/>
            <a:ext cx="186813" cy="17698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rot="16200000" flipV="1">
            <a:off x="8254169" y="1932040"/>
            <a:ext cx="255640" cy="983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5400000" flipH="1" flipV="1">
            <a:off x="8367239" y="1858299"/>
            <a:ext cx="196645" cy="15731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7393845" y="122902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Antenna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3814905" y="4542505"/>
            <a:ext cx="1927122" cy="540775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rPr>
              <a:t>REF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rPr>
              <a:t> CLOCK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cxnSp>
        <p:nvCxnSpPr>
          <p:cNvPr id="25" name="Shape 24"/>
          <p:cNvCxnSpPr>
            <a:stCxn id="5" idx="2"/>
            <a:endCxn id="23" idx="1"/>
          </p:cNvCxnSpPr>
          <p:nvPr/>
        </p:nvCxnSpPr>
        <p:spPr bwMode="auto">
          <a:xfrm rot="16200000" flipH="1">
            <a:off x="3089761" y="4087748"/>
            <a:ext cx="850503" cy="599785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9" name="Shape 28"/>
          <p:cNvCxnSpPr>
            <a:stCxn id="23" idx="3"/>
            <a:endCxn id="6" idx="2"/>
          </p:cNvCxnSpPr>
          <p:nvPr/>
        </p:nvCxnSpPr>
        <p:spPr bwMode="auto">
          <a:xfrm flipV="1">
            <a:off x="5742027" y="3957478"/>
            <a:ext cx="582507" cy="855415"/>
          </a:xfrm>
          <a:prstGeom prst="bent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49160" y="2576359"/>
          <a:ext cx="1743075" cy="147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Visio" r:id="rId4" imgW="576072" imgH="486918" progId="Visio.Drawing.11">
                  <p:embed/>
                </p:oleObj>
              </mc:Choice>
              <mc:Fallback>
                <p:oleObj name="Visio" r:id="rId4" imgW="576072" imgH="48691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60" y="2576359"/>
                        <a:ext cx="1743075" cy="147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799268" y="5968188"/>
            <a:ext cx="6983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/>
              <a:t>Channel width proportional to clock frequency</a:t>
            </a:r>
          </a:p>
        </p:txBody>
      </p:sp>
      <p:sp>
        <p:nvSpPr>
          <p:cNvPr id="33" name="Bent Arrow 32"/>
          <p:cNvSpPr/>
          <p:nvPr/>
        </p:nvSpPr>
        <p:spPr bwMode="auto">
          <a:xfrm flipV="1">
            <a:off x="1052052" y="3893574"/>
            <a:ext cx="2694038" cy="1317523"/>
          </a:xfrm>
          <a:prstGeom prst="bentArrow">
            <a:avLst>
              <a:gd name="adj1" fmla="val 11364"/>
              <a:gd name="adj2" fmla="val 11038"/>
              <a:gd name="adj3" fmla="val 17207"/>
              <a:gd name="adj4" fmla="val 40503"/>
            </a:avLst>
          </a:prstGeom>
          <a:solidFill>
            <a:srgbClr val="92D050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5807" y="5319247"/>
            <a:ext cx="8408072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Modify driver to programmatically tune clock frequency</a:t>
            </a:r>
            <a:r>
              <a:rPr lang="en-US" dirty="0">
                <a:sym typeface="Symbol"/>
              </a:rPr>
              <a:t> 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54225319"/>
      </p:ext>
    </p:extLst>
  </p:cSld>
  <p:clrMapOvr>
    <a:masterClrMapping/>
  </p:clrMapOvr>
  <p:transition advTm="5479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740" y="412263"/>
            <a:ext cx="88011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Variable Channel Widths in OFDM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3987497" y="3949791"/>
            <a:ext cx="1245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 MHz</a:t>
            </a:r>
          </a:p>
        </p:txBody>
      </p:sp>
      <p:cxnSp>
        <p:nvCxnSpPr>
          <p:cNvPr id="149" name="Straight Connector 148"/>
          <p:cNvCxnSpPr/>
          <p:nvPr/>
        </p:nvCxnSpPr>
        <p:spPr bwMode="auto">
          <a:xfrm>
            <a:off x="235974" y="3962400"/>
            <a:ext cx="8628404" cy="1899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91" name="Slide Number Placeholder 9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A59F-140E-4A21-B6D7-ADB60FD525B2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1327353" y="2084462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0000FF"/>
                </a:solidFill>
              </a:rPr>
              <a:t>Pilot tone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515893" y="2625236"/>
            <a:ext cx="1760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FF0000"/>
                </a:solidFill>
              </a:rPr>
              <a:t>Data </a:t>
            </a:r>
          </a:p>
          <a:p>
            <a:r>
              <a:rPr lang="en-US" b="0" i="0" dirty="0">
                <a:solidFill>
                  <a:srgbClr val="FF0000"/>
                </a:solidFill>
              </a:rPr>
              <a:t>Subcarriers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53962" y="1307691"/>
            <a:ext cx="6660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0" dirty="0"/>
              <a:t>In 802.11: 48 data subcarriers, 4 pilots</a:t>
            </a:r>
          </a:p>
        </p:txBody>
      </p:sp>
      <p:grpSp>
        <p:nvGrpSpPr>
          <p:cNvPr id="142" name="Group 141"/>
          <p:cNvGrpSpPr/>
          <p:nvPr/>
        </p:nvGrpSpPr>
        <p:grpSpPr>
          <a:xfrm>
            <a:off x="352262" y="2566972"/>
            <a:ext cx="8439325" cy="2078774"/>
            <a:chOff x="352262" y="2566972"/>
            <a:chExt cx="8439325" cy="2078774"/>
          </a:xfrm>
        </p:grpSpPr>
        <p:grpSp>
          <p:nvGrpSpPr>
            <p:cNvPr id="90" name="Group 89"/>
            <p:cNvGrpSpPr/>
            <p:nvPr/>
          </p:nvGrpSpPr>
          <p:grpSpPr>
            <a:xfrm>
              <a:off x="352262" y="2566972"/>
              <a:ext cx="8439325" cy="1485605"/>
              <a:chOff x="157992" y="2698766"/>
              <a:chExt cx="8439325" cy="1698773"/>
            </a:xfrm>
          </p:grpSpPr>
          <p:cxnSp>
            <p:nvCxnSpPr>
              <p:cNvPr id="9" name="Straight Connector 8"/>
              <p:cNvCxnSpPr/>
              <p:nvPr/>
            </p:nvCxnSpPr>
            <p:spPr bwMode="auto">
              <a:xfrm rot="16200000" flipV="1">
                <a:off x="973123" y="4046597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 rot="16200000" flipV="1">
                <a:off x="1108745" y="4047995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 rot="16200000" flipV="1">
                <a:off x="1375795" y="4038208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 rot="16200000" flipV="1">
                <a:off x="1241571" y="4038208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 rot="16200000" flipV="1">
                <a:off x="1510019" y="4046597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 rot="16200000" flipV="1">
                <a:off x="1065401" y="3492921"/>
                <a:ext cx="1593908" cy="1678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CC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rot="16200000" flipV="1">
                <a:off x="1746309" y="4047995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 rot="16200000" flipV="1">
                <a:off x="1881931" y="4049393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 rot="16200000" flipV="1">
                <a:off x="2148981" y="4039606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47" name="Straight Connector 46"/>
              <p:cNvCxnSpPr/>
              <p:nvPr/>
            </p:nvCxnSpPr>
            <p:spPr bwMode="auto">
              <a:xfrm rot="16200000" flipV="1">
                <a:off x="2014757" y="4039606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48" name="Straight Connector 47"/>
              <p:cNvCxnSpPr/>
              <p:nvPr/>
            </p:nvCxnSpPr>
            <p:spPr bwMode="auto">
              <a:xfrm rot="16200000" flipV="1">
                <a:off x="2283205" y="4047995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49" name="Straight Connector 48"/>
              <p:cNvCxnSpPr/>
              <p:nvPr/>
            </p:nvCxnSpPr>
            <p:spPr bwMode="auto">
              <a:xfrm rot="16200000" flipV="1">
                <a:off x="2417429" y="4047995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 rot="16200000" flipV="1">
                <a:off x="2553051" y="4049393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 rot="16200000" flipV="1">
                <a:off x="2820101" y="4039606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52" name="Straight Connector 51"/>
              <p:cNvCxnSpPr/>
              <p:nvPr/>
            </p:nvCxnSpPr>
            <p:spPr bwMode="auto">
              <a:xfrm rot="16200000" flipV="1">
                <a:off x="2685877" y="4039606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53" name="Straight Connector 52"/>
              <p:cNvCxnSpPr/>
              <p:nvPr/>
            </p:nvCxnSpPr>
            <p:spPr bwMode="auto">
              <a:xfrm rot="16200000" flipV="1">
                <a:off x="2954325" y="4047995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54" name="Straight Connector 53"/>
              <p:cNvCxnSpPr/>
              <p:nvPr/>
            </p:nvCxnSpPr>
            <p:spPr bwMode="auto">
              <a:xfrm rot="16200000" flipV="1">
                <a:off x="3096938" y="4039606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55" name="Straight Connector 54"/>
              <p:cNvCxnSpPr/>
              <p:nvPr/>
            </p:nvCxnSpPr>
            <p:spPr bwMode="auto">
              <a:xfrm rot="16200000" flipV="1">
                <a:off x="3232560" y="4041004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56" name="Straight Connector 55"/>
              <p:cNvCxnSpPr/>
              <p:nvPr/>
            </p:nvCxnSpPr>
            <p:spPr bwMode="auto">
              <a:xfrm rot="16200000" flipV="1">
                <a:off x="3499610" y="4031217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 rot="16200000" flipV="1">
                <a:off x="3768058" y="4031217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58" name="Straight Connector 57"/>
              <p:cNvCxnSpPr/>
              <p:nvPr/>
            </p:nvCxnSpPr>
            <p:spPr bwMode="auto">
              <a:xfrm rot="16200000" flipV="1">
                <a:off x="3633834" y="4039606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 rot="16200000" flipV="1">
                <a:off x="2803322" y="3494319"/>
                <a:ext cx="1593908" cy="1678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CC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 rot="16200000" flipV="1">
                <a:off x="3895291" y="4032615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61" name="Straight Connector 60"/>
              <p:cNvCxnSpPr/>
              <p:nvPr/>
            </p:nvCxnSpPr>
            <p:spPr bwMode="auto">
              <a:xfrm rot="16200000" flipV="1">
                <a:off x="4029515" y="4041004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62" name="Straight Connector 61"/>
              <p:cNvCxnSpPr/>
              <p:nvPr/>
            </p:nvCxnSpPr>
            <p:spPr bwMode="auto">
              <a:xfrm rot="16200000" flipV="1">
                <a:off x="4163739" y="4041004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63" name="Straight Connector 62"/>
              <p:cNvCxnSpPr/>
              <p:nvPr/>
            </p:nvCxnSpPr>
            <p:spPr bwMode="auto">
              <a:xfrm rot="16200000" flipV="1">
                <a:off x="4119536" y="3879356"/>
                <a:ext cx="841369" cy="3001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64" name="Straight Connector 63"/>
              <p:cNvCxnSpPr/>
              <p:nvPr/>
            </p:nvCxnSpPr>
            <p:spPr bwMode="auto">
              <a:xfrm rot="16200000" flipV="1">
                <a:off x="4566411" y="4032615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65" name="Straight Connector 64"/>
              <p:cNvCxnSpPr/>
              <p:nvPr/>
            </p:nvCxnSpPr>
            <p:spPr bwMode="auto">
              <a:xfrm rot="16200000" flipV="1">
                <a:off x="4432187" y="4032615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66" name="Straight Connector 65"/>
              <p:cNvCxnSpPr/>
              <p:nvPr/>
            </p:nvCxnSpPr>
            <p:spPr bwMode="auto">
              <a:xfrm rot="16200000" flipV="1">
                <a:off x="4700635" y="4041004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67" name="Straight Connector 66"/>
              <p:cNvCxnSpPr/>
              <p:nvPr/>
            </p:nvCxnSpPr>
            <p:spPr bwMode="auto">
              <a:xfrm rot="16200000" flipV="1">
                <a:off x="4843248" y="4032615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68" name="Straight Connector 67"/>
              <p:cNvCxnSpPr/>
              <p:nvPr/>
            </p:nvCxnSpPr>
            <p:spPr bwMode="auto">
              <a:xfrm rot="16200000" flipV="1">
                <a:off x="4978870" y="4034013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 rot="16200000" flipV="1">
                <a:off x="4549632" y="3487328"/>
                <a:ext cx="1593908" cy="1678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CC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 rot="16200000" flipV="1">
                <a:off x="5229142" y="4032615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 rot="16200000" flipV="1">
                <a:off x="5497590" y="4032615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 rot="16200000" flipV="1">
                <a:off x="5363366" y="4041004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73" name="Straight Connector 72"/>
              <p:cNvCxnSpPr/>
              <p:nvPr/>
            </p:nvCxnSpPr>
            <p:spPr bwMode="auto">
              <a:xfrm rot="16200000" flipV="1">
                <a:off x="5624823" y="4034013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74" name="Straight Connector 73"/>
              <p:cNvCxnSpPr/>
              <p:nvPr/>
            </p:nvCxnSpPr>
            <p:spPr bwMode="auto">
              <a:xfrm rot="16200000" flipV="1">
                <a:off x="5759047" y="4042402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75" name="Straight Connector 74"/>
              <p:cNvCxnSpPr/>
              <p:nvPr/>
            </p:nvCxnSpPr>
            <p:spPr bwMode="auto">
              <a:xfrm rot="16200000" flipV="1">
                <a:off x="5893271" y="4042402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76" name="Straight Connector 75"/>
              <p:cNvCxnSpPr/>
              <p:nvPr/>
            </p:nvCxnSpPr>
            <p:spPr bwMode="auto">
              <a:xfrm rot="16200000" flipV="1">
                <a:off x="6028893" y="4043800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77" name="Straight Connector 76"/>
              <p:cNvCxnSpPr/>
              <p:nvPr/>
            </p:nvCxnSpPr>
            <p:spPr bwMode="auto">
              <a:xfrm rot="16200000" flipV="1">
                <a:off x="6295943" y="4034013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78" name="Straight Connector 77"/>
              <p:cNvCxnSpPr/>
              <p:nvPr/>
            </p:nvCxnSpPr>
            <p:spPr bwMode="auto">
              <a:xfrm rot="16200000" flipV="1">
                <a:off x="6161719" y="4034013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79" name="Straight Connector 78"/>
              <p:cNvCxnSpPr/>
              <p:nvPr/>
            </p:nvCxnSpPr>
            <p:spPr bwMode="auto">
              <a:xfrm rot="16200000" flipV="1">
                <a:off x="6430167" y="4042402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80" name="Straight Connector 79"/>
              <p:cNvCxnSpPr/>
              <p:nvPr/>
            </p:nvCxnSpPr>
            <p:spPr bwMode="auto">
              <a:xfrm rot="16200000" flipV="1">
                <a:off x="6572780" y="4034013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81" name="Straight Connector 80"/>
              <p:cNvCxnSpPr/>
              <p:nvPr/>
            </p:nvCxnSpPr>
            <p:spPr bwMode="auto">
              <a:xfrm rot="16200000" flipV="1">
                <a:off x="6708402" y="4035411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82" name="Straight Connector 81"/>
              <p:cNvCxnSpPr/>
              <p:nvPr/>
            </p:nvCxnSpPr>
            <p:spPr bwMode="auto">
              <a:xfrm rot="16200000" flipV="1">
                <a:off x="6279164" y="3488726"/>
                <a:ext cx="1593908" cy="1678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CC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84" name="Straight Connector 83"/>
              <p:cNvCxnSpPr/>
              <p:nvPr/>
            </p:nvCxnSpPr>
            <p:spPr bwMode="auto">
              <a:xfrm rot="16200000" flipV="1">
                <a:off x="6981040" y="4056384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85" name="Straight Connector 84"/>
              <p:cNvCxnSpPr/>
              <p:nvPr/>
            </p:nvCxnSpPr>
            <p:spPr bwMode="auto">
              <a:xfrm rot="16200000" flipV="1">
                <a:off x="7116662" y="4057782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86" name="Straight Connector 85"/>
              <p:cNvCxnSpPr/>
              <p:nvPr/>
            </p:nvCxnSpPr>
            <p:spPr bwMode="auto">
              <a:xfrm rot="16200000" flipV="1">
                <a:off x="7383712" y="4047995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87" name="Straight Connector 86"/>
              <p:cNvCxnSpPr/>
              <p:nvPr/>
            </p:nvCxnSpPr>
            <p:spPr bwMode="auto">
              <a:xfrm rot="16200000" flipV="1">
                <a:off x="7249488" y="4047995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88" name="Straight Connector 87"/>
              <p:cNvCxnSpPr/>
              <p:nvPr/>
            </p:nvCxnSpPr>
            <p:spPr bwMode="auto">
              <a:xfrm rot="16200000" flipV="1">
                <a:off x="7517936" y="4056384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 rot="16200000" flipH="1">
                <a:off x="985705" y="4235348"/>
                <a:ext cx="176172" cy="11745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5" name="Straight Connector 94"/>
              <p:cNvCxnSpPr/>
              <p:nvPr/>
            </p:nvCxnSpPr>
            <p:spPr bwMode="auto">
              <a:xfrm rot="5400000" flipH="1" flipV="1">
                <a:off x="981512" y="4222767"/>
                <a:ext cx="176169" cy="14261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4" name="Straight Connector 103"/>
              <p:cNvCxnSpPr/>
              <p:nvPr/>
            </p:nvCxnSpPr>
            <p:spPr bwMode="auto">
              <a:xfrm rot="16200000" flipH="1">
                <a:off x="810934" y="4245135"/>
                <a:ext cx="176172" cy="11745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5" name="Straight Connector 104"/>
              <p:cNvCxnSpPr/>
              <p:nvPr/>
            </p:nvCxnSpPr>
            <p:spPr bwMode="auto">
              <a:xfrm rot="5400000" flipH="1" flipV="1">
                <a:off x="806741" y="4232554"/>
                <a:ext cx="176169" cy="14261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6" name="Straight Connector 105"/>
              <p:cNvCxnSpPr/>
              <p:nvPr/>
            </p:nvCxnSpPr>
            <p:spPr bwMode="auto">
              <a:xfrm rot="16200000" flipH="1">
                <a:off x="636163" y="4246533"/>
                <a:ext cx="176172" cy="11745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7" name="Straight Connector 106"/>
              <p:cNvCxnSpPr/>
              <p:nvPr/>
            </p:nvCxnSpPr>
            <p:spPr bwMode="auto">
              <a:xfrm rot="5400000" flipH="1" flipV="1">
                <a:off x="631970" y="4233952"/>
                <a:ext cx="176169" cy="14261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8" name="Straight Connector 107"/>
              <p:cNvCxnSpPr/>
              <p:nvPr/>
            </p:nvCxnSpPr>
            <p:spPr bwMode="auto">
              <a:xfrm rot="16200000" flipH="1">
                <a:off x="476772" y="4238144"/>
                <a:ext cx="176172" cy="11745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9" name="Straight Connector 108"/>
              <p:cNvCxnSpPr/>
              <p:nvPr/>
            </p:nvCxnSpPr>
            <p:spPr bwMode="auto">
              <a:xfrm rot="5400000" flipH="1" flipV="1">
                <a:off x="472579" y="4225563"/>
                <a:ext cx="176169" cy="14261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0" name="Straight Connector 109"/>
              <p:cNvCxnSpPr/>
              <p:nvPr/>
            </p:nvCxnSpPr>
            <p:spPr bwMode="auto">
              <a:xfrm rot="16200000" flipH="1">
                <a:off x="317381" y="4238144"/>
                <a:ext cx="176172" cy="11745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1" name="Straight Connector 110"/>
              <p:cNvCxnSpPr/>
              <p:nvPr/>
            </p:nvCxnSpPr>
            <p:spPr bwMode="auto">
              <a:xfrm rot="5400000" flipH="1" flipV="1">
                <a:off x="313188" y="4225563"/>
                <a:ext cx="176169" cy="14261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1" name="Straight Connector 120"/>
              <p:cNvCxnSpPr/>
              <p:nvPr/>
            </p:nvCxnSpPr>
            <p:spPr bwMode="auto">
              <a:xfrm rot="16200000" flipH="1">
                <a:off x="7835315" y="4247931"/>
                <a:ext cx="176172" cy="11745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Straight Connector 121"/>
              <p:cNvCxnSpPr/>
              <p:nvPr/>
            </p:nvCxnSpPr>
            <p:spPr bwMode="auto">
              <a:xfrm rot="5400000" flipH="1" flipV="1">
                <a:off x="7831122" y="4235350"/>
                <a:ext cx="176169" cy="14261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Straight Connector 124"/>
              <p:cNvCxnSpPr/>
              <p:nvPr/>
            </p:nvCxnSpPr>
            <p:spPr bwMode="auto">
              <a:xfrm rot="16200000" flipH="1">
                <a:off x="7979326" y="4249329"/>
                <a:ext cx="176172" cy="11745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Straight Connector 125"/>
              <p:cNvCxnSpPr/>
              <p:nvPr/>
            </p:nvCxnSpPr>
            <p:spPr bwMode="auto">
              <a:xfrm rot="5400000" flipH="1" flipV="1">
                <a:off x="7975133" y="4236748"/>
                <a:ext cx="176169" cy="14261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Straight Connector 126"/>
              <p:cNvCxnSpPr/>
              <p:nvPr/>
            </p:nvCxnSpPr>
            <p:spPr bwMode="auto">
              <a:xfrm rot="16200000" flipH="1">
                <a:off x="8138717" y="4249329"/>
                <a:ext cx="176172" cy="11745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8" name="Straight Connector 127"/>
              <p:cNvCxnSpPr/>
              <p:nvPr/>
            </p:nvCxnSpPr>
            <p:spPr bwMode="auto">
              <a:xfrm rot="5400000" flipH="1" flipV="1">
                <a:off x="8134524" y="4236748"/>
                <a:ext cx="176169" cy="14261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 rot="16200000" flipH="1">
                <a:off x="8298108" y="4249329"/>
                <a:ext cx="176172" cy="11745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0" name="Straight Connector 129"/>
              <p:cNvCxnSpPr/>
              <p:nvPr/>
            </p:nvCxnSpPr>
            <p:spPr bwMode="auto">
              <a:xfrm rot="5400000" flipH="1" flipV="1">
                <a:off x="8293915" y="4236748"/>
                <a:ext cx="176169" cy="14261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1" name="Straight Connector 130"/>
              <p:cNvCxnSpPr/>
              <p:nvPr/>
            </p:nvCxnSpPr>
            <p:spPr bwMode="auto">
              <a:xfrm rot="16200000" flipH="1">
                <a:off x="8442119" y="4250727"/>
                <a:ext cx="176172" cy="11745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2" name="Straight Connector 131"/>
              <p:cNvCxnSpPr/>
              <p:nvPr/>
            </p:nvCxnSpPr>
            <p:spPr bwMode="auto">
              <a:xfrm rot="5400000" flipH="1" flipV="1">
                <a:off x="8437926" y="4238146"/>
                <a:ext cx="176169" cy="14261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Straight Connector 135"/>
              <p:cNvCxnSpPr/>
              <p:nvPr/>
            </p:nvCxnSpPr>
            <p:spPr bwMode="auto">
              <a:xfrm rot="16200000" flipH="1">
                <a:off x="145407" y="4233949"/>
                <a:ext cx="176172" cy="11745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7" name="Straight Connector 136"/>
              <p:cNvCxnSpPr/>
              <p:nvPr/>
            </p:nvCxnSpPr>
            <p:spPr bwMode="auto">
              <a:xfrm rot="5400000" flipH="1" flipV="1">
                <a:off x="141214" y="4221368"/>
                <a:ext cx="176169" cy="14261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15" name="Straight Connector 114"/>
            <p:cNvCxnSpPr/>
            <p:nvPr/>
          </p:nvCxnSpPr>
          <p:spPr bwMode="auto">
            <a:xfrm rot="16200000" flipH="1">
              <a:off x="2837404" y="4331908"/>
              <a:ext cx="613718" cy="411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 bwMode="auto">
            <a:xfrm rot="16200000" flipH="1">
              <a:off x="2704676" y="4336828"/>
              <a:ext cx="613718" cy="411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Straight Arrow Connector 133"/>
            <p:cNvCxnSpPr/>
            <p:nvPr/>
          </p:nvCxnSpPr>
          <p:spPr bwMode="auto">
            <a:xfrm>
              <a:off x="2694039" y="4375355"/>
              <a:ext cx="324464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9" name="Straight Arrow Connector 138"/>
            <p:cNvCxnSpPr/>
            <p:nvPr/>
          </p:nvCxnSpPr>
          <p:spPr bwMode="auto">
            <a:xfrm rot="10800000">
              <a:off x="3146323" y="4375355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41" name="TextBox 140"/>
          <p:cNvSpPr txBox="1"/>
          <p:nvPr/>
        </p:nvSpPr>
        <p:spPr>
          <a:xfrm>
            <a:off x="678469" y="4689987"/>
            <a:ext cx="576472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Subcarrier Spacing: 0.3125 MHz</a:t>
            </a:r>
          </a:p>
          <a:p>
            <a:endParaRPr lang="en-US" b="0" dirty="0"/>
          </a:p>
          <a:p>
            <a:pPr algn="l"/>
            <a:r>
              <a:rPr lang="en-US" i="0" u="sng" dirty="0"/>
              <a:t>At 20 MHz:</a:t>
            </a:r>
          </a:p>
          <a:p>
            <a:pPr algn="l"/>
            <a:r>
              <a:rPr lang="en-US" b="0" i="0" dirty="0"/>
              <a:t>Guard Interval: 0.8 </a:t>
            </a:r>
            <a:r>
              <a:rPr lang="en-US" b="0" i="0" dirty="0">
                <a:sym typeface="Symbol"/>
              </a:rPr>
              <a:t>s</a:t>
            </a:r>
            <a:endParaRPr lang="en-US" b="0" i="0" dirty="0"/>
          </a:p>
          <a:p>
            <a:pPr algn="l"/>
            <a:r>
              <a:rPr lang="en-US" b="0" i="0" dirty="0"/>
              <a:t>Symbol Period = 1/0.3125 </a:t>
            </a:r>
            <a:r>
              <a:rPr lang="en-US" b="0" i="0" dirty="0">
                <a:sym typeface="Symbol"/>
              </a:rPr>
              <a:t>s + GI = 4 s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235648"/>
      </p:ext>
    </p:extLst>
  </p:cSld>
  <p:clrMapOvr>
    <a:masterClrMapping/>
  </p:clrMapOvr>
  <p:transition advTm="780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740" y="412263"/>
            <a:ext cx="88011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Variable Channel Widths in OFDM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3987497" y="3949791"/>
            <a:ext cx="1245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 MHz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4000305" y="3950686"/>
            <a:ext cx="12458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 MHz</a:t>
            </a:r>
          </a:p>
        </p:txBody>
      </p:sp>
      <p:cxnSp>
        <p:nvCxnSpPr>
          <p:cNvPr id="149" name="Straight Connector 148"/>
          <p:cNvCxnSpPr/>
          <p:nvPr/>
        </p:nvCxnSpPr>
        <p:spPr bwMode="auto">
          <a:xfrm>
            <a:off x="235974" y="3962400"/>
            <a:ext cx="8628404" cy="1899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91" name="Slide Number Placeholder 9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A59F-140E-4A21-B6D7-ADB60FD525B2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1327353" y="2084462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0000FF"/>
                </a:solidFill>
              </a:rPr>
              <a:t>Pilot tone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515893" y="2625236"/>
            <a:ext cx="1760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FF0000"/>
                </a:solidFill>
              </a:rPr>
              <a:t>Data </a:t>
            </a:r>
          </a:p>
          <a:p>
            <a:r>
              <a:rPr lang="en-US" b="0" i="0" dirty="0">
                <a:solidFill>
                  <a:srgbClr val="FF0000"/>
                </a:solidFill>
              </a:rPr>
              <a:t>Subcarriers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353962" y="1307691"/>
            <a:ext cx="87000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i="0" dirty="0"/>
              <a:t>To reduce width to 10 MHz, halve the clock frequency</a:t>
            </a:r>
          </a:p>
        </p:txBody>
      </p:sp>
      <p:grpSp>
        <p:nvGrpSpPr>
          <p:cNvPr id="3" name="Group 141"/>
          <p:cNvGrpSpPr/>
          <p:nvPr/>
        </p:nvGrpSpPr>
        <p:grpSpPr>
          <a:xfrm>
            <a:off x="352262" y="2566972"/>
            <a:ext cx="8439325" cy="2078774"/>
            <a:chOff x="352262" y="2566972"/>
            <a:chExt cx="8439325" cy="2078774"/>
          </a:xfrm>
        </p:grpSpPr>
        <p:grpSp>
          <p:nvGrpSpPr>
            <p:cNvPr id="4" name="Group 89"/>
            <p:cNvGrpSpPr/>
            <p:nvPr/>
          </p:nvGrpSpPr>
          <p:grpSpPr>
            <a:xfrm>
              <a:off x="352262" y="2566972"/>
              <a:ext cx="8439325" cy="1485605"/>
              <a:chOff x="157992" y="2698766"/>
              <a:chExt cx="8439325" cy="1698773"/>
            </a:xfrm>
          </p:grpSpPr>
          <p:cxnSp>
            <p:nvCxnSpPr>
              <p:cNvPr id="9" name="Straight Connector 8"/>
              <p:cNvCxnSpPr/>
              <p:nvPr/>
            </p:nvCxnSpPr>
            <p:spPr bwMode="auto">
              <a:xfrm rot="16200000" flipV="1">
                <a:off x="973123" y="4046597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10" name="Straight Connector 9"/>
              <p:cNvCxnSpPr/>
              <p:nvPr/>
            </p:nvCxnSpPr>
            <p:spPr bwMode="auto">
              <a:xfrm rot="16200000" flipV="1">
                <a:off x="1108745" y="4047995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11" name="Straight Connector 10"/>
              <p:cNvCxnSpPr/>
              <p:nvPr/>
            </p:nvCxnSpPr>
            <p:spPr bwMode="auto">
              <a:xfrm rot="16200000" flipV="1">
                <a:off x="1375795" y="4038208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 rot="16200000" flipV="1">
                <a:off x="1241571" y="4038208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 rot="16200000" flipV="1">
                <a:off x="1510019" y="4046597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14" name="Straight Connector 13"/>
              <p:cNvCxnSpPr/>
              <p:nvPr/>
            </p:nvCxnSpPr>
            <p:spPr bwMode="auto">
              <a:xfrm rot="16200000" flipV="1">
                <a:off x="1065401" y="3492921"/>
                <a:ext cx="1593908" cy="1678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CC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rot="16200000" flipV="1">
                <a:off x="1746309" y="4047995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 rot="16200000" flipV="1">
                <a:off x="1881931" y="4049393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 rot="16200000" flipV="1">
                <a:off x="2148981" y="4039606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47" name="Straight Connector 46"/>
              <p:cNvCxnSpPr/>
              <p:nvPr/>
            </p:nvCxnSpPr>
            <p:spPr bwMode="auto">
              <a:xfrm rot="16200000" flipV="1">
                <a:off x="2014757" y="4039606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48" name="Straight Connector 47"/>
              <p:cNvCxnSpPr/>
              <p:nvPr/>
            </p:nvCxnSpPr>
            <p:spPr bwMode="auto">
              <a:xfrm rot="16200000" flipV="1">
                <a:off x="2283205" y="4047995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49" name="Straight Connector 48"/>
              <p:cNvCxnSpPr/>
              <p:nvPr/>
            </p:nvCxnSpPr>
            <p:spPr bwMode="auto">
              <a:xfrm rot="16200000" flipV="1">
                <a:off x="2417429" y="4047995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50" name="Straight Connector 49"/>
              <p:cNvCxnSpPr/>
              <p:nvPr/>
            </p:nvCxnSpPr>
            <p:spPr bwMode="auto">
              <a:xfrm rot="16200000" flipV="1">
                <a:off x="2553051" y="4049393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51" name="Straight Connector 50"/>
              <p:cNvCxnSpPr/>
              <p:nvPr/>
            </p:nvCxnSpPr>
            <p:spPr bwMode="auto">
              <a:xfrm rot="16200000" flipV="1">
                <a:off x="2820101" y="4039606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52" name="Straight Connector 51"/>
              <p:cNvCxnSpPr/>
              <p:nvPr/>
            </p:nvCxnSpPr>
            <p:spPr bwMode="auto">
              <a:xfrm rot="16200000" flipV="1">
                <a:off x="2685877" y="4039606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53" name="Straight Connector 52"/>
              <p:cNvCxnSpPr/>
              <p:nvPr/>
            </p:nvCxnSpPr>
            <p:spPr bwMode="auto">
              <a:xfrm rot="16200000" flipV="1">
                <a:off x="2954325" y="4047995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54" name="Straight Connector 53"/>
              <p:cNvCxnSpPr/>
              <p:nvPr/>
            </p:nvCxnSpPr>
            <p:spPr bwMode="auto">
              <a:xfrm rot="16200000" flipV="1">
                <a:off x="3096938" y="4039606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55" name="Straight Connector 54"/>
              <p:cNvCxnSpPr/>
              <p:nvPr/>
            </p:nvCxnSpPr>
            <p:spPr bwMode="auto">
              <a:xfrm rot="16200000" flipV="1">
                <a:off x="3232560" y="4041004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56" name="Straight Connector 55"/>
              <p:cNvCxnSpPr/>
              <p:nvPr/>
            </p:nvCxnSpPr>
            <p:spPr bwMode="auto">
              <a:xfrm rot="16200000" flipV="1">
                <a:off x="3499610" y="4031217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57" name="Straight Connector 56"/>
              <p:cNvCxnSpPr/>
              <p:nvPr/>
            </p:nvCxnSpPr>
            <p:spPr bwMode="auto">
              <a:xfrm rot="16200000" flipV="1">
                <a:off x="3768058" y="4031217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58" name="Straight Connector 57"/>
              <p:cNvCxnSpPr/>
              <p:nvPr/>
            </p:nvCxnSpPr>
            <p:spPr bwMode="auto">
              <a:xfrm rot="16200000" flipV="1">
                <a:off x="3633834" y="4039606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 rot="16200000" flipV="1">
                <a:off x="2803322" y="3494319"/>
                <a:ext cx="1593908" cy="1678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CC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60" name="Straight Connector 59"/>
              <p:cNvCxnSpPr/>
              <p:nvPr/>
            </p:nvCxnSpPr>
            <p:spPr bwMode="auto">
              <a:xfrm rot="16200000" flipV="1">
                <a:off x="3895291" y="4032615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61" name="Straight Connector 60"/>
              <p:cNvCxnSpPr/>
              <p:nvPr/>
            </p:nvCxnSpPr>
            <p:spPr bwMode="auto">
              <a:xfrm rot="16200000" flipV="1">
                <a:off x="4029515" y="4041004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62" name="Straight Connector 61"/>
              <p:cNvCxnSpPr/>
              <p:nvPr/>
            </p:nvCxnSpPr>
            <p:spPr bwMode="auto">
              <a:xfrm rot="16200000" flipV="1">
                <a:off x="4163739" y="4041004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63" name="Straight Connector 62"/>
              <p:cNvCxnSpPr/>
              <p:nvPr/>
            </p:nvCxnSpPr>
            <p:spPr bwMode="auto">
              <a:xfrm rot="16200000" flipV="1">
                <a:off x="4119536" y="3879356"/>
                <a:ext cx="841369" cy="3001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64" name="Straight Connector 63"/>
              <p:cNvCxnSpPr/>
              <p:nvPr/>
            </p:nvCxnSpPr>
            <p:spPr bwMode="auto">
              <a:xfrm rot="16200000" flipV="1">
                <a:off x="4566411" y="4032615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65" name="Straight Connector 64"/>
              <p:cNvCxnSpPr/>
              <p:nvPr/>
            </p:nvCxnSpPr>
            <p:spPr bwMode="auto">
              <a:xfrm rot="16200000" flipV="1">
                <a:off x="4432187" y="4032615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66" name="Straight Connector 65"/>
              <p:cNvCxnSpPr/>
              <p:nvPr/>
            </p:nvCxnSpPr>
            <p:spPr bwMode="auto">
              <a:xfrm rot="16200000" flipV="1">
                <a:off x="4700635" y="4041004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67" name="Straight Connector 66"/>
              <p:cNvCxnSpPr/>
              <p:nvPr/>
            </p:nvCxnSpPr>
            <p:spPr bwMode="auto">
              <a:xfrm rot="16200000" flipV="1">
                <a:off x="4843248" y="4032615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68" name="Straight Connector 67"/>
              <p:cNvCxnSpPr/>
              <p:nvPr/>
            </p:nvCxnSpPr>
            <p:spPr bwMode="auto">
              <a:xfrm rot="16200000" flipV="1">
                <a:off x="4978870" y="4034013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 rot="16200000" flipV="1">
                <a:off x="4549632" y="3487328"/>
                <a:ext cx="1593908" cy="1678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CC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 rot="16200000" flipV="1">
                <a:off x="5229142" y="4032615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71" name="Straight Connector 70"/>
              <p:cNvCxnSpPr/>
              <p:nvPr/>
            </p:nvCxnSpPr>
            <p:spPr bwMode="auto">
              <a:xfrm rot="16200000" flipV="1">
                <a:off x="5497590" y="4032615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72" name="Straight Connector 71"/>
              <p:cNvCxnSpPr/>
              <p:nvPr/>
            </p:nvCxnSpPr>
            <p:spPr bwMode="auto">
              <a:xfrm rot="16200000" flipV="1">
                <a:off x="5363366" y="4041004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73" name="Straight Connector 72"/>
              <p:cNvCxnSpPr/>
              <p:nvPr/>
            </p:nvCxnSpPr>
            <p:spPr bwMode="auto">
              <a:xfrm rot="16200000" flipV="1">
                <a:off x="5624823" y="4034013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74" name="Straight Connector 73"/>
              <p:cNvCxnSpPr/>
              <p:nvPr/>
            </p:nvCxnSpPr>
            <p:spPr bwMode="auto">
              <a:xfrm rot="16200000" flipV="1">
                <a:off x="5759047" y="4042402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75" name="Straight Connector 74"/>
              <p:cNvCxnSpPr/>
              <p:nvPr/>
            </p:nvCxnSpPr>
            <p:spPr bwMode="auto">
              <a:xfrm rot="16200000" flipV="1">
                <a:off x="5893271" y="4042402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76" name="Straight Connector 75"/>
              <p:cNvCxnSpPr/>
              <p:nvPr/>
            </p:nvCxnSpPr>
            <p:spPr bwMode="auto">
              <a:xfrm rot="16200000" flipV="1">
                <a:off x="6028893" y="4043800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77" name="Straight Connector 76"/>
              <p:cNvCxnSpPr/>
              <p:nvPr/>
            </p:nvCxnSpPr>
            <p:spPr bwMode="auto">
              <a:xfrm rot="16200000" flipV="1">
                <a:off x="6295943" y="4034013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78" name="Straight Connector 77"/>
              <p:cNvCxnSpPr/>
              <p:nvPr/>
            </p:nvCxnSpPr>
            <p:spPr bwMode="auto">
              <a:xfrm rot="16200000" flipV="1">
                <a:off x="6161719" y="4034013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79" name="Straight Connector 78"/>
              <p:cNvCxnSpPr/>
              <p:nvPr/>
            </p:nvCxnSpPr>
            <p:spPr bwMode="auto">
              <a:xfrm rot="16200000" flipV="1">
                <a:off x="6430167" y="4042402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80" name="Straight Connector 79"/>
              <p:cNvCxnSpPr/>
              <p:nvPr/>
            </p:nvCxnSpPr>
            <p:spPr bwMode="auto">
              <a:xfrm rot="16200000" flipV="1">
                <a:off x="6572780" y="4034013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81" name="Straight Connector 80"/>
              <p:cNvCxnSpPr/>
              <p:nvPr/>
            </p:nvCxnSpPr>
            <p:spPr bwMode="auto">
              <a:xfrm rot="16200000" flipV="1">
                <a:off x="6708402" y="4035411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82" name="Straight Connector 81"/>
              <p:cNvCxnSpPr/>
              <p:nvPr/>
            </p:nvCxnSpPr>
            <p:spPr bwMode="auto">
              <a:xfrm rot="16200000" flipV="1">
                <a:off x="6279164" y="3488726"/>
                <a:ext cx="1593908" cy="1678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0066CC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84" name="Straight Connector 83"/>
              <p:cNvCxnSpPr/>
              <p:nvPr/>
            </p:nvCxnSpPr>
            <p:spPr bwMode="auto">
              <a:xfrm rot="16200000" flipV="1">
                <a:off x="6981040" y="4056384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85" name="Straight Connector 84"/>
              <p:cNvCxnSpPr/>
              <p:nvPr/>
            </p:nvCxnSpPr>
            <p:spPr bwMode="auto">
              <a:xfrm rot="16200000" flipV="1">
                <a:off x="7116662" y="4057782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86" name="Straight Connector 85"/>
              <p:cNvCxnSpPr/>
              <p:nvPr/>
            </p:nvCxnSpPr>
            <p:spPr bwMode="auto">
              <a:xfrm rot="16200000" flipV="1">
                <a:off x="7383712" y="4047995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87" name="Straight Connector 86"/>
              <p:cNvCxnSpPr/>
              <p:nvPr/>
            </p:nvCxnSpPr>
            <p:spPr bwMode="auto">
              <a:xfrm rot="16200000" flipV="1">
                <a:off x="7249488" y="4047995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88" name="Straight Connector 87"/>
              <p:cNvCxnSpPr/>
              <p:nvPr/>
            </p:nvCxnSpPr>
            <p:spPr bwMode="auto">
              <a:xfrm rot="16200000" flipV="1">
                <a:off x="7517936" y="4056384"/>
                <a:ext cx="494950" cy="8389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93" name="Straight Connector 92"/>
              <p:cNvCxnSpPr/>
              <p:nvPr/>
            </p:nvCxnSpPr>
            <p:spPr bwMode="auto">
              <a:xfrm rot="16200000" flipH="1">
                <a:off x="985705" y="4235348"/>
                <a:ext cx="176172" cy="11745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5" name="Straight Connector 94"/>
              <p:cNvCxnSpPr/>
              <p:nvPr/>
            </p:nvCxnSpPr>
            <p:spPr bwMode="auto">
              <a:xfrm rot="5400000" flipH="1" flipV="1">
                <a:off x="981512" y="4222767"/>
                <a:ext cx="176169" cy="14261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4" name="Straight Connector 103"/>
              <p:cNvCxnSpPr/>
              <p:nvPr/>
            </p:nvCxnSpPr>
            <p:spPr bwMode="auto">
              <a:xfrm rot="16200000" flipH="1">
                <a:off x="810934" y="4245135"/>
                <a:ext cx="176172" cy="11745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5" name="Straight Connector 104"/>
              <p:cNvCxnSpPr/>
              <p:nvPr/>
            </p:nvCxnSpPr>
            <p:spPr bwMode="auto">
              <a:xfrm rot="5400000" flipH="1" flipV="1">
                <a:off x="806741" y="4232554"/>
                <a:ext cx="176169" cy="14261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6" name="Straight Connector 105"/>
              <p:cNvCxnSpPr/>
              <p:nvPr/>
            </p:nvCxnSpPr>
            <p:spPr bwMode="auto">
              <a:xfrm rot="16200000" flipH="1">
                <a:off x="636163" y="4246533"/>
                <a:ext cx="176172" cy="11745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7" name="Straight Connector 106"/>
              <p:cNvCxnSpPr/>
              <p:nvPr/>
            </p:nvCxnSpPr>
            <p:spPr bwMode="auto">
              <a:xfrm rot="5400000" flipH="1" flipV="1">
                <a:off x="631970" y="4233952"/>
                <a:ext cx="176169" cy="14261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8" name="Straight Connector 107"/>
              <p:cNvCxnSpPr/>
              <p:nvPr/>
            </p:nvCxnSpPr>
            <p:spPr bwMode="auto">
              <a:xfrm rot="16200000" flipH="1">
                <a:off x="476772" y="4238144"/>
                <a:ext cx="176172" cy="11745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9" name="Straight Connector 108"/>
              <p:cNvCxnSpPr/>
              <p:nvPr/>
            </p:nvCxnSpPr>
            <p:spPr bwMode="auto">
              <a:xfrm rot="5400000" flipH="1" flipV="1">
                <a:off x="472579" y="4225563"/>
                <a:ext cx="176169" cy="14261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0" name="Straight Connector 109"/>
              <p:cNvCxnSpPr/>
              <p:nvPr/>
            </p:nvCxnSpPr>
            <p:spPr bwMode="auto">
              <a:xfrm rot="16200000" flipH="1">
                <a:off x="317381" y="4238144"/>
                <a:ext cx="176172" cy="11745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1" name="Straight Connector 110"/>
              <p:cNvCxnSpPr/>
              <p:nvPr/>
            </p:nvCxnSpPr>
            <p:spPr bwMode="auto">
              <a:xfrm rot="5400000" flipH="1" flipV="1">
                <a:off x="313188" y="4225563"/>
                <a:ext cx="176169" cy="14261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1" name="Straight Connector 120"/>
              <p:cNvCxnSpPr/>
              <p:nvPr/>
            </p:nvCxnSpPr>
            <p:spPr bwMode="auto">
              <a:xfrm rot="16200000" flipH="1">
                <a:off x="7835315" y="4247931"/>
                <a:ext cx="176172" cy="11745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2" name="Straight Connector 121"/>
              <p:cNvCxnSpPr/>
              <p:nvPr/>
            </p:nvCxnSpPr>
            <p:spPr bwMode="auto">
              <a:xfrm rot="5400000" flipH="1" flipV="1">
                <a:off x="7831122" y="4235350"/>
                <a:ext cx="176169" cy="14261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5" name="Straight Connector 124"/>
              <p:cNvCxnSpPr/>
              <p:nvPr/>
            </p:nvCxnSpPr>
            <p:spPr bwMode="auto">
              <a:xfrm rot="16200000" flipH="1">
                <a:off x="7979326" y="4249329"/>
                <a:ext cx="176172" cy="11745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6" name="Straight Connector 125"/>
              <p:cNvCxnSpPr/>
              <p:nvPr/>
            </p:nvCxnSpPr>
            <p:spPr bwMode="auto">
              <a:xfrm rot="5400000" flipH="1" flipV="1">
                <a:off x="7975133" y="4236748"/>
                <a:ext cx="176169" cy="14261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7" name="Straight Connector 126"/>
              <p:cNvCxnSpPr/>
              <p:nvPr/>
            </p:nvCxnSpPr>
            <p:spPr bwMode="auto">
              <a:xfrm rot="16200000" flipH="1">
                <a:off x="8138717" y="4249329"/>
                <a:ext cx="176172" cy="11745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8" name="Straight Connector 127"/>
              <p:cNvCxnSpPr/>
              <p:nvPr/>
            </p:nvCxnSpPr>
            <p:spPr bwMode="auto">
              <a:xfrm rot="5400000" flipH="1" flipV="1">
                <a:off x="8134524" y="4236748"/>
                <a:ext cx="176169" cy="14261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 rot="16200000" flipH="1">
                <a:off x="8298108" y="4249329"/>
                <a:ext cx="176172" cy="11745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0" name="Straight Connector 129"/>
              <p:cNvCxnSpPr/>
              <p:nvPr/>
            </p:nvCxnSpPr>
            <p:spPr bwMode="auto">
              <a:xfrm rot="5400000" flipH="1" flipV="1">
                <a:off x="8293915" y="4236748"/>
                <a:ext cx="176169" cy="14261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1" name="Straight Connector 130"/>
              <p:cNvCxnSpPr/>
              <p:nvPr/>
            </p:nvCxnSpPr>
            <p:spPr bwMode="auto">
              <a:xfrm rot="16200000" flipH="1">
                <a:off x="8442119" y="4250727"/>
                <a:ext cx="176172" cy="11745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2" name="Straight Connector 131"/>
              <p:cNvCxnSpPr/>
              <p:nvPr/>
            </p:nvCxnSpPr>
            <p:spPr bwMode="auto">
              <a:xfrm rot="5400000" flipH="1" flipV="1">
                <a:off x="8437926" y="4238146"/>
                <a:ext cx="176169" cy="14261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Straight Connector 135"/>
              <p:cNvCxnSpPr/>
              <p:nvPr/>
            </p:nvCxnSpPr>
            <p:spPr bwMode="auto">
              <a:xfrm rot="16200000" flipH="1">
                <a:off x="145407" y="4233949"/>
                <a:ext cx="176172" cy="117451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7" name="Straight Connector 136"/>
              <p:cNvCxnSpPr/>
              <p:nvPr/>
            </p:nvCxnSpPr>
            <p:spPr bwMode="auto">
              <a:xfrm rot="5400000" flipH="1" flipV="1">
                <a:off x="141214" y="4221368"/>
                <a:ext cx="176169" cy="142613"/>
              </a:xfrm>
              <a:prstGeom prst="line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15" name="Straight Connector 114"/>
            <p:cNvCxnSpPr/>
            <p:nvPr/>
          </p:nvCxnSpPr>
          <p:spPr bwMode="auto">
            <a:xfrm rot="16200000" flipH="1">
              <a:off x="2837404" y="4331908"/>
              <a:ext cx="613718" cy="411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/>
            <p:nvPr/>
          </p:nvCxnSpPr>
          <p:spPr bwMode="auto">
            <a:xfrm rot="16200000" flipH="1">
              <a:off x="2704676" y="4336828"/>
              <a:ext cx="613718" cy="4118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4" name="Straight Arrow Connector 133"/>
            <p:cNvCxnSpPr/>
            <p:nvPr/>
          </p:nvCxnSpPr>
          <p:spPr bwMode="auto">
            <a:xfrm>
              <a:off x="2694039" y="4375355"/>
              <a:ext cx="324464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9" name="Straight Arrow Connector 138"/>
            <p:cNvCxnSpPr/>
            <p:nvPr/>
          </p:nvCxnSpPr>
          <p:spPr bwMode="auto">
            <a:xfrm rot="10800000">
              <a:off x="3146323" y="4375355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41" name="TextBox 140"/>
          <p:cNvSpPr txBox="1"/>
          <p:nvPr/>
        </p:nvSpPr>
        <p:spPr>
          <a:xfrm>
            <a:off x="678469" y="4689987"/>
            <a:ext cx="626165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/>
              <a:t>Subcarrier Spacing: 0.3125</a:t>
            </a:r>
            <a:r>
              <a:rPr lang="en-US" dirty="0">
                <a:solidFill>
                  <a:srgbClr val="FF0000"/>
                </a:solidFill>
              </a:rPr>
              <a:t>/2</a:t>
            </a:r>
            <a:r>
              <a:rPr lang="en-US" b="0" dirty="0"/>
              <a:t> MHz</a:t>
            </a:r>
          </a:p>
          <a:p>
            <a:endParaRPr lang="en-US" b="0" dirty="0"/>
          </a:p>
          <a:p>
            <a:pPr algn="l"/>
            <a:r>
              <a:rPr lang="en-US" i="0" u="sng" dirty="0">
                <a:solidFill>
                  <a:srgbClr val="FF0000"/>
                </a:solidFill>
              </a:rPr>
              <a:t>At 10 MHz:</a:t>
            </a:r>
          </a:p>
          <a:p>
            <a:pPr algn="l"/>
            <a:r>
              <a:rPr lang="en-US" b="0" i="0" dirty="0"/>
              <a:t>Guard Interval: 0.8</a:t>
            </a:r>
            <a:r>
              <a:rPr lang="en-US" i="0" dirty="0">
                <a:solidFill>
                  <a:srgbClr val="FF0000"/>
                </a:solidFill>
              </a:rPr>
              <a:t>*2</a:t>
            </a:r>
            <a:r>
              <a:rPr lang="en-US" b="0" i="0" dirty="0"/>
              <a:t> </a:t>
            </a:r>
            <a:r>
              <a:rPr lang="en-US" b="0" i="0" dirty="0">
                <a:sym typeface="Symbol"/>
              </a:rPr>
              <a:t>s</a:t>
            </a:r>
            <a:endParaRPr lang="en-US" b="0" i="0" dirty="0"/>
          </a:p>
          <a:p>
            <a:pPr algn="l"/>
            <a:r>
              <a:rPr lang="en-US" b="0" i="0" dirty="0"/>
              <a:t>Symbol Period = (1/0.3125 </a:t>
            </a:r>
            <a:r>
              <a:rPr lang="en-US" b="0" i="0" dirty="0">
                <a:sym typeface="Symbol"/>
              </a:rPr>
              <a:t>s + GI)</a:t>
            </a:r>
            <a:r>
              <a:rPr lang="en-US" i="0" dirty="0">
                <a:solidFill>
                  <a:srgbClr val="FF0000"/>
                </a:solidFill>
                <a:sym typeface="Symbol"/>
              </a:rPr>
              <a:t>*2</a:t>
            </a:r>
            <a:r>
              <a:rPr lang="en-US" b="0" i="0" dirty="0">
                <a:solidFill>
                  <a:srgbClr val="FF0000"/>
                </a:solidFill>
                <a:sym typeface="Symbol"/>
              </a:rPr>
              <a:t> </a:t>
            </a:r>
            <a:r>
              <a:rPr lang="en-US" b="0" i="0" dirty="0">
                <a:sym typeface="Symbol"/>
              </a:rPr>
              <a:t>= 8 s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5285903"/>
      </p:ext>
    </p:extLst>
  </p:cSld>
  <p:clrMapOvr>
    <a:masterClrMapping/>
  </p:clrMapOvr>
  <p:transition advTm="326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49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47" grpId="0"/>
      <p:bldP spid="92" grpId="0"/>
      <p:bldP spid="99" grpId="0"/>
      <p:bldP spid="141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Implementation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42900" y="1331501"/>
            <a:ext cx="8458200" cy="5181600"/>
          </a:xfrm>
        </p:spPr>
        <p:txBody>
          <a:bodyPr/>
          <a:lstStyle/>
          <a:p>
            <a:r>
              <a:rPr lang="en-US" dirty="0"/>
              <a:t>Using Atheros cards on Windows</a:t>
            </a:r>
          </a:p>
          <a:p>
            <a:pPr lvl="1"/>
            <a:endParaRPr lang="en-US" sz="800" dirty="0"/>
          </a:p>
          <a:p>
            <a:pPr lvl="1"/>
            <a:r>
              <a:rPr lang="en-US" dirty="0"/>
              <a:t>Implemented 5, 10, 20, 40 MHz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MAC parameters scale with clock</a:t>
            </a:r>
          </a:p>
          <a:p>
            <a:pPr lvl="2"/>
            <a:r>
              <a:rPr lang="en-US" dirty="0"/>
              <a:t>e.g. SIFS: 20 </a:t>
            </a:r>
            <a:r>
              <a:rPr lang="en-US" dirty="0">
                <a:sym typeface="Symbol"/>
              </a:rPr>
              <a:t>s at 20 MHz, 40 s at 10 MHz</a:t>
            </a:r>
          </a:p>
          <a:p>
            <a:pPr lvl="1"/>
            <a:endParaRPr lang="en-US" dirty="0">
              <a:sym typeface="Symbol"/>
            </a:endParaRPr>
          </a:p>
          <a:p>
            <a:pPr lvl="1"/>
            <a:r>
              <a:rPr lang="en-US" dirty="0">
                <a:sym typeface="Symbol"/>
              </a:rPr>
              <a:t>We keep 802.11 slot time constant for </a:t>
            </a:r>
            <a:r>
              <a:rPr lang="en-US" dirty="0" err="1">
                <a:sym typeface="Symbol"/>
              </a:rPr>
              <a:t>interop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A59F-140E-4A21-B6D7-ADB60FD525B2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717877"/>
      </p:ext>
    </p:extLst>
  </p:cSld>
  <p:clrMapOvr>
    <a:masterClrMapping/>
  </p:clrMapOvr>
  <p:transition advTm="39357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Channel Widths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124" y="1243013"/>
            <a:ext cx="8397976" cy="5181600"/>
          </a:xfrm>
        </p:spPr>
        <p:txBody>
          <a:bodyPr/>
          <a:lstStyle/>
          <a:p>
            <a:pPr>
              <a:buNone/>
            </a:pPr>
            <a:endParaRPr lang="en-US" sz="900" dirty="0"/>
          </a:p>
          <a:p>
            <a:pPr>
              <a:buNone/>
            </a:pPr>
            <a:r>
              <a:rPr lang="en-US" dirty="0"/>
              <a:t>Impact on:</a:t>
            </a:r>
          </a:p>
          <a:p>
            <a:pPr>
              <a:buNone/>
            </a:pPr>
            <a:endParaRPr lang="en-US" sz="2000" dirty="0"/>
          </a:p>
          <a:p>
            <a:r>
              <a:rPr lang="en-US" dirty="0"/>
              <a:t>Throughput</a:t>
            </a:r>
          </a:p>
          <a:p>
            <a:endParaRPr lang="en-US" dirty="0"/>
          </a:p>
          <a:p>
            <a:r>
              <a:rPr lang="en-US" dirty="0"/>
              <a:t>Transmission Range</a:t>
            </a:r>
          </a:p>
          <a:p>
            <a:endParaRPr lang="en-US" dirty="0"/>
          </a:p>
          <a:p>
            <a:r>
              <a:rPr lang="en-US" dirty="0"/>
              <a:t>Battery Power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A59F-140E-4A21-B6D7-ADB60FD525B2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66603"/>
      </p:ext>
    </p:extLst>
  </p:cSld>
  <p:clrMapOvr>
    <a:masterClrMapping/>
  </p:clrMapOvr>
  <p:transition advTm="12979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Conducted (clean) experiment</a:t>
            </a:r>
          </a:p>
          <a:p>
            <a:pPr lvl="1"/>
            <a:r>
              <a:rPr lang="en-US" dirty="0"/>
              <a:t>Using attenuator &amp; CMU emulator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sz="1800" dirty="0"/>
          </a:p>
          <a:p>
            <a:r>
              <a:rPr lang="en-US" dirty="0">
                <a:solidFill>
                  <a:schemeClr val="bg2"/>
                </a:solidFill>
              </a:rPr>
              <a:t>Indoor experiments at MSR &amp; UCSB</a:t>
            </a:r>
          </a:p>
          <a:p>
            <a:r>
              <a:rPr lang="en-US" dirty="0">
                <a:solidFill>
                  <a:schemeClr val="bg2"/>
                </a:solidFill>
              </a:rPr>
              <a:t>Outdoor experiments in large park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A59F-140E-4A21-B6D7-ADB60FD525B2}" type="slidenum">
              <a:rPr lang="en-US" smtClean="0"/>
              <a:pPr/>
              <a:t>58</a:t>
            </a:fld>
            <a:endParaRPr lang="en-US"/>
          </a:p>
        </p:txBody>
      </p:sp>
      <p:graphicFrame>
        <p:nvGraphicFramePr>
          <p:cNvPr id="81922" name="Object 2"/>
          <p:cNvGraphicFramePr>
            <a:graphicFrameLocks noChangeAspect="1"/>
          </p:cNvGraphicFramePr>
          <p:nvPr/>
        </p:nvGraphicFramePr>
        <p:xfrm>
          <a:off x="0" y="2498615"/>
          <a:ext cx="2195410" cy="1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Visio" r:id="rId3" imgW="576072" imgH="486918" progId="Visio.Drawing.11">
                  <p:embed/>
                </p:oleObj>
              </mc:Choice>
              <mc:Fallback>
                <p:oleObj name="Visio" r:id="rId3" imgW="576072" imgH="48691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498615"/>
                        <a:ext cx="2195410" cy="1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5" name="Object 5"/>
          <p:cNvGraphicFramePr>
            <a:graphicFrameLocks noChangeAspect="1"/>
          </p:cNvGraphicFramePr>
          <p:nvPr/>
        </p:nvGraphicFramePr>
        <p:xfrm>
          <a:off x="7017312" y="2414648"/>
          <a:ext cx="2195512" cy="185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Visio" r:id="rId5" imgW="576072" imgH="486918" progId="Visio.Drawing.11">
                  <p:embed/>
                </p:oleObj>
              </mc:Choice>
              <mc:Fallback>
                <p:oleObj name="Visio" r:id="rId5" imgW="576072" imgH="48691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7312" y="2414648"/>
                        <a:ext cx="2195512" cy="185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936777">
            <a:off x="3896355" y="2704727"/>
            <a:ext cx="1392197" cy="144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31" name="Picture 11" descr="C:\Documents and Settings\ranveer\My Documents\My Pictures\wag511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>
            <a:off x="1887795" y="2698388"/>
            <a:ext cx="494378" cy="1267405"/>
          </a:xfrm>
          <a:prstGeom prst="rect">
            <a:avLst/>
          </a:prstGeom>
          <a:noFill/>
        </p:spPr>
      </p:pic>
      <p:pic>
        <p:nvPicPr>
          <p:cNvPr id="15" name="Picture 11" descr="C:\Documents and Settings\ranveer\My Documents\My Pictures\wag511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200000" flipV="1">
            <a:off x="6463024" y="2857972"/>
            <a:ext cx="496849" cy="1093245"/>
          </a:xfrm>
          <a:prstGeom prst="rect">
            <a:avLst/>
          </a:prstGeom>
          <a:noFill/>
        </p:spPr>
      </p:pic>
      <p:sp>
        <p:nvSpPr>
          <p:cNvPr id="16" name="Minus 15"/>
          <p:cNvSpPr/>
          <p:nvPr/>
        </p:nvSpPr>
        <p:spPr bwMode="auto">
          <a:xfrm>
            <a:off x="2310580" y="3107007"/>
            <a:ext cx="1936955" cy="432620"/>
          </a:xfrm>
          <a:prstGeom prst="mathMinus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17" name="Minus 16"/>
          <p:cNvSpPr/>
          <p:nvPr/>
        </p:nvSpPr>
        <p:spPr bwMode="auto">
          <a:xfrm>
            <a:off x="4960373" y="3210246"/>
            <a:ext cx="1499421" cy="432620"/>
          </a:xfrm>
          <a:prstGeom prst="mathMinus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272358"/>
      </p:ext>
    </p:extLst>
  </p:cSld>
  <p:clrMapOvr>
    <a:masterClrMapping/>
  </p:clrMapOvr>
  <p:transition advTm="43012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76107" y="2939857"/>
            <a:ext cx="2486579" cy="286232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i="0" u="sng" dirty="0"/>
              <a:t>Actual Data Rate:</a:t>
            </a:r>
          </a:p>
          <a:p>
            <a:endParaRPr lang="en-US" sz="2000" b="0" i="0" dirty="0"/>
          </a:p>
          <a:p>
            <a:r>
              <a:rPr lang="en-US" sz="2000" i="0" dirty="0">
                <a:solidFill>
                  <a:srgbClr val="9966FF"/>
                </a:solidFill>
              </a:rPr>
              <a:t>108 Mbps@40 MHz</a:t>
            </a:r>
          </a:p>
          <a:p>
            <a:endParaRPr lang="en-US" sz="2000" b="0" i="0" dirty="0"/>
          </a:p>
          <a:p>
            <a:r>
              <a:rPr lang="en-US" sz="2000" i="0" dirty="0">
                <a:solidFill>
                  <a:srgbClr val="92D050"/>
                </a:solidFill>
              </a:rPr>
              <a:t>54 Mbps@20 MHz</a:t>
            </a:r>
          </a:p>
          <a:p>
            <a:endParaRPr lang="en-US" sz="2000" b="0" i="0" dirty="0"/>
          </a:p>
          <a:p>
            <a:r>
              <a:rPr lang="en-US" sz="2000" i="0" dirty="0">
                <a:solidFill>
                  <a:srgbClr val="CC3300"/>
                </a:solidFill>
              </a:rPr>
              <a:t>27 Mbps@10 MHz</a:t>
            </a:r>
          </a:p>
          <a:p>
            <a:endParaRPr lang="en-US" sz="2000" b="0" i="0" dirty="0"/>
          </a:p>
          <a:p>
            <a:r>
              <a:rPr lang="en-US" sz="2000" i="0" dirty="0">
                <a:solidFill>
                  <a:srgbClr val="0099CC"/>
                </a:solidFill>
              </a:rPr>
              <a:t>13.5 Mbps@5MHz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12263"/>
            <a:ext cx="84582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Throughput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35896"/>
            <a:ext cx="8458200" cy="5181600"/>
          </a:xfrm>
        </p:spPr>
        <p:txBody>
          <a:bodyPr/>
          <a:lstStyle/>
          <a:p>
            <a:r>
              <a:rPr lang="en-US" sz="2400" dirty="0"/>
              <a:t>Throughput increases with channel width</a:t>
            </a:r>
          </a:p>
          <a:p>
            <a:pPr lvl="1"/>
            <a:r>
              <a:rPr lang="en-US" sz="2200" dirty="0"/>
              <a:t>(Shannon’s) Capacity = Bandwidth * log (1 + SNR)</a:t>
            </a:r>
          </a:p>
          <a:p>
            <a:pPr lvl="1"/>
            <a:r>
              <a:rPr lang="en-US" sz="2200" dirty="0"/>
              <a:t>In practice, protocol overheads come into play</a:t>
            </a:r>
          </a:p>
          <a:p>
            <a:pPr lvl="2"/>
            <a:r>
              <a:rPr lang="en-US" sz="2200" dirty="0"/>
              <a:t>Twice bandwidth has less than double throughput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481781" y="2890684"/>
          <a:ext cx="7470859" cy="3967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A59F-140E-4A21-B6D7-ADB60FD525B2}" type="slidenum">
              <a:rPr lang="en-US" smtClean="0"/>
              <a:pPr/>
              <a:t>59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6420465" y="3736258"/>
            <a:ext cx="373625" cy="158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9966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6312310" y="4365526"/>
            <a:ext cx="481780" cy="983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6204155" y="5004619"/>
            <a:ext cx="609600" cy="983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33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Oval 16"/>
          <p:cNvSpPr/>
          <p:nvPr/>
        </p:nvSpPr>
        <p:spPr bwMode="auto">
          <a:xfrm>
            <a:off x="5899354" y="3116829"/>
            <a:ext cx="806245" cy="3215148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6130413" y="5589638"/>
            <a:ext cx="683342" cy="1474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99CC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1864147134"/>
      </p:ext>
    </p:extLst>
  </p:cSld>
  <p:clrMapOvr>
    <a:masterClrMapping/>
  </p:clrMapOvr>
  <p:transition advTm="802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10" grpId="0">
        <p:bldAsOne/>
      </p:bldGraphic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1"/>
          <p:cNvGrpSpPr>
            <a:grpSpLocks/>
          </p:cNvGrpSpPr>
          <p:nvPr/>
        </p:nvGrpSpPr>
        <p:grpSpPr bwMode="auto">
          <a:xfrm>
            <a:off x="2228850" y="2914650"/>
            <a:ext cx="4687887" cy="2950592"/>
            <a:chOff x="399011" y="2161309"/>
            <a:chExt cx="4688378" cy="2950478"/>
          </a:xfrm>
        </p:grpSpPr>
        <p:grpSp>
          <p:nvGrpSpPr>
            <p:cNvPr id="42" name="Group 20"/>
            <p:cNvGrpSpPr>
              <a:grpSpLocks/>
            </p:cNvGrpSpPr>
            <p:nvPr/>
          </p:nvGrpSpPr>
          <p:grpSpPr bwMode="auto">
            <a:xfrm>
              <a:off x="399011" y="2161309"/>
              <a:ext cx="4688378" cy="2945899"/>
              <a:chOff x="0" y="894366"/>
              <a:chExt cx="6496050" cy="4708537"/>
            </a:xfrm>
          </p:grpSpPr>
          <p:grpSp>
            <p:nvGrpSpPr>
              <p:cNvPr id="54" name="Group 7"/>
              <p:cNvGrpSpPr>
                <a:grpSpLocks/>
              </p:cNvGrpSpPr>
              <p:nvPr/>
            </p:nvGrpSpPr>
            <p:grpSpPr bwMode="auto">
              <a:xfrm>
                <a:off x="0" y="894366"/>
                <a:ext cx="6496050" cy="4708537"/>
                <a:chOff x="-152400" y="1527695"/>
                <a:chExt cx="6496050" cy="4718952"/>
              </a:xfrm>
            </p:grpSpPr>
            <p:pic>
              <p:nvPicPr>
                <p:cNvPr id="66" name="Picture 3" descr="m24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-152400" y="1527695"/>
                  <a:ext cx="6496050" cy="45259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7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-152400" y="3331521"/>
                  <a:ext cx="659156" cy="4000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buFontTx/>
                    <a:buNone/>
                  </a:pPr>
                  <a:r>
                    <a:rPr lang="en-US" altLang="zh-CN">
                      <a:latin typeface="Calibri" pitchFamily="34" charset="0"/>
                      <a:ea typeface="宋体" pitchFamily="2" charset="-122"/>
                    </a:rPr>
                    <a:t>dbm</a:t>
                  </a:r>
                </a:p>
              </p:txBody>
            </p:sp>
            <p:sp>
              <p:nvSpPr>
                <p:cNvPr id="6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2628276" y="5655047"/>
                  <a:ext cx="1706945" cy="591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buFontTx/>
                    <a:buNone/>
                  </a:pPr>
                  <a:r>
                    <a:rPr lang="en-US" altLang="zh-CN" dirty="0">
                      <a:ea typeface="宋体" pitchFamily="2" charset="-122"/>
                    </a:rPr>
                    <a:t>Frequency</a:t>
                  </a:r>
                </a:p>
              </p:txBody>
            </p:sp>
            <p:sp>
              <p:nvSpPr>
                <p:cNvPr id="69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27482" y="1660154"/>
                  <a:ext cx="522900" cy="4000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buFontTx/>
                    <a:buNone/>
                  </a:pPr>
                  <a:r>
                    <a:rPr lang="en-US" altLang="zh-CN">
                      <a:latin typeface="Calibri" pitchFamily="34" charset="0"/>
                      <a:ea typeface="宋体" pitchFamily="2" charset="-122"/>
                    </a:rPr>
                    <a:t>-60</a:t>
                  </a:r>
                </a:p>
              </p:txBody>
            </p:sp>
            <p:sp>
              <p:nvSpPr>
                <p:cNvPr id="70" name="TextBox 4"/>
                <p:cNvSpPr txBox="1">
                  <a:spLocks noChangeArrowheads="1"/>
                </p:cNvSpPr>
                <p:nvPr/>
              </p:nvSpPr>
              <p:spPr bwMode="auto">
                <a:xfrm>
                  <a:off x="-152400" y="5257800"/>
                  <a:ext cx="652744" cy="40006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buFontTx/>
                    <a:buNone/>
                  </a:pPr>
                  <a:r>
                    <a:rPr lang="en-US" altLang="zh-CN">
                      <a:latin typeface="Calibri" pitchFamily="34" charset="0"/>
                      <a:ea typeface="宋体" pitchFamily="2" charset="-122"/>
                    </a:rPr>
                    <a:t>-100</a:t>
                  </a:r>
                </a:p>
              </p:txBody>
            </p:sp>
          </p:grpSp>
          <p:cxnSp>
            <p:nvCxnSpPr>
              <p:cNvPr id="57" name="Curved Connector 56"/>
              <p:cNvCxnSpPr/>
              <p:nvPr/>
            </p:nvCxnSpPr>
            <p:spPr>
              <a:xfrm rot="5400000" flipH="1" flipV="1">
                <a:off x="1714298" y="2869635"/>
                <a:ext cx="2438307" cy="380569"/>
              </a:xfrm>
              <a:prstGeom prst="curvedConnector3">
                <a:avLst>
                  <a:gd name="adj1" fmla="val 50000"/>
                </a:avLst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urved Connector 57"/>
              <p:cNvCxnSpPr/>
              <p:nvPr/>
            </p:nvCxnSpPr>
            <p:spPr>
              <a:xfrm rot="16200000" flipV="1">
                <a:off x="2132700" y="2983587"/>
                <a:ext cx="2514425" cy="228781"/>
              </a:xfrm>
              <a:prstGeom prst="curvedConnector3">
                <a:avLst>
                  <a:gd name="adj1" fmla="val 50000"/>
                </a:avLst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Curved Connector 59"/>
              <p:cNvCxnSpPr/>
              <p:nvPr/>
            </p:nvCxnSpPr>
            <p:spPr>
              <a:xfrm rot="16200000" flipV="1">
                <a:off x="2743587" y="2526688"/>
                <a:ext cx="2590542" cy="1218697"/>
              </a:xfrm>
              <a:prstGeom prst="curvedConnector3">
                <a:avLst>
                  <a:gd name="adj1" fmla="val 50000"/>
                </a:avLst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urved Connector 63"/>
              <p:cNvCxnSpPr/>
              <p:nvPr/>
            </p:nvCxnSpPr>
            <p:spPr>
              <a:xfrm rot="5400000" flipH="1" flipV="1">
                <a:off x="1303452" y="2765885"/>
                <a:ext cx="2496664" cy="681942"/>
              </a:xfrm>
              <a:prstGeom prst="curvedConnector3">
                <a:avLst>
                  <a:gd name="adj1" fmla="val 50000"/>
                </a:avLst>
              </a:prstGeom>
              <a:ln w="2222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Rounded Rectangle 32"/>
              <p:cNvSpPr>
                <a:spLocks noChangeArrowheads="1"/>
              </p:cNvSpPr>
              <p:nvPr/>
            </p:nvSpPr>
            <p:spPr bwMode="auto">
              <a:xfrm>
                <a:off x="2159000" y="1319213"/>
                <a:ext cx="2038350" cy="465137"/>
              </a:xfrm>
              <a:prstGeom prst="roundRect">
                <a:avLst>
                  <a:gd name="adj" fmla="val 16667"/>
                </a:avLst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381000" indent="-381000"/>
                <a:endParaRPr lang="en-US"/>
              </a:p>
            </p:txBody>
          </p:sp>
        </p:grpSp>
        <p:sp>
          <p:nvSpPr>
            <p:cNvPr id="43" name="TextBox 42"/>
            <p:cNvSpPr txBox="1">
              <a:spLocks noChangeArrowheads="1"/>
            </p:cNvSpPr>
            <p:nvPr/>
          </p:nvSpPr>
          <p:spPr bwMode="auto">
            <a:xfrm>
              <a:off x="1890078" y="2388090"/>
              <a:ext cx="162602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altLang="zh-CN" sz="1800">
                  <a:solidFill>
                    <a:srgbClr val="FF0000"/>
                  </a:solidFill>
                  <a:latin typeface="Calibri" pitchFamily="34" charset="0"/>
                  <a:ea typeface="宋体" pitchFamily="2" charset="-122"/>
                </a:rPr>
                <a:t>“White spaces”</a:t>
              </a:r>
            </a:p>
          </p:txBody>
        </p:sp>
        <p:sp>
          <p:nvSpPr>
            <p:cNvPr id="47" name="TextBox 5"/>
            <p:cNvSpPr txBox="1">
              <a:spLocks noChangeArrowheads="1"/>
            </p:cNvSpPr>
            <p:nvPr/>
          </p:nvSpPr>
          <p:spPr bwMode="auto">
            <a:xfrm>
              <a:off x="883488" y="4742469"/>
              <a:ext cx="1021540" cy="369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altLang="zh-CN" dirty="0">
                  <a:ea typeface="宋体" pitchFamily="2" charset="-122"/>
                </a:rPr>
                <a:t>470 MHz</a:t>
              </a:r>
            </a:p>
          </p:txBody>
        </p:sp>
        <p:sp>
          <p:nvSpPr>
            <p:cNvPr id="53" name="TextBox 5"/>
            <p:cNvSpPr txBox="1">
              <a:spLocks noChangeArrowheads="1"/>
            </p:cNvSpPr>
            <p:nvPr/>
          </p:nvSpPr>
          <p:spPr bwMode="auto">
            <a:xfrm>
              <a:off x="3599746" y="4687080"/>
              <a:ext cx="1021540" cy="369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Tx/>
                <a:buNone/>
              </a:pPr>
              <a:r>
                <a:rPr lang="en-US" altLang="zh-CN" dirty="0">
                  <a:latin typeface="Calibri" pitchFamily="34" charset="0"/>
                  <a:ea typeface="宋体" pitchFamily="2" charset="-122"/>
                </a:rPr>
                <a:t>700 MHz</a:t>
              </a:r>
            </a:p>
          </p:txBody>
        </p:sp>
      </p:grpSp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What are White Spaces?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" y="2298859"/>
            <a:ext cx="8458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86600" y="2295525"/>
            <a:ext cx="74295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228600" y="2668369"/>
            <a:ext cx="895350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i="1" spc="-150" dirty="0">
                <a:latin typeface="Gill Sans MT"/>
              </a:rPr>
              <a:t>0 </a:t>
            </a:r>
          </a:p>
          <a:p>
            <a:pPr algn="ctr"/>
            <a:r>
              <a:rPr lang="en-US" i="1" spc="-150" dirty="0">
                <a:latin typeface="Gill Sans MT"/>
              </a:rPr>
              <a:t>MHz</a:t>
            </a:r>
            <a:endParaRPr lang="en-US" sz="3600" i="1" dirty="0">
              <a:latin typeface="Gill Sans MT"/>
            </a:endParaRPr>
          </a:p>
        </p:txBody>
      </p:sp>
      <p:grpSp>
        <p:nvGrpSpPr>
          <p:cNvPr id="3" name="Group 50"/>
          <p:cNvGrpSpPr/>
          <p:nvPr/>
        </p:nvGrpSpPr>
        <p:grpSpPr>
          <a:xfrm>
            <a:off x="457200" y="2298859"/>
            <a:ext cx="2571750" cy="381000"/>
            <a:chOff x="457200" y="1600200"/>
            <a:chExt cx="2571750" cy="381000"/>
          </a:xfrm>
        </p:grpSpPr>
        <p:sp>
          <p:nvSpPr>
            <p:cNvPr id="9" name="Rectangle 8"/>
            <p:cNvSpPr/>
            <p:nvPr/>
          </p:nvSpPr>
          <p:spPr>
            <a:xfrm>
              <a:off x="457200" y="1600200"/>
              <a:ext cx="304800" cy="381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14400" y="1600200"/>
              <a:ext cx="457200" cy="381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71650" y="1600200"/>
              <a:ext cx="1257300" cy="381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5029200" y="2295525"/>
            <a:ext cx="62865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8343900" y="2716827"/>
            <a:ext cx="971550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i="1" spc="-150" dirty="0">
                <a:latin typeface="Gill Sans MT"/>
              </a:rPr>
              <a:t>7000 </a:t>
            </a:r>
          </a:p>
          <a:p>
            <a:pPr algn="ctr"/>
            <a:r>
              <a:rPr lang="en-US" i="1" spc="-150" dirty="0">
                <a:latin typeface="Gill Sans MT"/>
              </a:rPr>
              <a:t>MHz</a:t>
            </a:r>
            <a:endParaRPr lang="en-US" sz="3600" i="1" dirty="0">
              <a:latin typeface="Gill Sans MT"/>
            </a:endParaRPr>
          </a:p>
        </p:txBody>
      </p:sp>
      <p:grpSp>
        <p:nvGrpSpPr>
          <p:cNvPr id="5" name="Group 67"/>
          <p:cNvGrpSpPr/>
          <p:nvPr/>
        </p:nvGrpSpPr>
        <p:grpSpPr>
          <a:xfrm>
            <a:off x="457200" y="1628775"/>
            <a:ext cx="1790700" cy="643771"/>
            <a:chOff x="457200" y="1628775"/>
            <a:chExt cx="1790700" cy="643771"/>
          </a:xfrm>
        </p:grpSpPr>
        <p:pic>
          <p:nvPicPr>
            <p:cNvPr id="168961" name="Picture 1" descr="C:\Users\t-rohanm\AppData\Local\Microsoft\Windows\Temporary Internet Files\Content.IE5\2JO25W5O\MPj04387840000[1]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" y="1628775"/>
              <a:ext cx="838199" cy="628650"/>
            </a:xfrm>
            <a:prstGeom prst="rect">
              <a:avLst/>
            </a:prstGeom>
            <a:noFill/>
          </p:spPr>
        </p:pic>
        <p:grpSp>
          <p:nvGrpSpPr>
            <p:cNvPr id="6" name="Group 62"/>
            <p:cNvGrpSpPr/>
            <p:nvPr/>
          </p:nvGrpSpPr>
          <p:grpSpPr>
            <a:xfrm>
              <a:off x="1028700" y="1810881"/>
              <a:ext cx="1219200" cy="461665"/>
              <a:chOff x="1543050" y="2114550"/>
              <a:chExt cx="1219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543050" y="2114550"/>
                <a:ext cx="1219200" cy="46166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2400" spc="-150" dirty="0">
                    <a:latin typeface="Gill Sans MT"/>
                  </a:rPr>
                  <a:t>TV</a:t>
                </a:r>
                <a:endParaRPr lang="en-US" sz="4400" dirty="0">
                  <a:latin typeface="Gill Sans MT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714500" y="2269222"/>
                <a:ext cx="171450" cy="17145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" name="Group 31"/>
          <p:cNvGrpSpPr/>
          <p:nvPr/>
        </p:nvGrpSpPr>
        <p:grpSpPr>
          <a:xfrm>
            <a:off x="5943600" y="1657350"/>
            <a:ext cx="2171700" cy="610731"/>
            <a:chOff x="4972050" y="1657350"/>
            <a:chExt cx="2171700" cy="610731"/>
          </a:xfrm>
        </p:grpSpPr>
        <p:pic>
          <p:nvPicPr>
            <p:cNvPr id="30" name="Picture 7" descr="untitled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72050" y="1657350"/>
              <a:ext cx="497086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61"/>
            <p:cNvGrpSpPr/>
            <p:nvPr/>
          </p:nvGrpSpPr>
          <p:grpSpPr>
            <a:xfrm>
              <a:off x="5581650" y="1806416"/>
              <a:ext cx="1562100" cy="461665"/>
              <a:chOff x="7372350" y="3445778"/>
              <a:chExt cx="1562100" cy="46166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7486650" y="3445778"/>
                <a:ext cx="1447800" cy="46166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2400" spc="-150" dirty="0">
                    <a:latin typeface="Gill Sans MT"/>
                  </a:rPr>
                  <a:t>ISM (Wi-Fi)</a:t>
                </a:r>
                <a:endParaRPr lang="en-US" sz="4400" dirty="0">
                  <a:latin typeface="Gill Sans MT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7372350" y="3600450"/>
                <a:ext cx="171450" cy="17145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2743200" y="2701439"/>
            <a:ext cx="5143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/>
              <a:t>700</a:t>
            </a:r>
            <a:endParaRPr lang="en-US" sz="4000" dirty="0"/>
          </a:p>
        </p:txBody>
      </p:sp>
      <p:sp>
        <p:nvSpPr>
          <p:cNvPr id="46" name="Rectangle 45"/>
          <p:cNvSpPr/>
          <p:nvPr/>
        </p:nvSpPr>
        <p:spPr>
          <a:xfrm>
            <a:off x="1543050" y="2701439"/>
            <a:ext cx="5143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/>
              <a:t>470</a:t>
            </a:r>
            <a:endParaRPr lang="en-US" sz="3600" dirty="0"/>
          </a:p>
        </p:txBody>
      </p:sp>
      <p:sp>
        <p:nvSpPr>
          <p:cNvPr id="51" name="Rectangle 50"/>
          <p:cNvSpPr/>
          <p:nvPr/>
        </p:nvSpPr>
        <p:spPr>
          <a:xfrm>
            <a:off x="4743450" y="2686050"/>
            <a:ext cx="6286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/>
              <a:t>2400</a:t>
            </a:r>
            <a:endParaRPr lang="en-US" sz="4000" dirty="0"/>
          </a:p>
        </p:txBody>
      </p:sp>
      <p:sp>
        <p:nvSpPr>
          <p:cNvPr id="59" name="Rectangle 58"/>
          <p:cNvSpPr/>
          <p:nvPr/>
        </p:nvSpPr>
        <p:spPr>
          <a:xfrm>
            <a:off x="6800850" y="2686050"/>
            <a:ext cx="6286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/>
              <a:t>5180</a:t>
            </a:r>
            <a:endParaRPr lang="en-US" sz="4000" dirty="0"/>
          </a:p>
        </p:txBody>
      </p:sp>
      <p:sp>
        <p:nvSpPr>
          <p:cNvPr id="61" name="Rectangle 60"/>
          <p:cNvSpPr/>
          <p:nvPr/>
        </p:nvSpPr>
        <p:spPr>
          <a:xfrm>
            <a:off x="5372100" y="2686050"/>
            <a:ext cx="6286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/>
              <a:t>2500</a:t>
            </a:r>
            <a:endParaRPr lang="en-US" sz="4000" dirty="0"/>
          </a:p>
        </p:txBody>
      </p:sp>
      <p:sp>
        <p:nvSpPr>
          <p:cNvPr id="62" name="Rectangle 61"/>
          <p:cNvSpPr/>
          <p:nvPr/>
        </p:nvSpPr>
        <p:spPr>
          <a:xfrm>
            <a:off x="7600950" y="2686050"/>
            <a:ext cx="6286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/>
              <a:t>5300</a:t>
            </a:r>
            <a:endParaRPr lang="en-US" sz="4000" dirty="0"/>
          </a:p>
        </p:txBody>
      </p:sp>
      <p:sp>
        <p:nvSpPr>
          <p:cNvPr id="71" name="TextBox 70"/>
          <p:cNvSpPr txBox="1"/>
          <p:nvPr/>
        </p:nvSpPr>
        <p:spPr>
          <a:xfrm>
            <a:off x="1457325" y="6096000"/>
            <a:ext cx="662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                    are </a:t>
            </a:r>
            <a:r>
              <a:rPr lang="en-US" sz="2800" i="1" dirty="0"/>
              <a:t>Unoccupied</a:t>
            </a:r>
            <a:r>
              <a:rPr lang="en-US" sz="2800" dirty="0"/>
              <a:t> TV Channels</a:t>
            </a:r>
          </a:p>
        </p:txBody>
      </p:sp>
      <p:sp>
        <p:nvSpPr>
          <p:cNvPr id="72" name="Rectangle 71"/>
          <p:cNvSpPr/>
          <p:nvPr/>
        </p:nvSpPr>
        <p:spPr>
          <a:xfrm>
            <a:off x="1314450" y="6115050"/>
            <a:ext cx="2171700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White Spaces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85750" y="2686050"/>
            <a:ext cx="6667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/>
              <a:t>54-88</a:t>
            </a:r>
            <a:endParaRPr lang="en-US" sz="3600" dirty="0"/>
          </a:p>
        </p:txBody>
      </p:sp>
      <p:sp>
        <p:nvSpPr>
          <p:cNvPr id="74" name="Rectangle 73"/>
          <p:cNvSpPr/>
          <p:nvPr/>
        </p:nvSpPr>
        <p:spPr>
          <a:xfrm>
            <a:off x="800100" y="2686050"/>
            <a:ext cx="9715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/>
              <a:t>170-216</a:t>
            </a:r>
            <a:endParaRPr lang="en-US" sz="3600" dirty="0"/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84" name="Group 83"/>
          <p:cNvGrpSpPr/>
          <p:nvPr/>
        </p:nvGrpSpPr>
        <p:grpSpPr>
          <a:xfrm>
            <a:off x="2000250" y="1733550"/>
            <a:ext cx="2343150" cy="571500"/>
            <a:chOff x="3086100" y="1657350"/>
            <a:chExt cx="2343150" cy="571500"/>
          </a:xfrm>
        </p:grpSpPr>
        <p:sp>
          <p:nvSpPr>
            <p:cNvPr id="81" name="Rectangle 80"/>
            <p:cNvSpPr/>
            <p:nvPr/>
          </p:nvSpPr>
          <p:spPr>
            <a:xfrm>
              <a:off x="3829050" y="1714500"/>
              <a:ext cx="1600200" cy="4616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400" spc="-150" dirty="0">
                  <a:latin typeface="Gill Sans MT"/>
                </a:rPr>
                <a:t>Wireless </a:t>
              </a:r>
              <a:r>
                <a:rPr lang="en-US" sz="2400" spc="-150" dirty="0" err="1">
                  <a:latin typeface="Gill Sans MT"/>
                </a:rPr>
                <a:t>Mic</a:t>
              </a:r>
              <a:r>
                <a:rPr lang="en-US" sz="2400" spc="-150" dirty="0">
                  <a:latin typeface="Gill Sans MT"/>
                </a:rPr>
                <a:t>  </a:t>
              </a:r>
              <a:endParaRPr lang="en-US" sz="4400" dirty="0">
                <a:latin typeface="Gill Sans MT"/>
              </a:endParaRPr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3086100" y="1657350"/>
              <a:ext cx="742950" cy="571500"/>
              <a:chOff x="3086100" y="1657350"/>
              <a:chExt cx="742950" cy="571500"/>
            </a:xfrm>
          </p:grpSpPr>
          <p:pic>
            <p:nvPicPr>
              <p:cNvPr id="420871" name="Picture 7" descr="C:\Users\t-rohanm\AppData\Local\Microsoft\Windows\Temporary Internet Files\Content.IE5\2Q0H0UOW\MCj04403880000[1]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086100" y="1657350"/>
                <a:ext cx="571500" cy="571500"/>
              </a:xfrm>
              <a:prstGeom prst="rect">
                <a:avLst/>
              </a:prstGeom>
              <a:noFill/>
            </p:spPr>
          </p:pic>
          <p:sp>
            <p:nvSpPr>
              <p:cNvPr id="82" name="Rectangle 81"/>
              <p:cNvSpPr/>
              <p:nvPr/>
            </p:nvSpPr>
            <p:spPr>
              <a:xfrm>
                <a:off x="3657600" y="1885950"/>
                <a:ext cx="171450" cy="17145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5715000" y="2914650"/>
            <a:ext cx="3028950" cy="2057460"/>
            <a:chOff x="6115050" y="2857500"/>
            <a:chExt cx="3028950" cy="2057460"/>
          </a:xfrm>
        </p:grpSpPr>
        <p:pic>
          <p:nvPicPr>
            <p:cNvPr id="63" name="Picture 62" descr="test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115050" y="2857500"/>
              <a:ext cx="3028950" cy="1771650"/>
            </a:xfrm>
            <a:prstGeom prst="rect">
              <a:avLst/>
            </a:prstGeom>
          </p:spPr>
        </p:pic>
        <p:sp>
          <p:nvSpPr>
            <p:cNvPr id="75" name="TextBox 74"/>
            <p:cNvSpPr txBox="1"/>
            <p:nvPr/>
          </p:nvSpPr>
          <p:spPr>
            <a:xfrm>
              <a:off x="6343650" y="4514850"/>
              <a:ext cx="25238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TV Stations in America</a:t>
              </a:r>
            </a:p>
          </p:txBody>
        </p:sp>
      </p:grpSp>
      <p:sp>
        <p:nvSpPr>
          <p:cNvPr id="78" name="TextBox 77"/>
          <p:cNvSpPr txBox="1"/>
          <p:nvPr/>
        </p:nvSpPr>
        <p:spPr>
          <a:xfrm>
            <a:off x="285750" y="2786955"/>
            <a:ext cx="72771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50</a:t>
            </a:r>
            <a:r>
              <a:rPr lang="en-US" sz="2800" dirty="0"/>
              <a:t> TV Channels</a:t>
            </a:r>
          </a:p>
          <a:p>
            <a:pPr marL="0" lvl="1"/>
            <a:endParaRPr lang="en-US" sz="2800" dirty="0"/>
          </a:p>
          <a:p>
            <a:pPr marL="0" lvl="1">
              <a:buFont typeface="Arial" pitchFamily="34" charset="0"/>
              <a:buChar char="•"/>
            </a:pPr>
            <a:r>
              <a:rPr lang="en-US" sz="2800" dirty="0"/>
              <a:t>Each channel is </a:t>
            </a:r>
            <a:r>
              <a:rPr lang="en-US" sz="2800" b="1" i="1" dirty="0">
                <a:solidFill>
                  <a:srgbClr val="FF0000"/>
                </a:solidFill>
              </a:rPr>
              <a:t>6 MHz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wide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85750" y="4549795"/>
            <a:ext cx="8001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/>
              <a:t>FCC Regulations*</a:t>
            </a:r>
          </a:p>
          <a:p>
            <a:pPr marL="457200" lvl="2">
              <a:buFont typeface="Arial" pitchFamily="34" charset="0"/>
              <a:buChar char="•"/>
            </a:pPr>
            <a:r>
              <a:rPr lang="en-US" sz="3200" i="1" dirty="0"/>
              <a:t>Sense TV stations and </a:t>
            </a:r>
            <a:r>
              <a:rPr lang="en-US" sz="3200" i="1" dirty="0" err="1"/>
              <a:t>Mics</a:t>
            </a:r>
            <a:r>
              <a:rPr lang="en-US" sz="3200" i="1" dirty="0"/>
              <a:t> </a:t>
            </a:r>
          </a:p>
          <a:p>
            <a:pPr marL="457200" lvl="2">
              <a:buFont typeface="Arial" pitchFamily="34" charset="0"/>
              <a:buChar char="•"/>
            </a:pPr>
            <a:r>
              <a:rPr lang="en-US" sz="3200" i="1" dirty="0"/>
              <a:t>Portable devices on channels 21 - 51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190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310"/>
    </mc:Choice>
    <mc:Fallback xmlns="">
      <p:transition xmlns:p14="http://schemas.microsoft.com/office/powerpoint/2010/main" spd="slow" advTm="1253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8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1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4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37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0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43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46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59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62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6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68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71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74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7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9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80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2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83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5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86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8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89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1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2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4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5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7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98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0" dur="indefinite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1" dur="indefinite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3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4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6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7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9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10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2" dur="indefinite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13" dur="indefinite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8" grpId="1" animBg="1"/>
      <p:bldP spid="18" grpId="0"/>
      <p:bldP spid="49" grpId="0" animBg="1"/>
      <p:bldP spid="49" grpId="1" animBg="1"/>
      <p:bldP spid="50" grpId="0"/>
      <p:bldP spid="44" grpId="0"/>
      <p:bldP spid="44" grpId="1"/>
      <p:bldP spid="46" grpId="0"/>
      <p:bldP spid="46" grpId="1"/>
      <p:bldP spid="51" grpId="0"/>
      <p:bldP spid="51" grpId="1"/>
      <p:bldP spid="59" grpId="0"/>
      <p:bldP spid="59" grpId="1"/>
      <p:bldP spid="61" grpId="0"/>
      <p:bldP spid="61" grpId="1"/>
      <p:bldP spid="62" grpId="0"/>
      <p:bldP spid="62" grpId="1"/>
      <p:bldP spid="71" grpId="0"/>
      <p:bldP spid="71" grpId="1"/>
      <p:bldP spid="72" grpId="0" animBg="1"/>
      <p:bldP spid="72" grpId="1" animBg="1"/>
      <p:bldP spid="73" grpId="0"/>
      <p:bldP spid="73" grpId="1"/>
      <p:bldP spid="74" grpId="0"/>
      <p:bldP spid="74" grpId="1"/>
      <p:bldP spid="78" grpId="0"/>
      <p:bldP spid="7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Reducing channel width increases range</a:t>
            </a:r>
          </a:p>
          <a:p>
            <a:pPr lvl="1"/>
            <a:r>
              <a:rPr lang="en-US" sz="2200" dirty="0"/>
              <a:t>Narrow channel widths have same signal energy but lesser noise </a:t>
            </a:r>
            <a:r>
              <a:rPr lang="en-US" sz="2200" dirty="0">
                <a:sym typeface="Symbol"/>
              </a:rPr>
              <a:t> better SNR</a:t>
            </a:r>
          </a:p>
          <a:p>
            <a:pPr lvl="1"/>
            <a:endParaRPr lang="en-US" sz="2200" dirty="0">
              <a:sym typeface="Symbol"/>
            </a:endParaRPr>
          </a:p>
          <a:p>
            <a:pPr lvl="1"/>
            <a:endParaRPr lang="en-US" sz="2200" dirty="0">
              <a:sym typeface="Symbol"/>
            </a:endParaRPr>
          </a:p>
          <a:p>
            <a:pPr lvl="1"/>
            <a:endParaRPr lang="en-US" sz="2200" dirty="0">
              <a:sym typeface="Symbol"/>
            </a:endParaRPr>
          </a:p>
          <a:p>
            <a:pPr lvl="1"/>
            <a:endParaRPr lang="en-US" sz="2200" dirty="0">
              <a:sym typeface="Symbol"/>
            </a:endParaRPr>
          </a:p>
          <a:p>
            <a:pPr lvl="1"/>
            <a:endParaRPr lang="en-US" sz="2200" dirty="0">
              <a:sym typeface="Symbol"/>
            </a:endParaRPr>
          </a:p>
          <a:p>
            <a:pPr lvl="1"/>
            <a:endParaRPr lang="en-US" sz="2200" dirty="0">
              <a:sym typeface="Symbol"/>
            </a:endParaRPr>
          </a:p>
          <a:p>
            <a:pPr lvl="1"/>
            <a:endParaRPr lang="en-US" sz="2200" dirty="0">
              <a:sym typeface="Symbol"/>
            </a:endParaRPr>
          </a:p>
        </p:txBody>
      </p:sp>
      <p:graphicFrame>
        <p:nvGraphicFramePr>
          <p:cNvPr id="16" name="Chart 15"/>
          <p:cNvGraphicFramePr>
            <a:graphicFrameLocks noGrp="1"/>
          </p:cNvGraphicFramePr>
          <p:nvPr/>
        </p:nvGraphicFramePr>
        <p:xfrm>
          <a:off x="490889" y="2514885"/>
          <a:ext cx="8418528" cy="4190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15445"/>
            <a:ext cx="84582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Transmission Range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71112" y="4685101"/>
            <a:ext cx="3270985" cy="24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1607409" y="2704700"/>
            <a:ext cx="2541082" cy="1975396"/>
          </a:xfrm>
          <a:custGeom>
            <a:avLst/>
            <a:gdLst>
              <a:gd name="connsiteX0" fmla="*/ 0 w 5985163"/>
              <a:gd name="connsiteY0" fmla="*/ 1819564 h 1833419"/>
              <a:gd name="connsiteX1" fmla="*/ 1593272 w 5985163"/>
              <a:gd name="connsiteY1" fmla="*/ 1791855 h 1833419"/>
              <a:gd name="connsiteX2" fmla="*/ 2064327 w 5985163"/>
              <a:gd name="connsiteY2" fmla="*/ 1639455 h 1833419"/>
              <a:gd name="connsiteX3" fmla="*/ 2272145 w 5985163"/>
              <a:gd name="connsiteY3" fmla="*/ 932873 h 1833419"/>
              <a:gd name="connsiteX4" fmla="*/ 2286000 w 5985163"/>
              <a:gd name="connsiteY4" fmla="*/ 323273 h 1833419"/>
              <a:gd name="connsiteX5" fmla="*/ 2369127 w 5985163"/>
              <a:gd name="connsiteY5" fmla="*/ 101601 h 1833419"/>
              <a:gd name="connsiteX6" fmla="*/ 2479963 w 5985163"/>
              <a:gd name="connsiteY6" fmla="*/ 32328 h 1833419"/>
              <a:gd name="connsiteX7" fmla="*/ 2812472 w 5985163"/>
              <a:gd name="connsiteY7" fmla="*/ 18473 h 1833419"/>
              <a:gd name="connsiteX8" fmla="*/ 3311236 w 5985163"/>
              <a:gd name="connsiteY8" fmla="*/ 18473 h 1833419"/>
              <a:gd name="connsiteX9" fmla="*/ 3463636 w 5985163"/>
              <a:gd name="connsiteY9" fmla="*/ 129310 h 1833419"/>
              <a:gd name="connsiteX10" fmla="*/ 3505200 w 5985163"/>
              <a:gd name="connsiteY10" fmla="*/ 434110 h 1833419"/>
              <a:gd name="connsiteX11" fmla="*/ 3532909 w 5985163"/>
              <a:gd name="connsiteY11" fmla="*/ 1016001 h 1833419"/>
              <a:gd name="connsiteX12" fmla="*/ 3629891 w 5985163"/>
              <a:gd name="connsiteY12" fmla="*/ 1584037 h 1833419"/>
              <a:gd name="connsiteX13" fmla="*/ 4017818 w 5985163"/>
              <a:gd name="connsiteY13" fmla="*/ 1791855 h 1833419"/>
              <a:gd name="connsiteX14" fmla="*/ 5985163 w 5985163"/>
              <a:gd name="connsiteY14" fmla="*/ 1833419 h 183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85163" h="1833419">
                <a:moveTo>
                  <a:pt x="0" y="1819564"/>
                </a:moveTo>
                <a:cubicBezTo>
                  <a:pt x="624609" y="1820718"/>
                  <a:pt x="1249218" y="1821873"/>
                  <a:pt x="1593272" y="1791855"/>
                </a:cubicBezTo>
                <a:cubicBezTo>
                  <a:pt x="1937326" y="1761837"/>
                  <a:pt x="1951181" y="1782619"/>
                  <a:pt x="2064327" y="1639455"/>
                </a:cubicBezTo>
                <a:cubicBezTo>
                  <a:pt x="2177473" y="1496291"/>
                  <a:pt x="2235200" y="1152237"/>
                  <a:pt x="2272145" y="932873"/>
                </a:cubicBezTo>
                <a:cubicBezTo>
                  <a:pt x="2309090" y="713509"/>
                  <a:pt x="2269836" y="461818"/>
                  <a:pt x="2286000" y="323273"/>
                </a:cubicBezTo>
                <a:cubicBezTo>
                  <a:pt x="2302164" y="184728"/>
                  <a:pt x="2336800" y="150092"/>
                  <a:pt x="2369127" y="101601"/>
                </a:cubicBezTo>
                <a:cubicBezTo>
                  <a:pt x="2401454" y="53110"/>
                  <a:pt x="2406072" y="46183"/>
                  <a:pt x="2479963" y="32328"/>
                </a:cubicBezTo>
                <a:cubicBezTo>
                  <a:pt x="2553854" y="18473"/>
                  <a:pt x="2673927" y="20782"/>
                  <a:pt x="2812472" y="18473"/>
                </a:cubicBezTo>
                <a:cubicBezTo>
                  <a:pt x="2951017" y="16164"/>
                  <a:pt x="3202709" y="0"/>
                  <a:pt x="3311236" y="18473"/>
                </a:cubicBezTo>
                <a:cubicBezTo>
                  <a:pt x="3419763" y="36946"/>
                  <a:pt x="3431309" y="60037"/>
                  <a:pt x="3463636" y="129310"/>
                </a:cubicBezTo>
                <a:cubicBezTo>
                  <a:pt x="3495963" y="198583"/>
                  <a:pt x="3493654" y="286328"/>
                  <a:pt x="3505200" y="434110"/>
                </a:cubicBezTo>
                <a:cubicBezTo>
                  <a:pt x="3516746" y="581892"/>
                  <a:pt x="3512127" y="824347"/>
                  <a:pt x="3532909" y="1016001"/>
                </a:cubicBezTo>
                <a:cubicBezTo>
                  <a:pt x="3553691" y="1207656"/>
                  <a:pt x="3549073" y="1454728"/>
                  <a:pt x="3629891" y="1584037"/>
                </a:cubicBezTo>
                <a:cubicBezTo>
                  <a:pt x="3710709" y="1713346"/>
                  <a:pt x="3625273" y="1750291"/>
                  <a:pt x="4017818" y="1791855"/>
                </a:cubicBezTo>
                <a:cubicBezTo>
                  <a:pt x="4410363" y="1833419"/>
                  <a:pt x="5985163" y="1833419"/>
                  <a:pt x="5985163" y="1833419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/>
          </a:p>
        </p:txBody>
      </p:sp>
      <p:sp>
        <p:nvSpPr>
          <p:cNvPr id="13" name="Freeform 12"/>
          <p:cNvSpPr/>
          <p:nvPr/>
        </p:nvSpPr>
        <p:spPr>
          <a:xfrm>
            <a:off x="0" y="3744227"/>
            <a:ext cx="5929162" cy="953514"/>
          </a:xfrm>
          <a:custGeom>
            <a:avLst/>
            <a:gdLst>
              <a:gd name="connsiteX0" fmla="*/ 0 w 5985163"/>
              <a:gd name="connsiteY0" fmla="*/ 1819564 h 1833419"/>
              <a:gd name="connsiteX1" fmla="*/ 1593272 w 5985163"/>
              <a:gd name="connsiteY1" fmla="*/ 1791855 h 1833419"/>
              <a:gd name="connsiteX2" fmla="*/ 2064327 w 5985163"/>
              <a:gd name="connsiteY2" fmla="*/ 1639455 h 1833419"/>
              <a:gd name="connsiteX3" fmla="*/ 2272145 w 5985163"/>
              <a:gd name="connsiteY3" fmla="*/ 932873 h 1833419"/>
              <a:gd name="connsiteX4" fmla="*/ 2286000 w 5985163"/>
              <a:gd name="connsiteY4" fmla="*/ 323273 h 1833419"/>
              <a:gd name="connsiteX5" fmla="*/ 2369127 w 5985163"/>
              <a:gd name="connsiteY5" fmla="*/ 101601 h 1833419"/>
              <a:gd name="connsiteX6" fmla="*/ 2479963 w 5985163"/>
              <a:gd name="connsiteY6" fmla="*/ 32328 h 1833419"/>
              <a:gd name="connsiteX7" fmla="*/ 2812472 w 5985163"/>
              <a:gd name="connsiteY7" fmla="*/ 18473 h 1833419"/>
              <a:gd name="connsiteX8" fmla="*/ 3311236 w 5985163"/>
              <a:gd name="connsiteY8" fmla="*/ 18473 h 1833419"/>
              <a:gd name="connsiteX9" fmla="*/ 3463636 w 5985163"/>
              <a:gd name="connsiteY9" fmla="*/ 129310 h 1833419"/>
              <a:gd name="connsiteX10" fmla="*/ 3505200 w 5985163"/>
              <a:gd name="connsiteY10" fmla="*/ 434110 h 1833419"/>
              <a:gd name="connsiteX11" fmla="*/ 3532909 w 5985163"/>
              <a:gd name="connsiteY11" fmla="*/ 1016001 h 1833419"/>
              <a:gd name="connsiteX12" fmla="*/ 3629891 w 5985163"/>
              <a:gd name="connsiteY12" fmla="*/ 1584037 h 1833419"/>
              <a:gd name="connsiteX13" fmla="*/ 4017818 w 5985163"/>
              <a:gd name="connsiteY13" fmla="*/ 1791855 h 1833419"/>
              <a:gd name="connsiteX14" fmla="*/ 5985163 w 5985163"/>
              <a:gd name="connsiteY14" fmla="*/ 1833419 h 183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85163" h="1833419">
                <a:moveTo>
                  <a:pt x="0" y="1819564"/>
                </a:moveTo>
                <a:cubicBezTo>
                  <a:pt x="624609" y="1820718"/>
                  <a:pt x="1249218" y="1821873"/>
                  <a:pt x="1593272" y="1791855"/>
                </a:cubicBezTo>
                <a:cubicBezTo>
                  <a:pt x="1937326" y="1761837"/>
                  <a:pt x="1951181" y="1782619"/>
                  <a:pt x="2064327" y="1639455"/>
                </a:cubicBezTo>
                <a:cubicBezTo>
                  <a:pt x="2177473" y="1496291"/>
                  <a:pt x="2235200" y="1152237"/>
                  <a:pt x="2272145" y="932873"/>
                </a:cubicBezTo>
                <a:cubicBezTo>
                  <a:pt x="2309090" y="713509"/>
                  <a:pt x="2269836" y="461818"/>
                  <a:pt x="2286000" y="323273"/>
                </a:cubicBezTo>
                <a:cubicBezTo>
                  <a:pt x="2302164" y="184728"/>
                  <a:pt x="2336800" y="150092"/>
                  <a:pt x="2369127" y="101601"/>
                </a:cubicBezTo>
                <a:cubicBezTo>
                  <a:pt x="2401454" y="53110"/>
                  <a:pt x="2406072" y="46183"/>
                  <a:pt x="2479963" y="32328"/>
                </a:cubicBezTo>
                <a:cubicBezTo>
                  <a:pt x="2553854" y="18473"/>
                  <a:pt x="2673927" y="20782"/>
                  <a:pt x="2812472" y="18473"/>
                </a:cubicBezTo>
                <a:cubicBezTo>
                  <a:pt x="2951017" y="16164"/>
                  <a:pt x="3202709" y="0"/>
                  <a:pt x="3311236" y="18473"/>
                </a:cubicBezTo>
                <a:cubicBezTo>
                  <a:pt x="3419763" y="36946"/>
                  <a:pt x="3431309" y="60037"/>
                  <a:pt x="3463636" y="129310"/>
                </a:cubicBezTo>
                <a:cubicBezTo>
                  <a:pt x="3495963" y="198583"/>
                  <a:pt x="3493654" y="286328"/>
                  <a:pt x="3505200" y="434110"/>
                </a:cubicBezTo>
                <a:cubicBezTo>
                  <a:pt x="3516746" y="581892"/>
                  <a:pt x="3512127" y="824347"/>
                  <a:pt x="3532909" y="1016001"/>
                </a:cubicBezTo>
                <a:cubicBezTo>
                  <a:pt x="3553691" y="1207656"/>
                  <a:pt x="3549073" y="1454728"/>
                  <a:pt x="3629891" y="1584037"/>
                </a:cubicBezTo>
                <a:cubicBezTo>
                  <a:pt x="3710709" y="1713346"/>
                  <a:pt x="3625273" y="1750291"/>
                  <a:pt x="4017818" y="1791855"/>
                </a:cubicBezTo>
                <a:cubicBezTo>
                  <a:pt x="4410363" y="1833419"/>
                  <a:pt x="5985163" y="1833419"/>
                  <a:pt x="5985163" y="1833419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/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9625" y="4680910"/>
            <a:ext cx="5929162" cy="72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Freeform 16"/>
          <p:cNvSpPr/>
          <p:nvPr/>
        </p:nvSpPr>
        <p:spPr>
          <a:xfrm>
            <a:off x="0" y="3732997"/>
            <a:ext cx="5929162" cy="953514"/>
          </a:xfrm>
          <a:custGeom>
            <a:avLst/>
            <a:gdLst>
              <a:gd name="connsiteX0" fmla="*/ 0 w 5985163"/>
              <a:gd name="connsiteY0" fmla="*/ 1819564 h 1833419"/>
              <a:gd name="connsiteX1" fmla="*/ 1593272 w 5985163"/>
              <a:gd name="connsiteY1" fmla="*/ 1791855 h 1833419"/>
              <a:gd name="connsiteX2" fmla="*/ 2064327 w 5985163"/>
              <a:gd name="connsiteY2" fmla="*/ 1639455 h 1833419"/>
              <a:gd name="connsiteX3" fmla="*/ 2272145 w 5985163"/>
              <a:gd name="connsiteY3" fmla="*/ 932873 h 1833419"/>
              <a:gd name="connsiteX4" fmla="*/ 2286000 w 5985163"/>
              <a:gd name="connsiteY4" fmla="*/ 323273 h 1833419"/>
              <a:gd name="connsiteX5" fmla="*/ 2369127 w 5985163"/>
              <a:gd name="connsiteY5" fmla="*/ 101601 h 1833419"/>
              <a:gd name="connsiteX6" fmla="*/ 2479963 w 5985163"/>
              <a:gd name="connsiteY6" fmla="*/ 32328 h 1833419"/>
              <a:gd name="connsiteX7" fmla="*/ 2812472 w 5985163"/>
              <a:gd name="connsiteY7" fmla="*/ 18473 h 1833419"/>
              <a:gd name="connsiteX8" fmla="*/ 3311236 w 5985163"/>
              <a:gd name="connsiteY8" fmla="*/ 18473 h 1833419"/>
              <a:gd name="connsiteX9" fmla="*/ 3463636 w 5985163"/>
              <a:gd name="connsiteY9" fmla="*/ 129310 h 1833419"/>
              <a:gd name="connsiteX10" fmla="*/ 3505200 w 5985163"/>
              <a:gd name="connsiteY10" fmla="*/ 434110 h 1833419"/>
              <a:gd name="connsiteX11" fmla="*/ 3532909 w 5985163"/>
              <a:gd name="connsiteY11" fmla="*/ 1016001 h 1833419"/>
              <a:gd name="connsiteX12" fmla="*/ 3629891 w 5985163"/>
              <a:gd name="connsiteY12" fmla="*/ 1584037 h 1833419"/>
              <a:gd name="connsiteX13" fmla="*/ 4017818 w 5985163"/>
              <a:gd name="connsiteY13" fmla="*/ 1791855 h 1833419"/>
              <a:gd name="connsiteX14" fmla="*/ 5985163 w 5985163"/>
              <a:gd name="connsiteY14" fmla="*/ 1833419 h 183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985163" h="1833419">
                <a:moveTo>
                  <a:pt x="0" y="1819564"/>
                </a:moveTo>
                <a:cubicBezTo>
                  <a:pt x="624609" y="1820718"/>
                  <a:pt x="1249218" y="1821873"/>
                  <a:pt x="1593272" y="1791855"/>
                </a:cubicBezTo>
                <a:cubicBezTo>
                  <a:pt x="1937326" y="1761837"/>
                  <a:pt x="1951181" y="1782619"/>
                  <a:pt x="2064327" y="1639455"/>
                </a:cubicBezTo>
                <a:cubicBezTo>
                  <a:pt x="2177473" y="1496291"/>
                  <a:pt x="2235200" y="1152237"/>
                  <a:pt x="2272145" y="932873"/>
                </a:cubicBezTo>
                <a:cubicBezTo>
                  <a:pt x="2309090" y="713509"/>
                  <a:pt x="2269836" y="461818"/>
                  <a:pt x="2286000" y="323273"/>
                </a:cubicBezTo>
                <a:cubicBezTo>
                  <a:pt x="2302164" y="184728"/>
                  <a:pt x="2336800" y="150092"/>
                  <a:pt x="2369127" y="101601"/>
                </a:cubicBezTo>
                <a:cubicBezTo>
                  <a:pt x="2401454" y="53110"/>
                  <a:pt x="2406072" y="46183"/>
                  <a:pt x="2479963" y="32328"/>
                </a:cubicBezTo>
                <a:cubicBezTo>
                  <a:pt x="2553854" y="18473"/>
                  <a:pt x="2673927" y="20782"/>
                  <a:pt x="2812472" y="18473"/>
                </a:cubicBezTo>
                <a:cubicBezTo>
                  <a:pt x="2951017" y="16164"/>
                  <a:pt x="3202709" y="0"/>
                  <a:pt x="3311236" y="18473"/>
                </a:cubicBezTo>
                <a:cubicBezTo>
                  <a:pt x="3419763" y="36946"/>
                  <a:pt x="3431309" y="60037"/>
                  <a:pt x="3463636" y="129310"/>
                </a:cubicBezTo>
                <a:cubicBezTo>
                  <a:pt x="3495963" y="198583"/>
                  <a:pt x="3493654" y="286328"/>
                  <a:pt x="3505200" y="434110"/>
                </a:cubicBezTo>
                <a:cubicBezTo>
                  <a:pt x="3516746" y="581892"/>
                  <a:pt x="3512127" y="824347"/>
                  <a:pt x="3532909" y="1016001"/>
                </a:cubicBezTo>
                <a:cubicBezTo>
                  <a:pt x="3553691" y="1207656"/>
                  <a:pt x="3549073" y="1454728"/>
                  <a:pt x="3629891" y="1584037"/>
                </a:cubicBezTo>
                <a:cubicBezTo>
                  <a:pt x="3710709" y="1713346"/>
                  <a:pt x="3625273" y="1750291"/>
                  <a:pt x="4017818" y="1791855"/>
                </a:cubicBezTo>
                <a:cubicBezTo>
                  <a:pt x="4410363" y="1833419"/>
                  <a:pt x="5985163" y="1833419"/>
                  <a:pt x="5985163" y="1833419"/>
                </a:cubicBezTo>
              </a:path>
            </a:pathLst>
          </a:cu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 dirty="0"/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5526142" y="2614071"/>
            <a:ext cx="635267" cy="80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5245770" y="2209678"/>
            <a:ext cx="1031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~ 3 dB 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A59F-140E-4A21-B6D7-ADB60FD525B2}" type="slidenum">
              <a:rPr lang="en-US" smtClean="0"/>
              <a:pPr/>
              <a:t>60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099097"/>
      </p:ext>
    </p:extLst>
  </p:cSld>
  <p:clrMapOvr>
    <a:masterClrMapping/>
  </p:clrMapOvr>
  <p:transition advTm="1038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10" grpId="0" animBg="1"/>
      <p:bldP spid="10" grpId="1" animBg="1"/>
      <p:bldP spid="13" grpId="0" animBg="1"/>
      <p:bldP spid="13" grpId="1" animBg="1"/>
      <p:bldP spid="17" grpId="0" animBg="1"/>
      <p:bldP spid="17" grpId="1" animBg="1"/>
      <p:bldP spid="2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12263"/>
            <a:ext cx="84582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Impact of Guard Interval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Reducing width increases guard interval </a:t>
            </a:r>
          </a:p>
          <a:p>
            <a:pPr>
              <a:buNone/>
            </a:pPr>
            <a:r>
              <a:rPr lang="en-US" sz="2400" dirty="0">
                <a:sym typeface="Symbol"/>
              </a:rPr>
              <a:t> more resilience to delay spread </a:t>
            </a:r>
            <a:r>
              <a:rPr lang="en-US" sz="2400" b="1" dirty="0">
                <a:solidFill>
                  <a:schemeClr val="accent6"/>
                </a:solidFill>
                <a:sym typeface="Symbol"/>
              </a:rPr>
              <a:t>(more range)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433136" y="2618072"/>
          <a:ext cx="8710863" cy="3959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A59F-140E-4A21-B6D7-ADB60FD525B2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85013"/>
      </p:ext>
    </p:extLst>
  </p:cSld>
  <p:clrMapOvr>
    <a:masterClrMapping/>
  </p:clrMapOvr>
  <p:transition advTm="45435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Width Adaptation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170039" y="5804095"/>
            <a:ext cx="7098890" cy="552737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dirty="0"/>
              <a:t>There is no single best channel width!</a:t>
            </a:r>
          </a:p>
          <a:p>
            <a:endParaRPr 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9171" y="1744246"/>
            <a:ext cx="7113321" cy="374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 bwMode="auto">
          <a:xfrm rot="5400000">
            <a:off x="3049436" y="2127466"/>
            <a:ext cx="417952" cy="40176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5400000">
            <a:off x="4040956" y="2698509"/>
            <a:ext cx="471199" cy="41462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10800000" flipV="1">
            <a:off x="5611605" y="3661734"/>
            <a:ext cx="469707" cy="46018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0800000" flipV="1">
            <a:off x="7185181" y="4023455"/>
            <a:ext cx="469707" cy="46018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A59F-140E-4A21-B6D7-ADB60FD525B2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29781" y="1828788"/>
            <a:ext cx="124585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40 MHz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8259" y="2325317"/>
            <a:ext cx="124585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20 MHz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25498" y="3264297"/>
            <a:ext cx="124585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10 MHz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75756" y="3534684"/>
            <a:ext cx="107433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5 MHz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1110" y="1150374"/>
            <a:ext cx="2334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With auto rate: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8966143"/>
      </p:ext>
    </p:extLst>
  </p:cSld>
  <p:clrMapOvr>
    <a:masterClrMapping/>
  </p:clrMapOvr>
  <p:transition advTm="457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02638"/>
            <a:ext cx="84582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Energy Consumption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Lower channel widths consume less power</a:t>
            </a:r>
          </a:p>
          <a:p>
            <a:pPr lvl="1"/>
            <a:r>
              <a:rPr lang="en-US" dirty="0">
                <a:sym typeface="Symbol"/>
              </a:rPr>
              <a:t>Similar to CPU clock scaling</a:t>
            </a:r>
          </a:p>
          <a:p>
            <a:pPr lvl="1"/>
            <a:endParaRPr lang="en-US" dirty="0">
              <a:sym typeface="Symbol"/>
            </a:endParaRPr>
          </a:p>
          <a:p>
            <a:pPr lvl="1"/>
            <a:endParaRPr lang="en-US" dirty="0">
              <a:sym typeface="Symbol"/>
            </a:endParaRPr>
          </a:p>
          <a:p>
            <a:pPr lvl="1"/>
            <a:endParaRPr lang="en-US" dirty="0">
              <a:sym typeface="Symbol"/>
            </a:endParaRPr>
          </a:p>
          <a:p>
            <a:pPr lvl="1">
              <a:buNone/>
            </a:pPr>
            <a:endParaRPr lang="en-US" dirty="0">
              <a:sym typeface="Symbol"/>
            </a:endParaRPr>
          </a:p>
          <a:p>
            <a:endParaRPr lang="en-US" sz="2800" dirty="0">
              <a:sym typeface="Symbol"/>
            </a:endParaRPr>
          </a:p>
          <a:p>
            <a:r>
              <a:rPr lang="en-US" sz="2800" dirty="0">
                <a:sym typeface="Symbol"/>
              </a:rPr>
              <a:t>When idle, lowest channel width is best</a:t>
            </a:r>
          </a:p>
          <a:p>
            <a:r>
              <a:rPr lang="en-US" sz="2800" dirty="0">
                <a:sym typeface="Symbol"/>
              </a:rPr>
              <a:t>During send/receive, best energy/bit width depends on distance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99769" y="2507239"/>
          <a:ext cx="7472516" cy="2025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Worksheet" r:id="rId5" imgW="3057604" imgH="771763" progId="Excel.Sheet.12">
                  <p:embed/>
                </p:oleObj>
              </mc:Choice>
              <mc:Fallback>
                <p:oleObj name="Worksheet" r:id="rId5" imgW="3057604" imgH="771763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769" y="2507239"/>
                        <a:ext cx="7472516" cy="20254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A59F-140E-4A21-B6D7-ADB60FD525B2}" type="slidenum">
              <a:rPr lang="en-US" smtClean="0"/>
              <a:pPr/>
              <a:t>63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25674108"/>
      </p:ext>
    </p:extLst>
  </p:cSld>
  <p:clrMapOvr>
    <a:masterClrMapping/>
  </p:clrMapOvr>
  <p:transition advTm="639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06388"/>
            <a:ext cx="8555294" cy="609600"/>
          </a:xfrm>
        </p:spPr>
        <p:txBody>
          <a:bodyPr/>
          <a:lstStyle/>
          <a:p>
            <a:r>
              <a:rPr lang="en-US" dirty="0"/>
              <a:t>Recap: Channel Width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/>
          </a:p>
          <a:p>
            <a:r>
              <a:rPr lang="en-US" sz="2800" dirty="0"/>
              <a:t>When nodes are near, higher channel widths have more throughput</a:t>
            </a:r>
          </a:p>
          <a:p>
            <a:endParaRPr lang="en-US" sz="2800" dirty="0"/>
          </a:p>
          <a:p>
            <a:r>
              <a:rPr lang="en-US" sz="2800" dirty="0"/>
              <a:t>Lower channel widths have more range</a:t>
            </a:r>
          </a:p>
          <a:p>
            <a:pPr lvl="1"/>
            <a:r>
              <a:rPr lang="en-US" sz="2400" dirty="0"/>
              <a:t>Better SNR, resilience to delay spread </a:t>
            </a:r>
          </a:p>
          <a:p>
            <a:pPr lvl="1"/>
            <a:endParaRPr lang="en-US" dirty="0"/>
          </a:p>
          <a:p>
            <a:r>
              <a:rPr lang="en-US" sz="2800" dirty="0"/>
              <a:t>Lower channel widths consume less power</a:t>
            </a:r>
            <a:endParaRPr lang="en-US" dirty="0"/>
          </a:p>
          <a:p>
            <a:pPr lvl="1"/>
            <a:endParaRPr lang="en-US" dirty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9454" y="5811902"/>
            <a:ext cx="876233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Lower widths increase range while consuming less power!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A59F-140E-4A21-B6D7-ADB60FD525B2}" type="slidenum">
              <a:rPr lang="en-US" smtClean="0"/>
              <a:pPr/>
              <a:t>64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0530284"/>
      </p:ext>
    </p:extLst>
  </p:cSld>
  <p:clrMapOvr>
    <a:masterClrMapping/>
  </p:clrMapOvr>
  <p:transition advTm="640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Application: Song Sharing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A59F-140E-4A21-B6D7-ADB60FD525B2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5" name="Picture 2" descr="C:\Documents and Settings\ranveer\My Documents\My Pictures\zu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32672">
            <a:off x="974626" y="1286793"/>
            <a:ext cx="1905000" cy="1905000"/>
          </a:xfrm>
          <a:prstGeom prst="rect">
            <a:avLst/>
          </a:prstGeom>
          <a:noFill/>
        </p:spPr>
      </p:pic>
      <p:pic>
        <p:nvPicPr>
          <p:cNvPr id="6" name="Picture 2" descr="C:\Documents and Settings\ranveer\My Documents\My Pictures\zu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943994">
            <a:off x="5812094" y="1385120"/>
            <a:ext cx="1905000" cy="1905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37652" y="3215154"/>
            <a:ext cx="88785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0" u="sng" dirty="0"/>
              <a:t>Zune Social over Wi-Fi</a:t>
            </a:r>
            <a:endParaRPr lang="en-US" sz="2800" b="0" i="0" dirty="0"/>
          </a:p>
          <a:p>
            <a:pPr marL="514350" indent="-514350" algn="l">
              <a:buFont typeface="+mj-lt"/>
              <a:buAutoNum type="arabicPeriod"/>
            </a:pPr>
            <a:r>
              <a:rPr lang="en-US" sz="2800" b="0" i="0" dirty="0"/>
              <a:t>Zunes advertise (periodically beacon) their song list</a:t>
            </a:r>
          </a:p>
          <a:p>
            <a:pPr marL="514350" indent="-514350" algn="l">
              <a:buFont typeface="+mj-lt"/>
              <a:buAutoNum type="arabicPeriod"/>
            </a:pPr>
            <a:r>
              <a:rPr lang="en-US" sz="2800" b="0" i="0" dirty="0"/>
              <a:t>Interested Zunes download songs from peers </a:t>
            </a:r>
          </a:p>
          <a:p>
            <a:pPr marL="514350" indent="-514350" algn="l">
              <a:buFont typeface="+mj-lt"/>
              <a:buAutoNum type="arabicPeriod"/>
            </a:pPr>
            <a:endParaRPr lang="en-US" sz="2800" b="0" i="0" dirty="0"/>
          </a:p>
          <a:p>
            <a:pPr marL="514350" indent="-514350"/>
            <a:r>
              <a:rPr lang="en-US" sz="2800" i="0" dirty="0">
                <a:solidFill>
                  <a:srgbClr val="FF0000"/>
                </a:solidFill>
              </a:rPr>
              <a:t>Issues: throughput, power!</a:t>
            </a:r>
          </a:p>
        </p:txBody>
      </p:sp>
      <p:sp>
        <p:nvSpPr>
          <p:cNvPr id="8" name="Freeform 7"/>
          <p:cNvSpPr/>
          <p:nvPr/>
        </p:nvSpPr>
        <p:spPr>
          <a:xfrm rot="5400000">
            <a:off x="3952672" y="1278068"/>
            <a:ext cx="806034" cy="2123768"/>
          </a:xfrm>
          <a:custGeom>
            <a:avLst/>
            <a:gdLst>
              <a:gd name="connsiteX0" fmla="*/ 0 w 2632364"/>
              <a:gd name="connsiteY0" fmla="*/ 473364 h 475673"/>
              <a:gd name="connsiteX1" fmla="*/ 207818 w 2632364"/>
              <a:gd name="connsiteY1" fmla="*/ 16164 h 475673"/>
              <a:gd name="connsiteX2" fmla="*/ 374073 w 2632364"/>
              <a:gd name="connsiteY2" fmla="*/ 473364 h 475673"/>
              <a:gd name="connsiteX3" fmla="*/ 526473 w 2632364"/>
              <a:gd name="connsiteY3" fmla="*/ 2309 h 475673"/>
              <a:gd name="connsiteX4" fmla="*/ 651164 w 2632364"/>
              <a:gd name="connsiteY4" fmla="*/ 473364 h 475673"/>
              <a:gd name="connsiteX5" fmla="*/ 789709 w 2632364"/>
              <a:gd name="connsiteY5" fmla="*/ 16164 h 475673"/>
              <a:gd name="connsiteX6" fmla="*/ 900545 w 2632364"/>
              <a:gd name="connsiteY6" fmla="*/ 459509 h 475673"/>
              <a:gd name="connsiteX7" fmla="*/ 1039091 w 2632364"/>
              <a:gd name="connsiteY7" fmla="*/ 16164 h 475673"/>
              <a:gd name="connsiteX8" fmla="*/ 1136073 w 2632364"/>
              <a:gd name="connsiteY8" fmla="*/ 445655 h 475673"/>
              <a:gd name="connsiteX9" fmla="*/ 1274618 w 2632364"/>
              <a:gd name="connsiteY9" fmla="*/ 16164 h 475673"/>
              <a:gd name="connsiteX10" fmla="*/ 1385455 w 2632364"/>
              <a:gd name="connsiteY10" fmla="*/ 459509 h 475673"/>
              <a:gd name="connsiteX11" fmla="*/ 1537855 w 2632364"/>
              <a:gd name="connsiteY11" fmla="*/ 16164 h 475673"/>
              <a:gd name="connsiteX12" fmla="*/ 1662545 w 2632364"/>
              <a:gd name="connsiteY12" fmla="*/ 473364 h 475673"/>
              <a:gd name="connsiteX13" fmla="*/ 1801091 w 2632364"/>
              <a:gd name="connsiteY13" fmla="*/ 16164 h 475673"/>
              <a:gd name="connsiteX14" fmla="*/ 1925782 w 2632364"/>
              <a:gd name="connsiteY14" fmla="*/ 459509 h 475673"/>
              <a:gd name="connsiteX15" fmla="*/ 2078182 w 2632364"/>
              <a:gd name="connsiteY15" fmla="*/ 2309 h 475673"/>
              <a:gd name="connsiteX16" fmla="*/ 2216727 w 2632364"/>
              <a:gd name="connsiteY16" fmla="*/ 459509 h 475673"/>
              <a:gd name="connsiteX17" fmla="*/ 2369127 w 2632364"/>
              <a:gd name="connsiteY17" fmla="*/ 2309 h 475673"/>
              <a:gd name="connsiteX18" fmla="*/ 2493818 w 2632364"/>
              <a:gd name="connsiteY18" fmla="*/ 445655 h 475673"/>
              <a:gd name="connsiteX19" fmla="*/ 2632364 w 2632364"/>
              <a:gd name="connsiteY19" fmla="*/ 2309 h 475673"/>
              <a:gd name="connsiteX0" fmla="*/ 19196 w 2651560"/>
              <a:gd name="connsiteY0" fmla="*/ 473364 h 549564"/>
              <a:gd name="connsiteX1" fmla="*/ 34636 w 2651560"/>
              <a:gd name="connsiteY1" fmla="*/ 473364 h 549564"/>
              <a:gd name="connsiteX2" fmla="*/ 227014 w 2651560"/>
              <a:gd name="connsiteY2" fmla="*/ 16164 h 549564"/>
              <a:gd name="connsiteX3" fmla="*/ 393269 w 2651560"/>
              <a:gd name="connsiteY3" fmla="*/ 473364 h 549564"/>
              <a:gd name="connsiteX4" fmla="*/ 545669 w 2651560"/>
              <a:gd name="connsiteY4" fmla="*/ 2309 h 549564"/>
              <a:gd name="connsiteX5" fmla="*/ 670360 w 2651560"/>
              <a:gd name="connsiteY5" fmla="*/ 473364 h 549564"/>
              <a:gd name="connsiteX6" fmla="*/ 808905 w 2651560"/>
              <a:gd name="connsiteY6" fmla="*/ 16164 h 549564"/>
              <a:gd name="connsiteX7" fmla="*/ 919741 w 2651560"/>
              <a:gd name="connsiteY7" fmla="*/ 459509 h 549564"/>
              <a:gd name="connsiteX8" fmla="*/ 1058287 w 2651560"/>
              <a:gd name="connsiteY8" fmla="*/ 16164 h 549564"/>
              <a:gd name="connsiteX9" fmla="*/ 1155269 w 2651560"/>
              <a:gd name="connsiteY9" fmla="*/ 445655 h 549564"/>
              <a:gd name="connsiteX10" fmla="*/ 1293814 w 2651560"/>
              <a:gd name="connsiteY10" fmla="*/ 16164 h 549564"/>
              <a:gd name="connsiteX11" fmla="*/ 1404651 w 2651560"/>
              <a:gd name="connsiteY11" fmla="*/ 459509 h 549564"/>
              <a:gd name="connsiteX12" fmla="*/ 1557051 w 2651560"/>
              <a:gd name="connsiteY12" fmla="*/ 16164 h 549564"/>
              <a:gd name="connsiteX13" fmla="*/ 1681741 w 2651560"/>
              <a:gd name="connsiteY13" fmla="*/ 473364 h 549564"/>
              <a:gd name="connsiteX14" fmla="*/ 1820287 w 2651560"/>
              <a:gd name="connsiteY14" fmla="*/ 16164 h 549564"/>
              <a:gd name="connsiteX15" fmla="*/ 1944978 w 2651560"/>
              <a:gd name="connsiteY15" fmla="*/ 459509 h 549564"/>
              <a:gd name="connsiteX16" fmla="*/ 2097378 w 2651560"/>
              <a:gd name="connsiteY16" fmla="*/ 2309 h 549564"/>
              <a:gd name="connsiteX17" fmla="*/ 2235923 w 2651560"/>
              <a:gd name="connsiteY17" fmla="*/ 459509 h 549564"/>
              <a:gd name="connsiteX18" fmla="*/ 2388323 w 2651560"/>
              <a:gd name="connsiteY18" fmla="*/ 2309 h 549564"/>
              <a:gd name="connsiteX19" fmla="*/ 2513014 w 2651560"/>
              <a:gd name="connsiteY19" fmla="*/ 445655 h 549564"/>
              <a:gd name="connsiteX20" fmla="*/ 2651560 w 2651560"/>
              <a:gd name="connsiteY20" fmla="*/ 2309 h 549564"/>
              <a:gd name="connsiteX0" fmla="*/ 0 w 2632364"/>
              <a:gd name="connsiteY0" fmla="*/ 473364 h 549564"/>
              <a:gd name="connsiteX1" fmla="*/ 100355 w 2632364"/>
              <a:gd name="connsiteY1" fmla="*/ 473364 h 549564"/>
              <a:gd name="connsiteX2" fmla="*/ 207818 w 2632364"/>
              <a:gd name="connsiteY2" fmla="*/ 16164 h 549564"/>
              <a:gd name="connsiteX3" fmla="*/ 374073 w 2632364"/>
              <a:gd name="connsiteY3" fmla="*/ 473364 h 549564"/>
              <a:gd name="connsiteX4" fmla="*/ 526473 w 2632364"/>
              <a:gd name="connsiteY4" fmla="*/ 2309 h 549564"/>
              <a:gd name="connsiteX5" fmla="*/ 651164 w 2632364"/>
              <a:gd name="connsiteY5" fmla="*/ 473364 h 549564"/>
              <a:gd name="connsiteX6" fmla="*/ 789709 w 2632364"/>
              <a:gd name="connsiteY6" fmla="*/ 16164 h 549564"/>
              <a:gd name="connsiteX7" fmla="*/ 900545 w 2632364"/>
              <a:gd name="connsiteY7" fmla="*/ 459509 h 549564"/>
              <a:gd name="connsiteX8" fmla="*/ 1039091 w 2632364"/>
              <a:gd name="connsiteY8" fmla="*/ 16164 h 549564"/>
              <a:gd name="connsiteX9" fmla="*/ 1136073 w 2632364"/>
              <a:gd name="connsiteY9" fmla="*/ 445655 h 549564"/>
              <a:gd name="connsiteX10" fmla="*/ 1274618 w 2632364"/>
              <a:gd name="connsiteY10" fmla="*/ 16164 h 549564"/>
              <a:gd name="connsiteX11" fmla="*/ 1385455 w 2632364"/>
              <a:gd name="connsiteY11" fmla="*/ 459509 h 549564"/>
              <a:gd name="connsiteX12" fmla="*/ 1537855 w 2632364"/>
              <a:gd name="connsiteY12" fmla="*/ 16164 h 549564"/>
              <a:gd name="connsiteX13" fmla="*/ 1662545 w 2632364"/>
              <a:gd name="connsiteY13" fmla="*/ 473364 h 549564"/>
              <a:gd name="connsiteX14" fmla="*/ 1801091 w 2632364"/>
              <a:gd name="connsiteY14" fmla="*/ 16164 h 549564"/>
              <a:gd name="connsiteX15" fmla="*/ 1925782 w 2632364"/>
              <a:gd name="connsiteY15" fmla="*/ 459509 h 549564"/>
              <a:gd name="connsiteX16" fmla="*/ 2078182 w 2632364"/>
              <a:gd name="connsiteY16" fmla="*/ 2309 h 549564"/>
              <a:gd name="connsiteX17" fmla="*/ 2216727 w 2632364"/>
              <a:gd name="connsiteY17" fmla="*/ 459509 h 549564"/>
              <a:gd name="connsiteX18" fmla="*/ 2369127 w 2632364"/>
              <a:gd name="connsiteY18" fmla="*/ 2309 h 549564"/>
              <a:gd name="connsiteX19" fmla="*/ 2493818 w 2632364"/>
              <a:gd name="connsiteY19" fmla="*/ 445655 h 549564"/>
              <a:gd name="connsiteX20" fmla="*/ 2632364 w 2632364"/>
              <a:gd name="connsiteY20" fmla="*/ 2309 h 549564"/>
              <a:gd name="connsiteX0" fmla="*/ 0 w 2532009"/>
              <a:gd name="connsiteY0" fmla="*/ 473364 h 475673"/>
              <a:gd name="connsiteX1" fmla="*/ 107463 w 2532009"/>
              <a:gd name="connsiteY1" fmla="*/ 16164 h 475673"/>
              <a:gd name="connsiteX2" fmla="*/ 273718 w 2532009"/>
              <a:gd name="connsiteY2" fmla="*/ 473364 h 475673"/>
              <a:gd name="connsiteX3" fmla="*/ 426118 w 2532009"/>
              <a:gd name="connsiteY3" fmla="*/ 2309 h 475673"/>
              <a:gd name="connsiteX4" fmla="*/ 550809 w 2532009"/>
              <a:gd name="connsiteY4" fmla="*/ 473364 h 475673"/>
              <a:gd name="connsiteX5" fmla="*/ 689354 w 2532009"/>
              <a:gd name="connsiteY5" fmla="*/ 16164 h 475673"/>
              <a:gd name="connsiteX6" fmla="*/ 800190 w 2532009"/>
              <a:gd name="connsiteY6" fmla="*/ 459509 h 475673"/>
              <a:gd name="connsiteX7" fmla="*/ 938736 w 2532009"/>
              <a:gd name="connsiteY7" fmla="*/ 16164 h 475673"/>
              <a:gd name="connsiteX8" fmla="*/ 1035718 w 2532009"/>
              <a:gd name="connsiteY8" fmla="*/ 445655 h 475673"/>
              <a:gd name="connsiteX9" fmla="*/ 1174263 w 2532009"/>
              <a:gd name="connsiteY9" fmla="*/ 16164 h 475673"/>
              <a:gd name="connsiteX10" fmla="*/ 1285100 w 2532009"/>
              <a:gd name="connsiteY10" fmla="*/ 459509 h 475673"/>
              <a:gd name="connsiteX11" fmla="*/ 1437500 w 2532009"/>
              <a:gd name="connsiteY11" fmla="*/ 16164 h 475673"/>
              <a:gd name="connsiteX12" fmla="*/ 1562190 w 2532009"/>
              <a:gd name="connsiteY12" fmla="*/ 473364 h 475673"/>
              <a:gd name="connsiteX13" fmla="*/ 1700736 w 2532009"/>
              <a:gd name="connsiteY13" fmla="*/ 16164 h 475673"/>
              <a:gd name="connsiteX14" fmla="*/ 1825427 w 2532009"/>
              <a:gd name="connsiteY14" fmla="*/ 459509 h 475673"/>
              <a:gd name="connsiteX15" fmla="*/ 1977827 w 2532009"/>
              <a:gd name="connsiteY15" fmla="*/ 2309 h 475673"/>
              <a:gd name="connsiteX16" fmla="*/ 2116372 w 2532009"/>
              <a:gd name="connsiteY16" fmla="*/ 459509 h 475673"/>
              <a:gd name="connsiteX17" fmla="*/ 2268772 w 2532009"/>
              <a:gd name="connsiteY17" fmla="*/ 2309 h 475673"/>
              <a:gd name="connsiteX18" fmla="*/ 2393463 w 2532009"/>
              <a:gd name="connsiteY18" fmla="*/ 445655 h 475673"/>
              <a:gd name="connsiteX19" fmla="*/ 2532009 w 2532009"/>
              <a:gd name="connsiteY19" fmla="*/ 2309 h 47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532009" h="475673">
                <a:moveTo>
                  <a:pt x="0" y="473364"/>
                </a:moveTo>
                <a:cubicBezTo>
                  <a:pt x="34636" y="397164"/>
                  <a:pt x="61843" y="16164"/>
                  <a:pt x="107463" y="16164"/>
                </a:cubicBezTo>
                <a:cubicBezTo>
                  <a:pt x="153083" y="16164"/>
                  <a:pt x="220609" y="475673"/>
                  <a:pt x="273718" y="473364"/>
                </a:cubicBezTo>
                <a:cubicBezTo>
                  <a:pt x="326827" y="471055"/>
                  <a:pt x="379936" y="2309"/>
                  <a:pt x="426118" y="2309"/>
                </a:cubicBezTo>
                <a:cubicBezTo>
                  <a:pt x="472300" y="2309"/>
                  <a:pt x="506936" y="471055"/>
                  <a:pt x="550809" y="473364"/>
                </a:cubicBezTo>
                <a:cubicBezTo>
                  <a:pt x="594682" y="475673"/>
                  <a:pt x="647791" y="18473"/>
                  <a:pt x="689354" y="16164"/>
                </a:cubicBezTo>
                <a:cubicBezTo>
                  <a:pt x="730918" y="13855"/>
                  <a:pt x="758626" y="459509"/>
                  <a:pt x="800190" y="459509"/>
                </a:cubicBezTo>
                <a:cubicBezTo>
                  <a:pt x="841754" y="459509"/>
                  <a:pt x="899481" y="18473"/>
                  <a:pt x="938736" y="16164"/>
                </a:cubicBezTo>
                <a:cubicBezTo>
                  <a:pt x="977991" y="13855"/>
                  <a:pt x="996464" y="445655"/>
                  <a:pt x="1035718" y="445655"/>
                </a:cubicBezTo>
                <a:cubicBezTo>
                  <a:pt x="1074972" y="445655"/>
                  <a:pt x="1132699" y="13855"/>
                  <a:pt x="1174263" y="16164"/>
                </a:cubicBezTo>
                <a:cubicBezTo>
                  <a:pt x="1215827" y="18473"/>
                  <a:pt x="1241227" y="459509"/>
                  <a:pt x="1285100" y="459509"/>
                </a:cubicBezTo>
                <a:cubicBezTo>
                  <a:pt x="1328973" y="459509"/>
                  <a:pt x="1391318" y="13855"/>
                  <a:pt x="1437500" y="16164"/>
                </a:cubicBezTo>
                <a:cubicBezTo>
                  <a:pt x="1483682" y="18473"/>
                  <a:pt x="1518317" y="473364"/>
                  <a:pt x="1562190" y="473364"/>
                </a:cubicBezTo>
                <a:cubicBezTo>
                  <a:pt x="1606063" y="473364"/>
                  <a:pt x="1656863" y="18473"/>
                  <a:pt x="1700736" y="16164"/>
                </a:cubicBezTo>
                <a:cubicBezTo>
                  <a:pt x="1744609" y="13855"/>
                  <a:pt x="1779245" y="461818"/>
                  <a:pt x="1825427" y="459509"/>
                </a:cubicBezTo>
                <a:cubicBezTo>
                  <a:pt x="1871609" y="457200"/>
                  <a:pt x="1929336" y="2309"/>
                  <a:pt x="1977827" y="2309"/>
                </a:cubicBezTo>
                <a:cubicBezTo>
                  <a:pt x="2026318" y="2309"/>
                  <a:pt x="2067881" y="459509"/>
                  <a:pt x="2116372" y="459509"/>
                </a:cubicBezTo>
                <a:cubicBezTo>
                  <a:pt x="2164863" y="459509"/>
                  <a:pt x="2222590" y="4618"/>
                  <a:pt x="2268772" y="2309"/>
                </a:cubicBezTo>
                <a:cubicBezTo>
                  <a:pt x="2314954" y="0"/>
                  <a:pt x="2349590" y="445655"/>
                  <a:pt x="2393463" y="445655"/>
                </a:cubicBezTo>
                <a:cubicBezTo>
                  <a:pt x="2437336" y="445655"/>
                  <a:pt x="2484672" y="223982"/>
                  <a:pt x="2532009" y="2309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1780" y="5712541"/>
            <a:ext cx="81541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i="0" dirty="0"/>
              <a:t>Our Solution: Adapt channel width based on traffic</a:t>
            </a:r>
          </a:p>
          <a:p>
            <a:r>
              <a:rPr lang="en-US" sz="2800" i="0" dirty="0"/>
              <a:t>(SampleWidth)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103265"/>
      </p:ext>
    </p:extLst>
  </p:cSld>
  <p:clrMapOvr>
    <a:masterClrMapping/>
  </p:clrMapOvr>
  <p:transition advTm="697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ranveer\My Documents\My Pictures\zu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56493">
            <a:off x="1674835" y="1970004"/>
            <a:ext cx="1448706" cy="1448706"/>
          </a:xfrm>
          <a:prstGeom prst="rect">
            <a:avLst/>
          </a:prstGeom>
          <a:noFill/>
        </p:spPr>
      </p:pic>
      <p:pic>
        <p:nvPicPr>
          <p:cNvPr id="6" name="Picture 2" descr="C:\Documents and Settings\ranveer\My Documents\My Pictures\zu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032253">
            <a:off x="5257160" y="1817941"/>
            <a:ext cx="1559863" cy="1559863"/>
          </a:xfrm>
          <a:prstGeom prst="rect">
            <a:avLst/>
          </a:prstGeom>
          <a:noFill/>
        </p:spPr>
      </p:pic>
      <p:sp>
        <p:nvSpPr>
          <p:cNvPr id="7" name="Freeform 6"/>
          <p:cNvSpPr/>
          <p:nvPr/>
        </p:nvSpPr>
        <p:spPr>
          <a:xfrm rot="5400000">
            <a:off x="3864139" y="1592679"/>
            <a:ext cx="806034" cy="2123768"/>
          </a:xfrm>
          <a:custGeom>
            <a:avLst/>
            <a:gdLst>
              <a:gd name="connsiteX0" fmla="*/ 0 w 2632364"/>
              <a:gd name="connsiteY0" fmla="*/ 473364 h 475673"/>
              <a:gd name="connsiteX1" fmla="*/ 207818 w 2632364"/>
              <a:gd name="connsiteY1" fmla="*/ 16164 h 475673"/>
              <a:gd name="connsiteX2" fmla="*/ 374073 w 2632364"/>
              <a:gd name="connsiteY2" fmla="*/ 473364 h 475673"/>
              <a:gd name="connsiteX3" fmla="*/ 526473 w 2632364"/>
              <a:gd name="connsiteY3" fmla="*/ 2309 h 475673"/>
              <a:gd name="connsiteX4" fmla="*/ 651164 w 2632364"/>
              <a:gd name="connsiteY4" fmla="*/ 473364 h 475673"/>
              <a:gd name="connsiteX5" fmla="*/ 789709 w 2632364"/>
              <a:gd name="connsiteY5" fmla="*/ 16164 h 475673"/>
              <a:gd name="connsiteX6" fmla="*/ 900545 w 2632364"/>
              <a:gd name="connsiteY6" fmla="*/ 459509 h 475673"/>
              <a:gd name="connsiteX7" fmla="*/ 1039091 w 2632364"/>
              <a:gd name="connsiteY7" fmla="*/ 16164 h 475673"/>
              <a:gd name="connsiteX8" fmla="*/ 1136073 w 2632364"/>
              <a:gd name="connsiteY8" fmla="*/ 445655 h 475673"/>
              <a:gd name="connsiteX9" fmla="*/ 1274618 w 2632364"/>
              <a:gd name="connsiteY9" fmla="*/ 16164 h 475673"/>
              <a:gd name="connsiteX10" fmla="*/ 1385455 w 2632364"/>
              <a:gd name="connsiteY10" fmla="*/ 459509 h 475673"/>
              <a:gd name="connsiteX11" fmla="*/ 1537855 w 2632364"/>
              <a:gd name="connsiteY11" fmla="*/ 16164 h 475673"/>
              <a:gd name="connsiteX12" fmla="*/ 1662545 w 2632364"/>
              <a:gd name="connsiteY12" fmla="*/ 473364 h 475673"/>
              <a:gd name="connsiteX13" fmla="*/ 1801091 w 2632364"/>
              <a:gd name="connsiteY13" fmla="*/ 16164 h 475673"/>
              <a:gd name="connsiteX14" fmla="*/ 1925782 w 2632364"/>
              <a:gd name="connsiteY14" fmla="*/ 459509 h 475673"/>
              <a:gd name="connsiteX15" fmla="*/ 2078182 w 2632364"/>
              <a:gd name="connsiteY15" fmla="*/ 2309 h 475673"/>
              <a:gd name="connsiteX16" fmla="*/ 2216727 w 2632364"/>
              <a:gd name="connsiteY16" fmla="*/ 459509 h 475673"/>
              <a:gd name="connsiteX17" fmla="*/ 2369127 w 2632364"/>
              <a:gd name="connsiteY17" fmla="*/ 2309 h 475673"/>
              <a:gd name="connsiteX18" fmla="*/ 2493818 w 2632364"/>
              <a:gd name="connsiteY18" fmla="*/ 445655 h 475673"/>
              <a:gd name="connsiteX19" fmla="*/ 2632364 w 2632364"/>
              <a:gd name="connsiteY19" fmla="*/ 2309 h 475673"/>
              <a:gd name="connsiteX0" fmla="*/ 19196 w 2651560"/>
              <a:gd name="connsiteY0" fmla="*/ 473364 h 549564"/>
              <a:gd name="connsiteX1" fmla="*/ 34636 w 2651560"/>
              <a:gd name="connsiteY1" fmla="*/ 473364 h 549564"/>
              <a:gd name="connsiteX2" fmla="*/ 227014 w 2651560"/>
              <a:gd name="connsiteY2" fmla="*/ 16164 h 549564"/>
              <a:gd name="connsiteX3" fmla="*/ 393269 w 2651560"/>
              <a:gd name="connsiteY3" fmla="*/ 473364 h 549564"/>
              <a:gd name="connsiteX4" fmla="*/ 545669 w 2651560"/>
              <a:gd name="connsiteY4" fmla="*/ 2309 h 549564"/>
              <a:gd name="connsiteX5" fmla="*/ 670360 w 2651560"/>
              <a:gd name="connsiteY5" fmla="*/ 473364 h 549564"/>
              <a:gd name="connsiteX6" fmla="*/ 808905 w 2651560"/>
              <a:gd name="connsiteY6" fmla="*/ 16164 h 549564"/>
              <a:gd name="connsiteX7" fmla="*/ 919741 w 2651560"/>
              <a:gd name="connsiteY7" fmla="*/ 459509 h 549564"/>
              <a:gd name="connsiteX8" fmla="*/ 1058287 w 2651560"/>
              <a:gd name="connsiteY8" fmla="*/ 16164 h 549564"/>
              <a:gd name="connsiteX9" fmla="*/ 1155269 w 2651560"/>
              <a:gd name="connsiteY9" fmla="*/ 445655 h 549564"/>
              <a:gd name="connsiteX10" fmla="*/ 1293814 w 2651560"/>
              <a:gd name="connsiteY10" fmla="*/ 16164 h 549564"/>
              <a:gd name="connsiteX11" fmla="*/ 1404651 w 2651560"/>
              <a:gd name="connsiteY11" fmla="*/ 459509 h 549564"/>
              <a:gd name="connsiteX12" fmla="*/ 1557051 w 2651560"/>
              <a:gd name="connsiteY12" fmla="*/ 16164 h 549564"/>
              <a:gd name="connsiteX13" fmla="*/ 1681741 w 2651560"/>
              <a:gd name="connsiteY13" fmla="*/ 473364 h 549564"/>
              <a:gd name="connsiteX14" fmla="*/ 1820287 w 2651560"/>
              <a:gd name="connsiteY14" fmla="*/ 16164 h 549564"/>
              <a:gd name="connsiteX15" fmla="*/ 1944978 w 2651560"/>
              <a:gd name="connsiteY15" fmla="*/ 459509 h 549564"/>
              <a:gd name="connsiteX16" fmla="*/ 2097378 w 2651560"/>
              <a:gd name="connsiteY16" fmla="*/ 2309 h 549564"/>
              <a:gd name="connsiteX17" fmla="*/ 2235923 w 2651560"/>
              <a:gd name="connsiteY17" fmla="*/ 459509 h 549564"/>
              <a:gd name="connsiteX18" fmla="*/ 2388323 w 2651560"/>
              <a:gd name="connsiteY18" fmla="*/ 2309 h 549564"/>
              <a:gd name="connsiteX19" fmla="*/ 2513014 w 2651560"/>
              <a:gd name="connsiteY19" fmla="*/ 445655 h 549564"/>
              <a:gd name="connsiteX20" fmla="*/ 2651560 w 2651560"/>
              <a:gd name="connsiteY20" fmla="*/ 2309 h 549564"/>
              <a:gd name="connsiteX0" fmla="*/ 0 w 2632364"/>
              <a:gd name="connsiteY0" fmla="*/ 473364 h 549564"/>
              <a:gd name="connsiteX1" fmla="*/ 100355 w 2632364"/>
              <a:gd name="connsiteY1" fmla="*/ 473364 h 549564"/>
              <a:gd name="connsiteX2" fmla="*/ 207818 w 2632364"/>
              <a:gd name="connsiteY2" fmla="*/ 16164 h 549564"/>
              <a:gd name="connsiteX3" fmla="*/ 374073 w 2632364"/>
              <a:gd name="connsiteY3" fmla="*/ 473364 h 549564"/>
              <a:gd name="connsiteX4" fmla="*/ 526473 w 2632364"/>
              <a:gd name="connsiteY4" fmla="*/ 2309 h 549564"/>
              <a:gd name="connsiteX5" fmla="*/ 651164 w 2632364"/>
              <a:gd name="connsiteY5" fmla="*/ 473364 h 549564"/>
              <a:gd name="connsiteX6" fmla="*/ 789709 w 2632364"/>
              <a:gd name="connsiteY6" fmla="*/ 16164 h 549564"/>
              <a:gd name="connsiteX7" fmla="*/ 900545 w 2632364"/>
              <a:gd name="connsiteY7" fmla="*/ 459509 h 549564"/>
              <a:gd name="connsiteX8" fmla="*/ 1039091 w 2632364"/>
              <a:gd name="connsiteY8" fmla="*/ 16164 h 549564"/>
              <a:gd name="connsiteX9" fmla="*/ 1136073 w 2632364"/>
              <a:gd name="connsiteY9" fmla="*/ 445655 h 549564"/>
              <a:gd name="connsiteX10" fmla="*/ 1274618 w 2632364"/>
              <a:gd name="connsiteY10" fmla="*/ 16164 h 549564"/>
              <a:gd name="connsiteX11" fmla="*/ 1385455 w 2632364"/>
              <a:gd name="connsiteY11" fmla="*/ 459509 h 549564"/>
              <a:gd name="connsiteX12" fmla="*/ 1537855 w 2632364"/>
              <a:gd name="connsiteY12" fmla="*/ 16164 h 549564"/>
              <a:gd name="connsiteX13" fmla="*/ 1662545 w 2632364"/>
              <a:gd name="connsiteY13" fmla="*/ 473364 h 549564"/>
              <a:gd name="connsiteX14" fmla="*/ 1801091 w 2632364"/>
              <a:gd name="connsiteY14" fmla="*/ 16164 h 549564"/>
              <a:gd name="connsiteX15" fmla="*/ 1925782 w 2632364"/>
              <a:gd name="connsiteY15" fmla="*/ 459509 h 549564"/>
              <a:gd name="connsiteX16" fmla="*/ 2078182 w 2632364"/>
              <a:gd name="connsiteY16" fmla="*/ 2309 h 549564"/>
              <a:gd name="connsiteX17" fmla="*/ 2216727 w 2632364"/>
              <a:gd name="connsiteY17" fmla="*/ 459509 h 549564"/>
              <a:gd name="connsiteX18" fmla="*/ 2369127 w 2632364"/>
              <a:gd name="connsiteY18" fmla="*/ 2309 h 549564"/>
              <a:gd name="connsiteX19" fmla="*/ 2493818 w 2632364"/>
              <a:gd name="connsiteY19" fmla="*/ 445655 h 549564"/>
              <a:gd name="connsiteX20" fmla="*/ 2632364 w 2632364"/>
              <a:gd name="connsiteY20" fmla="*/ 2309 h 549564"/>
              <a:gd name="connsiteX0" fmla="*/ 0 w 2532009"/>
              <a:gd name="connsiteY0" fmla="*/ 473364 h 475673"/>
              <a:gd name="connsiteX1" fmla="*/ 107463 w 2532009"/>
              <a:gd name="connsiteY1" fmla="*/ 16164 h 475673"/>
              <a:gd name="connsiteX2" fmla="*/ 273718 w 2532009"/>
              <a:gd name="connsiteY2" fmla="*/ 473364 h 475673"/>
              <a:gd name="connsiteX3" fmla="*/ 426118 w 2532009"/>
              <a:gd name="connsiteY3" fmla="*/ 2309 h 475673"/>
              <a:gd name="connsiteX4" fmla="*/ 550809 w 2532009"/>
              <a:gd name="connsiteY4" fmla="*/ 473364 h 475673"/>
              <a:gd name="connsiteX5" fmla="*/ 689354 w 2532009"/>
              <a:gd name="connsiteY5" fmla="*/ 16164 h 475673"/>
              <a:gd name="connsiteX6" fmla="*/ 800190 w 2532009"/>
              <a:gd name="connsiteY6" fmla="*/ 459509 h 475673"/>
              <a:gd name="connsiteX7" fmla="*/ 938736 w 2532009"/>
              <a:gd name="connsiteY7" fmla="*/ 16164 h 475673"/>
              <a:gd name="connsiteX8" fmla="*/ 1035718 w 2532009"/>
              <a:gd name="connsiteY8" fmla="*/ 445655 h 475673"/>
              <a:gd name="connsiteX9" fmla="*/ 1174263 w 2532009"/>
              <a:gd name="connsiteY9" fmla="*/ 16164 h 475673"/>
              <a:gd name="connsiteX10" fmla="*/ 1285100 w 2532009"/>
              <a:gd name="connsiteY10" fmla="*/ 459509 h 475673"/>
              <a:gd name="connsiteX11" fmla="*/ 1437500 w 2532009"/>
              <a:gd name="connsiteY11" fmla="*/ 16164 h 475673"/>
              <a:gd name="connsiteX12" fmla="*/ 1562190 w 2532009"/>
              <a:gd name="connsiteY12" fmla="*/ 473364 h 475673"/>
              <a:gd name="connsiteX13" fmla="*/ 1700736 w 2532009"/>
              <a:gd name="connsiteY13" fmla="*/ 16164 h 475673"/>
              <a:gd name="connsiteX14" fmla="*/ 1825427 w 2532009"/>
              <a:gd name="connsiteY14" fmla="*/ 459509 h 475673"/>
              <a:gd name="connsiteX15" fmla="*/ 1977827 w 2532009"/>
              <a:gd name="connsiteY15" fmla="*/ 2309 h 475673"/>
              <a:gd name="connsiteX16" fmla="*/ 2116372 w 2532009"/>
              <a:gd name="connsiteY16" fmla="*/ 459509 h 475673"/>
              <a:gd name="connsiteX17" fmla="*/ 2268772 w 2532009"/>
              <a:gd name="connsiteY17" fmla="*/ 2309 h 475673"/>
              <a:gd name="connsiteX18" fmla="*/ 2393463 w 2532009"/>
              <a:gd name="connsiteY18" fmla="*/ 445655 h 475673"/>
              <a:gd name="connsiteX19" fmla="*/ 2532009 w 2532009"/>
              <a:gd name="connsiteY19" fmla="*/ 2309 h 475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532009" h="475673">
                <a:moveTo>
                  <a:pt x="0" y="473364"/>
                </a:moveTo>
                <a:cubicBezTo>
                  <a:pt x="34636" y="397164"/>
                  <a:pt x="61843" y="16164"/>
                  <a:pt x="107463" y="16164"/>
                </a:cubicBezTo>
                <a:cubicBezTo>
                  <a:pt x="153083" y="16164"/>
                  <a:pt x="220609" y="475673"/>
                  <a:pt x="273718" y="473364"/>
                </a:cubicBezTo>
                <a:cubicBezTo>
                  <a:pt x="326827" y="471055"/>
                  <a:pt x="379936" y="2309"/>
                  <a:pt x="426118" y="2309"/>
                </a:cubicBezTo>
                <a:cubicBezTo>
                  <a:pt x="472300" y="2309"/>
                  <a:pt x="506936" y="471055"/>
                  <a:pt x="550809" y="473364"/>
                </a:cubicBezTo>
                <a:cubicBezTo>
                  <a:pt x="594682" y="475673"/>
                  <a:pt x="647791" y="18473"/>
                  <a:pt x="689354" y="16164"/>
                </a:cubicBezTo>
                <a:cubicBezTo>
                  <a:pt x="730918" y="13855"/>
                  <a:pt x="758626" y="459509"/>
                  <a:pt x="800190" y="459509"/>
                </a:cubicBezTo>
                <a:cubicBezTo>
                  <a:pt x="841754" y="459509"/>
                  <a:pt x="899481" y="18473"/>
                  <a:pt x="938736" y="16164"/>
                </a:cubicBezTo>
                <a:cubicBezTo>
                  <a:pt x="977991" y="13855"/>
                  <a:pt x="996464" y="445655"/>
                  <a:pt x="1035718" y="445655"/>
                </a:cubicBezTo>
                <a:cubicBezTo>
                  <a:pt x="1074972" y="445655"/>
                  <a:pt x="1132699" y="13855"/>
                  <a:pt x="1174263" y="16164"/>
                </a:cubicBezTo>
                <a:cubicBezTo>
                  <a:pt x="1215827" y="18473"/>
                  <a:pt x="1241227" y="459509"/>
                  <a:pt x="1285100" y="459509"/>
                </a:cubicBezTo>
                <a:cubicBezTo>
                  <a:pt x="1328973" y="459509"/>
                  <a:pt x="1391318" y="13855"/>
                  <a:pt x="1437500" y="16164"/>
                </a:cubicBezTo>
                <a:cubicBezTo>
                  <a:pt x="1483682" y="18473"/>
                  <a:pt x="1518317" y="473364"/>
                  <a:pt x="1562190" y="473364"/>
                </a:cubicBezTo>
                <a:cubicBezTo>
                  <a:pt x="1606063" y="473364"/>
                  <a:pt x="1656863" y="18473"/>
                  <a:pt x="1700736" y="16164"/>
                </a:cubicBezTo>
                <a:cubicBezTo>
                  <a:pt x="1744609" y="13855"/>
                  <a:pt x="1779245" y="461818"/>
                  <a:pt x="1825427" y="459509"/>
                </a:cubicBezTo>
                <a:cubicBezTo>
                  <a:pt x="1871609" y="457200"/>
                  <a:pt x="1929336" y="2309"/>
                  <a:pt x="1977827" y="2309"/>
                </a:cubicBezTo>
                <a:cubicBezTo>
                  <a:pt x="2026318" y="2309"/>
                  <a:pt x="2067881" y="459509"/>
                  <a:pt x="2116372" y="459509"/>
                </a:cubicBezTo>
                <a:cubicBezTo>
                  <a:pt x="2164863" y="459509"/>
                  <a:pt x="2222590" y="4618"/>
                  <a:pt x="2268772" y="2309"/>
                </a:cubicBezTo>
                <a:cubicBezTo>
                  <a:pt x="2314954" y="0"/>
                  <a:pt x="2349590" y="445655"/>
                  <a:pt x="2393463" y="445655"/>
                </a:cubicBezTo>
                <a:cubicBezTo>
                  <a:pt x="2437336" y="445655"/>
                  <a:pt x="2484672" y="223982"/>
                  <a:pt x="2532009" y="2309"/>
                </a:cubicBezTo>
              </a:path>
            </a:pathLst>
          </a:cu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SampleWidth for Throughput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154525"/>
            <a:ext cx="8458200" cy="5181600"/>
          </a:xfrm>
        </p:spPr>
        <p:txBody>
          <a:bodyPr/>
          <a:lstStyle/>
          <a:p>
            <a:pPr marL="342900" lvl="1" indent="-342900">
              <a:spcBef>
                <a:spcPct val="20000"/>
              </a:spcBef>
              <a:buNone/>
            </a:pPr>
            <a:r>
              <a:rPr lang="en-US" dirty="0"/>
              <a:t>Goal: Use minimum width that satisfies demand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Algorithm:</a:t>
            </a:r>
          </a:p>
          <a:p>
            <a:pPr lvl="1"/>
            <a:r>
              <a:rPr lang="en-US" sz="2400" dirty="0"/>
              <a:t>Start at minimum width – best energy, range</a:t>
            </a:r>
          </a:p>
          <a:p>
            <a:pPr lvl="1"/>
            <a:r>
              <a:rPr lang="en-US" sz="2400" dirty="0"/>
              <a:t>When interface queue is full, probe higher width</a:t>
            </a:r>
          </a:p>
          <a:p>
            <a:pPr lvl="2"/>
            <a:r>
              <a:rPr lang="en-US" sz="2000" dirty="0"/>
              <a:t>During song transfer</a:t>
            </a:r>
          </a:p>
          <a:p>
            <a:pPr lvl="1"/>
            <a:r>
              <a:rPr lang="en-US" sz="2400" dirty="0"/>
              <a:t>Periodically probe adjacent (higher/lower) widths</a:t>
            </a:r>
          </a:p>
          <a:p>
            <a:pPr lvl="1"/>
            <a:r>
              <a:rPr lang="en-US" sz="2400" dirty="0"/>
              <a:t>Return to minimum width when no traffic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A59F-140E-4A21-B6D7-ADB60FD525B2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718515">
            <a:off x="4494783" y="1116157"/>
            <a:ext cx="4750018" cy="58477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3200" i="0" dirty="0"/>
              <a:t>Details + proof in paper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1470312"/>
      </p:ext>
    </p:extLst>
  </p:cSld>
  <p:clrMapOvr>
    <a:masterClrMapping/>
  </p:clrMapOvr>
  <p:transition advTm="9136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xit" presetSubtype="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xit" presetSubtype="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xit" presetSubtype="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xit" presetSubtype="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7" grpId="8" animBg="1"/>
      <p:bldP spid="7" grpId="9" animBg="1"/>
      <p:bldP spid="7" grpId="10" animBg="1"/>
      <p:bldP spid="7" grpId="11" animBg="1"/>
      <p:bldP spid="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SampleWidth Evaluation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SampleWidth adapts to best throughput width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278" y="2192973"/>
            <a:ext cx="7153275" cy="375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A59F-140E-4A21-B6D7-ADB60FD525B2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05579"/>
      </p:ext>
    </p:extLst>
  </p:cSld>
  <p:clrMapOvr>
    <a:masterClrMapping/>
  </p:clrMapOvr>
  <p:transition advTm="51474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Power Consumption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432618" y="1465008"/>
          <a:ext cx="7905136" cy="4680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A59F-140E-4A21-B6D7-ADB60FD525B2}" type="slidenum">
              <a:rPr lang="en-US" smtClean="0"/>
              <a:pPr/>
              <a:t>68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auto">
          <a:xfrm rot="5400000" flipH="1" flipV="1">
            <a:off x="1455174" y="3342969"/>
            <a:ext cx="3677265" cy="3932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418736" y="943894"/>
            <a:ext cx="1963999" cy="120032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Start 20 MB </a:t>
            </a:r>
          </a:p>
          <a:p>
            <a:r>
              <a:rPr lang="en-US" dirty="0"/>
              <a:t>file transfer</a:t>
            </a:r>
          </a:p>
          <a:p>
            <a:r>
              <a:rPr lang="en-US" dirty="0"/>
              <a:t>@ 25 sec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4380" y="1457879"/>
            <a:ext cx="7920037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6577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SampleWidth for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A59F-140E-4A21-B6D7-ADB60FD525B2}" type="slidenum">
              <a:rPr lang="en-US" smtClean="0"/>
              <a:pPr/>
              <a:t>69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716526" y="1361000"/>
          <a:ext cx="7414752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ight Brace 5"/>
          <p:cNvSpPr/>
          <p:nvPr/>
        </p:nvSpPr>
        <p:spPr bwMode="auto">
          <a:xfrm>
            <a:off x="7266039" y="2005780"/>
            <a:ext cx="698093" cy="1917291"/>
          </a:xfrm>
          <a:prstGeom prst="righ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13186" y="2517059"/>
            <a:ext cx="1330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~ 25%</a:t>
            </a:r>
          </a:p>
          <a:p>
            <a:r>
              <a:rPr lang="en-US" dirty="0"/>
              <a:t>savings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422521"/>
      </p:ext>
    </p:extLst>
  </p:cSld>
  <p:clrMapOvr>
    <a:masterClrMapping/>
  </p:clrMapOvr>
  <p:transition advTm="184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0248" y="2286000"/>
            <a:ext cx="70631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Why should we care about White Spaces?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9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63"/>
    </mc:Choice>
    <mc:Fallback xmlns="">
      <p:transition xmlns:p14="http://schemas.microsoft.com/office/powerpoint/2010/main" spd="slow" advTm="7163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Scenarios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US" sz="900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Throughput/energy-aware song sharing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Load aware spectrum allocation in WLANs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Improved capacity in 802.11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Cognitive (DSA-based) networking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A59F-140E-4A21-B6D7-ADB60FD525B2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30885"/>
      </p:ext>
    </p:extLst>
  </p:cSld>
  <p:clrMapOvr>
    <a:masterClrMapping/>
  </p:clrMapOvr>
  <p:transition advTm="58835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12263"/>
            <a:ext cx="8458200" cy="6096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Channel width can be adapted</a:t>
            </a:r>
          </a:p>
          <a:p>
            <a:pPr lvl="1"/>
            <a:r>
              <a:rPr lang="en-US" sz="2400" dirty="0"/>
              <a:t>On off-the-shelf hardware</a:t>
            </a:r>
          </a:p>
          <a:p>
            <a:pPr lvl="1"/>
            <a:r>
              <a:rPr lang="en-US" sz="2400" dirty="0"/>
              <a:t>To improve application performance</a:t>
            </a:r>
          </a:p>
          <a:p>
            <a:pPr lvl="1"/>
            <a:r>
              <a:rPr lang="en-US" sz="2400" dirty="0"/>
              <a:t>To design better, more efficient networks</a:t>
            </a:r>
          </a:p>
          <a:p>
            <a:pPr lvl="1">
              <a:buNone/>
            </a:pPr>
            <a:endParaRPr lang="en-US" sz="2400" dirty="0"/>
          </a:p>
          <a:p>
            <a:r>
              <a:rPr lang="en-US" sz="2800" dirty="0"/>
              <a:t>Future work</a:t>
            </a:r>
          </a:p>
          <a:p>
            <a:pPr lvl="1"/>
            <a:r>
              <a:rPr lang="en-US" sz="2400" dirty="0"/>
              <a:t>Explore other channel width strategies</a:t>
            </a:r>
          </a:p>
          <a:p>
            <a:pPr lvl="2"/>
            <a:r>
              <a:rPr lang="en-US" sz="2000" dirty="0"/>
              <a:t>e.g. modifying number of subcarriers</a:t>
            </a:r>
          </a:p>
          <a:p>
            <a:pPr lvl="1"/>
            <a:r>
              <a:rPr lang="en-US" sz="2400" dirty="0"/>
              <a:t>Communication across channel widths</a:t>
            </a:r>
          </a:p>
          <a:p>
            <a:pPr lvl="2"/>
            <a:r>
              <a:rPr lang="en-US" sz="2000" dirty="0"/>
              <a:t>Nodes on different widths cannot communicate </a:t>
            </a:r>
          </a:p>
          <a:p>
            <a:pPr lvl="1"/>
            <a:r>
              <a:rPr lang="en-US" sz="2400" dirty="0"/>
              <a:t>Build larger systems using adaptive channel widths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A59F-140E-4A21-B6D7-ADB60FD525B2}" type="slidenum">
              <a:rPr lang="en-US" smtClean="0"/>
              <a:pPr/>
              <a:t>71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7633587"/>
      </p:ext>
    </p:extLst>
  </p:cSld>
  <p:clrMapOvr>
    <a:masterClrMapping/>
  </p:clrMapOvr>
  <p:transition advTm="491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pPr algn="ctr">
              <a:buNone/>
            </a:pPr>
            <a:r>
              <a:rPr lang="en-US" sz="2800" dirty="0">
                <a:hlinkClick r:id="rId2"/>
              </a:rPr>
              <a:t>http://research.microsoft.com/netres/projects/spawn/</a:t>
            </a:r>
            <a:r>
              <a:rPr lang="en-US" sz="2800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02A59F-140E-4A21-B6D7-ADB60FD525B2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35042"/>
      </p:ext>
    </p:extLst>
  </p:cSld>
  <p:clrMapOvr>
    <a:masterClrMapping/>
  </p:clrMapOvr>
  <p:transition advTm="3375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2A59F-140E-4A21-B6D7-ADB60FD525B2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58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Promise of White Spaces</a:t>
            </a:r>
            <a:endParaRPr lang="en-US" sz="4800" dirty="0">
              <a:solidFill>
                <a:schemeClr val="accent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" y="2298859"/>
            <a:ext cx="8458200" cy="381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86600" y="2295525"/>
            <a:ext cx="74295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-228600" y="2668369"/>
            <a:ext cx="895350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i="1" spc="-150" dirty="0">
                <a:latin typeface="Gill Sans MT"/>
              </a:rPr>
              <a:t>0 </a:t>
            </a:r>
          </a:p>
          <a:p>
            <a:pPr algn="ctr"/>
            <a:r>
              <a:rPr lang="en-US" i="1" spc="-150" dirty="0">
                <a:latin typeface="Gill Sans MT"/>
              </a:rPr>
              <a:t>MHz</a:t>
            </a:r>
            <a:endParaRPr lang="en-US" sz="3600" i="1" dirty="0">
              <a:latin typeface="Gill Sans MT"/>
            </a:endParaRPr>
          </a:p>
        </p:txBody>
      </p:sp>
      <p:grpSp>
        <p:nvGrpSpPr>
          <p:cNvPr id="3" name="Group 50"/>
          <p:cNvGrpSpPr/>
          <p:nvPr/>
        </p:nvGrpSpPr>
        <p:grpSpPr>
          <a:xfrm>
            <a:off x="457200" y="2298859"/>
            <a:ext cx="2571750" cy="381000"/>
            <a:chOff x="457200" y="1600200"/>
            <a:chExt cx="2571750" cy="381000"/>
          </a:xfrm>
        </p:grpSpPr>
        <p:sp>
          <p:nvSpPr>
            <p:cNvPr id="9" name="Rectangle 8"/>
            <p:cNvSpPr/>
            <p:nvPr/>
          </p:nvSpPr>
          <p:spPr>
            <a:xfrm>
              <a:off x="457200" y="1600200"/>
              <a:ext cx="304800" cy="381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14400" y="1600200"/>
              <a:ext cx="457200" cy="381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71650" y="1600200"/>
              <a:ext cx="1257300" cy="381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5029200" y="2295525"/>
            <a:ext cx="628650" cy="381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8343900" y="2716827"/>
            <a:ext cx="971550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i="1" spc="-150" dirty="0">
                <a:latin typeface="Gill Sans MT"/>
              </a:rPr>
              <a:t>7000 </a:t>
            </a:r>
          </a:p>
          <a:p>
            <a:pPr algn="ctr"/>
            <a:r>
              <a:rPr lang="en-US" i="1" spc="-150" dirty="0">
                <a:latin typeface="Gill Sans MT"/>
              </a:rPr>
              <a:t>MHz</a:t>
            </a:r>
            <a:endParaRPr lang="en-US" sz="3600" i="1" dirty="0">
              <a:latin typeface="Gill Sans MT"/>
            </a:endParaRPr>
          </a:p>
        </p:txBody>
      </p:sp>
      <p:grpSp>
        <p:nvGrpSpPr>
          <p:cNvPr id="5" name="Group 67"/>
          <p:cNvGrpSpPr/>
          <p:nvPr/>
        </p:nvGrpSpPr>
        <p:grpSpPr>
          <a:xfrm>
            <a:off x="457200" y="1628775"/>
            <a:ext cx="1790700" cy="643771"/>
            <a:chOff x="457200" y="1628775"/>
            <a:chExt cx="1790700" cy="643771"/>
          </a:xfrm>
        </p:grpSpPr>
        <p:pic>
          <p:nvPicPr>
            <p:cNvPr id="168961" name="Picture 1" descr="C:\Users\t-rohanm\AppData\Local\Microsoft\Windows\Temporary Internet Files\Content.IE5\2JO25W5O\MPj04387840000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1628775"/>
              <a:ext cx="838199" cy="628650"/>
            </a:xfrm>
            <a:prstGeom prst="rect">
              <a:avLst/>
            </a:prstGeom>
            <a:noFill/>
          </p:spPr>
        </p:pic>
        <p:grpSp>
          <p:nvGrpSpPr>
            <p:cNvPr id="6" name="Group 62"/>
            <p:cNvGrpSpPr/>
            <p:nvPr/>
          </p:nvGrpSpPr>
          <p:grpSpPr>
            <a:xfrm>
              <a:off x="1028700" y="1810881"/>
              <a:ext cx="1219200" cy="461665"/>
              <a:chOff x="1543050" y="2114550"/>
              <a:chExt cx="1219200" cy="461665"/>
            </a:xfrm>
          </p:grpSpPr>
          <p:sp>
            <p:nvSpPr>
              <p:cNvPr id="55" name="Rectangle 54"/>
              <p:cNvSpPr/>
              <p:nvPr/>
            </p:nvSpPr>
            <p:spPr>
              <a:xfrm>
                <a:off x="1543050" y="2114550"/>
                <a:ext cx="1219200" cy="46166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2400" spc="-150" dirty="0">
                    <a:latin typeface="Gill Sans MT"/>
                  </a:rPr>
                  <a:t>TV</a:t>
                </a:r>
                <a:endParaRPr lang="en-US" sz="4400" dirty="0">
                  <a:latin typeface="Gill Sans MT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714500" y="2269222"/>
                <a:ext cx="171450" cy="17145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" name="Group 31"/>
          <p:cNvGrpSpPr/>
          <p:nvPr/>
        </p:nvGrpSpPr>
        <p:grpSpPr>
          <a:xfrm>
            <a:off x="5943600" y="1657350"/>
            <a:ext cx="2171700" cy="610731"/>
            <a:chOff x="4972050" y="1657350"/>
            <a:chExt cx="2171700" cy="610731"/>
          </a:xfrm>
        </p:grpSpPr>
        <p:pic>
          <p:nvPicPr>
            <p:cNvPr id="30" name="Picture 7" descr="untitl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72050" y="1657350"/>
              <a:ext cx="497086" cy="57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" name="Group 61"/>
            <p:cNvGrpSpPr/>
            <p:nvPr/>
          </p:nvGrpSpPr>
          <p:grpSpPr>
            <a:xfrm>
              <a:off x="5581650" y="1806416"/>
              <a:ext cx="1562100" cy="461665"/>
              <a:chOff x="7372350" y="3445778"/>
              <a:chExt cx="1562100" cy="461665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7486650" y="3445778"/>
                <a:ext cx="1447800" cy="461665"/>
              </a:xfrm>
              <a:prstGeom prst="rect">
                <a:avLst/>
              </a:prstGeom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US" sz="2400" spc="-150" dirty="0">
                    <a:latin typeface="Gill Sans MT"/>
                  </a:rPr>
                  <a:t>ISM (Wi-Fi)</a:t>
                </a:r>
                <a:endParaRPr lang="en-US" sz="4400" dirty="0">
                  <a:latin typeface="Gill Sans MT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7372350" y="3600450"/>
                <a:ext cx="171450" cy="17145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" name="Rectangle 43"/>
          <p:cNvSpPr/>
          <p:nvPr/>
        </p:nvSpPr>
        <p:spPr>
          <a:xfrm>
            <a:off x="2743200" y="2701439"/>
            <a:ext cx="5143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/>
              <a:t>700</a:t>
            </a:r>
            <a:endParaRPr lang="en-US" sz="4000" dirty="0"/>
          </a:p>
        </p:txBody>
      </p:sp>
      <p:sp>
        <p:nvSpPr>
          <p:cNvPr id="46" name="Rectangle 45"/>
          <p:cNvSpPr/>
          <p:nvPr/>
        </p:nvSpPr>
        <p:spPr>
          <a:xfrm>
            <a:off x="1543050" y="2701439"/>
            <a:ext cx="5143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/>
              <a:t>470</a:t>
            </a:r>
            <a:endParaRPr lang="en-US" sz="3600" dirty="0"/>
          </a:p>
        </p:txBody>
      </p:sp>
      <p:sp>
        <p:nvSpPr>
          <p:cNvPr id="51" name="Rectangle 50"/>
          <p:cNvSpPr/>
          <p:nvPr/>
        </p:nvSpPr>
        <p:spPr>
          <a:xfrm>
            <a:off x="4743450" y="2686050"/>
            <a:ext cx="6286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/>
              <a:t>2400</a:t>
            </a:r>
            <a:endParaRPr lang="en-US" sz="4000" dirty="0"/>
          </a:p>
        </p:txBody>
      </p:sp>
      <p:sp>
        <p:nvSpPr>
          <p:cNvPr id="59" name="Rectangle 58"/>
          <p:cNvSpPr/>
          <p:nvPr/>
        </p:nvSpPr>
        <p:spPr>
          <a:xfrm>
            <a:off x="6800850" y="2686050"/>
            <a:ext cx="6286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/>
              <a:t>5180</a:t>
            </a:r>
            <a:endParaRPr lang="en-US" sz="4000" dirty="0"/>
          </a:p>
        </p:txBody>
      </p:sp>
      <p:sp>
        <p:nvSpPr>
          <p:cNvPr id="61" name="Rectangle 60"/>
          <p:cNvSpPr/>
          <p:nvPr/>
        </p:nvSpPr>
        <p:spPr>
          <a:xfrm>
            <a:off x="5372100" y="2686050"/>
            <a:ext cx="6286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/>
              <a:t>2500</a:t>
            </a:r>
            <a:endParaRPr lang="en-US" sz="4000" dirty="0"/>
          </a:p>
        </p:txBody>
      </p:sp>
      <p:sp>
        <p:nvSpPr>
          <p:cNvPr id="62" name="Rectangle 61"/>
          <p:cNvSpPr/>
          <p:nvPr/>
        </p:nvSpPr>
        <p:spPr>
          <a:xfrm>
            <a:off x="7600950" y="2686050"/>
            <a:ext cx="6286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/>
              <a:t>5300</a:t>
            </a:r>
            <a:endParaRPr lang="en-US" sz="4000" dirty="0"/>
          </a:p>
        </p:txBody>
      </p:sp>
      <p:sp>
        <p:nvSpPr>
          <p:cNvPr id="73" name="Rectangle 72"/>
          <p:cNvSpPr/>
          <p:nvPr/>
        </p:nvSpPr>
        <p:spPr>
          <a:xfrm>
            <a:off x="285750" y="2705100"/>
            <a:ext cx="6667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/>
              <a:t>54-90</a:t>
            </a:r>
            <a:endParaRPr lang="en-US" sz="3600" dirty="0"/>
          </a:p>
        </p:txBody>
      </p:sp>
      <p:sp>
        <p:nvSpPr>
          <p:cNvPr id="74" name="Rectangle 73"/>
          <p:cNvSpPr/>
          <p:nvPr/>
        </p:nvSpPr>
        <p:spPr>
          <a:xfrm>
            <a:off x="800100" y="2705100"/>
            <a:ext cx="971550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pc="-150" dirty="0"/>
              <a:t>174-216</a:t>
            </a:r>
            <a:endParaRPr lang="en-US" sz="3600" dirty="0"/>
          </a:p>
        </p:txBody>
      </p:sp>
      <p:sp>
        <p:nvSpPr>
          <p:cNvPr id="76" name="Slide Number Placeholder 7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3" name="Group 83"/>
          <p:cNvGrpSpPr/>
          <p:nvPr/>
        </p:nvGrpSpPr>
        <p:grpSpPr>
          <a:xfrm>
            <a:off x="2000250" y="1733550"/>
            <a:ext cx="2343150" cy="571500"/>
            <a:chOff x="3086100" y="1657350"/>
            <a:chExt cx="2343150" cy="571500"/>
          </a:xfrm>
        </p:grpSpPr>
        <p:sp>
          <p:nvSpPr>
            <p:cNvPr id="81" name="Rectangle 80"/>
            <p:cNvSpPr/>
            <p:nvPr/>
          </p:nvSpPr>
          <p:spPr>
            <a:xfrm>
              <a:off x="3829050" y="1714500"/>
              <a:ext cx="1600200" cy="461665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400" spc="-150" dirty="0">
                  <a:latin typeface="Gill Sans MT"/>
                </a:rPr>
                <a:t>Wireless </a:t>
              </a:r>
              <a:r>
                <a:rPr lang="en-US" sz="2400" spc="-150" dirty="0" err="1">
                  <a:latin typeface="Gill Sans MT"/>
                </a:rPr>
                <a:t>Mic</a:t>
              </a:r>
              <a:r>
                <a:rPr lang="en-US" sz="2400" spc="-150" dirty="0">
                  <a:latin typeface="Gill Sans MT"/>
                </a:rPr>
                <a:t>  </a:t>
              </a:r>
              <a:endParaRPr lang="en-US" sz="4400" dirty="0">
                <a:latin typeface="Gill Sans MT"/>
              </a:endParaRPr>
            </a:p>
          </p:txBody>
        </p:sp>
        <p:grpSp>
          <p:nvGrpSpPr>
            <p:cNvPr id="14" name="Group 82"/>
            <p:cNvGrpSpPr/>
            <p:nvPr/>
          </p:nvGrpSpPr>
          <p:grpSpPr>
            <a:xfrm>
              <a:off x="3086100" y="1657350"/>
              <a:ext cx="742950" cy="571500"/>
              <a:chOff x="3086100" y="1657350"/>
              <a:chExt cx="742950" cy="571500"/>
            </a:xfrm>
          </p:grpSpPr>
          <p:pic>
            <p:nvPicPr>
              <p:cNvPr id="420871" name="Picture 7" descr="C:\Users\t-rohanm\AppData\Local\Microsoft\Windows\Temporary Internet Files\Content.IE5\2Q0H0UOW\MCj04403880000[1]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086100" y="1657350"/>
                <a:ext cx="571500" cy="571500"/>
              </a:xfrm>
              <a:prstGeom prst="rect">
                <a:avLst/>
              </a:prstGeom>
              <a:noFill/>
            </p:spPr>
          </p:pic>
          <p:sp>
            <p:nvSpPr>
              <p:cNvPr id="82" name="Rectangle 81"/>
              <p:cNvSpPr/>
              <p:nvPr/>
            </p:nvSpPr>
            <p:spPr>
              <a:xfrm>
                <a:off x="3657600" y="1885950"/>
                <a:ext cx="171450" cy="17145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9" name="Explosion 2 78"/>
          <p:cNvSpPr/>
          <p:nvPr/>
        </p:nvSpPr>
        <p:spPr>
          <a:xfrm>
            <a:off x="457200" y="3371850"/>
            <a:ext cx="4914900" cy="1828800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More Spectrum</a:t>
            </a:r>
          </a:p>
        </p:txBody>
      </p:sp>
      <p:sp>
        <p:nvSpPr>
          <p:cNvPr id="83" name="Explosion 1 82"/>
          <p:cNvSpPr/>
          <p:nvPr/>
        </p:nvSpPr>
        <p:spPr>
          <a:xfrm>
            <a:off x="685800" y="5257800"/>
            <a:ext cx="3886200" cy="1600200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Longer Range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743200" y="3371850"/>
            <a:ext cx="3085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Up to 3x of 802.11g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371850" y="6115050"/>
            <a:ext cx="360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tx2"/>
                </a:solidFill>
              </a:rPr>
              <a:t>at least </a:t>
            </a:r>
            <a:r>
              <a:rPr lang="en-US" sz="2800" b="1" dirty="0">
                <a:solidFill>
                  <a:schemeClr val="tx2"/>
                </a:solidFill>
              </a:rPr>
              <a:t>3 - 4x of Wi-Fi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5657850" y="3200400"/>
            <a:ext cx="3477244" cy="3154710"/>
            <a:chOff x="5657850" y="3200400"/>
            <a:chExt cx="3477244" cy="3154710"/>
          </a:xfrm>
        </p:grpSpPr>
        <p:sp>
          <p:nvSpPr>
            <p:cNvPr id="43" name="TextBox 42"/>
            <p:cNvSpPr txBox="1"/>
            <p:nvPr/>
          </p:nvSpPr>
          <p:spPr>
            <a:xfrm>
              <a:off x="5657850" y="3200400"/>
              <a:ext cx="506870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900" dirty="0"/>
                <a:t>}</a:t>
              </a:r>
              <a:endParaRPr lang="en-US" sz="4000" dirty="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6532385" y="3943350"/>
              <a:ext cx="2602709" cy="2057400"/>
              <a:chOff x="6532385" y="3943350"/>
              <a:chExt cx="2602709" cy="20574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6572250" y="4000500"/>
                <a:ext cx="2457450" cy="200025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532385" y="3943350"/>
                <a:ext cx="25179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Potential Applications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6571828" y="4343400"/>
                <a:ext cx="25632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Rural wireless broadband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571295" y="4686300"/>
                <a:ext cx="16321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City-wide mesh</a:t>
                </a:r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6603273" y="5059918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……..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6603273" y="5517118"/>
                <a:ext cx="61747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……..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1809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002"/>
    </mc:Choice>
    <mc:Fallback xmlns="">
      <p:transition xmlns:p14="http://schemas.microsoft.com/office/powerpoint/2010/main" spd="slow" advTm="730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0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6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19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2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25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9" grpId="0" animBg="1"/>
      <p:bldP spid="51" grpId="0"/>
      <p:bldP spid="59" grpId="0"/>
      <p:bldP spid="61" grpId="0"/>
      <p:bldP spid="62" grpId="0"/>
      <p:bldP spid="79" grpId="0" animBg="1"/>
      <p:bldP spid="83" grpId="0" animBg="1"/>
      <p:bldP spid="40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rgbClr val="0033CC"/>
                </a:solidFill>
              </a:rPr>
              <a:t>Goal: Deploy Wireless Network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00300" y="6057900"/>
            <a:ext cx="451485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Avoid interfering with incumbents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00300" y="5372100"/>
            <a:ext cx="451485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Good throughput for all nodes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1885950" y="1600200"/>
            <a:ext cx="5325774" cy="3351544"/>
            <a:chOff x="571500" y="1885950"/>
            <a:chExt cx="5325774" cy="3351544"/>
          </a:xfrm>
        </p:grpSpPr>
        <p:grpSp>
          <p:nvGrpSpPr>
            <p:cNvPr id="45" name="Group 44"/>
            <p:cNvGrpSpPr/>
            <p:nvPr/>
          </p:nvGrpSpPr>
          <p:grpSpPr>
            <a:xfrm>
              <a:off x="1028700" y="1885950"/>
              <a:ext cx="4868574" cy="3351544"/>
              <a:chOff x="1028700" y="1885950"/>
              <a:chExt cx="4868574" cy="3351544"/>
            </a:xfrm>
          </p:grpSpPr>
          <p:pic>
            <p:nvPicPr>
              <p:cNvPr id="10" name="Picture 4" descr="C:\Users\t-rohanm\AppData\Local\Microsoft\Windows\Temporary Internet Files\Content.IE5\JHS5IGSZ\MCj04241920000[1].wmf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57500" y="1885950"/>
                <a:ext cx="644236" cy="631708"/>
              </a:xfrm>
              <a:prstGeom prst="rect">
                <a:avLst/>
              </a:prstGeom>
              <a:noFill/>
            </p:spPr>
          </p:pic>
          <p:cxnSp>
            <p:nvCxnSpPr>
              <p:cNvPr id="14" name="Straight Arrow Connector 13"/>
              <p:cNvCxnSpPr/>
              <p:nvPr/>
            </p:nvCxnSpPr>
            <p:spPr>
              <a:xfrm>
                <a:off x="1885950" y="2800350"/>
                <a:ext cx="400048" cy="28574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 flipV="1">
                <a:off x="1771650" y="3943351"/>
                <a:ext cx="469756" cy="17144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rot="5400000">
                <a:off x="2905787" y="2694913"/>
                <a:ext cx="396994" cy="15066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/>
              <p:cNvCxnSpPr/>
              <p:nvPr/>
            </p:nvCxnSpPr>
            <p:spPr>
              <a:xfrm rot="10800000" flipV="1">
                <a:off x="3714750" y="2971800"/>
                <a:ext cx="400050" cy="2286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62828" name="Picture 12" descr="C:\Users\t-rohanm\AppData\Local\Microsoft\Windows\Temporary Internet Files\Content.IE5\CYRPO8ZZ\MCj0441335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171950" y="2228850"/>
                <a:ext cx="881928" cy="1052773"/>
              </a:xfrm>
              <a:prstGeom prst="rect">
                <a:avLst/>
              </a:prstGeom>
              <a:noFill/>
            </p:spPr>
          </p:pic>
          <p:cxnSp>
            <p:nvCxnSpPr>
              <p:cNvPr id="50" name="Straight Arrow Connector 49"/>
              <p:cNvCxnSpPr/>
              <p:nvPr/>
            </p:nvCxnSpPr>
            <p:spPr>
              <a:xfrm rot="10800000">
                <a:off x="3714752" y="3886202"/>
                <a:ext cx="400049" cy="285749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5" name="TextBox 54"/>
              <p:cNvSpPr txBox="1"/>
              <p:nvPr/>
            </p:nvSpPr>
            <p:spPr>
              <a:xfrm>
                <a:off x="2286000" y="4400550"/>
                <a:ext cx="1516511" cy="8369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/>
                  <a:t>Base Station </a:t>
                </a:r>
              </a:p>
              <a:p>
                <a:pPr algn="ctr"/>
                <a:r>
                  <a:rPr lang="en-US" sz="2800" dirty="0"/>
                  <a:t>(BS)</a:t>
                </a:r>
              </a:p>
            </p:txBody>
          </p:sp>
          <p:pic>
            <p:nvPicPr>
              <p:cNvPr id="163842" name="Picture 2" descr="C:\Users\t-rohanm\AppData\Local\Microsoft\Windows\Temporary Internet Files\Content.IE5\7CCSFUFE\MCj02309640000[1].wmf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343400" y="3714750"/>
                <a:ext cx="1553874" cy="1472843"/>
              </a:xfrm>
              <a:prstGeom prst="rect">
                <a:avLst/>
              </a:prstGeom>
              <a:noFill/>
            </p:spPr>
          </p:pic>
          <p:pic>
            <p:nvPicPr>
              <p:cNvPr id="38" name="Picture 1" descr="C:\Users\t-rohanm\AppData\Local\Microsoft\Windows\Temporary Internet Files\Content.IE5\TZZY5DLH\MCj04397980000[1]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flipH="1">
                <a:off x="1028700" y="2228850"/>
                <a:ext cx="914400" cy="914400"/>
              </a:xfrm>
              <a:prstGeom prst="rect">
                <a:avLst/>
              </a:prstGeom>
              <a:noFill/>
            </p:spPr>
          </p:pic>
          <p:pic>
            <p:nvPicPr>
              <p:cNvPr id="34" name="Picture 33" descr="11954226271169522330transmission_tower_ante_01_svg_hi.pn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2343150" y="2971800"/>
                <a:ext cx="1315979" cy="1543050"/>
              </a:xfrm>
              <a:prstGeom prst="rect">
                <a:avLst/>
              </a:prstGeom>
            </p:spPr>
          </p:pic>
        </p:grpSp>
        <p:pic>
          <p:nvPicPr>
            <p:cNvPr id="169985" name="Picture 1" descr="C:\Users\t-rohanm\AppData\Local\Microsoft\Windows\Temporary Internet Files\Content.IE5\RS7UBSJK\MCj04417380000[1]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1500" y="3714750"/>
              <a:ext cx="1257300" cy="1257300"/>
            </a:xfrm>
            <a:prstGeom prst="rect">
              <a:avLst/>
            </a:prstGeom>
            <a:noFill/>
          </p:spPr>
        </p:pic>
      </p:grp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93096-5B34-4342-9326-69289CEAE4C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30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17"/>
    </mc:Choice>
    <mc:Fallback xmlns="">
      <p:transition xmlns:p14="http://schemas.microsoft.com/office/powerpoint/2010/main" spd="slow" advTm="2101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5|5.6|8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6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13.7|8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2|17.2|5.8|14|26.7|20|11|6.1|9.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2|11.7|5.9|7.7|2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4.2|4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8|5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|12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|3.4|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|18.5|13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7.8|10.2|1.5|10.5|8|15.6|5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7.7|3.9|4.6|2.4|6.1|12.1|31.9|21.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2.2|13.7|2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1.1|5.8|0.6|16.3|0.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8.4|8.7|2.6|23.8|8|10.5|2.6|6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4.8|0.7|0.7|2.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2.6|1|2.1|1.9|3.2|8.7|1.3|3.6|8.3|6.8|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56.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8.2|1.7|18.4|21.9|2.6|11.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10.4|16.7|13.9|24|96.1|1.7|41.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11.7|7.2|8.5|4.7|1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0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9.5|10|3.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5|19.9|10.1|7.2|7.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9|15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2|42.6|6.8|11.1|2.1|26.5|1.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|16.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5.1|5.3|0.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2|1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15.3|15.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4|32.1|6.5|3|30.4|1.8|1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27.8|17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8|30.3|1.7|4.4|79.1|17.9|4.1|4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3|6.6|6.8|5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0.9|7.9|2.1|9.7|9.7|13.1|1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10322</TotalTime>
  <Words>2863</Words>
  <Application>Microsoft Office PowerPoint</Application>
  <PresentationFormat>On-screen Show (4:3)</PresentationFormat>
  <Paragraphs>921</Paragraphs>
  <Slides>73</Slides>
  <Notes>36</Notes>
  <HiddenSlides>2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73</vt:i4>
      </vt:variant>
    </vt:vector>
  </HeadingPairs>
  <TitlesOfParts>
    <vt:vector size="84" baseType="lpstr">
      <vt:lpstr>宋体</vt:lpstr>
      <vt:lpstr>Arial</vt:lpstr>
      <vt:lpstr>Calibri</vt:lpstr>
      <vt:lpstr>Gill Sans MT</vt:lpstr>
      <vt:lpstr>Symbol</vt:lpstr>
      <vt:lpstr>Times New Roman</vt:lpstr>
      <vt:lpstr>Wingdings</vt:lpstr>
      <vt:lpstr>Office Theme</vt:lpstr>
      <vt:lpstr>Visio</vt:lpstr>
      <vt:lpstr>Equation</vt:lpstr>
      <vt:lpstr>Worksheet</vt:lpstr>
      <vt:lpstr>Networking Devices over White Spaces</vt:lpstr>
      <vt:lpstr>Wi-Fi’s Success Story</vt:lpstr>
      <vt:lpstr>Problems with Wi-Fi</vt:lpstr>
      <vt:lpstr>Overcoming Wi-Fi’s Problems</vt:lpstr>
      <vt:lpstr>PowerPoint Presentation</vt:lpstr>
      <vt:lpstr>What are White Spaces?</vt:lpstr>
      <vt:lpstr>PowerPoint Presentation</vt:lpstr>
      <vt:lpstr>The Promise of White Spaces</vt:lpstr>
      <vt:lpstr>Goal: Deploy Wireless Network</vt:lpstr>
      <vt:lpstr>PowerPoint Presentation</vt:lpstr>
      <vt:lpstr>White Spaces Spectrum Availability</vt:lpstr>
      <vt:lpstr>White Spaces Spectrum Availability</vt:lpstr>
      <vt:lpstr>White Spaces Spectrum Availability</vt:lpstr>
      <vt:lpstr>Cognitive (Smart) Radios</vt:lpstr>
      <vt:lpstr>Networking Challenges The KNOWS Project  (Cogntive Radio Networking) </vt:lpstr>
      <vt:lpstr>MSR KNOWS Program Prototypes</vt:lpstr>
      <vt:lpstr>Version 2: WhiteFi System</vt:lpstr>
      <vt:lpstr>Hardware Design</vt:lpstr>
      <vt:lpstr>Operating in TV Bands</vt:lpstr>
      <vt:lpstr>KNOWS: Salient Features</vt:lpstr>
      <vt:lpstr>KNOWS Platform: Salient Features</vt:lpstr>
      <vt:lpstr>Changing Channel Widths</vt:lpstr>
      <vt:lpstr>Changing Channel Widths</vt:lpstr>
      <vt:lpstr>Adaptive Channel-Width</vt:lpstr>
      <vt:lpstr>KNOWS White Spaces Platform</vt:lpstr>
      <vt:lpstr>WhiteFi System Challenges</vt:lpstr>
      <vt:lpstr>Discovering a Base Station</vt:lpstr>
      <vt:lpstr>Whitespaces Platform: Adding SIFT</vt:lpstr>
      <vt:lpstr>SIFT, by example</vt:lpstr>
      <vt:lpstr>BS Discovery: Optimizing with SIFT</vt:lpstr>
      <vt:lpstr>BS Discovery: Optimizing with SIFT</vt:lpstr>
      <vt:lpstr>Discovery: Comparison to Baseline</vt:lpstr>
      <vt:lpstr>WhiteFi System Challenges</vt:lpstr>
      <vt:lpstr>Channel Assignment in Wi-Fi</vt:lpstr>
      <vt:lpstr>Spectrum Assignment in WhiteFi</vt:lpstr>
      <vt:lpstr>Accounting for Spatial Variation</vt:lpstr>
      <vt:lpstr>Intuition</vt:lpstr>
      <vt:lpstr>Multi Channel Airtime Metric (MCham)</vt:lpstr>
      <vt:lpstr>WhiteFi Prototype Performance</vt:lpstr>
      <vt:lpstr>WhiteFi System Challenges</vt:lpstr>
      <vt:lpstr>MSR KNOWS Program Prototypes</vt:lpstr>
      <vt:lpstr>Geo-location Service</vt:lpstr>
      <vt:lpstr>Shuttle Deployment</vt:lpstr>
      <vt:lpstr>Some Results</vt:lpstr>
      <vt:lpstr>Summary &amp; On-going Work</vt:lpstr>
      <vt:lpstr>Questions</vt:lpstr>
      <vt:lpstr>SIGCOMM 2008 Talk</vt:lpstr>
      <vt:lpstr>A Case for  Adapting Channel Width  in Wireless Networks </vt:lpstr>
      <vt:lpstr>Adaptation in Wireless Networks</vt:lpstr>
      <vt:lpstr>Channelization in IEEE 802.11 </vt:lpstr>
      <vt:lpstr>Why Adapt Channel Widths?</vt:lpstr>
      <vt:lpstr>Our Contributions</vt:lpstr>
      <vt:lpstr>Implementing Variable Widths</vt:lpstr>
      <vt:lpstr>Variable Channel Widths in OFDM</vt:lpstr>
      <vt:lpstr>Variable Channel Widths in OFDM</vt:lpstr>
      <vt:lpstr>Our Implementation</vt:lpstr>
      <vt:lpstr>Properties of Channel Widths</vt:lpstr>
      <vt:lpstr>Experimental Setup</vt:lpstr>
      <vt:lpstr>Throughput</vt:lpstr>
      <vt:lpstr>Transmission Range</vt:lpstr>
      <vt:lpstr>Impact of Guard Interval</vt:lpstr>
      <vt:lpstr>Need for Width Adaptation</vt:lpstr>
      <vt:lpstr>Energy Consumption</vt:lpstr>
      <vt:lpstr>Recap: Channel Width Properties</vt:lpstr>
      <vt:lpstr>Application: Song Sharing</vt:lpstr>
      <vt:lpstr>SampleWidth for Throughput</vt:lpstr>
      <vt:lpstr>SampleWidth Evaluation</vt:lpstr>
      <vt:lpstr>Reducing Power Consumption</vt:lpstr>
      <vt:lpstr>SampleWidth for Energy</vt:lpstr>
      <vt:lpstr>Application Scenarios</vt:lpstr>
      <vt:lpstr>Summary</vt:lpstr>
      <vt:lpstr>Questions?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Cognitive Wireless Networking in the TV Bands</dc:title>
  <dc:creator>Ranveer Chandra</dc:creator>
  <cp:lastModifiedBy>Clare Scallon (Vega Consulting LLC)</cp:lastModifiedBy>
  <cp:revision>34</cp:revision>
  <dcterms:created xsi:type="dcterms:W3CDTF">2007-11-14T22:06:50Z</dcterms:created>
  <dcterms:modified xsi:type="dcterms:W3CDTF">2016-07-15T19:10:40Z</dcterms:modified>
</cp:coreProperties>
</file>