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64" r:id="rId3"/>
    <p:sldId id="256" r:id="rId4"/>
    <p:sldId id="260" r:id="rId5"/>
    <p:sldId id="262" r:id="rId6"/>
    <p:sldId id="259" r:id="rId7"/>
    <p:sldId id="261" r:id="rId8"/>
    <p:sldId id="263" r:id="rId9"/>
    <p:sldId id="257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68E82-E80F-4F19-B220-8521F7FE738A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06106-1598-4593-AC71-1C46158F1A40}" type="slidenum">
              <a:rPr lang="en-US" smtClean="0"/>
              <a:t>‹#›</a:t>
            </a:fld>
            <a:endParaRPr lang="en-US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Victor Bahl, Microsoft Confidential,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Victor Bahl, Microsoft Confidential,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9B8B-0FFF-4741-8612-182893A8F1F7}" type="slidenum">
              <a:rPr lang="en-US" smtClean="0"/>
              <a:t>‹#›</a:t>
            </a:fld>
            <a:endParaRPr lang="en-US"/>
          </a:p>
        </p:txBody>
      </p:sp>
    </p:spTree>
    <p:extLst/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3505199"/>
          </a:xfrm>
        </p:spPr>
        <p:txBody>
          <a:bodyPr>
            <a:normAutofit fontScale="90000"/>
          </a:bodyPr>
          <a:lstStyle/>
          <a:p>
            <a:r>
              <a:rPr lang="en-US" sz="4200" dirty="0"/>
              <a:t>Talking Points</a:t>
            </a:r>
            <a:br>
              <a:rPr lang="en-US" dirty="0"/>
            </a:br>
            <a:br>
              <a:rPr lang="en-US" dirty="0"/>
            </a:br>
            <a:r>
              <a:rPr lang="en-US" sz="3100" dirty="0"/>
              <a:t>FCC Field Broadband Hearing</a:t>
            </a:r>
            <a:br>
              <a:rPr lang="en-US" sz="3100" dirty="0"/>
            </a:br>
            <a:r>
              <a:rPr lang="en-US" sz="3100" b="1" dirty="0"/>
              <a:t>Mobile Applications and Spectrum</a:t>
            </a: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r>
              <a:rPr lang="en-US" sz="2700" dirty="0"/>
              <a:t>San Diego, CA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4876800"/>
            <a:ext cx="6400800" cy="16002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600" dirty="0"/>
              <a:t>October 9, 2009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962400" cy="365125"/>
          </a:xfrm>
        </p:spPr>
        <p:txBody>
          <a:bodyPr/>
          <a:lstStyle/>
          <a:p>
            <a:r>
              <a:rPr lang="en-US" dirty="0"/>
              <a:t>Victor Bahl, Microsoft Research </a:t>
            </a:r>
          </a:p>
        </p:txBody>
      </p:sp>
    </p:spTree>
    <p:extLst/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Observations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>
                <a:solidFill>
                  <a:srgbClr val="0000CC"/>
                </a:solidFill>
              </a:rPr>
              <a:t>56% of Americans have accessed Internet via wireless networks </a:t>
            </a:r>
            <a:r>
              <a:rPr lang="en-US" sz="1600" dirty="0">
                <a:solidFill>
                  <a:srgbClr val="0000CC"/>
                </a:solidFill>
              </a:rPr>
              <a:t>(</a:t>
            </a:r>
            <a:r>
              <a:rPr lang="en-US" sz="1600" dirty="0">
                <a:solidFill>
                  <a:srgbClr val="FF0000"/>
                </a:solidFill>
              </a:rPr>
              <a:t>Pew Internet &amp; American Life Project, April 2009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lvl="1"/>
            <a:r>
              <a:rPr lang="en-US" sz="1800" dirty="0"/>
              <a:t>39% of adults access it through wireless laptop</a:t>
            </a:r>
          </a:p>
          <a:p>
            <a:pPr lvl="1"/>
            <a:r>
              <a:rPr lang="en-US" sz="1800" dirty="0"/>
              <a:t>1/3</a:t>
            </a:r>
            <a:r>
              <a:rPr lang="en-US" sz="1800" baseline="30000" dirty="0"/>
              <a:t>rd</a:t>
            </a:r>
            <a:r>
              <a:rPr lang="en-US" sz="1800" dirty="0"/>
              <a:t> of all Americans through cell phones &amp; </a:t>
            </a:r>
            <a:r>
              <a:rPr lang="en-US" sz="1800" dirty="0" err="1"/>
              <a:t>SmartPhones</a:t>
            </a:r>
            <a:endParaRPr lang="en-US" sz="1800" dirty="0"/>
          </a:p>
          <a:p>
            <a:pPr lvl="1"/>
            <a:r>
              <a:rPr lang="en-US" sz="1800" dirty="0"/>
              <a:t>1/5</a:t>
            </a:r>
            <a:r>
              <a:rPr lang="en-US" sz="1800" baseline="30000" dirty="0"/>
              <a:t>th </a:t>
            </a:r>
            <a:r>
              <a:rPr lang="en-US" sz="1800" dirty="0"/>
              <a:t> of Americans access Internet everyday via a mobile device</a:t>
            </a:r>
          </a:p>
          <a:p>
            <a:pPr lvl="1"/>
            <a:endParaRPr lang="en-US" sz="1800" dirty="0"/>
          </a:p>
          <a:p>
            <a:r>
              <a:rPr lang="en-US" sz="2200" dirty="0">
                <a:solidFill>
                  <a:srgbClr val="0000CC"/>
                </a:solidFill>
              </a:rPr>
              <a:t># of users </a:t>
            </a:r>
            <a:r>
              <a:rPr lang="en-US" sz="2200" dirty="0">
                <a:solidFill>
                  <a:srgbClr val="FF0000"/>
                </a:solidFill>
              </a:rPr>
              <a:t>is going up</a:t>
            </a:r>
            <a:r>
              <a:rPr lang="en-US" sz="2200" dirty="0">
                <a:solidFill>
                  <a:srgbClr val="0000CC"/>
                </a:solidFill>
              </a:rPr>
              <a:t>,  consumption of data per user </a:t>
            </a:r>
            <a:r>
              <a:rPr lang="en-US" sz="2200" dirty="0">
                <a:solidFill>
                  <a:srgbClr val="FF0000"/>
                </a:solidFill>
              </a:rPr>
              <a:t>is going up</a:t>
            </a:r>
          </a:p>
          <a:p>
            <a:pPr lvl="1"/>
            <a:r>
              <a:rPr lang="en-US" sz="1800" dirty="0"/>
              <a:t>Lots of data out there that already shows this</a:t>
            </a:r>
          </a:p>
          <a:p>
            <a:pPr lvl="1"/>
            <a:r>
              <a:rPr lang="en-US" sz="1800" dirty="0"/>
              <a:t>Social networking (e.g. micro-blogging), multimedia networking (e.g. </a:t>
            </a:r>
            <a:r>
              <a:rPr lang="en-US" sz="1800" dirty="0" err="1"/>
              <a:t>Hulu</a:t>
            </a:r>
            <a:r>
              <a:rPr lang="en-US" sz="1800" dirty="0"/>
              <a:t>, YouTube),  3D gaming, real-time scientific visualization, augmented reality etc.</a:t>
            </a:r>
          </a:p>
          <a:p>
            <a:pPr lvl="2"/>
            <a:r>
              <a:rPr lang="en-US" sz="1800" dirty="0"/>
              <a:t>Human attention is constant, latency &amp; bandwidth matters (low latency impacts battery consumption)</a:t>
            </a:r>
          </a:p>
          <a:p>
            <a:pPr lvl="2"/>
            <a:endParaRPr lang="en-US" sz="1800" dirty="0"/>
          </a:p>
          <a:p>
            <a:r>
              <a:rPr lang="en-US" sz="2200" dirty="0">
                <a:solidFill>
                  <a:srgbClr val="0000CC"/>
                </a:solidFill>
              </a:rPr>
              <a:t>3G WAN throughput and Latency are not enough for next generation applications</a:t>
            </a:r>
          </a:p>
          <a:p>
            <a:pPr lvl="1"/>
            <a:r>
              <a:rPr lang="en-US" sz="2200" dirty="0"/>
              <a:t>Augmented Reality (face recognition), 3D gaming etc.</a:t>
            </a:r>
          </a:p>
          <a:p>
            <a:pPr lvl="1"/>
            <a:r>
              <a:rPr lang="en-US" sz="2200" dirty="0"/>
              <a:t>On-going world-wide study of 3G network performance (with </a:t>
            </a:r>
            <a:r>
              <a:rPr lang="en-US" sz="2200" dirty="0" err="1"/>
              <a:t>UMichigan</a:t>
            </a:r>
            <a:r>
              <a:rPr lang="en-US" sz="2200" dirty="0"/>
              <a:t>)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Capacity is Finite!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791200"/>
          </a:xfrm>
        </p:spPr>
        <p:txBody>
          <a:bodyPr>
            <a:normAutofit fontScale="70000" lnSpcReduction="20000"/>
          </a:bodyPr>
          <a:lstStyle/>
          <a:p>
            <a:pPr>
              <a:buSzPct val="100000"/>
            </a:pPr>
            <a:r>
              <a:rPr lang="en-US" sz="2900" dirty="0">
                <a:solidFill>
                  <a:srgbClr val="0000CC"/>
                </a:solidFill>
              </a:rPr>
              <a:t>Shannon’s law sets a limit to what is achievable</a:t>
            </a:r>
          </a:p>
          <a:p>
            <a:pPr lvl="1"/>
            <a:r>
              <a:rPr lang="en-US" sz="2600" dirty="0"/>
              <a:t>Limit set by thermal noise (~20 dB) ; SNR is a function of B</a:t>
            </a:r>
          </a:p>
          <a:p>
            <a:pPr>
              <a:buSzPct val="100000"/>
            </a:pPr>
            <a:endParaRPr lang="en-US" sz="2400" dirty="0">
              <a:solidFill>
                <a:srgbClr val="0000CC"/>
              </a:solidFill>
            </a:endParaRPr>
          </a:p>
          <a:p>
            <a:pPr>
              <a:buSzPct val="100000"/>
            </a:pPr>
            <a:r>
              <a:rPr lang="en-US" sz="3100" dirty="0">
                <a:solidFill>
                  <a:srgbClr val="0000CC"/>
                </a:solidFill>
              </a:rPr>
              <a:t>Engineering innovations help but the limit still exist and it is not enough</a:t>
            </a:r>
          </a:p>
          <a:p>
            <a:pPr lvl="2"/>
            <a:r>
              <a:rPr lang="en-US" sz="2600" dirty="0"/>
              <a:t>Coding schemes (Turbo coding is within a few dBs of the Shannon limit)</a:t>
            </a:r>
          </a:p>
          <a:p>
            <a:pPr lvl="2"/>
            <a:r>
              <a:rPr lang="en-US" sz="2600" dirty="0"/>
              <a:t>MIMO (</a:t>
            </a:r>
            <a:r>
              <a:rPr lang="en-US" sz="2600" i="1" dirty="0"/>
              <a:t>increase number of channels</a:t>
            </a:r>
            <a:r>
              <a:rPr lang="en-US" sz="2600" dirty="0"/>
              <a:t>)  &amp;  Cooperative MIMO  (network-wide MIIMO with device-to-device cooperation)</a:t>
            </a:r>
          </a:p>
          <a:p>
            <a:pPr lvl="3"/>
            <a:r>
              <a:rPr lang="en-US" sz="2300" dirty="0"/>
              <a:t>Antennas placement &amp; size is an issue AND even with MIMO Shannon limit holds</a:t>
            </a:r>
          </a:p>
          <a:p>
            <a:pPr lvl="3"/>
            <a:r>
              <a:rPr lang="en-US" sz="2300" dirty="0"/>
              <a:t>Processing power has implications on battery power (battery is not following Moore’s law)  </a:t>
            </a:r>
          </a:p>
          <a:p>
            <a:pPr lvl="2"/>
            <a:r>
              <a:rPr lang="en-US" sz="2600" dirty="0"/>
              <a:t>Network coding</a:t>
            </a:r>
          </a:p>
          <a:p>
            <a:pPr lvl="3"/>
            <a:r>
              <a:rPr lang="en-US" sz="2300" dirty="0"/>
              <a:t>Traffic patterns are important, cannot always exploit benefits</a:t>
            </a:r>
          </a:p>
          <a:p>
            <a:pPr lvl="2"/>
            <a:r>
              <a:rPr lang="en-US" sz="2600" dirty="0"/>
              <a:t>Receiver sensitivity (already quite good, also expensive</a:t>
            </a:r>
            <a:endParaRPr lang="en-US" sz="2300" dirty="0"/>
          </a:p>
          <a:p>
            <a:pPr lvl="2"/>
            <a:r>
              <a:rPr lang="en-US" sz="2600" dirty="0"/>
              <a:t>MAC and transport protocols (TCP) are already wireless aware, not much improvement to be made </a:t>
            </a:r>
          </a:p>
          <a:p>
            <a:pPr lvl="2"/>
            <a:r>
              <a:rPr lang="en-US" sz="2600" dirty="0"/>
              <a:t>Reducing cell size? Increasing BS density &amp; spatial reuse </a:t>
            </a:r>
          </a:p>
          <a:p>
            <a:pPr lvl="3">
              <a:buSzPct val="100000"/>
            </a:pPr>
            <a:r>
              <a:rPr lang="en-US" sz="2300" dirty="0"/>
              <a:t>Network management headaches (think interference, channel collisions etc.)</a:t>
            </a:r>
          </a:p>
          <a:p>
            <a:pPr lvl="3">
              <a:buSzPct val="100000"/>
            </a:pPr>
            <a:r>
              <a:rPr lang="en-US" sz="2300" dirty="0"/>
              <a:t>Expensive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  </a:t>
            </a:r>
          </a:p>
        </p:txBody>
      </p:sp>
    </p:spTree>
    <p:extLst/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What can we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rmAutofit/>
          </a:bodyPr>
          <a:lstStyle/>
          <a:p>
            <a:pPr>
              <a:buSzPts val="2500"/>
            </a:pPr>
            <a:r>
              <a:rPr lang="en-US" sz="2400" dirty="0">
                <a:solidFill>
                  <a:srgbClr val="0000CC"/>
                </a:solidFill>
              </a:rPr>
              <a:t>Fatten the pipes - open up additional spectrum</a:t>
            </a:r>
          </a:p>
          <a:p>
            <a:pPr lvl="1"/>
            <a:r>
              <a:rPr lang="en-US" sz="2000" dirty="0"/>
              <a:t>A mix of licensed and unlicensed spectrum</a:t>
            </a:r>
          </a:p>
          <a:p>
            <a:pPr marL="347472" indent="-347472">
              <a:spcBef>
                <a:spcPts val="600"/>
              </a:spcBef>
              <a:buSzPts val="2500"/>
              <a:buFont typeface="Arial"/>
              <a:buChar char="•"/>
            </a:pPr>
            <a:endParaRPr lang="en-US" sz="1000" dirty="0">
              <a:solidFill>
                <a:srgbClr val="0000CC"/>
              </a:solidFill>
            </a:endParaRPr>
          </a:p>
          <a:p>
            <a:pPr>
              <a:buSzPts val="2500"/>
            </a:pPr>
            <a:r>
              <a:rPr lang="en-US" sz="2400" dirty="0">
                <a:solidFill>
                  <a:srgbClr val="0000CC"/>
                </a:solidFill>
              </a:rPr>
              <a:t>Set policies &amp; rules that do not make unlicensed a non-starter </a:t>
            </a:r>
            <a:r>
              <a:rPr lang="en-US" sz="1800" dirty="0"/>
              <a:t>(e.g. don’t protect illegal microphones)</a:t>
            </a:r>
          </a:p>
          <a:p>
            <a:endParaRPr lang="en-US" sz="1100" dirty="0">
              <a:solidFill>
                <a:srgbClr val="0000CC"/>
              </a:solidFill>
            </a:endParaRPr>
          </a:p>
          <a:p>
            <a:pPr>
              <a:buSzPts val="2500"/>
            </a:pPr>
            <a:r>
              <a:rPr lang="en-US" sz="2400" dirty="0">
                <a:solidFill>
                  <a:srgbClr val="0000CC"/>
                </a:solidFill>
              </a:rPr>
              <a:t>Secondary market place  </a:t>
            </a:r>
            <a:r>
              <a:rPr lang="en-US" sz="2400" dirty="0">
                <a:solidFill>
                  <a:srgbClr val="FF0000"/>
                </a:solidFill>
              </a:rPr>
              <a:t>(SKIP)</a:t>
            </a:r>
          </a:p>
          <a:p>
            <a:pPr lvl="1"/>
            <a:r>
              <a:rPr lang="en-US" sz="1900" dirty="0"/>
              <a:t>No MS position but an interesting research problem</a:t>
            </a:r>
          </a:p>
          <a:p>
            <a:pPr lvl="1"/>
            <a:r>
              <a:rPr lang="en-US" sz="1900" dirty="0"/>
              <a:t>Engineering problems include</a:t>
            </a:r>
          </a:p>
          <a:p>
            <a:pPr lvl="2"/>
            <a:r>
              <a:rPr lang="en-US" sz="1500" dirty="0"/>
              <a:t>Protocols &amp; mechanisms for leasing spectrum on a timely basis (think IP leasing via DHCP protocol and then design spectrum leasing via DSCP)</a:t>
            </a:r>
          </a:p>
          <a:p>
            <a:pPr lvl="2"/>
            <a:r>
              <a:rPr lang="en-US" sz="1500" dirty="0"/>
              <a:t>Spectrum leasing in {space, time, power}</a:t>
            </a:r>
          </a:p>
          <a:p>
            <a:pPr lvl="3"/>
            <a:r>
              <a:rPr lang="en-US" sz="1500" dirty="0"/>
              <a:t>Agnostic of communications protocol, Future-proof</a:t>
            </a:r>
          </a:p>
          <a:p>
            <a:pPr lvl="2"/>
            <a:r>
              <a:rPr lang="en-US" sz="1500" dirty="0"/>
              <a:t>Enforcement Problems</a:t>
            </a:r>
          </a:p>
          <a:p>
            <a:pPr lvl="2"/>
            <a:r>
              <a:rPr lang="en-US" sz="1500" dirty="0"/>
              <a:t>Research papers published by MSR, Bell Labs, Intel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Power of Unlicensed Spectrum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715000"/>
          </a:xfrm>
        </p:spPr>
        <p:txBody>
          <a:bodyPr>
            <a:normAutofit fontScale="55000" lnSpcReduction="20000"/>
          </a:bodyPr>
          <a:lstStyle/>
          <a:p>
            <a:pPr marL="457200" indent="0">
              <a:spcBef>
                <a:spcPts val="624"/>
              </a:spcBef>
              <a:buNone/>
            </a:pPr>
            <a:endParaRPr lang="en-US" sz="1800" dirty="0"/>
          </a:p>
          <a:p>
            <a:pPr>
              <a:buSzPct val="100000"/>
            </a:pPr>
            <a:r>
              <a:rPr lang="en-US" sz="3600" dirty="0">
                <a:solidFill>
                  <a:srgbClr val="0000CC"/>
                </a:solidFill>
              </a:rPr>
              <a:t>Novel usage scenarios</a:t>
            </a:r>
          </a:p>
          <a:p>
            <a:pPr lvl="1"/>
            <a:r>
              <a:rPr lang="en-US" sz="3300" dirty="0"/>
              <a:t>Inside homes (home networks), offices, buildings, communities</a:t>
            </a:r>
          </a:p>
          <a:p>
            <a:pPr lvl="1"/>
            <a:r>
              <a:rPr lang="en-US" sz="3300" dirty="0"/>
              <a:t>Machine-to-machine 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900" dirty="0"/>
              <a:t>Think sensor networks 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900" dirty="0"/>
              <a:t>Inside data centers (as a cost reduction measure, which then reduces cost for customers)</a:t>
            </a:r>
          </a:p>
          <a:p>
            <a:pPr marL="914400" lvl="2" indent="0">
              <a:buSzPct val="85000"/>
              <a:buNone/>
            </a:pPr>
            <a:endParaRPr lang="en-US" sz="1800" dirty="0"/>
          </a:p>
          <a:p>
            <a:pPr>
              <a:buSzPct val="100000"/>
            </a:pPr>
            <a:r>
              <a:rPr lang="en-US" sz="3600" dirty="0">
                <a:solidFill>
                  <a:srgbClr val="0000CC"/>
                </a:solidFill>
              </a:rPr>
              <a:t>Rapid Deployment</a:t>
            </a:r>
          </a:p>
          <a:p>
            <a:pPr lvl="1"/>
            <a:r>
              <a:rPr lang="en-US" sz="3300" dirty="0"/>
              <a:t>In hard to get to areas (rural, sparsely populated)</a:t>
            </a:r>
          </a:p>
          <a:p>
            <a:endParaRPr lang="en-US" sz="1800" dirty="0">
              <a:solidFill>
                <a:srgbClr val="0000CC"/>
              </a:solidFill>
            </a:endParaRPr>
          </a:p>
          <a:p>
            <a:r>
              <a:rPr lang="en-US" sz="3600" dirty="0">
                <a:solidFill>
                  <a:srgbClr val="0000CC"/>
                </a:solidFill>
              </a:rPr>
              <a:t>Significant Innovations  </a:t>
            </a:r>
            <a:r>
              <a:rPr lang="en-US" sz="3600" dirty="0">
                <a:solidFill>
                  <a:srgbClr val="FF0000"/>
                </a:solidFill>
              </a:rPr>
              <a:t>(which helped licensed holders)</a:t>
            </a:r>
          </a:p>
          <a:p>
            <a:pPr lvl="1"/>
            <a:r>
              <a:rPr lang="en-US" sz="3300" dirty="0"/>
              <a:t>Allowed academics &amp; researchers to </a:t>
            </a:r>
            <a:r>
              <a:rPr lang="en-US" sz="3300" u="sng" dirty="0"/>
              <a:t>build </a:t>
            </a:r>
            <a:r>
              <a:rPr lang="en-US" sz="3300" dirty="0"/>
              <a:t>proof-of-concept systems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900" dirty="0"/>
              <a:t>Network stack became open -  a HUGE STEP forward for research community </a:t>
            </a:r>
          </a:p>
          <a:p>
            <a:pPr lvl="1"/>
            <a:r>
              <a:rPr lang="en-US" sz="3300" dirty="0"/>
              <a:t>Examples of past innovations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>
                <a:solidFill>
                  <a:srgbClr val="FF0000"/>
                </a:solidFill>
              </a:rPr>
              <a:t>PHY Layer, </a:t>
            </a:r>
            <a:r>
              <a:rPr lang="en-US" sz="2600" dirty="0"/>
              <a:t>OFDM &amp; MIMO --  IEEE 802.11 standards first to incorporate)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/>
              <a:t>Data-driven networking that is helping understand &amp; improve TCP performance in WANs (think ECN bit &amp; adaptive window size)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/>
              <a:t>Signal strength based location determination</a:t>
            </a:r>
          </a:p>
          <a:p>
            <a:pPr lvl="1"/>
            <a:r>
              <a:rPr lang="en-US" sz="3300" dirty="0"/>
              <a:t>Examples of future innovations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/>
              <a:t>Network coding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/>
              <a:t>SDR’s and Cognitive Radios – allow optimum use of spectrum by including  techniques to mitigate interferences, allow opportunistic access, </a:t>
            </a:r>
          </a:p>
          <a:p>
            <a:pPr lvl="2">
              <a:buSzPct val="85000"/>
              <a:buFont typeface="Courier New" pitchFamily="49" charset="0"/>
              <a:buChar char="o"/>
            </a:pPr>
            <a:r>
              <a:rPr lang="en-US" sz="2600" dirty="0"/>
              <a:t>Network management, diagnosis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Unlicensed Spectrum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SzPct val="100000"/>
            </a:pPr>
            <a:r>
              <a:rPr lang="en-US" sz="2000" dirty="0">
                <a:solidFill>
                  <a:srgbClr val="0000CC"/>
                </a:solidFill>
              </a:rPr>
              <a:t>Allow Licensed Operators to Offload Traffic</a:t>
            </a:r>
          </a:p>
          <a:p>
            <a:pPr lvl="1"/>
            <a:r>
              <a:rPr lang="en-US" sz="1600" dirty="0"/>
              <a:t>Provide more services while simultaneously relieving pressure on licensed band (Recent NY Times article on iPhones over AT&amp;T networks)</a:t>
            </a:r>
          </a:p>
          <a:p>
            <a:pPr lvl="1"/>
            <a:r>
              <a:rPr lang="en-US" sz="1600" dirty="0"/>
              <a:t>Research work coming out of Bell Labs talks on how a </a:t>
            </a:r>
            <a:r>
              <a:rPr lang="en-US" sz="1600" dirty="0" err="1"/>
              <a:t>Femto</a:t>
            </a:r>
            <a:r>
              <a:rPr lang="en-US" sz="1600" dirty="0"/>
              <a:t> cell architecture  can benefit from unlicensed use </a:t>
            </a:r>
          </a:p>
          <a:p>
            <a:pPr lvl="1"/>
            <a:r>
              <a:rPr lang="en-US" sz="1600" dirty="0"/>
              <a:t>Provide location based services with </a:t>
            </a:r>
            <a:r>
              <a:rPr lang="en-US" sz="1600" dirty="0" err="1"/>
              <a:t>muchbetter</a:t>
            </a:r>
            <a:r>
              <a:rPr lang="en-US" sz="1600" dirty="0"/>
              <a:t> granularity</a:t>
            </a:r>
          </a:p>
          <a:p>
            <a:pPr>
              <a:lnSpc>
                <a:spcPct val="80000"/>
              </a:lnSpc>
              <a:buSzPct val="100000"/>
            </a:pPr>
            <a:endParaRPr lang="en-US" sz="2000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  <a:buSzPct val="100000"/>
            </a:pPr>
            <a:r>
              <a:rPr lang="en-US" sz="2000" dirty="0">
                <a:solidFill>
                  <a:srgbClr val="0000CC"/>
                </a:solidFill>
              </a:rPr>
              <a:t>Decentralized operation can be more resilient in the aftermath of disaster</a:t>
            </a:r>
          </a:p>
          <a:p>
            <a:pPr>
              <a:lnSpc>
                <a:spcPct val="80000"/>
              </a:lnSpc>
              <a:buSzPct val="100000"/>
            </a:pPr>
            <a:endParaRPr lang="en-US" sz="2000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  <a:buSzPct val="100000"/>
            </a:pPr>
            <a:r>
              <a:rPr lang="en-US" sz="2000" dirty="0">
                <a:solidFill>
                  <a:srgbClr val="0000CC"/>
                </a:solidFill>
              </a:rPr>
              <a:t>Consumer Networks (not just WAN)</a:t>
            </a:r>
          </a:p>
          <a:p>
            <a:pPr lvl="1">
              <a:lnSpc>
                <a:spcPct val="80000"/>
              </a:lnSpc>
              <a:buSzPct val="100000"/>
            </a:pPr>
            <a:r>
              <a:rPr lang="en-US" sz="1600" dirty="0"/>
              <a:t>Body Area and Personal Area networks</a:t>
            </a:r>
          </a:p>
          <a:p>
            <a:pPr lvl="2">
              <a:lnSpc>
                <a:spcPct val="80000"/>
              </a:lnSpc>
              <a:buSzPct val="100000"/>
            </a:pPr>
            <a:r>
              <a:rPr lang="en-US" sz="1400" dirty="0"/>
              <a:t>Sensor networking applications (e.g. Health, education etc.) </a:t>
            </a:r>
          </a:p>
          <a:p>
            <a:pPr lvl="2">
              <a:lnSpc>
                <a:spcPct val="80000"/>
              </a:lnSpc>
              <a:buSzPct val="100000"/>
            </a:pPr>
            <a:r>
              <a:rPr lang="en-US" sz="1400" dirty="0"/>
              <a:t>Device to device networks in the home etc.</a:t>
            </a:r>
          </a:p>
          <a:p>
            <a:pPr lvl="2">
              <a:lnSpc>
                <a:spcPct val="80000"/>
              </a:lnSpc>
              <a:buSzPct val="100000"/>
            </a:pPr>
            <a:r>
              <a:rPr lang="en-US" sz="1400" dirty="0"/>
              <a:t>Standards like Bluetooth, </a:t>
            </a:r>
            <a:r>
              <a:rPr lang="en-US" sz="1400" dirty="0" err="1"/>
              <a:t>Zigbee</a:t>
            </a:r>
            <a:r>
              <a:rPr lang="en-US" sz="1400" dirty="0"/>
              <a:t> have helped etc.</a:t>
            </a:r>
          </a:p>
          <a:p>
            <a:pPr marL="914400" lvl="2" indent="0">
              <a:lnSpc>
                <a:spcPct val="80000"/>
              </a:lnSpc>
              <a:buSzPct val="100000"/>
              <a:buNone/>
            </a:pP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buSzPct val="100000"/>
            </a:pPr>
            <a:r>
              <a:rPr lang="en-US" sz="1600" dirty="0"/>
              <a:t>Local Area Networks</a:t>
            </a:r>
          </a:p>
          <a:p>
            <a:pPr lvl="2">
              <a:lnSpc>
                <a:spcPct val="80000"/>
              </a:lnSpc>
              <a:buSzPct val="100000"/>
            </a:pPr>
            <a:r>
              <a:rPr lang="en-US" sz="1400" dirty="0"/>
              <a:t>Enough said already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800000"/>
                </a:solidFill>
              </a:rPr>
              <a:t>Economic Value of Unlicensed Spectrum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err="1">
                <a:solidFill>
                  <a:srgbClr val="0000CC"/>
                </a:solidFill>
              </a:rPr>
              <a:t>Thanki</a:t>
            </a:r>
            <a:r>
              <a:rPr lang="en-US" sz="2000" dirty="0">
                <a:solidFill>
                  <a:srgbClr val="0000CC"/>
                </a:solidFill>
              </a:rPr>
              <a:t> recently published a study which found:</a:t>
            </a:r>
          </a:p>
          <a:p>
            <a:pPr lvl="1"/>
            <a:r>
              <a:rPr lang="en-US" sz="1800" dirty="0"/>
              <a:t>Wi-Fi broadband access in homes, delivering voice-services and wireless access in hospitals and RID inventory tracking in retail stores could generate anywhere from </a:t>
            </a:r>
            <a:r>
              <a:rPr lang="en-US" sz="1800" dirty="0">
                <a:solidFill>
                  <a:srgbClr val="FF0000"/>
                </a:solidFill>
              </a:rPr>
              <a:t>$16 to $37 Billion / year for next 15 years</a:t>
            </a:r>
            <a:r>
              <a:rPr lang="en-US" sz="1800" dirty="0"/>
              <a:t> (</a:t>
            </a:r>
            <a:r>
              <a:rPr lang="en-US" sz="1800" dirty="0">
                <a:solidFill>
                  <a:srgbClr val="FF0000"/>
                </a:solidFill>
              </a:rPr>
              <a:t>only 15% </a:t>
            </a:r>
            <a:r>
              <a:rPr lang="en-US" sz="1800" dirty="0"/>
              <a:t>of the total projected market for unlicensed chipsets)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rgbClr val="0000CC"/>
                </a:solidFill>
              </a:rPr>
              <a:t>Wi-Fi Alliance said 387 million chips were sold and they are on target to sell 1 Billion before 2012</a:t>
            </a:r>
          </a:p>
          <a:p>
            <a:endParaRPr lang="en-US" sz="1000" dirty="0">
              <a:solidFill>
                <a:srgbClr val="0000CC"/>
              </a:solidFill>
            </a:endParaRPr>
          </a:p>
          <a:p>
            <a:r>
              <a:rPr lang="en-US" sz="2000" dirty="0" err="1">
                <a:solidFill>
                  <a:srgbClr val="0000CC"/>
                </a:solidFill>
              </a:rPr>
              <a:t>Telcos</a:t>
            </a:r>
            <a:endParaRPr lang="en-US" sz="2000" dirty="0">
              <a:solidFill>
                <a:srgbClr val="0000CC"/>
              </a:solidFill>
            </a:endParaRPr>
          </a:p>
          <a:p>
            <a:pPr lvl="1"/>
            <a:r>
              <a:rPr lang="en-US" sz="1800" dirty="0"/>
              <a:t>AT&amp;T offers 20,000 Wi-Fi host-spots in the US</a:t>
            </a:r>
          </a:p>
          <a:p>
            <a:pPr lvl="1"/>
            <a:r>
              <a:rPr lang="en-US" sz="1800" dirty="0"/>
              <a:t>Sprint-Nextel announced that they will feature Wi-Fi in all its devices </a:t>
            </a:r>
          </a:p>
          <a:p>
            <a:pPr lvl="1"/>
            <a:r>
              <a:rPr lang="en-US" sz="1800" dirty="0"/>
              <a:t>Verizon offers “</a:t>
            </a:r>
            <a:r>
              <a:rPr lang="en-US" sz="1800" dirty="0" err="1"/>
              <a:t>MiFi</a:t>
            </a:r>
            <a:r>
              <a:rPr lang="en-US" sz="1800" dirty="0"/>
              <a:t>” and has made </a:t>
            </a:r>
            <a:r>
              <a:rPr lang="en-US" sz="1800" dirty="0" err="1"/>
              <a:t>statemts</a:t>
            </a:r>
            <a:r>
              <a:rPr lang="en-US" sz="1800" dirty="0"/>
              <a:t> similar to above</a:t>
            </a:r>
          </a:p>
          <a:p>
            <a:endParaRPr lang="en-US" sz="1000" dirty="0">
              <a:solidFill>
                <a:srgbClr val="0000CC"/>
              </a:solidFill>
            </a:endParaRPr>
          </a:p>
          <a:p>
            <a:r>
              <a:rPr lang="en-US" sz="2000" dirty="0">
                <a:solidFill>
                  <a:srgbClr val="0000CC"/>
                </a:solidFill>
              </a:rPr>
              <a:t>WS’s could generate and additional $3.9 billion to $7.3 Billion / year for the next 15 years  </a:t>
            </a:r>
            <a:r>
              <a:rPr lang="en-US" sz="2000" dirty="0">
                <a:solidFill>
                  <a:srgbClr val="FF0000"/>
                </a:solidFill>
              </a:rPr>
              <a:t>(~ $109 billion total</a:t>
            </a:r>
            <a:r>
              <a:rPr lang="en-US" sz="2000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White Space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>
                <a:solidFill>
                  <a:srgbClr val="0000CC"/>
                </a:solidFill>
              </a:rPr>
              <a:t>Revisit effective scenarios</a:t>
            </a:r>
          </a:p>
          <a:p>
            <a:pPr lvl="1"/>
            <a:r>
              <a:rPr lang="en-US" dirty="0"/>
              <a:t>Community meshes</a:t>
            </a:r>
          </a:p>
          <a:p>
            <a:pPr lvl="2"/>
            <a:r>
              <a:rPr lang="en-US" dirty="0"/>
              <a:t>Dual frequency meshes</a:t>
            </a:r>
          </a:p>
          <a:p>
            <a:pPr lvl="2"/>
            <a:r>
              <a:rPr lang="en-US" dirty="0"/>
              <a:t>Only 5-10% penetration needed</a:t>
            </a:r>
          </a:p>
          <a:p>
            <a:pPr lvl="2"/>
            <a:r>
              <a:rPr lang="en-US" dirty="0"/>
              <a:t>Dual frequency meshes (Wi-Fi and WS can work together) </a:t>
            </a:r>
          </a:p>
          <a:p>
            <a:endParaRPr lang="en-US" sz="1800" dirty="0"/>
          </a:p>
          <a:p>
            <a:r>
              <a:rPr lang="en-US" sz="3600" dirty="0">
                <a:solidFill>
                  <a:srgbClr val="0000CC"/>
                </a:solidFill>
              </a:rPr>
              <a:t>Extend coverage (Universal coverage</a:t>
            </a:r>
            <a:r>
              <a:rPr lang="en-US" sz="3600" dirty="0"/>
              <a:t>)</a:t>
            </a:r>
          </a:p>
          <a:p>
            <a:pPr lvl="1"/>
            <a:r>
              <a:rPr lang="en-US" dirty="0"/>
              <a:t>Blanket city-wide coverage in hot-spots</a:t>
            </a:r>
          </a:p>
          <a:p>
            <a:pPr lvl="1"/>
            <a:r>
              <a:rPr lang="en-US" dirty="0"/>
              <a:t>Enterprise Networks (inside and around buildings (covering holes)</a:t>
            </a:r>
          </a:p>
          <a:p>
            <a:pPr lvl="1"/>
            <a:r>
              <a:rPr lang="en-US" dirty="0"/>
              <a:t>Inside homes and around homes (multimedia transfers, device to device)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3600" dirty="0">
                <a:solidFill>
                  <a:srgbClr val="0000CC"/>
                </a:solidFill>
              </a:rPr>
              <a:t>Microsoft has a very active research program in this area. </a:t>
            </a:r>
          </a:p>
          <a:p>
            <a:pPr lvl="1"/>
            <a:r>
              <a:rPr lang="en-US" dirty="0"/>
              <a:t>Focus is on networking WSDs </a:t>
            </a:r>
          </a:p>
          <a:p>
            <a:pPr lvl="2"/>
            <a:r>
              <a:rPr lang="en-US" dirty="0"/>
              <a:t>Opportunistic access &amp; Cognitive network (DSA + intension aware networking)</a:t>
            </a:r>
          </a:p>
          <a:p>
            <a:pPr lvl="2"/>
            <a:r>
              <a:rPr lang="en-US" dirty="0"/>
              <a:t>Reuse existing technology (e.g. Wi-Fi Substrate)</a:t>
            </a:r>
          </a:p>
          <a:p>
            <a:pPr lvl="2"/>
            <a:r>
              <a:rPr lang="en-US" dirty="0"/>
              <a:t>Co -existence between multiple unlicensed networks </a:t>
            </a:r>
          </a:p>
          <a:p>
            <a:pPr lvl="2"/>
            <a:r>
              <a:rPr lang="en-US" dirty="0"/>
              <a:t>Databases </a:t>
            </a:r>
          </a:p>
          <a:p>
            <a:pPr lvl="3"/>
            <a:r>
              <a:rPr lang="en-US" dirty="0"/>
              <a:t>How much white spaces are there</a:t>
            </a:r>
          </a:p>
          <a:p>
            <a:pPr lvl="3"/>
            <a:r>
              <a:rPr lang="en-US" dirty="0"/>
              <a:t>Impact of client location resolution</a:t>
            </a:r>
          </a:p>
          <a:p>
            <a:pPr lvl="3"/>
            <a:r>
              <a:rPr lang="en-US" dirty="0"/>
              <a:t>Impact of propagation models,  Building a network that does not require sensing, </a:t>
            </a:r>
          </a:p>
          <a:p>
            <a:pPr lvl="1"/>
            <a:r>
              <a:rPr lang="en-US" dirty="0"/>
              <a:t>Funding Universities</a:t>
            </a:r>
          </a:p>
          <a:p>
            <a:pPr lvl="2"/>
            <a:r>
              <a:rPr lang="en-US" dirty="0"/>
              <a:t>SDR (SORA Academic Program),  WS research with rice University (mesh networks viability),  UCL (Directional antennas study and viability in London) etc.</a:t>
            </a:r>
          </a:p>
          <a:p>
            <a:pPr lvl="1"/>
            <a:r>
              <a:rPr lang="en-US" dirty="0"/>
              <a:t>In-house:  Deploying WS networks – in the lab and campus-wide  </a:t>
            </a:r>
          </a:p>
          <a:p>
            <a:pPr lvl="2"/>
            <a:r>
              <a:rPr lang="en-US" dirty="0"/>
              <a:t>FCC granted us license for experimental 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800000"/>
                </a:solidFill>
              </a:rPr>
              <a:t>Conclusions/Recommendations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CC"/>
                </a:solidFill>
              </a:rPr>
              <a:t>The FCC got it right in making Spectrum a centerpiece of our NB plan (compliments to the Chairman, Commissioner Baker and their team)</a:t>
            </a:r>
          </a:p>
          <a:p>
            <a:pPr lvl="1"/>
            <a:r>
              <a:rPr lang="en-US" dirty="0"/>
              <a:t>The world is watching, the opportunity to lead is now</a:t>
            </a:r>
          </a:p>
          <a:p>
            <a:endParaRPr lang="en-US" sz="2900" dirty="0">
              <a:solidFill>
                <a:srgbClr val="0000CC"/>
              </a:solidFill>
            </a:endParaRPr>
          </a:p>
          <a:p>
            <a:r>
              <a:rPr lang="en-US" dirty="0">
                <a:solidFill>
                  <a:srgbClr val="0000CC"/>
                </a:solidFill>
              </a:rPr>
              <a:t>Additional spectrum is needed if US is to maintain leadership</a:t>
            </a:r>
          </a:p>
          <a:p>
            <a:pPr lvl="1"/>
            <a:r>
              <a:rPr lang="en-US" dirty="0"/>
              <a:t>Capacity is limited &amp; consumer needs are going up, technology with small pies will not be able to keep-up and enable next-gen applications</a:t>
            </a:r>
          </a:p>
          <a:p>
            <a:endParaRPr lang="en-US" sz="1400" dirty="0"/>
          </a:p>
          <a:p>
            <a:r>
              <a:rPr lang="en-US" dirty="0">
                <a:solidFill>
                  <a:srgbClr val="0000CC"/>
                </a:solidFill>
              </a:rPr>
              <a:t>History has shown that a mix of licensed and unlicensed works best</a:t>
            </a:r>
          </a:p>
          <a:p>
            <a:pPr lvl="1"/>
            <a:r>
              <a:rPr lang="en-US" dirty="0"/>
              <a:t>Provides great economic value, enables innovations, rapid deployment etc.</a:t>
            </a:r>
          </a:p>
          <a:p>
            <a:endParaRPr lang="en-US" sz="1400" dirty="0"/>
          </a:p>
          <a:p>
            <a:r>
              <a:rPr lang="en-US" dirty="0"/>
              <a:t>T</a:t>
            </a:r>
            <a:r>
              <a:rPr lang="en-US" dirty="0">
                <a:solidFill>
                  <a:srgbClr val="0000CC"/>
                </a:solidFill>
              </a:rPr>
              <a:t>o ensure success, rules should not be stifling</a:t>
            </a:r>
          </a:p>
          <a:p>
            <a:pPr lvl="1"/>
            <a:r>
              <a:rPr lang="en-US" dirty="0"/>
              <a:t>E.g. w.r.t WS networks move away with sensing</a:t>
            </a:r>
          </a:p>
          <a:p>
            <a:pPr lvl="2"/>
            <a:r>
              <a:rPr lang="en-US" dirty="0"/>
              <a:t>Don’t like unlicensed microphones</a:t>
            </a:r>
          </a:p>
          <a:p>
            <a:pPr lvl="1"/>
            <a:r>
              <a:rPr lang="en-US" dirty="0"/>
              <a:t>Reduce sensitivity of -114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WS are not just for rural (need to win urban for the economics to work out)</a:t>
            </a:r>
          </a:p>
          <a:p>
            <a:pPr lvl="1"/>
            <a:endParaRPr lang="en-US" sz="1400" dirty="0"/>
          </a:p>
          <a:p>
            <a:r>
              <a:rPr lang="en-US" dirty="0">
                <a:solidFill>
                  <a:srgbClr val="0000CC"/>
                </a:solidFill>
              </a:rPr>
              <a:t>Microsoft has lots of skin in the game</a:t>
            </a:r>
          </a:p>
          <a:p>
            <a:pPr lvl="1"/>
            <a:r>
              <a:rPr lang="en-US" dirty="0"/>
              <a:t>Working hand-in-hand with policy makers, building proof-of-concept systems, funding &amp; providing software/hardware tools to academics,  funding programs such as Digital Inclusion, sharing our learning's openly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Victor Bahl, Microsoft Research</a:t>
            </a:r>
          </a:p>
        </p:txBody>
      </p:sp>
    </p:spTree>
    <p:extLst/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2009-10-09T21:42:27Z</outs:dateTime>
      <outs:isPinned>true</outs:isPinned>
    </outs:relatedDate>
    <outs:relatedDate>
      <outs:type>2</outs:type>
      <outs:displayName>Created</outs:displayName>
      <outs:dateTime>2009-10-08T07:22:02Z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Victor Bahl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Victor Bahl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43ECDF13-9076-44D0-8604-0F50AF50659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1255</Words>
  <Application>Microsoft Office PowerPoint</Application>
  <PresentationFormat>On-screen Show (4:3)</PresentationFormat>
  <Paragraphs>160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Talking Points  FCC Field Broadband Hearing Mobile Applications and Spectrum   San Diego, CA</vt:lpstr>
      <vt:lpstr>Observations</vt:lpstr>
      <vt:lpstr>Capacity is Finite!</vt:lpstr>
      <vt:lpstr>What can we do?</vt:lpstr>
      <vt:lpstr>Power of Unlicensed Spectrum </vt:lpstr>
      <vt:lpstr>Unlicensed Spectrum (Cont.)</vt:lpstr>
      <vt:lpstr>Economic Value of Unlicensed Spectrum</vt:lpstr>
      <vt:lpstr>White Space Networking</vt:lpstr>
      <vt:lpstr>Conclusions/Recommendations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Licensed versus UnLicensed</dc:title>
  <dc:creator>Victor Bahl</dc:creator>
  <cp:lastModifiedBy>Clare Scallon (Vega Consulting LLC)</cp:lastModifiedBy>
  <cp:revision>41</cp:revision>
  <dcterms:created xsi:type="dcterms:W3CDTF">2009-10-08T07:22:02Z</dcterms:created>
  <dcterms:modified xsi:type="dcterms:W3CDTF">2016-07-15T19:19:06Z</dcterms:modified>
</cp:coreProperties>
</file>