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5"/>
  </p:notesMasterIdLst>
  <p:handoutMasterIdLst>
    <p:handoutMasterId r:id="rId16"/>
  </p:handoutMasterIdLst>
  <p:sldIdLst>
    <p:sldId id="333" r:id="rId3"/>
    <p:sldId id="300" r:id="rId4"/>
    <p:sldId id="301" r:id="rId5"/>
    <p:sldId id="302" r:id="rId6"/>
    <p:sldId id="303" r:id="rId7"/>
    <p:sldId id="327" r:id="rId8"/>
    <p:sldId id="304" r:id="rId9"/>
    <p:sldId id="305" r:id="rId10"/>
    <p:sldId id="306" r:id="rId11"/>
    <p:sldId id="326" r:id="rId12"/>
    <p:sldId id="307" r:id="rId13"/>
    <p:sldId id="311" r:id="rId14"/>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CC"/>
    <a:srgbClr val="FFFF66"/>
    <a:srgbClr val="003399"/>
    <a:srgbClr val="0066CC"/>
    <a:srgbClr val="0000FF"/>
    <a:srgbClr val="F6AE1E"/>
    <a:srgbClr val="FF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84" autoAdjust="0"/>
    <p:restoredTop sz="91247" autoAdjust="0"/>
  </p:normalViewPr>
  <p:slideViewPr>
    <p:cSldViewPr snapToGrid="0">
      <p:cViewPr varScale="1">
        <p:scale>
          <a:sx n="62" d="100"/>
          <a:sy n="62" d="100"/>
        </p:scale>
        <p:origin x="-72" y="-834"/>
      </p:cViewPr>
      <p:guideLst>
        <p:guide orient="horz" pos="144"/>
        <p:guide orient="horz" pos="895"/>
        <p:guide orient="horz" pos="1484"/>
        <p:guide orient="horz" pos="1200"/>
        <p:guide orient="horz" pos="2736"/>
        <p:guide pos="3839"/>
        <p:guide pos="325"/>
        <p:guide pos="613"/>
        <p:guide pos="7353"/>
        <p:guide pos="1190"/>
        <p:guide pos="7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D518F8CD-C010-4F03-AFBE-278EEC5083D6}" type="datetimeFigureOut">
              <a:rPr lang="en-US"/>
              <a:pPr>
                <a:defRPr/>
              </a:pPr>
              <a:t>8/7/2008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CB4ACBB3-80B0-46BE-B6E4-7559900805C7}"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C0FF8685-D66F-4E56-85A6-2CB96640111E}" type="datetimeFigureOut">
              <a:rPr lang="en-US"/>
              <a:pPr>
                <a:defRPr/>
              </a:pPr>
              <a:t>8/7/2008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3E302FFD-D866-4A40-8159-4691CAD0D8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8/7/2008 1:01 PM</a:t>
            </a:fld>
            <a:endParaRPr lang="en-US"/>
          </a:p>
        </p:txBody>
      </p:sp>
      <p:sp>
        <p:nvSpPr>
          <p:cNvPr id="7680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pPr defTabSz="912813" fontAlgn="base">
              <a:spcBef>
                <a:spcPct val="0"/>
              </a:spcBef>
              <a:spcAft>
                <a:spcPct val="0"/>
              </a:spcAft>
            </a:pPr>
            <a:endParaRPr lang="en-US" smtClean="0">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B78F3F9-269C-4F92-883E-D9D9DEB973CA}"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B0FDC68-98DF-480E-92BC-D7A939F8DB9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AF5E8B5-FA7E-48F3-940E-CC446BB1E52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8/7/2008 1:01 PM</a:t>
            </a:fld>
            <a:endParaRPr lang="en-US"/>
          </a:p>
        </p:txBody>
      </p:sp>
      <p:sp>
        <p:nvSpPr>
          <p:cNvPr id="747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pPr defTabSz="912813" fontAlgn="base">
              <a:spcBef>
                <a:spcPct val="0"/>
              </a:spcBef>
              <a:spcAft>
                <a:spcPct val="0"/>
              </a:spcAft>
            </a:pPr>
            <a:endParaRPr lang="en-US" smtClean="0">
              <a:solidFill>
                <a:schemeClr val="tx1"/>
              </a:solidFill>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2E90DA5-782A-4638-9192-2D7AC9D24EBC}" type="slidenum">
              <a:rPr lang="en-US"/>
              <a:pPr defTabSz="912813" fontAlgn="base">
                <a:spcBef>
                  <a:spcPct val="0"/>
                </a:spcBef>
                <a:spcAft>
                  <a:spcPct val="0"/>
                </a:spcAft>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378B20B-17BF-496E-9B2F-565C8928DD30}" type="datetime8">
              <a:rPr lang="en-US"/>
              <a:pPr defTabSz="912813" fontAlgn="base">
                <a:spcBef>
                  <a:spcPct val="0"/>
                </a:spcBef>
                <a:spcAft>
                  <a:spcPct val="0"/>
                </a:spcAft>
                <a:defRPr/>
              </a:pPr>
              <a:t>8/7/2008 1:01 PM</a:t>
            </a:fld>
            <a:endParaRPr lang="en-US"/>
          </a:p>
        </p:txBody>
      </p:sp>
      <p:sp>
        <p:nvSpPr>
          <p:cNvPr id="4198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pPr defTabSz="912813" fontAlgn="base">
              <a:spcBef>
                <a:spcPct val="0"/>
              </a:spcBef>
              <a:spcAft>
                <a:spcPct val="0"/>
              </a:spcAft>
            </a:pPr>
            <a:endParaRPr lang="en-US" smtClean="0">
              <a:solidFill>
                <a:schemeClr val="tx1"/>
              </a:solidFill>
            </a:endParaRPr>
          </a:p>
        </p:txBody>
      </p:sp>
      <p:sp>
        <p:nvSpPr>
          <p:cNvPr id="399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2B3249E-EDFF-41A8-95A4-6282D6FDA68C}"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B50ABA0-3EE8-4534-91CF-A2714D924C8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CA8E9CA-B61C-466B-89D9-8927CAD397F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A35B3D5-0691-4374-B880-533A41F574A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FE5D645-5858-4229-83EC-3ED7B084DB5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4EF9CB-2DEA-434E-8CE1-94CB1BE19EC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5E10484-A6A1-416E-A095-E3EB223F405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7BE6A9A-4194-4530-8EF9-6C986C52097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6"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solidFill>
                  <a:srgbClr val="0066CC"/>
                </a:soli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rgbClr val="003399"/>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userDrawn="1"/>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2008</a:t>
            </a:r>
            <a:endParaRPr lang="en-US" sz="8800" dirty="0">
              <a:solidFill>
                <a:schemeClr val="bg1"/>
              </a:solidFill>
              <a:latin typeface="+mn-lt"/>
            </a:endParaRPr>
          </a:p>
        </p:txBody>
      </p:sp>
      <p:pic>
        <p:nvPicPr>
          <p:cNvPr id="3" name="Picture 3"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4" r:id="rId3"/>
    <p:sldLayoutId id="2147483723" r:id="rId4"/>
    <p:sldLayoutId id="2147483728" r:id="rId5"/>
    <p:sldLayoutId id="2147483722" r:id="rId6"/>
  </p:sldLayoutIdLst>
  <p:transition>
    <p:fade/>
  </p:transition>
  <p:txStyles>
    <p:titleStyle>
      <a:lvl1pPr algn="l" defTabSz="1095375" rtl="0" eaLnBrk="0" fontAlgn="base" hangingPunct="0">
        <a:lnSpc>
          <a:spcPct val="90000"/>
        </a:lnSpc>
        <a:spcBef>
          <a:spcPct val="0"/>
        </a:spcBef>
        <a:spcAft>
          <a:spcPct val="0"/>
        </a:spcAft>
        <a:defRPr lang="en-US" sz="4800" kern="12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5000"/>
        <a:buBlip>
          <a:blip r:embed="rId9"/>
        </a:buBlip>
        <a:defRPr sz="3200" kern="1200">
          <a:solidFill>
            <a:schemeClr val="bg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5000"/>
        <a:buBlip>
          <a:blip r:embed="rId9"/>
        </a:buBlip>
        <a:defRPr sz="2800" kern="1200">
          <a:solidFill>
            <a:schemeClr val="bg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5000"/>
        <a:buBlip>
          <a:blip r:embed="rId9"/>
        </a:buBlip>
        <a:defRPr sz="2400" kern="1200">
          <a:solidFill>
            <a:schemeClr val="bg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5000"/>
        <a:buBlip>
          <a:blip r:embed="rId9"/>
        </a:buBlip>
        <a:defRPr sz="2400" kern="1200">
          <a:solidFill>
            <a:schemeClr val="bg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5000"/>
        <a:buBlip>
          <a:blip r:embed="rId9"/>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819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5"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file:///\\research\Root\web\external\http\workshops\FS2008\presentations\ActiveLighting.wmv"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file:///\\PPT-Server1\Root\07-28%20RFS%202008%20on%20SERVER\General%20Session\07292008\Rico%20Malvar\Rico_Malvar_v04\TelepresenceStation.wmv"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pPr eaLnBrk="1" hangingPunct="1">
              <a:defRPr/>
            </a:pPr>
            <a:r>
              <a:rPr smtClean="0"/>
              <a:t>Active Lighting</a:t>
            </a:r>
            <a:endParaRPr/>
          </a:p>
        </p:txBody>
      </p:sp>
      <p:pic>
        <p:nvPicPr>
          <p:cNvPr id="4" name="ActiveLighting.wmv">
            <a:hlinkClick r:id="" action="ppaction://media"/>
          </p:cNvPr>
          <p:cNvPicPr>
            <a:picLocks noRot="1" noChangeAspect="1"/>
          </p:cNvPicPr>
          <p:nvPr>
            <a:videoFile r:link="rId1"/>
          </p:nvPr>
        </p:nvPicPr>
        <p:blipFill>
          <a:blip r:embed="rId4"/>
          <a:srcRect/>
          <a:stretch>
            <a:fillRect/>
          </a:stretch>
        </p:blipFill>
        <p:spPr bwMode="auto">
          <a:xfrm>
            <a:off x="1903413" y="1101725"/>
            <a:ext cx="8110537" cy="54086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Acknowledgments</a:t>
            </a:r>
            <a:endParaRPr/>
          </a:p>
        </p:txBody>
      </p:sp>
      <p:sp>
        <p:nvSpPr>
          <p:cNvPr id="59394" name="Content Placeholder 2"/>
          <p:cNvSpPr>
            <a:spLocks noGrp="1"/>
          </p:cNvSpPr>
          <p:nvPr>
            <p:ph idx="1"/>
          </p:nvPr>
        </p:nvSpPr>
        <p:spPr>
          <a:xfrm>
            <a:off x="1073150" y="1739900"/>
            <a:ext cx="8440738" cy="2209800"/>
          </a:xfrm>
        </p:spPr>
        <p:txBody>
          <a:bodyPr/>
          <a:lstStyle/>
          <a:p>
            <a:pPr eaLnBrk="1" hangingPunct="1">
              <a:buFontTx/>
              <a:buNone/>
            </a:pPr>
            <a:r>
              <a:rPr lang="en-US" smtClean="0"/>
              <a:t> Zicheng Liu</a:t>
            </a:r>
          </a:p>
          <a:p>
            <a:pPr eaLnBrk="1" hangingPunct="1">
              <a:buFontTx/>
              <a:buNone/>
            </a:pPr>
            <a:r>
              <a:rPr lang="en-US" smtClean="0"/>
              <a:t> Rajesh Hegde </a:t>
            </a:r>
          </a:p>
          <a:p>
            <a:pPr eaLnBrk="1" hangingPunct="1">
              <a:buFontTx/>
              <a:buNone/>
            </a:pPr>
            <a:r>
              <a:rPr lang="en-US" smtClean="0"/>
              <a:t> Qin Cai                              </a:t>
            </a:r>
          </a:p>
          <a:p>
            <a:pPr eaLnBrk="1" hangingPunct="1">
              <a:buFontTx/>
              <a:buNone/>
            </a:pPr>
            <a:r>
              <a:rPr lang="en-US" smtClean="0"/>
              <a:t> Cha Zhang </a:t>
            </a:r>
          </a:p>
          <a:p>
            <a:pPr eaLnBrk="1" hangingPunct="1">
              <a:buFontTx/>
              <a:buNone/>
            </a:pPr>
            <a:r>
              <a:rPr lang="en-US" smtClean="0"/>
              <a:t> Sasa Junuzovic</a:t>
            </a:r>
          </a:p>
          <a:p>
            <a:pPr eaLnBrk="1" hangingPunct="1">
              <a:buFontTx/>
              <a:buNone/>
            </a:pPr>
            <a:r>
              <a:rPr lang="en-US" smtClean="0"/>
              <a:t> Christian Huitema</a:t>
            </a:r>
          </a:p>
          <a:p>
            <a:pPr eaLnBrk="1" hangingPunct="1">
              <a:buFontTx/>
              <a:buNone/>
            </a:pPr>
            <a:r>
              <a:rPr lang="en-US" smtClean="0"/>
              <a:t> Jayman Dalal</a:t>
            </a:r>
          </a:p>
          <a:p>
            <a:pPr eaLnBrk="1" hangingPunct="1">
              <a:buFontTx/>
              <a:buNone/>
            </a:pPr>
            <a:r>
              <a:rPr lang="en-US" smtClean="0"/>
              <a:t> Wanghong Yuan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73730"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pitchFamily="34" charset="0"/>
                <a:cs typeface="Arial"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Personal Telepresence Station</a:t>
            </a:r>
            <a:endParaRPr/>
          </a:p>
        </p:txBody>
      </p:sp>
      <p:sp>
        <p:nvSpPr>
          <p:cNvPr id="3" name="Subtitle 2"/>
          <p:cNvSpPr>
            <a:spLocks noGrp="1"/>
          </p:cNvSpPr>
          <p:nvPr>
            <p:ph type="subTitle" idx="1"/>
          </p:nvPr>
        </p:nvSpPr>
        <p:spPr>
          <a:xfrm>
            <a:off x="1889125" y="4344988"/>
            <a:ext cx="9323388" cy="461962"/>
          </a:xfrm>
        </p:spPr>
        <p:txBody>
          <a:bodyPr rtlCol="0"/>
          <a:lstStyle/>
          <a:p>
            <a:pPr defTabSz="914363" eaLnBrk="1" fontAlgn="auto" hangingPunct="1">
              <a:spcAft>
                <a:spcPts val="0"/>
              </a:spcAft>
              <a:defRPr/>
            </a:pPr>
            <a:r>
              <a:rPr lang="en-US" dirty="0" smtClean="0"/>
              <a:t>Zhengyou Zhang</a:t>
            </a:r>
          </a:p>
          <a:p>
            <a:pPr defTabSz="914363" eaLnBrk="1" fontAlgn="auto" hangingPunct="1">
              <a:spcAft>
                <a:spcPts val="0"/>
              </a:spcAft>
              <a:defRPr/>
            </a:pPr>
            <a:r>
              <a:rPr lang="en-US" dirty="0" smtClean="0"/>
              <a:t>Principal Researcher</a:t>
            </a:r>
          </a:p>
          <a:p>
            <a:pPr defTabSz="914363" eaLnBrk="1" fontAlgn="auto" hangingPunct="1">
              <a:spcAft>
                <a:spcPts val="0"/>
              </a:spcAft>
              <a:defRPr/>
            </a:pPr>
            <a:r>
              <a:rPr lang="en-US" dirty="0" smtClean="0"/>
              <a:t>Microsoft Research</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smtClean="0"/>
              <a:t>Telepresence: What</a:t>
            </a:r>
            <a:endParaRPr/>
          </a:p>
        </p:txBody>
      </p:sp>
      <p:sp>
        <p:nvSpPr>
          <p:cNvPr id="43010" name="Text Placeholder 5"/>
          <p:cNvSpPr>
            <a:spLocks noGrp="1"/>
          </p:cNvSpPr>
          <p:nvPr>
            <p:ph idx="1"/>
          </p:nvPr>
        </p:nvSpPr>
        <p:spPr>
          <a:xfrm>
            <a:off x="508000" y="1412875"/>
            <a:ext cx="11172825" cy="2211388"/>
          </a:xfrm>
        </p:spPr>
        <p:txBody>
          <a:bodyPr/>
          <a:lstStyle/>
          <a:p>
            <a:pPr eaLnBrk="1" hangingPunct="1">
              <a:lnSpc>
                <a:spcPct val="80000"/>
              </a:lnSpc>
              <a:spcBef>
                <a:spcPct val="0"/>
              </a:spcBef>
            </a:pPr>
            <a:r>
              <a:rPr lang="en-US" i="1" smtClean="0"/>
              <a:t>A videoconferencing experience that creates the illusion that the remote participants are in the same room with you. </a:t>
            </a:r>
          </a:p>
        </p:txBody>
      </p:sp>
      <p:sp>
        <p:nvSpPr>
          <p:cNvPr id="43011" name="Rectangle 14"/>
          <p:cNvSpPr>
            <a:spLocks noChangeArrowheads="1"/>
          </p:cNvSpPr>
          <p:nvPr/>
        </p:nvSpPr>
        <p:spPr bwMode="auto">
          <a:xfrm>
            <a:off x="7593013" y="2085975"/>
            <a:ext cx="3178175" cy="369888"/>
          </a:xfrm>
          <a:prstGeom prst="rect">
            <a:avLst/>
          </a:prstGeom>
          <a:noFill/>
          <a:ln w="9525">
            <a:noFill/>
            <a:miter lim="800000"/>
            <a:headEnd/>
            <a:tailEnd/>
          </a:ln>
        </p:spPr>
        <p:txBody>
          <a:bodyPr wrap="none">
            <a:spAutoFit/>
          </a:bodyPr>
          <a:lstStyle/>
          <a:p>
            <a:r>
              <a:rPr lang="en-US">
                <a:solidFill>
                  <a:srgbClr val="0070C0"/>
                </a:solidFill>
              </a:rPr>
              <a:t>- Wainhouse Research 2007</a:t>
            </a:r>
          </a:p>
        </p:txBody>
      </p:sp>
      <p:pic>
        <p:nvPicPr>
          <p:cNvPr id="43012" name="Picture 24"/>
          <p:cNvPicPr>
            <a:picLocks noChangeAspect="1" noChangeArrowheads="1"/>
          </p:cNvPicPr>
          <p:nvPr/>
        </p:nvPicPr>
        <p:blipFill>
          <a:blip r:embed="rId3"/>
          <a:srcRect/>
          <a:stretch>
            <a:fillRect/>
          </a:stretch>
        </p:blipFill>
        <p:spPr bwMode="auto">
          <a:xfrm>
            <a:off x="887413" y="2520950"/>
            <a:ext cx="5645150" cy="1755775"/>
          </a:xfrm>
          <a:prstGeom prst="rect">
            <a:avLst/>
          </a:prstGeom>
          <a:noFill/>
          <a:ln w="9525">
            <a:solidFill>
              <a:schemeClr val="tx1"/>
            </a:solidFill>
            <a:miter lim="800000"/>
            <a:headEnd/>
            <a:tailEnd/>
          </a:ln>
        </p:spPr>
      </p:pic>
      <p:pic>
        <p:nvPicPr>
          <p:cNvPr id="43013" name="Picture 25" descr="http://www.hp.com/halo/img/what_is.jpg"/>
          <p:cNvPicPr>
            <a:picLocks noChangeAspect="1" noChangeArrowheads="1"/>
          </p:cNvPicPr>
          <p:nvPr/>
        </p:nvPicPr>
        <p:blipFill>
          <a:blip r:embed="rId4"/>
          <a:srcRect/>
          <a:stretch>
            <a:fillRect/>
          </a:stretch>
        </p:blipFill>
        <p:spPr bwMode="auto">
          <a:xfrm>
            <a:off x="1320800" y="4646613"/>
            <a:ext cx="3384550" cy="1701800"/>
          </a:xfrm>
          <a:prstGeom prst="rect">
            <a:avLst/>
          </a:prstGeom>
          <a:noFill/>
          <a:ln w="9525">
            <a:noFill/>
            <a:miter lim="800000"/>
            <a:headEnd/>
            <a:tailEnd/>
          </a:ln>
        </p:spPr>
      </p:pic>
      <p:pic>
        <p:nvPicPr>
          <p:cNvPr id="43014" name="Picture 28" descr="http://www.tandberg.com/media/photo_gallery/tandberg_experia_inuse1_lores.jpg"/>
          <p:cNvPicPr>
            <a:picLocks noChangeAspect="1" noChangeArrowheads="1"/>
          </p:cNvPicPr>
          <p:nvPr/>
        </p:nvPicPr>
        <p:blipFill>
          <a:blip r:embed="rId5"/>
          <a:srcRect/>
          <a:stretch>
            <a:fillRect/>
          </a:stretch>
        </p:blipFill>
        <p:spPr bwMode="auto">
          <a:xfrm>
            <a:off x="7126288" y="2520950"/>
            <a:ext cx="2743200" cy="1768475"/>
          </a:xfrm>
          <a:prstGeom prst="rect">
            <a:avLst/>
          </a:prstGeom>
          <a:noFill/>
          <a:ln w="9525">
            <a:noFill/>
            <a:miter lim="800000"/>
            <a:headEnd/>
            <a:tailEnd/>
          </a:ln>
        </p:spPr>
      </p:pic>
      <p:sp>
        <p:nvSpPr>
          <p:cNvPr id="43015" name="Rectangle 6"/>
          <p:cNvSpPr>
            <a:spLocks noChangeArrowheads="1"/>
          </p:cNvSpPr>
          <p:nvPr/>
        </p:nvSpPr>
        <p:spPr bwMode="auto">
          <a:xfrm>
            <a:off x="887413" y="4210050"/>
            <a:ext cx="5638800" cy="400050"/>
          </a:xfrm>
          <a:prstGeom prst="rect">
            <a:avLst/>
          </a:prstGeom>
          <a:noFill/>
          <a:ln w="9525">
            <a:noFill/>
            <a:miter lim="800000"/>
            <a:headEnd/>
            <a:tailEnd/>
          </a:ln>
        </p:spPr>
        <p:txBody>
          <a:bodyPr>
            <a:spAutoFit/>
          </a:bodyPr>
          <a:lstStyle/>
          <a:p>
            <a:pPr algn="ctr"/>
            <a:r>
              <a:rPr lang="en-US" sz="2000">
                <a:solidFill>
                  <a:schemeClr val="bg1"/>
                </a:solidFill>
                <a:latin typeface="Segoe UI" pitchFamily="34" charset="0"/>
                <a:cs typeface="Segoe UI" pitchFamily="34" charset="0"/>
              </a:rPr>
              <a:t>Cisco Telepresence $299k </a:t>
            </a:r>
          </a:p>
        </p:txBody>
      </p:sp>
      <p:sp>
        <p:nvSpPr>
          <p:cNvPr id="43016" name="Rectangle 7"/>
          <p:cNvSpPr>
            <a:spLocks noChangeArrowheads="1"/>
          </p:cNvSpPr>
          <p:nvPr/>
        </p:nvSpPr>
        <p:spPr bwMode="auto">
          <a:xfrm>
            <a:off x="919163" y="6291263"/>
            <a:ext cx="4068762" cy="400050"/>
          </a:xfrm>
          <a:prstGeom prst="rect">
            <a:avLst/>
          </a:prstGeom>
          <a:noFill/>
          <a:ln w="9525">
            <a:noFill/>
            <a:miter lim="800000"/>
            <a:headEnd/>
            <a:tailEnd/>
          </a:ln>
        </p:spPr>
        <p:txBody>
          <a:bodyPr>
            <a:spAutoFit/>
          </a:bodyPr>
          <a:lstStyle/>
          <a:p>
            <a:pPr algn="ctr"/>
            <a:r>
              <a:rPr lang="en-US" sz="2000">
                <a:solidFill>
                  <a:schemeClr val="bg1"/>
                </a:solidFill>
                <a:latin typeface="Segoe UI" pitchFamily="34" charset="0"/>
                <a:cs typeface="Segoe UI" pitchFamily="34" charset="0"/>
              </a:rPr>
              <a:t>HP Halo $425k + $18k/mo</a:t>
            </a:r>
          </a:p>
        </p:txBody>
      </p:sp>
      <p:sp>
        <p:nvSpPr>
          <p:cNvPr id="43017" name="Rectangle 8"/>
          <p:cNvSpPr>
            <a:spLocks noChangeArrowheads="1"/>
          </p:cNvSpPr>
          <p:nvPr/>
        </p:nvSpPr>
        <p:spPr bwMode="auto">
          <a:xfrm>
            <a:off x="6594475" y="4225925"/>
            <a:ext cx="3630613" cy="400050"/>
          </a:xfrm>
          <a:prstGeom prst="rect">
            <a:avLst/>
          </a:prstGeom>
          <a:noFill/>
          <a:ln w="9525">
            <a:noFill/>
            <a:miter lim="800000"/>
            <a:headEnd/>
            <a:tailEnd/>
          </a:ln>
        </p:spPr>
        <p:txBody>
          <a:bodyPr>
            <a:spAutoFit/>
          </a:bodyPr>
          <a:lstStyle/>
          <a:p>
            <a:pPr algn="ctr"/>
            <a:r>
              <a:rPr lang="en-US" sz="2000">
                <a:solidFill>
                  <a:schemeClr val="bg1"/>
                </a:solidFill>
                <a:latin typeface="Segoe UI" pitchFamily="34" charset="0"/>
                <a:cs typeface="Segoe UI" pitchFamily="34" charset="0"/>
              </a:rPr>
              <a:t>Tandberg Experia $225k </a:t>
            </a:r>
          </a:p>
        </p:txBody>
      </p:sp>
      <p:pic>
        <p:nvPicPr>
          <p:cNvPr id="43018" name="Picture 1"/>
          <p:cNvPicPr>
            <a:picLocks noChangeAspect="1" noChangeArrowheads="1"/>
          </p:cNvPicPr>
          <p:nvPr/>
        </p:nvPicPr>
        <p:blipFill>
          <a:blip r:embed="rId6"/>
          <a:srcRect/>
          <a:stretch>
            <a:fillRect/>
          </a:stretch>
        </p:blipFill>
        <p:spPr bwMode="auto">
          <a:xfrm>
            <a:off x="5608638" y="4646613"/>
            <a:ext cx="3281362" cy="1712912"/>
          </a:xfrm>
          <a:prstGeom prst="rect">
            <a:avLst/>
          </a:prstGeom>
          <a:noFill/>
          <a:ln w="9525">
            <a:noFill/>
            <a:miter lim="800000"/>
            <a:headEnd/>
            <a:tailEnd/>
          </a:ln>
        </p:spPr>
      </p:pic>
      <p:sp>
        <p:nvSpPr>
          <p:cNvPr id="43019" name="Rectangle 23"/>
          <p:cNvSpPr>
            <a:spLocks noChangeArrowheads="1"/>
          </p:cNvSpPr>
          <p:nvPr/>
        </p:nvSpPr>
        <p:spPr bwMode="auto">
          <a:xfrm>
            <a:off x="4911725" y="6291263"/>
            <a:ext cx="4795838" cy="400050"/>
          </a:xfrm>
          <a:prstGeom prst="rect">
            <a:avLst/>
          </a:prstGeom>
          <a:noFill/>
          <a:ln w="9525">
            <a:noFill/>
            <a:miter lim="800000"/>
            <a:headEnd/>
            <a:tailEnd/>
          </a:ln>
        </p:spPr>
        <p:txBody>
          <a:bodyPr>
            <a:spAutoFit/>
          </a:bodyPr>
          <a:lstStyle/>
          <a:p>
            <a:pPr algn="ctr"/>
            <a:r>
              <a:rPr lang="en-US" sz="2000">
                <a:solidFill>
                  <a:schemeClr val="bg1"/>
                </a:solidFill>
                <a:latin typeface="Segoe UI" pitchFamily="34" charset="0"/>
                <a:cs typeface="Segoe UI" pitchFamily="34" charset="0"/>
              </a:rPr>
              <a:t>Polycom RPX210M $269k + $18.5k/mo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Telepresence: Why</a:t>
            </a:r>
            <a:endParaRPr/>
          </a:p>
        </p:txBody>
      </p:sp>
      <p:sp>
        <p:nvSpPr>
          <p:cNvPr id="45058" name="Text Placeholder 2"/>
          <p:cNvSpPr>
            <a:spLocks noGrp="1"/>
          </p:cNvSpPr>
          <p:nvPr>
            <p:ph idx="1"/>
          </p:nvPr>
        </p:nvSpPr>
        <p:spPr>
          <a:xfrm>
            <a:off x="508000" y="1412875"/>
            <a:ext cx="11172825" cy="2211388"/>
          </a:xfrm>
        </p:spPr>
        <p:txBody>
          <a:bodyPr/>
          <a:lstStyle/>
          <a:p>
            <a:pPr eaLnBrk="1" hangingPunct="1"/>
            <a:r>
              <a:rPr lang="en-US" smtClean="0"/>
              <a:t>Economic globalization and workforce mobilization</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7-38-55% rule for communicating feelings and altitudes</a:t>
            </a:r>
          </a:p>
          <a:p>
            <a:pPr lvl="1" eaLnBrk="1" hangingPunct="1"/>
            <a:r>
              <a:rPr lang="en-US" smtClean="0"/>
              <a:t>7%: Verbal (Words, What you say)</a:t>
            </a:r>
          </a:p>
          <a:p>
            <a:pPr lvl="1" eaLnBrk="1" hangingPunct="1"/>
            <a:r>
              <a:rPr lang="en-US" smtClean="0"/>
              <a:t>38%: Vocal (Tone of voice, How you say them)</a:t>
            </a:r>
          </a:p>
          <a:p>
            <a:pPr lvl="1" eaLnBrk="1" hangingPunct="1"/>
            <a:r>
              <a:rPr lang="en-US" smtClean="0"/>
              <a:t>55%: Visual (Gaze, Facial expression, Body language)</a:t>
            </a:r>
          </a:p>
        </p:txBody>
      </p:sp>
      <p:cxnSp>
        <p:nvCxnSpPr>
          <p:cNvPr id="4" name="Straight Arrow Connector 3"/>
          <p:cNvCxnSpPr/>
          <p:nvPr/>
        </p:nvCxnSpPr>
        <p:spPr>
          <a:xfrm rot="5400000" flipH="1" flipV="1">
            <a:off x="-168274" y="3048000"/>
            <a:ext cx="2132012" cy="1587"/>
          </a:xfrm>
          <a:prstGeom prst="straightConnector1">
            <a:avLst/>
          </a:prstGeom>
          <a:ln w="1905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896938" y="4114800"/>
            <a:ext cx="3352800" cy="1588"/>
          </a:xfrm>
          <a:prstGeom prst="straightConnector1">
            <a:avLst/>
          </a:prstGeom>
          <a:ln w="1905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125538" y="2133600"/>
            <a:ext cx="8570912" cy="1893888"/>
            <a:chOff x="1143000" y="2514600"/>
            <a:chExt cx="8570402" cy="2187588"/>
          </a:xfrm>
        </p:grpSpPr>
        <p:sp>
          <p:nvSpPr>
            <p:cNvPr id="7" name="Freeform 6"/>
            <p:cNvSpPr/>
            <p:nvPr/>
          </p:nvSpPr>
          <p:spPr>
            <a:xfrm flipH="1">
              <a:off x="1143000" y="2514600"/>
              <a:ext cx="3154174" cy="1982215"/>
            </a:xfrm>
            <a:custGeom>
              <a:avLst/>
              <a:gdLst>
                <a:gd name="connsiteX0" fmla="*/ 0 w 3139440"/>
                <a:gd name="connsiteY0" fmla="*/ 1493520 h 1493520"/>
                <a:gd name="connsiteX1" fmla="*/ 1798320 w 3139440"/>
                <a:gd name="connsiteY1" fmla="*/ 1112520 h 1493520"/>
                <a:gd name="connsiteX2" fmla="*/ 3139440 w 3139440"/>
                <a:gd name="connsiteY2" fmla="*/ 0 h 1493520"/>
                <a:gd name="connsiteX3" fmla="*/ 3139440 w 3139440"/>
                <a:gd name="connsiteY3" fmla="*/ 0 h 1493520"/>
              </a:gdLst>
              <a:ahLst/>
              <a:cxnLst>
                <a:cxn ang="0">
                  <a:pos x="connsiteX0" y="connsiteY0"/>
                </a:cxn>
                <a:cxn ang="0">
                  <a:pos x="connsiteX1" y="connsiteY1"/>
                </a:cxn>
                <a:cxn ang="0">
                  <a:pos x="connsiteX2" y="connsiteY2"/>
                </a:cxn>
                <a:cxn ang="0">
                  <a:pos x="connsiteX3" y="connsiteY3"/>
                </a:cxn>
              </a:cxnLst>
              <a:rect l="l" t="t" r="r" b="b"/>
              <a:pathLst>
                <a:path w="3139440" h="1493520">
                  <a:moveTo>
                    <a:pt x="0" y="1493520"/>
                  </a:moveTo>
                  <a:cubicBezTo>
                    <a:pt x="637540" y="1427480"/>
                    <a:pt x="1275080" y="1361440"/>
                    <a:pt x="1798320" y="1112520"/>
                  </a:cubicBezTo>
                  <a:cubicBezTo>
                    <a:pt x="2321560" y="863600"/>
                    <a:pt x="3139440" y="0"/>
                    <a:pt x="3139440" y="0"/>
                  </a:cubicBezTo>
                  <a:lnTo>
                    <a:pt x="3139440" y="0"/>
                  </a:lnTo>
                </a:path>
              </a:pathLst>
            </a:custGeom>
            <a:ln>
              <a:headEnd type="triangle" w="lg" len="lg"/>
            </a:ln>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US">
                <a:solidFill>
                  <a:schemeClr val="accent2"/>
                </a:solidFill>
              </a:endParaRPr>
            </a:p>
          </p:txBody>
        </p:sp>
        <p:sp>
          <p:nvSpPr>
            <p:cNvPr id="45067" name="TextBox 7"/>
            <p:cNvSpPr txBox="1">
              <a:spLocks noChangeArrowheads="1"/>
            </p:cNvSpPr>
            <p:nvPr/>
          </p:nvSpPr>
          <p:spPr bwMode="auto">
            <a:xfrm>
              <a:off x="4431101" y="4098048"/>
              <a:ext cx="5282301" cy="604140"/>
            </a:xfrm>
            <a:prstGeom prst="rect">
              <a:avLst/>
            </a:prstGeom>
            <a:noFill/>
            <a:ln w="9525">
              <a:noFill/>
              <a:miter lim="800000"/>
              <a:headEnd/>
              <a:tailEnd/>
            </a:ln>
          </p:spPr>
          <p:txBody>
            <a:bodyPr>
              <a:spAutoFit/>
            </a:bodyPr>
            <a:lstStyle/>
            <a:p>
              <a:r>
                <a:rPr lang="en-US" sz="2800">
                  <a:solidFill>
                    <a:schemeClr val="accent2"/>
                  </a:solidFill>
                  <a:latin typeface="Segoe UI" pitchFamily="34" charset="0"/>
                  <a:cs typeface="Segoe UI" pitchFamily="34" charset="0"/>
                </a:rPr>
                <a:t>Bandwidth &amp; Hardware Costs</a:t>
              </a:r>
            </a:p>
          </p:txBody>
        </p:sp>
      </p:grpSp>
      <p:grpSp>
        <p:nvGrpSpPr>
          <p:cNvPr id="45062" name="Group 8"/>
          <p:cNvGrpSpPr>
            <a:grpSpLocks/>
          </p:cNvGrpSpPr>
          <p:nvPr/>
        </p:nvGrpSpPr>
        <p:grpSpPr bwMode="auto">
          <a:xfrm>
            <a:off x="989013" y="1898650"/>
            <a:ext cx="7854950" cy="1987550"/>
            <a:chOff x="1005840" y="2270415"/>
            <a:chExt cx="7854351" cy="2225385"/>
          </a:xfrm>
        </p:grpSpPr>
        <p:sp>
          <p:nvSpPr>
            <p:cNvPr id="10" name="Freeform 9"/>
            <p:cNvSpPr/>
            <p:nvPr/>
          </p:nvSpPr>
          <p:spPr>
            <a:xfrm>
              <a:off x="1005840" y="2666790"/>
              <a:ext cx="3139836" cy="1829010"/>
            </a:xfrm>
            <a:custGeom>
              <a:avLst/>
              <a:gdLst>
                <a:gd name="connsiteX0" fmla="*/ 0 w 3139440"/>
                <a:gd name="connsiteY0" fmla="*/ 1493520 h 1493520"/>
                <a:gd name="connsiteX1" fmla="*/ 1798320 w 3139440"/>
                <a:gd name="connsiteY1" fmla="*/ 1112520 h 1493520"/>
                <a:gd name="connsiteX2" fmla="*/ 3139440 w 3139440"/>
                <a:gd name="connsiteY2" fmla="*/ 0 h 1493520"/>
                <a:gd name="connsiteX3" fmla="*/ 3139440 w 3139440"/>
                <a:gd name="connsiteY3" fmla="*/ 0 h 1493520"/>
              </a:gdLst>
              <a:ahLst/>
              <a:cxnLst>
                <a:cxn ang="0">
                  <a:pos x="connsiteX0" y="connsiteY0"/>
                </a:cxn>
                <a:cxn ang="0">
                  <a:pos x="connsiteX1" y="connsiteY1"/>
                </a:cxn>
                <a:cxn ang="0">
                  <a:pos x="connsiteX2" y="connsiteY2"/>
                </a:cxn>
                <a:cxn ang="0">
                  <a:pos x="connsiteX3" y="connsiteY3"/>
                </a:cxn>
              </a:cxnLst>
              <a:rect l="l" t="t" r="r" b="b"/>
              <a:pathLst>
                <a:path w="3139440" h="1493520">
                  <a:moveTo>
                    <a:pt x="0" y="1493520"/>
                  </a:moveTo>
                  <a:cubicBezTo>
                    <a:pt x="637540" y="1427480"/>
                    <a:pt x="1275080" y="1361440"/>
                    <a:pt x="1798320" y="1112520"/>
                  </a:cubicBezTo>
                  <a:cubicBezTo>
                    <a:pt x="2321560" y="863600"/>
                    <a:pt x="3139440" y="0"/>
                    <a:pt x="3139440" y="0"/>
                  </a:cubicBezTo>
                  <a:lnTo>
                    <a:pt x="3139440" y="0"/>
                  </a:lnTo>
                </a:path>
              </a:pathLst>
            </a:custGeom>
            <a:ln>
              <a:solidFill>
                <a:srgbClr val="C00000"/>
              </a:solidFill>
              <a:headEnd w="lg" len="lg"/>
              <a:tailEnd type="triangle" w="lg" len="lg"/>
            </a:ln>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US">
                <a:solidFill>
                  <a:schemeClr val="accent2"/>
                </a:solidFill>
              </a:endParaRPr>
            </a:p>
          </p:txBody>
        </p:sp>
        <p:sp>
          <p:nvSpPr>
            <p:cNvPr id="45065" name="TextBox 11"/>
            <p:cNvSpPr txBox="1">
              <a:spLocks noChangeArrowheads="1"/>
            </p:cNvSpPr>
            <p:nvPr/>
          </p:nvSpPr>
          <p:spPr bwMode="auto">
            <a:xfrm>
              <a:off x="4440591" y="2270415"/>
              <a:ext cx="4419600" cy="586006"/>
            </a:xfrm>
            <a:prstGeom prst="rect">
              <a:avLst/>
            </a:prstGeom>
            <a:noFill/>
            <a:ln w="9525">
              <a:noFill/>
              <a:miter lim="800000"/>
              <a:headEnd/>
              <a:tailEnd/>
            </a:ln>
          </p:spPr>
          <p:txBody>
            <a:bodyPr>
              <a:spAutoFit/>
            </a:bodyPr>
            <a:lstStyle/>
            <a:p>
              <a:r>
                <a:rPr lang="en-US" sz="2800">
                  <a:solidFill>
                    <a:schemeClr val="accent2"/>
                  </a:solidFill>
                  <a:latin typeface="Segoe UI" pitchFamily="34" charset="0"/>
                  <a:cs typeface="Segoe UI" pitchFamily="34" charset="0"/>
                </a:rPr>
                <a:t>Customer Pains</a:t>
              </a:r>
            </a:p>
          </p:txBody>
        </p:sp>
      </p:grpSp>
      <p:sp>
        <p:nvSpPr>
          <p:cNvPr id="45063" name="TextBox 34"/>
          <p:cNvSpPr txBox="1">
            <a:spLocks noChangeArrowheads="1"/>
          </p:cNvSpPr>
          <p:nvPr/>
        </p:nvSpPr>
        <p:spPr bwMode="auto">
          <a:xfrm>
            <a:off x="4640263" y="2389188"/>
            <a:ext cx="4891087" cy="923925"/>
          </a:xfrm>
          <a:prstGeom prst="rect">
            <a:avLst/>
          </a:prstGeom>
          <a:noFill/>
          <a:ln w="9525">
            <a:noFill/>
            <a:miter lim="800000"/>
            <a:headEnd/>
            <a:tailEnd/>
          </a:ln>
        </p:spPr>
        <p:txBody>
          <a:bodyPr>
            <a:spAutoFit/>
          </a:bodyPr>
          <a:lstStyle/>
          <a:p>
            <a:pPr>
              <a:buFont typeface="Wingdings" pitchFamily="2" charset="2"/>
              <a:buChar char="à"/>
            </a:pPr>
            <a:r>
              <a:rPr lang="en-US">
                <a:solidFill>
                  <a:schemeClr val="bg1"/>
                </a:solidFill>
                <a:latin typeface="Segoe UI" pitchFamily="34" charset="0"/>
                <a:cs typeface="Segoe UI" pitchFamily="34" charset="0"/>
                <a:sym typeface="Wingdings" pitchFamily="2" charset="2"/>
              </a:rPr>
              <a:t> Product cycles dependent on remote teams </a:t>
            </a:r>
          </a:p>
          <a:p>
            <a:pPr>
              <a:buFont typeface="Wingdings" pitchFamily="2" charset="2"/>
              <a:buChar char="à"/>
            </a:pPr>
            <a:r>
              <a:rPr lang="en-US">
                <a:solidFill>
                  <a:schemeClr val="bg1"/>
                </a:solidFill>
                <a:latin typeface="Segoe UI" pitchFamily="34" charset="0"/>
                <a:cs typeface="Segoe UI" pitchFamily="34" charset="0"/>
                <a:sym typeface="Wingdings" pitchFamily="2" charset="2"/>
              </a:rPr>
              <a:t> Increased travel time and costs</a:t>
            </a:r>
          </a:p>
          <a:p>
            <a:pPr>
              <a:buFont typeface="Wingdings" pitchFamily="2" charset="2"/>
              <a:buChar char="à"/>
            </a:pPr>
            <a:r>
              <a:rPr lang="en-US">
                <a:solidFill>
                  <a:schemeClr val="bg1"/>
                </a:solidFill>
                <a:latin typeface="Segoe UI" pitchFamily="34" charset="0"/>
                <a:cs typeface="Segoe UI" pitchFamily="34" charset="0"/>
                <a:sym typeface="Wingdings" pitchFamily="2" charset="2"/>
              </a:rPr>
              <a:t> Energy consumption, CO2 production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Microsoft Personal Telepresence Station</a:t>
            </a:r>
            <a:endParaRPr/>
          </a:p>
        </p:txBody>
      </p:sp>
      <p:sp>
        <p:nvSpPr>
          <p:cNvPr id="47106" name="Text Placeholder 2"/>
          <p:cNvSpPr>
            <a:spLocks noGrp="1"/>
          </p:cNvSpPr>
          <p:nvPr>
            <p:ph idx="1"/>
          </p:nvPr>
        </p:nvSpPr>
        <p:spPr>
          <a:xfrm>
            <a:off x="508000" y="1565275"/>
            <a:ext cx="11172825" cy="2211388"/>
          </a:xfrm>
        </p:spPr>
        <p:txBody>
          <a:bodyPr/>
          <a:lstStyle/>
          <a:p>
            <a:pPr eaLnBrk="1" hangingPunct="1"/>
            <a:r>
              <a:rPr lang="en-US" smtClean="0"/>
              <a:t>Replicate experience people enjoy in face-to-face meeting</a:t>
            </a:r>
          </a:p>
          <a:p>
            <a:pPr lvl="1" eaLnBrk="1" hangingPunct="1"/>
            <a:r>
              <a:rPr lang="en-US" smtClean="0">
                <a:solidFill>
                  <a:srgbClr val="000000"/>
                </a:solidFill>
              </a:rPr>
              <a:t>Dedicated camera-display-speaker for remote stand-in</a:t>
            </a:r>
          </a:p>
          <a:p>
            <a:pPr lvl="1" eaLnBrk="1" hangingPunct="1"/>
            <a:r>
              <a:rPr lang="en-US" smtClean="0"/>
              <a:t>Tailored to a single person </a:t>
            </a:r>
            <a:r>
              <a:rPr lang="en-US" smtClean="0">
                <a:sym typeface="Wingdings" pitchFamily="2" charset="2"/>
              </a:rPr>
              <a:t> Correct spatial cues</a:t>
            </a:r>
            <a:endParaRPr lang="en-US" smtClean="0"/>
          </a:p>
          <a:p>
            <a:pPr eaLnBrk="1" hangingPunct="1"/>
            <a:r>
              <a:rPr lang="en-US" smtClean="0"/>
              <a:t>Prototypes</a:t>
            </a:r>
            <a:endParaRPr lang="en-US" i="1" smtClean="0"/>
          </a:p>
        </p:txBody>
      </p:sp>
      <p:pic>
        <p:nvPicPr>
          <p:cNvPr id="47107" name="Picture 96" descr="IMG_0361"/>
          <p:cNvPicPr>
            <a:picLocks noChangeAspect="1" noChangeArrowheads="1"/>
          </p:cNvPicPr>
          <p:nvPr/>
        </p:nvPicPr>
        <p:blipFill>
          <a:blip r:embed="rId3"/>
          <a:srcRect/>
          <a:stretch>
            <a:fillRect/>
          </a:stretch>
        </p:blipFill>
        <p:spPr bwMode="auto">
          <a:xfrm>
            <a:off x="5202238" y="3609975"/>
            <a:ext cx="1873250" cy="1277938"/>
          </a:xfrm>
          <a:prstGeom prst="rect">
            <a:avLst/>
          </a:prstGeom>
          <a:noFill/>
          <a:ln w="9525" algn="in">
            <a:noFill/>
            <a:miter lim="800000"/>
            <a:headEnd/>
            <a:tailEnd/>
          </a:ln>
        </p:spPr>
      </p:pic>
      <p:pic>
        <p:nvPicPr>
          <p:cNvPr id="47108" name="Picture 95"/>
          <p:cNvPicPr>
            <a:picLocks noChangeAspect="1" noChangeArrowheads="1"/>
          </p:cNvPicPr>
          <p:nvPr/>
        </p:nvPicPr>
        <p:blipFill>
          <a:blip r:embed="rId4"/>
          <a:srcRect/>
          <a:stretch>
            <a:fillRect/>
          </a:stretch>
        </p:blipFill>
        <p:spPr bwMode="auto">
          <a:xfrm>
            <a:off x="5189538" y="5018088"/>
            <a:ext cx="1873250" cy="1266825"/>
          </a:xfrm>
          <a:prstGeom prst="rect">
            <a:avLst/>
          </a:prstGeom>
          <a:noFill/>
          <a:ln w="9525" algn="in">
            <a:noFill/>
            <a:miter lim="800000"/>
            <a:headEnd/>
            <a:tailEnd/>
          </a:ln>
        </p:spPr>
      </p:pic>
      <p:sp>
        <p:nvSpPr>
          <p:cNvPr id="77" name="TextBox 76"/>
          <p:cNvSpPr txBox="1"/>
          <p:nvPr/>
        </p:nvSpPr>
        <p:spPr>
          <a:xfrm>
            <a:off x="7688263" y="3433763"/>
            <a:ext cx="2978150" cy="331787"/>
          </a:xfrm>
          <a:prstGeom prst="rect">
            <a:avLst/>
          </a:prstGeom>
        </p:spPr>
        <p:txBody>
          <a:bodyPr wrap="none" lIns="0" tIns="0" rIns="0" bIns="0">
            <a:spAutoFit/>
          </a:bodyPr>
          <a:lstStyle/>
          <a:p>
            <a:pPr marL="396875" indent="-396875" defTabSz="914363" fontAlgn="auto">
              <a:lnSpc>
                <a:spcPct val="90000"/>
              </a:lnSpc>
              <a:spcBef>
                <a:spcPct val="20000"/>
              </a:spcBef>
              <a:spcAft>
                <a:spcPts val="0"/>
              </a:spcAft>
              <a:buSzPct val="85000"/>
              <a:defRPr/>
            </a:pPr>
            <a:r>
              <a:rPr lang="en-US" sz="2400" i="1" dirty="0">
                <a:solidFill>
                  <a:srgbClr val="0070C0"/>
                </a:solidFill>
                <a:latin typeface="+mn-lt"/>
              </a:rPr>
              <a:t>Full Mesh Geometry</a:t>
            </a:r>
          </a:p>
        </p:txBody>
      </p:sp>
      <p:pic>
        <p:nvPicPr>
          <p:cNvPr id="47110" name="Picture 2"/>
          <p:cNvPicPr>
            <a:picLocks noChangeAspect="1" noChangeArrowheads="1"/>
          </p:cNvPicPr>
          <p:nvPr/>
        </p:nvPicPr>
        <p:blipFill>
          <a:blip r:embed="rId5"/>
          <a:srcRect/>
          <a:stretch>
            <a:fillRect/>
          </a:stretch>
        </p:blipFill>
        <p:spPr bwMode="auto">
          <a:xfrm>
            <a:off x="3105150" y="5011738"/>
            <a:ext cx="1893888" cy="1273175"/>
          </a:xfrm>
          <a:prstGeom prst="rect">
            <a:avLst/>
          </a:prstGeom>
          <a:noFill/>
          <a:ln w="9525">
            <a:noFill/>
            <a:miter lim="800000"/>
            <a:headEnd/>
            <a:tailEnd/>
          </a:ln>
        </p:spPr>
      </p:pic>
      <p:pic>
        <p:nvPicPr>
          <p:cNvPr id="47111" name="Picture 3"/>
          <p:cNvPicPr>
            <a:picLocks noChangeAspect="1" noChangeArrowheads="1"/>
          </p:cNvPicPr>
          <p:nvPr/>
        </p:nvPicPr>
        <p:blipFill>
          <a:blip r:embed="rId6"/>
          <a:srcRect/>
          <a:stretch>
            <a:fillRect/>
          </a:stretch>
        </p:blipFill>
        <p:spPr bwMode="auto">
          <a:xfrm>
            <a:off x="3109913" y="3633788"/>
            <a:ext cx="1882775" cy="1260475"/>
          </a:xfrm>
          <a:prstGeom prst="rect">
            <a:avLst/>
          </a:prstGeom>
          <a:noFill/>
          <a:ln w="9525">
            <a:noFill/>
            <a:miter lim="800000"/>
            <a:headEnd/>
            <a:tailEnd/>
          </a:ln>
        </p:spPr>
      </p:pic>
      <p:grpSp>
        <p:nvGrpSpPr>
          <p:cNvPr id="47112" name="Group 78"/>
          <p:cNvGrpSpPr>
            <a:grpSpLocks/>
          </p:cNvGrpSpPr>
          <p:nvPr/>
        </p:nvGrpSpPr>
        <p:grpSpPr bwMode="auto">
          <a:xfrm>
            <a:off x="7905750" y="3914775"/>
            <a:ext cx="2544763" cy="2609850"/>
            <a:chOff x="6165800" y="3900421"/>
            <a:chExt cx="2154373" cy="2209800"/>
          </a:xfrm>
        </p:grpSpPr>
        <p:sp>
          <p:nvSpPr>
            <p:cNvPr id="80" name="Oval 79"/>
            <p:cNvSpPr/>
            <p:nvPr/>
          </p:nvSpPr>
          <p:spPr>
            <a:xfrm rot="2953117" flipH="1">
              <a:off x="7842355" y="4053000"/>
              <a:ext cx="533632" cy="2284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rot="2953117" flipH="1">
              <a:off x="6066308" y="5715055"/>
              <a:ext cx="532288" cy="22847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rot="18646883">
              <a:off x="7904177" y="5729168"/>
              <a:ext cx="533631" cy="22847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rot="18646883">
              <a:off x="6071012" y="4053000"/>
              <a:ext cx="533632" cy="228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7117" name="Group 83"/>
            <p:cNvGrpSpPr>
              <a:grpSpLocks noChangeAspect="1"/>
            </p:cNvGrpSpPr>
            <p:nvPr/>
          </p:nvGrpSpPr>
          <p:grpSpPr bwMode="auto">
            <a:xfrm>
              <a:off x="6165793" y="3974854"/>
              <a:ext cx="2154368" cy="2057199"/>
              <a:chOff x="3366522" y="4238345"/>
              <a:chExt cx="2692966" cy="2572310"/>
            </a:xfrm>
          </p:grpSpPr>
          <p:cxnSp>
            <p:nvCxnSpPr>
              <p:cNvPr id="85" name="Straight Connector 84"/>
              <p:cNvCxnSpPr/>
              <p:nvPr/>
            </p:nvCxnSpPr>
            <p:spPr>
              <a:xfrm rot="18900000">
                <a:off x="5145606" y="6105006"/>
                <a:ext cx="532546" cy="1681"/>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8900000" flipV="1">
                <a:off x="5030442" y="6373170"/>
                <a:ext cx="381525" cy="379670"/>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3500000" flipH="1">
                <a:off x="5678152" y="5726843"/>
                <a:ext cx="381351" cy="381525"/>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rot="18900000">
                <a:off x="5503436" y="5994078"/>
                <a:ext cx="75599" cy="756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5226244" y="6447875"/>
                <a:ext cx="77278" cy="77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5889827" y="5928530"/>
                <a:ext cx="75599" cy="75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rot="18900000">
                <a:off x="5043128" y="6372243"/>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rot="18900000">
                <a:off x="5347201" y="5837771"/>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rot="18900000">
                <a:off x="5804149" y="5743650"/>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93"/>
              <p:cNvSpPr/>
              <p:nvPr/>
            </p:nvSpPr>
            <p:spPr>
              <a:xfrm>
                <a:off x="5703352" y="6397454"/>
                <a:ext cx="77278" cy="77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rot="18900000">
                <a:off x="5678152" y="6373923"/>
                <a:ext cx="381351" cy="38152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rot="18900000">
                <a:off x="5723511" y="6614268"/>
                <a:ext cx="45358" cy="151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rot="18900000">
                <a:off x="5972145" y="6362159"/>
                <a:ext cx="45358" cy="1529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8" name="Straight Connector 97"/>
              <p:cNvCxnSpPr/>
              <p:nvPr/>
            </p:nvCxnSpPr>
            <p:spPr>
              <a:xfrm rot="13500000">
                <a:off x="5068205" y="4935218"/>
                <a:ext cx="532792" cy="1679"/>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3500000" flipV="1">
                <a:off x="5602554" y="4935218"/>
                <a:ext cx="379670" cy="379845"/>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8100000" flipH="1">
                <a:off x="4955684" y="4288224"/>
                <a:ext cx="381525" cy="381351"/>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3500000">
                <a:off x="5274945" y="4768843"/>
                <a:ext cx="75632" cy="755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p:nvPr/>
            </p:nvSpPr>
            <p:spPr>
              <a:xfrm rot="16200000">
                <a:off x="5671415" y="5044483"/>
                <a:ext cx="75632" cy="755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rot="16200000">
                <a:off x="5150628" y="4304962"/>
                <a:ext cx="75632" cy="755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rot="13500000">
                <a:off x="5594101" y="5076452"/>
                <a:ext cx="228579"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rot="13500000">
                <a:off x="5117833" y="4771399"/>
                <a:ext cx="230261"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rot="13500000">
                <a:off x="4965797" y="4237768"/>
                <a:ext cx="228579"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p:nvPr/>
            </p:nvSpPr>
            <p:spPr>
              <a:xfrm rot="16200000">
                <a:off x="5626897" y="4566315"/>
                <a:ext cx="75632" cy="7727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rot="13500000">
                <a:off x="5602467" y="4288225"/>
                <a:ext cx="381525" cy="38135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rot="13500000">
                <a:off x="5894856" y="4525154"/>
                <a:ext cx="47060" cy="15119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rot="13500000">
                <a:off x="5644542" y="4276407"/>
                <a:ext cx="45380" cy="15287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1" name="Straight Connector 110"/>
              <p:cNvCxnSpPr/>
              <p:nvPr/>
            </p:nvCxnSpPr>
            <p:spPr>
              <a:xfrm rot="8100000">
                <a:off x="3769720" y="4935218"/>
                <a:ext cx="534226" cy="1681"/>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8100000" flipV="1">
                <a:off x="4035907" y="4289064"/>
                <a:ext cx="381525" cy="379670"/>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2700000" flipH="1">
                <a:off x="3390050" y="4935218"/>
                <a:ext cx="379670" cy="379845"/>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rot="8100000">
                <a:off x="3863798" y="4901603"/>
                <a:ext cx="75599" cy="77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p:cNvSpPr/>
              <p:nvPr/>
            </p:nvSpPr>
            <p:spPr>
              <a:xfrm rot="10800000">
                <a:off x="4139311" y="4523439"/>
                <a:ext cx="77278" cy="77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a:xfrm rot="10800000">
                <a:off x="3433729" y="5044466"/>
                <a:ext cx="75599" cy="75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p:nvPr/>
            </p:nvSpPr>
            <p:spPr>
              <a:xfrm rot="8100000">
                <a:off x="4171231" y="4447806"/>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a:xfrm rot="8100000">
                <a:off x="3867158" y="4904965"/>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p:nvPr/>
            </p:nvSpPr>
            <p:spPr>
              <a:xfrm rot="8100000">
                <a:off x="3366530" y="5076399"/>
                <a:ext cx="228474" cy="2285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ectangle 119"/>
              <p:cNvSpPr/>
              <p:nvPr/>
            </p:nvSpPr>
            <p:spPr>
              <a:xfrm rot="10800000">
                <a:off x="3668923" y="4568818"/>
                <a:ext cx="75599" cy="7563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p:nvPr/>
            </p:nvSpPr>
            <p:spPr>
              <a:xfrm rot="8100000">
                <a:off x="3390050" y="4288137"/>
                <a:ext cx="379670" cy="3815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rot="8100000">
                <a:off x="3679003" y="4276371"/>
                <a:ext cx="45359" cy="15294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rot="8100000">
                <a:off x="3432049" y="4526801"/>
                <a:ext cx="45358" cy="15294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rot="2700000">
                <a:off x="3770438" y="6105847"/>
                <a:ext cx="534472" cy="1679"/>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2700000" flipV="1">
                <a:off x="3390050" y="5726843"/>
                <a:ext cx="381351" cy="379845"/>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8900000" flipH="1">
                <a:off x="4035066" y="6374011"/>
                <a:ext cx="381526" cy="381351"/>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rot="2700000">
                <a:off x="4073776" y="6204187"/>
                <a:ext cx="75632" cy="755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p:cNvSpPr/>
              <p:nvPr/>
            </p:nvSpPr>
            <p:spPr>
              <a:xfrm rot="5400000">
                <a:off x="3663026" y="5927707"/>
                <a:ext cx="75632" cy="772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p:cNvSpPr/>
              <p:nvPr/>
            </p:nvSpPr>
            <p:spPr>
              <a:xfrm rot="5400000">
                <a:off x="4140134" y="6667229"/>
                <a:ext cx="75632" cy="772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p:nvPr/>
            </p:nvSpPr>
            <p:spPr>
              <a:xfrm rot="2700000">
                <a:off x="3586553" y="5743702"/>
                <a:ext cx="228579"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rot="2700000">
                <a:off x="4076260" y="6048755"/>
                <a:ext cx="230261"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rot="2700000">
                <a:off x="4171178" y="6582387"/>
                <a:ext cx="228579" cy="228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p:cNvSpPr/>
              <p:nvPr/>
            </p:nvSpPr>
            <p:spPr>
              <a:xfrm rot="5400000">
                <a:off x="3669746" y="6398312"/>
                <a:ext cx="75632" cy="772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rot="2700000">
                <a:off x="3389122" y="6374851"/>
                <a:ext cx="381526" cy="3796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rot="2700000">
                <a:off x="3432039" y="6365555"/>
                <a:ext cx="45379" cy="1528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rot="2700000">
                <a:off x="3682352" y="6612622"/>
                <a:ext cx="45380" cy="15287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7" name="Straight Arrow Connector 136"/>
              <p:cNvCxnSpPr>
                <a:stCxn id="119" idx="7"/>
              </p:cNvCxnSpPr>
              <p:nvPr/>
            </p:nvCxnSpPr>
            <p:spPr>
              <a:xfrm rot="5400000">
                <a:off x="3157230" y="5620117"/>
                <a:ext cx="638678" cy="839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30" idx="1"/>
              </p:cNvCxnSpPr>
              <p:nvPr/>
            </p:nvCxnSpPr>
            <p:spPr>
              <a:xfrm flipV="1">
                <a:off x="3700843" y="5104972"/>
                <a:ext cx="8399" cy="63867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5928466" y="5104972"/>
                <a:ext cx="8399" cy="63867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384853" y="5615076"/>
                <a:ext cx="638678" cy="839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4419864" y="4572180"/>
                <a:ext cx="685423" cy="1681"/>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0800000">
                <a:off x="4266988" y="4343601"/>
                <a:ext cx="685423"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4419864" y="6705028"/>
                <a:ext cx="761020" cy="168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10800000">
                <a:off x="4266988" y="6476448"/>
                <a:ext cx="762701" cy="168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8" idx="0"/>
              </p:cNvCxnSpPr>
              <p:nvPr/>
            </p:nvCxnSpPr>
            <p:spPr>
              <a:xfrm rot="16200000" flipH="1">
                <a:off x="4123944" y="5038018"/>
                <a:ext cx="1072306" cy="119613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92" idx="0"/>
              </p:cNvCxnSpPr>
              <p:nvPr/>
            </p:nvCxnSpPr>
            <p:spPr>
              <a:xfrm rot="16200000" flipV="1">
                <a:off x="4250782" y="4741367"/>
                <a:ext cx="1070626" cy="118941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05" idx="0"/>
              </p:cNvCxnSpPr>
              <p:nvPr/>
            </p:nvCxnSpPr>
            <p:spPr>
              <a:xfrm rot="10800000" flipV="1">
                <a:off x="3962916" y="4967152"/>
                <a:ext cx="1189410" cy="105213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31" idx="0"/>
              </p:cNvCxnSpPr>
              <p:nvPr/>
            </p:nvCxnSpPr>
            <p:spPr>
              <a:xfrm flipV="1">
                <a:off x="4272028" y="5029339"/>
                <a:ext cx="1139011" cy="105213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Microsoft Personal Telepresence Station</a:t>
            </a:r>
            <a:endParaRPr/>
          </a:p>
        </p:txBody>
      </p:sp>
      <p:pic>
        <p:nvPicPr>
          <p:cNvPr id="4" name="TelepresenceStation.wmv">
            <a:hlinkClick r:id="" action="ppaction://media"/>
          </p:cNvPr>
          <p:cNvPicPr>
            <a:picLocks noRot="1" noChangeAspect="1"/>
          </p:cNvPicPr>
          <p:nvPr>
            <a:videoFile r:link="rId1"/>
          </p:nvPr>
        </p:nvPicPr>
        <p:blipFill>
          <a:blip r:embed="rId4"/>
          <a:srcRect/>
          <a:stretch>
            <a:fillRect/>
          </a:stretch>
        </p:blipFill>
        <p:spPr bwMode="auto">
          <a:xfrm>
            <a:off x="2087563" y="1211263"/>
            <a:ext cx="7723187" cy="51482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8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Still Many Challenges</a:t>
            </a:r>
            <a:endParaRPr/>
          </a:p>
        </p:txBody>
      </p:sp>
      <p:sp>
        <p:nvSpPr>
          <p:cNvPr id="51202" name="Text Placeholder 2"/>
          <p:cNvSpPr>
            <a:spLocks noGrp="1"/>
          </p:cNvSpPr>
          <p:nvPr>
            <p:ph idx="1"/>
          </p:nvPr>
        </p:nvSpPr>
        <p:spPr>
          <a:xfrm>
            <a:off x="508000" y="1870075"/>
            <a:ext cx="11172825" cy="2609850"/>
          </a:xfrm>
        </p:spPr>
        <p:txBody>
          <a:bodyPr/>
          <a:lstStyle/>
          <a:p>
            <a:pPr eaLnBrk="1" hangingPunct="1"/>
            <a:r>
              <a:rPr lang="en-US" smtClean="0"/>
              <a:t>Make it more immersive?</a:t>
            </a:r>
          </a:p>
          <a:p>
            <a:pPr eaLnBrk="1" hangingPunct="1"/>
            <a:r>
              <a:rPr lang="en-US" smtClean="0"/>
              <a:t>Design user interface for both audio-visual and data?</a:t>
            </a:r>
          </a:p>
          <a:p>
            <a:pPr eaLnBrk="1" hangingPunct="1"/>
            <a:r>
              <a:rPr lang="en-US" smtClean="0"/>
              <a:t>Adapt to network conditions?</a:t>
            </a:r>
          </a:p>
          <a:p>
            <a:pPr eaLnBrk="1" hangingPunct="1"/>
            <a:r>
              <a:rPr lang="en-US" smtClean="0"/>
              <a:t>Combine HW &amp; SW for better capture and rendering?</a:t>
            </a:r>
          </a:p>
          <a:p>
            <a:pPr eaLnBrk="1" hangingPunct="1"/>
            <a:r>
              <a:rPr lang="en-US" smtClean="0"/>
              <a: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rc 45"/>
          <p:cNvSpPr>
            <a:spLocks/>
          </p:cNvSpPr>
          <p:nvPr/>
        </p:nvSpPr>
        <p:spPr bwMode="auto">
          <a:xfrm rot="-2105693">
            <a:off x="7392988" y="2149475"/>
            <a:ext cx="3048000" cy="2286000"/>
          </a:xfrm>
          <a:custGeom>
            <a:avLst/>
            <a:gdLst>
              <a:gd name="T0" fmla="*/ 0 w 21600"/>
              <a:gd name="T1" fmla="*/ 0 h 21851"/>
              <a:gd name="T2" fmla="*/ 429974572 w 21600"/>
              <a:gd name="T3" fmla="*/ 239155939 h 21851"/>
              <a:gd name="T4" fmla="*/ 0 w 21600"/>
              <a:gd name="T5" fmla="*/ 236408681 h 21851"/>
              <a:gd name="T6" fmla="*/ 0 60000 65536"/>
              <a:gd name="T7" fmla="*/ 0 60000 65536"/>
              <a:gd name="T8" fmla="*/ 0 60000 65536"/>
              <a:gd name="T9" fmla="*/ 0 w 21600"/>
              <a:gd name="T10" fmla="*/ 0 h 21851"/>
              <a:gd name="T11" fmla="*/ 21600 w 21600"/>
              <a:gd name="T12" fmla="*/ 21851 h 21851"/>
            </a:gdLst>
            <a:ahLst/>
            <a:cxnLst>
              <a:cxn ang="T6">
                <a:pos x="T0" y="T1"/>
              </a:cxn>
              <a:cxn ang="T7">
                <a:pos x="T2" y="T3"/>
              </a:cxn>
              <a:cxn ang="T8">
                <a:pos x="T4" y="T5"/>
              </a:cxn>
            </a:cxnLst>
            <a:rect l="T9" t="T10" r="T11" b="T12"/>
            <a:pathLst>
              <a:path w="21600" h="21851" fill="none" extrusionOk="0">
                <a:moveTo>
                  <a:pt x="-1" y="0"/>
                </a:moveTo>
                <a:cubicBezTo>
                  <a:pt x="11929" y="0"/>
                  <a:pt x="21600" y="9670"/>
                  <a:pt x="21600" y="21600"/>
                </a:cubicBezTo>
                <a:cubicBezTo>
                  <a:pt x="21600" y="21683"/>
                  <a:pt x="21599" y="21767"/>
                  <a:pt x="21598" y="21850"/>
                </a:cubicBezTo>
              </a:path>
              <a:path w="21600" h="21851" stroke="0" extrusionOk="0">
                <a:moveTo>
                  <a:pt x="-1" y="0"/>
                </a:moveTo>
                <a:cubicBezTo>
                  <a:pt x="11929" y="0"/>
                  <a:pt x="21600" y="9670"/>
                  <a:pt x="21600" y="21600"/>
                </a:cubicBezTo>
                <a:cubicBezTo>
                  <a:pt x="21600" y="21683"/>
                  <a:pt x="21599" y="21767"/>
                  <a:pt x="21598" y="21850"/>
                </a:cubicBezTo>
                <a:lnTo>
                  <a:pt x="0" y="21600"/>
                </a:lnTo>
                <a:close/>
              </a:path>
            </a:pathLst>
          </a:custGeom>
          <a:noFill/>
          <a:ln w="9525">
            <a:solidFill>
              <a:srgbClr val="000000"/>
            </a:solidFill>
            <a:prstDash val="dash"/>
            <a:round/>
            <a:headEnd/>
            <a:tailEnd/>
          </a:ln>
        </p:spPr>
        <p:txBody>
          <a:bodyPr/>
          <a:lstStyle/>
          <a:p>
            <a:endParaRPr lang="en-US"/>
          </a:p>
        </p:txBody>
      </p:sp>
      <p:sp>
        <p:nvSpPr>
          <p:cNvPr id="53250" name="AutoShape 46"/>
          <p:cNvSpPr>
            <a:spLocks noChangeArrowheads="1"/>
          </p:cNvSpPr>
          <p:nvPr/>
        </p:nvSpPr>
        <p:spPr bwMode="auto">
          <a:xfrm>
            <a:off x="8634413" y="5138738"/>
            <a:ext cx="554037" cy="409575"/>
          </a:xfrm>
          <a:prstGeom prst="smileyFace">
            <a:avLst>
              <a:gd name="adj" fmla="val 4653"/>
            </a:avLst>
          </a:prstGeom>
          <a:solidFill>
            <a:srgbClr val="FFFFFF"/>
          </a:solidFill>
          <a:ln w="9525">
            <a:solidFill>
              <a:srgbClr val="000000"/>
            </a:solidFill>
            <a:round/>
            <a:headEnd/>
            <a:tailEnd/>
          </a:ln>
        </p:spPr>
        <p:txBody>
          <a:bodyPr/>
          <a:lstStyle/>
          <a:p>
            <a:endParaRPr lang="en-US"/>
          </a:p>
        </p:txBody>
      </p:sp>
      <p:cxnSp>
        <p:nvCxnSpPr>
          <p:cNvPr id="53251" name="AutoShape 47"/>
          <p:cNvCxnSpPr>
            <a:cxnSpLocks noChangeShapeType="1"/>
            <a:stCxn id="53249" idx="0"/>
          </p:cNvCxnSpPr>
          <p:nvPr/>
        </p:nvCxnSpPr>
        <p:spPr bwMode="auto">
          <a:xfrm>
            <a:off x="7013575" y="3233738"/>
            <a:ext cx="1871663" cy="1905000"/>
          </a:xfrm>
          <a:prstGeom prst="straightConnector1">
            <a:avLst/>
          </a:prstGeom>
          <a:noFill/>
          <a:ln w="9525">
            <a:solidFill>
              <a:srgbClr val="000000"/>
            </a:solidFill>
            <a:prstDash val="dash"/>
            <a:round/>
            <a:headEnd/>
            <a:tailEnd/>
          </a:ln>
        </p:spPr>
      </p:cxnSp>
      <p:cxnSp>
        <p:nvCxnSpPr>
          <p:cNvPr id="53252" name="AutoShape 48"/>
          <p:cNvCxnSpPr>
            <a:cxnSpLocks noChangeShapeType="1"/>
            <a:endCxn id="53249" idx="1"/>
          </p:cNvCxnSpPr>
          <p:nvPr/>
        </p:nvCxnSpPr>
        <p:spPr bwMode="auto">
          <a:xfrm flipV="1">
            <a:off x="8885238" y="3351213"/>
            <a:ext cx="1935162" cy="1787525"/>
          </a:xfrm>
          <a:prstGeom prst="straightConnector1">
            <a:avLst/>
          </a:prstGeom>
          <a:noFill/>
          <a:ln w="9525">
            <a:solidFill>
              <a:srgbClr val="000000"/>
            </a:solidFill>
            <a:prstDash val="dash"/>
            <a:round/>
            <a:headEnd/>
            <a:tailEnd/>
          </a:ln>
        </p:spPr>
      </p:cxnSp>
      <p:grpSp>
        <p:nvGrpSpPr>
          <p:cNvPr id="53253" name="Group 49"/>
          <p:cNvGrpSpPr>
            <a:grpSpLocks/>
          </p:cNvGrpSpPr>
          <p:nvPr/>
        </p:nvGrpSpPr>
        <p:grpSpPr bwMode="auto">
          <a:xfrm rot="-2040000">
            <a:off x="6799263" y="2730500"/>
            <a:ext cx="596900" cy="276225"/>
            <a:chOff x="9012" y="3829"/>
            <a:chExt cx="588" cy="362"/>
          </a:xfrm>
        </p:grpSpPr>
        <p:sp>
          <p:nvSpPr>
            <p:cNvPr id="53268" name="Rectangle 50"/>
            <p:cNvSpPr>
              <a:spLocks noChangeArrowheads="1"/>
            </p:cNvSpPr>
            <p:nvPr/>
          </p:nvSpPr>
          <p:spPr bwMode="auto">
            <a:xfrm>
              <a:off x="9200" y="3829"/>
              <a:ext cx="212" cy="137"/>
            </a:xfrm>
            <a:prstGeom prst="rect">
              <a:avLst/>
            </a:prstGeom>
            <a:solidFill>
              <a:srgbClr val="FFFFFF"/>
            </a:solidFill>
            <a:ln w="9525">
              <a:solidFill>
                <a:srgbClr val="000000"/>
              </a:solidFill>
              <a:miter lim="800000"/>
              <a:headEnd/>
              <a:tailEnd/>
            </a:ln>
          </p:spPr>
          <p:txBody>
            <a:bodyPr/>
            <a:lstStyle/>
            <a:p>
              <a:endParaRPr lang="en-US"/>
            </a:p>
          </p:txBody>
        </p:sp>
        <p:sp>
          <p:nvSpPr>
            <p:cNvPr id="53269" name="Freeform 51"/>
            <p:cNvSpPr>
              <a:spLocks/>
            </p:cNvSpPr>
            <p:nvPr/>
          </p:nvSpPr>
          <p:spPr bwMode="auto">
            <a:xfrm>
              <a:off x="9012" y="3966"/>
              <a:ext cx="588" cy="225"/>
            </a:xfrm>
            <a:custGeom>
              <a:avLst/>
              <a:gdLst>
                <a:gd name="T0" fmla="*/ 188 w 705"/>
                <a:gd name="T1" fmla="*/ 0 h 270"/>
                <a:gd name="T2" fmla="*/ 0 w 705"/>
                <a:gd name="T3" fmla="*/ 225 h 270"/>
                <a:gd name="T4" fmla="*/ 588 w 705"/>
                <a:gd name="T5" fmla="*/ 225 h 270"/>
                <a:gd name="T6" fmla="*/ 400 w 705"/>
                <a:gd name="T7" fmla="*/ 0 h 270"/>
                <a:gd name="T8" fmla="*/ 188 w 705"/>
                <a:gd name="T9" fmla="*/ 0 h 270"/>
                <a:gd name="T10" fmla="*/ 0 60000 65536"/>
                <a:gd name="T11" fmla="*/ 0 60000 65536"/>
                <a:gd name="T12" fmla="*/ 0 60000 65536"/>
                <a:gd name="T13" fmla="*/ 0 60000 65536"/>
                <a:gd name="T14" fmla="*/ 0 60000 65536"/>
                <a:gd name="T15" fmla="*/ 0 w 705"/>
                <a:gd name="T16" fmla="*/ 0 h 270"/>
                <a:gd name="T17" fmla="*/ 705 w 705"/>
                <a:gd name="T18" fmla="*/ 270 h 270"/>
              </a:gdLst>
              <a:ahLst/>
              <a:cxnLst>
                <a:cxn ang="T10">
                  <a:pos x="T0" y="T1"/>
                </a:cxn>
                <a:cxn ang="T11">
                  <a:pos x="T2" y="T3"/>
                </a:cxn>
                <a:cxn ang="T12">
                  <a:pos x="T4" y="T5"/>
                </a:cxn>
                <a:cxn ang="T13">
                  <a:pos x="T6" y="T7"/>
                </a:cxn>
                <a:cxn ang="T14">
                  <a:pos x="T8" y="T9"/>
                </a:cxn>
              </a:cxnLst>
              <a:rect l="T15" t="T16" r="T17" b="T18"/>
              <a:pathLst>
                <a:path w="705" h="270">
                  <a:moveTo>
                    <a:pt x="226" y="0"/>
                  </a:moveTo>
                  <a:lnTo>
                    <a:pt x="0" y="270"/>
                  </a:lnTo>
                  <a:lnTo>
                    <a:pt x="705" y="270"/>
                  </a:lnTo>
                  <a:lnTo>
                    <a:pt x="480" y="0"/>
                  </a:lnTo>
                  <a:lnTo>
                    <a:pt x="226" y="0"/>
                  </a:lnTo>
                  <a:close/>
                </a:path>
              </a:pathLst>
            </a:custGeom>
            <a:solidFill>
              <a:srgbClr val="FFFFFF"/>
            </a:solidFill>
            <a:ln w="9525">
              <a:solidFill>
                <a:srgbClr val="000000"/>
              </a:solidFill>
              <a:round/>
              <a:headEnd/>
              <a:tailEnd/>
            </a:ln>
          </p:spPr>
          <p:txBody>
            <a:bodyPr/>
            <a:lstStyle/>
            <a:p>
              <a:endParaRPr lang="en-US"/>
            </a:p>
          </p:txBody>
        </p:sp>
      </p:grpSp>
      <p:grpSp>
        <p:nvGrpSpPr>
          <p:cNvPr id="53254" name="Group 52"/>
          <p:cNvGrpSpPr>
            <a:grpSpLocks/>
          </p:cNvGrpSpPr>
          <p:nvPr/>
        </p:nvGrpSpPr>
        <p:grpSpPr bwMode="auto">
          <a:xfrm rot="2038877">
            <a:off x="10444163" y="2713038"/>
            <a:ext cx="600075" cy="277812"/>
            <a:chOff x="9012" y="3829"/>
            <a:chExt cx="588" cy="362"/>
          </a:xfrm>
        </p:grpSpPr>
        <p:sp>
          <p:nvSpPr>
            <p:cNvPr id="53266" name="Rectangle 53"/>
            <p:cNvSpPr>
              <a:spLocks noChangeArrowheads="1"/>
            </p:cNvSpPr>
            <p:nvPr/>
          </p:nvSpPr>
          <p:spPr bwMode="auto">
            <a:xfrm>
              <a:off x="9200" y="3829"/>
              <a:ext cx="212" cy="137"/>
            </a:xfrm>
            <a:prstGeom prst="rect">
              <a:avLst/>
            </a:prstGeom>
            <a:solidFill>
              <a:srgbClr val="FFFFFF"/>
            </a:solidFill>
            <a:ln w="9525">
              <a:solidFill>
                <a:srgbClr val="000000"/>
              </a:solidFill>
              <a:miter lim="800000"/>
              <a:headEnd/>
              <a:tailEnd/>
            </a:ln>
          </p:spPr>
          <p:txBody>
            <a:bodyPr/>
            <a:lstStyle/>
            <a:p>
              <a:endParaRPr lang="en-US"/>
            </a:p>
          </p:txBody>
        </p:sp>
        <p:sp>
          <p:nvSpPr>
            <p:cNvPr id="53267" name="Freeform 54"/>
            <p:cNvSpPr>
              <a:spLocks/>
            </p:cNvSpPr>
            <p:nvPr/>
          </p:nvSpPr>
          <p:spPr bwMode="auto">
            <a:xfrm>
              <a:off x="9012" y="3966"/>
              <a:ext cx="588" cy="225"/>
            </a:xfrm>
            <a:custGeom>
              <a:avLst/>
              <a:gdLst>
                <a:gd name="T0" fmla="*/ 188 w 705"/>
                <a:gd name="T1" fmla="*/ 0 h 270"/>
                <a:gd name="T2" fmla="*/ 0 w 705"/>
                <a:gd name="T3" fmla="*/ 225 h 270"/>
                <a:gd name="T4" fmla="*/ 588 w 705"/>
                <a:gd name="T5" fmla="*/ 225 h 270"/>
                <a:gd name="T6" fmla="*/ 400 w 705"/>
                <a:gd name="T7" fmla="*/ 0 h 270"/>
                <a:gd name="T8" fmla="*/ 188 w 705"/>
                <a:gd name="T9" fmla="*/ 0 h 270"/>
                <a:gd name="T10" fmla="*/ 0 60000 65536"/>
                <a:gd name="T11" fmla="*/ 0 60000 65536"/>
                <a:gd name="T12" fmla="*/ 0 60000 65536"/>
                <a:gd name="T13" fmla="*/ 0 60000 65536"/>
                <a:gd name="T14" fmla="*/ 0 60000 65536"/>
                <a:gd name="T15" fmla="*/ 0 w 705"/>
                <a:gd name="T16" fmla="*/ 0 h 270"/>
                <a:gd name="T17" fmla="*/ 705 w 705"/>
                <a:gd name="T18" fmla="*/ 270 h 270"/>
              </a:gdLst>
              <a:ahLst/>
              <a:cxnLst>
                <a:cxn ang="T10">
                  <a:pos x="T0" y="T1"/>
                </a:cxn>
                <a:cxn ang="T11">
                  <a:pos x="T2" y="T3"/>
                </a:cxn>
                <a:cxn ang="T12">
                  <a:pos x="T4" y="T5"/>
                </a:cxn>
                <a:cxn ang="T13">
                  <a:pos x="T6" y="T7"/>
                </a:cxn>
                <a:cxn ang="T14">
                  <a:pos x="T8" y="T9"/>
                </a:cxn>
              </a:cxnLst>
              <a:rect l="T15" t="T16" r="T17" b="T18"/>
              <a:pathLst>
                <a:path w="705" h="270">
                  <a:moveTo>
                    <a:pt x="226" y="0"/>
                  </a:moveTo>
                  <a:lnTo>
                    <a:pt x="0" y="270"/>
                  </a:lnTo>
                  <a:lnTo>
                    <a:pt x="705" y="270"/>
                  </a:lnTo>
                  <a:lnTo>
                    <a:pt x="480" y="0"/>
                  </a:lnTo>
                  <a:lnTo>
                    <a:pt x="226" y="0"/>
                  </a:lnTo>
                  <a:close/>
                </a:path>
              </a:pathLst>
            </a:custGeom>
            <a:solidFill>
              <a:srgbClr val="FFFFFF"/>
            </a:solidFill>
            <a:ln w="9525">
              <a:solidFill>
                <a:srgbClr val="000000"/>
              </a:solidFill>
              <a:round/>
              <a:headEnd/>
              <a:tailEnd/>
            </a:ln>
          </p:spPr>
          <p:txBody>
            <a:bodyPr/>
            <a:lstStyle/>
            <a:p>
              <a:endParaRPr lang="en-US"/>
            </a:p>
          </p:txBody>
        </p:sp>
      </p:grpSp>
      <p:sp>
        <p:nvSpPr>
          <p:cNvPr id="53255" name="Text Box 58"/>
          <p:cNvSpPr txBox="1">
            <a:spLocks noChangeArrowheads="1"/>
          </p:cNvSpPr>
          <p:nvPr/>
        </p:nvSpPr>
        <p:spPr bwMode="auto">
          <a:xfrm>
            <a:off x="7246938" y="2579688"/>
            <a:ext cx="396875" cy="227012"/>
          </a:xfrm>
          <a:prstGeom prst="rect">
            <a:avLst/>
          </a:prstGeom>
          <a:noFill/>
          <a:ln w="9525">
            <a:noFill/>
            <a:miter lim="800000"/>
            <a:headEnd/>
            <a:tailEnd/>
          </a:ln>
        </p:spPr>
        <p:txBody>
          <a:bodyPr/>
          <a:lstStyle/>
          <a:p>
            <a:pPr defTabSz="914400">
              <a:spcAft>
                <a:spcPts val="1000"/>
              </a:spcAft>
            </a:pPr>
            <a:r>
              <a:rPr lang="en-US" altLang="zh-CN" sz="1100" b="1">
                <a:latin typeface="Calibri" pitchFamily="34" charset="0"/>
                <a:ea typeface="宋体" charset="-122"/>
              </a:rPr>
              <a:t>L</a:t>
            </a:r>
            <a:endParaRPr lang="en-US"/>
          </a:p>
        </p:txBody>
      </p:sp>
      <p:sp>
        <p:nvSpPr>
          <p:cNvPr id="53256" name="Text Box 59"/>
          <p:cNvSpPr txBox="1">
            <a:spLocks noChangeArrowheads="1"/>
          </p:cNvSpPr>
          <p:nvPr/>
        </p:nvSpPr>
        <p:spPr bwMode="auto">
          <a:xfrm>
            <a:off x="10166350" y="2579688"/>
            <a:ext cx="369888" cy="247650"/>
          </a:xfrm>
          <a:prstGeom prst="rect">
            <a:avLst/>
          </a:prstGeom>
          <a:noFill/>
          <a:ln w="9525">
            <a:noFill/>
            <a:miter lim="800000"/>
            <a:headEnd/>
            <a:tailEnd/>
          </a:ln>
        </p:spPr>
        <p:txBody>
          <a:bodyPr/>
          <a:lstStyle/>
          <a:p>
            <a:pPr defTabSz="914400">
              <a:spcAft>
                <a:spcPts val="1000"/>
              </a:spcAft>
            </a:pPr>
            <a:r>
              <a:rPr lang="en-US" altLang="zh-CN" sz="1100" b="1">
                <a:latin typeface="Calibri" pitchFamily="34" charset="0"/>
                <a:ea typeface="宋体" charset="-122"/>
              </a:rPr>
              <a:t>R</a:t>
            </a:r>
            <a:endParaRPr lang="en-US"/>
          </a:p>
        </p:txBody>
      </p:sp>
      <p:sp>
        <p:nvSpPr>
          <p:cNvPr id="53257" name="Text Box 71"/>
          <p:cNvSpPr txBox="1">
            <a:spLocks noChangeArrowheads="1"/>
          </p:cNvSpPr>
          <p:nvPr/>
        </p:nvSpPr>
        <p:spPr bwMode="auto">
          <a:xfrm>
            <a:off x="9209088" y="5138738"/>
            <a:ext cx="939800" cy="295275"/>
          </a:xfrm>
          <a:prstGeom prst="rect">
            <a:avLst/>
          </a:prstGeom>
          <a:noFill/>
          <a:ln w="9525">
            <a:noFill/>
            <a:miter lim="800000"/>
            <a:headEnd/>
            <a:tailEnd/>
          </a:ln>
        </p:spPr>
        <p:txBody>
          <a:bodyPr/>
          <a:lstStyle/>
          <a:p>
            <a:pPr defTabSz="914400">
              <a:spcAft>
                <a:spcPts val="1000"/>
              </a:spcAft>
            </a:pPr>
            <a:r>
              <a:rPr lang="en-US" altLang="zh-CN" sz="1100">
                <a:latin typeface="Calibri" pitchFamily="34" charset="0"/>
                <a:ea typeface="宋体" charset="-122"/>
              </a:rPr>
              <a:t>Listener</a:t>
            </a:r>
            <a:endParaRPr lang="en-US"/>
          </a:p>
        </p:txBody>
      </p:sp>
      <p:sp>
        <p:nvSpPr>
          <p:cNvPr id="42" name="AutoShape 46"/>
          <p:cNvSpPr>
            <a:spLocks noChangeArrowheads="1"/>
          </p:cNvSpPr>
          <p:nvPr/>
        </p:nvSpPr>
        <p:spPr bwMode="auto">
          <a:xfrm>
            <a:off x="8634413" y="1981200"/>
            <a:ext cx="508000" cy="409575"/>
          </a:xfrm>
          <a:prstGeom prst="smileyFace">
            <a:avLst>
              <a:gd name="adj" fmla="val 4653"/>
            </a:avLst>
          </a:prstGeom>
          <a:solidFill>
            <a:srgbClr val="FFFFFF"/>
          </a:solidFill>
          <a:ln w="15875">
            <a:solidFill>
              <a:srgbClr val="000000"/>
            </a:solidFill>
            <a:round/>
            <a:headEnd/>
            <a:tailEnd/>
          </a:ln>
        </p:spPr>
        <p:txBody>
          <a:bodyPr/>
          <a:lstStyle/>
          <a:p>
            <a:endParaRPr lang="en-US"/>
          </a:p>
        </p:txBody>
      </p:sp>
      <p:sp>
        <p:nvSpPr>
          <p:cNvPr id="43" name="AutoShape 46"/>
          <p:cNvSpPr>
            <a:spLocks noChangeArrowheads="1"/>
          </p:cNvSpPr>
          <p:nvPr/>
        </p:nvSpPr>
        <p:spPr bwMode="auto">
          <a:xfrm>
            <a:off x="8431213" y="1981200"/>
            <a:ext cx="508000" cy="409575"/>
          </a:xfrm>
          <a:prstGeom prst="smileyFace">
            <a:avLst>
              <a:gd name="adj" fmla="val 4653"/>
            </a:avLst>
          </a:prstGeom>
          <a:solidFill>
            <a:srgbClr val="FFFFFF"/>
          </a:solidFill>
          <a:ln w="15875">
            <a:solidFill>
              <a:srgbClr val="000000"/>
            </a:solidFill>
            <a:round/>
            <a:headEnd/>
            <a:tailEnd/>
          </a:ln>
        </p:spPr>
        <p:txBody>
          <a:bodyPr/>
          <a:lstStyle/>
          <a:p>
            <a:endParaRPr lang="en-US"/>
          </a:p>
        </p:txBody>
      </p:sp>
      <p:sp>
        <p:nvSpPr>
          <p:cNvPr id="44" name="AutoShape 46"/>
          <p:cNvSpPr>
            <a:spLocks noChangeArrowheads="1"/>
          </p:cNvSpPr>
          <p:nvPr/>
        </p:nvSpPr>
        <p:spPr bwMode="auto">
          <a:xfrm>
            <a:off x="8736013" y="2133600"/>
            <a:ext cx="506412" cy="409575"/>
          </a:xfrm>
          <a:prstGeom prst="smileyFace">
            <a:avLst>
              <a:gd name="adj" fmla="val 4653"/>
            </a:avLst>
          </a:prstGeom>
          <a:solidFill>
            <a:srgbClr val="FFFFFF"/>
          </a:solidFill>
          <a:ln w="15875">
            <a:solidFill>
              <a:srgbClr val="000000"/>
            </a:solidFill>
            <a:round/>
            <a:headEnd/>
            <a:tailEnd/>
          </a:ln>
        </p:spPr>
        <p:txBody>
          <a:bodyPr/>
          <a:lstStyle/>
          <a:p>
            <a:endParaRPr lang="en-US"/>
          </a:p>
        </p:txBody>
      </p:sp>
      <p:sp>
        <p:nvSpPr>
          <p:cNvPr id="45" name="AutoShape 46"/>
          <p:cNvSpPr>
            <a:spLocks noChangeArrowheads="1"/>
          </p:cNvSpPr>
          <p:nvPr/>
        </p:nvSpPr>
        <p:spPr bwMode="auto">
          <a:xfrm>
            <a:off x="8431213" y="2209800"/>
            <a:ext cx="508000" cy="409575"/>
          </a:xfrm>
          <a:prstGeom prst="smileyFace">
            <a:avLst>
              <a:gd name="adj" fmla="val 4653"/>
            </a:avLst>
          </a:prstGeom>
          <a:solidFill>
            <a:srgbClr val="FFFFFF"/>
          </a:solidFill>
          <a:ln w="15875">
            <a:solidFill>
              <a:srgbClr val="000000"/>
            </a:solidFill>
            <a:round/>
            <a:headEnd/>
            <a:tailEnd/>
          </a:ln>
        </p:spPr>
        <p:txBody>
          <a:bodyPr/>
          <a:lstStyle/>
          <a:p>
            <a:endParaRPr lang="en-US"/>
          </a:p>
        </p:txBody>
      </p:sp>
      <p:sp>
        <p:nvSpPr>
          <p:cNvPr id="25" name="Title 24"/>
          <p:cNvSpPr>
            <a:spLocks noGrp="1"/>
          </p:cNvSpPr>
          <p:nvPr>
            <p:ph type="title"/>
          </p:nvPr>
        </p:nvSpPr>
        <p:spPr/>
        <p:txBody>
          <a:bodyPr/>
          <a:lstStyle/>
          <a:p>
            <a:pPr eaLnBrk="1" hangingPunct="1">
              <a:defRPr/>
            </a:pPr>
            <a:r>
              <a:rPr smtClean="0"/>
              <a:t>Audio Spatialization</a:t>
            </a:r>
            <a:endParaRPr/>
          </a:p>
        </p:txBody>
      </p:sp>
      <p:sp>
        <p:nvSpPr>
          <p:cNvPr id="36" name="Text Placeholder 2"/>
          <p:cNvSpPr txBox="1">
            <a:spLocks/>
          </p:cNvSpPr>
          <p:nvPr/>
        </p:nvSpPr>
        <p:spPr>
          <a:xfrm>
            <a:off x="508000" y="1411288"/>
            <a:ext cx="11172825" cy="3497262"/>
          </a:xfrm>
          <a:prstGeom prst="rect">
            <a:avLst/>
          </a:prstGeom>
        </p:spPr>
        <p:txBody>
          <a:bodyPr/>
          <a:lstStyle/>
          <a:p>
            <a:pPr marL="396875" indent="-396875">
              <a:lnSpc>
                <a:spcPct val="90000"/>
              </a:lnSpc>
              <a:spcBef>
                <a:spcPct val="20000"/>
              </a:spcBef>
              <a:buSzPct val="85000"/>
              <a:buFontTx/>
              <a:buBlip>
                <a:blip r:embed="rId3"/>
              </a:buBlip>
              <a:defRPr/>
            </a:pPr>
            <a:endParaRPr lang="en-US" sz="3200" dirty="0">
              <a:solidFill>
                <a:schemeClr val="bg1"/>
              </a:solidFill>
              <a:latin typeface="+mn-lt"/>
            </a:endParaRPr>
          </a:p>
        </p:txBody>
      </p:sp>
      <p:sp>
        <p:nvSpPr>
          <p:cNvPr id="46" name="Text Placeholder 2"/>
          <p:cNvSpPr txBox="1">
            <a:spLocks/>
          </p:cNvSpPr>
          <p:nvPr/>
        </p:nvSpPr>
        <p:spPr>
          <a:xfrm>
            <a:off x="557213" y="2143125"/>
            <a:ext cx="5888037" cy="3976688"/>
          </a:xfrm>
          <a:prstGeom prst="rect">
            <a:avLst/>
          </a:prstGeom>
        </p:spPr>
        <p:txBody>
          <a:bodyPr/>
          <a:lstStyle/>
          <a:p>
            <a:pPr marL="396875" indent="-396875">
              <a:lnSpc>
                <a:spcPct val="90000"/>
              </a:lnSpc>
              <a:spcBef>
                <a:spcPct val="20000"/>
              </a:spcBef>
              <a:buSzPct val="85000"/>
              <a:buFontTx/>
              <a:buBlip>
                <a:blip r:embed="rId3"/>
              </a:buBlip>
              <a:defRPr/>
            </a:pPr>
            <a:r>
              <a:rPr lang="en-US" sz="3200" dirty="0">
                <a:solidFill>
                  <a:schemeClr val="bg1"/>
                </a:solidFill>
                <a:latin typeface="+mn-lt"/>
              </a:rPr>
              <a:t>Provide virtual seating</a:t>
            </a:r>
          </a:p>
          <a:p>
            <a:pPr marL="396875" indent="-396875">
              <a:lnSpc>
                <a:spcPct val="90000"/>
              </a:lnSpc>
              <a:spcBef>
                <a:spcPct val="20000"/>
              </a:spcBef>
              <a:buSzPct val="85000"/>
              <a:buFontTx/>
              <a:buBlip>
                <a:blip r:embed="rId3"/>
              </a:buBlip>
              <a:defRPr/>
            </a:pPr>
            <a:r>
              <a:rPr lang="en-US" sz="3200" dirty="0">
                <a:solidFill>
                  <a:schemeClr val="bg1"/>
                </a:solidFill>
                <a:latin typeface="+mn-lt"/>
              </a:rPr>
              <a:t>Improve understanding</a:t>
            </a:r>
            <a:br>
              <a:rPr lang="en-US" sz="3200" dirty="0">
                <a:solidFill>
                  <a:schemeClr val="bg1"/>
                </a:solidFill>
                <a:latin typeface="+mn-lt"/>
              </a:rPr>
            </a:br>
            <a:r>
              <a:rPr lang="en-US" sz="3200" dirty="0">
                <a:solidFill>
                  <a:schemeClr val="bg1"/>
                </a:solidFill>
                <a:latin typeface="+mn-lt"/>
              </a:rPr>
              <a:t>by remote participants</a:t>
            </a:r>
          </a:p>
          <a:p>
            <a:pPr marL="396875" indent="-396875">
              <a:lnSpc>
                <a:spcPct val="90000"/>
              </a:lnSpc>
              <a:spcBef>
                <a:spcPct val="20000"/>
              </a:spcBef>
              <a:buSzPct val="85000"/>
              <a:buFontTx/>
              <a:buBlip>
                <a:blip r:embed="rId3"/>
              </a:buBlip>
              <a:defRPr/>
            </a:pPr>
            <a:r>
              <a:rPr lang="en-US" sz="3200" dirty="0">
                <a:solidFill>
                  <a:schemeClr val="bg1"/>
                </a:solidFill>
                <a:latin typeface="+mn-lt"/>
              </a:rPr>
              <a:t>Decrease cognitive load (cocktail party effect)</a:t>
            </a:r>
          </a:p>
        </p:txBody>
      </p:sp>
      <p:sp>
        <p:nvSpPr>
          <p:cNvPr id="26" name="TextBox 25"/>
          <p:cNvSpPr txBox="1"/>
          <p:nvPr/>
        </p:nvSpPr>
        <p:spPr>
          <a:xfrm>
            <a:off x="3384550" y="5527675"/>
            <a:ext cx="4322763" cy="331788"/>
          </a:xfrm>
          <a:prstGeom prst="rect">
            <a:avLst/>
          </a:prstGeom>
        </p:spPr>
        <p:txBody>
          <a:bodyPr wrap="none" lIns="0" tIns="0" rIns="0" bIns="0">
            <a:spAutoFit/>
          </a:bodyPr>
          <a:lstStyle/>
          <a:p>
            <a:pPr marL="396875" indent="-396875" defTabSz="914363" fontAlgn="auto">
              <a:lnSpc>
                <a:spcPct val="90000"/>
              </a:lnSpc>
              <a:spcBef>
                <a:spcPct val="20000"/>
              </a:spcBef>
              <a:spcAft>
                <a:spcPts val="0"/>
              </a:spcAft>
              <a:buSzPct val="85000"/>
              <a:buFont typeface="Arial" pitchFamily="34" charset="0"/>
              <a:buNone/>
              <a:defRPr/>
            </a:pPr>
            <a:r>
              <a:rPr lang="en-US" sz="2400" dirty="0">
                <a:solidFill>
                  <a:schemeClr val="accent5">
                    <a:lumMod val="50000"/>
                  </a:schemeClr>
                </a:solidFill>
                <a:latin typeface="+mn-lt"/>
              </a:rPr>
              <a:t>sorry, can’t demo in this room…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3014E-6 -4.07219E-7 L -0.1442 0.00995 " pathEditMode="relative" rAng="0" ptsTypes="AA">
                                      <p:cBhvr>
                                        <p:cTn id="6" dur="500" fill="hold"/>
                                        <p:tgtEl>
                                          <p:spTgt spid="45"/>
                                        </p:tgtEl>
                                        <p:attrNameLst>
                                          <p:attrName>ppt_x</p:attrName>
                                          <p:attrName>ppt_y</p:attrName>
                                        </p:attrNameLst>
                                      </p:cBhvr>
                                      <p:rCtr x="-72" y="5"/>
                                    </p:animMotion>
                                  </p:childTnLst>
                                </p:cTn>
                              </p:par>
                              <p:par>
                                <p:cTn id="7" presetID="63" presetClass="path" presetSubtype="0" accel="50000" decel="50000" fill="hold" grpId="0" nodeType="withEffect">
                                  <p:stCondLst>
                                    <p:cond delay="0"/>
                                  </p:stCondLst>
                                  <p:childTnLst>
                                    <p:animMotion origin="layout" path="M 2.31992E-6 -4.43776E-6 L 0.13911 0.01319 " pathEditMode="relative" rAng="0" ptsTypes="AA">
                                      <p:cBhvr>
                                        <p:cTn id="8" dur="500" fill="hold"/>
                                        <p:tgtEl>
                                          <p:spTgt spid="44"/>
                                        </p:tgtEl>
                                        <p:attrNameLst>
                                          <p:attrName>ppt_x</p:attrName>
                                          <p:attrName>ppt_y</p:attrName>
                                        </p:attrNameLst>
                                      </p:cBhvr>
                                      <p:rCtr x="70" y="6"/>
                                    </p:animMotion>
                                  </p:childTnLst>
                                </p:cTn>
                              </p:par>
                              <p:par>
                                <p:cTn id="9" presetID="35" presetClass="path" presetSubtype="0" accel="50000" decel="50000" fill="hold" grpId="0" nodeType="withEffect">
                                  <p:stCondLst>
                                    <p:cond delay="0"/>
                                  </p:stCondLst>
                                  <p:childTnLst>
                                    <p:animMotion origin="layout" path="M 1.83014E-6 -2.49884E-6 L -0.06774 -0.01226 " pathEditMode="relative" rAng="0" ptsTypes="AA">
                                      <p:cBhvr>
                                        <p:cTn id="10" dur="500" fill="hold"/>
                                        <p:tgtEl>
                                          <p:spTgt spid="43"/>
                                        </p:tgtEl>
                                        <p:attrNameLst>
                                          <p:attrName>ppt_x</p:attrName>
                                          <p:attrName>ppt_y</p:attrName>
                                        </p:attrNameLst>
                                      </p:cBhvr>
                                      <p:rCtr x="-34" y="-6"/>
                                    </p:animMotion>
                                  </p:childTnLst>
                                </p:cTn>
                              </p:par>
                              <p:par>
                                <p:cTn id="11" presetID="63" presetClass="path" presetSubtype="0" accel="50000" decel="50000" fill="hold" grpId="0" nodeType="withEffect">
                                  <p:stCondLst>
                                    <p:cond delay="0"/>
                                  </p:stCondLst>
                                  <p:childTnLst>
                                    <p:animMotion origin="layout" path="M -1.34949E-6 -2.49884E-6 L 0.06461 -0.01342 " pathEditMode="relative" rAng="0" ptsTypes="AA">
                                      <p:cBhvr>
                                        <p:cTn id="12" dur="500" fill="hold"/>
                                        <p:tgtEl>
                                          <p:spTgt spid="42"/>
                                        </p:tgtEl>
                                        <p:attrNameLst>
                                          <p:attrName>ppt_x</p:attrName>
                                          <p:attrName>ppt_y</p:attrName>
                                        </p:attrNameLst>
                                      </p:cBhvr>
                                      <p:rCtr x="32" y="-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Active Lighting</a:t>
            </a:r>
            <a:endParaRPr/>
          </a:p>
        </p:txBody>
      </p:sp>
      <p:sp>
        <p:nvSpPr>
          <p:cNvPr id="55298" name="Content Placeholder 2"/>
          <p:cNvSpPr>
            <a:spLocks noGrp="1"/>
          </p:cNvSpPr>
          <p:nvPr>
            <p:ph idx="1"/>
          </p:nvPr>
        </p:nvSpPr>
        <p:spPr>
          <a:xfrm>
            <a:off x="508000" y="1630363"/>
            <a:ext cx="7939088" cy="3336925"/>
          </a:xfrm>
        </p:spPr>
        <p:txBody>
          <a:bodyPr/>
          <a:lstStyle/>
          <a:p>
            <a:pPr eaLnBrk="1" hangingPunct="1"/>
            <a:r>
              <a:rPr lang="en-US" smtClean="0"/>
              <a:t>Computer-controllable lighting system</a:t>
            </a:r>
          </a:p>
          <a:p>
            <a:pPr lvl="1" eaLnBrk="1" hangingPunct="1"/>
            <a:r>
              <a:rPr lang="en-US" smtClean="0"/>
              <a:t>Automatically adjust light intensity</a:t>
            </a:r>
            <a:br>
              <a:rPr lang="en-US" smtClean="0"/>
            </a:br>
            <a:r>
              <a:rPr lang="en-US" smtClean="0"/>
              <a:t>based on video analysis</a:t>
            </a:r>
          </a:p>
          <a:p>
            <a:pPr eaLnBrk="1" hangingPunct="1"/>
            <a:r>
              <a:rPr lang="en-US" smtClean="0"/>
              <a:t>Skin tone model </a:t>
            </a:r>
          </a:p>
          <a:p>
            <a:pPr lvl="1" eaLnBrk="1" hangingPunct="1"/>
            <a:r>
              <a:rPr lang="en-US" smtClean="0"/>
              <a:t>learned from hundreds of celebrity images</a:t>
            </a:r>
          </a:p>
          <a:p>
            <a:pPr eaLnBrk="1" hangingPunct="1"/>
            <a:r>
              <a:rPr lang="en-US" smtClean="0"/>
              <a:t>Optimization of face image quality</a:t>
            </a:r>
          </a:p>
          <a:p>
            <a:pPr lvl="1" eaLnBrk="1" hangingPunct="1"/>
            <a:r>
              <a:rPr lang="en-US" smtClean="0"/>
              <a:t>with physical parameters in the loop</a:t>
            </a:r>
          </a:p>
        </p:txBody>
      </p:sp>
      <p:grpSp>
        <p:nvGrpSpPr>
          <p:cNvPr id="55299" name="Group 16"/>
          <p:cNvGrpSpPr>
            <a:grpSpLocks/>
          </p:cNvGrpSpPr>
          <p:nvPr/>
        </p:nvGrpSpPr>
        <p:grpSpPr bwMode="auto">
          <a:xfrm>
            <a:off x="8604250" y="995363"/>
            <a:ext cx="2978150" cy="4764087"/>
            <a:chOff x="8604633" y="995988"/>
            <a:chExt cx="2977462" cy="4763497"/>
          </a:xfrm>
        </p:grpSpPr>
        <p:pic>
          <p:nvPicPr>
            <p:cNvPr id="55300" name="Picture 2"/>
            <p:cNvPicPr>
              <a:picLocks noChangeAspect="1" noChangeArrowheads="1"/>
            </p:cNvPicPr>
            <p:nvPr/>
          </p:nvPicPr>
          <p:blipFill>
            <a:blip r:embed="rId3"/>
            <a:srcRect/>
            <a:stretch>
              <a:fillRect/>
            </a:stretch>
          </p:blipFill>
          <p:spPr bwMode="auto">
            <a:xfrm>
              <a:off x="8604633" y="995988"/>
              <a:ext cx="2977462" cy="2237527"/>
            </a:xfrm>
            <a:prstGeom prst="rect">
              <a:avLst/>
            </a:prstGeom>
            <a:noFill/>
            <a:ln w="9525" algn="in">
              <a:noFill/>
              <a:miter lim="800000"/>
              <a:headEnd/>
              <a:tailEnd/>
            </a:ln>
          </p:spPr>
        </p:pic>
        <p:pic>
          <p:nvPicPr>
            <p:cNvPr id="55301" name="Picture 10" descr="5-hispanic_jessica-alba-2006-mtv-movie-awards"/>
            <p:cNvPicPr>
              <a:picLocks noChangeAspect="1" noChangeArrowheads="1"/>
            </p:cNvPicPr>
            <p:nvPr/>
          </p:nvPicPr>
          <p:blipFill>
            <a:blip r:embed="rId4"/>
            <a:srcRect/>
            <a:stretch>
              <a:fillRect/>
            </a:stretch>
          </p:blipFill>
          <p:spPr bwMode="auto">
            <a:xfrm>
              <a:off x="9771129" y="4678352"/>
              <a:ext cx="708837" cy="1081133"/>
            </a:xfrm>
            <a:prstGeom prst="rect">
              <a:avLst/>
            </a:prstGeom>
            <a:noFill/>
            <a:ln w="9525">
              <a:noFill/>
              <a:miter lim="800000"/>
              <a:headEnd/>
              <a:tailEnd/>
            </a:ln>
          </p:spPr>
        </p:pic>
        <p:pic>
          <p:nvPicPr>
            <p:cNvPr id="55302" name="Picture 6" descr="4-yellow_Jackie Chan0003"/>
            <p:cNvPicPr>
              <a:picLocks noChangeAspect="1" noChangeArrowheads="1"/>
            </p:cNvPicPr>
            <p:nvPr/>
          </p:nvPicPr>
          <p:blipFill>
            <a:blip r:embed="rId5"/>
            <a:srcRect/>
            <a:stretch>
              <a:fillRect/>
            </a:stretch>
          </p:blipFill>
          <p:spPr bwMode="auto">
            <a:xfrm>
              <a:off x="8991408" y="4736553"/>
              <a:ext cx="802167" cy="1018517"/>
            </a:xfrm>
            <a:prstGeom prst="rect">
              <a:avLst/>
            </a:prstGeom>
            <a:noFill/>
            <a:ln w="9525">
              <a:noFill/>
              <a:miter lim="800000"/>
              <a:headEnd/>
              <a:tailEnd/>
            </a:ln>
          </p:spPr>
        </p:pic>
        <p:pic>
          <p:nvPicPr>
            <p:cNvPr id="55303" name="Picture 6" descr="1-hispanic_27594"/>
            <p:cNvPicPr>
              <a:picLocks noChangeAspect="1" noChangeArrowheads="1"/>
            </p:cNvPicPr>
            <p:nvPr/>
          </p:nvPicPr>
          <p:blipFill>
            <a:blip r:embed="rId6"/>
            <a:srcRect/>
            <a:stretch>
              <a:fillRect/>
            </a:stretch>
          </p:blipFill>
          <p:spPr bwMode="auto">
            <a:xfrm>
              <a:off x="8991407" y="3742287"/>
              <a:ext cx="779721" cy="999585"/>
            </a:xfrm>
            <a:prstGeom prst="rect">
              <a:avLst/>
            </a:prstGeom>
            <a:noFill/>
            <a:ln w="9525">
              <a:noFill/>
              <a:miter lim="800000"/>
              <a:headEnd/>
              <a:tailEnd/>
            </a:ln>
          </p:spPr>
        </p:pic>
        <p:pic>
          <p:nvPicPr>
            <p:cNvPr id="55304" name="Picture 7" descr="2-white_harrison-ford-1"/>
            <p:cNvPicPr>
              <a:picLocks noChangeAspect="1" noChangeArrowheads="1"/>
            </p:cNvPicPr>
            <p:nvPr/>
          </p:nvPicPr>
          <p:blipFill>
            <a:blip r:embed="rId7"/>
            <a:srcRect/>
            <a:stretch>
              <a:fillRect/>
            </a:stretch>
          </p:blipFill>
          <p:spPr bwMode="auto">
            <a:xfrm>
              <a:off x="9771129" y="3742287"/>
              <a:ext cx="637953" cy="1015382"/>
            </a:xfrm>
            <a:prstGeom prst="rect">
              <a:avLst/>
            </a:prstGeom>
            <a:noFill/>
            <a:ln w="9525">
              <a:noFill/>
              <a:miter lim="800000"/>
              <a:headEnd/>
              <a:tailEnd/>
            </a:ln>
          </p:spPr>
        </p:pic>
        <p:pic>
          <p:nvPicPr>
            <p:cNvPr id="55305" name="Picture 8" descr="3-black_wesley_snipes"/>
            <p:cNvPicPr>
              <a:picLocks noChangeAspect="1" noChangeArrowheads="1"/>
            </p:cNvPicPr>
            <p:nvPr/>
          </p:nvPicPr>
          <p:blipFill>
            <a:blip r:embed="rId8"/>
            <a:srcRect/>
            <a:stretch>
              <a:fillRect/>
            </a:stretch>
          </p:blipFill>
          <p:spPr bwMode="auto">
            <a:xfrm>
              <a:off x="10409082" y="3742287"/>
              <a:ext cx="708837" cy="100181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4</TotalTime>
  <Words>650</Words>
  <Application>Microsoft Office PowerPoint</Application>
  <PresentationFormat>Custom</PresentationFormat>
  <Paragraphs>77</Paragraphs>
  <Slides>12</Slides>
  <Notes>12</Notes>
  <HiddenSlides>0</HiddenSlides>
  <MMClips>2</MMClips>
  <ScaleCrop>false</ScaleCrop>
  <HeadingPairs>
    <vt:vector size="6" baseType="variant">
      <vt:variant>
        <vt:lpstr>Fonts Used</vt:lpstr>
      </vt:variant>
      <vt:variant>
        <vt:i4>7</vt:i4>
      </vt:variant>
      <vt:variant>
        <vt:lpstr>Design Template</vt:lpstr>
      </vt:variant>
      <vt:variant>
        <vt:i4>5</vt:i4>
      </vt:variant>
      <vt:variant>
        <vt:lpstr>Slide Titles</vt:lpstr>
      </vt:variant>
      <vt:variant>
        <vt:i4>12</vt:i4>
      </vt:variant>
    </vt:vector>
  </HeadingPairs>
  <TitlesOfParts>
    <vt:vector size="24" baseType="lpstr">
      <vt:lpstr>Arial</vt:lpstr>
      <vt:lpstr>Segoe</vt:lpstr>
      <vt:lpstr>Courier New</vt:lpstr>
      <vt:lpstr>Calibri</vt:lpstr>
      <vt:lpstr>Segoe UI</vt:lpstr>
      <vt:lpstr>Wingdings</vt:lpstr>
      <vt:lpstr>宋体</vt:lpstr>
      <vt:lpstr>Microsoft_Research_Faculty_Summit_Template_PPT07_16x9</vt:lpstr>
      <vt:lpstr>White with Courier font for code slides</vt:lpstr>
      <vt:lpstr>Microsoft_Research_Faculty_Summit_Template_PPT07_16x9</vt:lpstr>
      <vt:lpstr>Microsoft_Research_Faculty_Summit_Template_PPT07_16x9</vt:lpstr>
      <vt:lpstr>Microsoft_Research_Faculty_Summit_Template_PPT07_16x9</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Momentum: Latest Technologies From Microsoft Research</dc:title>
  <dc:subject>Research Facility Summit</dc:subject>
  <dc:creator/>
  <cp:keywords>Research Facility Summit</cp:keywords>
  <dc:description>Event Date: July 28 &amp; 29, 2008
Event Location: Redmond, WA</dc:description>
  <cp:lastModifiedBy/>
  <cp:revision>2</cp:revision>
  <dcterms:created xsi:type="dcterms:W3CDTF">2008-07-17T21:00:35Z</dcterms:created>
  <dcterms:modified xsi:type="dcterms:W3CDTF">2008-08-07T20:01:02Z</dcterms:modified>
</cp:coreProperties>
</file>