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20"/>
  </p:notesMasterIdLst>
  <p:handoutMasterIdLst>
    <p:handoutMasterId r:id="rId21"/>
  </p:handoutMasterIdLst>
  <p:sldIdLst>
    <p:sldId id="257" r:id="rId3"/>
    <p:sldId id="313" r:id="rId4"/>
    <p:sldId id="301" r:id="rId5"/>
    <p:sldId id="302" r:id="rId6"/>
    <p:sldId id="303" r:id="rId7"/>
    <p:sldId id="315" r:id="rId8"/>
    <p:sldId id="305" r:id="rId9"/>
    <p:sldId id="306" r:id="rId10"/>
    <p:sldId id="304" r:id="rId11"/>
    <p:sldId id="312" r:id="rId12"/>
    <p:sldId id="307" r:id="rId13"/>
    <p:sldId id="309" r:id="rId14"/>
    <p:sldId id="308" r:id="rId15"/>
    <p:sldId id="310" r:id="rId16"/>
    <p:sldId id="314" r:id="rId17"/>
    <p:sldId id="317" r:id="rId18"/>
    <p:sldId id="319" r:id="rId19"/>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56" autoAdjust="0"/>
    <p:restoredTop sz="75043" autoAdjust="0"/>
  </p:normalViewPr>
  <p:slideViewPr>
    <p:cSldViewPr snapToGrid="0" showGuides="1">
      <p:cViewPr>
        <p:scale>
          <a:sx n="35" d="100"/>
          <a:sy n="35" d="100"/>
        </p:scale>
        <p:origin x="-1206" y="-960"/>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00" d="100"/>
          <a:sy n="100" d="100"/>
        </p:scale>
        <p:origin x="-246" y="21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2572D51F-3F66-4E68-9D9B-A2242F24F2E6}" type="datetimeFigureOut">
              <a:rPr lang="en-US"/>
              <a:pPr>
                <a:defRPr/>
              </a:pPr>
              <a:t>7/29/2008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D05C057D-571D-40FB-8171-6C33E185E7AB}"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DB307B3-4FE5-444D-8E28-EA28E015DE73}" type="datetimeFigureOut">
              <a:rPr lang="en-US"/>
              <a:pPr>
                <a:defRPr/>
              </a:pPr>
              <a:t>7/29/2008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82DAAC38-9CE3-4B86-9B6A-698854D8304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09F70BF-8EFD-4D95-91F0-897EA638B866}" type="datetime8">
              <a:rPr lang="en-US"/>
              <a:pPr defTabSz="912813" fontAlgn="base">
                <a:spcBef>
                  <a:spcPct val="0"/>
                </a:spcBef>
                <a:spcAft>
                  <a:spcPct val="0"/>
                </a:spcAft>
                <a:defRPr/>
              </a:pPr>
              <a:t>7/29/2008 1:26 PM</a:t>
            </a:fld>
            <a:endParaRPr lang="en-US"/>
          </a:p>
        </p:txBody>
      </p:sp>
      <p:sp>
        <p:nvSpPr>
          <p:cNvPr id="297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97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C08EC29-6D13-40AA-B438-C00FC6BB6FC7}" type="slidenum">
              <a:rPr lang="en-US"/>
              <a:pPr defTabSz="912813"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DAAC38-9CE3-4B86-9B6A-698854D8304E}"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DAAC38-9CE3-4B86-9B6A-698854D8304E}"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382588" y="684213"/>
            <a:ext cx="6097587" cy="3432175"/>
          </a:xfrm>
          <a:noFill/>
          <a:ln>
            <a:solidFill>
              <a:srgbClr val="000000"/>
            </a:solidFill>
            <a:miter lim="800000"/>
            <a:headEnd/>
            <a:tailEnd/>
          </a:ln>
        </p:spPr>
      </p:sp>
      <p:sp>
        <p:nvSpPr>
          <p:cNvPr id="97283" name="Rectangle 3"/>
          <p:cNvSpPr>
            <a:spLocks noGrp="1"/>
          </p:cNvSpPr>
          <p:nvPr>
            <p:ph type="body" idx="1"/>
          </p:nvPr>
        </p:nvSpPr>
        <p:spPr bwMode="auto">
          <a:xfrm>
            <a:off x="915988" y="4343400"/>
            <a:ext cx="5026025" cy="4116388"/>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7/29/2008 1:26 PM</a:t>
            </a:fld>
            <a:endParaRPr lang="en-US"/>
          </a:p>
        </p:txBody>
      </p:sp>
      <p:sp>
        <p:nvSpPr>
          <p:cNvPr id="2867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5A4C916B-0AA2-4955-BB19-8F320EB588D2}" type="slidenum">
              <a:rPr lang="en-US"/>
              <a:pPr defTabSz="912813" fontAlgn="base">
                <a:spcBef>
                  <a:spcPct val="0"/>
                </a:spcBef>
                <a:spcAft>
                  <a:spcPct val="0"/>
                </a:spcAft>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DAAC38-9CE3-4B86-9B6A-698854D8304E}"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DAAC38-9CE3-4B86-9B6A-698854D8304E}"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DAAC38-9CE3-4B86-9B6A-698854D8304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DAAC38-9CE3-4B86-9B6A-698854D8304E}"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2DAAC38-9CE3-4B86-9B6A-698854D8304E}"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4" descr="Research_bL.PNG"/>
          <p:cNvPicPr>
            <a:picLocks noChangeAspect="1"/>
          </p:cNvPicPr>
          <p:nvPr/>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5938" y="4752975"/>
            <a:ext cx="7013575" cy="166211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cs typeface="+mn-cs"/>
              </a:rPr>
              <a:t>Microsoft Research </a:t>
            </a:r>
            <a:br>
              <a:rPr lang="en-US" sz="6000" dirty="0">
                <a:latin typeface="+mn-lt"/>
                <a:cs typeface="+mn-cs"/>
              </a:rPr>
            </a:br>
            <a:r>
              <a:rPr lang="en-US" sz="6000" dirty="0">
                <a:latin typeface="+mn-lt"/>
                <a:cs typeface="+mn-cs"/>
              </a:rPr>
              <a:t>Faculty Summit 2008</a:t>
            </a:r>
            <a:endParaRPr lang="en-US" sz="8800" dirty="0">
              <a:solidFill>
                <a:schemeClr val="bg1"/>
              </a:solidFill>
              <a:latin typeface="+mn-lt"/>
              <a:cs typeface="+mn-cs"/>
            </a:endParaRPr>
          </a:p>
        </p:txBody>
      </p:sp>
      <p:pic>
        <p:nvPicPr>
          <p:cNvPr id="3" name="Picture 4" descr="Research_bL_r.png"/>
          <p:cNvPicPr>
            <a:picLocks noChangeAspect="1"/>
          </p:cNvPicPr>
          <p:nvPr/>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85" r:id="rId1"/>
    <p:sldLayoutId id="2147483786" r:id="rId2"/>
    <p:sldLayoutId id="2147483783" r:id="rId3"/>
    <p:sldLayoutId id="2147483782" r:id="rId4"/>
    <p:sldLayoutId id="2147483781" r:id="rId5"/>
    <p:sldLayoutId id="2147483780" r:id="rId6"/>
    <p:sldLayoutId id="2147483779" r:id="rId7"/>
    <p:sldLayoutId id="2147483778" r:id="rId8"/>
    <p:sldLayoutId id="2147483787" r:id="rId9"/>
    <p:sldLayoutId id="2147483788" r:id="rId10"/>
    <p:sldLayoutId id="2147483789" r:id="rId11"/>
  </p:sldLayoutIdLst>
  <p:transition>
    <p:fade/>
  </p:transition>
  <p:txStyles>
    <p:titleStyle>
      <a:lvl1pPr algn="l" defTabSz="1095375" rtl="0" fontAlgn="base">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fontAlgn="base">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fontAlgn="base">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6148"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4"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8" y="1873250"/>
            <a:ext cx="10239375" cy="4244975"/>
          </a:xfrm>
        </p:spPr>
        <p:txBody>
          <a:bodyPr/>
          <a:lstStyle/>
          <a:p>
            <a:pPr>
              <a:spcBef>
                <a:spcPct val="0"/>
              </a:spcBef>
            </a:pPr>
            <a:r>
              <a:rPr lang="en-US" sz="5400" dirty="0" err="1" smtClean="0">
                <a:solidFill>
                  <a:srgbClr val="3D618C"/>
                </a:solidFill>
              </a:rPr>
              <a:t>eScience</a:t>
            </a:r>
            <a:r>
              <a:rPr lang="en-US" sz="5400" dirty="0" smtClean="0">
                <a:solidFill>
                  <a:srgbClr val="3D618C"/>
                </a:solidFill>
              </a:rPr>
              <a:t> for All: Not If, But When</a:t>
            </a:r>
            <a:br>
              <a:rPr lang="en-US" sz="5400" dirty="0" smtClean="0">
                <a:solidFill>
                  <a:srgbClr val="3D618C"/>
                </a:solidFill>
              </a:rPr>
            </a:br>
            <a:r>
              <a:rPr lang="en-US" dirty="0" smtClean="0">
                <a:solidFill>
                  <a:srgbClr val="3D618C"/>
                </a:solidFill>
              </a:rPr>
              <a:t/>
            </a:r>
            <a:br>
              <a:rPr lang="en-US" dirty="0" smtClean="0">
                <a:solidFill>
                  <a:srgbClr val="3D618C"/>
                </a:solidFill>
              </a:rPr>
            </a:br>
            <a:r>
              <a:rPr lang="en-US" dirty="0" smtClean="0">
                <a:solidFill>
                  <a:srgbClr val="3D618C"/>
                </a:solidFill>
              </a:rPr>
              <a:t/>
            </a:r>
            <a:br>
              <a:rPr lang="en-US" dirty="0" smtClean="0">
                <a:solidFill>
                  <a:srgbClr val="3D618C"/>
                </a:solidFill>
              </a:rPr>
            </a:br>
            <a:r>
              <a:rPr lang="en-US" dirty="0" smtClean="0">
                <a:solidFill>
                  <a:srgbClr val="3D618C"/>
                </a:solidFill>
              </a:rPr>
              <a:t/>
            </a:r>
            <a:br>
              <a:rPr lang="en-US" dirty="0" smtClean="0">
                <a:solidFill>
                  <a:srgbClr val="3D618C"/>
                </a:solidFill>
              </a:rPr>
            </a:br>
            <a:r>
              <a:rPr lang="en-US" dirty="0" smtClean="0">
                <a:solidFill>
                  <a:srgbClr val="3D618C"/>
                </a:solidFill>
              </a:rPr>
              <a:t/>
            </a:r>
            <a:br>
              <a:rPr lang="en-US" dirty="0" smtClean="0">
                <a:solidFill>
                  <a:srgbClr val="3D618C"/>
                </a:solidFill>
              </a:rPr>
            </a:br>
            <a:r>
              <a:rPr lang="en-US" dirty="0" smtClean="0">
                <a:solidFill>
                  <a:srgbClr val="3D618C"/>
                </a:solidFill>
              </a:rPr>
              <a:t/>
            </a:r>
            <a:br>
              <a:rPr lang="en-US" dirty="0" smtClean="0">
                <a:solidFill>
                  <a:srgbClr val="3D618C"/>
                </a:solidFill>
              </a:rPr>
            </a:br>
            <a:r>
              <a:rPr lang="en-US" dirty="0" smtClean="0">
                <a:solidFill>
                  <a:srgbClr val="3D618C"/>
                </a:solidFill>
              </a:rPr>
              <a:t>Jeannette M. Wing</a:t>
            </a:r>
          </a:p>
          <a:p>
            <a:pPr>
              <a:spcBef>
                <a:spcPct val="0"/>
              </a:spcBef>
            </a:pPr>
            <a:r>
              <a:rPr lang="en-US" dirty="0" smtClean="0">
                <a:solidFill>
                  <a:srgbClr val="3D618C"/>
                </a:solidFill>
              </a:rPr>
              <a:t>Assistant Director, NSF CISE</a:t>
            </a:r>
          </a:p>
          <a:p>
            <a:pPr>
              <a:spcBef>
                <a:spcPct val="0"/>
              </a:spcBef>
            </a:pPr>
            <a:r>
              <a:rPr lang="en-US" dirty="0" smtClean="0">
                <a:solidFill>
                  <a:srgbClr val="3D618C"/>
                </a:solidFill>
              </a:rPr>
              <a:t>President’s Professor of Computer Science, CMU</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bwMode="auto">
          <a:noFill/>
        </p:spPr>
        <p:txBody>
          <a:bodyPr numCol="1" anchorCtr="0" compatLnSpc="1">
            <a:prstTxWarp prst="textNoShape">
              <a:avLst/>
            </a:prstTxWarp>
          </a:bodyPr>
          <a:lstStyle/>
          <a:p>
            <a:endParaRPr smtClean="0">
              <a:ln>
                <a:noFill/>
              </a:ln>
              <a:solidFill>
                <a:schemeClr val="tx1"/>
              </a:solidFill>
              <a:effectLst/>
              <a:cs typeface="Arial" pitchFamily="34" charset="0"/>
            </a:endParaRPr>
          </a:p>
        </p:txBody>
      </p:sp>
      <p:sp>
        <p:nvSpPr>
          <p:cNvPr id="91139" name="Rectangle 3"/>
          <p:cNvSpPr>
            <a:spLocks noGrp="1"/>
          </p:cNvSpPr>
          <p:nvPr>
            <p:ph type="body" idx="1"/>
          </p:nvPr>
        </p:nvSpPr>
        <p:spPr>
          <a:xfrm>
            <a:off x="515938" y="1420813"/>
            <a:ext cx="11164887" cy="2127250"/>
          </a:xfrm>
        </p:spPr>
        <p:txBody>
          <a:bodyPr/>
          <a:lstStyle/>
          <a:p>
            <a:endParaRPr lang="en-US" smtClean="0"/>
          </a:p>
        </p:txBody>
      </p:sp>
      <p:pic>
        <p:nvPicPr>
          <p:cNvPr id="91140" name="Picture 4" descr="ipy"/>
          <p:cNvPicPr>
            <a:picLocks noChangeAspect="1" noChangeArrowheads="1"/>
          </p:cNvPicPr>
          <p:nvPr/>
        </p:nvPicPr>
        <p:blipFill>
          <a:blip r:embed="rId3"/>
          <a:srcRect/>
          <a:stretch>
            <a:fillRect/>
          </a:stretch>
        </p:blipFill>
        <p:spPr bwMode="auto">
          <a:xfrm>
            <a:off x="0" y="0"/>
            <a:ext cx="12188825"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bwMode="auto">
          <a:noFill/>
        </p:spPr>
        <p:txBody>
          <a:bodyPr numCol="1" anchorCtr="0" compatLnSpc="1">
            <a:prstTxWarp prst="textNoShape">
              <a:avLst/>
            </a:prstTxWarp>
          </a:bodyPr>
          <a:lstStyle/>
          <a:p>
            <a:endParaRPr smtClean="0">
              <a:ln>
                <a:noFill/>
              </a:ln>
              <a:solidFill>
                <a:schemeClr val="tx1"/>
              </a:solidFill>
              <a:effectLst/>
              <a:cs typeface="Arial" pitchFamily="34" charset="0"/>
            </a:endParaRPr>
          </a:p>
        </p:txBody>
      </p:sp>
      <p:sp>
        <p:nvSpPr>
          <p:cNvPr id="79875" name="Rectangle 3"/>
          <p:cNvSpPr>
            <a:spLocks noGrp="1"/>
          </p:cNvSpPr>
          <p:nvPr>
            <p:ph type="body" idx="1"/>
          </p:nvPr>
        </p:nvSpPr>
        <p:spPr>
          <a:xfrm>
            <a:off x="515938" y="1420813"/>
            <a:ext cx="11164887" cy="2127250"/>
          </a:xfrm>
        </p:spPr>
        <p:txBody>
          <a:bodyPr/>
          <a:lstStyle/>
          <a:p>
            <a:endParaRPr lang="en-US" smtClean="0"/>
          </a:p>
        </p:txBody>
      </p:sp>
      <p:pic>
        <p:nvPicPr>
          <p:cNvPr id="79876" name="Picture 4" descr="lhc"/>
          <p:cNvPicPr>
            <a:picLocks noChangeAspect="1" noChangeArrowheads="1"/>
          </p:cNvPicPr>
          <p:nvPr/>
        </p:nvPicPr>
        <p:blipFill>
          <a:blip r:embed="rId3"/>
          <a:srcRect/>
          <a:stretch>
            <a:fillRect/>
          </a:stretch>
        </p:blipFill>
        <p:spPr bwMode="auto">
          <a:xfrm>
            <a:off x="0" y="0"/>
            <a:ext cx="12188825"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bwMode="auto">
          <a:noFill/>
        </p:spPr>
        <p:txBody>
          <a:bodyPr numCol="1" anchorCtr="0" compatLnSpc="1">
            <a:prstTxWarp prst="textNoShape">
              <a:avLst/>
            </a:prstTxWarp>
          </a:bodyPr>
          <a:lstStyle/>
          <a:p>
            <a:endParaRPr smtClean="0">
              <a:ln>
                <a:noFill/>
              </a:ln>
              <a:solidFill>
                <a:schemeClr val="tx1"/>
              </a:solidFill>
              <a:effectLst/>
              <a:cs typeface="Arial" pitchFamily="34" charset="0"/>
            </a:endParaRPr>
          </a:p>
        </p:txBody>
      </p:sp>
      <p:sp>
        <p:nvSpPr>
          <p:cNvPr id="81923" name="Rectangle 3"/>
          <p:cNvSpPr>
            <a:spLocks noGrp="1"/>
          </p:cNvSpPr>
          <p:nvPr>
            <p:ph type="body" idx="1"/>
          </p:nvPr>
        </p:nvSpPr>
        <p:spPr>
          <a:xfrm>
            <a:off x="515938" y="1420813"/>
            <a:ext cx="11164887" cy="2127250"/>
          </a:xfrm>
        </p:spPr>
        <p:txBody>
          <a:bodyPr/>
          <a:lstStyle/>
          <a:p>
            <a:endParaRPr lang="en-US" smtClean="0"/>
          </a:p>
        </p:txBody>
      </p:sp>
      <p:pic>
        <p:nvPicPr>
          <p:cNvPr id="81924" name="Picture 4" descr="alma"/>
          <p:cNvPicPr>
            <a:picLocks noChangeAspect="1" noChangeArrowheads="1"/>
          </p:cNvPicPr>
          <p:nvPr/>
        </p:nvPicPr>
        <p:blipFill>
          <a:blip r:embed="rId3"/>
          <a:srcRect/>
          <a:stretch>
            <a:fillRect/>
          </a:stretch>
        </p:blipFill>
        <p:spPr bwMode="auto">
          <a:xfrm>
            <a:off x="0" y="0"/>
            <a:ext cx="12188825"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bwMode="auto">
          <a:noFill/>
        </p:spPr>
        <p:txBody>
          <a:bodyPr numCol="1" anchorCtr="0" compatLnSpc="1">
            <a:prstTxWarp prst="textNoShape">
              <a:avLst/>
            </a:prstTxWarp>
          </a:bodyPr>
          <a:lstStyle/>
          <a:p>
            <a:endParaRPr smtClean="0">
              <a:ln>
                <a:noFill/>
              </a:ln>
              <a:solidFill>
                <a:schemeClr val="tx1"/>
              </a:solidFill>
              <a:effectLst/>
              <a:cs typeface="Arial" pitchFamily="34" charset="0"/>
            </a:endParaRPr>
          </a:p>
        </p:txBody>
      </p:sp>
      <p:sp>
        <p:nvSpPr>
          <p:cNvPr id="80899" name="Rectangle 3"/>
          <p:cNvSpPr>
            <a:spLocks noGrp="1"/>
          </p:cNvSpPr>
          <p:nvPr>
            <p:ph type="body" idx="1"/>
          </p:nvPr>
        </p:nvSpPr>
        <p:spPr>
          <a:xfrm>
            <a:off x="515938" y="1420813"/>
            <a:ext cx="11164887" cy="2127250"/>
          </a:xfrm>
        </p:spPr>
        <p:txBody>
          <a:bodyPr/>
          <a:lstStyle/>
          <a:p>
            <a:endParaRPr lang="en-US" smtClean="0"/>
          </a:p>
        </p:txBody>
      </p:sp>
      <p:pic>
        <p:nvPicPr>
          <p:cNvPr id="80900" name="Picture 4" descr="neon"/>
          <p:cNvPicPr>
            <a:picLocks noChangeAspect="1" noChangeArrowheads="1"/>
          </p:cNvPicPr>
          <p:nvPr/>
        </p:nvPicPr>
        <p:blipFill>
          <a:blip r:embed="rId3"/>
          <a:srcRect/>
          <a:stretch>
            <a:fillRect/>
          </a:stretch>
        </p:blipFill>
        <p:spPr bwMode="auto">
          <a:xfrm>
            <a:off x="0" y="0"/>
            <a:ext cx="12188825"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bwMode="auto">
          <a:noFill/>
        </p:spPr>
        <p:txBody>
          <a:bodyPr numCol="1" anchorCtr="0" compatLnSpc="1">
            <a:prstTxWarp prst="textNoShape">
              <a:avLst/>
            </a:prstTxWarp>
          </a:bodyPr>
          <a:lstStyle/>
          <a:p>
            <a:endParaRPr smtClean="0">
              <a:ln>
                <a:noFill/>
              </a:ln>
              <a:solidFill>
                <a:schemeClr val="tx1"/>
              </a:solidFill>
              <a:effectLst/>
              <a:cs typeface="Arial" pitchFamily="34" charset="0"/>
            </a:endParaRPr>
          </a:p>
        </p:txBody>
      </p:sp>
      <p:sp>
        <p:nvSpPr>
          <p:cNvPr id="89091" name="Rectangle 3"/>
          <p:cNvSpPr>
            <a:spLocks noGrp="1"/>
          </p:cNvSpPr>
          <p:nvPr>
            <p:ph type="body" idx="1"/>
          </p:nvPr>
        </p:nvSpPr>
        <p:spPr>
          <a:xfrm>
            <a:off x="515938" y="1420813"/>
            <a:ext cx="11164887" cy="2127250"/>
          </a:xfrm>
        </p:spPr>
        <p:txBody>
          <a:bodyPr/>
          <a:lstStyle/>
          <a:p>
            <a:endParaRPr lang="en-US" smtClean="0"/>
          </a:p>
        </p:txBody>
      </p:sp>
      <p:pic>
        <p:nvPicPr>
          <p:cNvPr id="89092" name="Picture 4" descr="ooi"/>
          <p:cNvPicPr>
            <a:picLocks noChangeAspect="1" noChangeArrowheads="1"/>
          </p:cNvPicPr>
          <p:nvPr/>
        </p:nvPicPr>
        <p:blipFill>
          <a:blip r:embed="rId3"/>
          <a:srcRect/>
          <a:stretch>
            <a:fillRect/>
          </a:stretch>
        </p:blipFill>
        <p:spPr bwMode="auto">
          <a:xfrm>
            <a:off x="0" y="0"/>
            <a:ext cx="12188825"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r>
              <a:rPr lang="en-US" smtClean="0"/>
              <a:t>Looking Ahead</a:t>
            </a:r>
          </a:p>
        </p:txBody>
      </p:sp>
      <p:sp>
        <p:nvSpPr>
          <p:cNvPr id="93187" name="Rectangle 3"/>
          <p:cNvSpPr>
            <a:spLocks noGrp="1"/>
          </p:cNvSpPr>
          <p:nvPr>
            <p:ph type="body" idx="1"/>
          </p:nvPr>
        </p:nvSpPr>
        <p:spPr>
          <a:xfrm>
            <a:off x="507868" y="1412875"/>
            <a:ext cx="11173090" cy="5053691"/>
          </a:xfrm>
        </p:spPr>
        <p:txBody>
          <a:bodyPr/>
          <a:lstStyle/>
          <a:p>
            <a:r>
              <a:rPr lang="en-US" sz="2800" dirty="0" smtClean="0"/>
              <a:t>Citizens will be participating in science</a:t>
            </a:r>
          </a:p>
          <a:p>
            <a:pPr lvl="1"/>
            <a:r>
              <a:rPr lang="en-US" sz="2400" dirty="0" smtClean="0"/>
              <a:t>They already are in Learning, and increasingly in Discovery </a:t>
            </a:r>
          </a:p>
          <a:p>
            <a:pPr lvl="1"/>
            <a:r>
              <a:rPr lang="en-US" sz="2400" dirty="0" smtClean="0"/>
              <a:t>There are no intrinsic technical barriers, but lots of non-technical issues</a:t>
            </a:r>
          </a:p>
          <a:p>
            <a:r>
              <a:rPr lang="en-US" sz="2800" dirty="0" smtClean="0"/>
              <a:t>Science trend toward openness means growing opportunities</a:t>
            </a:r>
          </a:p>
          <a:p>
            <a:pPr lvl="1"/>
            <a:r>
              <a:rPr lang="en-US" sz="2400" dirty="0" smtClean="0"/>
              <a:t>Contrarian viewpoint: Does openness imply </a:t>
            </a:r>
            <a:r>
              <a:rPr lang="en-US" sz="2400" dirty="0" smtClean="0">
                <a:solidFill>
                  <a:srgbClr val="FF0000"/>
                </a:solidFill>
              </a:rPr>
              <a:t>BETTER</a:t>
            </a:r>
            <a:r>
              <a:rPr lang="en-US" sz="2400" dirty="0" smtClean="0"/>
              <a:t> science?  </a:t>
            </a:r>
            <a:br>
              <a:rPr lang="en-US" sz="2400" dirty="0" smtClean="0"/>
            </a:br>
            <a:r>
              <a:rPr lang="en-US" sz="2400" dirty="0" smtClean="0"/>
              <a:t>Some think not</a:t>
            </a:r>
          </a:p>
          <a:p>
            <a:r>
              <a:rPr lang="en-US" sz="2800" dirty="0" smtClean="0"/>
              <a:t>Multiple dimensions</a:t>
            </a:r>
          </a:p>
          <a:p>
            <a:pPr lvl="1"/>
            <a:r>
              <a:rPr lang="en-US" sz="2400" dirty="0" smtClean="0"/>
              <a:t>Access: Closed/Restricted/Tiered/Open</a:t>
            </a:r>
          </a:p>
          <a:p>
            <a:pPr lvl="1"/>
            <a:r>
              <a:rPr lang="en-US" sz="2400" dirty="0" smtClean="0"/>
              <a:t>Police/Monitor/Enforce: Master/Central Committee/Distributed</a:t>
            </a:r>
          </a:p>
          <a:p>
            <a:pPr lvl="1"/>
            <a:r>
              <a:rPr lang="en-US" sz="2400" dirty="0" smtClean="0"/>
              <a:t>…</a:t>
            </a:r>
          </a:p>
          <a:p>
            <a:r>
              <a:rPr lang="en-US" sz="2800" dirty="0" smtClean="0"/>
              <a:t>Different models: LIGO, Wikipedia, </a:t>
            </a:r>
            <a:r>
              <a:rPr lang="en-US" sz="2800" dirty="0" err="1" smtClean="0"/>
              <a:t>ArXiv</a:t>
            </a:r>
            <a:r>
              <a:rPr lang="en-US" sz="2800" dirty="0" smtClean="0"/>
              <a:t>, Open Source, …</a:t>
            </a:r>
          </a:p>
          <a:p>
            <a:pPr lvl="1"/>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1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31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18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18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18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1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en-US" smtClean="0"/>
              <a:t>CDI: Cyber-Enabled Discovery and Innovation</a:t>
            </a:r>
          </a:p>
        </p:txBody>
      </p:sp>
      <p:sp>
        <p:nvSpPr>
          <p:cNvPr id="96259" name="Rectangle 3"/>
          <p:cNvSpPr>
            <a:spLocks noGrp="1"/>
          </p:cNvSpPr>
          <p:nvPr>
            <p:ph type="body" idx="1"/>
          </p:nvPr>
        </p:nvSpPr>
        <p:spPr>
          <a:xfrm>
            <a:off x="507868" y="1412875"/>
            <a:ext cx="10330461" cy="5032147"/>
          </a:xfrm>
        </p:spPr>
        <p:txBody>
          <a:bodyPr/>
          <a:lstStyle/>
          <a:p>
            <a:pPr>
              <a:buNone/>
            </a:pPr>
            <a:r>
              <a:rPr lang="en-US" sz="2800" dirty="0" smtClean="0"/>
              <a:t>Computational Thinking for Science and Engineering</a:t>
            </a:r>
          </a:p>
          <a:p>
            <a:endParaRPr lang="en-US" sz="2400" dirty="0" smtClean="0"/>
          </a:p>
          <a:p>
            <a:r>
              <a:rPr lang="en-US" sz="2400" dirty="0" smtClean="0"/>
              <a:t>Paradigm shift</a:t>
            </a:r>
          </a:p>
          <a:p>
            <a:pPr lvl="1"/>
            <a:r>
              <a:rPr lang="en-US" sz="2000" dirty="0" smtClean="0"/>
              <a:t>Not just our</a:t>
            </a:r>
            <a:r>
              <a:rPr lang="en-US" sz="2000" dirty="0" smtClean="0">
                <a:solidFill>
                  <a:schemeClr val="accent2">
                    <a:lumMod val="50000"/>
                  </a:schemeClr>
                </a:solidFill>
              </a:rPr>
              <a:t> </a:t>
            </a:r>
            <a:r>
              <a:rPr lang="en-US" sz="2000" b="1" dirty="0" smtClean="0">
                <a:solidFill>
                  <a:schemeClr val="accent2">
                    <a:lumMod val="50000"/>
                  </a:schemeClr>
                </a:solidFill>
              </a:rPr>
              <a:t>metal tools</a:t>
            </a:r>
            <a:r>
              <a:rPr lang="en-US" sz="2000" dirty="0" smtClean="0"/>
              <a:t> (transistors and wires) but also our </a:t>
            </a:r>
            <a:r>
              <a:rPr lang="en-US" sz="2000" b="1" dirty="0" smtClean="0">
                <a:solidFill>
                  <a:schemeClr val="accent2">
                    <a:lumMod val="50000"/>
                  </a:schemeClr>
                </a:solidFill>
              </a:rPr>
              <a:t>mental tools</a:t>
            </a:r>
            <a:r>
              <a:rPr lang="en-US" sz="2000" dirty="0" smtClean="0"/>
              <a:t> (abstractions and methods)</a:t>
            </a:r>
          </a:p>
          <a:p>
            <a:pPr lvl="2"/>
            <a:endParaRPr lang="en-US" sz="1800" dirty="0" smtClean="0"/>
          </a:p>
          <a:p>
            <a:r>
              <a:rPr lang="en-US" sz="2400" dirty="0" smtClean="0"/>
              <a:t>It’s about </a:t>
            </a:r>
            <a:r>
              <a:rPr lang="en-US" sz="2800" dirty="0" smtClean="0">
                <a:solidFill>
                  <a:srgbClr val="FF0000"/>
                </a:solidFill>
              </a:rPr>
              <a:t>partnerships</a:t>
            </a:r>
            <a:r>
              <a:rPr lang="en-US" sz="2800" dirty="0" smtClean="0"/>
              <a:t> </a:t>
            </a:r>
            <a:r>
              <a:rPr lang="en-US" sz="2400" dirty="0" smtClean="0"/>
              <a:t>and </a:t>
            </a:r>
            <a:r>
              <a:rPr lang="en-US" sz="2800" dirty="0" smtClean="0">
                <a:solidFill>
                  <a:srgbClr val="FF0000"/>
                </a:solidFill>
              </a:rPr>
              <a:t>transformative</a:t>
            </a:r>
            <a:r>
              <a:rPr lang="en-US" sz="2800" dirty="0" smtClean="0"/>
              <a:t> </a:t>
            </a:r>
            <a:r>
              <a:rPr lang="en-US" sz="2800" dirty="0" smtClean="0">
                <a:solidFill>
                  <a:srgbClr val="FF0000"/>
                </a:solidFill>
              </a:rPr>
              <a:t>research</a:t>
            </a:r>
            <a:endParaRPr lang="en-US" sz="2400" dirty="0" smtClean="0"/>
          </a:p>
          <a:p>
            <a:pPr lvl="1"/>
            <a:r>
              <a:rPr lang="en-US" sz="2000" dirty="0" smtClean="0"/>
              <a:t>To innovate in/innovatively use computational thinking; and</a:t>
            </a:r>
          </a:p>
          <a:p>
            <a:pPr lvl="1"/>
            <a:r>
              <a:rPr lang="en-US" sz="2000" dirty="0" smtClean="0"/>
              <a:t>To advance </a:t>
            </a:r>
            <a:r>
              <a:rPr lang="en-US" sz="2000" dirty="0" smtClean="0">
                <a:solidFill>
                  <a:srgbClr val="FF0000"/>
                </a:solidFill>
              </a:rPr>
              <a:t>more than one</a:t>
            </a:r>
            <a:r>
              <a:rPr lang="en-US" sz="2000" dirty="0" smtClean="0"/>
              <a:t> science/engineering discipline.</a:t>
            </a:r>
          </a:p>
          <a:p>
            <a:pPr lvl="1"/>
            <a:endParaRPr lang="en-US" sz="2000" dirty="0" smtClean="0"/>
          </a:p>
          <a:p>
            <a:r>
              <a:rPr lang="en-US" sz="2400" dirty="0" smtClean="0"/>
              <a:t>Three dimensions</a:t>
            </a:r>
          </a:p>
          <a:p>
            <a:pPr lvl="1"/>
            <a:r>
              <a:rPr lang="en-US" sz="2000" dirty="0" smtClean="0"/>
              <a:t>From Data to Knowledge</a:t>
            </a:r>
          </a:p>
          <a:p>
            <a:pPr lvl="1"/>
            <a:r>
              <a:rPr lang="en-US" sz="2000" dirty="0" smtClean="0"/>
              <a:t>Understanding Complexity in Natural, Built, and Social Systems</a:t>
            </a:r>
          </a:p>
          <a:p>
            <a:pPr lvl="1"/>
            <a:r>
              <a:rPr lang="en-US" sz="2000" b="1" dirty="0" smtClean="0">
                <a:solidFill>
                  <a:schemeClr val="accent2">
                    <a:lumMod val="50000"/>
                  </a:schemeClr>
                </a:solidFill>
              </a:rPr>
              <a:t>Virtual Organizations</a:t>
            </a:r>
            <a:endParaRPr lang="en-US" sz="2400" b="1" dirty="0" smtClean="0">
              <a:solidFill>
                <a:schemeClr val="accent2">
                  <a:lumMod val="50000"/>
                </a:schemeClr>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r>
              <a:rPr lang="en-US" smtClean="0"/>
              <a:t>By and For Whom: Scientists</a:t>
            </a:r>
          </a:p>
        </p:txBody>
      </p:sp>
      <p:sp>
        <p:nvSpPr>
          <p:cNvPr id="92163" name="Rectangle 3"/>
          <p:cNvSpPr>
            <a:spLocks noGrp="1"/>
          </p:cNvSpPr>
          <p:nvPr>
            <p:ph type="body" idx="1"/>
          </p:nvPr>
        </p:nvSpPr>
        <p:spPr/>
        <p:txBody>
          <a:bodyPr/>
          <a:lstStyle/>
          <a:p>
            <a:r>
              <a:rPr lang="en-US" smtClean="0"/>
              <a:t>What</a:t>
            </a:r>
          </a:p>
          <a:p>
            <a:pPr lvl="1"/>
            <a:r>
              <a:rPr lang="en-US" smtClean="0"/>
              <a:t>Facilities, instruments, data, software, cyber-infrastructure (CI)</a:t>
            </a:r>
          </a:p>
          <a:p>
            <a:r>
              <a:rPr lang="en-US" smtClean="0"/>
              <a:t>How</a:t>
            </a:r>
          </a:p>
          <a:p>
            <a:pPr lvl="1"/>
            <a:r>
              <a:rPr lang="en-US" smtClean="0"/>
              <a:t>Policy: Open, shared access</a:t>
            </a:r>
          </a:p>
          <a:p>
            <a:pPr lvl="1"/>
            <a:r>
              <a:rPr lang="en-US" smtClean="0"/>
              <a:t>Technology: Virtual organizations</a:t>
            </a:r>
          </a:p>
          <a:p>
            <a:r>
              <a:rPr lang="en-US" smtClean="0"/>
              <a:t>Why: Discovery and Learning</a:t>
            </a:r>
          </a:p>
          <a:p>
            <a:pPr lvl="1"/>
            <a:r>
              <a:rPr lang="en-US" smtClean="0"/>
              <a:t>No Choice</a:t>
            </a:r>
          </a:p>
          <a:p>
            <a:pPr lvl="2"/>
            <a:r>
              <a:rPr lang="en-US" smtClean="0"/>
              <a:t>Global (borderless) nature of science, expense of equipment, remote location of instruments, multiple “eyes” for validation of observations, …</a:t>
            </a:r>
          </a:p>
          <a:p>
            <a:pPr lvl="1"/>
            <a:r>
              <a:rPr lang="en-US" smtClean="0"/>
              <a:t>Collaboration</a:t>
            </a:r>
          </a:p>
          <a:p>
            <a:pPr lvl="1"/>
            <a:r>
              <a:rPr lang="en-US" smtClean="0"/>
              <a:t>Science diplomacy</a:t>
            </a:r>
          </a:p>
          <a:p>
            <a:endParaRPr lang="en-US"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en-US" smtClean="0"/>
              <a:t>By and For Whom: Citizens</a:t>
            </a:r>
          </a:p>
        </p:txBody>
      </p:sp>
      <p:sp>
        <p:nvSpPr>
          <p:cNvPr id="73732" name="Text Placeholder 2"/>
          <p:cNvSpPr>
            <a:spLocks noGrp="1"/>
          </p:cNvSpPr>
          <p:nvPr>
            <p:ph type="body" idx="1"/>
          </p:nvPr>
        </p:nvSpPr>
        <p:spPr>
          <a:xfrm>
            <a:off x="507868" y="1412875"/>
            <a:ext cx="11173090" cy="3896451"/>
          </a:xfrm>
        </p:spPr>
        <p:txBody>
          <a:bodyPr/>
          <a:lstStyle/>
          <a:p>
            <a:r>
              <a:rPr lang="en-US" dirty="0" smtClean="0"/>
              <a:t>What</a:t>
            </a:r>
          </a:p>
          <a:p>
            <a:pPr lvl="1"/>
            <a:r>
              <a:rPr lang="en-US" dirty="0" smtClean="0"/>
              <a:t>Facilities, instruments, </a:t>
            </a:r>
            <a:r>
              <a:rPr lang="en-US" dirty="0" smtClean="0">
                <a:solidFill>
                  <a:srgbClr val="FF0000"/>
                </a:solidFill>
              </a:rPr>
              <a:t>data, software (?), cyber-infrastructure (CI)</a:t>
            </a:r>
          </a:p>
          <a:p>
            <a:r>
              <a:rPr lang="en-US" dirty="0" smtClean="0"/>
              <a:t>How</a:t>
            </a:r>
          </a:p>
          <a:p>
            <a:pPr lvl="1"/>
            <a:r>
              <a:rPr lang="en-US" dirty="0" smtClean="0">
                <a:solidFill>
                  <a:srgbClr val="FF0000"/>
                </a:solidFill>
              </a:rPr>
              <a:t>Open, shared access: read (everything), write (some things)</a:t>
            </a:r>
          </a:p>
          <a:p>
            <a:pPr lvl="1"/>
            <a:r>
              <a:rPr lang="en-US" dirty="0" smtClean="0">
                <a:solidFill>
                  <a:srgbClr val="FF0000"/>
                </a:solidFill>
              </a:rPr>
              <a:t>Virtual organizations</a:t>
            </a:r>
          </a:p>
          <a:p>
            <a:r>
              <a:rPr lang="en-US" dirty="0" smtClean="0"/>
              <a:t>Why</a:t>
            </a:r>
          </a:p>
          <a:p>
            <a:pPr lvl="1"/>
            <a:r>
              <a:rPr lang="en-US" dirty="0" smtClean="0">
                <a:solidFill>
                  <a:srgbClr val="FF0000"/>
                </a:solidFill>
              </a:rPr>
              <a:t>Learning</a:t>
            </a:r>
          </a:p>
          <a:p>
            <a:pPr lvl="1"/>
            <a:r>
              <a:rPr lang="en-US" dirty="0" smtClean="0">
                <a:solidFill>
                  <a:srgbClr val="FF0000"/>
                </a:solidFill>
              </a:rPr>
              <a:t>Discovery</a:t>
            </a:r>
          </a:p>
        </p:txBody>
      </p:sp>
      <p:sp>
        <p:nvSpPr>
          <p:cNvPr id="73733" name="Line 5"/>
          <p:cNvSpPr>
            <a:spLocks noChangeShapeType="1"/>
          </p:cNvSpPr>
          <p:nvPr/>
        </p:nvSpPr>
        <p:spPr bwMode="auto">
          <a:xfrm>
            <a:off x="1219200" y="2116138"/>
            <a:ext cx="3400425" cy="52387"/>
          </a:xfrm>
          <a:prstGeom prst="line">
            <a:avLst/>
          </a:prstGeom>
          <a:noFill/>
          <a:ln w="57150">
            <a:solidFill>
              <a:schemeClr val="bg1"/>
            </a:solidFill>
            <a:round/>
            <a:headEnd/>
            <a:tailEnd/>
          </a:ln>
          <a:effectLst/>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n-US" smtClean="0"/>
              <a:t>Issues for Scientists</a:t>
            </a:r>
          </a:p>
        </p:txBody>
      </p:sp>
      <p:sp>
        <p:nvSpPr>
          <p:cNvPr id="74755" name="Rectangle 3"/>
          <p:cNvSpPr>
            <a:spLocks noGrp="1"/>
          </p:cNvSpPr>
          <p:nvPr>
            <p:ph type="body" idx="1"/>
          </p:nvPr>
        </p:nvSpPr>
        <p:spPr>
          <a:xfrm>
            <a:off x="507868" y="1412875"/>
            <a:ext cx="10884032" cy="2210862"/>
          </a:xfrm>
        </p:spPr>
        <p:txBody>
          <a:bodyPr/>
          <a:lstStyle/>
          <a:p>
            <a:r>
              <a:rPr lang="en-US" dirty="0" smtClean="0"/>
              <a:t>Technical</a:t>
            </a:r>
          </a:p>
          <a:p>
            <a:pPr lvl="1"/>
            <a:r>
              <a:rPr lang="en-US" dirty="0" smtClean="0"/>
              <a:t>Interoperability: need to support federation across heterogeneous X</a:t>
            </a:r>
          </a:p>
          <a:p>
            <a:pPr lvl="2"/>
            <a:r>
              <a:rPr lang="en-US" dirty="0" smtClean="0"/>
              <a:t>X = Data, S/W, CI -- within and across disciplines</a:t>
            </a:r>
          </a:p>
          <a:p>
            <a:pPr lvl="1"/>
            <a:r>
              <a:rPr lang="en-US" dirty="0" smtClean="0"/>
              <a:t>Veracity of data and scientific claims</a:t>
            </a:r>
          </a:p>
          <a:p>
            <a:r>
              <a:rPr lang="en-US" dirty="0" smtClean="0"/>
              <a:t>Non-Technical</a:t>
            </a:r>
          </a:p>
          <a:p>
            <a:pPr lvl="1"/>
            <a:r>
              <a:rPr lang="en-US" dirty="0" smtClean="0"/>
              <a:t>Ownership</a:t>
            </a:r>
          </a:p>
          <a:p>
            <a:pPr lvl="1"/>
            <a:r>
              <a:rPr lang="en-US" dirty="0" smtClean="0"/>
              <a:t>Credit</a:t>
            </a:r>
          </a:p>
          <a:p>
            <a:pPr lvl="1"/>
            <a:r>
              <a:rPr lang="en-US" dirty="0" smtClean="0"/>
              <a:t>Publication</a:t>
            </a:r>
          </a:p>
          <a:p>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US" smtClean="0"/>
              <a:t>Issues for Scientists with Citizen Participation</a:t>
            </a:r>
          </a:p>
        </p:txBody>
      </p:sp>
      <p:sp>
        <p:nvSpPr>
          <p:cNvPr id="75779" name="Rectangle 3"/>
          <p:cNvSpPr>
            <a:spLocks noGrp="1"/>
          </p:cNvSpPr>
          <p:nvPr>
            <p:ph type="body" idx="1"/>
          </p:nvPr>
        </p:nvSpPr>
        <p:spPr>
          <a:xfrm>
            <a:off x="507868" y="1412875"/>
            <a:ext cx="10236332" cy="4148828"/>
          </a:xfrm>
        </p:spPr>
        <p:txBody>
          <a:bodyPr/>
          <a:lstStyle/>
          <a:p>
            <a:r>
              <a:rPr lang="en-US" dirty="0" smtClean="0"/>
              <a:t>Technical</a:t>
            </a:r>
          </a:p>
          <a:p>
            <a:pPr lvl="1"/>
            <a:r>
              <a:rPr lang="en-US" dirty="0" smtClean="0"/>
              <a:t>Interoperability: need to support federation across heterogeneous X</a:t>
            </a:r>
          </a:p>
          <a:p>
            <a:pPr lvl="2"/>
            <a:r>
              <a:rPr lang="en-US" dirty="0" smtClean="0"/>
              <a:t>X = Data, S/W, CI -- within and across disciplines</a:t>
            </a:r>
          </a:p>
          <a:p>
            <a:pPr lvl="1"/>
            <a:r>
              <a:rPr lang="en-US" dirty="0" smtClean="0">
                <a:solidFill>
                  <a:srgbClr val="FF0000"/>
                </a:solidFill>
              </a:rPr>
              <a:t>Veracity</a:t>
            </a:r>
            <a:r>
              <a:rPr lang="en-US" dirty="0" smtClean="0"/>
              <a:t> </a:t>
            </a:r>
            <a:r>
              <a:rPr lang="en-US" dirty="0" smtClean="0">
                <a:solidFill>
                  <a:schemeClr val="accent2">
                    <a:lumMod val="50000"/>
                  </a:schemeClr>
                </a:solidFill>
              </a:rPr>
              <a:t>and volume </a:t>
            </a:r>
            <a:r>
              <a:rPr lang="en-US" dirty="0" smtClean="0">
                <a:solidFill>
                  <a:srgbClr val="FF0000"/>
                </a:solidFill>
              </a:rPr>
              <a:t>of data and scientific claims</a:t>
            </a:r>
          </a:p>
          <a:p>
            <a:r>
              <a:rPr lang="en-US" dirty="0" smtClean="0"/>
              <a:t>Non-Technical</a:t>
            </a:r>
          </a:p>
          <a:p>
            <a:pPr lvl="1"/>
            <a:r>
              <a:rPr lang="en-US" dirty="0" smtClean="0">
                <a:solidFill>
                  <a:srgbClr val="FF0000"/>
                </a:solidFill>
              </a:rPr>
              <a:t>Ownership</a:t>
            </a:r>
          </a:p>
          <a:p>
            <a:pPr lvl="1"/>
            <a:r>
              <a:rPr lang="en-US" dirty="0" smtClean="0">
                <a:solidFill>
                  <a:srgbClr val="FF0000"/>
                </a:solidFill>
              </a:rPr>
              <a:t>Credit</a:t>
            </a:r>
          </a:p>
          <a:p>
            <a:pPr lvl="1"/>
            <a:r>
              <a:rPr lang="en-US" dirty="0" smtClean="0"/>
              <a:t>Publication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sp>
        <p:nvSpPr>
          <p:cNvPr id="94211" name="Rectangle 3"/>
          <p:cNvSpPr>
            <a:spLocks noGrp="1"/>
          </p:cNvSpPr>
          <p:nvPr>
            <p:ph type="body" sz="quarter" idx="10"/>
          </p:nvPr>
        </p:nvSpPr>
        <p:spPr/>
        <p:txBody>
          <a:bodyPr/>
          <a:lstStyle/>
          <a:p>
            <a:r>
              <a:rPr lang="en-US" dirty="0" smtClean="0"/>
              <a:t>examples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bwMode="auto">
          <a:noFill/>
        </p:spPr>
        <p:txBody>
          <a:bodyPr numCol="1" anchorCtr="0" compatLnSpc="1">
            <a:prstTxWarp prst="textNoShape">
              <a:avLst/>
            </a:prstTxWarp>
          </a:bodyPr>
          <a:lstStyle/>
          <a:p>
            <a:endParaRPr smtClean="0">
              <a:ln>
                <a:noFill/>
              </a:ln>
              <a:solidFill>
                <a:schemeClr val="tx1"/>
              </a:solidFill>
              <a:effectLst/>
              <a:cs typeface="Arial" pitchFamily="34" charset="0"/>
            </a:endParaRPr>
          </a:p>
        </p:txBody>
      </p:sp>
      <p:sp>
        <p:nvSpPr>
          <p:cNvPr id="77827" name="Rectangle 3"/>
          <p:cNvSpPr>
            <a:spLocks noGrp="1"/>
          </p:cNvSpPr>
          <p:nvPr>
            <p:ph type="body" idx="1"/>
          </p:nvPr>
        </p:nvSpPr>
        <p:spPr>
          <a:xfrm>
            <a:off x="515938" y="1420813"/>
            <a:ext cx="11164887" cy="2127250"/>
          </a:xfrm>
        </p:spPr>
        <p:txBody>
          <a:bodyPr/>
          <a:lstStyle/>
          <a:p>
            <a:endParaRPr lang="en-US" smtClean="0"/>
          </a:p>
        </p:txBody>
      </p:sp>
      <p:pic>
        <p:nvPicPr>
          <p:cNvPr id="77828" name="Picture 4" descr="ligo"/>
          <p:cNvPicPr>
            <a:picLocks noChangeAspect="1" noChangeArrowheads="1"/>
          </p:cNvPicPr>
          <p:nvPr/>
        </p:nvPicPr>
        <p:blipFill>
          <a:blip r:embed="rId3"/>
          <a:srcRect/>
          <a:stretch>
            <a:fillRect/>
          </a:stretch>
        </p:blipFill>
        <p:spPr bwMode="auto">
          <a:xfrm>
            <a:off x="0" y="0"/>
            <a:ext cx="12188825"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bwMode="auto">
          <a:noFill/>
        </p:spPr>
        <p:txBody>
          <a:bodyPr numCol="1" anchorCtr="0" compatLnSpc="1">
            <a:prstTxWarp prst="textNoShape">
              <a:avLst/>
            </a:prstTxWarp>
          </a:bodyPr>
          <a:lstStyle/>
          <a:p>
            <a:endParaRPr smtClean="0">
              <a:ln>
                <a:noFill/>
              </a:ln>
              <a:solidFill>
                <a:schemeClr val="tx1"/>
              </a:solidFill>
              <a:effectLst/>
              <a:cs typeface="Arial" pitchFamily="34" charset="0"/>
            </a:endParaRPr>
          </a:p>
        </p:txBody>
      </p:sp>
      <p:sp>
        <p:nvSpPr>
          <p:cNvPr id="78851" name="Rectangle 3"/>
          <p:cNvSpPr>
            <a:spLocks noGrp="1"/>
          </p:cNvSpPr>
          <p:nvPr>
            <p:ph type="body" idx="1"/>
          </p:nvPr>
        </p:nvSpPr>
        <p:spPr>
          <a:xfrm>
            <a:off x="515938" y="1420813"/>
            <a:ext cx="11164887" cy="2127250"/>
          </a:xfrm>
        </p:spPr>
        <p:txBody>
          <a:bodyPr/>
          <a:lstStyle/>
          <a:p>
            <a:endParaRPr lang="en-US" smtClean="0"/>
          </a:p>
        </p:txBody>
      </p:sp>
      <p:pic>
        <p:nvPicPr>
          <p:cNvPr id="78852" name="Picture 4" descr="einstein"/>
          <p:cNvPicPr>
            <a:picLocks noChangeAspect="1" noChangeArrowheads="1"/>
          </p:cNvPicPr>
          <p:nvPr/>
        </p:nvPicPr>
        <p:blipFill>
          <a:blip r:embed="rId3"/>
          <a:srcRect/>
          <a:stretch>
            <a:fillRect/>
          </a:stretch>
        </p:blipFill>
        <p:spPr bwMode="auto">
          <a:xfrm>
            <a:off x="0" y="0"/>
            <a:ext cx="12188825"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bwMode="auto">
          <a:xfrm>
            <a:off x="515938" y="228600"/>
            <a:ext cx="11164887" cy="658813"/>
          </a:xfrm>
          <a:noFill/>
        </p:spPr>
        <p:txBody>
          <a:bodyPr numCol="1" anchorCtr="0" compatLnSpc="1">
            <a:prstTxWarp prst="textNoShape">
              <a:avLst/>
            </a:prstTxWarp>
          </a:bodyPr>
          <a:lstStyle/>
          <a:p>
            <a:r>
              <a:rPr smtClean="0">
                <a:ln>
                  <a:noFill/>
                </a:ln>
                <a:solidFill>
                  <a:schemeClr val="tx1"/>
                </a:solidFill>
                <a:effectLst/>
                <a:cs typeface="Arial" pitchFamily="34" charset="0"/>
              </a:rPr>
              <a:t>Examples</a:t>
            </a:r>
          </a:p>
        </p:txBody>
      </p:sp>
      <p:sp>
        <p:nvSpPr>
          <p:cNvPr id="76803" name="Rectangle 3"/>
          <p:cNvSpPr>
            <a:spLocks noGrp="1"/>
          </p:cNvSpPr>
          <p:nvPr>
            <p:ph type="body" idx="1"/>
          </p:nvPr>
        </p:nvSpPr>
        <p:spPr>
          <a:xfrm>
            <a:off x="515938" y="1420813"/>
            <a:ext cx="11164887" cy="2127250"/>
          </a:xfrm>
        </p:spPr>
        <p:txBody>
          <a:bodyPr/>
          <a:lstStyle/>
          <a:p>
            <a:endParaRPr lang="en-US" smtClean="0"/>
          </a:p>
        </p:txBody>
      </p:sp>
      <p:pic>
        <p:nvPicPr>
          <p:cNvPr id="76804" name="Picture 4" descr="icecube"/>
          <p:cNvPicPr>
            <a:picLocks noChangeAspect="1" noChangeArrowheads="1"/>
          </p:cNvPicPr>
          <p:nvPr/>
        </p:nvPicPr>
        <p:blipFill>
          <a:blip r:embed="rId3"/>
          <a:srcRect/>
          <a:stretch>
            <a:fillRect/>
          </a:stretch>
        </p:blipFill>
        <p:spPr bwMode="auto">
          <a:xfrm>
            <a:off x="0" y="0"/>
            <a:ext cx="12188825" cy="685800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3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Microsoft_Research_Faculty_Summit_Template_PPT03_16x9</Template>
  <TotalTime>0</TotalTime>
  <Words>523</Words>
  <Application>Microsoft Office PowerPoint</Application>
  <PresentationFormat>Custom</PresentationFormat>
  <Paragraphs>83</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Microsoft_Research_Faculty_Summit_Template_PPT03_16x9</vt:lpstr>
      <vt:lpstr>White with Courier font for code slides</vt:lpstr>
      <vt:lpstr>Slide 1</vt:lpstr>
      <vt:lpstr>By and For Whom: Scientists</vt:lpstr>
      <vt:lpstr>By and For Whom: Citizens</vt:lpstr>
      <vt:lpstr>Issues for Scientists</vt:lpstr>
      <vt:lpstr>Issues for Scientists with Citizen Participation</vt:lpstr>
      <vt:lpstr>Slide 6</vt:lpstr>
      <vt:lpstr>Slide 7</vt:lpstr>
      <vt:lpstr>Slide 8</vt:lpstr>
      <vt:lpstr>Examples</vt:lpstr>
      <vt:lpstr>Slide 10</vt:lpstr>
      <vt:lpstr>Slide 11</vt:lpstr>
      <vt:lpstr>Slide 12</vt:lpstr>
      <vt:lpstr>Slide 13</vt:lpstr>
      <vt:lpstr>Slide 14</vt:lpstr>
      <vt:lpstr>Looking Ahead</vt:lpstr>
      <vt:lpstr>CDI: Cyber-Enabled Discovery and Innovation</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eScience for All: Not If, But When</dc:title>
  <dc:subject>Research Facility Summit</dc:subject>
  <dc:creator>Jeanette Wing</dc:creator>
  <cp:keywords>Research Facility Summit</cp:keywords>
  <dc:description>Event Date: July 28 &amp; 29, 2008
Event Location: Redmond, WA</dc:description>
  <cp:lastModifiedBy/>
  <cp:revision>44</cp:revision>
  <dcterms:created xsi:type="dcterms:W3CDTF">2008-07-23T03:02:23Z</dcterms:created>
  <dcterms:modified xsi:type="dcterms:W3CDTF">2008-07-29T20:27:38Z</dcterms:modified>
</cp:coreProperties>
</file>