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Default Extension="pict" ContentType="image/pict"/>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Lst>
  <p:notesMasterIdLst>
    <p:notesMasterId r:id="rId13"/>
  </p:notesMasterIdLst>
  <p:handoutMasterIdLst>
    <p:handoutMasterId r:id="rId14"/>
  </p:handoutMasterIdLst>
  <p:sldIdLst>
    <p:sldId id="296" r:id="rId3"/>
    <p:sldId id="297" r:id="rId4"/>
    <p:sldId id="303" r:id="rId5"/>
    <p:sldId id="304" r:id="rId6"/>
    <p:sldId id="305" r:id="rId7"/>
    <p:sldId id="306" r:id="rId8"/>
    <p:sldId id="300" r:id="rId9"/>
    <p:sldId id="301" r:id="rId10"/>
    <p:sldId id="302" r:id="rId11"/>
    <p:sldId id="308" r:id="rId12"/>
  </p:sldIdLst>
  <p:sldSz cx="12188825" cy="6858000"/>
  <p:notesSz cx="6858000" cy="9144000"/>
  <p:defaultTextStyle>
    <a:defPPr>
      <a:defRPr lang="en-US"/>
    </a:defPPr>
    <a:lvl1pPr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56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28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00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7213" indent="1588" algn="l" defTabSz="912813"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80FF"/>
    <a:srgbClr val="FFFF66"/>
    <a:srgbClr val="8000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6225" autoAdjust="0"/>
    <p:restoredTop sz="91276" autoAdjust="0"/>
  </p:normalViewPr>
  <p:slideViewPr>
    <p:cSldViewPr snapToGrid="0">
      <p:cViewPr varScale="1">
        <p:scale>
          <a:sx n="79" d="100"/>
          <a:sy n="79" d="100"/>
        </p:scale>
        <p:origin x="-102" y="-306"/>
      </p:cViewPr>
      <p:guideLst>
        <p:guide orient="horz" pos="144"/>
        <p:guide orient="horz" pos="895"/>
        <p:guide orient="horz" pos="1484"/>
        <p:guide orient="horz" pos="1200"/>
        <p:guide orient="horz" pos="2736"/>
        <p:guide pos="3839"/>
        <p:guide pos="325"/>
        <p:guide pos="613"/>
        <p:guide pos="7353"/>
        <p:guide pos="1190"/>
        <p:guide pos="7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642C0DD2-D0F6-49D4-AAD0-4CAA63E57B96}"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73F12531-02D3-4FE2-98BE-877EB15F2158}"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a:solidFill>
                  <a:srgbClr val="000000"/>
                </a:solidFill>
                <a:latin typeface="Segoe" pitchFamily="34" charset="0"/>
                <a:ea typeface="+mn-ea"/>
                <a:cs typeface="+mn-cs"/>
              </a:defRPr>
            </a:lvl1pPr>
          </a:lstStyle>
          <a:p>
            <a:pPr>
              <a:defRPr/>
            </a:pPr>
            <a:r>
              <a:rPr lang="en-US" dirty="0"/>
              <a:t>© 2008 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ea typeface="+mn-ea"/>
                <a:cs typeface="+mn-cs"/>
              </a:defRPr>
            </a:lvl1pPr>
          </a:lstStyle>
          <a:p>
            <a:pPr>
              <a:defRPr/>
            </a:pPr>
            <a:fld id="{A110910F-40DE-462B-B976-58F9B8268999}"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ea typeface="+mn-ea"/>
                <a:cs typeface="+mn-cs"/>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ea typeface="+mn-ea"/>
                <a:cs typeface="+mn-cs"/>
              </a:defRPr>
            </a:lvl1pPr>
          </a:lstStyle>
          <a:p>
            <a:pPr>
              <a:defRPr/>
            </a:pPr>
            <a:fld id="{60737933-B33B-4B8B-90C4-23ED2AE86A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ＭＳ Ｐゴシック" charset="-128"/>
        <a:cs typeface="ＭＳ Ｐゴシック" charset="-128"/>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ＭＳ Ｐゴシック" charset="-128"/>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9011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29700"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29701"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85E50B65-A8E9-4332-A2A7-C9ADB076098E}" type="datetime8">
              <a:rPr lang="en-US" sz="1200">
                <a:latin typeface="Calibri" charset="0"/>
              </a:rPr>
              <a:pPr algn="r"/>
              <a:t>7/29/2008 2:58 PM</a:t>
            </a:fld>
            <a:endParaRPr lang="en-US" sz="1200">
              <a:latin typeface="Calibri" charset="0"/>
            </a:endParaRPr>
          </a:p>
        </p:txBody>
      </p:sp>
      <p:sp>
        <p:nvSpPr>
          <p:cNvPr id="90118"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29703"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8D985854-7548-421F-AF1A-097924518043}" type="slidenum">
              <a:rPr lang="en-US" sz="1200">
                <a:latin typeface="Calibri" charset="0"/>
              </a:rPr>
              <a:pPr algn="r"/>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737933-B33B-4B8B-90C4-23ED2AE86A2F}" type="slidenum">
              <a:rPr lang="en-US" smtClean="0"/>
              <a:pPr>
                <a:defRPr/>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9216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EE2ACB08-21BC-401B-837B-EA446CA2BB17}" type="datetime8">
              <a:rPr lang="en-US" sz="1200">
                <a:latin typeface="Calibri" charset="0"/>
              </a:rPr>
              <a:pPr algn="r"/>
              <a:t>7/29/2008 2:58 PM</a:t>
            </a:fld>
            <a:endParaRPr lang="en-US" sz="1200">
              <a:latin typeface="Calibri" charset="0"/>
            </a:endParaRPr>
          </a:p>
        </p:txBody>
      </p:sp>
      <p:sp>
        <p:nvSpPr>
          <p:cNvPr id="92166"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C7C56275-5695-43B7-93F6-F3E0E739C7DF}" type="slidenum">
              <a:rPr lang="en-US" sz="1200">
                <a:latin typeface="Calibri" charset="0"/>
              </a:rPr>
              <a:pPr algn="r"/>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104451"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740B6951-2363-4D84-9B37-5CD3673507CE}" type="datetime8">
              <a:rPr lang="en-US" sz="1200">
                <a:latin typeface="Calibri" charset="0"/>
              </a:rPr>
              <a:pPr algn="r"/>
              <a:t>7/29/2008 2:58 PM</a:t>
            </a:fld>
            <a:endParaRPr lang="en-US" sz="1200">
              <a:latin typeface="Calibri" charset="0"/>
            </a:endParaRPr>
          </a:p>
        </p:txBody>
      </p:sp>
      <p:sp>
        <p:nvSpPr>
          <p:cNvPr id="104454"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0ED21AC5-9A6A-420F-A85A-672E9B371DAA}" type="slidenum">
              <a:rPr lang="en-US" sz="1200">
                <a:latin typeface="Calibri" charset="0"/>
              </a:rPr>
              <a:pPr algn="r"/>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106499"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A7A5582E-091B-421D-984A-8883ABAF7C0D}" type="datetime8">
              <a:rPr lang="en-US" sz="1200">
                <a:latin typeface="Calibri" charset="0"/>
              </a:rPr>
              <a:pPr algn="r"/>
              <a:t>7/29/2008 2:58 PM</a:t>
            </a:fld>
            <a:endParaRPr lang="en-US" sz="1200">
              <a:latin typeface="Calibri" charset="0"/>
            </a:endParaRPr>
          </a:p>
        </p:txBody>
      </p:sp>
      <p:sp>
        <p:nvSpPr>
          <p:cNvPr id="106502"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A1109775-C2B3-4043-9BDF-A5AA1A9C958E}" type="slidenum">
              <a:rPr lang="en-US" sz="1200">
                <a:latin typeface="Calibri" charset="0"/>
              </a:rPr>
              <a:pPr algn="r"/>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ceholder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18787" name="Placeholder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C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laceholder 2"/>
          <p:cNvSpPr>
            <a:spLocks noGrp="1" noRot="1" noChangeAspect="1" noChangeArrowheads="1" noTextEdit="1"/>
          </p:cNvSpPr>
          <p:nvPr>
            <p:ph type="sldImg"/>
          </p:nvPr>
        </p:nvSpPr>
        <p:spPr bwMode="auto">
          <a:xfrm>
            <a:off x="382588" y="685800"/>
            <a:ext cx="6092825" cy="3429000"/>
          </a:xfrm>
          <a:prstGeom prst="rect">
            <a:avLst/>
          </a:prstGeom>
          <a:solidFill>
            <a:srgbClr val="FFFFFF"/>
          </a:solidFill>
          <a:ln>
            <a:solidFill>
              <a:srgbClr val="000000"/>
            </a:solidFill>
            <a:miter lim="800000"/>
            <a:headEnd/>
            <a:tailEnd/>
          </a:ln>
        </p:spPr>
      </p:sp>
      <p:sp>
        <p:nvSpPr>
          <p:cNvPr id="121859" name="Placeholder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CI"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9830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373195F0-B0D8-4C1C-886B-337E8BC45CA9}" type="datetime8">
              <a:rPr lang="en-US" sz="1200">
                <a:latin typeface="Calibri" charset="0"/>
              </a:rPr>
              <a:pPr algn="r"/>
              <a:t>7/29/2008 2:58 PM</a:t>
            </a:fld>
            <a:endParaRPr lang="en-US" sz="1200">
              <a:latin typeface="Calibri" charset="0"/>
            </a:endParaRPr>
          </a:p>
        </p:txBody>
      </p:sp>
      <p:sp>
        <p:nvSpPr>
          <p:cNvPr id="98310"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BAF9D18B-66A2-4F9D-B8D2-AB27552A820B}" type="slidenum">
              <a:rPr lang="en-US" sz="1200">
                <a:latin typeface="Calibri" charset="0"/>
              </a:rPr>
              <a:pPr algn="r"/>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100355"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778BEF7F-DD65-4AAE-A95A-829A9F5D7037}" type="datetime8">
              <a:rPr lang="en-US" sz="1200">
                <a:latin typeface="Calibri" charset="0"/>
              </a:rPr>
              <a:pPr algn="r"/>
              <a:t>7/29/2008 2:58 PM</a:t>
            </a:fld>
            <a:endParaRPr lang="en-US" sz="1200">
              <a:latin typeface="Calibri" charset="0"/>
            </a:endParaRPr>
          </a:p>
        </p:txBody>
      </p:sp>
      <p:sp>
        <p:nvSpPr>
          <p:cNvPr id="100358"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080D4DBA-B1DF-41F8-8F87-01771F890518}" type="slidenum">
              <a:rPr lang="en-US" sz="1200">
                <a:latin typeface="Calibri" charset="0"/>
              </a:rPr>
              <a:pPr algn="r"/>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2588" y="685800"/>
            <a:ext cx="6092825" cy="3429000"/>
          </a:xfrm>
          <a:prstGeom prst="rect">
            <a:avLst/>
          </a:prstGeom>
          <a:noFill/>
          <a:ln>
            <a:solidFill>
              <a:srgbClr val="000000"/>
            </a:solidFill>
            <a:miter lim="800000"/>
            <a:headEnd/>
            <a:tailEnd/>
          </a:ln>
        </p:spPr>
      </p:sp>
      <p:sp>
        <p:nvSpPr>
          <p:cNvPr id="10240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pPr>
            <a:endParaRPr lang="en-GB" dirty="0"/>
          </a:p>
        </p:txBody>
      </p:sp>
      <p:sp>
        <p:nvSpPr>
          <p:cNvPr id="44036" name="Header Placeholder 3"/>
          <p:cNvSpPr txBox="1">
            <a:spLocks noGrp="1"/>
          </p:cNvSpPr>
          <p:nvPr/>
        </p:nvSpPr>
        <p:spPr bwMode="auto">
          <a:xfrm>
            <a:off x="0" y="0"/>
            <a:ext cx="2971800" cy="457200"/>
          </a:xfrm>
          <a:prstGeom prst="rect">
            <a:avLst/>
          </a:prstGeom>
          <a:noFill/>
          <a:ln>
            <a:miter lim="800000"/>
            <a:headEnd/>
            <a:tailEnd/>
          </a:ln>
        </p:spPr>
        <p:txBody>
          <a:bodyPr>
            <a:prstTxWarp prst="textNoShape">
              <a:avLst/>
            </a:prstTxWarp>
          </a:bodyPr>
          <a:lstStyle/>
          <a:p>
            <a:endParaRPr lang="en-GB" sz="1200">
              <a:latin typeface="Calibri" charset="0"/>
            </a:endParaRPr>
          </a:p>
        </p:txBody>
      </p:sp>
      <p:sp>
        <p:nvSpPr>
          <p:cNvPr id="44037" name="Date Placeholder 4"/>
          <p:cNvSpPr txBox="1">
            <a:spLocks noGrp="1"/>
          </p:cNvSpPr>
          <p:nvPr/>
        </p:nvSpPr>
        <p:spPr bwMode="auto">
          <a:xfrm>
            <a:off x="3884613" y="0"/>
            <a:ext cx="2971800" cy="457200"/>
          </a:xfrm>
          <a:prstGeom prst="rect">
            <a:avLst/>
          </a:prstGeom>
          <a:noFill/>
          <a:ln>
            <a:miter lim="800000"/>
            <a:headEnd/>
            <a:tailEnd/>
          </a:ln>
        </p:spPr>
        <p:txBody>
          <a:bodyPr>
            <a:prstTxWarp prst="textNoShape">
              <a:avLst/>
            </a:prstTxWarp>
          </a:bodyPr>
          <a:lstStyle/>
          <a:p>
            <a:pPr algn="r"/>
            <a:fld id="{CEAE1203-D587-4AFF-AFC6-481886545FCB}" type="datetime8">
              <a:rPr lang="en-US" sz="1200">
                <a:latin typeface="Calibri" charset="0"/>
              </a:rPr>
              <a:pPr algn="r"/>
              <a:t>7/29/2008 2:58 PM</a:t>
            </a:fld>
            <a:endParaRPr lang="en-US" sz="1200">
              <a:latin typeface="Calibri" charset="0"/>
            </a:endParaRPr>
          </a:p>
        </p:txBody>
      </p:sp>
      <p:sp>
        <p:nvSpPr>
          <p:cNvPr id="102406"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prstTxWarp prst="textNoShape">
              <a:avLst/>
            </a:prstTxWarp>
          </a:bodyPr>
          <a:lstStyle/>
          <a:p>
            <a:r>
              <a:rPr lang="en-US" sz="500" dirty="0">
                <a:solidFill>
                  <a:srgbClr val="000000"/>
                </a:solidFill>
                <a:latin typeface="Segoe"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pitchFamily="34" charset="0"/>
              </a:rPr>
            </a:br>
            <a:r>
              <a:rPr lang="en-US" sz="500" dirty="0">
                <a:solidFill>
                  <a:srgbClr val="000000"/>
                </a:solidFill>
                <a:latin typeface="Segoe" pitchFamily="34" charset="0"/>
              </a:rPr>
              <a:t>MICROSOFT MAKES NO WARRANTIES, EXPRESS, IMPLIED OR STATUTORY, AS TO THE INFORMATION IN THIS PRESENTATION.</a:t>
            </a:r>
          </a:p>
          <a:p>
            <a:endParaRPr lang="en-US" sz="500" dirty="0">
              <a:latin typeface="Segoe" pitchFamily="34" charset="0"/>
            </a:endParaRPr>
          </a:p>
        </p:txBody>
      </p:sp>
      <p:sp>
        <p:nvSpPr>
          <p:cNvPr id="44039"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prstTxWarp prst="textNoShape">
              <a:avLst/>
            </a:prstTxWarp>
          </a:bodyPr>
          <a:lstStyle/>
          <a:p>
            <a:pPr algn="r"/>
            <a:fld id="{57E537C5-5402-4F27-A49A-859E559EBFDC}" type="slidenum">
              <a:rPr lang="en-US" sz="1200">
                <a:latin typeface="Calibri" charset="0"/>
              </a:rPr>
              <a:pPr algn="r"/>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p:nvPicPr>
        <p:blipFill>
          <a:blip r:embed="rId3"/>
          <a:stretch>
            <a:fillRect/>
          </a:stretch>
        </p:blipFill>
        <p:spPr>
          <a:xfrm>
            <a:off x="9906001" y="136208"/>
            <a:ext cx="1846897" cy="513397"/>
          </a:xfrm>
          <a:prstGeom prst="rect">
            <a:avLst/>
          </a:prstGeom>
        </p:spPr>
      </p:pic>
      <p:pic>
        <p:nvPicPr>
          <p:cNvPr id="6" name="Picture 5"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8" name="Picture 7"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atin typeface="Segoe" pitchFamily="34" charset="0"/>
              </a:defRPr>
            </a:lvl1pPr>
            <a:lvl2pPr>
              <a:lnSpc>
                <a:spcPct val="90000"/>
              </a:lnSpc>
              <a:defRPr>
                <a:latin typeface="Segoe" pitchFamily="34" charset="0"/>
              </a:defRPr>
            </a:lvl2pPr>
            <a:lvl3pPr>
              <a:lnSpc>
                <a:spcPct val="90000"/>
              </a:lnSpc>
              <a:defRPr>
                <a:latin typeface="Segoe" pitchFamily="34" charset="0"/>
              </a:defRPr>
            </a:lvl3pPr>
            <a:lvl4pPr>
              <a:lnSpc>
                <a:spcPct val="90000"/>
              </a:lnSpc>
              <a:defRPr>
                <a:latin typeface="Segoe" pitchFamily="34" charset="0"/>
              </a:defRPr>
            </a:lvl4pPr>
            <a:lvl5pPr>
              <a:lnSpc>
                <a:spcPct val="90000"/>
              </a:lnSpc>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25" r:id="rId12"/>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5"/>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5"/>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5"/>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0" r:id="rId1"/>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2.bin"/><Relationship Id="rId5" Type="http://schemas.openxmlformats.org/officeDocument/2006/relationships/image" Target="../media/image11.png"/><Relationship Id="rId10" Type="http://schemas.openxmlformats.org/officeDocument/2006/relationships/oleObject" Target="../embeddings/oleObject1.bin"/><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0.png"/><Relationship Id="rId5" Type="http://schemas.openxmlformats.org/officeDocument/2006/relationships/image" Target="../media/image18.png"/><Relationship Id="rId15" Type="http://schemas.openxmlformats.org/officeDocument/2006/relationships/oleObject" Target="../embeddings/oleObject11.bin"/><Relationship Id="rId10" Type="http://schemas.openxmlformats.org/officeDocument/2006/relationships/image" Target="../media/image19.png"/><Relationship Id="rId4" Type="http://schemas.openxmlformats.org/officeDocument/2006/relationships/oleObject" Target="../embeddings/oleObject3.bin"/><Relationship Id="rId9" Type="http://schemas.openxmlformats.org/officeDocument/2006/relationships/oleObject" Target="../embeddings/oleObject7.bin"/><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oleObject" Target="../embeddings/oleObject16.bin"/><Relationship Id="rId5" Type="http://schemas.openxmlformats.org/officeDocument/2006/relationships/oleObject" Target="../embeddings/oleObject12.bin"/><Relationship Id="rId10" Type="http://schemas.openxmlformats.org/officeDocument/2006/relationships/oleObject" Target="../embeddings/oleObject15.bin"/><Relationship Id="rId4" Type="http://schemas.openxmlformats.org/officeDocument/2006/relationships/image" Target="../media/image18.png"/><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ict"/><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mailto:Genoveva.Vargas@imag.fr" TargetMode="Externa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p:cNvSpPr>
          <p:nvPr>
            <p:ph type="ctrTitle"/>
          </p:nvPr>
        </p:nvSpPr>
        <p:spPr bwMode="auto">
          <a:noFill/>
        </p:spPr>
        <p:txBody>
          <a:bodyPr/>
          <a:lstStyle/>
          <a:p>
            <a:r>
              <a:rPr lang="en-GB" dirty="0">
                <a:ln>
                  <a:noFill/>
                </a:ln>
                <a:solidFill>
                  <a:schemeClr val="accent2"/>
                </a:solidFill>
                <a:effectLst/>
              </a:rPr>
              <a:t>Pushing and </a:t>
            </a:r>
            <a:r>
              <a:rPr lang="en-GB" dirty="0" smtClean="0">
                <a:ln>
                  <a:noFill/>
                </a:ln>
                <a:solidFill>
                  <a:schemeClr val="accent2"/>
                </a:solidFill>
                <a:effectLst/>
              </a:rPr>
              <a:t>Pulling Information </a:t>
            </a:r>
            <a:r>
              <a:rPr lang="en-GB" dirty="0">
                <a:ln>
                  <a:noFill/>
                </a:ln>
                <a:solidFill>
                  <a:schemeClr val="accent2"/>
                </a:solidFill>
                <a:effectLst/>
              </a:rPr>
              <a:t>from the Mexican </a:t>
            </a:r>
            <a:r>
              <a:rPr lang="en-GB" dirty="0" err="1" smtClean="0">
                <a:ln>
                  <a:noFill/>
                </a:ln>
                <a:solidFill>
                  <a:schemeClr val="accent2"/>
                </a:solidFill>
                <a:effectLst/>
              </a:rPr>
              <a:t>Dataspace</a:t>
            </a:r>
            <a:endParaRPr lang="en-GB" dirty="0">
              <a:ln>
                <a:noFill/>
              </a:ln>
              <a:solidFill>
                <a:schemeClr val="accent2"/>
              </a:solidFill>
              <a:effectLst/>
            </a:endParaRPr>
          </a:p>
        </p:txBody>
      </p:sp>
      <p:sp>
        <p:nvSpPr>
          <p:cNvPr id="3" name="Subtitle 2"/>
          <p:cNvSpPr>
            <a:spLocks noGrp="1"/>
          </p:cNvSpPr>
          <p:nvPr>
            <p:ph type="subTitle" idx="1"/>
          </p:nvPr>
        </p:nvSpPr>
        <p:spPr/>
        <p:txBody>
          <a:bodyPr>
            <a:noAutofit/>
          </a:bodyPr>
          <a:lstStyle/>
          <a:p>
            <a:pPr marL="0" indent="0">
              <a:spcBef>
                <a:spcPct val="0"/>
              </a:spcBef>
              <a:buFontTx/>
              <a:buNone/>
            </a:pPr>
            <a:r>
              <a:rPr lang="en-US" dirty="0" err="1">
                <a:solidFill>
                  <a:srgbClr val="3D618C"/>
                </a:solidFill>
              </a:rPr>
              <a:t>Genoveva</a:t>
            </a:r>
            <a:r>
              <a:rPr lang="en-US" dirty="0">
                <a:solidFill>
                  <a:srgbClr val="3D618C"/>
                </a:solidFill>
              </a:rPr>
              <a:t> Vargas Solar</a:t>
            </a:r>
          </a:p>
          <a:p>
            <a:pPr marL="0" indent="0">
              <a:spcBef>
                <a:spcPct val="0"/>
              </a:spcBef>
              <a:buFontTx/>
              <a:buNone/>
            </a:pPr>
            <a:r>
              <a:rPr lang="en-US" dirty="0">
                <a:solidFill>
                  <a:srgbClr val="3D618C"/>
                </a:solidFill>
              </a:rPr>
              <a:t>Ph.D.</a:t>
            </a:r>
          </a:p>
          <a:p>
            <a:pPr marL="0" indent="0">
              <a:spcBef>
                <a:spcPct val="0"/>
              </a:spcBef>
              <a:buFontTx/>
              <a:buNone/>
            </a:pPr>
            <a:r>
              <a:rPr lang="en-US" dirty="0">
                <a:solidFill>
                  <a:srgbClr val="3D618C"/>
                </a:solidFill>
              </a:rPr>
              <a:t>Mexican Society of Computer Science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p:cNvSpPr>
          <p:nvPr>
            <p:ph type="title"/>
          </p:nvPr>
        </p:nvSpPr>
        <p:spPr>
          <a:xfrm>
            <a:off x="515938" y="228600"/>
            <a:ext cx="11164887" cy="1163395"/>
          </a:xfrm>
        </p:spPr>
        <p:txBody>
          <a:bodyPr/>
          <a:lstStyle/>
          <a:p>
            <a:r>
              <a:rPr lang="en-GB" dirty="0" smtClean="0"/>
              <a:t>Mexican Arena</a:t>
            </a:r>
            <a:br>
              <a:rPr lang="en-GB" dirty="0" smtClean="0"/>
            </a:br>
            <a:r>
              <a:rPr lang="en-GB" sz="3600" spc="-150" dirty="0" smtClean="0">
                <a:solidFill>
                  <a:schemeClr val="accent1">
                    <a:lumMod val="60000"/>
                    <a:lumOff val="40000"/>
                  </a:schemeClr>
                </a:solidFill>
              </a:rPr>
              <a:t>Some figures</a:t>
            </a:r>
            <a:endParaRPr lang="en-GB" spc="-150" dirty="0">
              <a:solidFill>
                <a:schemeClr val="accent1">
                  <a:lumMod val="60000"/>
                  <a:lumOff val="40000"/>
                </a:schemeClr>
              </a:solidFill>
            </a:endParaRPr>
          </a:p>
        </p:txBody>
      </p:sp>
      <p:sp>
        <p:nvSpPr>
          <p:cNvPr id="91142" name="Rectangle 6"/>
          <p:cNvSpPr>
            <a:spLocks noGrp="1"/>
          </p:cNvSpPr>
          <p:nvPr>
            <p:ph idx="1"/>
          </p:nvPr>
        </p:nvSpPr>
        <p:spPr>
          <a:xfrm>
            <a:off x="499798" y="1905000"/>
            <a:ext cx="11173090" cy="4672048"/>
          </a:xfrm>
        </p:spPr>
        <p:txBody>
          <a:bodyPr/>
          <a:lstStyle/>
          <a:p>
            <a:r>
              <a:rPr lang="en-GB" sz="2400" dirty="0" smtClean="0"/>
              <a:t>550 Computer Scientists with Ph.D. in CS working in academia</a:t>
            </a:r>
          </a:p>
          <a:p>
            <a:r>
              <a:rPr lang="en-GB" sz="2400" dirty="0" smtClean="0"/>
              <a:t>Research Centres in Computer Science</a:t>
            </a:r>
          </a:p>
          <a:p>
            <a:pPr lvl="1"/>
            <a:r>
              <a:rPr lang="en-GB" sz="2000" dirty="0" smtClean="0"/>
              <a:t>Public: CINVESTAV, CIC, IIMAS-UNAM, INAOE, CICESE, </a:t>
            </a:r>
            <a:r>
              <a:rPr lang="en-GB" sz="2000" dirty="0" err="1" smtClean="0"/>
              <a:t>IPICyT</a:t>
            </a:r>
            <a:r>
              <a:rPr lang="en-GB" sz="2000" dirty="0" smtClean="0"/>
              <a:t>, …</a:t>
            </a:r>
          </a:p>
          <a:p>
            <a:pPr lvl="1"/>
            <a:r>
              <a:rPr lang="en-GB" sz="2000" dirty="0" smtClean="0"/>
              <a:t>Private: CENTIA, ITAM, ITESM, LANIA …</a:t>
            </a:r>
          </a:p>
          <a:p>
            <a:pPr lvl="1"/>
            <a:r>
              <a:rPr lang="en-GB" sz="2000" dirty="0" smtClean="0"/>
              <a:t>International: LAFMI (02-06), LAFMIA (French Mexican Laboratory of Informatics and Automatic Control UMI 3571)</a:t>
            </a:r>
          </a:p>
          <a:p>
            <a:pPr lvl="1"/>
            <a:r>
              <a:rPr lang="en-GB" sz="2000" dirty="0" smtClean="0"/>
              <a:t>Mission: research and education of graduate students, innovation and technology transfer</a:t>
            </a:r>
          </a:p>
          <a:p>
            <a:r>
              <a:rPr lang="en-GB" sz="2400" dirty="0" smtClean="0"/>
              <a:t>Financial sources</a:t>
            </a:r>
          </a:p>
          <a:p>
            <a:pPr lvl="1"/>
            <a:r>
              <a:rPr lang="en-GB" sz="2000" dirty="0" smtClean="0"/>
              <a:t>National Council of Science and Technology (</a:t>
            </a:r>
            <a:r>
              <a:rPr lang="en-GB" sz="2000" dirty="0" err="1" smtClean="0"/>
              <a:t>CONACyT</a:t>
            </a:r>
            <a:r>
              <a:rPr lang="en-GB" sz="2000" dirty="0" smtClean="0"/>
              <a:t>)</a:t>
            </a:r>
          </a:p>
          <a:p>
            <a:pPr lvl="2"/>
            <a:r>
              <a:rPr lang="en-GB" sz="1800" dirty="0" smtClean="0"/>
              <a:t>National programs for science</a:t>
            </a:r>
          </a:p>
          <a:p>
            <a:pPr lvl="2"/>
            <a:r>
              <a:rPr lang="en-GB" sz="1800" dirty="0" smtClean="0"/>
              <a:t>International: NSF-</a:t>
            </a:r>
            <a:r>
              <a:rPr lang="en-GB" sz="1800" dirty="0" err="1" smtClean="0"/>
              <a:t>CONACyT</a:t>
            </a:r>
            <a:r>
              <a:rPr lang="en-GB" sz="1800" dirty="0" smtClean="0"/>
              <a:t>, CYTED, ANR, European Community (FP6-7)</a:t>
            </a:r>
          </a:p>
          <a:p>
            <a:pPr lvl="1"/>
            <a:r>
              <a:rPr lang="en-GB" sz="2000" dirty="0" smtClean="0"/>
              <a:t>Government and industrial partners</a:t>
            </a:r>
          </a:p>
          <a:p>
            <a:pPr lvl="2"/>
            <a:r>
              <a:rPr lang="en-GB" sz="1800" dirty="0" smtClean="0"/>
              <a:t>Regional, target contracts with government offices</a:t>
            </a:r>
          </a:p>
          <a:p>
            <a:pPr lvl="2"/>
            <a:r>
              <a:rPr lang="en-GB" sz="1800" dirty="0" smtClean="0"/>
              <a:t>Microsoft, </a:t>
            </a:r>
            <a:r>
              <a:rPr lang="en-GB" sz="1800" dirty="0" err="1" smtClean="0"/>
              <a:t>Softtek</a:t>
            </a:r>
            <a:r>
              <a:rPr lang="en-GB" sz="1800" dirty="0" smtClean="0"/>
              <a:t>, </a:t>
            </a:r>
            <a:r>
              <a:rPr lang="en-GB" sz="1800" dirty="0" err="1" smtClean="0"/>
              <a:t>Gedas</a:t>
            </a:r>
            <a:r>
              <a:rPr lang="en-GB" sz="1800" dirty="0" smtClean="0"/>
              <a:t>, Schlumberger …</a:t>
            </a:r>
            <a:endParaRPr lang="en-GB" sz="18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en-GB" dirty="0" smtClean="0"/>
              <a:t>Target issues</a:t>
            </a:r>
            <a:endParaRPr lang="en-GB" dirty="0"/>
          </a:p>
        </p:txBody>
      </p:sp>
      <p:pic>
        <p:nvPicPr>
          <p:cNvPr id="103427" name="Picture 3"/>
          <p:cNvPicPr>
            <a:picLocks noChangeAspect="1" noChangeArrowheads="1"/>
          </p:cNvPicPr>
          <p:nvPr/>
        </p:nvPicPr>
        <p:blipFill>
          <a:blip r:embed="rId4"/>
          <a:srcRect/>
          <a:stretch>
            <a:fillRect/>
          </a:stretch>
        </p:blipFill>
        <p:spPr bwMode="auto">
          <a:xfrm>
            <a:off x="5484813" y="3581400"/>
            <a:ext cx="1727200" cy="1295400"/>
          </a:xfrm>
          <a:prstGeom prst="rect">
            <a:avLst/>
          </a:prstGeom>
          <a:noFill/>
          <a:ln w="9525">
            <a:noFill/>
            <a:miter lim="800000"/>
            <a:headEnd/>
            <a:tailEnd/>
          </a:ln>
          <a:effectLst/>
        </p:spPr>
      </p:pic>
      <p:pic>
        <p:nvPicPr>
          <p:cNvPr id="103428" name="Picture 4"/>
          <p:cNvPicPr>
            <a:picLocks noChangeAspect="1" noChangeArrowheads="1"/>
          </p:cNvPicPr>
          <p:nvPr/>
        </p:nvPicPr>
        <p:blipFill>
          <a:blip r:embed="rId5"/>
          <a:srcRect/>
          <a:stretch>
            <a:fillRect/>
          </a:stretch>
        </p:blipFill>
        <p:spPr bwMode="auto">
          <a:xfrm>
            <a:off x="8462963" y="5334000"/>
            <a:ext cx="1389062" cy="1295400"/>
          </a:xfrm>
          <a:prstGeom prst="rect">
            <a:avLst/>
          </a:prstGeom>
          <a:noFill/>
          <a:ln w="9525">
            <a:noFill/>
            <a:miter lim="800000"/>
            <a:headEnd/>
            <a:tailEnd/>
          </a:ln>
          <a:effectLst/>
        </p:spPr>
      </p:pic>
      <p:pic>
        <p:nvPicPr>
          <p:cNvPr id="103429" name="Picture 5"/>
          <p:cNvPicPr>
            <a:picLocks noChangeAspect="1" noChangeArrowheads="1"/>
          </p:cNvPicPr>
          <p:nvPr/>
        </p:nvPicPr>
        <p:blipFill>
          <a:blip r:embed="rId6"/>
          <a:srcRect/>
          <a:stretch>
            <a:fillRect/>
          </a:stretch>
        </p:blipFill>
        <p:spPr bwMode="auto">
          <a:xfrm>
            <a:off x="7313613" y="4419600"/>
            <a:ext cx="1625600" cy="1190625"/>
          </a:xfrm>
          <a:prstGeom prst="rect">
            <a:avLst/>
          </a:prstGeom>
          <a:noFill/>
          <a:ln w="9525">
            <a:noFill/>
            <a:miter lim="800000"/>
            <a:headEnd/>
            <a:tailEnd/>
          </a:ln>
          <a:effectLst/>
        </p:spPr>
      </p:pic>
      <p:pic>
        <p:nvPicPr>
          <p:cNvPr id="103430" name="Picture 6"/>
          <p:cNvPicPr>
            <a:picLocks noChangeAspect="1" noChangeArrowheads="1"/>
          </p:cNvPicPr>
          <p:nvPr/>
        </p:nvPicPr>
        <p:blipFill>
          <a:blip r:embed="rId7" cstate="print"/>
          <a:srcRect/>
          <a:stretch>
            <a:fillRect/>
          </a:stretch>
        </p:blipFill>
        <p:spPr bwMode="auto">
          <a:xfrm>
            <a:off x="8837613" y="3505200"/>
            <a:ext cx="1725612" cy="1295400"/>
          </a:xfrm>
          <a:prstGeom prst="rect">
            <a:avLst/>
          </a:prstGeom>
          <a:noFill/>
          <a:ln w="9525">
            <a:noFill/>
            <a:miter lim="800000"/>
            <a:headEnd/>
            <a:tailEnd/>
          </a:ln>
          <a:effectLst/>
        </p:spPr>
      </p:pic>
      <p:pic>
        <p:nvPicPr>
          <p:cNvPr id="103431" name="Picture 7"/>
          <p:cNvPicPr>
            <a:picLocks noChangeAspect="1" noChangeArrowheads="1"/>
          </p:cNvPicPr>
          <p:nvPr/>
        </p:nvPicPr>
        <p:blipFill>
          <a:blip r:embed="rId8"/>
          <a:srcRect/>
          <a:stretch>
            <a:fillRect/>
          </a:stretch>
        </p:blipFill>
        <p:spPr bwMode="auto">
          <a:xfrm>
            <a:off x="8532813" y="2362200"/>
            <a:ext cx="1641475" cy="1295400"/>
          </a:xfrm>
          <a:prstGeom prst="rect">
            <a:avLst/>
          </a:prstGeom>
          <a:noFill/>
          <a:ln w="9525">
            <a:noFill/>
            <a:miter lim="800000"/>
            <a:headEnd/>
            <a:tailEnd/>
          </a:ln>
          <a:effectLst/>
        </p:spPr>
      </p:pic>
      <p:pic>
        <p:nvPicPr>
          <p:cNvPr id="103432" name="Picture 8"/>
          <p:cNvPicPr>
            <a:picLocks noChangeAspect="1" noChangeArrowheads="1"/>
          </p:cNvPicPr>
          <p:nvPr/>
        </p:nvPicPr>
        <p:blipFill>
          <a:blip r:embed="rId9"/>
          <a:srcRect/>
          <a:stretch>
            <a:fillRect/>
          </a:stretch>
        </p:blipFill>
        <p:spPr bwMode="auto">
          <a:xfrm>
            <a:off x="7110413" y="2667000"/>
            <a:ext cx="1298575" cy="1447800"/>
          </a:xfrm>
          <a:prstGeom prst="rect">
            <a:avLst/>
          </a:prstGeom>
          <a:noFill/>
          <a:ln w="9525">
            <a:noFill/>
            <a:miter lim="800000"/>
            <a:headEnd/>
            <a:tailEnd/>
          </a:ln>
          <a:effectLst/>
        </p:spPr>
      </p:pic>
      <p:sp>
        <p:nvSpPr>
          <p:cNvPr id="103433" name="Text Box 9"/>
          <p:cNvSpPr txBox="1">
            <a:spLocks noChangeArrowheads="1"/>
          </p:cNvSpPr>
          <p:nvPr/>
        </p:nvSpPr>
        <p:spPr bwMode="auto">
          <a:xfrm>
            <a:off x="1159408" y="1420813"/>
            <a:ext cx="9870010" cy="490968"/>
          </a:xfrm>
          <a:prstGeom prst="rect">
            <a:avLst/>
          </a:prstGeom>
          <a:ln w="28575">
            <a:noFill/>
            <a:prstDash val="dash"/>
            <a:headEnd/>
            <a:tailEnd/>
          </a:ln>
        </p:spPr>
        <p:txBody>
          <a:bodyPr wrap="none">
            <a:prstTxWarp prst="textNoShape">
              <a:avLst/>
            </a:prstTxWarp>
            <a:spAutoFit/>
          </a:bodyPr>
          <a:lstStyle/>
          <a:p>
            <a:pPr defTabSz="914400" fontAlgn="auto">
              <a:lnSpc>
                <a:spcPct val="80000"/>
              </a:lnSpc>
              <a:spcBef>
                <a:spcPts val="0"/>
              </a:spcBef>
              <a:spcAft>
                <a:spcPts val="0"/>
              </a:spcAft>
              <a:defRPr/>
            </a:pPr>
            <a:r>
              <a:rPr lang="en-GB" sz="3200" i="1"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a typeface="+mn-ea"/>
                <a:cs typeface="+mn-cs"/>
              </a:rPr>
              <a:t>Leitmotif: Computing resources at service of people</a:t>
            </a:r>
          </a:p>
        </p:txBody>
      </p:sp>
      <p:sp>
        <p:nvSpPr>
          <p:cNvPr id="103434" name="Text Box 10"/>
          <p:cNvSpPr txBox="1">
            <a:spLocks noChangeArrowheads="1"/>
          </p:cNvSpPr>
          <p:nvPr/>
        </p:nvSpPr>
        <p:spPr bwMode="auto">
          <a:xfrm>
            <a:off x="5307013" y="2590800"/>
            <a:ext cx="1523174"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Education</a:t>
            </a:r>
          </a:p>
        </p:txBody>
      </p:sp>
      <p:sp>
        <p:nvSpPr>
          <p:cNvPr id="103435" name="Text Box 11"/>
          <p:cNvSpPr txBox="1">
            <a:spLocks noChangeArrowheads="1"/>
          </p:cNvSpPr>
          <p:nvPr/>
        </p:nvSpPr>
        <p:spPr bwMode="auto">
          <a:xfrm>
            <a:off x="7140575" y="4114800"/>
            <a:ext cx="1071127"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Health</a:t>
            </a:r>
          </a:p>
        </p:txBody>
      </p:sp>
      <p:sp>
        <p:nvSpPr>
          <p:cNvPr id="103436" name="Text Box 12"/>
          <p:cNvSpPr txBox="1">
            <a:spLocks noChangeArrowheads="1"/>
          </p:cNvSpPr>
          <p:nvPr/>
        </p:nvSpPr>
        <p:spPr bwMode="auto">
          <a:xfrm>
            <a:off x="8736013" y="3505200"/>
            <a:ext cx="1895840"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Environment</a:t>
            </a:r>
          </a:p>
        </p:txBody>
      </p:sp>
      <p:sp>
        <p:nvSpPr>
          <p:cNvPr id="103437" name="Text Box 13"/>
          <p:cNvSpPr txBox="1">
            <a:spLocks noChangeArrowheads="1"/>
          </p:cNvSpPr>
          <p:nvPr/>
        </p:nvSpPr>
        <p:spPr bwMode="auto">
          <a:xfrm>
            <a:off x="8780463" y="4953000"/>
            <a:ext cx="1425390"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Economy</a:t>
            </a:r>
          </a:p>
        </p:txBody>
      </p:sp>
      <p:sp>
        <p:nvSpPr>
          <p:cNvPr id="103438" name="Text Box 14"/>
          <p:cNvSpPr txBox="1">
            <a:spLocks noChangeArrowheads="1"/>
          </p:cNvSpPr>
          <p:nvPr/>
        </p:nvSpPr>
        <p:spPr bwMode="auto">
          <a:xfrm>
            <a:off x="5383213" y="4876800"/>
            <a:ext cx="1119987"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Leisure</a:t>
            </a:r>
          </a:p>
        </p:txBody>
      </p:sp>
      <p:sp>
        <p:nvSpPr>
          <p:cNvPr id="103439" name="Text Box 15"/>
          <p:cNvSpPr txBox="1">
            <a:spLocks noChangeArrowheads="1"/>
          </p:cNvSpPr>
          <p:nvPr/>
        </p:nvSpPr>
        <p:spPr bwMode="auto">
          <a:xfrm>
            <a:off x="9864725" y="5638800"/>
            <a:ext cx="1247457"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Security</a:t>
            </a:r>
          </a:p>
        </p:txBody>
      </p:sp>
      <p:sp>
        <p:nvSpPr>
          <p:cNvPr id="103440" name="Rectangle 16"/>
          <p:cNvSpPr>
            <a:spLocks noChangeArrowheads="1"/>
          </p:cNvSpPr>
          <p:nvPr/>
        </p:nvSpPr>
        <p:spPr bwMode="auto">
          <a:xfrm>
            <a:off x="809625" y="4381500"/>
            <a:ext cx="3228975" cy="1223963"/>
          </a:xfrm>
          <a:prstGeom prst="rect">
            <a:avLst/>
          </a:prstGeom>
          <a:gradFill rotWithShape="0">
            <a:gsLst>
              <a:gs pos="0">
                <a:srgbClr val="FFCC00"/>
              </a:gs>
              <a:gs pos="100000">
                <a:srgbClr val="FFCC00">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dirty="0">
              <a:latin typeface="Segoe" pitchFamily="34" charset="0"/>
            </a:endParaRPr>
          </a:p>
        </p:txBody>
      </p:sp>
      <p:sp>
        <p:nvSpPr>
          <p:cNvPr id="103441" name="Rectangle 17"/>
          <p:cNvSpPr>
            <a:spLocks noChangeArrowheads="1"/>
          </p:cNvSpPr>
          <p:nvPr/>
        </p:nvSpPr>
        <p:spPr bwMode="auto">
          <a:xfrm>
            <a:off x="809625" y="3244850"/>
            <a:ext cx="3228975" cy="360363"/>
          </a:xfrm>
          <a:prstGeom prst="rect">
            <a:avLst/>
          </a:prstGeom>
          <a:gradFill rotWithShape="0">
            <a:gsLst>
              <a:gs pos="0">
                <a:srgbClr val="80FF00"/>
              </a:gs>
              <a:gs pos="100000">
                <a:srgbClr val="80FF00">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dirty="0">
              <a:latin typeface="Segoe" pitchFamily="34" charset="0"/>
            </a:endParaRPr>
          </a:p>
        </p:txBody>
      </p:sp>
      <p:sp>
        <p:nvSpPr>
          <p:cNvPr id="103442" name="AutoShape 18"/>
          <p:cNvSpPr>
            <a:spLocks noChangeArrowheads="1"/>
          </p:cNvSpPr>
          <p:nvPr/>
        </p:nvSpPr>
        <p:spPr bwMode="auto">
          <a:xfrm>
            <a:off x="850106" y="5772150"/>
            <a:ext cx="3148012" cy="647700"/>
          </a:xfrm>
          <a:prstGeom prst="flowChartMagneticDisk">
            <a:avLst/>
          </a:prstGeom>
          <a:gradFill rotWithShape="0">
            <a:gsLst>
              <a:gs pos="0">
                <a:schemeClr val="hlink"/>
              </a:gs>
              <a:gs pos="100000">
                <a:schemeClr val="hlink">
                  <a:gamma/>
                  <a:shade val="46275"/>
                  <a:invGamma/>
                </a:schemeClr>
              </a:gs>
            </a:gsLst>
            <a:lin ang="5400000" scaled="1"/>
          </a:gradFill>
          <a:ln w="9525">
            <a:solidFill>
              <a:schemeClr val="tx1"/>
            </a:solidFill>
            <a:round/>
            <a:headEnd/>
            <a:tailEnd/>
          </a:ln>
          <a:effectLst/>
        </p:spPr>
        <p:txBody>
          <a:bodyPr wrap="none" anchor="ctr">
            <a:prstTxWarp prst="textNoShape">
              <a:avLst/>
            </a:prstTxWarp>
          </a:bodyPr>
          <a:lstStyle/>
          <a:p>
            <a:pPr algn="ctr"/>
            <a:endParaRPr lang="en-GB" sz="1800" dirty="0">
              <a:solidFill>
                <a:srgbClr val="FFCC66"/>
              </a:solidFill>
              <a:latin typeface="Segoe" pitchFamily="34" charset="0"/>
              <a:ea typeface="Arial" charset="0"/>
              <a:cs typeface="Arial" charset="0"/>
            </a:endParaRPr>
          </a:p>
        </p:txBody>
      </p:sp>
      <p:graphicFrame>
        <p:nvGraphicFramePr>
          <p:cNvPr id="103443" name="Object 19"/>
          <p:cNvGraphicFramePr>
            <a:graphicFrameLocks noChangeAspect="1"/>
          </p:cNvGraphicFramePr>
          <p:nvPr/>
        </p:nvGraphicFramePr>
        <p:xfrm>
          <a:off x="1431925" y="2438400"/>
          <a:ext cx="622300" cy="706438"/>
        </p:xfrm>
        <a:graphic>
          <a:graphicData uri="http://schemas.openxmlformats.org/presentationml/2006/ole">
            <p:oleObj spid="_x0000_s103443" name="Clip" r:id="rId10" imgW="0" imgH="0" progId="">
              <p:embed/>
            </p:oleObj>
          </a:graphicData>
        </a:graphic>
      </p:graphicFrame>
      <p:graphicFrame>
        <p:nvGraphicFramePr>
          <p:cNvPr id="103444" name="Object 20"/>
          <p:cNvGraphicFramePr>
            <a:graphicFrameLocks noChangeAspect="1"/>
          </p:cNvGraphicFramePr>
          <p:nvPr/>
        </p:nvGraphicFramePr>
        <p:xfrm>
          <a:off x="2498725" y="2525713"/>
          <a:ext cx="531813" cy="533400"/>
        </p:xfrm>
        <a:graphic>
          <a:graphicData uri="http://schemas.openxmlformats.org/presentationml/2006/ole">
            <p:oleObj spid="_x0000_s103444" name="Clip" r:id="rId11" imgW="0" imgH="0" progId="">
              <p:embed/>
            </p:oleObj>
          </a:graphicData>
        </a:graphic>
      </p:graphicFrame>
      <p:sp>
        <p:nvSpPr>
          <p:cNvPr id="103445" name="Text Box 21"/>
          <p:cNvSpPr txBox="1">
            <a:spLocks noChangeArrowheads="1"/>
          </p:cNvSpPr>
          <p:nvPr/>
        </p:nvSpPr>
        <p:spPr bwMode="auto">
          <a:xfrm>
            <a:off x="1567656" y="3241675"/>
            <a:ext cx="1731564"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GB" sz="1800" b="1" dirty="0">
                <a:effectLst>
                  <a:outerShdw blurRad="38100" dist="38100" dir="2700000" algn="tl">
                    <a:srgbClr val="000000">
                      <a:alpha val="43137"/>
                    </a:srgbClr>
                  </a:outerShdw>
                </a:effectLst>
                <a:latin typeface="Trebuchet MS" charset="0"/>
              </a:rPr>
              <a:t>User interface</a:t>
            </a:r>
          </a:p>
        </p:txBody>
      </p:sp>
      <p:sp>
        <p:nvSpPr>
          <p:cNvPr id="103446" name="Rectangle 22"/>
          <p:cNvSpPr>
            <a:spLocks noChangeArrowheads="1"/>
          </p:cNvSpPr>
          <p:nvPr/>
        </p:nvSpPr>
        <p:spPr bwMode="auto">
          <a:xfrm>
            <a:off x="1050925" y="4508500"/>
            <a:ext cx="2746375" cy="360363"/>
          </a:xfrm>
          <a:prstGeom prst="rect">
            <a:avLst/>
          </a:prstGeom>
          <a:gradFill rotWithShape="0">
            <a:gsLst>
              <a:gs pos="0">
                <a:srgbClr val="FFFF66"/>
              </a:gs>
              <a:gs pos="100000">
                <a:srgbClr val="FFFF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Segoe" pitchFamily="34" charset="0"/>
            </a:endParaRPr>
          </a:p>
        </p:txBody>
      </p:sp>
      <p:sp>
        <p:nvSpPr>
          <p:cNvPr id="103447" name="Text Box 23"/>
          <p:cNvSpPr txBox="1">
            <a:spLocks noChangeArrowheads="1"/>
          </p:cNvSpPr>
          <p:nvPr/>
        </p:nvSpPr>
        <p:spPr bwMode="auto">
          <a:xfrm>
            <a:off x="1978818" y="4505325"/>
            <a:ext cx="890588" cy="366713"/>
          </a:xfrm>
          <a:prstGeom prst="rect">
            <a:avLst/>
          </a:prstGeom>
          <a:noFill/>
          <a:ln w="9525">
            <a:noFill/>
            <a:miter lim="800000"/>
            <a:headEnd/>
            <a:tailEnd/>
          </a:ln>
          <a:effectLst/>
        </p:spPr>
        <p:txBody>
          <a:bodyPr wrap="none">
            <a:prstTxWarp prst="textNoShape">
              <a:avLst/>
            </a:prstTxWarp>
            <a:spAutoFit/>
          </a:bodyPr>
          <a:lstStyle/>
          <a:p>
            <a:pPr eaLnBrk="0" hangingPunct="0"/>
            <a:r>
              <a:rPr lang="en-GB" sz="1800" b="1">
                <a:solidFill>
                  <a:schemeClr val="bg1"/>
                </a:solidFill>
                <a:latin typeface="Trebuchet MS" charset="0"/>
              </a:rPr>
              <a:t>Access</a:t>
            </a:r>
          </a:p>
        </p:txBody>
      </p:sp>
      <p:sp>
        <p:nvSpPr>
          <p:cNvPr id="103448" name="Rectangle 24"/>
          <p:cNvSpPr>
            <a:spLocks noChangeArrowheads="1"/>
          </p:cNvSpPr>
          <p:nvPr/>
        </p:nvSpPr>
        <p:spPr bwMode="auto">
          <a:xfrm>
            <a:off x="1050925" y="5118100"/>
            <a:ext cx="2746375" cy="360363"/>
          </a:xfrm>
          <a:prstGeom prst="rect">
            <a:avLst/>
          </a:prstGeom>
          <a:gradFill rotWithShape="0">
            <a:gsLst>
              <a:gs pos="0">
                <a:srgbClr val="FFFF66"/>
              </a:gs>
              <a:gs pos="100000">
                <a:srgbClr val="FFFF66">
                  <a:gamma/>
                  <a:shade val="46275"/>
                  <a:invGamma/>
                </a:srgbClr>
              </a:gs>
            </a:gsLst>
            <a:lin ang="5400000" scaled="1"/>
          </a:gradFill>
          <a:ln w="9525">
            <a:noFill/>
            <a:miter lim="800000"/>
            <a:headEnd/>
            <a:tailEnd/>
          </a:ln>
          <a:effectLst/>
        </p:spPr>
        <p:txBody>
          <a:bodyPr wrap="none" anchor="ctr">
            <a:prstTxWarp prst="textNoShape">
              <a:avLst/>
            </a:prstTxWarp>
          </a:bodyPr>
          <a:lstStyle/>
          <a:p>
            <a:endParaRPr lang="en-US" dirty="0">
              <a:latin typeface="Segoe" pitchFamily="34" charset="0"/>
            </a:endParaRPr>
          </a:p>
        </p:txBody>
      </p:sp>
      <p:sp>
        <p:nvSpPr>
          <p:cNvPr id="103449" name="Text Box 25"/>
          <p:cNvSpPr txBox="1">
            <a:spLocks noChangeArrowheads="1"/>
          </p:cNvSpPr>
          <p:nvPr/>
        </p:nvSpPr>
        <p:spPr bwMode="auto">
          <a:xfrm>
            <a:off x="1931193" y="5114925"/>
            <a:ext cx="985838" cy="366713"/>
          </a:xfrm>
          <a:prstGeom prst="rect">
            <a:avLst/>
          </a:prstGeom>
          <a:noFill/>
          <a:ln w="9525">
            <a:noFill/>
            <a:miter lim="800000"/>
            <a:headEnd/>
            <a:tailEnd/>
          </a:ln>
          <a:effectLst/>
        </p:spPr>
        <p:txBody>
          <a:bodyPr wrap="none">
            <a:prstTxWarp prst="textNoShape">
              <a:avLst/>
            </a:prstTxWarp>
            <a:spAutoFit/>
          </a:bodyPr>
          <a:lstStyle/>
          <a:p>
            <a:pPr eaLnBrk="0" hangingPunct="0"/>
            <a:r>
              <a:rPr lang="en-GB" sz="1800" b="1">
                <a:solidFill>
                  <a:schemeClr val="bg1"/>
                </a:solidFill>
                <a:latin typeface="Trebuchet MS" charset="0"/>
              </a:rPr>
              <a:t>Storage</a:t>
            </a:r>
          </a:p>
        </p:txBody>
      </p:sp>
      <p:sp>
        <p:nvSpPr>
          <p:cNvPr id="103450" name="Text Box 26"/>
          <p:cNvSpPr txBox="1">
            <a:spLocks noChangeArrowheads="1"/>
          </p:cNvSpPr>
          <p:nvPr/>
        </p:nvSpPr>
        <p:spPr bwMode="auto">
          <a:xfrm>
            <a:off x="2070015" y="6020864"/>
            <a:ext cx="671979" cy="369332"/>
          </a:xfrm>
          <a:prstGeom prst="rect">
            <a:avLst/>
          </a:prstGeom>
          <a:noFill/>
          <a:ln w="9525">
            <a:noFill/>
            <a:miter lim="800000"/>
            <a:headEnd/>
            <a:tailEnd/>
          </a:ln>
          <a:effectLst/>
        </p:spPr>
        <p:txBody>
          <a:bodyPr wrap="none">
            <a:prstTxWarp prst="textNoShape">
              <a:avLst/>
            </a:prstTxWarp>
            <a:spAutoFit/>
          </a:bodyPr>
          <a:lstStyle/>
          <a:p>
            <a:pPr eaLnBrk="0" hangingPunct="0"/>
            <a:r>
              <a:rPr lang="en-GB" sz="1800" b="1" dirty="0">
                <a:effectLst>
                  <a:outerShdw blurRad="38100" dist="38100" dir="2700000" algn="tl">
                    <a:srgbClr val="000000">
                      <a:alpha val="43137"/>
                    </a:srgbClr>
                  </a:outerShdw>
                </a:effectLst>
                <a:latin typeface="Trebuchet MS" charset="0"/>
              </a:rPr>
              <a:t>Data</a:t>
            </a:r>
          </a:p>
        </p:txBody>
      </p:sp>
      <p:sp>
        <p:nvSpPr>
          <p:cNvPr id="103451" name="Rectangle 27"/>
          <p:cNvSpPr>
            <a:spLocks noChangeArrowheads="1"/>
          </p:cNvSpPr>
          <p:nvPr/>
        </p:nvSpPr>
        <p:spPr bwMode="auto">
          <a:xfrm>
            <a:off x="812006" y="3813175"/>
            <a:ext cx="3224213" cy="360363"/>
          </a:xfrm>
          <a:prstGeom prst="rect">
            <a:avLst/>
          </a:prstGeom>
          <a:gradFill rotWithShape="0">
            <a:gsLst>
              <a:gs pos="0">
                <a:srgbClr val="9C42E6"/>
              </a:gs>
              <a:gs pos="100000">
                <a:srgbClr val="9C42E6">
                  <a:gamma/>
                  <a:shade val="46275"/>
                  <a:invGamma/>
                </a:srgbClr>
              </a:gs>
            </a:gsLst>
            <a:lin ang="5400000" scaled="1"/>
          </a:gradFill>
          <a:ln w="9525">
            <a:solidFill>
              <a:schemeClr val="tx1"/>
            </a:solidFill>
            <a:miter lim="800000"/>
            <a:headEnd/>
            <a:tailEnd/>
          </a:ln>
          <a:effectLst/>
        </p:spPr>
        <p:txBody>
          <a:bodyPr wrap="none" anchor="ctr">
            <a:prstTxWarp prst="textNoShape">
              <a:avLst/>
            </a:prstTxWarp>
          </a:bodyPr>
          <a:lstStyle/>
          <a:p>
            <a:endParaRPr lang="en-US" dirty="0">
              <a:latin typeface="Segoe" pitchFamily="34" charset="0"/>
            </a:endParaRPr>
          </a:p>
        </p:txBody>
      </p:sp>
      <p:sp>
        <p:nvSpPr>
          <p:cNvPr id="103452" name="Text Box 28"/>
          <p:cNvSpPr txBox="1">
            <a:spLocks noChangeArrowheads="1"/>
          </p:cNvSpPr>
          <p:nvPr/>
        </p:nvSpPr>
        <p:spPr bwMode="auto">
          <a:xfrm>
            <a:off x="1727993" y="3810000"/>
            <a:ext cx="1392238" cy="366713"/>
          </a:xfrm>
          <a:prstGeom prst="rect">
            <a:avLst/>
          </a:prstGeom>
          <a:noFill/>
          <a:ln w="9525">
            <a:noFill/>
            <a:miter lim="800000"/>
            <a:headEnd/>
            <a:tailEnd/>
          </a:ln>
          <a:effectLst/>
        </p:spPr>
        <p:txBody>
          <a:bodyPr wrap="none">
            <a:prstTxWarp prst="textNoShape">
              <a:avLst/>
            </a:prstTxWarp>
            <a:spAutoFit/>
          </a:bodyPr>
          <a:lstStyle/>
          <a:p>
            <a:pPr eaLnBrk="0" hangingPunct="0"/>
            <a:r>
              <a:rPr lang="en-GB" sz="1800" b="1" dirty="0">
                <a:effectLst>
                  <a:outerShdw blurRad="38100" dist="38100" dir="2700000" algn="tl">
                    <a:srgbClr val="000000">
                      <a:alpha val="43137"/>
                    </a:srgbClr>
                  </a:outerShdw>
                </a:effectLst>
                <a:latin typeface="Trebuchet MS" charset="0"/>
              </a:rPr>
              <a:t>Application</a:t>
            </a:r>
          </a:p>
        </p:txBody>
      </p:sp>
      <p:sp>
        <p:nvSpPr>
          <p:cNvPr id="103453" name="Text Box 29"/>
          <p:cNvSpPr txBox="1">
            <a:spLocks noChangeArrowheads="1"/>
          </p:cNvSpPr>
          <p:nvPr/>
        </p:nvSpPr>
        <p:spPr bwMode="auto">
          <a:xfrm>
            <a:off x="9574213" y="1905000"/>
            <a:ext cx="2098675" cy="457200"/>
          </a:xfrm>
          <a:prstGeom prst="rect">
            <a:avLst/>
          </a:prstGeom>
          <a:noFill/>
          <a:ln w="9525">
            <a:noFill/>
            <a:miter lim="800000"/>
            <a:headEnd/>
            <a:tailEnd/>
          </a:ln>
        </p:spPr>
        <p:txBody>
          <a:bodyPr>
            <a:prstTxWarp prst="textNoShape">
              <a:avLst/>
            </a:prstTxWarp>
            <a:spAutoFit/>
          </a:bodyPr>
          <a:lstStyle/>
          <a:p>
            <a:pPr eaLnBrk="0" hangingPunct="0"/>
            <a:r>
              <a:rPr lang="en-GB" dirty="0">
                <a:solidFill>
                  <a:schemeClr val="bg1"/>
                </a:solidFill>
                <a:latin typeface="Segoe" pitchFamily="34" charset="0"/>
              </a:rPr>
              <a:t>Government</a:t>
            </a:r>
          </a:p>
        </p:txBody>
      </p:sp>
      <p:pic>
        <p:nvPicPr>
          <p:cNvPr id="103454" name="Picture 30"/>
          <p:cNvPicPr>
            <a:picLocks noChangeAspect="1" noChangeArrowheads="1"/>
          </p:cNvPicPr>
          <p:nvPr/>
        </p:nvPicPr>
        <p:blipFill>
          <a:blip r:embed="rId12"/>
          <a:srcRect/>
          <a:stretch>
            <a:fillRect/>
          </a:stretch>
        </p:blipFill>
        <p:spPr bwMode="auto">
          <a:xfrm>
            <a:off x="5857875" y="5257800"/>
            <a:ext cx="1420813" cy="1219200"/>
          </a:xfrm>
          <a:prstGeom prst="rect">
            <a:avLst/>
          </a:prstGeom>
          <a:noFill/>
          <a:ln w="9525">
            <a:noFill/>
            <a:miter lim="800000"/>
            <a:headEnd/>
            <a:tailEnd/>
          </a:ln>
          <a:effectLst/>
        </p:spPr>
      </p:pic>
      <p:sp>
        <p:nvSpPr>
          <p:cNvPr id="103455" name="Rectangle 31"/>
          <p:cNvSpPr>
            <a:spLocks noChangeArrowheads="1"/>
          </p:cNvSpPr>
          <p:nvPr/>
        </p:nvSpPr>
        <p:spPr bwMode="auto">
          <a:xfrm>
            <a:off x="3035300" y="611188"/>
            <a:ext cx="184150" cy="457200"/>
          </a:xfrm>
          <a:prstGeom prst="rect">
            <a:avLst/>
          </a:prstGeom>
          <a:noFill/>
          <a:ln w="9525">
            <a:noFill/>
            <a:miter lim="800000"/>
            <a:headEnd/>
            <a:tailEnd/>
          </a:ln>
        </p:spPr>
        <p:txBody>
          <a:bodyPr wrap="none">
            <a:prstTxWarp prst="textNoShape">
              <a:avLst/>
            </a:prstTxWarp>
            <a:spAutoFit/>
          </a:bodyPr>
          <a:lstStyle/>
          <a:p>
            <a:endParaRPr lang="en-GB" dirty="0">
              <a:latin typeface="Segoe" pitchFamily="34" charset="0"/>
            </a:endParaRPr>
          </a:p>
        </p:txBody>
      </p:sp>
      <p:sp>
        <p:nvSpPr>
          <p:cNvPr id="103457" name="Text Box 33"/>
          <p:cNvSpPr txBox="1">
            <a:spLocks noChangeArrowheads="1"/>
          </p:cNvSpPr>
          <p:nvPr/>
        </p:nvSpPr>
        <p:spPr bwMode="auto">
          <a:xfrm>
            <a:off x="7064375" y="5672138"/>
            <a:ext cx="1186543" cy="461665"/>
          </a:xfrm>
          <a:prstGeom prst="rect">
            <a:avLst/>
          </a:prstGeom>
          <a:noFill/>
          <a:ln w="9525">
            <a:noFill/>
            <a:miter lim="800000"/>
            <a:headEnd/>
            <a:tailEnd/>
          </a:ln>
        </p:spPr>
        <p:txBody>
          <a:bodyPr wrap="none">
            <a:prstTxWarp prst="textNoShape">
              <a:avLst/>
            </a:prstTxWarp>
            <a:spAutoFit/>
          </a:bodyPr>
          <a:lstStyle/>
          <a:p>
            <a:pPr eaLnBrk="0" hangingPunct="0"/>
            <a:r>
              <a:rPr lang="en-GB" dirty="0">
                <a:solidFill>
                  <a:schemeClr val="bg1"/>
                </a:solidFill>
                <a:latin typeface="Segoe" pitchFamily="34" charset="0"/>
              </a:rPr>
              <a:t>Science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87" name="Rectangle 115"/>
          <p:cNvSpPr>
            <a:spLocks/>
          </p:cNvSpPr>
          <p:nvPr/>
        </p:nvSpPr>
        <p:spPr bwMode="auto">
          <a:xfrm>
            <a:off x="515938" y="228600"/>
            <a:ext cx="11164887" cy="658813"/>
          </a:xfrm>
          <a:prstGeom prst="rect">
            <a:avLst/>
          </a:prstGeom>
          <a:noFill/>
          <a:ln w="9525">
            <a:noFill/>
            <a:miter lim="800000"/>
            <a:headEnd/>
            <a:tailEnd/>
          </a:ln>
        </p:spPr>
        <p:txBody>
          <a:bodyPr lIns="0" tIns="0" rIns="0" bIns="0">
            <a:prstTxWarp prst="textNoShape">
              <a:avLst/>
            </a:prstTxWarp>
            <a:spAutoFit/>
          </a:bodyPr>
          <a:lstStyle/>
          <a:p>
            <a:pPr defTabSz="1095375">
              <a:lnSpc>
                <a:spcPct val="90000"/>
              </a:lnSpc>
            </a:pPr>
            <a:endParaRPr lang="en-GB" sz="4800" dirty="0">
              <a:solidFill>
                <a:srgbClr val="FFFF66"/>
              </a:solidFill>
              <a:latin typeface="Segoe" pitchFamily="34" charset="0"/>
            </a:endParaRPr>
          </a:p>
        </p:txBody>
      </p:sp>
      <p:sp>
        <p:nvSpPr>
          <p:cNvPr id="4" name="Title 3"/>
          <p:cNvSpPr>
            <a:spLocks noGrp="1"/>
          </p:cNvSpPr>
          <p:nvPr>
            <p:ph type="title"/>
          </p:nvPr>
        </p:nvSpPr>
        <p:spPr/>
        <p:txBody>
          <a:bodyPr/>
          <a:lstStyle/>
          <a:p>
            <a:r>
              <a:rPr lang="en-GB" dirty="0" smtClean="0"/>
              <a:t>Exploiting a Data-Space</a:t>
            </a:r>
            <a:br>
              <a:rPr lang="en-GB" dirty="0" smtClean="0"/>
            </a:br>
            <a:endParaRPr lang="en-US" dirty="0"/>
          </a:p>
        </p:txBody>
      </p:sp>
      <p:sp>
        <p:nvSpPr>
          <p:cNvPr id="105595" name="Rectangle 123"/>
          <p:cNvSpPr>
            <a:spLocks noGrp="1"/>
          </p:cNvSpPr>
          <p:nvPr>
            <p:ph idx="1"/>
          </p:nvPr>
        </p:nvSpPr>
        <p:spPr>
          <a:xfrm>
            <a:off x="515938" y="1250419"/>
            <a:ext cx="11173090" cy="4819781"/>
          </a:xfrm>
        </p:spPr>
        <p:txBody>
          <a:bodyPr/>
          <a:lstStyle/>
          <a:p>
            <a:r>
              <a:rPr lang="es-ES_tradnl" sz="2400" dirty="0" err="1" smtClean="0"/>
              <a:t>Gives</a:t>
            </a:r>
            <a:r>
              <a:rPr lang="es-ES_tradnl" sz="2400" dirty="0" smtClean="0"/>
              <a:t> </a:t>
            </a:r>
            <a:r>
              <a:rPr lang="es-ES_tradnl" sz="2400" dirty="0" err="1" smtClean="0"/>
              <a:t>access</a:t>
            </a:r>
            <a:r>
              <a:rPr lang="es-ES_tradnl" sz="2400" dirty="0" smtClean="0"/>
              <a:t> </a:t>
            </a:r>
            <a:r>
              <a:rPr lang="es-ES_tradnl" sz="2400" dirty="0" err="1" smtClean="0"/>
              <a:t>to</a:t>
            </a:r>
            <a:r>
              <a:rPr lang="es-ES_tradnl" sz="2400" dirty="0" smtClean="0"/>
              <a:t> </a:t>
            </a:r>
            <a:r>
              <a:rPr lang="es-ES_tradnl" sz="2400" dirty="0" err="1" smtClean="0"/>
              <a:t>streams</a:t>
            </a:r>
            <a:r>
              <a:rPr lang="es-ES_tradnl" sz="2400" dirty="0" smtClean="0"/>
              <a:t> and </a:t>
            </a:r>
            <a:r>
              <a:rPr lang="es-ES_tradnl" sz="2400" dirty="0" err="1" smtClean="0"/>
              <a:t>continuous</a:t>
            </a:r>
            <a:r>
              <a:rPr lang="es-ES_tradnl" sz="2400" dirty="0" smtClean="0"/>
              <a:t> data </a:t>
            </a:r>
            <a:r>
              <a:rPr lang="es-ES_tradnl" sz="2400" dirty="0" err="1" smtClean="0"/>
              <a:t>produced</a:t>
            </a:r>
            <a:r>
              <a:rPr lang="es-ES_tradnl" sz="2400" dirty="0" smtClean="0"/>
              <a:t>, </a:t>
            </a:r>
            <a:r>
              <a:rPr lang="es-ES_tradnl" sz="2400" dirty="0" err="1" smtClean="0"/>
              <a:t>processed</a:t>
            </a:r>
            <a:r>
              <a:rPr lang="es-ES_tradnl" sz="2400" dirty="0" smtClean="0"/>
              <a:t> and </a:t>
            </a:r>
            <a:r>
              <a:rPr lang="es-ES_tradnl" sz="2400" dirty="0" err="1" smtClean="0"/>
              <a:t>consumed</a:t>
            </a:r>
            <a:r>
              <a:rPr lang="es-ES_tradnl" sz="2400" dirty="0" smtClean="0"/>
              <a:t> </a:t>
            </a:r>
            <a:r>
              <a:rPr lang="es-ES_tradnl" sz="2400" dirty="0" err="1" smtClean="0"/>
              <a:t>by</a:t>
            </a:r>
            <a:r>
              <a:rPr lang="es-ES_tradnl" sz="2400" dirty="0" smtClean="0"/>
              <a:t> </a:t>
            </a:r>
            <a:r>
              <a:rPr lang="es-ES_tradnl" sz="2400" dirty="0" err="1" smtClean="0"/>
              <a:t>heterogeneous</a:t>
            </a:r>
            <a:r>
              <a:rPr lang="es-ES_tradnl" sz="2400" dirty="0" smtClean="0"/>
              <a:t> </a:t>
            </a:r>
            <a:r>
              <a:rPr lang="es-ES_tradnl" sz="2400" dirty="0" err="1" smtClean="0"/>
              <a:t>procesing</a:t>
            </a:r>
            <a:r>
              <a:rPr lang="es-ES_tradnl" sz="2400" dirty="0" smtClean="0"/>
              <a:t> </a:t>
            </a:r>
            <a:r>
              <a:rPr lang="es-ES_tradnl" sz="2400" dirty="0" err="1" smtClean="0"/>
              <a:t>entities</a:t>
            </a:r>
            <a:endParaRPr lang="es-ES_tradnl" sz="2400" dirty="0" smtClean="0"/>
          </a:p>
          <a:p>
            <a:pPr lvl="1"/>
            <a:r>
              <a:rPr lang="es-ES_tradnl" sz="2000" dirty="0" err="1" smtClean="0"/>
              <a:t>Stream</a:t>
            </a:r>
            <a:r>
              <a:rPr lang="es-ES_tradnl" sz="2000" dirty="0" smtClean="0"/>
              <a:t> </a:t>
            </a:r>
            <a:r>
              <a:rPr lang="es-ES_tradnl" sz="2000" dirty="0" err="1" smtClean="0"/>
              <a:t>producer</a:t>
            </a:r>
            <a:r>
              <a:rPr lang="es-ES_tradnl" sz="2000" dirty="0" smtClean="0"/>
              <a:t>: data </a:t>
            </a:r>
            <a:r>
              <a:rPr lang="es-ES_tradnl" sz="2000" dirty="0" err="1" smtClean="0"/>
              <a:t>flows</a:t>
            </a:r>
            <a:r>
              <a:rPr lang="es-ES_tradnl" sz="2000" dirty="0" smtClean="0"/>
              <a:t> </a:t>
            </a:r>
            <a:r>
              <a:rPr lang="es-ES_tradnl" sz="2000" dirty="0" err="1" smtClean="0"/>
              <a:t>stemming</a:t>
            </a:r>
            <a:r>
              <a:rPr lang="es-ES_tradnl" sz="2000" dirty="0" smtClean="0"/>
              <a:t> </a:t>
            </a:r>
            <a:r>
              <a:rPr lang="es-ES_tradnl" sz="2000" dirty="0" err="1" smtClean="0"/>
              <a:t>from</a:t>
            </a:r>
            <a:r>
              <a:rPr lang="es-ES_tradnl" sz="2000" dirty="0" smtClean="0"/>
              <a:t> </a:t>
            </a:r>
            <a:r>
              <a:rPr lang="es-ES_tradnl" sz="2000" dirty="0" err="1" smtClean="0"/>
              <a:t>the</a:t>
            </a:r>
            <a:r>
              <a:rPr lang="es-ES_tradnl" sz="2000" dirty="0" smtClean="0"/>
              <a:t> </a:t>
            </a:r>
            <a:r>
              <a:rPr lang="es-ES_tradnl" sz="2000" dirty="0" err="1" smtClean="0"/>
              <a:t>environment</a:t>
            </a:r>
            <a:endParaRPr lang="es-ES_tradnl" sz="2000" dirty="0" smtClean="0"/>
          </a:p>
          <a:p>
            <a:pPr lvl="2"/>
            <a:r>
              <a:rPr lang="es-ES_tradnl" sz="1800" dirty="0" err="1" smtClean="0"/>
              <a:t>Environmental</a:t>
            </a:r>
            <a:r>
              <a:rPr lang="es-ES_tradnl" sz="1800" dirty="0" smtClean="0"/>
              <a:t> variables </a:t>
            </a:r>
            <a:r>
              <a:rPr lang="es-ES_tradnl" sz="1800" dirty="0" err="1" smtClean="0"/>
              <a:t>observation</a:t>
            </a:r>
            <a:r>
              <a:rPr lang="es-ES_tradnl" sz="1800" dirty="0" smtClean="0"/>
              <a:t>: video, </a:t>
            </a:r>
            <a:r>
              <a:rPr lang="es-ES_tradnl" sz="1800" dirty="0" err="1" smtClean="0"/>
              <a:t>temperature</a:t>
            </a:r>
            <a:r>
              <a:rPr lang="es-ES_tradnl" sz="1800" dirty="0" smtClean="0"/>
              <a:t>, </a:t>
            </a:r>
            <a:r>
              <a:rPr lang="es-ES_tradnl" sz="1800" dirty="0" err="1" smtClean="0"/>
              <a:t>hummidity</a:t>
            </a:r>
            <a:r>
              <a:rPr lang="es-ES_tradnl" sz="1800" dirty="0" smtClean="0"/>
              <a:t>, </a:t>
            </a:r>
            <a:r>
              <a:rPr lang="es-ES_tradnl" sz="1800" dirty="0" err="1" smtClean="0"/>
              <a:t>traffic</a:t>
            </a:r>
            <a:r>
              <a:rPr lang="es-ES_tradnl" sz="1800" dirty="0" smtClean="0"/>
              <a:t> </a:t>
            </a:r>
            <a:r>
              <a:rPr lang="es-ES_tradnl" sz="1800" dirty="0" err="1" smtClean="0"/>
              <a:t>on</a:t>
            </a:r>
            <a:r>
              <a:rPr lang="es-ES_tradnl" sz="1800" dirty="0" smtClean="0"/>
              <a:t> </a:t>
            </a:r>
            <a:r>
              <a:rPr lang="es-ES_tradnl" sz="1800" dirty="0" err="1" smtClean="0"/>
              <a:t>the</a:t>
            </a:r>
            <a:r>
              <a:rPr lang="es-ES_tradnl" sz="1800" dirty="0" smtClean="0"/>
              <a:t> </a:t>
            </a:r>
            <a:r>
              <a:rPr lang="es-ES_tradnl" sz="1800" dirty="0" err="1" smtClean="0"/>
              <a:t>network</a:t>
            </a:r>
            <a:r>
              <a:rPr lang="es-ES_tradnl" sz="1800" dirty="0" smtClean="0"/>
              <a:t>, stock </a:t>
            </a:r>
            <a:r>
              <a:rPr lang="es-ES_tradnl" sz="1800" dirty="0" err="1" smtClean="0"/>
              <a:t>options</a:t>
            </a:r>
            <a:r>
              <a:rPr lang="es-ES_tradnl" sz="1800" dirty="0" smtClean="0"/>
              <a:t> </a:t>
            </a:r>
            <a:r>
              <a:rPr lang="es-ES_tradnl" sz="1800" dirty="0" err="1" smtClean="0"/>
              <a:t>evolution</a:t>
            </a:r>
            <a:endParaRPr lang="es-ES_tradnl" sz="1800" dirty="0" smtClean="0"/>
          </a:p>
          <a:p>
            <a:pPr lvl="1"/>
            <a:r>
              <a:rPr lang="es-ES_tradnl" sz="2000" dirty="0" err="1" smtClean="0"/>
              <a:t>Continuous</a:t>
            </a:r>
            <a:r>
              <a:rPr lang="es-ES_tradnl" sz="2000" dirty="0" smtClean="0"/>
              <a:t> </a:t>
            </a:r>
            <a:r>
              <a:rPr lang="es-ES_tradnl" sz="2000" dirty="0" err="1" smtClean="0"/>
              <a:t>producer</a:t>
            </a:r>
            <a:r>
              <a:rPr lang="es-ES_tradnl" sz="2000" dirty="0" smtClean="0"/>
              <a:t>: </a:t>
            </a:r>
            <a:r>
              <a:rPr lang="es-ES_tradnl" sz="2000" dirty="0" err="1" smtClean="0"/>
              <a:t>processed</a:t>
            </a:r>
            <a:r>
              <a:rPr lang="es-ES_tradnl" sz="2000" dirty="0" smtClean="0"/>
              <a:t> data </a:t>
            </a:r>
            <a:r>
              <a:rPr lang="es-ES_tradnl" sz="2000" dirty="0" err="1" smtClean="0"/>
              <a:t>produced</a:t>
            </a:r>
            <a:r>
              <a:rPr lang="es-ES_tradnl" sz="2000" dirty="0" smtClean="0"/>
              <a:t> </a:t>
            </a:r>
            <a:r>
              <a:rPr lang="es-ES_tradnl" sz="2000" dirty="0" err="1" smtClean="0"/>
              <a:t>periodically</a:t>
            </a:r>
            <a:r>
              <a:rPr lang="es-ES_tradnl" sz="2000" dirty="0" smtClean="0"/>
              <a:t> at </a:t>
            </a:r>
            <a:r>
              <a:rPr lang="es-ES_tradnl" sz="2000" dirty="0" err="1" smtClean="0"/>
              <a:t>given</a:t>
            </a:r>
            <a:r>
              <a:rPr lang="es-ES_tradnl" sz="2000" dirty="0" smtClean="0"/>
              <a:t> </a:t>
            </a:r>
            <a:r>
              <a:rPr lang="es-ES_tradnl" sz="2000" dirty="0" err="1" smtClean="0"/>
              <a:t>intervals</a:t>
            </a:r>
            <a:r>
              <a:rPr lang="es-ES_tradnl" sz="2000" dirty="0" smtClean="0"/>
              <a:t> of time</a:t>
            </a:r>
          </a:p>
          <a:p>
            <a:pPr lvl="2"/>
            <a:r>
              <a:rPr lang="es-ES_tradnl" sz="1800" dirty="0" err="1" smtClean="0"/>
              <a:t>Traffic</a:t>
            </a:r>
            <a:r>
              <a:rPr lang="es-ES_tradnl" sz="1800" dirty="0" smtClean="0"/>
              <a:t> </a:t>
            </a:r>
            <a:r>
              <a:rPr lang="es-ES_tradnl" sz="1800" dirty="0" err="1" smtClean="0"/>
              <a:t>conditions</a:t>
            </a:r>
            <a:r>
              <a:rPr lang="es-ES_tradnl" sz="1800" dirty="0" smtClean="0"/>
              <a:t> </a:t>
            </a:r>
            <a:r>
              <a:rPr lang="es-ES_tradnl" sz="1800" dirty="0" err="1" smtClean="0"/>
              <a:t>every</a:t>
            </a:r>
            <a:r>
              <a:rPr lang="es-ES_tradnl" sz="1800" dirty="0" smtClean="0"/>
              <a:t> </a:t>
            </a:r>
            <a:r>
              <a:rPr lang="es-ES_tradnl" sz="1800" dirty="0" err="1" smtClean="0"/>
              <a:t>hour</a:t>
            </a:r>
            <a:r>
              <a:rPr lang="es-ES_tradnl" sz="1800" dirty="0" smtClean="0"/>
              <a:t>, stock </a:t>
            </a:r>
            <a:r>
              <a:rPr lang="es-ES_tradnl" sz="1800" dirty="0" err="1" smtClean="0"/>
              <a:t>options</a:t>
            </a:r>
            <a:r>
              <a:rPr lang="es-ES_tradnl" sz="1800" dirty="0" smtClean="0"/>
              <a:t> at </a:t>
            </a:r>
            <a:r>
              <a:rPr lang="es-ES_tradnl" sz="1800" dirty="0" err="1" smtClean="0"/>
              <a:t>the</a:t>
            </a:r>
            <a:r>
              <a:rPr lang="es-ES_tradnl" sz="1800" dirty="0" smtClean="0"/>
              <a:t> </a:t>
            </a:r>
            <a:r>
              <a:rPr lang="es-ES_tradnl" sz="1800" dirty="0" err="1" smtClean="0"/>
              <a:t>beginning</a:t>
            </a:r>
            <a:r>
              <a:rPr lang="es-ES_tradnl" sz="1800" dirty="0" smtClean="0"/>
              <a:t> and at </a:t>
            </a:r>
            <a:r>
              <a:rPr lang="es-ES_tradnl" sz="1800" dirty="0" err="1" smtClean="0"/>
              <a:t>the</a:t>
            </a:r>
            <a:r>
              <a:rPr lang="es-ES_tradnl" sz="1800" dirty="0" smtClean="0"/>
              <a:t> </a:t>
            </a:r>
            <a:r>
              <a:rPr lang="es-ES_tradnl" sz="1800" dirty="0" err="1" smtClean="0"/>
              <a:t>end</a:t>
            </a:r>
            <a:r>
              <a:rPr lang="es-ES_tradnl" sz="1800" dirty="0" smtClean="0"/>
              <a:t> of </a:t>
            </a:r>
            <a:r>
              <a:rPr lang="es-ES_tradnl" sz="1800" dirty="0" err="1" smtClean="0"/>
              <a:t>the</a:t>
            </a:r>
            <a:r>
              <a:rPr lang="es-ES_tradnl" sz="1800" dirty="0" smtClean="0"/>
              <a:t> stock </a:t>
            </a:r>
            <a:r>
              <a:rPr lang="es-ES_tradnl" sz="1800" dirty="0" err="1" smtClean="0"/>
              <a:t>market</a:t>
            </a:r>
            <a:r>
              <a:rPr lang="es-ES_tradnl" sz="1800" dirty="0" smtClean="0"/>
              <a:t> </a:t>
            </a:r>
            <a:r>
              <a:rPr lang="es-ES_tradnl" sz="1800" dirty="0" err="1" smtClean="0"/>
              <a:t>session</a:t>
            </a:r>
            <a:endParaRPr lang="es-ES_tradnl" sz="1800" dirty="0" smtClean="0"/>
          </a:p>
          <a:p>
            <a:pPr lvl="1"/>
            <a:r>
              <a:rPr lang="es-ES_tradnl" sz="2000" dirty="0" err="1" smtClean="0"/>
              <a:t>Stream</a:t>
            </a:r>
            <a:r>
              <a:rPr lang="es-ES_tradnl" sz="2000" dirty="0" smtClean="0"/>
              <a:t> </a:t>
            </a:r>
            <a:r>
              <a:rPr lang="es-ES_tradnl" sz="2000" dirty="0" err="1" smtClean="0"/>
              <a:t>consumer</a:t>
            </a:r>
            <a:r>
              <a:rPr lang="es-ES_tradnl" sz="2000" dirty="0" smtClean="0"/>
              <a:t>: consumes </a:t>
            </a:r>
            <a:r>
              <a:rPr lang="es-ES_tradnl" sz="2000" dirty="0" err="1" smtClean="0"/>
              <a:t>filtered</a:t>
            </a:r>
            <a:r>
              <a:rPr lang="es-ES_tradnl" sz="2000" dirty="0" smtClean="0"/>
              <a:t> </a:t>
            </a:r>
            <a:r>
              <a:rPr lang="es-ES_tradnl" sz="2000" dirty="0" err="1" smtClean="0"/>
              <a:t>streams</a:t>
            </a:r>
            <a:endParaRPr lang="es-ES_tradnl" sz="2000" dirty="0" smtClean="0"/>
          </a:p>
          <a:p>
            <a:pPr lvl="2"/>
            <a:r>
              <a:rPr lang="es-ES_tradnl" sz="1800" dirty="0" err="1" smtClean="0"/>
              <a:t>Information</a:t>
            </a:r>
            <a:r>
              <a:rPr lang="es-ES_tradnl" sz="1800" dirty="0" smtClean="0"/>
              <a:t> </a:t>
            </a:r>
            <a:r>
              <a:rPr lang="es-ES_tradnl" sz="1800" dirty="0" err="1" smtClean="0"/>
              <a:t>about</a:t>
            </a:r>
            <a:r>
              <a:rPr lang="es-ES_tradnl" sz="1800" dirty="0" smtClean="0"/>
              <a:t> </a:t>
            </a:r>
            <a:r>
              <a:rPr lang="es-ES_tradnl" sz="1800" dirty="0" err="1" smtClean="0"/>
              <a:t>traffic</a:t>
            </a:r>
            <a:r>
              <a:rPr lang="es-ES_tradnl" sz="1800" dirty="0" smtClean="0"/>
              <a:t> </a:t>
            </a:r>
            <a:r>
              <a:rPr lang="es-ES_tradnl" sz="1800" dirty="0" err="1" smtClean="0"/>
              <a:t>condition</a:t>
            </a:r>
            <a:r>
              <a:rPr lang="es-ES_tradnl" sz="1800" dirty="0" smtClean="0"/>
              <a:t> in a </a:t>
            </a:r>
            <a:r>
              <a:rPr lang="es-ES_tradnl" sz="1800" dirty="0" err="1" smtClean="0"/>
              <a:t>given</a:t>
            </a:r>
            <a:r>
              <a:rPr lang="es-ES_tradnl" sz="1800" dirty="0" smtClean="0"/>
              <a:t> </a:t>
            </a:r>
            <a:r>
              <a:rPr lang="es-ES_tradnl" sz="1800" dirty="0" err="1" smtClean="0"/>
              <a:t>geographic</a:t>
            </a:r>
            <a:r>
              <a:rPr lang="es-ES_tradnl" sz="1800" dirty="0" smtClean="0"/>
              <a:t> </a:t>
            </a:r>
            <a:r>
              <a:rPr lang="es-ES_tradnl" sz="1800" dirty="0" err="1" smtClean="0"/>
              <a:t>area</a:t>
            </a:r>
            <a:endParaRPr lang="es-ES_tradnl" sz="1800" dirty="0" smtClean="0"/>
          </a:p>
          <a:p>
            <a:pPr lvl="1"/>
            <a:r>
              <a:rPr lang="es-ES_tradnl" sz="2000" dirty="0" err="1" smtClean="0"/>
              <a:t>Continuous</a:t>
            </a:r>
            <a:r>
              <a:rPr lang="es-ES_tradnl" sz="2000" dirty="0" smtClean="0"/>
              <a:t> </a:t>
            </a:r>
            <a:r>
              <a:rPr lang="es-ES_tradnl" sz="2000" dirty="0" err="1" smtClean="0"/>
              <a:t>consumer</a:t>
            </a:r>
            <a:r>
              <a:rPr lang="es-ES_tradnl" sz="2000" dirty="0" smtClean="0"/>
              <a:t>: consumes data </a:t>
            </a:r>
            <a:r>
              <a:rPr lang="es-ES_tradnl" sz="2000" dirty="0" err="1" smtClean="0"/>
              <a:t>periodically</a:t>
            </a:r>
            <a:endParaRPr lang="es-ES_tradnl" sz="2000" dirty="0" smtClean="0"/>
          </a:p>
          <a:p>
            <a:pPr lvl="2"/>
            <a:r>
              <a:rPr lang="es-ES_tradnl" sz="1800" dirty="0" err="1" smtClean="0"/>
              <a:t>Closest</a:t>
            </a:r>
            <a:r>
              <a:rPr lang="es-ES_tradnl" sz="1800" dirty="0" smtClean="0"/>
              <a:t> bus </a:t>
            </a:r>
            <a:r>
              <a:rPr lang="es-ES_tradnl" sz="1800" dirty="0" err="1" smtClean="0"/>
              <a:t>stops</a:t>
            </a:r>
            <a:r>
              <a:rPr lang="es-ES_tradnl" sz="1800" dirty="0" smtClean="0"/>
              <a:t> </a:t>
            </a:r>
            <a:r>
              <a:rPr lang="es-ES_tradnl" sz="1800" dirty="0" err="1" smtClean="0"/>
              <a:t>from</a:t>
            </a:r>
            <a:r>
              <a:rPr lang="es-ES_tradnl" sz="1800" dirty="0" smtClean="0"/>
              <a:t> my </a:t>
            </a:r>
            <a:r>
              <a:rPr lang="es-ES_tradnl" sz="1800" dirty="0" err="1" smtClean="0"/>
              <a:t>current</a:t>
            </a:r>
            <a:r>
              <a:rPr lang="es-ES_tradnl" sz="1800" dirty="0" smtClean="0"/>
              <a:t> position</a:t>
            </a:r>
          </a:p>
          <a:p>
            <a:r>
              <a:rPr lang="es-ES_tradnl" sz="2400" dirty="0" err="1" smtClean="0"/>
              <a:t>Exploiting</a:t>
            </a:r>
            <a:r>
              <a:rPr lang="es-ES_tradnl" sz="2400" dirty="0" smtClean="0"/>
              <a:t> data </a:t>
            </a:r>
            <a:r>
              <a:rPr lang="es-ES_tradnl" sz="2400" dirty="0" err="1" smtClean="0"/>
              <a:t>space</a:t>
            </a:r>
            <a:r>
              <a:rPr lang="es-ES_tradnl" sz="2400" dirty="0" smtClean="0"/>
              <a:t> data </a:t>
            </a:r>
            <a:r>
              <a:rPr lang="es-ES_tradnl" sz="2400" dirty="0" err="1" smtClean="0"/>
              <a:t>according</a:t>
            </a:r>
            <a:r>
              <a:rPr lang="es-ES_tradnl" sz="2400" dirty="0" smtClean="0"/>
              <a:t> </a:t>
            </a:r>
            <a:r>
              <a:rPr lang="es-ES_tradnl" sz="2400" dirty="0" err="1" smtClean="0"/>
              <a:t>to</a:t>
            </a:r>
            <a:endParaRPr lang="es-ES_tradnl" sz="2400" dirty="0" smtClean="0"/>
          </a:p>
          <a:p>
            <a:pPr lvl="1"/>
            <a:r>
              <a:rPr lang="es-ES_tradnl" sz="2000" dirty="0" err="1" smtClean="0"/>
              <a:t>resources</a:t>
            </a:r>
            <a:r>
              <a:rPr lang="es-ES_tradnl" sz="2000" dirty="0" smtClean="0"/>
              <a:t> </a:t>
            </a:r>
            <a:r>
              <a:rPr lang="es-ES_tradnl" sz="2000" dirty="0" err="1" smtClean="0"/>
              <a:t>availability</a:t>
            </a:r>
            <a:r>
              <a:rPr lang="es-ES_tradnl" sz="2000" dirty="0" smtClean="0"/>
              <a:t>, </a:t>
            </a:r>
            <a:r>
              <a:rPr lang="es-ES_tradnl" sz="2000" dirty="0" err="1" smtClean="0"/>
              <a:t>connectivity</a:t>
            </a:r>
            <a:r>
              <a:rPr lang="es-ES_tradnl" sz="2000" dirty="0" smtClean="0"/>
              <a:t>, </a:t>
            </a:r>
          </a:p>
          <a:p>
            <a:pPr lvl="1"/>
            <a:r>
              <a:rPr lang="es-ES_tradnl" sz="2000" dirty="0" err="1" smtClean="0"/>
              <a:t>QoS</a:t>
            </a:r>
            <a:r>
              <a:rPr lang="es-ES_tradnl" sz="2000" dirty="0" smtClean="0"/>
              <a:t> and </a:t>
            </a:r>
            <a:r>
              <a:rPr lang="es-ES_tradnl" sz="2000" dirty="0" err="1" smtClean="0"/>
              <a:t>producers</a:t>
            </a:r>
            <a:r>
              <a:rPr lang="es-ES_tradnl" sz="2000" dirty="0" smtClean="0"/>
              <a:t>/</a:t>
            </a:r>
            <a:r>
              <a:rPr lang="es-ES_tradnl" sz="2000" dirty="0" err="1" smtClean="0"/>
              <a:t>consumers</a:t>
            </a:r>
            <a:r>
              <a:rPr lang="es-ES_tradnl" sz="2000" dirty="0" smtClean="0"/>
              <a:t> </a:t>
            </a:r>
            <a:r>
              <a:rPr lang="es-ES_tradnl" sz="2000" dirty="0" err="1" smtClean="0"/>
              <a:t>requirements</a:t>
            </a:r>
            <a:endParaRPr lang="en-GB"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ChangeArrowheads="1"/>
          </p:cNvSpPr>
          <p:nvPr/>
        </p:nvSpPr>
        <p:spPr bwMode="auto">
          <a:xfrm>
            <a:off x="2074863" y="2708275"/>
            <a:ext cx="8255000" cy="187325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763" name="AutoShape 3"/>
          <p:cNvSpPr>
            <a:spLocks noChangeArrowheads="1"/>
          </p:cNvSpPr>
          <p:nvPr/>
        </p:nvSpPr>
        <p:spPr bwMode="auto">
          <a:xfrm>
            <a:off x="2330450" y="3048000"/>
            <a:ext cx="7677150" cy="10810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764" name="Freeform 4"/>
          <p:cNvSpPr>
            <a:spLocks/>
          </p:cNvSpPr>
          <p:nvPr/>
        </p:nvSpPr>
        <p:spPr bwMode="auto">
          <a:xfrm>
            <a:off x="3287713" y="1416050"/>
            <a:ext cx="5978525" cy="914400"/>
          </a:xfrm>
          <a:custGeom>
            <a:avLst/>
            <a:gdLst/>
            <a:ahLst/>
            <a:cxnLst>
              <a:cxn ang="0">
                <a:pos x="229" y="689"/>
              </a:cxn>
              <a:cxn ang="0">
                <a:pos x="300" y="813"/>
              </a:cxn>
              <a:cxn ang="0">
                <a:pos x="406" y="901"/>
              </a:cxn>
              <a:cxn ang="0">
                <a:pos x="529" y="937"/>
              </a:cxn>
              <a:cxn ang="0">
                <a:pos x="653" y="901"/>
              </a:cxn>
              <a:cxn ang="0">
                <a:pos x="759" y="831"/>
              </a:cxn>
              <a:cxn ang="0">
                <a:pos x="883" y="901"/>
              </a:cxn>
              <a:cxn ang="0">
                <a:pos x="1006" y="937"/>
              </a:cxn>
              <a:cxn ang="0">
                <a:pos x="1112" y="901"/>
              </a:cxn>
              <a:cxn ang="0">
                <a:pos x="1236" y="813"/>
              </a:cxn>
              <a:cxn ang="0">
                <a:pos x="1306" y="689"/>
              </a:cxn>
              <a:cxn ang="0">
                <a:pos x="1395" y="689"/>
              </a:cxn>
              <a:cxn ang="0">
                <a:pos x="1465" y="654"/>
              </a:cxn>
              <a:cxn ang="0">
                <a:pos x="1518" y="565"/>
              </a:cxn>
              <a:cxn ang="0">
                <a:pos x="1536" y="477"/>
              </a:cxn>
              <a:cxn ang="0">
                <a:pos x="1518" y="371"/>
              </a:cxn>
              <a:cxn ang="0">
                <a:pos x="1465" y="283"/>
              </a:cxn>
              <a:cxn ang="0">
                <a:pos x="1395" y="247"/>
              </a:cxn>
              <a:cxn ang="0">
                <a:pos x="1306" y="247"/>
              </a:cxn>
              <a:cxn ang="0">
                <a:pos x="1236" y="123"/>
              </a:cxn>
              <a:cxn ang="0">
                <a:pos x="1112" y="35"/>
              </a:cxn>
              <a:cxn ang="0">
                <a:pos x="1006" y="0"/>
              </a:cxn>
              <a:cxn ang="0">
                <a:pos x="883" y="35"/>
              </a:cxn>
              <a:cxn ang="0">
                <a:pos x="759" y="106"/>
              </a:cxn>
              <a:cxn ang="0">
                <a:pos x="653" y="35"/>
              </a:cxn>
              <a:cxn ang="0">
                <a:pos x="529" y="0"/>
              </a:cxn>
              <a:cxn ang="0">
                <a:pos x="406" y="35"/>
              </a:cxn>
              <a:cxn ang="0">
                <a:pos x="300" y="123"/>
              </a:cxn>
              <a:cxn ang="0">
                <a:pos x="229" y="247"/>
              </a:cxn>
              <a:cxn ang="0">
                <a:pos x="141" y="247"/>
              </a:cxn>
              <a:cxn ang="0">
                <a:pos x="70" y="283"/>
              </a:cxn>
              <a:cxn ang="0">
                <a:pos x="17" y="371"/>
              </a:cxn>
              <a:cxn ang="0">
                <a:pos x="0" y="477"/>
              </a:cxn>
              <a:cxn ang="0">
                <a:pos x="17" y="565"/>
              </a:cxn>
              <a:cxn ang="0">
                <a:pos x="70" y="654"/>
              </a:cxn>
              <a:cxn ang="0">
                <a:pos x="141" y="689"/>
              </a:cxn>
              <a:cxn ang="0">
                <a:pos x="229" y="689"/>
              </a:cxn>
            </a:cxnLst>
            <a:rect l="0" t="0" r="r" b="b"/>
            <a:pathLst>
              <a:path w="1536" h="937">
                <a:moveTo>
                  <a:pt x="229" y="689"/>
                </a:moveTo>
                <a:lnTo>
                  <a:pt x="300" y="813"/>
                </a:lnTo>
                <a:lnTo>
                  <a:pt x="406" y="901"/>
                </a:lnTo>
                <a:lnTo>
                  <a:pt x="529" y="937"/>
                </a:lnTo>
                <a:lnTo>
                  <a:pt x="653" y="901"/>
                </a:lnTo>
                <a:lnTo>
                  <a:pt x="759" y="831"/>
                </a:lnTo>
                <a:lnTo>
                  <a:pt x="883" y="901"/>
                </a:lnTo>
                <a:lnTo>
                  <a:pt x="1006" y="937"/>
                </a:lnTo>
                <a:lnTo>
                  <a:pt x="1112" y="901"/>
                </a:lnTo>
                <a:lnTo>
                  <a:pt x="1236" y="813"/>
                </a:lnTo>
                <a:lnTo>
                  <a:pt x="1306" y="689"/>
                </a:lnTo>
                <a:lnTo>
                  <a:pt x="1395" y="689"/>
                </a:lnTo>
                <a:lnTo>
                  <a:pt x="1465" y="654"/>
                </a:lnTo>
                <a:lnTo>
                  <a:pt x="1518" y="565"/>
                </a:lnTo>
                <a:lnTo>
                  <a:pt x="1536" y="477"/>
                </a:lnTo>
                <a:lnTo>
                  <a:pt x="1518" y="371"/>
                </a:lnTo>
                <a:lnTo>
                  <a:pt x="1465" y="283"/>
                </a:lnTo>
                <a:lnTo>
                  <a:pt x="1395" y="247"/>
                </a:lnTo>
                <a:lnTo>
                  <a:pt x="1306" y="247"/>
                </a:lnTo>
                <a:lnTo>
                  <a:pt x="1236" y="123"/>
                </a:lnTo>
                <a:lnTo>
                  <a:pt x="1112" y="35"/>
                </a:lnTo>
                <a:lnTo>
                  <a:pt x="1006" y="0"/>
                </a:lnTo>
                <a:lnTo>
                  <a:pt x="883" y="35"/>
                </a:lnTo>
                <a:lnTo>
                  <a:pt x="759" y="106"/>
                </a:lnTo>
                <a:lnTo>
                  <a:pt x="653" y="35"/>
                </a:lnTo>
                <a:lnTo>
                  <a:pt x="529" y="0"/>
                </a:lnTo>
                <a:lnTo>
                  <a:pt x="406" y="35"/>
                </a:lnTo>
                <a:lnTo>
                  <a:pt x="300" y="123"/>
                </a:lnTo>
                <a:lnTo>
                  <a:pt x="229" y="247"/>
                </a:lnTo>
                <a:lnTo>
                  <a:pt x="141" y="247"/>
                </a:lnTo>
                <a:lnTo>
                  <a:pt x="70" y="283"/>
                </a:lnTo>
                <a:lnTo>
                  <a:pt x="17" y="371"/>
                </a:lnTo>
                <a:lnTo>
                  <a:pt x="0" y="477"/>
                </a:lnTo>
                <a:lnTo>
                  <a:pt x="17" y="565"/>
                </a:lnTo>
                <a:lnTo>
                  <a:pt x="70" y="654"/>
                </a:lnTo>
                <a:lnTo>
                  <a:pt x="141" y="689"/>
                </a:lnTo>
                <a:lnTo>
                  <a:pt x="229" y="689"/>
                </a:lnTo>
                <a:close/>
              </a:path>
            </a:pathLst>
          </a:custGeom>
          <a:noFill/>
          <a:ln w="28575" cap="flat" cmpd="sng">
            <a:solidFill>
              <a:srgbClr val="FF0000"/>
            </a:solidFill>
            <a:prstDash val="dash"/>
            <a:round/>
            <a:headEnd/>
            <a:tailEnd/>
          </a:ln>
        </p:spPr>
        <p:txBody>
          <a:bodyPr>
            <a:prstTxWarp prst="textNoShape">
              <a:avLst/>
            </a:prstTxWarp>
          </a:bodyPr>
          <a:lstStyle/>
          <a:p>
            <a:endParaRPr lang="en-US" dirty="0">
              <a:latin typeface="Segoe" pitchFamily="34" charset="0"/>
            </a:endParaRPr>
          </a:p>
        </p:txBody>
      </p:sp>
      <p:grpSp>
        <p:nvGrpSpPr>
          <p:cNvPr id="117766" name="Group 6"/>
          <p:cNvGrpSpPr>
            <a:grpSpLocks/>
          </p:cNvGrpSpPr>
          <p:nvPr/>
        </p:nvGrpSpPr>
        <p:grpSpPr bwMode="auto">
          <a:xfrm>
            <a:off x="5711825" y="4230688"/>
            <a:ext cx="1130300" cy="874712"/>
            <a:chOff x="3552" y="528"/>
            <a:chExt cx="554" cy="620"/>
          </a:xfrm>
        </p:grpSpPr>
        <p:graphicFrame>
          <p:nvGraphicFramePr>
            <p:cNvPr id="117767" name="Object 7"/>
            <p:cNvGraphicFramePr>
              <a:graphicFrameLocks noChangeAspect="1"/>
            </p:cNvGraphicFramePr>
            <p:nvPr/>
          </p:nvGraphicFramePr>
          <p:xfrm>
            <a:off x="3552" y="528"/>
            <a:ext cx="554" cy="487"/>
          </p:xfrm>
          <a:graphic>
            <a:graphicData uri="http://schemas.openxmlformats.org/presentationml/2006/ole">
              <p:oleObj spid="_x0000_s117767" name="Clip" r:id="rId4" imgW="0" imgH="0" progId="">
                <p:embed/>
              </p:oleObj>
            </a:graphicData>
          </a:graphic>
        </p:graphicFrame>
        <p:grpSp>
          <p:nvGrpSpPr>
            <p:cNvPr id="117768" name="Group 8"/>
            <p:cNvGrpSpPr>
              <a:grpSpLocks/>
            </p:cNvGrpSpPr>
            <p:nvPr/>
          </p:nvGrpSpPr>
          <p:grpSpPr bwMode="auto">
            <a:xfrm>
              <a:off x="3792" y="816"/>
              <a:ext cx="270" cy="332"/>
              <a:chOff x="5088" y="2398"/>
              <a:chExt cx="270" cy="332"/>
            </a:xfrm>
          </p:grpSpPr>
          <p:sp>
            <p:nvSpPr>
              <p:cNvPr id="117769" name="Freeform 9"/>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770" name="Freeform 10"/>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771" name="Group 11"/>
              <p:cNvGrpSpPr>
                <a:grpSpLocks/>
              </p:cNvGrpSpPr>
              <p:nvPr/>
            </p:nvGrpSpPr>
            <p:grpSpPr bwMode="auto">
              <a:xfrm>
                <a:off x="5088" y="2398"/>
                <a:ext cx="270" cy="332"/>
                <a:chOff x="5088" y="2398"/>
                <a:chExt cx="270" cy="332"/>
              </a:xfrm>
            </p:grpSpPr>
            <p:sp>
              <p:nvSpPr>
                <p:cNvPr id="117772" name="Freeform 12"/>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3" name="Freeform 13"/>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4" name="Freeform 14"/>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5" name="Freeform 15"/>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6" name="Freeform 16"/>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7" name="Freeform 17"/>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8" name="Freeform 18"/>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79" name="Freeform 19"/>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0" name="Freeform 20"/>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17781" name="Group 21"/>
          <p:cNvGrpSpPr>
            <a:grpSpLocks/>
          </p:cNvGrpSpPr>
          <p:nvPr/>
        </p:nvGrpSpPr>
        <p:grpSpPr bwMode="auto">
          <a:xfrm>
            <a:off x="10175875" y="4443413"/>
            <a:ext cx="406400" cy="555625"/>
            <a:chOff x="1202" y="1117"/>
            <a:chExt cx="227" cy="480"/>
          </a:xfrm>
        </p:grpSpPr>
        <p:pic>
          <p:nvPicPr>
            <p:cNvPr id="117782" name="Picture 22"/>
            <p:cNvPicPr>
              <a:picLocks noChangeAspect="1" noChangeArrowheads="1"/>
            </p:cNvPicPr>
            <p:nvPr/>
          </p:nvPicPr>
          <p:blipFill>
            <a:blip r:embed="rId5"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783" name="Freeform 23"/>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4" name="Freeform 24"/>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5" name="Freeform 25"/>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6" name="Freeform 26"/>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7" name="Freeform 27"/>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88" name="Freeform 28"/>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789" name="Group 29"/>
          <p:cNvGrpSpPr>
            <a:grpSpLocks/>
          </p:cNvGrpSpPr>
          <p:nvPr/>
        </p:nvGrpSpPr>
        <p:grpSpPr bwMode="auto">
          <a:xfrm>
            <a:off x="11187113" y="4324350"/>
            <a:ext cx="409575" cy="555625"/>
            <a:chOff x="1202" y="1117"/>
            <a:chExt cx="227" cy="480"/>
          </a:xfrm>
        </p:grpSpPr>
        <p:pic>
          <p:nvPicPr>
            <p:cNvPr id="117790" name="Picture 30"/>
            <p:cNvPicPr>
              <a:picLocks noChangeAspect="1" noChangeArrowheads="1"/>
            </p:cNvPicPr>
            <p:nvPr/>
          </p:nvPicPr>
          <p:blipFill>
            <a:blip r:embed="rId5"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791" name="Freeform 31"/>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92" name="Freeform 32"/>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93" name="Freeform 33"/>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94" name="Freeform 34"/>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95" name="Freeform 35"/>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796" name="Freeform 36"/>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797" name="Group 37"/>
          <p:cNvGrpSpPr>
            <a:grpSpLocks/>
          </p:cNvGrpSpPr>
          <p:nvPr/>
        </p:nvGrpSpPr>
        <p:grpSpPr bwMode="auto">
          <a:xfrm>
            <a:off x="10258425" y="4914900"/>
            <a:ext cx="409575" cy="555625"/>
            <a:chOff x="1202" y="1117"/>
            <a:chExt cx="227" cy="480"/>
          </a:xfrm>
        </p:grpSpPr>
        <p:pic>
          <p:nvPicPr>
            <p:cNvPr id="117798" name="Picture 38"/>
            <p:cNvPicPr>
              <a:picLocks noChangeAspect="1" noChangeArrowheads="1"/>
            </p:cNvPicPr>
            <p:nvPr/>
          </p:nvPicPr>
          <p:blipFill>
            <a:blip r:embed="rId5"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799" name="Freeform 39"/>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0" name="Freeform 40"/>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1" name="Freeform 41"/>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2" name="Freeform 42"/>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3" name="Freeform 43"/>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4" name="Freeform 44"/>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805" name="Group 45"/>
          <p:cNvGrpSpPr>
            <a:grpSpLocks/>
          </p:cNvGrpSpPr>
          <p:nvPr/>
        </p:nvGrpSpPr>
        <p:grpSpPr bwMode="auto">
          <a:xfrm>
            <a:off x="10682288" y="3971925"/>
            <a:ext cx="407987" cy="554038"/>
            <a:chOff x="1202" y="1117"/>
            <a:chExt cx="227" cy="480"/>
          </a:xfrm>
        </p:grpSpPr>
        <p:pic>
          <p:nvPicPr>
            <p:cNvPr id="117806" name="Picture 46"/>
            <p:cNvPicPr>
              <a:picLocks noChangeAspect="1" noChangeArrowheads="1"/>
            </p:cNvPicPr>
            <p:nvPr/>
          </p:nvPicPr>
          <p:blipFill>
            <a:blip r:embed="rId5"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807" name="Freeform 47"/>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8" name="Freeform 48"/>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09" name="Freeform 49"/>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0" name="Freeform 50"/>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1" name="Freeform 51"/>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2" name="Freeform 52"/>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813" name="Group 53"/>
          <p:cNvGrpSpPr>
            <a:grpSpLocks/>
          </p:cNvGrpSpPr>
          <p:nvPr/>
        </p:nvGrpSpPr>
        <p:grpSpPr bwMode="auto">
          <a:xfrm>
            <a:off x="10848975" y="4914900"/>
            <a:ext cx="407988" cy="555625"/>
            <a:chOff x="1202" y="1117"/>
            <a:chExt cx="227" cy="480"/>
          </a:xfrm>
        </p:grpSpPr>
        <p:pic>
          <p:nvPicPr>
            <p:cNvPr id="117814" name="Picture 54"/>
            <p:cNvPicPr>
              <a:picLocks noChangeAspect="1" noChangeArrowheads="1"/>
            </p:cNvPicPr>
            <p:nvPr/>
          </p:nvPicPr>
          <p:blipFill>
            <a:blip r:embed="rId5"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815" name="Freeform 55"/>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6" name="Freeform 56"/>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7" name="Freeform 57"/>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8" name="Freeform 58"/>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19" name="Freeform 59"/>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20" name="Freeform 60"/>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821" name="Group 61"/>
          <p:cNvGrpSpPr>
            <a:grpSpLocks/>
          </p:cNvGrpSpPr>
          <p:nvPr/>
        </p:nvGrpSpPr>
        <p:grpSpPr bwMode="auto">
          <a:xfrm>
            <a:off x="5421313" y="2281238"/>
            <a:ext cx="1035050" cy="792162"/>
            <a:chOff x="3552" y="528"/>
            <a:chExt cx="554" cy="620"/>
          </a:xfrm>
        </p:grpSpPr>
        <p:graphicFrame>
          <p:nvGraphicFramePr>
            <p:cNvPr id="117822" name="Object 62"/>
            <p:cNvGraphicFramePr>
              <a:graphicFrameLocks noChangeAspect="1"/>
            </p:cNvGraphicFramePr>
            <p:nvPr/>
          </p:nvGraphicFramePr>
          <p:xfrm>
            <a:off x="3552" y="528"/>
            <a:ext cx="554" cy="487"/>
          </p:xfrm>
          <a:graphic>
            <a:graphicData uri="http://schemas.openxmlformats.org/presentationml/2006/ole">
              <p:oleObj spid="_x0000_s117822" name="Clip" r:id="rId6" imgW="0" imgH="0" progId="">
                <p:embed/>
              </p:oleObj>
            </a:graphicData>
          </a:graphic>
        </p:graphicFrame>
        <p:grpSp>
          <p:nvGrpSpPr>
            <p:cNvPr id="117823" name="Group 63"/>
            <p:cNvGrpSpPr>
              <a:grpSpLocks/>
            </p:cNvGrpSpPr>
            <p:nvPr/>
          </p:nvGrpSpPr>
          <p:grpSpPr bwMode="auto">
            <a:xfrm>
              <a:off x="3792" y="816"/>
              <a:ext cx="270" cy="332"/>
              <a:chOff x="5088" y="2398"/>
              <a:chExt cx="270" cy="332"/>
            </a:xfrm>
          </p:grpSpPr>
          <p:sp>
            <p:nvSpPr>
              <p:cNvPr id="117824" name="Freeform 64"/>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825" name="Freeform 65"/>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826" name="Group 66"/>
              <p:cNvGrpSpPr>
                <a:grpSpLocks/>
              </p:cNvGrpSpPr>
              <p:nvPr/>
            </p:nvGrpSpPr>
            <p:grpSpPr bwMode="auto">
              <a:xfrm>
                <a:off x="5088" y="2398"/>
                <a:ext cx="270" cy="332"/>
                <a:chOff x="5088" y="2398"/>
                <a:chExt cx="270" cy="332"/>
              </a:xfrm>
            </p:grpSpPr>
            <p:sp>
              <p:nvSpPr>
                <p:cNvPr id="117827" name="Freeform 67"/>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28" name="Freeform 68"/>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29" name="Freeform 69"/>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0" name="Freeform 70"/>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1" name="Freeform 71"/>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2" name="Freeform 72"/>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3" name="Freeform 73"/>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4" name="Freeform 74"/>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35" name="Freeform 75"/>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17836" name="Group 76"/>
          <p:cNvGrpSpPr>
            <a:grpSpLocks/>
          </p:cNvGrpSpPr>
          <p:nvPr/>
        </p:nvGrpSpPr>
        <p:grpSpPr bwMode="auto">
          <a:xfrm>
            <a:off x="3024188" y="1465263"/>
            <a:ext cx="6589712" cy="1236662"/>
            <a:chOff x="1293" y="1616"/>
            <a:chExt cx="3401" cy="860"/>
          </a:xfrm>
        </p:grpSpPr>
        <p:sp>
          <p:nvSpPr>
            <p:cNvPr id="117837" name="AutoShape 77"/>
            <p:cNvSpPr>
              <a:spLocks noChangeArrowheads="1"/>
            </p:cNvSpPr>
            <p:nvPr/>
          </p:nvSpPr>
          <p:spPr bwMode="auto">
            <a:xfrm>
              <a:off x="2109" y="2159"/>
              <a:ext cx="272" cy="272"/>
            </a:xfrm>
            <a:prstGeom prst="can">
              <a:avLst>
                <a:gd name="adj" fmla="val 25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38" name="AutoShape 78"/>
            <p:cNvSpPr>
              <a:spLocks noChangeArrowheads="1"/>
            </p:cNvSpPr>
            <p:nvPr/>
          </p:nvSpPr>
          <p:spPr bwMode="auto">
            <a:xfrm>
              <a:off x="3425" y="2204"/>
              <a:ext cx="272" cy="272"/>
            </a:xfrm>
            <a:prstGeom prst="can">
              <a:avLst>
                <a:gd name="adj" fmla="val 25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39" name="AutoShape 79"/>
            <p:cNvSpPr>
              <a:spLocks noChangeArrowheads="1"/>
            </p:cNvSpPr>
            <p:nvPr/>
          </p:nvSpPr>
          <p:spPr bwMode="auto">
            <a:xfrm>
              <a:off x="4422" y="1616"/>
              <a:ext cx="272" cy="272"/>
            </a:xfrm>
            <a:prstGeom prst="can">
              <a:avLst>
                <a:gd name="adj" fmla="val 25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0" name="AutoShape 80"/>
            <p:cNvSpPr>
              <a:spLocks noChangeArrowheads="1"/>
            </p:cNvSpPr>
            <p:nvPr/>
          </p:nvSpPr>
          <p:spPr bwMode="auto">
            <a:xfrm>
              <a:off x="1293" y="1616"/>
              <a:ext cx="272" cy="272"/>
            </a:xfrm>
            <a:prstGeom prst="can">
              <a:avLst>
                <a:gd name="adj" fmla="val 25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grpSp>
      <p:sp>
        <p:nvSpPr>
          <p:cNvPr id="117841" name="AutoShape 81"/>
          <p:cNvSpPr>
            <a:spLocks/>
          </p:cNvSpPr>
          <p:nvPr/>
        </p:nvSpPr>
        <p:spPr bwMode="auto">
          <a:xfrm>
            <a:off x="304800" y="1812925"/>
            <a:ext cx="3071813" cy="504825"/>
          </a:xfrm>
          <a:prstGeom prst="borderCallout2">
            <a:avLst>
              <a:gd name="adj1" fmla="val 22644"/>
              <a:gd name="adj2" fmla="val 103306"/>
              <a:gd name="adj3" fmla="val 22644"/>
              <a:gd name="adj4" fmla="val 142838"/>
              <a:gd name="adj5" fmla="val 138681"/>
              <a:gd name="adj6" fmla="val 182440"/>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bodyPr>
          <a:lstStyle/>
          <a:p>
            <a:pPr algn="ctr"/>
            <a:r>
              <a:rPr lang="fr-FR" dirty="0">
                <a:effectLst>
                  <a:outerShdw blurRad="38100" dist="38100" dir="2700000" algn="tl">
                    <a:srgbClr val="000000">
                      <a:alpha val="43137"/>
                    </a:srgbClr>
                  </a:outerShdw>
                </a:effectLst>
                <a:latin typeface="Verdana" charset="0"/>
              </a:rPr>
              <a:t>Data </a:t>
            </a:r>
            <a:r>
              <a:rPr lang="fr-FR" dirty="0" err="1">
                <a:effectLst>
                  <a:outerShdw blurRad="38100" dist="38100" dir="2700000" algn="tl">
                    <a:srgbClr val="000000">
                      <a:alpha val="43137"/>
                    </a:srgbClr>
                  </a:outerShdw>
                </a:effectLst>
                <a:latin typeface="Verdana" charset="0"/>
              </a:rPr>
              <a:t>space</a:t>
            </a:r>
            <a:r>
              <a:rPr lang="fr-FR" dirty="0">
                <a:effectLst>
                  <a:outerShdw blurRad="38100" dist="38100" dir="2700000" algn="tl">
                    <a:srgbClr val="000000">
                      <a:alpha val="43137"/>
                    </a:srgbClr>
                  </a:outerShdw>
                </a:effectLst>
                <a:latin typeface="Verdana" charset="0"/>
              </a:rPr>
              <a:t> </a:t>
            </a:r>
            <a:r>
              <a:rPr lang="fr-FR" dirty="0" err="1">
                <a:effectLst>
                  <a:outerShdw blurRad="38100" dist="38100" dir="2700000" algn="tl">
                    <a:srgbClr val="000000">
                      <a:alpha val="43137"/>
                    </a:srgbClr>
                  </a:outerShdw>
                </a:effectLst>
                <a:latin typeface="Verdana" charset="0"/>
              </a:rPr>
              <a:t>view</a:t>
            </a:r>
            <a:endParaRPr lang="fr-FR" dirty="0">
              <a:effectLst>
                <a:outerShdw blurRad="38100" dist="38100" dir="2700000" algn="tl">
                  <a:srgbClr val="000000">
                    <a:alpha val="43137"/>
                  </a:srgbClr>
                </a:outerShdw>
              </a:effectLst>
              <a:latin typeface="Verdana" charset="0"/>
            </a:endParaRPr>
          </a:p>
        </p:txBody>
      </p:sp>
      <p:sp>
        <p:nvSpPr>
          <p:cNvPr id="117842" name="AutoShape 82"/>
          <p:cNvSpPr>
            <a:spLocks/>
          </p:cNvSpPr>
          <p:nvPr/>
        </p:nvSpPr>
        <p:spPr bwMode="auto">
          <a:xfrm>
            <a:off x="2957513" y="5153025"/>
            <a:ext cx="6884987" cy="576263"/>
          </a:xfrm>
          <a:prstGeom prst="borderCallout2">
            <a:avLst>
              <a:gd name="adj1" fmla="val 19833"/>
              <a:gd name="adj2" fmla="val 101106"/>
              <a:gd name="adj3" fmla="val 19833"/>
              <a:gd name="adj4" fmla="val 104310"/>
              <a:gd name="adj5" fmla="val 61431"/>
              <a:gd name="adj6" fmla="val 107519"/>
            </a:avLst>
          </a:prstGeom>
          <a:ln>
            <a:headEnd/>
            <a:tailEnd/>
          </a:ln>
        </p:spPr>
        <p:style>
          <a:lnRef idx="1">
            <a:schemeClr val="accent5"/>
          </a:lnRef>
          <a:fillRef idx="3">
            <a:schemeClr val="accent5"/>
          </a:fillRef>
          <a:effectRef idx="2">
            <a:schemeClr val="accent5"/>
          </a:effectRef>
          <a:fontRef idx="minor">
            <a:schemeClr val="lt1"/>
          </a:fontRef>
        </p:style>
        <p:txBody>
          <a:bodyPr anchor="ctr" anchorCtr="0">
            <a:prstTxWarp prst="textNoShape">
              <a:avLst/>
            </a:prstTxWarp>
          </a:bodyPr>
          <a:lstStyle/>
          <a:p>
            <a:pPr algn="ctr"/>
            <a:r>
              <a:rPr lang="fr-FR">
                <a:effectLst>
                  <a:outerShdw blurRad="38100" dist="38100" dir="2700000" algn="tl">
                    <a:srgbClr val="000000">
                      <a:alpha val="43137"/>
                    </a:srgbClr>
                  </a:outerShdw>
                </a:effectLst>
                <a:latin typeface="Verdana" charset="0"/>
              </a:rPr>
              <a:t>Management: autonomy and adaptability</a:t>
            </a:r>
          </a:p>
        </p:txBody>
      </p:sp>
      <p:grpSp>
        <p:nvGrpSpPr>
          <p:cNvPr id="117843" name="Group 83"/>
          <p:cNvGrpSpPr>
            <a:grpSpLocks/>
          </p:cNvGrpSpPr>
          <p:nvPr/>
        </p:nvGrpSpPr>
        <p:grpSpPr bwMode="auto">
          <a:xfrm>
            <a:off x="2743200" y="3365500"/>
            <a:ext cx="7007225" cy="504825"/>
            <a:chOff x="1292" y="2250"/>
            <a:chExt cx="3311" cy="318"/>
          </a:xfrm>
        </p:grpSpPr>
        <p:sp>
          <p:nvSpPr>
            <p:cNvPr id="117844" name="AutoShape 84"/>
            <p:cNvSpPr>
              <a:spLocks noChangeArrowheads="1"/>
            </p:cNvSpPr>
            <p:nvPr/>
          </p:nvSpPr>
          <p:spPr bwMode="auto">
            <a:xfrm>
              <a:off x="1292" y="2250"/>
              <a:ext cx="3311" cy="318"/>
            </a:xfrm>
            <a:prstGeom prst="roundRect">
              <a:avLst>
                <a:gd name="adj" fmla="val 16667"/>
              </a:avLst>
            </a:prstGeom>
            <a:ln w="28575">
              <a:solidFill>
                <a:schemeClr val="bg1"/>
              </a:solidFill>
              <a:prstDash val="dash"/>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5" name="Oval 85"/>
            <p:cNvSpPr>
              <a:spLocks noChangeArrowheads="1"/>
            </p:cNvSpPr>
            <p:nvPr/>
          </p:nvSpPr>
          <p:spPr bwMode="auto">
            <a:xfrm>
              <a:off x="2835" y="2296"/>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6" name="Oval 86"/>
            <p:cNvSpPr>
              <a:spLocks noChangeArrowheads="1"/>
            </p:cNvSpPr>
            <p:nvPr/>
          </p:nvSpPr>
          <p:spPr bwMode="auto">
            <a:xfrm>
              <a:off x="2335"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7" name="Oval 87"/>
            <p:cNvSpPr>
              <a:spLocks noChangeArrowheads="1"/>
            </p:cNvSpPr>
            <p:nvPr/>
          </p:nvSpPr>
          <p:spPr bwMode="auto">
            <a:xfrm>
              <a:off x="2835" y="2432"/>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8" name="Oval 88"/>
            <p:cNvSpPr>
              <a:spLocks noChangeArrowheads="1"/>
            </p:cNvSpPr>
            <p:nvPr/>
          </p:nvSpPr>
          <p:spPr bwMode="auto">
            <a:xfrm>
              <a:off x="3470"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49" name="Oval 89"/>
            <p:cNvSpPr>
              <a:spLocks noChangeArrowheads="1"/>
            </p:cNvSpPr>
            <p:nvPr/>
          </p:nvSpPr>
          <p:spPr bwMode="auto">
            <a:xfrm>
              <a:off x="3878"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17850" name="Oval 90"/>
            <p:cNvSpPr>
              <a:spLocks noChangeArrowheads="1"/>
            </p:cNvSpPr>
            <p:nvPr/>
          </p:nvSpPr>
          <p:spPr bwMode="auto">
            <a:xfrm>
              <a:off x="1973"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cxnSp>
          <p:nvCxnSpPr>
            <p:cNvPr id="117851" name="AutoShape 91"/>
            <p:cNvCxnSpPr>
              <a:cxnSpLocks noChangeShapeType="1"/>
              <a:stCxn id="117850" idx="6"/>
              <a:endCxn id="117846" idx="2"/>
            </p:cNvCxnSpPr>
            <p:nvPr/>
          </p:nvCxnSpPr>
          <p:spPr bwMode="auto">
            <a:xfrm>
              <a:off x="2064" y="2387"/>
              <a:ext cx="271" cy="0"/>
            </a:xfrm>
            <a:prstGeom prst="straightConnector1">
              <a:avLst/>
            </a:prstGeom>
            <a:noFill/>
            <a:ln w="9525">
              <a:solidFill>
                <a:schemeClr val="bg1"/>
              </a:solidFill>
              <a:round/>
              <a:headEnd/>
              <a:tailEnd/>
            </a:ln>
            <a:effectLst/>
          </p:spPr>
        </p:cxnSp>
        <p:cxnSp>
          <p:nvCxnSpPr>
            <p:cNvPr id="117852" name="AutoShape 92"/>
            <p:cNvCxnSpPr>
              <a:cxnSpLocks noChangeShapeType="1"/>
              <a:stCxn id="117846" idx="6"/>
              <a:endCxn id="117845" idx="2"/>
            </p:cNvCxnSpPr>
            <p:nvPr/>
          </p:nvCxnSpPr>
          <p:spPr bwMode="auto">
            <a:xfrm flipV="1">
              <a:off x="2426" y="2342"/>
              <a:ext cx="409" cy="45"/>
            </a:xfrm>
            <a:prstGeom prst="straightConnector1">
              <a:avLst/>
            </a:prstGeom>
            <a:noFill/>
            <a:ln w="9525">
              <a:solidFill>
                <a:schemeClr val="bg1"/>
              </a:solidFill>
              <a:round/>
              <a:headEnd/>
              <a:tailEnd/>
            </a:ln>
            <a:effectLst/>
          </p:spPr>
        </p:cxnSp>
        <p:cxnSp>
          <p:nvCxnSpPr>
            <p:cNvPr id="117853" name="AutoShape 93"/>
            <p:cNvCxnSpPr>
              <a:cxnSpLocks noChangeShapeType="1"/>
              <a:stCxn id="117846" idx="5"/>
              <a:endCxn id="117847" idx="2"/>
            </p:cNvCxnSpPr>
            <p:nvPr/>
          </p:nvCxnSpPr>
          <p:spPr bwMode="auto">
            <a:xfrm>
              <a:off x="2413" y="2419"/>
              <a:ext cx="422" cy="59"/>
            </a:xfrm>
            <a:prstGeom prst="straightConnector1">
              <a:avLst/>
            </a:prstGeom>
            <a:noFill/>
            <a:ln w="9525">
              <a:solidFill>
                <a:schemeClr val="bg1"/>
              </a:solidFill>
              <a:round/>
              <a:headEnd/>
              <a:tailEnd/>
            </a:ln>
            <a:effectLst/>
          </p:spPr>
        </p:cxnSp>
        <p:cxnSp>
          <p:nvCxnSpPr>
            <p:cNvPr id="117854" name="AutoShape 94"/>
            <p:cNvCxnSpPr>
              <a:cxnSpLocks noChangeShapeType="1"/>
              <a:stCxn id="117845" idx="6"/>
              <a:endCxn id="117848" idx="2"/>
            </p:cNvCxnSpPr>
            <p:nvPr/>
          </p:nvCxnSpPr>
          <p:spPr bwMode="auto">
            <a:xfrm>
              <a:off x="2926" y="2342"/>
              <a:ext cx="544" cy="45"/>
            </a:xfrm>
            <a:prstGeom prst="straightConnector1">
              <a:avLst/>
            </a:prstGeom>
            <a:noFill/>
            <a:ln w="9525">
              <a:solidFill>
                <a:schemeClr val="bg1"/>
              </a:solidFill>
              <a:round/>
              <a:headEnd/>
              <a:tailEnd/>
            </a:ln>
            <a:effectLst/>
          </p:spPr>
        </p:cxnSp>
        <p:cxnSp>
          <p:nvCxnSpPr>
            <p:cNvPr id="117855" name="AutoShape 95"/>
            <p:cNvCxnSpPr>
              <a:cxnSpLocks noChangeShapeType="1"/>
              <a:stCxn id="117847" idx="6"/>
              <a:endCxn id="117848" idx="2"/>
            </p:cNvCxnSpPr>
            <p:nvPr/>
          </p:nvCxnSpPr>
          <p:spPr bwMode="auto">
            <a:xfrm flipV="1">
              <a:off x="2926" y="2387"/>
              <a:ext cx="544" cy="91"/>
            </a:xfrm>
            <a:prstGeom prst="straightConnector1">
              <a:avLst/>
            </a:prstGeom>
            <a:noFill/>
            <a:ln w="9525">
              <a:solidFill>
                <a:schemeClr val="bg1"/>
              </a:solidFill>
              <a:round/>
              <a:headEnd/>
              <a:tailEnd/>
            </a:ln>
            <a:effectLst/>
          </p:spPr>
        </p:cxnSp>
        <p:cxnSp>
          <p:nvCxnSpPr>
            <p:cNvPr id="117856" name="AutoShape 96"/>
            <p:cNvCxnSpPr>
              <a:cxnSpLocks noChangeShapeType="1"/>
              <a:stCxn id="117848" idx="6"/>
              <a:endCxn id="117849" idx="2"/>
            </p:cNvCxnSpPr>
            <p:nvPr/>
          </p:nvCxnSpPr>
          <p:spPr bwMode="auto">
            <a:xfrm>
              <a:off x="3561" y="2387"/>
              <a:ext cx="317" cy="0"/>
            </a:xfrm>
            <a:prstGeom prst="straightConnector1">
              <a:avLst/>
            </a:prstGeom>
            <a:noFill/>
            <a:ln w="9525">
              <a:solidFill>
                <a:schemeClr val="bg1"/>
              </a:solidFill>
              <a:round/>
              <a:headEnd/>
              <a:tailEnd/>
            </a:ln>
            <a:effectLst/>
          </p:spPr>
        </p:cxnSp>
      </p:grpSp>
      <p:grpSp>
        <p:nvGrpSpPr>
          <p:cNvPr id="117857" name="Group 97"/>
          <p:cNvGrpSpPr>
            <a:grpSpLocks/>
          </p:cNvGrpSpPr>
          <p:nvPr/>
        </p:nvGrpSpPr>
        <p:grpSpPr bwMode="auto">
          <a:xfrm>
            <a:off x="1250950" y="3562350"/>
            <a:ext cx="1035050" cy="792163"/>
            <a:chOff x="3552" y="528"/>
            <a:chExt cx="554" cy="620"/>
          </a:xfrm>
        </p:grpSpPr>
        <p:graphicFrame>
          <p:nvGraphicFramePr>
            <p:cNvPr id="117858" name="Object 98"/>
            <p:cNvGraphicFramePr>
              <a:graphicFrameLocks noChangeAspect="1"/>
            </p:cNvGraphicFramePr>
            <p:nvPr/>
          </p:nvGraphicFramePr>
          <p:xfrm>
            <a:off x="3552" y="528"/>
            <a:ext cx="554" cy="487"/>
          </p:xfrm>
          <a:graphic>
            <a:graphicData uri="http://schemas.openxmlformats.org/presentationml/2006/ole">
              <p:oleObj spid="_x0000_s117858" name="Clip" r:id="rId7" imgW="0" imgH="0" progId="">
                <p:embed/>
              </p:oleObj>
            </a:graphicData>
          </a:graphic>
        </p:graphicFrame>
        <p:grpSp>
          <p:nvGrpSpPr>
            <p:cNvPr id="117859" name="Group 99"/>
            <p:cNvGrpSpPr>
              <a:grpSpLocks/>
            </p:cNvGrpSpPr>
            <p:nvPr/>
          </p:nvGrpSpPr>
          <p:grpSpPr bwMode="auto">
            <a:xfrm>
              <a:off x="3792" y="816"/>
              <a:ext cx="270" cy="332"/>
              <a:chOff x="5088" y="2398"/>
              <a:chExt cx="270" cy="332"/>
            </a:xfrm>
          </p:grpSpPr>
          <p:sp>
            <p:nvSpPr>
              <p:cNvPr id="117860" name="Freeform 100"/>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861" name="Freeform 101"/>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862" name="Group 102"/>
              <p:cNvGrpSpPr>
                <a:grpSpLocks/>
              </p:cNvGrpSpPr>
              <p:nvPr/>
            </p:nvGrpSpPr>
            <p:grpSpPr bwMode="auto">
              <a:xfrm>
                <a:off x="5088" y="2398"/>
                <a:ext cx="270" cy="332"/>
                <a:chOff x="5088" y="2398"/>
                <a:chExt cx="270" cy="332"/>
              </a:xfrm>
            </p:grpSpPr>
            <p:sp>
              <p:nvSpPr>
                <p:cNvPr id="117863" name="Freeform 103"/>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4" name="Freeform 104"/>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5" name="Freeform 105"/>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6" name="Freeform 106"/>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7" name="Freeform 107"/>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8" name="Freeform 108"/>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69" name="Freeform 109"/>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70" name="Freeform 110"/>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871" name="Freeform 111"/>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17872" name="Group 112"/>
          <p:cNvGrpSpPr>
            <a:grpSpLocks/>
          </p:cNvGrpSpPr>
          <p:nvPr/>
        </p:nvGrpSpPr>
        <p:grpSpPr bwMode="auto">
          <a:xfrm>
            <a:off x="12169775" y="1309688"/>
            <a:ext cx="19050" cy="34925"/>
            <a:chOff x="431" y="754"/>
            <a:chExt cx="5206" cy="1821"/>
          </a:xfrm>
        </p:grpSpPr>
        <p:grpSp>
          <p:nvGrpSpPr>
            <p:cNvPr id="117873" name="Group 113"/>
            <p:cNvGrpSpPr>
              <a:grpSpLocks/>
            </p:cNvGrpSpPr>
            <p:nvPr/>
          </p:nvGrpSpPr>
          <p:grpSpPr bwMode="auto">
            <a:xfrm>
              <a:off x="562" y="1440"/>
              <a:ext cx="526" cy="201"/>
              <a:chOff x="612" y="2659"/>
              <a:chExt cx="1043" cy="363"/>
            </a:xfrm>
          </p:grpSpPr>
          <p:sp>
            <p:nvSpPr>
              <p:cNvPr id="117874" name="Freeform 114"/>
              <p:cNvSpPr>
                <a:spLocks/>
              </p:cNvSpPr>
              <p:nvPr/>
            </p:nvSpPr>
            <p:spPr bwMode="auto">
              <a:xfrm>
                <a:off x="612" y="2659"/>
                <a:ext cx="1043" cy="363"/>
              </a:xfrm>
              <a:custGeom>
                <a:avLst/>
                <a:gdLst/>
                <a:ahLst/>
                <a:cxnLst>
                  <a:cxn ang="0">
                    <a:pos x="0" y="363"/>
                  </a:cxn>
                  <a:cxn ang="0">
                    <a:pos x="363" y="0"/>
                  </a:cxn>
                  <a:cxn ang="0">
                    <a:pos x="499" y="91"/>
                  </a:cxn>
                  <a:cxn ang="0">
                    <a:pos x="635" y="0"/>
                  </a:cxn>
                  <a:cxn ang="0">
                    <a:pos x="1043" y="363"/>
                  </a:cxn>
                </a:cxnLst>
                <a:rect l="0" t="0" r="r" b="b"/>
                <a:pathLst>
                  <a:path w="1043" h="363">
                    <a:moveTo>
                      <a:pt x="0" y="363"/>
                    </a:moveTo>
                    <a:lnTo>
                      <a:pt x="363" y="0"/>
                    </a:lnTo>
                    <a:lnTo>
                      <a:pt x="499" y="91"/>
                    </a:lnTo>
                    <a:lnTo>
                      <a:pt x="635" y="0"/>
                    </a:lnTo>
                    <a:lnTo>
                      <a:pt x="1043" y="363"/>
                    </a:lnTo>
                  </a:path>
                </a:pathLst>
              </a:custGeom>
              <a:solidFill>
                <a:srgbClr val="663300"/>
              </a:solidFill>
              <a:ln w="9525">
                <a:solidFill>
                  <a:schemeClr val="tx1"/>
                </a:solidFill>
                <a:round/>
                <a:headEnd/>
                <a:tailEnd/>
              </a:ln>
              <a:effectLst/>
            </p:spPr>
            <p:txBody>
              <a:bodyPr>
                <a:prstTxWarp prst="textNoShape">
                  <a:avLst/>
                </a:prstTxWarp>
              </a:bodyPr>
              <a:lstStyle/>
              <a:p>
                <a:endParaRPr lang="en-US" dirty="0">
                  <a:latin typeface="Segoe" pitchFamily="34" charset="0"/>
                </a:endParaRPr>
              </a:p>
            </p:txBody>
          </p:sp>
          <p:sp>
            <p:nvSpPr>
              <p:cNvPr id="117875" name="Freeform 115"/>
              <p:cNvSpPr>
                <a:spLocks/>
              </p:cNvSpPr>
              <p:nvPr/>
            </p:nvSpPr>
            <p:spPr bwMode="auto">
              <a:xfrm>
                <a:off x="884" y="2735"/>
                <a:ext cx="454" cy="203"/>
              </a:xfrm>
              <a:custGeom>
                <a:avLst/>
                <a:gdLst/>
                <a:ahLst/>
                <a:cxnLst>
                  <a:cxn ang="0">
                    <a:pos x="0" y="15"/>
                  </a:cxn>
                  <a:cxn ang="0">
                    <a:pos x="136" y="105"/>
                  </a:cxn>
                  <a:cxn ang="0">
                    <a:pos x="136" y="15"/>
                  </a:cxn>
                  <a:cxn ang="0">
                    <a:pos x="272" y="196"/>
                  </a:cxn>
                  <a:cxn ang="0">
                    <a:pos x="318" y="60"/>
                  </a:cxn>
                  <a:cxn ang="0">
                    <a:pos x="408" y="105"/>
                  </a:cxn>
                  <a:cxn ang="0">
                    <a:pos x="454" y="15"/>
                  </a:cxn>
                </a:cxnLst>
                <a:rect l="0" t="0" r="r" b="b"/>
                <a:pathLst>
                  <a:path w="454" h="203">
                    <a:moveTo>
                      <a:pt x="0" y="15"/>
                    </a:moveTo>
                    <a:cubicBezTo>
                      <a:pt x="56" y="60"/>
                      <a:pt x="113" y="105"/>
                      <a:pt x="136" y="105"/>
                    </a:cubicBezTo>
                    <a:cubicBezTo>
                      <a:pt x="159" y="105"/>
                      <a:pt x="113" y="0"/>
                      <a:pt x="136" y="15"/>
                    </a:cubicBezTo>
                    <a:cubicBezTo>
                      <a:pt x="159" y="30"/>
                      <a:pt x="242" y="189"/>
                      <a:pt x="272" y="196"/>
                    </a:cubicBezTo>
                    <a:cubicBezTo>
                      <a:pt x="302" y="203"/>
                      <a:pt x="295" y="75"/>
                      <a:pt x="318" y="60"/>
                    </a:cubicBezTo>
                    <a:cubicBezTo>
                      <a:pt x="341" y="45"/>
                      <a:pt x="385" y="112"/>
                      <a:pt x="408" y="105"/>
                    </a:cubicBezTo>
                    <a:cubicBezTo>
                      <a:pt x="431" y="98"/>
                      <a:pt x="442" y="56"/>
                      <a:pt x="454" y="15"/>
                    </a:cubicBezTo>
                  </a:path>
                </a:pathLst>
              </a:custGeom>
              <a:solidFill>
                <a:schemeClr val="bg1"/>
              </a:solidFill>
              <a:ln w="9525">
                <a:solidFill>
                  <a:schemeClr val="bg1"/>
                </a:solidFill>
                <a:round/>
                <a:headEnd/>
                <a:tailEnd/>
              </a:ln>
              <a:effectLst/>
            </p:spPr>
            <p:txBody>
              <a:bodyPr>
                <a:prstTxWarp prst="textNoShape">
                  <a:avLst/>
                </a:prstTxWarp>
              </a:bodyPr>
              <a:lstStyle/>
              <a:p>
                <a:endParaRPr lang="en-US" dirty="0">
                  <a:latin typeface="Segoe" pitchFamily="34" charset="0"/>
                </a:endParaRPr>
              </a:p>
            </p:txBody>
          </p:sp>
          <p:sp>
            <p:nvSpPr>
              <p:cNvPr id="117876" name="Freeform 116"/>
              <p:cNvSpPr>
                <a:spLocks/>
              </p:cNvSpPr>
              <p:nvPr/>
            </p:nvSpPr>
            <p:spPr bwMode="auto">
              <a:xfrm>
                <a:off x="884" y="2659"/>
                <a:ext cx="454" cy="91"/>
              </a:xfrm>
              <a:custGeom>
                <a:avLst/>
                <a:gdLst/>
                <a:ahLst/>
                <a:cxnLst>
                  <a:cxn ang="0">
                    <a:pos x="0" y="91"/>
                  </a:cxn>
                  <a:cxn ang="0">
                    <a:pos x="91" y="0"/>
                  </a:cxn>
                  <a:cxn ang="0">
                    <a:pos x="227" y="91"/>
                  </a:cxn>
                  <a:cxn ang="0">
                    <a:pos x="363" y="0"/>
                  </a:cxn>
                  <a:cxn ang="0">
                    <a:pos x="454" y="91"/>
                  </a:cxn>
                </a:cxnLst>
                <a:rect l="0" t="0" r="r" b="b"/>
                <a:pathLst>
                  <a:path w="454" h="91">
                    <a:moveTo>
                      <a:pt x="0" y="91"/>
                    </a:moveTo>
                    <a:lnTo>
                      <a:pt x="91" y="0"/>
                    </a:lnTo>
                    <a:lnTo>
                      <a:pt x="227" y="91"/>
                    </a:lnTo>
                    <a:lnTo>
                      <a:pt x="363" y="0"/>
                    </a:lnTo>
                    <a:lnTo>
                      <a:pt x="454" y="91"/>
                    </a:lnTo>
                  </a:path>
                </a:pathLst>
              </a:custGeom>
              <a:solidFill>
                <a:schemeClr val="bg1"/>
              </a:solidFill>
              <a:ln w="9525">
                <a:solidFill>
                  <a:schemeClr val="bg1"/>
                </a:solidFill>
                <a:round/>
                <a:headEnd/>
                <a:tailEnd/>
              </a:ln>
              <a:effectLst/>
            </p:spPr>
            <p:txBody>
              <a:bodyPr>
                <a:prstTxWarp prst="textNoShape">
                  <a:avLst/>
                </a:prstTxWarp>
              </a:bodyPr>
              <a:lstStyle/>
              <a:p>
                <a:endParaRPr lang="en-US" dirty="0">
                  <a:latin typeface="Segoe" pitchFamily="34" charset="0"/>
                </a:endParaRPr>
              </a:p>
            </p:txBody>
          </p:sp>
        </p:grpSp>
        <p:sp>
          <p:nvSpPr>
            <p:cNvPr id="117877" name="AutoShape 117"/>
            <p:cNvSpPr>
              <a:spLocks noChangeArrowheads="1"/>
            </p:cNvSpPr>
            <p:nvPr/>
          </p:nvSpPr>
          <p:spPr bwMode="auto">
            <a:xfrm rot="-1430325">
              <a:off x="781" y="1239"/>
              <a:ext cx="262" cy="81"/>
            </a:xfrm>
            <a:prstGeom prst="cloudCallout">
              <a:avLst>
                <a:gd name="adj1" fmla="val -139296"/>
                <a:gd name="adj2" fmla="val 203356"/>
              </a:avLst>
            </a:prstGeom>
            <a:gradFill rotWithShape="1">
              <a:gsLst>
                <a:gs pos="0">
                  <a:schemeClr val="bg1">
                    <a:gamma/>
                    <a:shade val="46275"/>
                    <a:invGamma/>
                  </a:schemeClr>
                </a:gs>
                <a:gs pos="100000">
                  <a:schemeClr val="bg1"/>
                </a:gs>
              </a:gsLst>
              <a:lin ang="5400000" scaled="1"/>
            </a:gradFill>
            <a:ln w="9525">
              <a:solidFill>
                <a:srgbClr val="C0C0C0"/>
              </a:solidFill>
              <a:round/>
              <a:headEnd/>
              <a:tailEnd/>
            </a:ln>
            <a:effectLst/>
          </p:spPr>
          <p:txBody>
            <a:bodyPr>
              <a:prstTxWarp prst="textNoShape">
                <a:avLst/>
              </a:prstTxWarp>
            </a:bodyPr>
            <a:lstStyle/>
            <a:p>
              <a:pPr algn="ctr"/>
              <a:endParaRPr lang="fr-CI" sz="1800">
                <a:latin typeface="Verdana" charset="0"/>
              </a:endParaRPr>
            </a:p>
          </p:txBody>
        </p:sp>
        <p:graphicFrame>
          <p:nvGraphicFramePr>
            <p:cNvPr id="117878" name="Object 118"/>
            <p:cNvGraphicFramePr>
              <a:graphicFrameLocks noChangeAspect="1"/>
            </p:cNvGraphicFramePr>
            <p:nvPr/>
          </p:nvGraphicFramePr>
          <p:xfrm>
            <a:off x="3273" y="996"/>
            <a:ext cx="255" cy="242"/>
          </p:xfrm>
          <a:graphic>
            <a:graphicData uri="http://schemas.openxmlformats.org/presentationml/2006/ole">
              <p:oleObj spid="_x0000_s117878" name="Visio" r:id="rId8" imgW="0" imgH="0" progId="Visio.Drawing.11">
                <p:embed/>
              </p:oleObj>
            </a:graphicData>
          </a:graphic>
        </p:graphicFrame>
        <p:sp>
          <p:nvSpPr>
            <p:cNvPr id="117879" name="Oval 119"/>
            <p:cNvSpPr>
              <a:spLocks noChangeArrowheads="1"/>
            </p:cNvSpPr>
            <p:nvPr/>
          </p:nvSpPr>
          <p:spPr bwMode="auto">
            <a:xfrm>
              <a:off x="4570" y="1216"/>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0" name="Oval 120"/>
            <p:cNvSpPr>
              <a:spLocks noChangeArrowheads="1"/>
            </p:cNvSpPr>
            <p:nvPr/>
          </p:nvSpPr>
          <p:spPr bwMode="auto">
            <a:xfrm>
              <a:off x="4292" y="1600"/>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1" name="Oval 121"/>
            <p:cNvSpPr>
              <a:spLocks noChangeArrowheads="1"/>
            </p:cNvSpPr>
            <p:nvPr/>
          </p:nvSpPr>
          <p:spPr bwMode="auto">
            <a:xfrm>
              <a:off x="3829" y="1386"/>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2" name="Oval 122"/>
            <p:cNvSpPr>
              <a:spLocks noChangeArrowheads="1"/>
            </p:cNvSpPr>
            <p:nvPr/>
          </p:nvSpPr>
          <p:spPr bwMode="auto">
            <a:xfrm>
              <a:off x="3644" y="1685"/>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3" name="Oval 123"/>
            <p:cNvSpPr>
              <a:spLocks noChangeArrowheads="1"/>
            </p:cNvSpPr>
            <p:nvPr/>
          </p:nvSpPr>
          <p:spPr bwMode="auto">
            <a:xfrm>
              <a:off x="3459" y="1301"/>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4" name="Oval 124"/>
            <p:cNvSpPr>
              <a:spLocks noChangeArrowheads="1"/>
            </p:cNvSpPr>
            <p:nvPr/>
          </p:nvSpPr>
          <p:spPr bwMode="auto">
            <a:xfrm>
              <a:off x="3367" y="1087"/>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5" name="Oval 125"/>
            <p:cNvSpPr>
              <a:spLocks noChangeArrowheads="1"/>
            </p:cNvSpPr>
            <p:nvPr/>
          </p:nvSpPr>
          <p:spPr bwMode="auto">
            <a:xfrm>
              <a:off x="3181" y="1216"/>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6" name="Oval 126"/>
            <p:cNvSpPr>
              <a:spLocks noChangeArrowheads="1"/>
            </p:cNvSpPr>
            <p:nvPr/>
          </p:nvSpPr>
          <p:spPr bwMode="auto">
            <a:xfrm>
              <a:off x="2950" y="142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7" name="Oval 127"/>
            <p:cNvSpPr>
              <a:spLocks noChangeArrowheads="1"/>
            </p:cNvSpPr>
            <p:nvPr/>
          </p:nvSpPr>
          <p:spPr bwMode="auto">
            <a:xfrm>
              <a:off x="2580" y="142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8" name="Oval 128"/>
            <p:cNvSpPr>
              <a:spLocks noChangeArrowheads="1"/>
            </p:cNvSpPr>
            <p:nvPr/>
          </p:nvSpPr>
          <p:spPr bwMode="auto">
            <a:xfrm>
              <a:off x="2487" y="1258"/>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89" name="Oval 129"/>
            <p:cNvSpPr>
              <a:spLocks noChangeArrowheads="1"/>
            </p:cNvSpPr>
            <p:nvPr/>
          </p:nvSpPr>
          <p:spPr bwMode="auto">
            <a:xfrm>
              <a:off x="2025" y="1472"/>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0" name="Oval 130"/>
            <p:cNvSpPr>
              <a:spLocks noChangeArrowheads="1"/>
            </p:cNvSpPr>
            <p:nvPr/>
          </p:nvSpPr>
          <p:spPr bwMode="auto">
            <a:xfrm>
              <a:off x="1793" y="1600"/>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1" name="Oval 131"/>
            <p:cNvSpPr>
              <a:spLocks noChangeArrowheads="1"/>
            </p:cNvSpPr>
            <p:nvPr/>
          </p:nvSpPr>
          <p:spPr bwMode="auto">
            <a:xfrm>
              <a:off x="1793" y="1216"/>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2" name="Oval 132"/>
            <p:cNvSpPr>
              <a:spLocks noChangeArrowheads="1"/>
            </p:cNvSpPr>
            <p:nvPr/>
          </p:nvSpPr>
          <p:spPr bwMode="auto">
            <a:xfrm>
              <a:off x="1238" y="1680"/>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3" name="Oval 133"/>
            <p:cNvSpPr>
              <a:spLocks noChangeArrowheads="1"/>
            </p:cNvSpPr>
            <p:nvPr/>
          </p:nvSpPr>
          <p:spPr bwMode="auto">
            <a:xfrm>
              <a:off x="1886" y="1941"/>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4" name="Oval 134"/>
            <p:cNvSpPr>
              <a:spLocks noChangeArrowheads="1"/>
            </p:cNvSpPr>
            <p:nvPr/>
          </p:nvSpPr>
          <p:spPr bwMode="auto">
            <a:xfrm>
              <a:off x="1469" y="2197"/>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5" name="Oval 135"/>
            <p:cNvSpPr>
              <a:spLocks noChangeArrowheads="1"/>
            </p:cNvSpPr>
            <p:nvPr/>
          </p:nvSpPr>
          <p:spPr bwMode="auto">
            <a:xfrm>
              <a:off x="1932" y="2283"/>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6" name="Oval 136"/>
            <p:cNvSpPr>
              <a:spLocks noChangeArrowheads="1"/>
            </p:cNvSpPr>
            <p:nvPr/>
          </p:nvSpPr>
          <p:spPr bwMode="auto">
            <a:xfrm>
              <a:off x="2441" y="2283"/>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7" name="Oval 137"/>
            <p:cNvSpPr>
              <a:spLocks noChangeArrowheads="1"/>
            </p:cNvSpPr>
            <p:nvPr/>
          </p:nvSpPr>
          <p:spPr bwMode="auto">
            <a:xfrm>
              <a:off x="821" y="2283"/>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17898" name="Oval 138"/>
            <p:cNvSpPr>
              <a:spLocks noChangeArrowheads="1"/>
            </p:cNvSpPr>
            <p:nvPr/>
          </p:nvSpPr>
          <p:spPr bwMode="auto">
            <a:xfrm>
              <a:off x="498" y="206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cxnSp>
          <p:nvCxnSpPr>
            <p:cNvPr id="117899" name="AutoShape 139"/>
            <p:cNvCxnSpPr>
              <a:cxnSpLocks noChangeShapeType="1"/>
            </p:cNvCxnSpPr>
            <p:nvPr/>
          </p:nvCxnSpPr>
          <p:spPr bwMode="auto">
            <a:xfrm>
              <a:off x="1277" y="1722"/>
              <a:ext cx="192" cy="497"/>
            </a:xfrm>
            <a:prstGeom prst="straightConnector1">
              <a:avLst/>
            </a:prstGeom>
            <a:noFill/>
            <a:ln w="9525">
              <a:solidFill>
                <a:schemeClr val="tx1"/>
              </a:solidFill>
              <a:prstDash val="dash"/>
              <a:round/>
              <a:headEnd/>
              <a:tailEnd/>
            </a:ln>
            <a:effectLst/>
          </p:spPr>
        </p:cxnSp>
        <p:cxnSp>
          <p:nvCxnSpPr>
            <p:cNvPr id="117900" name="AutoShape 140"/>
            <p:cNvCxnSpPr>
              <a:cxnSpLocks noChangeShapeType="1"/>
            </p:cNvCxnSpPr>
            <p:nvPr/>
          </p:nvCxnSpPr>
          <p:spPr bwMode="auto">
            <a:xfrm flipV="1">
              <a:off x="1277" y="1616"/>
              <a:ext cx="516" cy="70"/>
            </a:xfrm>
            <a:prstGeom prst="straightConnector1">
              <a:avLst/>
            </a:prstGeom>
            <a:noFill/>
            <a:ln w="9525">
              <a:solidFill>
                <a:schemeClr val="bg2"/>
              </a:solidFill>
              <a:prstDash val="dash"/>
              <a:round/>
              <a:headEnd/>
              <a:tailEnd/>
            </a:ln>
            <a:effectLst/>
          </p:spPr>
        </p:cxnSp>
        <p:cxnSp>
          <p:nvCxnSpPr>
            <p:cNvPr id="117901" name="AutoShape 141"/>
            <p:cNvCxnSpPr>
              <a:cxnSpLocks noChangeShapeType="1"/>
            </p:cNvCxnSpPr>
            <p:nvPr/>
          </p:nvCxnSpPr>
          <p:spPr bwMode="auto">
            <a:xfrm>
              <a:off x="2527" y="1295"/>
              <a:ext cx="76" cy="134"/>
            </a:xfrm>
            <a:prstGeom prst="straightConnector1">
              <a:avLst/>
            </a:prstGeom>
            <a:noFill/>
            <a:ln w="9525">
              <a:solidFill>
                <a:schemeClr val="tx1"/>
              </a:solidFill>
              <a:round/>
              <a:headEnd/>
              <a:tailEnd/>
            </a:ln>
            <a:effectLst/>
          </p:spPr>
        </p:cxnSp>
        <p:cxnSp>
          <p:nvCxnSpPr>
            <p:cNvPr id="117902" name="AutoShape 142"/>
            <p:cNvCxnSpPr>
              <a:cxnSpLocks noChangeShapeType="1"/>
            </p:cNvCxnSpPr>
            <p:nvPr/>
          </p:nvCxnSpPr>
          <p:spPr bwMode="auto">
            <a:xfrm>
              <a:off x="4332" y="1636"/>
              <a:ext cx="337" cy="568"/>
            </a:xfrm>
            <a:prstGeom prst="straightConnector1">
              <a:avLst/>
            </a:prstGeom>
            <a:noFill/>
            <a:ln w="9525">
              <a:solidFill>
                <a:schemeClr val="tx1"/>
              </a:solidFill>
              <a:prstDash val="dash"/>
              <a:round/>
              <a:headEnd/>
              <a:tailEnd/>
            </a:ln>
            <a:effectLst/>
          </p:spPr>
        </p:cxnSp>
        <p:cxnSp>
          <p:nvCxnSpPr>
            <p:cNvPr id="117903" name="AutoShape 143"/>
            <p:cNvCxnSpPr>
              <a:cxnSpLocks noChangeShapeType="1"/>
            </p:cNvCxnSpPr>
            <p:nvPr/>
          </p:nvCxnSpPr>
          <p:spPr bwMode="auto">
            <a:xfrm flipV="1">
              <a:off x="845" y="1706"/>
              <a:ext cx="393" cy="577"/>
            </a:xfrm>
            <a:prstGeom prst="straightConnector1">
              <a:avLst/>
            </a:prstGeom>
            <a:noFill/>
            <a:ln w="9525">
              <a:solidFill>
                <a:schemeClr val="tx1"/>
              </a:solidFill>
              <a:prstDash val="dash"/>
              <a:round/>
              <a:headEnd/>
              <a:tailEnd/>
            </a:ln>
            <a:effectLst/>
          </p:spPr>
        </p:cxnSp>
        <p:cxnSp>
          <p:nvCxnSpPr>
            <p:cNvPr id="117904" name="AutoShape 144"/>
            <p:cNvCxnSpPr>
              <a:cxnSpLocks noChangeShapeType="1"/>
            </p:cNvCxnSpPr>
            <p:nvPr/>
          </p:nvCxnSpPr>
          <p:spPr bwMode="auto">
            <a:xfrm flipV="1">
              <a:off x="868" y="2240"/>
              <a:ext cx="624" cy="64"/>
            </a:xfrm>
            <a:prstGeom prst="straightConnector1">
              <a:avLst/>
            </a:prstGeom>
            <a:noFill/>
            <a:ln w="9525">
              <a:solidFill>
                <a:schemeClr val="tx1"/>
              </a:solidFill>
              <a:prstDash val="dash"/>
              <a:round/>
              <a:headEnd/>
              <a:tailEnd/>
            </a:ln>
            <a:effectLst/>
          </p:spPr>
        </p:cxnSp>
        <p:cxnSp>
          <p:nvCxnSpPr>
            <p:cNvPr id="117905" name="AutoShape 145"/>
            <p:cNvCxnSpPr>
              <a:cxnSpLocks noChangeShapeType="1"/>
            </p:cNvCxnSpPr>
            <p:nvPr/>
          </p:nvCxnSpPr>
          <p:spPr bwMode="auto">
            <a:xfrm flipH="1" flipV="1">
              <a:off x="537" y="2106"/>
              <a:ext cx="291" cy="183"/>
            </a:xfrm>
            <a:prstGeom prst="straightConnector1">
              <a:avLst/>
            </a:prstGeom>
            <a:noFill/>
            <a:ln w="9525">
              <a:solidFill>
                <a:schemeClr val="tx1"/>
              </a:solidFill>
              <a:prstDash val="dash"/>
              <a:round/>
              <a:headEnd/>
              <a:tailEnd/>
            </a:ln>
            <a:effectLst/>
          </p:spPr>
        </p:cxnSp>
        <p:cxnSp>
          <p:nvCxnSpPr>
            <p:cNvPr id="117906" name="AutoShape 146"/>
            <p:cNvCxnSpPr>
              <a:cxnSpLocks noChangeShapeType="1"/>
            </p:cNvCxnSpPr>
            <p:nvPr/>
          </p:nvCxnSpPr>
          <p:spPr bwMode="auto">
            <a:xfrm>
              <a:off x="1516" y="2219"/>
              <a:ext cx="423" cy="70"/>
            </a:xfrm>
            <a:prstGeom prst="straightConnector1">
              <a:avLst/>
            </a:prstGeom>
            <a:noFill/>
            <a:ln w="9525">
              <a:solidFill>
                <a:schemeClr val="tx1"/>
              </a:solidFill>
              <a:prstDash val="dash"/>
              <a:round/>
              <a:headEnd/>
              <a:tailEnd/>
            </a:ln>
            <a:effectLst/>
          </p:spPr>
        </p:cxnSp>
        <p:cxnSp>
          <p:nvCxnSpPr>
            <p:cNvPr id="117907" name="AutoShape 147"/>
            <p:cNvCxnSpPr>
              <a:cxnSpLocks noChangeShapeType="1"/>
            </p:cNvCxnSpPr>
            <p:nvPr/>
          </p:nvCxnSpPr>
          <p:spPr bwMode="auto">
            <a:xfrm>
              <a:off x="1978" y="2304"/>
              <a:ext cx="463" cy="0"/>
            </a:xfrm>
            <a:prstGeom prst="straightConnector1">
              <a:avLst/>
            </a:prstGeom>
            <a:noFill/>
            <a:ln w="9525">
              <a:solidFill>
                <a:schemeClr val="tx1"/>
              </a:solidFill>
              <a:prstDash val="dash"/>
              <a:round/>
              <a:headEnd/>
              <a:tailEnd/>
            </a:ln>
            <a:effectLst/>
          </p:spPr>
        </p:cxnSp>
        <p:cxnSp>
          <p:nvCxnSpPr>
            <p:cNvPr id="117908" name="AutoShape 148"/>
            <p:cNvCxnSpPr>
              <a:cxnSpLocks noChangeShapeType="1"/>
            </p:cNvCxnSpPr>
            <p:nvPr/>
          </p:nvCxnSpPr>
          <p:spPr bwMode="auto">
            <a:xfrm>
              <a:off x="1840" y="1621"/>
              <a:ext cx="69" cy="320"/>
            </a:xfrm>
            <a:prstGeom prst="straightConnector1">
              <a:avLst/>
            </a:prstGeom>
            <a:noFill/>
            <a:ln w="9525">
              <a:solidFill>
                <a:schemeClr val="tx1"/>
              </a:solidFill>
              <a:prstDash val="dash"/>
              <a:round/>
              <a:headEnd/>
              <a:tailEnd/>
            </a:ln>
            <a:effectLst/>
          </p:spPr>
        </p:cxnSp>
        <p:cxnSp>
          <p:nvCxnSpPr>
            <p:cNvPr id="117909" name="AutoShape 149"/>
            <p:cNvCxnSpPr>
              <a:cxnSpLocks noChangeShapeType="1"/>
            </p:cNvCxnSpPr>
            <p:nvPr/>
          </p:nvCxnSpPr>
          <p:spPr bwMode="auto">
            <a:xfrm>
              <a:off x="1925" y="1978"/>
              <a:ext cx="523" cy="311"/>
            </a:xfrm>
            <a:prstGeom prst="straightConnector1">
              <a:avLst/>
            </a:prstGeom>
            <a:noFill/>
            <a:ln w="9525">
              <a:solidFill>
                <a:schemeClr val="tx1"/>
              </a:solidFill>
              <a:prstDash val="dash"/>
              <a:round/>
              <a:headEnd/>
              <a:tailEnd/>
            </a:ln>
            <a:effectLst/>
          </p:spPr>
        </p:cxnSp>
        <p:cxnSp>
          <p:nvCxnSpPr>
            <p:cNvPr id="117910" name="AutoShape 150"/>
            <p:cNvCxnSpPr>
              <a:cxnSpLocks noChangeShapeType="1"/>
            </p:cNvCxnSpPr>
            <p:nvPr/>
          </p:nvCxnSpPr>
          <p:spPr bwMode="auto">
            <a:xfrm flipH="1" flipV="1">
              <a:off x="1909" y="1984"/>
              <a:ext cx="46" cy="299"/>
            </a:xfrm>
            <a:prstGeom prst="straightConnector1">
              <a:avLst/>
            </a:prstGeom>
            <a:noFill/>
            <a:ln w="9525">
              <a:solidFill>
                <a:schemeClr val="tx1"/>
              </a:solidFill>
              <a:prstDash val="dash"/>
              <a:round/>
              <a:headEnd/>
              <a:tailEnd/>
            </a:ln>
            <a:effectLst/>
          </p:spPr>
        </p:cxnSp>
        <p:cxnSp>
          <p:nvCxnSpPr>
            <p:cNvPr id="117911" name="AutoShape 151"/>
            <p:cNvCxnSpPr>
              <a:cxnSpLocks noChangeShapeType="1"/>
            </p:cNvCxnSpPr>
            <p:nvPr/>
          </p:nvCxnSpPr>
          <p:spPr bwMode="auto">
            <a:xfrm flipH="1" flipV="1">
              <a:off x="1800" y="1252"/>
              <a:ext cx="16" cy="348"/>
            </a:xfrm>
            <a:prstGeom prst="straightConnector1">
              <a:avLst/>
            </a:prstGeom>
            <a:noFill/>
            <a:ln w="9525">
              <a:solidFill>
                <a:schemeClr val="tx1"/>
              </a:solidFill>
              <a:prstDash val="dash"/>
              <a:round/>
              <a:headEnd/>
              <a:tailEnd/>
            </a:ln>
            <a:effectLst/>
          </p:spPr>
        </p:cxnSp>
        <p:cxnSp>
          <p:nvCxnSpPr>
            <p:cNvPr id="117912" name="AutoShape 152"/>
            <p:cNvCxnSpPr>
              <a:cxnSpLocks noChangeShapeType="1"/>
            </p:cNvCxnSpPr>
            <p:nvPr/>
          </p:nvCxnSpPr>
          <p:spPr bwMode="auto">
            <a:xfrm flipV="1">
              <a:off x="1833" y="1493"/>
              <a:ext cx="192" cy="113"/>
            </a:xfrm>
            <a:prstGeom prst="straightConnector1">
              <a:avLst/>
            </a:prstGeom>
            <a:noFill/>
            <a:ln w="9525">
              <a:solidFill>
                <a:schemeClr val="tx1"/>
              </a:solidFill>
              <a:prstDash val="dash"/>
              <a:round/>
              <a:headEnd/>
              <a:tailEnd/>
            </a:ln>
            <a:effectLst/>
          </p:spPr>
        </p:cxnSp>
        <p:cxnSp>
          <p:nvCxnSpPr>
            <p:cNvPr id="117913" name="AutoShape 153"/>
            <p:cNvCxnSpPr>
              <a:cxnSpLocks noChangeShapeType="1"/>
            </p:cNvCxnSpPr>
            <p:nvPr/>
          </p:nvCxnSpPr>
          <p:spPr bwMode="auto">
            <a:xfrm flipV="1">
              <a:off x="2071" y="1450"/>
              <a:ext cx="509" cy="43"/>
            </a:xfrm>
            <a:prstGeom prst="straightConnector1">
              <a:avLst/>
            </a:prstGeom>
            <a:noFill/>
            <a:ln w="9525">
              <a:solidFill>
                <a:schemeClr val="tx1"/>
              </a:solidFill>
              <a:prstDash val="dash"/>
              <a:round/>
              <a:headEnd/>
              <a:tailEnd/>
            </a:ln>
            <a:effectLst/>
          </p:spPr>
        </p:cxnSp>
        <p:cxnSp>
          <p:nvCxnSpPr>
            <p:cNvPr id="117914" name="AutoShape 154"/>
            <p:cNvCxnSpPr>
              <a:cxnSpLocks noChangeShapeType="1"/>
            </p:cNvCxnSpPr>
            <p:nvPr/>
          </p:nvCxnSpPr>
          <p:spPr bwMode="auto">
            <a:xfrm>
              <a:off x="1840" y="1237"/>
              <a:ext cx="654" cy="27"/>
            </a:xfrm>
            <a:prstGeom prst="straightConnector1">
              <a:avLst/>
            </a:prstGeom>
            <a:noFill/>
            <a:ln w="9525">
              <a:solidFill>
                <a:schemeClr val="tx1"/>
              </a:solidFill>
              <a:prstDash val="dash"/>
              <a:round/>
              <a:headEnd/>
              <a:tailEnd/>
            </a:ln>
            <a:effectLst/>
          </p:spPr>
        </p:cxnSp>
        <p:cxnSp>
          <p:nvCxnSpPr>
            <p:cNvPr id="117915" name="AutoShape 155"/>
            <p:cNvCxnSpPr>
              <a:cxnSpLocks noChangeShapeType="1"/>
            </p:cNvCxnSpPr>
            <p:nvPr/>
          </p:nvCxnSpPr>
          <p:spPr bwMode="auto">
            <a:xfrm>
              <a:off x="2626" y="1450"/>
              <a:ext cx="324" cy="0"/>
            </a:xfrm>
            <a:prstGeom prst="straightConnector1">
              <a:avLst/>
            </a:prstGeom>
            <a:noFill/>
            <a:ln w="9525">
              <a:solidFill>
                <a:schemeClr val="tx1"/>
              </a:solidFill>
              <a:prstDash val="dash"/>
              <a:round/>
              <a:headEnd/>
              <a:tailEnd/>
            </a:ln>
            <a:effectLst/>
          </p:spPr>
        </p:cxnSp>
        <p:cxnSp>
          <p:nvCxnSpPr>
            <p:cNvPr id="117916" name="AutoShape 156"/>
            <p:cNvCxnSpPr>
              <a:cxnSpLocks noChangeShapeType="1"/>
            </p:cNvCxnSpPr>
            <p:nvPr/>
          </p:nvCxnSpPr>
          <p:spPr bwMode="auto">
            <a:xfrm flipV="1">
              <a:off x="2527" y="1252"/>
              <a:ext cx="694" cy="12"/>
            </a:xfrm>
            <a:prstGeom prst="straightConnector1">
              <a:avLst/>
            </a:prstGeom>
            <a:noFill/>
            <a:ln w="9525">
              <a:solidFill>
                <a:schemeClr val="tx1"/>
              </a:solidFill>
              <a:prstDash val="dash"/>
              <a:round/>
              <a:headEnd/>
              <a:tailEnd/>
            </a:ln>
            <a:effectLst/>
          </p:spPr>
        </p:cxnSp>
        <p:cxnSp>
          <p:nvCxnSpPr>
            <p:cNvPr id="117917" name="AutoShape 157"/>
            <p:cNvCxnSpPr>
              <a:cxnSpLocks noChangeShapeType="1"/>
            </p:cNvCxnSpPr>
            <p:nvPr/>
          </p:nvCxnSpPr>
          <p:spPr bwMode="auto">
            <a:xfrm>
              <a:off x="2996" y="1450"/>
              <a:ext cx="655" cy="241"/>
            </a:xfrm>
            <a:prstGeom prst="straightConnector1">
              <a:avLst/>
            </a:prstGeom>
            <a:noFill/>
            <a:ln w="9525">
              <a:solidFill>
                <a:schemeClr val="tx1"/>
              </a:solidFill>
              <a:prstDash val="dash"/>
              <a:round/>
              <a:headEnd/>
              <a:tailEnd/>
            </a:ln>
            <a:effectLst/>
          </p:spPr>
        </p:cxnSp>
        <p:cxnSp>
          <p:nvCxnSpPr>
            <p:cNvPr id="117918" name="AutoShape 158"/>
            <p:cNvCxnSpPr>
              <a:cxnSpLocks noChangeShapeType="1"/>
            </p:cNvCxnSpPr>
            <p:nvPr/>
          </p:nvCxnSpPr>
          <p:spPr bwMode="auto">
            <a:xfrm>
              <a:off x="3221" y="1252"/>
              <a:ext cx="238" cy="70"/>
            </a:xfrm>
            <a:prstGeom prst="straightConnector1">
              <a:avLst/>
            </a:prstGeom>
            <a:noFill/>
            <a:ln w="9525">
              <a:solidFill>
                <a:schemeClr val="tx1"/>
              </a:solidFill>
              <a:prstDash val="dash"/>
              <a:round/>
              <a:headEnd/>
              <a:tailEnd/>
            </a:ln>
            <a:effectLst/>
          </p:spPr>
        </p:cxnSp>
        <p:cxnSp>
          <p:nvCxnSpPr>
            <p:cNvPr id="117919" name="AutoShape 159"/>
            <p:cNvCxnSpPr>
              <a:cxnSpLocks noChangeShapeType="1"/>
            </p:cNvCxnSpPr>
            <p:nvPr/>
          </p:nvCxnSpPr>
          <p:spPr bwMode="auto">
            <a:xfrm flipV="1">
              <a:off x="3221" y="1124"/>
              <a:ext cx="152" cy="98"/>
            </a:xfrm>
            <a:prstGeom prst="straightConnector1">
              <a:avLst/>
            </a:prstGeom>
            <a:noFill/>
            <a:ln w="9525">
              <a:solidFill>
                <a:schemeClr val="tx1"/>
              </a:solidFill>
              <a:prstDash val="dash"/>
              <a:round/>
              <a:headEnd/>
              <a:tailEnd/>
            </a:ln>
            <a:effectLst/>
          </p:spPr>
        </p:cxnSp>
        <p:cxnSp>
          <p:nvCxnSpPr>
            <p:cNvPr id="117920" name="AutoShape 160"/>
            <p:cNvCxnSpPr>
              <a:cxnSpLocks noChangeShapeType="1"/>
            </p:cNvCxnSpPr>
            <p:nvPr/>
          </p:nvCxnSpPr>
          <p:spPr bwMode="auto">
            <a:xfrm>
              <a:off x="3413" y="1109"/>
              <a:ext cx="439" cy="277"/>
            </a:xfrm>
            <a:prstGeom prst="straightConnector1">
              <a:avLst/>
            </a:prstGeom>
            <a:noFill/>
            <a:ln w="9525">
              <a:solidFill>
                <a:schemeClr val="tx1"/>
              </a:solidFill>
              <a:prstDash val="dash"/>
              <a:round/>
              <a:headEnd/>
              <a:tailEnd/>
            </a:ln>
            <a:effectLst/>
          </p:spPr>
        </p:cxnSp>
        <p:cxnSp>
          <p:nvCxnSpPr>
            <p:cNvPr id="117921" name="AutoShape 161"/>
            <p:cNvCxnSpPr>
              <a:cxnSpLocks noChangeShapeType="1"/>
            </p:cNvCxnSpPr>
            <p:nvPr/>
          </p:nvCxnSpPr>
          <p:spPr bwMode="auto">
            <a:xfrm>
              <a:off x="3505" y="1322"/>
              <a:ext cx="324" cy="86"/>
            </a:xfrm>
            <a:prstGeom prst="straightConnector1">
              <a:avLst/>
            </a:prstGeom>
            <a:noFill/>
            <a:ln w="9525">
              <a:solidFill>
                <a:schemeClr val="tx1"/>
              </a:solidFill>
              <a:prstDash val="dash"/>
              <a:round/>
              <a:headEnd/>
              <a:tailEnd/>
            </a:ln>
            <a:effectLst/>
          </p:spPr>
        </p:cxnSp>
        <p:cxnSp>
          <p:nvCxnSpPr>
            <p:cNvPr id="117922" name="AutoShape 162"/>
            <p:cNvCxnSpPr>
              <a:cxnSpLocks noChangeShapeType="1"/>
            </p:cNvCxnSpPr>
            <p:nvPr/>
          </p:nvCxnSpPr>
          <p:spPr bwMode="auto">
            <a:xfrm flipV="1">
              <a:off x="3684" y="1408"/>
              <a:ext cx="145" cy="283"/>
            </a:xfrm>
            <a:prstGeom prst="straightConnector1">
              <a:avLst/>
            </a:prstGeom>
            <a:noFill/>
            <a:ln w="9525">
              <a:solidFill>
                <a:schemeClr val="tx1"/>
              </a:solidFill>
              <a:prstDash val="dash"/>
              <a:round/>
              <a:headEnd/>
              <a:tailEnd/>
            </a:ln>
            <a:effectLst/>
          </p:spPr>
        </p:cxnSp>
        <p:cxnSp>
          <p:nvCxnSpPr>
            <p:cNvPr id="117923" name="AutoShape 163"/>
            <p:cNvCxnSpPr>
              <a:cxnSpLocks noChangeShapeType="1"/>
            </p:cNvCxnSpPr>
            <p:nvPr/>
          </p:nvCxnSpPr>
          <p:spPr bwMode="auto">
            <a:xfrm>
              <a:off x="3869" y="1423"/>
              <a:ext cx="430" cy="183"/>
            </a:xfrm>
            <a:prstGeom prst="straightConnector1">
              <a:avLst/>
            </a:prstGeom>
            <a:noFill/>
            <a:ln w="9525">
              <a:solidFill>
                <a:schemeClr val="tx1"/>
              </a:solidFill>
              <a:prstDash val="dash"/>
              <a:round/>
              <a:headEnd/>
              <a:tailEnd/>
            </a:ln>
            <a:effectLst/>
          </p:spPr>
        </p:cxnSp>
        <p:cxnSp>
          <p:nvCxnSpPr>
            <p:cNvPr id="117924" name="AutoShape 164"/>
            <p:cNvCxnSpPr>
              <a:cxnSpLocks noChangeShapeType="1"/>
            </p:cNvCxnSpPr>
            <p:nvPr/>
          </p:nvCxnSpPr>
          <p:spPr bwMode="auto">
            <a:xfrm flipV="1">
              <a:off x="3691" y="1636"/>
              <a:ext cx="608" cy="70"/>
            </a:xfrm>
            <a:prstGeom prst="straightConnector1">
              <a:avLst/>
            </a:prstGeom>
            <a:noFill/>
            <a:ln w="9525">
              <a:solidFill>
                <a:schemeClr val="tx1"/>
              </a:solidFill>
              <a:prstDash val="dash"/>
              <a:round/>
              <a:headEnd/>
              <a:tailEnd/>
            </a:ln>
            <a:effectLst/>
          </p:spPr>
        </p:cxnSp>
        <p:cxnSp>
          <p:nvCxnSpPr>
            <p:cNvPr id="117925" name="AutoShape 165"/>
            <p:cNvCxnSpPr>
              <a:cxnSpLocks noChangeShapeType="1"/>
            </p:cNvCxnSpPr>
            <p:nvPr/>
          </p:nvCxnSpPr>
          <p:spPr bwMode="auto">
            <a:xfrm flipV="1">
              <a:off x="4332" y="1252"/>
              <a:ext cx="245" cy="354"/>
            </a:xfrm>
            <a:prstGeom prst="straightConnector1">
              <a:avLst/>
            </a:prstGeom>
            <a:noFill/>
            <a:ln w="9525">
              <a:solidFill>
                <a:schemeClr val="tx1"/>
              </a:solidFill>
              <a:prstDash val="dash"/>
              <a:round/>
              <a:headEnd/>
              <a:tailEnd/>
            </a:ln>
            <a:effectLst/>
          </p:spPr>
        </p:cxnSp>
        <p:sp>
          <p:nvSpPr>
            <p:cNvPr id="117926" name="Oval 166"/>
            <p:cNvSpPr>
              <a:spLocks noChangeArrowheads="1"/>
            </p:cNvSpPr>
            <p:nvPr/>
          </p:nvSpPr>
          <p:spPr bwMode="auto">
            <a:xfrm>
              <a:off x="729" y="1552"/>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cxnSp>
          <p:nvCxnSpPr>
            <p:cNvPr id="117927" name="AutoShape 167"/>
            <p:cNvCxnSpPr>
              <a:cxnSpLocks noChangeShapeType="1"/>
            </p:cNvCxnSpPr>
            <p:nvPr/>
          </p:nvCxnSpPr>
          <p:spPr bwMode="auto">
            <a:xfrm>
              <a:off x="775" y="1573"/>
              <a:ext cx="470" cy="113"/>
            </a:xfrm>
            <a:prstGeom prst="straightConnector1">
              <a:avLst/>
            </a:prstGeom>
            <a:noFill/>
            <a:ln w="9525">
              <a:solidFill>
                <a:schemeClr val="tx1"/>
              </a:solidFill>
              <a:prstDash val="dash"/>
              <a:round/>
              <a:headEnd/>
              <a:tailEnd/>
            </a:ln>
            <a:effectLst/>
          </p:spPr>
        </p:cxnSp>
        <p:cxnSp>
          <p:nvCxnSpPr>
            <p:cNvPr id="117928" name="AutoShape 168"/>
            <p:cNvCxnSpPr>
              <a:cxnSpLocks noChangeShapeType="1"/>
            </p:cNvCxnSpPr>
            <p:nvPr/>
          </p:nvCxnSpPr>
          <p:spPr bwMode="auto">
            <a:xfrm>
              <a:off x="4609" y="1222"/>
              <a:ext cx="747" cy="100"/>
            </a:xfrm>
            <a:prstGeom prst="straightConnector1">
              <a:avLst/>
            </a:prstGeom>
            <a:noFill/>
            <a:ln w="9525">
              <a:solidFill>
                <a:schemeClr val="tx1"/>
              </a:solidFill>
              <a:prstDash val="dash"/>
              <a:round/>
              <a:headEnd/>
              <a:tailEnd/>
            </a:ln>
            <a:effectLst/>
          </p:spPr>
        </p:cxnSp>
        <p:cxnSp>
          <p:nvCxnSpPr>
            <p:cNvPr id="117929" name="AutoShape 169"/>
            <p:cNvCxnSpPr>
              <a:cxnSpLocks noChangeShapeType="1"/>
            </p:cNvCxnSpPr>
            <p:nvPr/>
          </p:nvCxnSpPr>
          <p:spPr bwMode="auto">
            <a:xfrm flipH="1">
              <a:off x="544" y="1578"/>
              <a:ext cx="185" cy="513"/>
            </a:xfrm>
            <a:prstGeom prst="straightConnector1">
              <a:avLst/>
            </a:prstGeom>
            <a:noFill/>
            <a:ln w="9525">
              <a:solidFill>
                <a:schemeClr val="tx1"/>
              </a:solidFill>
              <a:prstDash val="dash"/>
              <a:round/>
              <a:headEnd/>
              <a:tailEnd/>
            </a:ln>
            <a:effectLst/>
          </p:spPr>
        </p:cxnSp>
        <p:cxnSp>
          <p:nvCxnSpPr>
            <p:cNvPr id="117930" name="AutoShape 170"/>
            <p:cNvCxnSpPr>
              <a:cxnSpLocks noChangeShapeType="1"/>
            </p:cNvCxnSpPr>
            <p:nvPr/>
          </p:nvCxnSpPr>
          <p:spPr bwMode="auto">
            <a:xfrm flipV="1">
              <a:off x="1833" y="1478"/>
              <a:ext cx="231" cy="128"/>
            </a:xfrm>
            <a:prstGeom prst="straightConnector1">
              <a:avLst/>
            </a:prstGeom>
            <a:noFill/>
            <a:ln w="9525">
              <a:solidFill>
                <a:schemeClr val="tx1"/>
              </a:solidFill>
              <a:prstDash val="dash"/>
              <a:round/>
              <a:headEnd/>
              <a:tailEnd/>
            </a:ln>
            <a:effectLst/>
          </p:spPr>
        </p:cxnSp>
        <p:sp>
          <p:nvSpPr>
            <p:cNvPr id="117931" name="Freeform 171"/>
            <p:cNvSpPr>
              <a:spLocks/>
            </p:cNvSpPr>
            <p:nvPr/>
          </p:nvSpPr>
          <p:spPr bwMode="auto">
            <a:xfrm>
              <a:off x="824" y="1158"/>
              <a:ext cx="4535" cy="540"/>
            </a:xfrm>
            <a:custGeom>
              <a:avLst/>
              <a:gdLst/>
              <a:ahLst/>
              <a:cxnLst>
                <a:cxn ang="0">
                  <a:pos x="0" y="448"/>
                </a:cxn>
                <a:cxn ang="0">
                  <a:pos x="480" y="592"/>
                </a:cxn>
                <a:cxn ang="0">
                  <a:pos x="1056" y="544"/>
                </a:cxn>
                <a:cxn ang="0">
                  <a:pos x="1296" y="400"/>
                </a:cxn>
                <a:cxn ang="0">
                  <a:pos x="1584" y="352"/>
                </a:cxn>
                <a:cxn ang="0">
                  <a:pos x="1920" y="352"/>
                </a:cxn>
                <a:cxn ang="0">
                  <a:pos x="2064" y="304"/>
                </a:cxn>
                <a:cxn ang="0">
                  <a:pos x="2304" y="304"/>
                </a:cxn>
                <a:cxn ang="0">
                  <a:pos x="2832" y="544"/>
                </a:cxn>
                <a:cxn ang="0">
                  <a:pos x="3024" y="592"/>
                </a:cxn>
                <a:cxn ang="0">
                  <a:pos x="3504" y="544"/>
                </a:cxn>
                <a:cxn ang="0">
                  <a:pos x="3696" y="496"/>
                </a:cxn>
                <a:cxn ang="0">
                  <a:pos x="3936" y="64"/>
                </a:cxn>
                <a:cxn ang="0">
                  <a:pos x="4128" y="112"/>
                </a:cxn>
                <a:cxn ang="0">
                  <a:pos x="4512" y="112"/>
                </a:cxn>
                <a:cxn ang="0">
                  <a:pos x="4704" y="208"/>
                </a:cxn>
              </a:cxnLst>
              <a:rect l="0" t="0" r="r" b="b"/>
              <a:pathLst>
                <a:path w="4704" h="608">
                  <a:moveTo>
                    <a:pt x="0" y="448"/>
                  </a:moveTo>
                  <a:cubicBezTo>
                    <a:pt x="152" y="512"/>
                    <a:pt x="304" y="576"/>
                    <a:pt x="480" y="592"/>
                  </a:cubicBezTo>
                  <a:cubicBezTo>
                    <a:pt x="656" y="608"/>
                    <a:pt x="920" y="576"/>
                    <a:pt x="1056" y="544"/>
                  </a:cubicBezTo>
                  <a:cubicBezTo>
                    <a:pt x="1192" y="512"/>
                    <a:pt x="1208" y="432"/>
                    <a:pt x="1296" y="400"/>
                  </a:cubicBezTo>
                  <a:cubicBezTo>
                    <a:pt x="1384" y="368"/>
                    <a:pt x="1480" y="360"/>
                    <a:pt x="1584" y="352"/>
                  </a:cubicBezTo>
                  <a:cubicBezTo>
                    <a:pt x="1688" y="344"/>
                    <a:pt x="1840" y="360"/>
                    <a:pt x="1920" y="352"/>
                  </a:cubicBezTo>
                  <a:cubicBezTo>
                    <a:pt x="2000" y="344"/>
                    <a:pt x="2000" y="312"/>
                    <a:pt x="2064" y="304"/>
                  </a:cubicBezTo>
                  <a:cubicBezTo>
                    <a:pt x="2128" y="296"/>
                    <a:pt x="2176" y="264"/>
                    <a:pt x="2304" y="304"/>
                  </a:cubicBezTo>
                  <a:cubicBezTo>
                    <a:pt x="2432" y="344"/>
                    <a:pt x="2712" y="496"/>
                    <a:pt x="2832" y="544"/>
                  </a:cubicBezTo>
                  <a:cubicBezTo>
                    <a:pt x="2952" y="592"/>
                    <a:pt x="2912" y="592"/>
                    <a:pt x="3024" y="592"/>
                  </a:cubicBezTo>
                  <a:cubicBezTo>
                    <a:pt x="3136" y="592"/>
                    <a:pt x="3392" y="560"/>
                    <a:pt x="3504" y="544"/>
                  </a:cubicBezTo>
                  <a:cubicBezTo>
                    <a:pt x="3616" y="528"/>
                    <a:pt x="3624" y="576"/>
                    <a:pt x="3696" y="496"/>
                  </a:cubicBezTo>
                  <a:cubicBezTo>
                    <a:pt x="3768" y="416"/>
                    <a:pt x="3864" y="128"/>
                    <a:pt x="3936" y="64"/>
                  </a:cubicBezTo>
                  <a:cubicBezTo>
                    <a:pt x="4008" y="0"/>
                    <a:pt x="4032" y="104"/>
                    <a:pt x="4128" y="112"/>
                  </a:cubicBezTo>
                  <a:cubicBezTo>
                    <a:pt x="4224" y="120"/>
                    <a:pt x="4416" y="96"/>
                    <a:pt x="4512" y="112"/>
                  </a:cubicBezTo>
                  <a:cubicBezTo>
                    <a:pt x="4608" y="128"/>
                    <a:pt x="4656" y="168"/>
                    <a:pt x="4704" y="208"/>
                  </a:cubicBezTo>
                </a:path>
              </a:pathLst>
            </a:custGeom>
            <a:noFill/>
            <a:ln w="38100">
              <a:solidFill>
                <a:schemeClr val="hlink"/>
              </a:solidFill>
              <a:prstDash val="sysDot"/>
              <a:round/>
              <a:headEnd/>
              <a:tailEnd/>
            </a:ln>
            <a:effectLst/>
          </p:spPr>
          <p:txBody>
            <a:bodyPr>
              <a:prstTxWarp prst="textNoShape">
                <a:avLst/>
              </a:prstTxWarp>
            </a:bodyPr>
            <a:lstStyle/>
            <a:p>
              <a:endParaRPr lang="en-US" dirty="0">
                <a:latin typeface="Segoe" pitchFamily="34" charset="0"/>
              </a:endParaRPr>
            </a:p>
          </p:txBody>
        </p:sp>
        <p:grpSp>
          <p:nvGrpSpPr>
            <p:cNvPr id="117932" name="Group 172"/>
            <p:cNvGrpSpPr>
              <a:grpSpLocks/>
            </p:cNvGrpSpPr>
            <p:nvPr/>
          </p:nvGrpSpPr>
          <p:grpSpPr bwMode="auto">
            <a:xfrm>
              <a:off x="2442" y="1964"/>
              <a:ext cx="88" cy="373"/>
              <a:chOff x="1920" y="1488"/>
              <a:chExt cx="114" cy="534"/>
            </a:xfrm>
          </p:grpSpPr>
          <p:sp>
            <p:nvSpPr>
              <p:cNvPr id="117933" name="Freeform 173"/>
              <p:cNvSpPr>
                <a:spLocks/>
              </p:cNvSpPr>
              <p:nvPr/>
            </p:nvSpPr>
            <p:spPr bwMode="auto">
              <a:xfrm>
                <a:off x="1968" y="1590"/>
                <a:ext cx="24" cy="48"/>
              </a:xfrm>
              <a:custGeom>
                <a:avLst/>
                <a:gdLst/>
                <a:ahLst/>
                <a:cxnLst>
                  <a:cxn ang="0">
                    <a:pos x="6" y="12"/>
                  </a:cxn>
                  <a:cxn ang="0">
                    <a:pos x="12" y="0"/>
                  </a:cxn>
                  <a:cxn ang="0">
                    <a:pos x="18" y="12"/>
                  </a:cxn>
                  <a:cxn ang="0">
                    <a:pos x="24" y="36"/>
                  </a:cxn>
                  <a:cxn ang="0">
                    <a:pos x="12" y="48"/>
                  </a:cxn>
                  <a:cxn ang="0">
                    <a:pos x="0" y="36"/>
                  </a:cxn>
                  <a:cxn ang="0">
                    <a:pos x="6" y="12"/>
                  </a:cxn>
                </a:cxnLst>
                <a:rect l="0" t="0" r="r" b="b"/>
                <a:pathLst>
                  <a:path w="24" h="48">
                    <a:moveTo>
                      <a:pt x="6" y="12"/>
                    </a:moveTo>
                    <a:lnTo>
                      <a:pt x="12" y="0"/>
                    </a:lnTo>
                    <a:lnTo>
                      <a:pt x="18" y="12"/>
                    </a:lnTo>
                    <a:lnTo>
                      <a:pt x="24" y="36"/>
                    </a:lnTo>
                    <a:lnTo>
                      <a:pt x="12" y="48"/>
                    </a:lnTo>
                    <a:lnTo>
                      <a:pt x="0" y="36"/>
                    </a:lnTo>
                    <a:lnTo>
                      <a:pt x="6" y="12"/>
                    </a:lnTo>
                    <a:close/>
                  </a:path>
                </a:pathLst>
              </a:custGeom>
              <a:solidFill>
                <a:srgbClr val="FFFFFF"/>
              </a:solid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sp>
            <p:nvSpPr>
              <p:cNvPr id="117934" name="Freeform 174"/>
              <p:cNvSpPr>
                <a:spLocks noEditPoints="1"/>
              </p:cNvSpPr>
              <p:nvPr/>
            </p:nvSpPr>
            <p:spPr bwMode="auto">
              <a:xfrm>
                <a:off x="1920" y="1572"/>
                <a:ext cx="114" cy="450"/>
              </a:xfrm>
              <a:custGeom>
                <a:avLst/>
                <a:gdLst/>
                <a:ahLst/>
                <a:cxnLst>
                  <a:cxn ang="0">
                    <a:pos x="0" y="414"/>
                  </a:cxn>
                  <a:cxn ang="0">
                    <a:pos x="60" y="378"/>
                  </a:cxn>
                  <a:cxn ang="0">
                    <a:pos x="114" y="414"/>
                  </a:cxn>
                  <a:cxn ang="0">
                    <a:pos x="60" y="0"/>
                  </a:cxn>
                  <a:cxn ang="0">
                    <a:pos x="60" y="450"/>
                  </a:cxn>
                  <a:cxn ang="0">
                    <a:pos x="0" y="414"/>
                  </a:cxn>
                  <a:cxn ang="0">
                    <a:pos x="60" y="0"/>
                  </a:cxn>
                  <a:cxn ang="0">
                    <a:pos x="114" y="414"/>
                  </a:cxn>
                  <a:cxn ang="0">
                    <a:pos x="60" y="450"/>
                  </a:cxn>
                  <a:cxn ang="0">
                    <a:pos x="42" y="102"/>
                  </a:cxn>
                  <a:cxn ang="0">
                    <a:pos x="60" y="114"/>
                  </a:cxn>
                  <a:cxn ang="0">
                    <a:pos x="72" y="102"/>
                  </a:cxn>
                  <a:cxn ang="0">
                    <a:pos x="42" y="138"/>
                  </a:cxn>
                  <a:cxn ang="0">
                    <a:pos x="60" y="150"/>
                  </a:cxn>
                  <a:cxn ang="0">
                    <a:pos x="78" y="138"/>
                  </a:cxn>
                  <a:cxn ang="0">
                    <a:pos x="36" y="174"/>
                  </a:cxn>
                  <a:cxn ang="0">
                    <a:pos x="60" y="186"/>
                  </a:cxn>
                  <a:cxn ang="0">
                    <a:pos x="84" y="174"/>
                  </a:cxn>
                  <a:cxn ang="0">
                    <a:pos x="30" y="204"/>
                  </a:cxn>
                  <a:cxn ang="0">
                    <a:pos x="60" y="228"/>
                  </a:cxn>
                  <a:cxn ang="0">
                    <a:pos x="90" y="204"/>
                  </a:cxn>
                  <a:cxn ang="0">
                    <a:pos x="24" y="240"/>
                  </a:cxn>
                  <a:cxn ang="0">
                    <a:pos x="60" y="264"/>
                  </a:cxn>
                  <a:cxn ang="0">
                    <a:pos x="90" y="240"/>
                  </a:cxn>
                  <a:cxn ang="0">
                    <a:pos x="24" y="276"/>
                  </a:cxn>
                  <a:cxn ang="0">
                    <a:pos x="60" y="300"/>
                  </a:cxn>
                  <a:cxn ang="0">
                    <a:pos x="96" y="276"/>
                  </a:cxn>
                  <a:cxn ang="0">
                    <a:pos x="18" y="312"/>
                  </a:cxn>
                  <a:cxn ang="0">
                    <a:pos x="60" y="336"/>
                  </a:cxn>
                  <a:cxn ang="0">
                    <a:pos x="102" y="312"/>
                  </a:cxn>
                  <a:cxn ang="0">
                    <a:pos x="12" y="348"/>
                  </a:cxn>
                  <a:cxn ang="0">
                    <a:pos x="60" y="378"/>
                  </a:cxn>
                  <a:cxn ang="0">
                    <a:pos x="108" y="348"/>
                  </a:cxn>
                  <a:cxn ang="0">
                    <a:pos x="6" y="378"/>
                  </a:cxn>
                  <a:cxn ang="0">
                    <a:pos x="60" y="414"/>
                  </a:cxn>
                  <a:cxn ang="0">
                    <a:pos x="108" y="378"/>
                  </a:cxn>
                </a:cxnLst>
                <a:rect l="0" t="0" r="r" b="b"/>
                <a:pathLst>
                  <a:path w="114" h="450">
                    <a:moveTo>
                      <a:pt x="0" y="414"/>
                    </a:moveTo>
                    <a:lnTo>
                      <a:pt x="60" y="378"/>
                    </a:lnTo>
                    <a:lnTo>
                      <a:pt x="114" y="414"/>
                    </a:lnTo>
                    <a:moveTo>
                      <a:pt x="60" y="0"/>
                    </a:moveTo>
                    <a:lnTo>
                      <a:pt x="60" y="450"/>
                    </a:lnTo>
                    <a:lnTo>
                      <a:pt x="0" y="414"/>
                    </a:lnTo>
                    <a:lnTo>
                      <a:pt x="60" y="0"/>
                    </a:lnTo>
                    <a:lnTo>
                      <a:pt x="114" y="414"/>
                    </a:lnTo>
                    <a:lnTo>
                      <a:pt x="60" y="450"/>
                    </a:lnTo>
                    <a:moveTo>
                      <a:pt x="42" y="102"/>
                    </a:moveTo>
                    <a:lnTo>
                      <a:pt x="60" y="114"/>
                    </a:lnTo>
                    <a:lnTo>
                      <a:pt x="72" y="102"/>
                    </a:lnTo>
                    <a:moveTo>
                      <a:pt x="42" y="138"/>
                    </a:moveTo>
                    <a:lnTo>
                      <a:pt x="60" y="150"/>
                    </a:lnTo>
                    <a:lnTo>
                      <a:pt x="78" y="138"/>
                    </a:lnTo>
                    <a:moveTo>
                      <a:pt x="36" y="174"/>
                    </a:moveTo>
                    <a:lnTo>
                      <a:pt x="60" y="186"/>
                    </a:lnTo>
                    <a:lnTo>
                      <a:pt x="84" y="174"/>
                    </a:lnTo>
                    <a:moveTo>
                      <a:pt x="30" y="204"/>
                    </a:moveTo>
                    <a:lnTo>
                      <a:pt x="60" y="228"/>
                    </a:lnTo>
                    <a:lnTo>
                      <a:pt x="90" y="204"/>
                    </a:lnTo>
                    <a:moveTo>
                      <a:pt x="24" y="240"/>
                    </a:moveTo>
                    <a:lnTo>
                      <a:pt x="60" y="264"/>
                    </a:lnTo>
                    <a:lnTo>
                      <a:pt x="90" y="240"/>
                    </a:lnTo>
                    <a:moveTo>
                      <a:pt x="24" y="276"/>
                    </a:moveTo>
                    <a:lnTo>
                      <a:pt x="60" y="300"/>
                    </a:lnTo>
                    <a:lnTo>
                      <a:pt x="96" y="276"/>
                    </a:lnTo>
                    <a:moveTo>
                      <a:pt x="18" y="312"/>
                    </a:moveTo>
                    <a:lnTo>
                      <a:pt x="60" y="336"/>
                    </a:lnTo>
                    <a:lnTo>
                      <a:pt x="102" y="312"/>
                    </a:lnTo>
                    <a:moveTo>
                      <a:pt x="12" y="348"/>
                    </a:moveTo>
                    <a:lnTo>
                      <a:pt x="60" y="378"/>
                    </a:lnTo>
                    <a:lnTo>
                      <a:pt x="108" y="348"/>
                    </a:lnTo>
                    <a:moveTo>
                      <a:pt x="6" y="378"/>
                    </a:moveTo>
                    <a:lnTo>
                      <a:pt x="60" y="414"/>
                    </a:lnTo>
                    <a:lnTo>
                      <a:pt x="108" y="378"/>
                    </a:lnTo>
                  </a:path>
                </a:pathLst>
              </a:custGeom>
              <a:no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sp>
            <p:nvSpPr>
              <p:cNvPr id="117935" name="Freeform 175"/>
              <p:cNvSpPr>
                <a:spLocks noEditPoints="1"/>
              </p:cNvSpPr>
              <p:nvPr/>
            </p:nvSpPr>
            <p:spPr bwMode="auto">
              <a:xfrm>
                <a:off x="1920" y="1488"/>
                <a:ext cx="114" cy="84"/>
              </a:xfrm>
              <a:custGeom>
                <a:avLst/>
                <a:gdLst/>
                <a:ahLst/>
                <a:cxnLst>
                  <a:cxn ang="0">
                    <a:pos x="42" y="84"/>
                  </a:cxn>
                  <a:cxn ang="0">
                    <a:pos x="18" y="78"/>
                  </a:cxn>
                  <a:cxn ang="0">
                    <a:pos x="30" y="66"/>
                  </a:cxn>
                  <a:cxn ang="0">
                    <a:pos x="0" y="66"/>
                  </a:cxn>
                  <a:cxn ang="0">
                    <a:pos x="114" y="66"/>
                  </a:cxn>
                  <a:cxn ang="0">
                    <a:pos x="84" y="84"/>
                  </a:cxn>
                  <a:cxn ang="0">
                    <a:pos x="96" y="60"/>
                  </a:cxn>
                  <a:cxn ang="0">
                    <a:pos x="66" y="84"/>
                  </a:cxn>
                  <a:cxn ang="0">
                    <a:pos x="60" y="72"/>
                  </a:cxn>
                  <a:cxn ang="0">
                    <a:pos x="54" y="24"/>
                  </a:cxn>
                  <a:cxn ang="0">
                    <a:pos x="66" y="42"/>
                  </a:cxn>
                  <a:cxn ang="0">
                    <a:pos x="60" y="0"/>
                  </a:cxn>
                </a:cxnLst>
                <a:rect l="0" t="0" r="r" b="b"/>
                <a:pathLst>
                  <a:path w="114" h="84">
                    <a:moveTo>
                      <a:pt x="42" y="84"/>
                    </a:moveTo>
                    <a:lnTo>
                      <a:pt x="18" y="78"/>
                    </a:lnTo>
                    <a:lnTo>
                      <a:pt x="30" y="66"/>
                    </a:lnTo>
                    <a:lnTo>
                      <a:pt x="0" y="66"/>
                    </a:lnTo>
                    <a:moveTo>
                      <a:pt x="114" y="66"/>
                    </a:moveTo>
                    <a:lnTo>
                      <a:pt x="84" y="84"/>
                    </a:lnTo>
                    <a:lnTo>
                      <a:pt x="96" y="60"/>
                    </a:lnTo>
                    <a:lnTo>
                      <a:pt x="66" y="84"/>
                    </a:lnTo>
                    <a:moveTo>
                      <a:pt x="60" y="72"/>
                    </a:moveTo>
                    <a:lnTo>
                      <a:pt x="54" y="24"/>
                    </a:lnTo>
                    <a:lnTo>
                      <a:pt x="66" y="42"/>
                    </a:lnTo>
                    <a:lnTo>
                      <a:pt x="60" y="0"/>
                    </a:lnTo>
                  </a:path>
                </a:pathLst>
              </a:custGeom>
              <a:no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grpSp>
        <p:graphicFrame>
          <p:nvGraphicFramePr>
            <p:cNvPr id="117936" name="Object 176"/>
            <p:cNvGraphicFramePr>
              <a:graphicFrameLocks noChangeAspect="1"/>
            </p:cNvGraphicFramePr>
            <p:nvPr/>
          </p:nvGraphicFramePr>
          <p:xfrm>
            <a:off x="3515" y="1569"/>
            <a:ext cx="419" cy="300"/>
          </p:xfrm>
          <a:graphic>
            <a:graphicData uri="http://schemas.openxmlformats.org/presentationml/2006/ole">
              <p:oleObj spid="_x0000_s117936" name="Bild" r:id="rId9" imgW="2956316" imgH="2432103" progId="">
                <p:embed/>
              </p:oleObj>
            </a:graphicData>
          </a:graphic>
        </p:graphicFrame>
        <p:grpSp>
          <p:nvGrpSpPr>
            <p:cNvPr id="117937" name="Group 177"/>
            <p:cNvGrpSpPr>
              <a:grpSpLocks/>
            </p:cNvGrpSpPr>
            <p:nvPr/>
          </p:nvGrpSpPr>
          <p:grpSpPr bwMode="auto">
            <a:xfrm>
              <a:off x="431" y="1883"/>
              <a:ext cx="219" cy="427"/>
              <a:chOff x="1202" y="1117"/>
              <a:chExt cx="227" cy="480"/>
            </a:xfrm>
          </p:grpSpPr>
          <p:pic>
            <p:nvPicPr>
              <p:cNvPr id="117938" name="Picture 178"/>
              <p:cNvPicPr>
                <a:picLocks noChangeAspect="1" noChangeArrowheads="1"/>
              </p:cNvPicPr>
              <p:nvPr/>
            </p:nvPicPr>
            <p:blipFill>
              <a:blip r:embed="rId10"/>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17939" name="Freeform 179"/>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0" name="Freeform 180"/>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1" name="Freeform 181"/>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2" name="Freeform 182"/>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3" name="Freeform 183"/>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4" name="Freeform 184"/>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945" name="Group 185"/>
            <p:cNvGrpSpPr>
              <a:grpSpLocks/>
            </p:cNvGrpSpPr>
            <p:nvPr/>
          </p:nvGrpSpPr>
          <p:grpSpPr bwMode="auto">
            <a:xfrm>
              <a:off x="1350" y="1924"/>
              <a:ext cx="262" cy="427"/>
              <a:chOff x="4422" y="2160"/>
              <a:chExt cx="272" cy="480"/>
            </a:xfrm>
          </p:grpSpPr>
          <p:pic>
            <p:nvPicPr>
              <p:cNvPr id="117946" name="Picture 186" descr="SIEMENS S25 (Dualband)"/>
              <p:cNvPicPr>
                <a:picLocks noChangeAspect="1" noChangeArrowheads="1"/>
              </p:cNvPicPr>
              <p:nvPr/>
            </p:nvPicPr>
            <p:blipFill>
              <a:blip r:embed="rId11"/>
              <a:srcRect/>
              <a:stretch>
                <a:fillRect/>
              </a:stretch>
            </p:blipFill>
            <p:spPr bwMode="auto">
              <a:xfrm>
                <a:off x="4509" y="2160"/>
                <a:ext cx="185" cy="226"/>
              </a:xfrm>
              <a:prstGeom prst="rect">
                <a:avLst/>
              </a:prstGeom>
              <a:noFill/>
              <a:ln w="9525">
                <a:noFill/>
                <a:miter lim="800000"/>
                <a:headEnd/>
                <a:tailEnd/>
              </a:ln>
              <a:effectLst>
                <a:outerShdw blurRad="63500" dist="52363" dir="20757825" algn="ctr" rotWithShape="0">
                  <a:schemeClr val="bg1">
                    <a:alpha val="74998"/>
                  </a:schemeClr>
                </a:outerShdw>
              </a:effectLst>
            </p:spPr>
          </p:pic>
          <p:sp>
            <p:nvSpPr>
              <p:cNvPr id="117947" name="Freeform 187"/>
              <p:cNvSpPr>
                <a:spLocks/>
              </p:cNvSpPr>
              <p:nvPr/>
            </p:nvSpPr>
            <p:spPr bwMode="auto">
              <a:xfrm>
                <a:off x="4465" y="2302"/>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8" name="Freeform 188"/>
              <p:cNvSpPr>
                <a:spLocks/>
              </p:cNvSpPr>
              <p:nvPr/>
            </p:nvSpPr>
            <p:spPr bwMode="auto">
              <a:xfrm>
                <a:off x="4451" y="2248"/>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49" name="Freeform 189"/>
              <p:cNvSpPr>
                <a:spLocks/>
              </p:cNvSpPr>
              <p:nvPr/>
            </p:nvSpPr>
            <p:spPr bwMode="auto">
              <a:xfrm>
                <a:off x="4438" y="2340"/>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50" name="Freeform 190"/>
              <p:cNvSpPr>
                <a:spLocks/>
              </p:cNvSpPr>
              <p:nvPr/>
            </p:nvSpPr>
            <p:spPr bwMode="auto">
              <a:xfrm>
                <a:off x="4422" y="2231"/>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51" name="Freeform 191"/>
              <p:cNvSpPr>
                <a:spLocks/>
              </p:cNvSpPr>
              <p:nvPr/>
            </p:nvSpPr>
            <p:spPr bwMode="auto">
              <a:xfrm>
                <a:off x="4456" y="2472"/>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52" name="Freeform 192"/>
              <p:cNvSpPr>
                <a:spLocks/>
              </p:cNvSpPr>
              <p:nvPr/>
            </p:nvSpPr>
            <p:spPr bwMode="auto">
              <a:xfrm>
                <a:off x="4481" y="2458"/>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17953" name="Group 193"/>
            <p:cNvGrpSpPr>
              <a:grpSpLocks/>
            </p:cNvGrpSpPr>
            <p:nvPr/>
          </p:nvGrpSpPr>
          <p:grpSpPr bwMode="auto">
            <a:xfrm>
              <a:off x="5103" y="935"/>
              <a:ext cx="534" cy="551"/>
              <a:chOff x="3552" y="528"/>
              <a:chExt cx="554" cy="620"/>
            </a:xfrm>
          </p:grpSpPr>
          <p:graphicFrame>
            <p:nvGraphicFramePr>
              <p:cNvPr id="117954" name="Object 194"/>
              <p:cNvGraphicFramePr>
                <a:graphicFrameLocks noChangeAspect="1"/>
              </p:cNvGraphicFramePr>
              <p:nvPr/>
            </p:nvGraphicFramePr>
            <p:xfrm>
              <a:off x="3552" y="528"/>
              <a:ext cx="554" cy="487"/>
            </p:xfrm>
            <a:graphic>
              <a:graphicData uri="http://schemas.openxmlformats.org/presentationml/2006/ole">
                <p:oleObj spid="_x0000_s117954" name="Clip" r:id="rId12" imgW="0" imgH="0" progId="">
                  <p:embed/>
                </p:oleObj>
              </a:graphicData>
            </a:graphic>
          </p:graphicFrame>
          <p:grpSp>
            <p:nvGrpSpPr>
              <p:cNvPr id="117955" name="Group 195"/>
              <p:cNvGrpSpPr>
                <a:grpSpLocks/>
              </p:cNvGrpSpPr>
              <p:nvPr/>
            </p:nvGrpSpPr>
            <p:grpSpPr bwMode="auto">
              <a:xfrm>
                <a:off x="3792" y="816"/>
                <a:ext cx="270" cy="332"/>
                <a:chOff x="5088" y="2398"/>
                <a:chExt cx="270" cy="332"/>
              </a:xfrm>
            </p:grpSpPr>
            <p:sp>
              <p:nvSpPr>
                <p:cNvPr id="117956" name="Freeform 196"/>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957" name="Freeform 197"/>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958" name="Group 198"/>
                <p:cNvGrpSpPr>
                  <a:grpSpLocks/>
                </p:cNvGrpSpPr>
                <p:nvPr/>
              </p:nvGrpSpPr>
              <p:grpSpPr bwMode="auto">
                <a:xfrm>
                  <a:off x="5088" y="2398"/>
                  <a:ext cx="270" cy="332"/>
                  <a:chOff x="5088" y="2398"/>
                  <a:chExt cx="270" cy="332"/>
                </a:xfrm>
              </p:grpSpPr>
              <p:sp>
                <p:nvSpPr>
                  <p:cNvPr id="117959" name="Freeform 199"/>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0" name="Freeform 200"/>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1" name="Freeform 201"/>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2" name="Freeform 202"/>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3" name="Freeform 203"/>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4" name="Freeform 204"/>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5" name="Freeform 205"/>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6" name="Freeform 206"/>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67" name="Freeform 207"/>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17968" name="Group 208"/>
            <p:cNvGrpSpPr>
              <a:grpSpLocks/>
            </p:cNvGrpSpPr>
            <p:nvPr/>
          </p:nvGrpSpPr>
          <p:grpSpPr bwMode="auto">
            <a:xfrm>
              <a:off x="4422" y="2024"/>
              <a:ext cx="534" cy="551"/>
              <a:chOff x="3552" y="528"/>
              <a:chExt cx="554" cy="620"/>
            </a:xfrm>
          </p:grpSpPr>
          <p:graphicFrame>
            <p:nvGraphicFramePr>
              <p:cNvPr id="117969" name="Object 209"/>
              <p:cNvGraphicFramePr>
                <a:graphicFrameLocks noChangeAspect="1"/>
              </p:cNvGraphicFramePr>
              <p:nvPr/>
            </p:nvGraphicFramePr>
            <p:xfrm>
              <a:off x="3552" y="528"/>
              <a:ext cx="554" cy="487"/>
            </p:xfrm>
            <a:graphic>
              <a:graphicData uri="http://schemas.openxmlformats.org/presentationml/2006/ole">
                <p:oleObj spid="_x0000_s117969" name="Clip" r:id="rId13" imgW="0" imgH="0" progId="">
                  <p:embed/>
                </p:oleObj>
              </a:graphicData>
            </a:graphic>
          </p:graphicFrame>
          <p:grpSp>
            <p:nvGrpSpPr>
              <p:cNvPr id="117970" name="Group 210"/>
              <p:cNvGrpSpPr>
                <a:grpSpLocks/>
              </p:cNvGrpSpPr>
              <p:nvPr/>
            </p:nvGrpSpPr>
            <p:grpSpPr bwMode="auto">
              <a:xfrm>
                <a:off x="3792" y="816"/>
                <a:ext cx="270" cy="332"/>
                <a:chOff x="5088" y="2398"/>
                <a:chExt cx="270" cy="332"/>
              </a:xfrm>
            </p:grpSpPr>
            <p:sp>
              <p:nvSpPr>
                <p:cNvPr id="117971" name="Freeform 211"/>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972" name="Freeform 212"/>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973" name="Group 213"/>
                <p:cNvGrpSpPr>
                  <a:grpSpLocks/>
                </p:cNvGrpSpPr>
                <p:nvPr/>
              </p:nvGrpSpPr>
              <p:grpSpPr bwMode="auto">
                <a:xfrm>
                  <a:off x="5088" y="2398"/>
                  <a:ext cx="270" cy="332"/>
                  <a:chOff x="5088" y="2398"/>
                  <a:chExt cx="270" cy="332"/>
                </a:xfrm>
              </p:grpSpPr>
              <p:sp>
                <p:nvSpPr>
                  <p:cNvPr id="117974" name="Freeform 214"/>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75" name="Freeform 215"/>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76" name="Freeform 216"/>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77" name="Freeform 217"/>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78" name="Freeform 218"/>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79" name="Freeform 219"/>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80" name="Freeform 220"/>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81" name="Freeform 221"/>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82" name="Freeform 222"/>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17983" name="Group 223"/>
            <p:cNvGrpSpPr>
              <a:grpSpLocks/>
            </p:cNvGrpSpPr>
            <p:nvPr/>
          </p:nvGrpSpPr>
          <p:grpSpPr bwMode="auto">
            <a:xfrm>
              <a:off x="4008" y="754"/>
              <a:ext cx="534" cy="854"/>
              <a:chOff x="3552" y="384"/>
              <a:chExt cx="554" cy="960"/>
            </a:xfrm>
          </p:grpSpPr>
          <p:grpSp>
            <p:nvGrpSpPr>
              <p:cNvPr id="117984" name="Group 224"/>
              <p:cNvGrpSpPr>
                <a:grpSpLocks/>
              </p:cNvGrpSpPr>
              <p:nvPr/>
            </p:nvGrpSpPr>
            <p:grpSpPr bwMode="auto">
              <a:xfrm>
                <a:off x="3552" y="384"/>
                <a:ext cx="554" cy="620"/>
                <a:chOff x="3552" y="528"/>
                <a:chExt cx="554" cy="620"/>
              </a:xfrm>
            </p:grpSpPr>
            <p:graphicFrame>
              <p:nvGraphicFramePr>
                <p:cNvPr id="117985" name="Object 225"/>
                <p:cNvGraphicFramePr>
                  <a:graphicFrameLocks noChangeAspect="1"/>
                </p:cNvGraphicFramePr>
                <p:nvPr/>
              </p:nvGraphicFramePr>
              <p:xfrm>
                <a:off x="3552" y="528"/>
                <a:ext cx="554" cy="487"/>
              </p:xfrm>
              <a:graphic>
                <a:graphicData uri="http://schemas.openxmlformats.org/presentationml/2006/ole">
                  <p:oleObj spid="_x0000_s117985" name="Clip" r:id="rId14" imgW="0" imgH="0" progId="">
                    <p:embed/>
                  </p:oleObj>
                </a:graphicData>
              </a:graphic>
            </p:graphicFrame>
            <p:grpSp>
              <p:nvGrpSpPr>
                <p:cNvPr id="117986" name="Group 226"/>
                <p:cNvGrpSpPr>
                  <a:grpSpLocks/>
                </p:cNvGrpSpPr>
                <p:nvPr/>
              </p:nvGrpSpPr>
              <p:grpSpPr bwMode="auto">
                <a:xfrm>
                  <a:off x="3792" y="816"/>
                  <a:ext cx="270" cy="332"/>
                  <a:chOff x="5088" y="2398"/>
                  <a:chExt cx="270" cy="332"/>
                </a:xfrm>
              </p:grpSpPr>
              <p:sp>
                <p:nvSpPr>
                  <p:cNvPr id="117987" name="Freeform 227"/>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17988" name="Freeform 228"/>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17989" name="Group 229"/>
                  <p:cNvGrpSpPr>
                    <a:grpSpLocks/>
                  </p:cNvGrpSpPr>
                  <p:nvPr/>
                </p:nvGrpSpPr>
                <p:grpSpPr bwMode="auto">
                  <a:xfrm>
                    <a:off x="5088" y="2398"/>
                    <a:ext cx="270" cy="332"/>
                    <a:chOff x="5088" y="2398"/>
                    <a:chExt cx="270" cy="332"/>
                  </a:xfrm>
                </p:grpSpPr>
                <p:sp>
                  <p:nvSpPr>
                    <p:cNvPr id="117990" name="Freeform 230"/>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1" name="Freeform 231"/>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2" name="Freeform 232"/>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3" name="Freeform 233"/>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4" name="Freeform 234"/>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5" name="Freeform 235"/>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6" name="Freeform 236"/>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7" name="Freeform 237"/>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17998" name="Freeform 238"/>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sp>
            <p:nvSpPr>
              <p:cNvPr id="117999" name="Line 239"/>
              <p:cNvSpPr>
                <a:spLocks noChangeShapeType="1"/>
              </p:cNvSpPr>
              <p:nvPr/>
            </p:nvSpPr>
            <p:spPr bwMode="auto">
              <a:xfrm>
                <a:off x="3888" y="1008"/>
                <a:ext cx="0" cy="336"/>
              </a:xfrm>
              <a:prstGeom prst="line">
                <a:avLst/>
              </a:prstGeom>
              <a:noFill/>
              <a:ln w="9525">
                <a:solidFill>
                  <a:schemeClr val="tx1"/>
                </a:solidFill>
                <a:prstDash val="sysDot"/>
                <a:round/>
                <a:headEnd/>
                <a:tailEnd/>
              </a:ln>
              <a:effectLst/>
            </p:spPr>
            <p:txBody>
              <a:bodyPr>
                <a:prstTxWarp prst="textNoShape">
                  <a:avLst/>
                </a:prstTxWarp>
              </a:bodyPr>
              <a:lstStyle/>
              <a:p>
                <a:endParaRPr lang="en-US" dirty="0">
                  <a:latin typeface="Segoe" pitchFamily="34" charset="0"/>
                </a:endParaRPr>
              </a:p>
            </p:txBody>
          </p:sp>
        </p:grpSp>
        <p:sp>
          <p:nvSpPr>
            <p:cNvPr id="118000" name="Freeform 240"/>
            <p:cNvSpPr>
              <a:spLocks/>
            </p:cNvSpPr>
            <p:nvPr/>
          </p:nvSpPr>
          <p:spPr bwMode="auto">
            <a:xfrm flipH="1">
              <a:off x="1655" y="1939"/>
              <a:ext cx="874" cy="146"/>
            </a:xfrm>
            <a:custGeom>
              <a:avLst/>
              <a:gdLst/>
              <a:ahLst/>
              <a:cxnLst>
                <a:cxn ang="0">
                  <a:pos x="0" y="115"/>
                </a:cxn>
                <a:cxn ang="0">
                  <a:pos x="906" y="0"/>
                </a:cxn>
                <a:cxn ang="0">
                  <a:pos x="906" y="229"/>
                </a:cxn>
                <a:cxn ang="0">
                  <a:pos x="0" y="115"/>
                </a:cxn>
              </a:cxnLst>
              <a:rect l="0" t="0" r="r" b="b"/>
              <a:pathLst>
                <a:path w="906" h="229">
                  <a:moveTo>
                    <a:pt x="0" y="115"/>
                  </a:moveTo>
                  <a:lnTo>
                    <a:pt x="906" y="0"/>
                  </a:lnTo>
                  <a:lnTo>
                    <a:pt x="906" y="229"/>
                  </a:lnTo>
                  <a:lnTo>
                    <a:pt x="0" y="115"/>
                  </a:lnTo>
                  <a:close/>
                </a:path>
              </a:pathLst>
            </a:custGeom>
            <a:pattFill prst="ltVert">
              <a:fgClr>
                <a:srgbClr val="000000"/>
              </a:fgClr>
              <a:bgClr>
                <a:srgbClr val="FFFFFF"/>
              </a:bgClr>
            </a:pattFill>
            <a:ln w="9525">
              <a:noFill/>
              <a:round/>
              <a:headEnd/>
              <a:tailEnd/>
            </a:ln>
          </p:spPr>
          <p:txBody>
            <a:bodyPr>
              <a:prstTxWarp prst="textNoShape">
                <a:avLst/>
              </a:prstTxWarp>
            </a:bodyPr>
            <a:lstStyle/>
            <a:p>
              <a:endParaRPr lang="en-US" dirty="0">
                <a:latin typeface="Segoe" pitchFamily="34" charset="0"/>
              </a:endParaRPr>
            </a:p>
          </p:txBody>
        </p:sp>
      </p:grpSp>
      <p:sp>
        <p:nvSpPr>
          <p:cNvPr id="118001" name="AutoShape 241"/>
          <p:cNvSpPr>
            <a:spLocks/>
          </p:cNvSpPr>
          <p:nvPr/>
        </p:nvSpPr>
        <p:spPr bwMode="auto">
          <a:xfrm>
            <a:off x="657225" y="5837238"/>
            <a:ext cx="6691313" cy="546100"/>
          </a:xfrm>
          <a:prstGeom prst="borderCallout2">
            <a:avLst>
              <a:gd name="adj1" fmla="val 20931"/>
              <a:gd name="adj2" fmla="val 101139"/>
              <a:gd name="adj3" fmla="val 20931"/>
              <a:gd name="adj4" fmla="val 106310"/>
              <a:gd name="adj5" fmla="val -374708"/>
              <a:gd name="adj6" fmla="val 111505"/>
            </a:avLst>
          </a:prstGeom>
          <a:ln>
            <a:headEnd/>
            <a:tailEnd/>
          </a:ln>
        </p:spPr>
        <p:style>
          <a:lnRef idx="1">
            <a:schemeClr val="accent1"/>
          </a:lnRef>
          <a:fillRef idx="3">
            <a:schemeClr val="accent1"/>
          </a:fillRef>
          <a:effectRef idx="2">
            <a:schemeClr val="accent1"/>
          </a:effectRef>
          <a:fontRef idx="minor">
            <a:schemeClr val="lt1"/>
          </a:fontRef>
        </p:style>
        <p:txBody>
          <a:bodyPr anchor="ctr" anchorCtr="0">
            <a:prstTxWarp prst="textNoShape">
              <a:avLst/>
            </a:prstTxWarp>
          </a:bodyPr>
          <a:lstStyle/>
          <a:p>
            <a:pPr algn="ctr"/>
            <a:r>
              <a:rPr lang="fr-FR" dirty="0">
                <a:effectLst>
                  <a:outerShdw blurRad="38100" dist="38100" dir="2700000" algn="tl">
                    <a:srgbClr val="000000">
                      <a:alpha val="43137"/>
                    </a:srgbClr>
                  </a:outerShdw>
                </a:effectLst>
                <a:latin typeface="Verdana" charset="0"/>
              </a:rPr>
              <a:t>Coordination: </a:t>
            </a:r>
            <a:r>
              <a:rPr lang="fr-FR" dirty="0" err="1">
                <a:effectLst>
                  <a:outerShdw blurRad="38100" dist="38100" dir="2700000" algn="tl">
                    <a:srgbClr val="000000">
                      <a:alpha val="43137"/>
                    </a:srgbClr>
                  </a:outerShdw>
                </a:effectLst>
                <a:latin typeface="Verdana" charset="0"/>
              </a:rPr>
              <a:t>dynamic</a:t>
            </a:r>
            <a:r>
              <a:rPr lang="fr-FR" dirty="0">
                <a:effectLst>
                  <a:outerShdw blurRad="38100" dist="38100" dir="2700000" algn="tl">
                    <a:srgbClr val="000000">
                      <a:alpha val="43137"/>
                    </a:srgbClr>
                  </a:outerShdw>
                </a:effectLst>
                <a:latin typeface="Verdana" charset="0"/>
              </a:rPr>
              <a:t> services </a:t>
            </a:r>
            <a:r>
              <a:rPr lang="fr-FR" i="1" dirty="0" err="1">
                <a:effectLst>
                  <a:outerShdw blurRad="38100" dist="38100" dir="2700000" algn="tl">
                    <a:srgbClr val="000000">
                      <a:alpha val="43137"/>
                    </a:srgbClr>
                  </a:outerShdw>
                </a:effectLst>
                <a:latin typeface="Verdana" charset="0"/>
              </a:rPr>
              <a:t>mashups</a:t>
            </a:r>
            <a:endParaRPr lang="fr-FR" dirty="0">
              <a:effectLst>
                <a:outerShdw blurRad="38100" dist="38100" dir="2700000" algn="tl">
                  <a:srgbClr val="000000">
                    <a:alpha val="43137"/>
                  </a:srgbClr>
                </a:outerShdw>
              </a:effectLst>
              <a:latin typeface="Verdana" charset="0"/>
            </a:endParaRPr>
          </a:p>
        </p:txBody>
      </p:sp>
      <p:sp>
        <p:nvSpPr>
          <p:cNvPr id="118002" name="Rectangle 242"/>
          <p:cNvSpPr>
            <a:spLocks noGrp="1"/>
          </p:cNvSpPr>
          <p:nvPr>
            <p:ph type="title"/>
          </p:nvPr>
        </p:nvSpPr>
        <p:spPr/>
        <p:txBody>
          <a:bodyPr/>
          <a:lstStyle/>
          <a:p>
            <a:r>
              <a:rPr lang="fr-FR" dirty="0" smtClean="0"/>
              <a:t>Services </a:t>
            </a:r>
            <a:r>
              <a:rPr lang="fr-FR" dirty="0" err="1" smtClean="0"/>
              <a:t>Oriented</a:t>
            </a:r>
            <a:r>
              <a:rPr lang="fr-FR" dirty="0" smtClean="0"/>
              <a:t> </a:t>
            </a:r>
            <a:r>
              <a:rPr lang="fr-FR" dirty="0" err="1" smtClean="0"/>
              <a:t>Dynamic</a:t>
            </a:r>
            <a:r>
              <a:rPr lang="fr-FR" dirty="0" smtClean="0"/>
              <a:t> Data </a:t>
            </a:r>
            <a:r>
              <a:rPr lang="fr-FR" dirty="0" err="1" smtClean="0"/>
              <a:t>Space</a:t>
            </a:r>
            <a:endParaRPr lang="fr-FR" dirty="0"/>
          </a:p>
        </p:txBody>
      </p:sp>
      <p:graphicFrame>
        <p:nvGraphicFramePr>
          <p:cNvPr id="118003" name="Object 243"/>
          <p:cNvGraphicFramePr>
            <a:graphicFrameLocks noChangeAspect="1"/>
          </p:cNvGraphicFramePr>
          <p:nvPr>
            <p:ph sz="half" idx="4294967295"/>
          </p:nvPr>
        </p:nvGraphicFramePr>
        <p:xfrm>
          <a:off x="0" y="1362075"/>
          <a:ext cx="633413" cy="290513"/>
        </p:xfrm>
        <a:graphic>
          <a:graphicData uri="http://schemas.openxmlformats.org/presentationml/2006/ole">
            <p:oleObj spid="_x0000_s118003" name="Visio" r:id="rId15" imgW="0" imgH="0"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500" fill="hold"/>
                                        <p:tgtEl>
                                          <p:spTgt spid="117762"/>
                                        </p:tgtEl>
                                        <p:attrNameLst>
                                          <p:attrName>ppt_x</p:attrName>
                                        </p:attrNameLst>
                                      </p:cBhvr>
                                      <p:tavLst>
                                        <p:tav tm="0">
                                          <p:val>
                                            <p:strVal val="#ppt_x+#ppt_w/2"/>
                                          </p:val>
                                        </p:tav>
                                        <p:tav tm="100000">
                                          <p:val>
                                            <p:strVal val="#ppt_x"/>
                                          </p:val>
                                        </p:tav>
                                      </p:tavLst>
                                    </p:anim>
                                    <p:anim calcmode="lin" valueType="num">
                                      <p:cBhvr>
                                        <p:cTn id="8" dur="500" fill="hold"/>
                                        <p:tgtEl>
                                          <p:spTgt spid="117762"/>
                                        </p:tgtEl>
                                        <p:attrNameLst>
                                          <p:attrName>ppt_y</p:attrName>
                                        </p:attrNameLst>
                                      </p:cBhvr>
                                      <p:tavLst>
                                        <p:tav tm="0">
                                          <p:val>
                                            <p:strVal val="#ppt_y"/>
                                          </p:val>
                                        </p:tav>
                                        <p:tav tm="100000">
                                          <p:val>
                                            <p:strVal val="#ppt_y"/>
                                          </p:val>
                                        </p:tav>
                                      </p:tavLst>
                                    </p:anim>
                                    <p:anim calcmode="lin" valueType="num">
                                      <p:cBhvr>
                                        <p:cTn id="9" dur="500" fill="hold"/>
                                        <p:tgtEl>
                                          <p:spTgt spid="117762"/>
                                        </p:tgtEl>
                                        <p:attrNameLst>
                                          <p:attrName>ppt_w</p:attrName>
                                        </p:attrNameLst>
                                      </p:cBhvr>
                                      <p:tavLst>
                                        <p:tav tm="0">
                                          <p:val>
                                            <p:fltVal val="0"/>
                                          </p:val>
                                        </p:tav>
                                        <p:tav tm="100000">
                                          <p:val>
                                            <p:strVal val="#ppt_w"/>
                                          </p:val>
                                        </p:tav>
                                      </p:tavLst>
                                    </p:anim>
                                    <p:anim calcmode="lin" valueType="num">
                                      <p:cBhvr>
                                        <p:cTn id="10" dur="500" fill="hold"/>
                                        <p:tgtEl>
                                          <p:spTgt spid="11776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117841"/>
                                        </p:tgtEl>
                                        <p:attrNameLst>
                                          <p:attrName>style.visibility</p:attrName>
                                        </p:attrNameLst>
                                      </p:cBhvr>
                                      <p:to>
                                        <p:strVal val="visible"/>
                                      </p:to>
                                    </p:set>
                                    <p:anim calcmode="lin" valueType="num">
                                      <p:cBhvr>
                                        <p:cTn id="14" dur="500" fill="hold"/>
                                        <p:tgtEl>
                                          <p:spTgt spid="117841"/>
                                        </p:tgtEl>
                                        <p:attrNameLst>
                                          <p:attrName>ppt_x</p:attrName>
                                        </p:attrNameLst>
                                      </p:cBhvr>
                                      <p:tavLst>
                                        <p:tav tm="0">
                                          <p:val>
                                            <p:strVal val="#ppt_x+#ppt_w/2"/>
                                          </p:val>
                                        </p:tav>
                                        <p:tav tm="100000">
                                          <p:val>
                                            <p:strVal val="#ppt_x"/>
                                          </p:val>
                                        </p:tav>
                                      </p:tavLst>
                                    </p:anim>
                                    <p:anim calcmode="lin" valueType="num">
                                      <p:cBhvr>
                                        <p:cTn id="15" dur="500" fill="hold"/>
                                        <p:tgtEl>
                                          <p:spTgt spid="117841"/>
                                        </p:tgtEl>
                                        <p:attrNameLst>
                                          <p:attrName>ppt_y</p:attrName>
                                        </p:attrNameLst>
                                      </p:cBhvr>
                                      <p:tavLst>
                                        <p:tav tm="0">
                                          <p:val>
                                            <p:strVal val="#ppt_y"/>
                                          </p:val>
                                        </p:tav>
                                        <p:tav tm="100000">
                                          <p:val>
                                            <p:strVal val="#ppt_y"/>
                                          </p:val>
                                        </p:tav>
                                      </p:tavLst>
                                    </p:anim>
                                    <p:anim calcmode="lin" valueType="num">
                                      <p:cBhvr>
                                        <p:cTn id="16" dur="500" fill="hold"/>
                                        <p:tgtEl>
                                          <p:spTgt spid="117841"/>
                                        </p:tgtEl>
                                        <p:attrNameLst>
                                          <p:attrName>ppt_w</p:attrName>
                                        </p:attrNameLst>
                                      </p:cBhvr>
                                      <p:tavLst>
                                        <p:tav tm="0">
                                          <p:val>
                                            <p:fltVal val="0"/>
                                          </p:val>
                                        </p:tav>
                                        <p:tav tm="100000">
                                          <p:val>
                                            <p:strVal val="#ppt_w"/>
                                          </p:val>
                                        </p:tav>
                                      </p:tavLst>
                                    </p:anim>
                                    <p:anim calcmode="lin" valueType="num">
                                      <p:cBhvr>
                                        <p:cTn id="17" dur="500" fill="hold"/>
                                        <p:tgtEl>
                                          <p:spTgt spid="11784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2" fill="hold" nodeType="clickEffect">
                                  <p:stCondLst>
                                    <p:cond delay="0"/>
                                  </p:stCondLst>
                                  <p:childTnLst>
                                    <p:set>
                                      <p:cBhvr>
                                        <p:cTn id="21" dur="1" fill="hold">
                                          <p:stCondLst>
                                            <p:cond delay="0"/>
                                          </p:stCondLst>
                                        </p:cTn>
                                        <p:tgtEl>
                                          <p:spTgt spid="117843"/>
                                        </p:tgtEl>
                                        <p:attrNameLst>
                                          <p:attrName>style.visibility</p:attrName>
                                        </p:attrNameLst>
                                      </p:cBhvr>
                                      <p:to>
                                        <p:strVal val="visible"/>
                                      </p:to>
                                    </p:set>
                                    <p:anim calcmode="lin" valueType="num">
                                      <p:cBhvr>
                                        <p:cTn id="22" dur="500" fill="hold"/>
                                        <p:tgtEl>
                                          <p:spTgt spid="117843"/>
                                        </p:tgtEl>
                                        <p:attrNameLst>
                                          <p:attrName>ppt_x</p:attrName>
                                        </p:attrNameLst>
                                      </p:cBhvr>
                                      <p:tavLst>
                                        <p:tav tm="0">
                                          <p:val>
                                            <p:strVal val="#ppt_x+#ppt_w/2"/>
                                          </p:val>
                                        </p:tav>
                                        <p:tav tm="100000">
                                          <p:val>
                                            <p:strVal val="#ppt_x"/>
                                          </p:val>
                                        </p:tav>
                                      </p:tavLst>
                                    </p:anim>
                                    <p:anim calcmode="lin" valueType="num">
                                      <p:cBhvr>
                                        <p:cTn id="23" dur="500" fill="hold"/>
                                        <p:tgtEl>
                                          <p:spTgt spid="117843"/>
                                        </p:tgtEl>
                                        <p:attrNameLst>
                                          <p:attrName>ppt_y</p:attrName>
                                        </p:attrNameLst>
                                      </p:cBhvr>
                                      <p:tavLst>
                                        <p:tav tm="0">
                                          <p:val>
                                            <p:strVal val="#ppt_y"/>
                                          </p:val>
                                        </p:tav>
                                        <p:tav tm="100000">
                                          <p:val>
                                            <p:strVal val="#ppt_y"/>
                                          </p:val>
                                        </p:tav>
                                      </p:tavLst>
                                    </p:anim>
                                    <p:anim calcmode="lin" valueType="num">
                                      <p:cBhvr>
                                        <p:cTn id="24" dur="500" fill="hold"/>
                                        <p:tgtEl>
                                          <p:spTgt spid="117843"/>
                                        </p:tgtEl>
                                        <p:attrNameLst>
                                          <p:attrName>ppt_w</p:attrName>
                                        </p:attrNameLst>
                                      </p:cBhvr>
                                      <p:tavLst>
                                        <p:tav tm="0">
                                          <p:val>
                                            <p:fltVal val="0"/>
                                          </p:val>
                                        </p:tav>
                                        <p:tav tm="100000">
                                          <p:val>
                                            <p:strVal val="#ppt_w"/>
                                          </p:val>
                                        </p:tav>
                                      </p:tavLst>
                                    </p:anim>
                                    <p:anim calcmode="lin" valueType="num">
                                      <p:cBhvr>
                                        <p:cTn id="25" dur="500" fill="hold"/>
                                        <p:tgtEl>
                                          <p:spTgt spid="117843"/>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17" presetClass="entr" presetSubtype="2" fill="hold" grpId="0" nodeType="afterEffect">
                                  <p:stCondLst>
                                    <p:cond delay="0"/>
                                  </p:stCondLst>
                                  <p:childTnLst>
                                    <p:set>
                                      <p:cBhvr>
                                        <p:cTn id="28" dur="1" fill="hold">
                                          <p:stCondLst>
                                            <p:cond delay="0"/>
                                          </p:stCondLst>
                                        </p:cTn>
                                        <p:tgtEl>
                                          <p:spTgt spid="118001"/>
                                        </p:tgtEl>
                                        <p:attrNameLst>
                                          <p:attrName>style.visibility</p:attrName>
                                        </p:attrNameLst>
                                      </p:cBhvr>
                                      <p:to>
                                        <p:strVal val="visible"/>
                                      </p:to>
                                    </p:set>
                                    <p:anim calcmode="lin" valueType="num">
                                      <p:cBhvr>
                                        <p:cTn id="29" dur="500" fill="hold"/>
                                        <p:tgtEl>
                                          <p:spTgt spid="118001"/>
                                        </p:tgtEl>
                                        <p:attrNameLst>
                                          <p:attrName>ppt_x</p:attrName>
                                        </p:attrNameLst>
                                      </p:cBhvr>
                                      <p:tavLst>
                                        <p:tav tm="0">
                                          <p:val>
                                            <p:strVal val="#ppt_x+#ppt_w/2"/>
                                          </p:val>
                                        </p:tav>
                                        <p:tav tm="100000">
                                          <p:val>
                                            <p:strVal val="#ppt_x"/>
                                          </p:val>
                                        </p:tav>
                                      </p:tavLst>
                                    </p:anim>
                                    <p:anim calcmode="lin" valueType="num">
                                      <p:cBhvr>
                                        <p:cTn id="30" dur="500" fill="hold"/>
                                        <p:tgtEl>
                                          <p:spTgt spid="118001"/>
                                        </p:tgtEl>
                                        <p:attrNameLst>
                                          <p:attrName>ppt_y</p:attrName>
                                        </p:attrNameLst>
                                      </p:cBhvr>
                                      <p:tavLst>
                                        <p:tav tm="0">
                                          <p:val>
                                            <p:strVal val="#ppt_y"/>
                                          </p:val>
                                        </p:tav>
                                        <p:tav tm="100000">
                                          <p:val>
                                            <p:strVal val="#ppt_y"/>
                                          </p:val>
                                        </p:tav>
                                      </p:tavLst>
                                    </p:anim>
                                    <p:anim calcmode="lin" valueType="num">
                                      <p:cBhvr>
                                        <p:cTn id="31" dur="500" fill="hold"/>
                                        <p:tgtEl>
                                          <p:spTgt spid="118001"/>
                                        </p:tgtEl>
                                        <p:attrNameLst>
                                          <p:attrName>ppt_w</p:attrName>
                                        </p:attrNameLst>
                                      </p:cBhvr>
                                      <p:tavLst>
                                        <p:tav tm="0">
                                          <p:val>
                                            <p:fltVal val="0"/>
                                          </p:val>
                                        </p:tav>
                                        <p:tav tm="100000">
                                          <p:val>
                                            <p:strVal val="#ppt_w"/>
                                          </p:val>
                                        </p:tav>
                                      </p:tavLst>
                                    </p:anim>
                                    <p:anim calcmode="lin" valueType="num">
                                      <p:cBhvr>
                                        <p:cTn id="32" dur="500" fill="hold"/>
                                        <p:tgtEl>
                                          <p:spTgt spid="11800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17763"/>
                                        </p:tgtEl>
                                        <p:attrNameLst>
                                          <p:attrName>style.visibility</p:attrName>
                                        </p:attrNameLst>
                                      </p:cBhvr>
                                      <p:to>
                                        <p:strVal val="visible"/>
                                      </p:to>
                                    </p:set>
                                    <p:anim calcmode="lin" valueType="num">
                                      <p:cBhvr>
                                        <p:cTn id="37" dur="500" fill="hold"/>
                                        <p:tgtEl>
                                          <p:spTgt spid="117763"/>
                                        </p:tgtEl>
                                        <p:attrNameLst>
                                          <p:attrName>ppt_x</p:attrName>
                                        </p:attrNameLst>
                                      </p:cBhvr>
                                      <p:tavLst>
                                        <p:tav tm="0">
                                          <p:val>
                                            <p:strVal val="#ppt_x-#ppt_w/2"/>
                                          </p:val>
                                        </p:tav>
                                        <p:tav tm="100000">
                                          <p:val>
                                            <p:strVal val="#ppt_x"/>
                                          </p:val>
                                        </p:tav>
                                      </p:tavLst>
                                    </p:anim>
                                    <p:anim calcmode="lin" valueType="num">
                                      <p:cBhvr>
                                        <p:cTn id="38" dur="500" fill="hold"/>
                                        <p:tgtEl>
                                          <p:spTgt spid="117763"/>
                                        </p:tgtEl>
                                        <p:attrNameLst>
                                          <p:attrName>ppt_y</p:attrName>
                                        </p:attrNameLst>
                                      </p:cBhvr>
                                      <p:tavLst>
                                        <p:tav tm="0">
                                          <p:val>
                                            <p:strVal val="#ppt_y"/>
                                          </p:val>
                                        </p:tav>
                                        <p:tav tm="100000">
                                          <p:val>
                                            <p:strVal val="#ppt_y"/>
                                          </p:val>
                                        </p:tav>
                                      </p:tavLst>
                                    </p:anim>
                                    <p:anim calcmode="lin" valueType="num">
                                      <p:cBhvr>
                                        <p:cTn id="39" dur="500" fill="hold"/>
                                        <p:tgtEl>
                                          <p:spTgt spid="117763"/>
                                        </p:tgtEl>
                                        <p:attrNameLst>
                                          <p:attrName>ppt_w</p:attrName>
                                        </p:attrNameLst>
                                      </p:cBhvr>
                                      <p:tavLst>
                                        <p:tav tm="0">
                                          <p:val>
                                            <p:fltVal val="0"/>
                                          </p:val>
                                        </p:tav>
                                        <p:tav tm="100000">
                                          <p:val>
                                            <p:strVal val="#ppt_w"/>
                                          </p:val>
                                        </p:tav>
                                      </p:tavLst>
                                    </p:anim>
                                    <p:anim calcmode="lin" valueType="num">
                                      <p:cBhvr>
                                        <p:cTn id="40" dur="500" fill="hold"/>
                                        <p:tgtEl>
                                          <p:spTgt spid="117763"/>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17" presetClass="entr" presetSubtype="8" fill="hold" grpId="0" nodeType="afterEffect">
                                  <p:stCondLst>
                                    <p:cond delay="0"/>
                                  </p:stCondLst>
                                  <p:childTnLst>
                                    <p:set>
                                      <p:cBhvr>
                                        <p:cTn id="43" dur="1" fill="hold">
                                          <p:stCondLst>
                                            <p:cond delay="0"/>
                                          </p:stCondLst>
                                        </p:cTn>
                                        <p:tgtEl>
                                          <p:spTgt spid="117842"/>
                                        </p:tgtEl>
                                        <p:attrNameLst>
                                          <p:attrName>style.visibility</p:attrName>
                                        </p:attrNameLst>
                                      </p:cBhvr>
                                      <p:to>
                                        <p:strVal val="visible"/>
                                      </p:to>
                                    </p:set>
                                    <p:anim calcmode="lin" valueType="num">
                                      <p:cBhvr>
                                        <p:cTn id="44" dur="500" fill="hold"/>
                                        <p:tgtEl>
                                          <p:spTgt spid="117842"/>
                                        </p:tgtEl>
                                        <p:attrNameLst>
                                          <p:attrName>ppt_x</p:attrName>
                                        </p:attrNameLst>
                                      </p:cBhvr>
                                      <p:tavLst>
                                        <p:tav tm="0">
                                          <p:val>
                                            <p:strVal val="#ppt_x-#ppt_w/2"/>
                                          </p:val>
                                        </p:tav>
                                        <p:tav tm="100000">
                                          <p:val>
                                            <p:strVal val="#ppt_x"/>
                                          </p:val>
                                        </p:tav>
                                      </p:tavLst>
                                    </p:anim>
                                    <p:anim calcmode="lin" valueType="num">
                                      <p:cBhvr>
                                        <p:cTn id="45" dur="500" fill="hold"/>
                                        <p:tgtEl>
                                          <p:spTgt spid="117842"/>
                                        </p:tgtEl>
                                        <p:attrNameLst>
                                          <p:attrName>ppt_y</p:attrName>
                                        </p:attrNameLst>
                                      </p:cBhvr>
                                      <p:tavLst>
                                        <p:tav tm="0">
                                          <p:val>
                                            <p:strVal val="#ppt_y"/>
                                          </p:val>
                                        </p:tav>
                                        <p:tav tm="100000">
                                          <p:val>
                                            <p:strVal val="#ppt_y"/>
                                          </p:val>
                                        </p:tav>
                                      </p:tavLst>
                                    </p:anim>
                                    <p:anim calcmode="lin" valueType="num">
                                      <p:cBhvr>
                                        <p:cTn id="46" dur="500" fill="hold"/>
                                        <p:tgtEl>
                                          <p:spTgt spid="117842"/>
                                        </p:tgtEl>
                                        <p:attrNameLst>
                                          <p:attrName>ppt_w</p:attrName>
                                        </p:attrNameLst>
                                      </p:cBhvr>
                                      <p:tavLst>
                                        <p:tav tm="0">
                                          <p:val>
                                            <p:fltVal val="0"/>
                                          </p:val>
                                        </p:tav>
                                        <p:tav tm="100000">
                                          <p:val>
                                            <p:strVal val="#ppt_w"/>
                                          </p:val>
                                        </p:tav>
                                      </p:tavLst>
                                    </p:anim>
                                    <p:anim calcmode="lin" valueType="num">
                                      <p:cBhvr>
                                        <p:cTn id="47" dur="500" fill="hold"/>
                                        <p:tgtEl>
                                          <p:spTgt spid="1178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P spid="117763" grpId="0" animBg="1"/>
      <p:bldP spid="117841" grpId="0" animBg="1" autoUpdateAnimBg="0"/>
      <p:bldP spid="117842" grpId="0" animBg="1" autoUpdateAnimBg="0"/>
      <p:bldP spid="11800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76" name="AutoShape 244"/>
          <p:cNvSpPr>
            <a:spLocks noChangeArrowheads="1"/>
          </p:cNvSpPr>
          <p:nvPr/>
        </p:nvSpPr>
        <p:spPr bwMode="auto">
          <a:xfrm>
            <a:off x="2251075" y="2408238"/>
            <a:ext cx="8509000" cy="711200"/>
          </a:xfrm>
          <a:prstGeom prst="cloudCallout">
            <a:avLst>
              <a:gd name="adj1" fmla="val -46380"/>
              <a:gd name="adj2" fmla="val 22319"/>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prstTxWarp prst="textNoShape">
              <a:avLst/>
            </a:prstTxWarp>
          </a:bodyPr>
          <a:lstStyle/>
          <a:p>
            <a:pPr algn="ctr" eaLnBrk="0" hangingPunct="0"/>
            <a:endParaRPr lang="en-GB" sz="1600" dirty="0">
              <a:latin typeface="Segoe" pitchFamily="34" charset="0"/>
            </a:endParaRPr>
          </a:p>
        </p:txBody>
      </p:sp>
      <p:sp>
        <p:nvSpPr>
          <p:cNvPr id="120834" name="AutoShape 2"/>
          <p:cNvSpPr>
            <a:spLocks noChangeArrowheads="1"/>
          </p:cNvSpPr>
          <p:nvPr/>
        </p:nvSpPr>
        <p:spPr bwMode="auto">
          <a:xfrm>
            <a:off x="2095500" y="3802063"/>
            <a:ext cx="8255000" cy="1389062"/>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835" name="AutoShape 3"/>
          <p:cNvSpPr>
            <a:spLocks noChangeArrowheads="1"/>
          </p:cNvSpPr>
          <p:nvPr/>
        </p:nvSpPr>
        <p:spPr bwMode="auto">
          <a:xfrm>
            <a:off x="2351088" y="3973513"/>
            <a:ext cx="7677150" cy="97631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prstTxWarp prst="textNoShape">
              <a:avLst/>
            </a:prstTxWarp>
          </a:bodyPr>
          <a:lstStyle/>
          <a:p>
            <a:endParaRPr lang="en-US" dirty="0">
              <a:latin typeface="Segoe" pitchFamily="34" charset="0"/>
            </a:endParaRPr>
          </a:p>
        </p:txBody>
      </p:sp>
      <p:grpSp>
        <p:nvGrpSpPr>
          <p:cNvPr id="120852" name="Group 20"/>
          <p:cNvGrpSpPr>
            <a:grpSpLocks/>
          </p:cNvGrpSpPr>
          <p:nvPr/>
        </p:nvGrpSpPr>
        <p:grpSpPr bwMode="auto">
          <a:xfrm>
            <a:off x="1232255" y="2077714"/>
            <a:ext cx="406400" cy="555625"/>
            <a:chOff x="1202" y="1117"/>
            <a:chExt cx="227" cy="480"/>
          </a:xfrm>
        </p:grpSpPr>
        <p:pic>
          <p:nvPicPr>
            <p:cNvPr id="120853" name="Picture 21"/>
            <p:cNvPicPr>
              <a:picLocks noChangeAspect="1" noChangeArrowheads="1"/>
            </p:cNvPicPr>
            <p:nvPr/>
          </p:nvPicPr>
          <p:blipFill>
            <a:blip r:embed="rId4"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0854" name="Freeform 22"/>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55" name="Freeform 23"/>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56" name="Freeform 24"/>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57" name="Freeform 25"/>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58" name="Freeform 26"/>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59" name="Freeform 27"/>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0860" name="Group 28"/>
          <p:cNvGrpSpPr>
            <a:grpSpLocks/>
          </p:cNvGrpSpPr>
          <p:nvPr/>
        </p:nvGrpSpPr>
        <p:grpSpPr bwMode="auto">
          <a:xfrm>
            <a:off x="2243492" y="1958652"/>
            <a:ext cx="409575" cy="555625"/>
            <a:chOff x="1202" y="1117"/>
            <a:chExt cx="227" cy="480"/>
          </a:xfrm>
        </p:grpSpPr>
        <p:pic>
          <p:nvPicPr>
            <p:cNvPr id="120861" name="Picture 29"/>
            <p:cNvPicPr>
              <a:picLocks noChangeAspect="1" noChangeArrowheads="1"/>
            </p:cNvPicPr>
            <p:nvPr/>
          </p:nvPicPr>
          <p:blipFill>
            <a:blip r:embed="rId4"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0862" name="Freeform 30"/>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63" name="Freeform 31"/>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64" name="Freeform 32"/>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65" name="Freeform 33"/>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66" name="Freeform 34"/>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67" name="Freeform 35"/>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0868" name="Group 36"/>
          <p:cNvGrpSpPr>
            <a:grpSpLocks/>
          </p:cNvGrpSpPr>
          <p:nvPr/>
        </p:nvGrpSpPr>
        <p:grpSpPr bwMode="auto">
          <a:xfrm>
            <a:off x="1314805" y="2549202"/>
            <a:ext cx="409575" cy="555625"/>
            <a:chOff x="1202" y="1117"/>
            <a:chExt cx="227" cy="480"/>
          </a:xfrm>
        </p:grpSpPr>
        <p:pic>
          <p:nvPicPr>
            <p:cNvPr id="120869" name="Picture 37"/>
            <p:cNvPicPr>
              <a:picLocks noChangeAspect="1" noChangeArrowheads="1"/>
            </p:cNvPicPr>
            <p:nvPr/>
          </p:nvPicPr>
          <p:blipFill>
            <a:blip r:embed="rId4"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0870" name="Freeform 38"/>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1" name="Freeform 39"/>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2" name="Freeform 40"/>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3" name="Freeform 41"/>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4" name="Freeform 42"/>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5" name="Freeform 43"/>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0876" name="Group 44"/>
          <p:cNvGrpSpPr>
            <a:grpSpLocks/>
          </p:cNvGrpSpPr>
          <p:nvPr/>
        </p:nvGrpSpPr>
        <p:grpSpPr bwMode="auto">
          <a:xfrm>
            <a:off x="1738667" y="1606227"/>
            <a:ext cx="407988" cy="554037"/>
            <a:chOff x="1202" y="1117"/>
            <a:chExt cx="227" cy="480"/>
          </a:xfrm>
        </p:grpSpPr>
        <p:pic>
          <p:nvPicPr>
            <p:cNvPr id="120877" name="Picture 45"/>
            <p:cNvPicPr>
              <a:picLocks noChangeAspect="1" noChangeArrowheads="1"/>
            </p:cNvPicPr>
            <p:nvPr/>
          </p:nvPicPr>
          <p:blipFill>
            <a:blip r:embed="rId4"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0878" name="Freeform 46"/>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79" name="Freeform 47"/>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0" name="Freeform 48"/>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1" name="Freeform 49"/>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2" name="Freeform 50"/>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3" name="Freeform 51"/>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0884" name="Group 52"/>
          <p:cNvGrpSpPr>
            <a:grpSpLocks/>
          </p:cNvGrpSpPr>
          <p:nvPr/>
        </p:nvGrpSpPr>
        <p:grpSpPr bwMode="auto">
          <a:xfrm>
            <a:off x="1905355" y="2549202"/>
            <a:ext cx="407987" cy="555625"/>
            <a:chOff x="1202" y="1117"/>
            <a:chExt cx="227" cy="480"/>
          </a:xfrm>
        </p:grpSpPr>
        <p:pic>
          <p:nvPicPr>
            <p:cNvPr id="120885" name="Picture 53"/>
            <p:cNvPicPr>
              <a:picLocks noChangeAspect="1" noChangeArrowheads="1"/>
            </p:cNvPicPr>
            <p:nvPr/>
          </p:nvPicPr>
          <p:blipFill>
            <a:blip r:embed="rId4" cstate="print"/>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0886" name="Freeform 54"/>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7" name="Freeform 55"/>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8" name="Freeform 56"/>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89" name="Freeform 57"/>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90" name="Freeform 58"/>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0891" name="Freeform 59"/>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0914" name="Group 82"/>
          <p:cNvGrpSpPr>
            <a:grpSpLocks/>
          </p:cNvGrpSpPr>
          <p:nvPr/>
        </p:nvGrpSpPr>
        <p:grpSpPr bwMode="auto">
          <a:xfrm>
            <a:off x="2763838" y="4186238"/>
            <a:ext cx="7007225" cy="504825"/>
            <a:chOff x="1292" y="2250"/>
            <a:chExt cx="3311" cy="318"/>
          </a:xfrm>
        </p:grpSpPr>
        <p:sp>
          <p:nvSpPr>
            <p:cNvPr id="120915" name="AutoShape 83"/>
            <p:cNvSpPr>
              <a:spLocks noChangeArrowheads="1"/>
            </p:cNvSpPr>
            <p:nvPr/>
          </p:nvSpPr>
          <p:spPr bwMode="auto">
            <a:xfrm>
              <a:off x="1292" y="2250"/>
              <a:ext cx="3311" cy="318"/>
            </a:xfrm>
            <a:prstGeom prst="roundRect">
              <a:avLst>
                <a:gd name="adj" fmla="val 16667"/>
              </a:avLst>
            </a:prstGeom>
            <a:ln w="28575">
              <a:solidFill>
                <a:schemeClr val="bg1"/>
              </a:solidFill>
              <a:prstDash val="dash"/>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endParaRPr lang="en-US" dirty="0">
                <a:solidFill>
                  <a:schemeClr val="lt1"/>
                </a:solidFill>
                <a:latin typeface="Segoe" pitchFamily="34" charset="0"/>
                <a:ea typeface="+mn-ea"/>
                <a:cs typeface="+mn-cs"/>
              </a:endParaRPr>
            </a:p>
          </p:txBody>
        </p:sp>
        <p:sp>
          <p:nvSpPr>
            <p:cNvPr id="120916" name="Oval 84"/>
            <p:cNvSpPr>
              <a:spLocks noChangeArrowheads="1"/>
            </p:cNvSpPr>
            <p:nvPr/>
          </p:nvSpPr>
          <p:spPr bwMode="auto">
            <a:xfrm>
              <a:off x="2835" y="2296"/>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917" name="Oval 85"/>
            <p:cNvSpPr>
              <a:spLocks noChangeArrowheads="1"/>
            </p:cNvSpPr>
            <p:nvPr/>
          </p:nvSpPr>
          <p:spPr bwMode="auto">
            <a:xfrm>
              <a:off x="2335"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918" name="Oval 86"/>
            <p:cNvSpPr>
              <a:spLocks noChangeArrowheads="1"/>
            </p:cNvSpPr>
            <p:nvPr/>
          </p:nvSpPr>
          <p:spPr bwMode="auto">
            <a:xfrm>
              <a:off x="2835" y="2432"/>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919" name="Oval 87"/>
            <p:cNvSpPr>
              <a:spLocks noChangeArrowheads="1"/>
            </p:cNvSpPr>
            <p:nvPr/>
          </p:nvSpPr>
          <p:spPr bwMode="auto">
            <a:xfrm>
              <a:off x="3470"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920" name="Oval 88"/>
            <p:cNvSpPr>
              <a:spLocks noChangeArrowheads="1"/>
            </p:cNvSpPr>
            <p:nvPr/>
          </p:nvSpPr>
          <p:spPr bwMode="auto">
            <a:xfrm>
              <a:off x="3878"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120921" name="Oval 89"/>
            <p:cNvSpPr>
              <a:spLocks noChangeArrowheads="1"/>
            </p:cNvSpPr>
            <p:nvPr/>
          </p:nvSpPr>
          <p:spPr bwMode="auto">
            <a:xfrm>
              <a:off x="1973" y="2341"/>
              <a:ext cx="91" cy="91"/>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prstTxWarp prst="textNoShape">
                <a:avLst/>
              </a:prstTxWarp>
            </a:bodyPr>
            <a:lstStyle/>
            <a:p>
              <a:endParaRPr lang="en-US" dirty="0">
                <a:latin typeface="Segoe" pitchFamily="34" charset="0"/>
              </a:endParaRPr>
            </a:p>
          </p:txBody>
        </p:sp>
        <p:cxnSp>
          <p:nvCxnSpPr>
            <p:cNvPr id="120922" name="AutoShape 90"/>
            <p:cNvCxnSpPr>
              <a:cxnSpLocks noChangeShapeType="1"/>
              <a:stCxn id="120921" idx="6"/>
              <a:endCxn id="120917" idx="2"/>
            </p:cNvCxnSpPr>
            <p:nvPr/>
          </p:nvCxnSpPr>
          <p:spPr bwMode="auto">
            <a:xfrm>
              <a:off x="2064" y="2387"/>
              <a:ext cx="271" cy="0"/>
            </a:xfrm>
            <a:prstGeom prst="straightConnector1">
              <a:avLst/>
            </a:prstGeom>
            <a:noFill/>
            <a:ln w="9525">
              <a:solidFill>
                <a:schemeClr val="bg1"/>
              </a:solidFill>
              <a:round/>
              <a:headEnd/>
              <a:tailEnd/>
            </a:ln>
            <a:effectLst/>
          </p:spPr>
        </p:cxnSp>
        <p:cxnSp>
          <p:nvCxnSpPr>
            <p:cNvPr id="120923" name="AutoShape 91"/>
            <p:cNvCxnSpPr>
              <a:cxnSpLocks noChangeShapeType="1"/>
              <a:stCxn id="120917" idx="6"/>
              <a:endCxn id="120916" idx="2"/>
            </p:cNvCxnSpPr>
            <p:nvPr/>
          </p:nvCxnSpPr>
          <p:spPr bwMode="auto">
            <a:xfrm flipV="1">
              <a:off x="2426" y="2342"/>
              <a:ext cx="409" cy="45"/>
            </a:xfrm>
            <a:prstGeom prst="straightConnector1">
              <a:avLst/>
            </a:prstGeom>
            <a:noFill/>
            <a:ln w="9525">
              <a:solidFill>
                <a:schemeClr val="bg1"/>
              </a:solidFill>
              <a:round/>
              <a:headEnd/>
              <a:tailEnd/>
            </a:ln>
            <a:effectLst/>
          </p:spPr>
        </p:cxnSp>
        <p:cxnSp>
          <p:nvCxnSpPr>
            <p:cNvPr id="120924" name="AutoShape 92"/>
            <p:cNvCxnSpPr>
              <a:cxnSpLocks noChangeShapeType="1"/>
              <a:stCxn id="120917" idx="5"/>
              <a:endCxn id="120918" idx="2"/>
            </p:cNvCxnSpPr>
            <p:nvPr/>
          </p:nvCxnSpPr>
          <p:spPr bwMode="auto">
            <a:xfrm>
              <a:off x="2413" y="2419"/>
              <a:ext cx="422" cy="59"/>
            </a:xfrm>
            <a:prstGeom prst="straightConnector1">
              <a:avLst/>
            </a:prstGeom>
            <a:noFill/>
            <a:ln w="9525">
              <a:solidFill>
                <a:schemeClr val="bg1"/>
              </a:solidFill>
              <a:round/>
              <a:headEnd/>
              <a:tailEnd/>
            </a:ln>
            <a:effectLst/>
          </p:spPr>
        </p:cxnSp>
        <p:cxnSp>
          <p:nvCxnSpPr>
            <p:cNvPr id="120925" name="AutoShape 93"/>
            <p:cNvCxnSpPr>
              <a:cxnSpLocks noChangeShapeType="1"/>
              <a:stCxn id="120916" idx="6"/>
              <a:endCxn id="120919" idx="2"/>
            </p:cNvCxnSpPr>
            <p:nvPr/>
          </p:nvCxnSpPr>
          <p:spPr bwMode="auto">
            <a:xfrm>
              <a:off x="2926" y="2342"/>
              <a:ext cx="544" cy="45"/>
            </a:xfrm>
            <a:prstGeom prst="straightConnector1">
              <a:avLst/>
            </a:prstGeom>
            <a:noFill/>
            <a:ln w="9525">
              <a:solidFill>
                <a:schemeClr val="bg1"/>
              </a:solidFill>
              <a:round/>
              <a:headEnd/>
              <a:tailEnd/>
            </a:ln>
            <a:effectLst/>
          </p:spPr>
        </p:cxnSp>
        <p:cxnSp>
          <p:nvCxnSpPr>
            <p:cNvPr id="120926" name="AutoShape 94"/>
            <p:cNvCxnSpPr>
              <a:cxnSpLocks noChangeShapeType="1"/>
              <a:stCxn id="120918" idx="6"/>
              <a:endCxn id="120919" idx="2"/>
            </p:cNvCxnSpPr>
            <p:nvPr/>
          </p:nvCxnSpPr>
          <p:spPr bwMode="auto">
            <a:xfrm flipV="1">
              <a:off x="2926" y="2387"/>
              <a:ext cx="544" cy="91"/>
            </a:xfrm>
            <a:prstGeom prst="straightConnector1">
              <a:avLst/>
            </a:prstGeom>
            <a:noFill/>
            <a:ln w="9525">
              <a:solidFill>
                <a:schemeClr val="bg1"/>
              </a:solidFill>
              <a:round/>
              <a:headEnd/>
              <a:tailEnd/>
            </a:ln>
            <a:effectLst/>
          </p:spPr>
        </p:cxnSp>
        <p:cxnSp>
          <p:nvCxnSpPr>
            <p:cNvPr id="120927" name="AutoShape 95"/>
            <p:cNvCxnSpPr>
              <a:cxnSpLocks noChangeShapeType="1"/>
              <a:stCxn id="120919" idx="6"/>
              <a:endCxn id="120920" idx="2"/>
            </p:cNvCxnSpPr>
            <p:nvPr/>
          </p:nvCxnSpPr>
          <p:spPr bwMode="auto">
            <a:xfrm>
              <a:off x="3561" y="2387"/>
              <a:ext cx="317" cy="0"/>
            </a:xfrm>
            <a:prstGeom prst="straightConnector1">
              <a:avLst/>
            </a:prstGeom>
            <a:noFill/>
            <a:ln w="9525">
              <a:solidFill>
                <a:schemeClr val="bg1"/>
              </a:solidFill>
              <a:round/>
              <a:headEnd/>
              <a:tailEnd/>
            </a:ln>
            <a:effectLst/>
          </p:spPr>
        </p:cxnSp>
      </p:grpSp>
      <p:grpSp>
        <p:nvGrpSpPr>
          <p:cNvPr id="120943" name="Group 111"/>
          <p:cNvGrpSpPr>
            <a:grpSpLocks/>
          </p:cNvGrpSpPr>
          <p:nvPr/>
        </p:nvGrpSpPr>
        <p:grpSpPr bwMode="auto">
          <a:xfrm>
            <a:off x="12169775" y="1614488"/>
            <a:ext cx="19050" cy="34925"/>
            <a:chOff x="431" y="754"/>
            <a:chExt cx="5206" cy="1821"/>
          </a:xfrm>
        </p:grpSpPr>
        <p:grpSp>
          <p:nvGrpSpPr>
            <p:cNvPr id="120944" name="Group 112"/>
            <p:cNvGrpSpPr>
              <a:grpSpLocks/>
            </p:cNvGrpSpPr>
            <p:nvPr/>
          </p:nvGrpSpPr>
          <p:grpSpPr bwMode="auto">
            <a:xfrm>
              <a:off x="562" y="1440"/>
              <a:ext cx="526" cy="201"/>
              <a:chOff x="612" y="2659"/>
              <a:chExt cx="1043" cy="363"/>
            </a:xfrm>
          </p:grpSpPr>
          <p:sp>
            <p:nvSpPr>
              <p:cNvPr id="120945" name="Freeform 113"/>
              <p:cNvSpPr>
                <a:spLocks/>
              </p:cNvSpPr>
              <p:nvPr/>
            </p:nvSpPr>
            <p:spPr bwMode="auto">
              <a:xfrm>
                <a:off x="612" y="2659"/>
                <a:ext cx="1043" cy="363"/>
              </a:xfrm>
              <a:custGeom>
                <a:avLst/>
                <a:gdLst/>
                <a:ahLst/>
                <a:cxnLst>
                  <a:cxn ang="0">
                    <a:pos x="0" y="363"/>
                  </a:cxn>
                  <a:cxn ang="0">
                    <a:pos x="363" y="0"/>
                  </a:cxn>
                  <a:cxn ang="0">
                    <a:pos x="499" y="91"/>
                  </a:cxn>
                  <a:cxn ang="0">
                    <a:pos x="635" y="0"/>
                  </a:cxn>
                  <a:cxn ang="0">
                    <a:pos x="1043" y="363"/>
                  </a:cxn>
                </a:cxnLst>
                <a:rect l="0" t="0" r="r" b="b"/>
                <a:pathLst>
                  <a:path w="1043" h="363">
                    <a:moveTo>
                      <a:pt x="0" y="363"/>
                    </a:moveTo>
                    <a:lnTo>
                      <a:pt x="363" y="0"/>
                    </a:lnTo>
                    <a:lnTo>
                      <a:pt x="499" y="91"/>
                    </a:lnTo>
                    <a:lnTo>
                      <a:pt x="635" y="0"/>
                    </a:lnTo>
                    <a:lnTo>
                      <a:pt x="1043" y="363"/>
                    </a:lnTo>
                  </a:path>
                </a:pathLst>
              </a:custGeom>
              <a:solidFill>
                <a:srgbClr val="663300"/>
              </a:solidFill>
              <a:ln w="9525">
                <a:solidFill>
                  <a:schemeClr val="tx1"/>
                </a:solidFill>
                <a:round/>
                <a:headEnd/>
                <a:tailEnd/>
              </a:ln>
              <a:effectLst/>
            </p:spPr>
            <p:txBody>
              <a:bodyPr>
                <a:prstTxWarp prst="textNoShape">
                  <a:avLst/>
                </a:prstTxWarp>
              </a:bodyPr>
              <a:lstStyle/>
              <a:p>
                <a:endParaRPr lang="en-US" dirty="0">
                  <a:latin typeface="Segoe" pitchFamily="34" charset="0"/>
                </a:endParaRPr>
              </a:p>
            </p:txBody>
          </p:sp>
          <p:sp>
            <p:nvSpPr>
              <p:cNvPr id="120946" name="Freeform 114"/>
              <p:cNvSpPr>
                <a:spLocks/>
              </p:cNvSpPr>
              <p:nvPr/>
            </p:nvSpPr>
            <p:spPr bwMode="auto">
              <a:xfrm>
                <a:off x="884" y="2735"/>
                <a:ext cx="454" cy="203"/>
              </a:xfrm>
              <a:custGeom>
                <a:avLst/>
                <a:gdLst/>
                <a:ahLst/>
                <a:cxnLst>
                  <a:cxn ang="0">
                    <a:pos x="0" y="15"/>
                  </a:cxn>
                  <a:cxn ang="0">
                    <a:pos x="136" y="105"/>
                  </a:cxn>
                  <a:cxn ang="0">
                    <a:pos x="136" y="15"/>
                  </a:cxn>
                  <a:cxn ang="0">
                    <a:pos x="272" y="196"/>
                  </a:cxn>
                  <a:cxn ang="0">
                    <a:pos x="318" y="60"/>
                  </a:cxn>
                  <a:cxn ang="0">
                    <a:pos x="408" y="105"/>
                  </a:cxn>
                  <a:cxn ang="0">
                    <a:pos x="454" y="15"/>
                  </a:cxn>
                </a:cxnLst>
                <a:rect l="0" t="0" r="r" b="b"/>
                <a:pathLst>
                  <a:path w="454" h="203">
                    <a:moveTo>
                      <a:pt x="0" y="15"/>
                    </a:moveTo>
                    <a:cubicBezTo>
                      <a:pt x="56" y="60"/>
                      <a:pt x="113" y="105"/>
                      <a:pt x="136" y="105"/>
                    </a:cubicBezTo>
                    <a:cubicBezTo>
                      <a:pt x="159" y="105"/>
                      <a:pt x="113" y="0"/>
                      <a:pt x="136" y="15"/>
                    </a:cubicBezTo>
                    <a:cubicBezTo>
                      <a:pt x="159" y="30"/>
                      <a:pt x="242" y="189"/>
                      <a:pt x="272" y="196"/>
                    </a:cubicBezTo>
                    <a:cubicBezTo>
                      <a:pt x="302" y="203"/>
                      <a:pt x="295" y="75"/>
                      <a:pt x="318" y="60"/>
                    </a:cubicBezTo>
                    <a:cubicBezTo>
                      <a:pt x="341" y="45"/>
                      <a:pt x="385" y="112"/>
                      <a:pt x="408" y="105"/>
                    </a:cubicBezTo>
                    <a:cubicBezTo>
                      <a:pt x="431" y="98"/>
                      <a:pt x="442" y="56"/>
                      <a:pt x="454" y="15"/>
                    </a:cubicBezTo>
                  </a:path>
                </a:pathLst>
              </a:custGeom>
              <a:solidFill>
                <a:schemeClr val="bg1"/>
              </a:solidFill>
              <a:ln w="9525">
                <a:solidFill>
                  <a:schemeClr val="bg1"/>
                </a:solidFill>
                <a:round/>
                <a:headEnd/>
                <a:tailEnd/>
              </a:ln>
              <a:effectLst/>
            </p:spPr>
            <p:txBody>
              <a:bodyPr>
                <a:prstTxWarp prst="textNoShape">
                  <a:avLst/>
                </a:prstTxWarp>
              </a:bodyPr>
              <a:lstStyle/>
              <a:p>
                <a:endParaRPr lang="en-US" dirty="0">
                  <a:latin typeface="Segoe" pitchFamily="34" charset="0"/>
                </a:endParaRPr>
              </a:p>
            </p:txBody>
          </p:sp>
          <p:sp>
            <p:nvSpPr>
              <p:cNvPr id="120947" name="Freeform 115"/>
              <p:cNvSpPr>
                <a:spLocks/>
              </p:cNvSpPr>
              <p:nvPr/>
            </p:nvSpPr>
            <p:spPr bwMode="auto">
              <a:xfrm>
                <a:off x="884" y="2659"/>
                <a:ext cx="454" cy="91"/>
              </a:xfrm>
              <a:custGeom>
                <a:avLst/>
                <a:gdLst/>
                <a:ahLst/>
                <a:cxnLst>
                  <a:cxn ang="0">
                    <a:pos x="0" y="91"/>
                  </a:cxn>
                  <a:cxn ang="0">
                    <a:pos x="91" y="0"/>
                  </a:cxn>
                  <a:cxn ang="0">
                    <a:pos x="227" y="91"/>
                  </a:cxn>
                  <a:cxn ang="0">
                    <a:pos x="363" y="0"/>
                  </a:cxn>
                  <a:cxn ang="0">
                    <a:pos x="454" y="91"/>
                  </a:cxn>
                </a:cxnLst>
                <a:rect l="0" t="0" r="r" b="b"/>
                <a:pathLst>
                  <a:path w="454" h="91">
                    <a:moveTo>
                      <a:pt x="0" y="91"/>
                    </a:moveTo>
                    <a:lnTo>
                      <a:pt x="91" y="0"/>
                    </a:lnTo>
                    <a:lnTo>
                      <a:pt x="227" y="91"/>
                    </a:lnTo>
                    <a:lnTo>
                      <a:pt x="363" y="0"/>
                    </a:lnTo>
                    <a:lnTo>
                      <a:pt x="454" y="91"/>
                    </a:lnTo>
                  </a:path>
                </a:pathLst>
              </a:custGeom>
              <a:solidFill>
                <a:schemeClr val="bg1"/>
              </a:solidFill>
              <a:ln w="9525">
                <a:solidFill>
                  <a:schemeClr val="bg1"/>
                </a:solidFill>
                <a:round/>
                <a:headEnd/>
                <a:tailEnd/>
              </a:ln>
              <a:effectLst/>
            </p:spPr>
            <p:txBody>
              <a:bodyPr>
                <a:prstTxWarp prst="textNoShape">
                  <a:avLst/>
                </a:prstTxWarp>
              </a:bodyPr>
              <a:lstStyle/>
              <a:p>
                <a:endParaRPr lang="en-US" dirty="0">
                  <a:latin typeface="Segoe" pitchFamily="34" charset="0"/>
                </a:endParaRPr>
              </a:p>
            </p:txBody>
          </p:sp>
        </p:grpSp>
        <p:sp>
          <p:nvSpPr>
            <p:cNvPr id="120948" name="AutoShape 116"/>
            <p:cNvSpPr>
              <a:spLocks noChangeArrowheads="1"/>
            </p:cNvSpPr>
            <p:nvPr/>
          </p:nvSpPr>
          <p:spPr bwMode="auto">
            <a:xfrm rot="-1430325">
              <a:off x="781" y="1239"/>
              <a:ext cx="262" cy="81"/>
            </a:xfrm>
            <a:prstGeom prst="cloudCallout">
              <a:avLst>
                <a:gd name="adj1" fmla="val -139296"/>
                <a:gd name="adj2" fmla="val 203356"/>
              </a:avLst>
            </a:prstGeom>
            <a:gradFill rotWithShape="1">
              <a:gsLst>
                <a:gs pos="0">
                  <a:schemeClr val="bg1">
                    <a:gamma/>
                    <a:shade val="46275"/>
                    <a:invGamma/>
                  </a:schemeClr>
                </a:gs>
                <a:gs pos="100000">
                  <a:schemeClr val="bg1"/>
                </a:gs>
              </a:gsLst>
              <a:lin ang="5400000" scaled="1"/>
            </a:gradFill>
            <a:ln w="9525">
              <a:solidFill>
                <a:srgbClr val="C0C0C0"/>
              </a:solidFill>
              <a:round/>
              <a:headEnd/>
              <a:tailEnd/>
            </a:ln>
            <a:effectLst/>
          </p:spPr>
          <p:txBody>
            <a:bodyPr>
              <a:prstTxWarp prst="textNoShape">
                <a:avLst/>
              </a:prstTxWarp>
            </a:bodyPr>
            <a:lstStyle/>
            <a:p>
              <a:pPr algn="ctr"/>
              <a:endParaRPr lang="fr-CI" sz="1800">
                <a:latin typeface="Verdana" charset="0"/>
              </a:endParaRPr>
            </a:p>
          </p:txBody>
        </p:sp>
        <p:graphicFrame>
          <p:nvGraphicFramePr>
            <p:cNvPr id="120949" name="Object 117"/>
            <p:cNvGraphicFramePr>
              <a:graphicFrameLocks noChangeAspect="1"/>
            </p:cNvGraphicFramePr>
            <p:nvPr/>
          </p:nvGraphicFramePr>
          <p:xfrm>
            <a:off x="3273" y="996"/>
            <a:ext cx="255" cy="242"/>
          </p:xfrm>
          <a:graphic>
            <a:graphicData uri="http://schemas.openxmlformats.org/presentationml/2006/ole">
              <p:oleObj spid="_x0000_s120949" name="Visio" r:id="rId5" imgW="0" imgH="0" progId="Visio.Drawing.11">
                <p:embed/>
              </p:oleObj>
            </a:graphicData>
          </a:graphic>
        </p:graphicFrame>
        <p:sp>
          <p:nvSpPr>
            <p:cNvPr id="120950" name="Oval 118"/>
            <p:cNvSpPr>
              <a:spLocks noChangeArrowheads="1"/>
            </p:cNvSpPr>
            <p:nvPr/>
          </p:nvSpPr>
          <p:spPr bwMode="auto">
            <a:xfrm>
              <a:off x="4570" y="1216"/>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1" name="Oval 119"/>
            <p:cNvSpPr>
              <a:spLocks noChangeArrowheads="1"/>
            </p:cNvSpPr>
            <p:nvPr/>
          </p:nvSpPr>
          <p:spPr bwMode="auto">
            <a:xfrm>
              <a:off x="4292" y="1600"/>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2" name="Oval 120"/>
            <p:cNvSpPr>
              <a:spLocks noChangeArrowheads="1"/>
            </p:cNvSpPr>
            <p:nvPr/>
          </p:nvSpPr>
          <p:spPr bwMode="auto">
            <a:xfrm>
              <a:off x="3829" y="1386"/>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3" name="Oval 121"/>
            <p:cNvSpPr>
              <a:spLocks noChangeArrowheads="1"/>
            </p:cNvSpPr>
            <p:nvPr/>
          </p:nvSpPr>
          <p:spPr bwMode="auto">
            <a:xfrm>
              <a:off x="3644" y="1685"/>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4" name="Oval 122"/>
            <p:cNvSpPr>
              <a:spLocks noChangeArrowheads="1"/>
            </p:cNvSpPr>
            <p:nvPr/>
          </p:nvSpPr>
          <p:spPr bwMode="auto">
            <a:xfrm>
              <a:off x="3459" y="1301"/>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5" name="Oval 123"/>
            <p:cNvSpPr>
              <a:spLocks noChangeArrowheads="1"/>
            </p:cNvSpPr>
            <p:nvPr/>
          </p:nvSpPr>
          <p:spPr bwMode="auto">
            <a:xfrm>
              <a:off x="3367" y="1087"/>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6" name="Oval 124"/>
            <p:cNvSpPr>
              <a:spLocks noChangeArrowheads="1"/>
            </p:cNvSpPr>
            <p:nvPr/>
          </p:nvSpPr>
          <p:spPr bwMode="auto">
            <a:xfrm>
              <a:off x="3181" y="1216"/>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7" name="Oval 125"/>
            <p:cNvSpPr>
              <a:spLocks noChangeArrowheads="1"/>
            </p:cNvSpPr>
            <p:nvPr/>
          </p:nvSpPr>
          <p:spPr bwMode="auto">
            <a:xfrm>
              <a:off x="2950" y="142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8" name="Oval 126"/>
            <p:cNvSpPr>
              <a:spLocks noChangeArrowheads="1"/>
            </p:cNvSpPr>
            <p:nvPr/>
          </p:nvSpPr>
          <p:spPr bwMode="auto">
            <a:xfrm>
              <a:off x="2580" y="142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59" name="Oval 127"/>
            <p:cNvSpPr>
              <a:spLocks noChangeArrowheads="1"/>
            </p:cNvSpPr>
            <p:nvPr/>
          </p:nvSpPr>
          <p:spPr bwMode="auto">
            <a:xfrm>
              <a:off x="2487" y="1258"/>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0" name="Oval 128"/>
            <p:cNvSpPr>
              <a:spLocks noChangeArrowheads="1"/>
            </p:cNvSpPr>
            <p:nvPr/>
          </p:nvSpPr>
          <p:spPr bwMode="auto">
            <a:xfrm>
              <a:off x="2025" y="1472"/>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1" name="Oval 129"/>
            <p:cNvSpPr>
              <a:spLocks noChangeArrowheads="1"/>
            </p:cNvSpPr>
            <p:nvPr/>
          </p:nvSpPr>
          <p:spPr bwMode="auto">
            <a:xfrm>
              <a:off x="1793" y="1600"/>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2" name="Oval 130"/>
            <p:cNvSpPr>
              <a:spLocks noChangeArrowheads="1"/>
            </p:cNvSpPr>
            <p:nvPr/>
          </p:nvSpPr>
          <p:spPr bwMode="auto">
            <a:xfrm>
              <a:off x="1793" y="1216"/>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3" name="Oval 131"/>
            <p:cNvSpPr>
              <a:spLocks noChangeArrowheads="1"/>
            </p:cNvSpPr>
            <p:nvPr/>
          </p:nvSpPr>
          <p:spPr bwMode="auto">
            <a:xfrm>
              <a:off x="1238" y="1680"/>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4" name="Oval 132"/>
            <p:cNvSpPr>
              <a:spLocks noChangeArrowheads="1"/>
            </p:cNvSpPr>
            <p:nvPr/>
          </p:nvSpPr>
          <p:spPr bwMode="auto">
            <a:xfrm>
              <a:off x="1886" y="1941"/>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5" name="Oval 133"/>
            <p:cNvSpPr>
              <a:spLocks noChangeArrowheads="1"/>
            </p:cNvSpPr>
            <p:nvPr/>
          </p:nvSpPr>
          <p:spPr bwMode="auto">
            <a:xfrm>
              <a:off x="1469" y="2197"/>
              <a:ext cx="47"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6" name="Oval 134"/>
            <p:cNvSpPr>
              <a:spLocks noChangeArrowheads="1"/>
            </p:cNvSpPr>
            <p:nvPr/>
          </p:nvSpPr>
          <p:spPr bwMode="auto">
            <a:xfrm>
              <a:off x="1932" y="2283"/>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7" name="Oval 135"/>
            <p:cNvSpPr>
              <a:spLocks noChangeArrowheads="1"/>
            </p:cNvSpPr>
            <p:nvPr/>
          </p:nvSpPr>
          <p:spPr bwMode="auto">
            <a:xfrm>
              <a:off x="2441" y="2283"/>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8" name="Oval 136"/>
            <p:cNvSpPr>
              <a:spLocks noChangeArrowheads="1"/>
            </p:cNvSpPr>
            <p:nvPr/>
          </p:nvSpPr>
          <p:spPr bwMode="auto">
            <a:xfrm>
              <a:off x="821" y="2283"/>
              <a:ext cx="47"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sp>
          <p:nvSpPr>
            <p:cNvPr id="120969" name="Oval 137"/>
            <p:cNvSpPr>
              <a:spLocks noChangeArrowheads="1"/>
            </p:cNvSpPr>
            <p:nvPr/>
          </p:nvSpPr>
          <p:spPr bwMode="auto">
            <a:xfrm>
              <a:off x="498" y="2069"/>
              <a:ext cx="46" cy="43"/>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cxnSp>
          <p:nvCxnSpPr>
            <p:cNvPr id="120970" name="AutoShape 138"/>
            <p:cNvCxnSpPr>
              <a:cxnSpLocks noChangeShapeType="1"/>
            </p:cNvCxnSpPr>
            <p:nvPr/>
          </p:nvCxnSpPr>
          <p:spPr bwMode="auto">
            <a:xfrm>
              <a:off x="1277" y="1722"/>
              <a:ext cx="192" cy="497"/>
            </a:xfrm>
            <a:prstGeom prst="straightConnector1">
              <a:avLst/>
            </a:prstGeom>
            <a:noFill/>
            <a:ln w="9525">
              <a:solidFill>
                <a:schemeClr val="tx1"/>
              </a:solidFill>
              <a:prstDash val="dash"/>
              <a:round/>
              <a:headEnd/>
              <a:tailEnd/>
            </a:ln>
            <a:effectLst/>
          </p:spPr>
        </p:cxnSp>
        <p:cxnSp>
          <p:nvCxnSpPr>
            <p:cNvPr id="120971" name="AutoShape 139"/>
            <p:cNvCxnSpPr>
              <a:cxnSpLocks noChangeShapeType="1"/>
            </p:cNvCxnSpPr>
            <p:nvPr/>
          </p:nvCxnSpPr>
          <p:spPr bwMode="auto">
            <a:xfrm flipV="1">
              <a:off x="1277" y="1616"/>
              <a:ext cx="516" cy="70"/>
            </a:xfrm>
            <a:prstGeom prst="straightConnector1">
              <a:avLst/>
            </a:prstGeom>
            <a:noFill/>
            <a:ln w="9525">
              <a:solidFill>
                <a:schemeClr val="bg2"/>
              </a:solidFill>
              <a:prstDash val="dash"/>
              <a:round/>
              <a:headEnd/>
              <a:tailEnd/>
            </a:ln>
            <a:effectLst/>
          </p:spPr>
        </p:cxnSp>
        <p:cxnSp>
          <p:nvCxnSpPr>
            <p:cNvPr id="120972" name="AutoShape 140"/>
            <p:cNvCxnSpPr>
              <a:cxnSpLocks noChangeShapeType="1"/>
            </p:cNvCxnSpPr>
            <p:nvPr/>
          </p:nvCxnSpPr>
          <p:spPr bwMode="auto">
            <a:xfrm>
              <a:off x="2527" y="1295"/>
              <a:ext cx="76" cy="134"/>
            </a:xfrm>
            <a:prstGeom prst="straightConnector1">
              <a:avLst/>
            </a:prstGeom>
            <a:noFill/>
            <a:ln w="9525">
              <a:solidFill>
                <a:schemeClr val="tx1"/>
              </a:solidFill>
              <a:round/>
              <a:headEnd/>
              <a:tailEnd/>
            </a:ln>
            <a:effectLst/>
          </p:spPr>
        </p:cxnSp>
        <p:cxnSp>
          <p:nvCxnSpPr>
            <p:cNvPr id="120973" name="AutoShape 141"/>
            <p:cNvCxnSpPr>
              <a:cxnSpLocks noChangeShapeType="1"/>
            </p:cNvCxnSpPr>
            <p:nvPr/>
          </p:nvCxnSpPr>
          <p:spPr bwMode="auto">
            <a:xfrm>
              <a:off x="4332" y="1636"/>
              <a:ext cx="337" cy="568"/>
            </a:xfrm>
            <a:prstGeom prst="straightConnector1">
              <a:avLst/>
            </a:prstGeom>
            <a:noFill/>
            <a:ln w="9525">
              <a:solidFill>
                <a:schemeClr val="tx1"/>
              </a:solidFill>
              <a:prstDash val="dash"/>
              <a:round/>
              <a:headEnd/>
              <a:tailEnd/>
            </a:ln>
            <a:effectLst/>
          </p:spPr>
        </p:cxnSp>
        <p:cxnSp>
          <p:nvCxnSpPr>
            <p:cNvPr id="120974" name="AutoShape 142"/>
            <p:cNvCxnSpPr>
              <a:cxnSpLocks noChangeShapeType="1"/>
            </p:cNvCxnSpPr>
            <p:nvPr/>
          </p:nvCxnSpPr>
          <p:spPr bwMode="auto">
            <a:xfrm flipV="1">
              <a:off x="845" y="1706"/>
              <a:ext cx="393" cy="577"/>
            </a:xfrm>
            <a:prstGeom prst="straightConnector1">
              <a:avLst/>
            </a:prstGeom>
            <a:noFill/>
            <a:ln w="9525">
              <a:solidFill>
                <a:schemeClr val="tx1"/>
              </a:solidFill>
              <a:prstDash val="dash"/>
              <a:round/>
              <a:headEnd/>
              <a:tailEnd/>
            </a:ln>
            <a:effectLst/>
          </p:spPr>
        </p:cxnSp>
        <p:cxnSp>
          <p:nvCxnSpPr>
            <p:cNvPr id="120975" name="AutoShape 143"/>
            <p:cNvCxnSpPr>
              <a:cxnSpLocks noChangeShapeType="1"/>
            </p:cNvCxnSpPr>
            <p:nvPr/>
          </p:nvCxnSpPr>
          <p:spPr bwMode="auto">
            <a:xfrm flipV="1">
              <a:off x="868" y="2240"/>
              <a:ext cx="624" cy="64"/>
            </a:xfrm>
            <a:prstGeom prst="straightConnector1">
              <a:avLst/>
            </a:prstGeom>
            <a:noFill/>
            <a:ln w="9525">
              <a:solidFill>
                <a:schemeClr val="tx1"/>
              </a:solidFill>
              <a:prstDash val="dash"/>
              <a:round/>
              <a:headEnd/>
              <a:tailEnd/>
            </a:ln>
            <a:effectLst/>
          </p:spPr>
        </p:cxnSp>
        <p:cxnSp>
          <p:nvCxnSpPr>
            <p:cNvPr id="120976" name="AutoShape 144"/>
            <p:cNvCxnSpPr>
              <a:cxnSpLocks noChangeShapeType="1"/>
            </p:cNvCxnSpPr>
            <p:nvPr/>
          </p:nvCxnSpPr>
          <p:spPr bwMode="auto">
            <a:xfrm flipH="1" flipV="1">
              <a:off x="537" y="2106"/>
              <a:ext cx="291" cy="183"/>
            </a:xfrm>
            <a:prstGeom prst="straightConnector1">
              <a:avLst/>
            </a:prstGeom>
            <a:noFill/>
            <a:ln w="9525">
              <a:solidFill>
                <a:schemeClr val="tx1"/>
              </a:solidFill>
              <a:prstDash val="dash"/>
              <a:round/>
              <a:headEnd/>
              <a:tailEnd/>
            </a:ln>
            <a:effectLst/>
          </p:spPr>
        </p:cxnSp>
        <p:cxnSp>
          <p:nvCxnSpPr>
            <p:cNvPr id="120977" name="AutoShape 145"/>
            <p:cNvCxnSpPr>
              <a:cxnSpLocks noChangeShapeType="1"/>
            </p:cNvCxnSpPr>
            <p:nvPr/>
          </p:nvCxnSpPr>
          <p:spPr bwMode="auto">
            <a:xfrm>
              <a:off x="1516" y="2219"/>
              <a:ext cx="423" cy="70"/>
            </a:xfrm>
            <a:prstGeom prst="straightConnector1">
              <a:avLst/>
            </a:prstGeom>
            <a:noFill/>
            <a:ln w="9525">
              <a:solidFill>
                <a:schemeClr val="tx1"/>
              </a:solidFill>
              <a:prstDash val="dash"/>
              <a:round/>
              <a:headEnd/>
              <a:tailEnd/>
            </a:ln>
            <a:effectLst/>
          </p:spPr>
        </p:cxnSp>
        <p:cxnSp>
          <p:nvCxnSpPr>
            <p:cNvPr id="120978" name="AutoShape 146"/>
            <p:cNvCxnSpPr>
              <a:cxnSpLocks noChangeShapeType="1"/>
            </p:cNvCxnSpPr>
            <p:nvPr/>
          </p:nvCxnSpPr>
          <p:spPr bwMode="auto">
            <a:xfrm>
              <a:off x="1978" y="2304"/>
              <a:ext cx="463" cy="0"/>
            </a:xfrm>
            <a:prstGeom prst="straightConnector1">
              <a:avLst/>
            </a:prstGeom>
            <a:noFill/>
            <a:ln w="9525">
              <a:solidFill>
                <a:schemeClr val="tx1"/>
              </a:solidFill>
              <a:prstDash val="dash"/>
              <a:round/>
              <a:headEnd/>
              <a:tailEnd/>
            </a:ln>
            <a:effectLst/>
          </p:spPr>
        </p:cxnSp>
        <p:cxnSp>
          <p:nvCxnSpPr>
            <p:cNvPr id="120979" name="AutoShape 147"/>
            <p:cNvCxnSpPr>
              <a:cxnSpLocks noChangeShapeType="1"/>
            </p:cNvCxnSpPr>
            <p:nvPr/>
          </p:nvCxnSpPr>
          <p:spPr bwMode="auto">
            <a:xfrm>
              <a:off x="1840" y="1621"/>
              <a:ext cx="69" cy="320"/>
            </a:xfrm>
            <a:prstGeom prst="straightConnector1">
              <a:avLst/>
            </a:prstGeom>
            <a:noFill/>
            <a:ln w="9525">
              <a:solidFill>
                <a:schemeClr val="tx1"/>
              </a:solidFill>
              <a:prstDash val="dash"/>
              <a:round/>
              <a:headEnd/>
              <a:tailEnd/>
            </a:ln>
            <a:effectLst/>
          </p:spPr>
        </p:cxnSp>
        <p:cxnSp>
          <p:nvCxnSpPr>
            <p:cNvPr id="120980" name="AutoShape 148"/>
            <p:cNvCxnSpPr>
              <a:cxnSpLocks noChangeShapeType="1"/>
            </p:cNvCxnSpPr>
            <p:nvPr/>
          </p:nvCxnSpPr>
          <p:spPr bwMode="auto">
            <a:xfrm>
              <a:off x="1925" y="1978"/>
              <a:ext cx="523" cy="311"/>
            </a:xfrm>
            <a:prstGeom prst="straightConnector1">
              <a:avLst/>
            </a:prstGeom>
            <a:noFill/>
            <a:ln w="9525">
              <a:solidFill>
                <a:schemeClr val="tx1"/>
              </a:solidFill>
              <a:prstDash val="dash"/>
              <a:round/>
              <a:headEnd/>
              <a:tailEnd/>
            </a:ln>
            <a:effectLst/>
          </p:spPr>
        </p:cxnSp>
        <p:cxnSp>
          <p:nvCxnSpPr>
            <p:cNvPr id="120981" name="AutoShape 149"/>
            <p:cNvCxnSpPr>
              <a:cxnSpLocks noChangeShapeType="1"/>
            </p:cNvCxnSpPr>
            <p:nvPr/>
          </p:nvCxnSpPr>
          <p:spPr bwMode="auto">
            <a:xfrm flipH="1" flipV="1">
              <a:off x="1909" y="1984"/>
              <a:ext cx="46" cy="299"/>
            </a:xfrm>
            <a:prstGeom prst="straightConnector1">
              <a:avLst/>
            </a:prstGeom>
            <a:noFill/>
            <a:ln w="9525">
              <a:solidFill>
                <a:schemeClr val="tx1"/>
              </a:solidFill>
              <a:prstDash val="dash"/>
              <a:round/>
              <a:headEnd/>
              <a:tailEnd/>
            </a:ln>
            <a:effectLst/>
          </p:spPr>
        </p:cxnSp>
        <p:cxnSp>
          <p:nvCxnSpPr>
            <p:cNvPr id="120982" name="AutoShape 150"/>
            <p:cNvCxnSpPr>
              <a:cxnSpLocks noChangeShapeType="1"/>
            </p:cNvCxnSpPr>
            <p:nvPr/>
          </p:nvCxnSpPr>
          <p:spPr bwMode="auto">
            <a:xfrm flipH="1" flipV="1">
              <a:off x="1800" y="1252"/>
              <a:ext cx="16" cy="348"/>
            </a:xfrm>
            <a:prstGeom prst="straightConnector1">
              <a:avLst/>
            </a:prstGeom>
            <a:noFill/>
            <a:ln w="9525">
              <a:solidFill>
                <a:schemeClr val="tx1"/>
              </a:solidFill>
              <a:prstDash val="dash"/>
              <a:round/>
              <a:headEnd/>
              <a:tailEnd/>
            </a:ln>
            <a:effectLst/>
          </p:spPr>
        </p:cxnSp>
        <p:cxnSp>
          <p:nvCxnSpPr>
            <p:cNvPr id="120983" name="AutoShape 151"/>
            <p:cNvCxnSpPr>
              <a:cxnSpLocks noChangeShapeType="1"/>
            </p:cNvCxnSpPr>
            <p:nvPr/>
          </p:nvCxnSpPr>
          <p:spPr bwMode="auto">
            <a:xfrm flipV="1">
              <a:off x="1833" y="1493"/>
              <a:ext cx="192" cy="113"/>
            </a:xfrm>
            <a:prstGeom prst="straightConnector1">
              <a:avLst/>
            </a:prstGeom>
            <a:noFill/>
            <a:ln w="9525">
              <a:solidFill>
                <a:schemeClr val="tx1"/>
              </a:solidFill>
              <a:prstDash val="dash"/>
              <a:round/>
              <a:headEnd/>
              <a:tailEnd/>
            </a:ln>
            <a:effectLst/>
          </p:spPr>
        </p:cxnSp>
        <p:cxnSp>
          <p:nvCxnSpPr>
            <p:cNvPr id="120984" name="AutoShape 152"/>
            <p:cNvCxnSpPr>
              <a:cxnSpLocks noChangeShapeType="1"/>
            </p:cNvCxnSpPr>
            <p:nvPr/>
          </p:nvCxnSpPr>
          <p:spPr bwMode="auto">
            <a:xfrm flipV="1">
              <a:off x="2071" y="1450"/>
              <a:ext cx="509" cy="43"/>
            </a:xfrm>
            <a:prstGeom prst="straightConnector1">
              <a:avLst/>
            </a:prstGeom>
            <a:noFill/>
            <a:ln w="9525">
              <a:solidFill>
                <a:schemeClr val="tx1"/>
              </a:solidFill>
              <a:prstDash val="dash"/>
              <a:round/>
              <a:headEnd/>
              <a:tailEnd/>
            </a:ln>
            <a:effectLst/>
          </p:spPr>
        </p:cxnSp>
        <p:cxnSp>
          <p:nvCxnSpPr>
            <p:cNvPr id="120985" name="AutoShape 153"/>
            <p:cNvCxnSpPr>
              <a:cxnSpLocks noChangeShapeType="1"/>
            </p:cNvCxnSpPr>
            <p:nvPr/>
          </p:nvCxnSpPr>
          <p:spPr bwMode="auto">
            <a:xfrm>
              <a:off x="1840" y="1237"/>
              <a:ext cx="654" cy="27"/>
            </a:xfrm>
            <a:prstGeom prst="straightConnector1">
              <a:avLst/>
            </a:prstGeom>
            <a:noFill/>
            <a:ln w="9525">
              <a:solidFill>
                <a:schemeClr val="tx1"/>
              </a:solidFill>
              <a:prstDash val="dash"/>
              <a:round/>
              <a:headEnd/>
              <a:tailEnd/>
            </a:ln>
            <a:effectLst/>
          </p:spPr>
        </p:cxnSp>
        <p:cxnSp>
          <p:nvCxnSpPr>
            <p:cNvPr id="120986" name="AutoShape 154"/>
            <p:cNvCxnSpPr>
              <a:cxnSpLocks noChangeShapeType="1"/>
            </p:cNvCxnSpPr>
            <p:nvPr/>
          </p:nvCxnSpPr>
          <p:spPr bwMode="auto">
            <a:xfrm>
              <a:off x="2626" y="1450"/>
              <a:ext cx="324" cy="0"/>
            </a:xfrm>
            <a:prstGeom prst="straightConnector1">
              <a:avLst/>
            </a:prstGeom>
            <a:noFill/>
            <a:ln w="9525">
              <a:solidFill>
                <a:schemeClr val="tx1"/>
              </a:solidFill>
              <a:prstDash val="dash"/>
              <a:round/>
              <a:headEnd/>
              <a:tailEnd/>
            </a:ln>
            <a:effectLst/>
          </p:spPr>
        </p:cxnSp>
        <p:cxnSp>
          <p:nvCxnSpPr>
            <p:cNvPr id="120987" name="AutoShape 155"/>
            <p:cNvCxnSpPr>
              <a:cxnSpLocks noChangeShapeType="1"/>
            </p:cNvCxnSpPr>
            <p:nvPr/>
          </p:nvCxnSpPr>
          <p:spPr bwMode="auto">
            <a:xfrm flipV="1">
              <a:off x="2527" y="1252"/>
              <a:ext cx="694" cy="12"/>
            </a:xfrm>
            <a:prstGeom prst="straightConnector1">
              <a:avLst/>
            </a:prstGeom>
            <a:noFill/>
            <a:ln w="9525">
              <a:solidFill>
                <a:schemeClr val="tx1"/>
              </a:solidFill>
              <a:prstDash val="dash"/>
              <a:round/>
              <a:headEnd/>
              <a:tailEnd/>
            </a:ln>
            <a:effectLst/>
          </p:spPr>
        </p:cxnSp>
        <p:cxnSp>
          <p:nvCxnSpPr>
            <p:cNvPr id="120988" name="AutoShape 156"/>
            <p:cNvCxnSpPr>
              <a:cxnSpLocks noChangeShapeType="1"/>
            </p:cNvCxnSpPr>
            <p:nvPr/>
          </p:nvCxnSpPr>
          <p:spPr bwMode="auto">
            <a:xfrm>
              <a:off x="2996" y="1450"/>
              <a:ext cx="655" cy="241"/>
            </a:xfrm>
            <a:prstGeom prst="straightConnector1">
              <a:avLst/>
            </a:prstGeom>
            <a:noFill/>
            <a:ln w="9525">
              <a:solidFill>
                <a:schemeClr val="tx1"/>
              </a:solidFill>
              <a:prstDash val="dash"/>
              <a:round/>
              <a:headEnd/>
              <a:tailEnd/>
            </a:ln>
            <a:effectLst/>
          </p:spPr>
        </p:cxnSp>
        <p:cxnSp>
          <p:nvCxnSpPr>
            <p:cNvPr id="120989" name="AutoShape 157"/>
            <p:cNvCxnSpPr>
              <a:cxnSpLocks noChangeShapeType="1"/>
            </p:cNvCxnSpPr>
            <p:nvPr/>
          </p:nvCxnSpPr>
          <p:spPr bwMode="auto">
            <a:xfrm>
              <a:off x="3221" y="1252"/>
              <a:ext cx="238" cy="70"/>
            </a:xfrm>
            <a:prstGeom prst="straightConnector1">
              <a:avLst/>
            </a:prstGeom>
            <a:noFill/>
            <a:ln w="9525">
              <a:solidFill>
                <a:schemeClr val="tx1"/>
              </a:solidFill>
              <a:prstDash val="dash"/>
              <a:round/>
              <a:headEnd/>
              <a:tailEnd/>
            </a:ln>
            <a:effectLst/>
          </p:spPr>
        </p:cxnSp>
        <p:cxnSp>
          <p:nvCxnSpPr>
            <p:cNvPr id="120990" name="AutoShape 158"/>
            <p:cNvCxnSpPr>
              <a:cxnSpLocks noChangeShapeType="1"/>
            </p:cNvCxnSpPr>
            <p:nvPr/>
          </p:nvCxnSpPr>
          <p:spPr bwMode="auto">
            <a:xfrm flipV="1">
              <a:off x="3221" y="1124"/>
              <a:ext cx="152" cy="98"/>
            </a:xfrm>
            <a:prstGeom prst="straightConnector1">
              <a:avLst/>
            </a:prstGeom>
            <a:noFill/>
            <a:ln w="9525">
              <a:solidFill>
                <a:schemeClr val="tx1"/>
              </a:solidFill>
              <a:prstDash val="dash"/>
              <a:round/>
              <a:headEnd/>
              <a:tailEnd/>
            </a:ln>
            <a:effectLst/>
          </p:spPr>
        </p:cxnSp>
        <p:cxnSp>
          <p:nvCxnSpPr>
            <p:cNvPr id="120991" name="AutoShape 159"/>
            <p:cNvCxnSpPr>
              <a:cxnSpLocks noChangeShapeType="1"/>
            </p:cNvCxnSpPr>
            <p:nvPr/>
          </p:nvCxnSpPr>
          <p:spPr bwMode="auto">
            <a:xfrm>
              <a:off x="3413" y="1109"/>
              <a:ext cx="439" cy="277"/>
            </a:xfrm>
            <a:prstGeom prst="straightConnector1">
              <a:avLst/>
            </a:prstGeom>
            <a:noFill/>
            <a:ln w="9525">
              <a:solidFill>
                <a:schemeClr val="tx1"/>
              </a:solidFill>
              <a:prstDash val="dash"/>
              <a:round/>
              <a:headEnd/>
              <a:tailEnd/>
            </a:ln>
            <a:effectLst/>
          </p:spPr>
        </p:cxnSp>
        <p:cxnSp>
          <p:nvCxnSpPr>
            <p:cNvPr id="120992" name="AutoShape 160"/>
            <p:cNvCxnSpPr>
              <a:cxnSpLocks noChangeShapeType="1"/>
            </p:cNvCxnSpPr>
            <p:nvPr/>
          </p:nvCxnSpPr>
          <p:spPr bwMode="auto">
            <a:xfrm>
              <a:off x="3505" y="1322"/>
              <a:ext cx="324" cy="86"/>
            </a:xfrm>
            <a:prstGeom prst="straightConnector1">
              <a:avLst/>
            </a:prstGeom>
            <a:noFill/>
            <a:ln w="9525">
              <a:solidFill>
                <a:schemeClr val="tx1"/>
              </a:solidFill>
              <a:prstDash val="dash"/>
              <a:round/>
              <a:headEnd/>
              <a:tailEnd/>
            </a:ln>
            <a:effectLst/>
          </p:spPr>
        </p:cxnSp>
        <p:cxnSp>
          <p:nvCxnSpPr>
            <p:cNvPr id="120993" name="AutoShape 161"/>
            <p:cNvCxnSpPr>
              <a:cxnSpLocks noChangeShapeType="1"/>
            </p:cNvCxnSpPr>
            <p:nvPr/>
          </p:nvCxnSpPr>
          <p:spPr bwMode="auto">
            <a:xfrm flipV="1">
              <a:off x="3684" y="1408"/>
              <a:ext cx="145" cy="283"/>
            </a:xfrm>
            <a:prstGeom prst="straightConnector1">
              <a:avLst/>
            </a:prstGeom>
            <a:noFill/>
            <a:ln w="9525">
              <a:solidFill>
                <a:schemeClr val="tx1"/>
              </a:solidFill>
              <a:prstDash val="dash"/>
              <a:round/>
              <a:headEnd/>
              <a:tailEnd/>
            </a:ln>
            <a:effectLst/>
          </p:spPr>
        </p:cxnSp>
        <p:cxnSp>
          <p:nvCxnSpPr>
            <p:cNvPr id="120994" name="AutoShape 162"/>
            <p:cNvCxnSpPr>
              <a:cxnSpLocks noChangeShapeType="1"/>
            </p:cNvCxnSpPr>
            <p:nvPr/>
          </p:nvCxnSpPr>
          <p:spPr bwMode="auto">
            <a:xfrm>
              <a:off x="3869" y="1423"/>
              <a:ext cx="430" cy="183"/>
            </a:xfrm>
            <a:prstGeom prst="straightConnector1">
              <a:avLst/>
            </a:prstGeom>
            <a:noFill/>
            <a:ln w="9525">
              <a:solidFill>
                <a:schemeClr val="tx1"/>
              </a:solidFill>
              <a:prstDash val="dash"/>
              <a:round/>
              <a:headEnd/>
              <a:tailEnd/>
            </a:ln>
            <a:effectLst/>
          </p:spPr>
        </p:cxnSp>
        <p:cxnSp>
          <p:nvCxnSpPr>
            <p:cNvPr id="120995" name="AutoShape 163"/>
            <p:cNvCxnSpPr>
              <a:cxnSpLocks noChangeShapeType="1"/>
            </p:cNvCxnSpPr>
            <p:nvPr/>
          </p:nvCxnSpPr>
          <p:spPr bwMode="auto">
            <a:xfrm flipV="1">
              <a:off x="3691" y="1636"/>
              <a:ext cx="608" cy="70"/>
            </a:xfrm>
            <a:prstGeom prst="straightConnector1">
              <a:avLst/>
            </a:prstGeom>
            <a:noFill/>
            <a:ln w="9525">
              <a:solidFill>
                <a:schemeClr val="tx1"/>
              </a:solidFill>
              <a:prstDash val="dash"/>
              <a:round/>
              <a:headEnd/>
              <a:tailEnd/>
            </a:ln>
            <a:effectLst/>
          </p:spPr>
        </p:cxnSp>
        <p:cxnSp>
          <p:nvCxnSpPr>
            <p:cNvPr id="120996" name="AutoShape 164"/>
            <p:cNvCxnSpPr>
              <a:cxnSpLocks noChangeShapeType="1"/>
            </p:cNvCxnSpPr>
            <p:nvPr/>
          </p:nvCxnSpPr>
          <p:spPr bwMode="auto">
            <a:xfrm flipV="1">
              <a:off x="4332" y="1252"/>
              <a:ext cx="245" cy="354"/>
            </a:xfrm>
            <a:prstGeom prst="straightConnector1">
              <a:avLst/>
            </a:prstGeom>
            <a:noFill/>
            <a:ln w="9525">
              <a:solidFill>
                <a:schemeClr val="tx1"/>
              </a:solidFill>
              <a:prstDash val="dash"/>
              <a:round/>
              <a:headEnd/>
              <a:tailEnd/>
            </a:ln>
            <a:effectLst/>
          </p:spPr>
        </p:cxnSp>
        <p:sp>
          <p:nvSpPr>
            <p:cNvPr id="120997" name="Oval 165"/>
            <p:cNvSpPr>
              <a:spLocks noChangeArrowheads="1"/>
            </p:cNvSpPr>
            <p:nvPr/>
          </p:nvSpPr>
          <p:spPr bwMode="auto">
            <a:xfrm>
              <a:off x="729" y="1552"/>
              <a:ext cx="46" cy="42"/>
            </a:xfrm>
            <a:prstGeom prst="ellipse">
              <a:avLst/>
            </a:prstGeom>
            <a:solidFill>
              <a:srgbClr val="618FFD"/>
            </a:solidFill>
            <a:ln w="9525">
              <a:solidFill>
                <a:schemeClr val="tx1"/>
              </a:solidFill>
              <a:round/>
              <a:headEnd/>
              <a:tailEnd/>
            </a:ln>
            <a:effectLst/>
          </p:spPr>
          <p:txBody>
            <a:bodyPr wrap="none" anchor="ctr">
              <a:prstTxWarp prst="textNoShape">
                <a:avLst/>
              </a:prstTxWarp>
            </a:bodyPr>
            <a:lstStyle/>
            <a:p>
              <a:endParaRPr lang="en-US" dirty="0">
                <a:latin typeface="Segoe" pitchFamily="34" charset="0"/>
              </a:endParaRPr>
            </a:p>
          </p:txBody>
        </p:sp>
        <p:cxnSp>
          <p:nvCxnSpPr>
            <p:cNvPr id="120998" name="AutoShape 166"/>
            <p:cNvCxnSpPr>
              <a:cxnSpLocks noChangeShapeType="1"/>
            </p:cNvCxnSpPr>
            <p:nvPr/>
          </p:nvCxnSpPr>
          <p:spPr bwMode="auto">
            <a:xfrm>
              <a:off x="775" y="1573"/>
              <a:ext cx="470" cy="113"/>
            </a:xfrm>
            <a:prstGeom prst="straightConnector1">
              <a:avLst/>
            </a:prstGeom>
            <a:noFill/>
            <a:ln w="9525">
              <a:solidFill>
                <a:schemeClr val="tx1"/>
              </a:solidFill>
              <a:prstDash val="dash"/>
              <a:round/>
              <a:headEnd/>
              <a:tailEnd/>
            </a:ln>
            <a:effectLst/>
          </p:spPr>
        </p:cxnSp>
        <p:cxnSp>
          <p:nvCxnSpPr>
            <p:cNvPr id="120999" name="AutoShape 167"/>
            <p:cNvCxnSpPr>
              <a:cxnSpLocks noChangeShapeType="1"/>
            </p:cNvCxnSpPr>
            <p:nvPr/>
          </p:nvCxnSpPr>
          <p:spPr bwMode="auto">
            <a:xfrm>
              <a:off x="4609" y="1222"/>
              <a:ext cx="747" cy="100"/>
            </a:xfrm>
            <a:prstGeom prst="straightConnector1">
              <a:avLst/>
            </a:prstGeom>
            <a:noFill/>
            <a:ln w="9525">
              <a:solidFill>
                <a:schemeClr val="tx1"/>
              </a:solidFill>
              <a:prstDash val="dash"/>
              <a:round/>
              <a:headEnd/>
              <a:tailEnd/>
            </a:ln>
            <a:effectLst/>
          </p:spPr>
        </p:cxnSp>
        <p:cxnSp>
          <p:nvCxnSpPr>
            <p:cNvPr id="121000" name="AutoShape 168"/>
            <p:cNvCxnSpPr>
              <a:cxnSpLocks noChangeShapeType="1"/>
            </p:cNvCxnSpPr>
            <p:nvPr/>
          </p:nvCxnSpPr>
          <p:spPr bwMode="auto">
            <a:xfrm flipH="1">
              <a:off x="544" y="1578"/>
              <a:ext cx="185" cy="513"/>
            </a:xfrm>
            <a:prstGeom prst="straightConnector1">
              <a:avLst/>
            </a:prstGeom>
            <a:noFill/>
            <a:ln w="9525">
              <a:solidFill>
                <a:schemeClr val="tx1"/>
              </a:solidFill>
              <a:prstDash val="dash"/>
              <a:round/>
              <a:headEnd/>
              <a:tailEnd/>
            </a:ln>
            <a:effectLst/>
          </p:spPr>
        </p:cxnSp>
        <p:cxnSp>
          <p:nvCxnSpPr>
            <p:cNvPr id="121001" name="AutoShape 169"/>
            <p:cNvCxnSpPr>
              <a:cxnSpLocks noChangeShapeType="1"/>
            </p:cNvCxnSpPr>
            <p:nvPr/>
          </p:nvCxnSpPr>
          <p:spPr bwMode="auto">
            <a:xfrm flipV="1">
              <a:off x="1833" y="1478"/>
              <a:ext cx="231" cy="128"/>
            </a:xfrm>
            <a:prstGeom prst="straightConnector1">
              <a:avLst/>
            </a:prstGeom>
            <a:noFill/>
            <a:ln w="9525">
              <a:solidFill>
                <a:schemeClr val="tx1"/>
              </a:solidFill>
              <a:prstDash val="dash"/>
              <a:round/>
              <a:headEnd/>
              <a:tailEnd/>
            </a:ln>
            <a:effectLst/>
          </p:spPr>
        </p:cxnSp>
        <p:sp>
          <p:nvSpPr>
            <p:cNvPr id="121002" name="Freeform 170"/>
            <p:cNvSpPr>
              <a:spLocks/>
            </p:cNvSpPr>
            <p:nvPr/>
          </p:nvSpPr>
          <p:spPr bwMode="auto">
            <a:xfrm>
              <a:off x="824" y="1158"/>
              <a:ext cx="4535" cy="540"/>
            </a:xfrm>
            <a:custGeom>
              <a:avLst/>
              <a:gdLst/>
              <a:ahLst/>
              <a:cxnLst>
                <a:cxn ang="0">
                  <a:pos x="0" y="448"/>
                </a:cxn>
                <a:cxn ang="0">
                  <a:pos x="480" y="592"/>
                </a:cxn>
                <a:cxn ang="0">
                  <a:pos x="1056" y="544"/>
                </a:cxn>
                <a:cxn ang="0">
                  <a:pos x="1296" y="400"/>
                </a:cxn>
                <a:cxn ang="0">
                  <a:pos x="1584" y="352"/>
                </a:cxn>
                <a:cxn ang="0">
                  <a:pos x="1920" y="352"/>
                </a:cxn>
                <a:cxn ang="0">
                  <a:pos x="2064" y="304"/>
                </a:cxn>
                <a:cxn ang="0">
                  <a:pos x="2304" y="304"/>
                </a:cxn>
                <a:cxn ang="0">
                  <a:pos x="2832" y="544"/>
                </a:cxn>
                <a:cxn ang="0">
                  <a:pos x="3024" y="592"/>
                </a:cxn>
                <a:cxn ang="0">
                  <a:pos x="3504" y="544"/>
                </a:cxn>
                <a:cxn ang="0">
                  <a:pos x="3696" y="496"/>
                </a:cxn>
                <a:cxn ang="0">
                  <a:pos x="3936" y="64"/>
                </a:cxn>
                <a:cxn ang="0">
                  <a:pos x="4128" y="112"/>
                </a:cxn>
                <a:cxn ang="0">
                  <a:pos x="4512" y="112"/>
                </a:cxn>
                <a:cxn ang="0">
                  <a:pos x="4704" y="208"/>
                </a:cxn>
              </a:cxnLst>
              <a:rect l="0" t="0" r="r" b="b"/>
              <a:pathLst>
                <a:path w="4704" h="608">
                  <a:moveTo>
                    <a:pt x="0" y="448"/>
                  </a:moveTo>
                  <a:cubicBezTo>
                    <a:pt x="152" y="512"/>
                    <a:pt x="304" y="576"/>
                    <a:pt x="480" y="592"/>
                  </a:cubicBezTo>
                  <a:cubicBezTo>
                    <a:pt x="656" y="608"/>
                    <a:pt x="920" y="576"/>
                    <a:pt x="1056" y="544"/>
                  </a:cubicBezTo>
                  <a:cubicBezTo>
                    <a:pt x="1192" y="512"/>
                    <a:pt x="1208" y="432"/>
                    <a:pt x="1296" y="400"/>
                  </a:cubicBezTo>
                  <a:cubicBezTo>
                    <a:pt x="1384" y="368"/>
                    <a:pt x="1480" y="360"/>
                    <a:pt x="1584" y="352"/>
                  </a:cubicBezTo>
                  <a:cubicBezTo>
                    <a:pt x="1688" y="344"/>
                    <a:pt x="1840" y="360"/>
                    <a:pt x="1920" y="352"/>
                  </a:cubicBezTo>
                  <a:cubicBezTo>
                    <a:pt x="2000" y="344"/>
                    <a:pt x="2000" y="312"/>
                    <a:pt x="2064" y="304"/>
                  </a:cubicBezTo>
                  <a:cubicBezTo>
                    <a:pt x="2128" y="296"/>
                    <a:pt x="2176" y="264"/>
                    <a:pt x="2304" y="304"/>
                  </a:cubicBezTo>
                  <a:cubicBezTo>
                    <a:pt x="2432" y="344"/>
                    <a:pt x="2712" y="496"/>
                    <a:pt x="2832" y="544"/>
                  </a:cubicBezTo>
                  <a:cubicBezTo>
                    <a:pt x="2952" y="592"/>
                    <a:pt x="2912" y="592"/>
                    <a:pt x="3024" y="592"/>
                  </a:cubicBezTo>
                  <a:cubicBezTo>
                    <a:pt x="3136" y="592"/>
                    <a:pt x="3392" y="560"/>
                    <a:pt x="3504" y="544"/>
                  </a:cubicBezTo>
                  <a:cubicBezTo>
                    <a:pt x="3616" y="528"/>
                    <a:pt x="3624" y="576"/>
                    <a:pt x="3696" y="496"/>
                  </a:cubicBezTo>
                  <a:cubicBezTo>
                    <a:pt x="3768" y="416"/>
                    <a:pt x="3864" y="128"/>
                    <a:pt x="3936" y="64"/>
                  </a:cubicBezTo>
                  <a:cubicBezTo>
                    <a:pt x="4008" y="0"/>
                    <a:pt x="4032" y="104"/>
                    <a:pt x="4128" y="112"/>
                  </a:cubicBezTo>
                  <a:cubicBezTo>
                    <a:pt x="4224" y="120"/>
                    <a:pt x="4416" y="96"/>
                    <a:pt x="4512" y="112"/>
                  </a:cubicBezTo>
                  <a:cubicBezTo>
                    <a:pt x="4608" y="128"/>
                    <a:pt x="4656" y="168"/>
                    <a:pt x="4704" y="208"/>
                  </a:cubicBezTo>
                </a:path>
              </a:pathLst>
            </a:custGeom>
            <a:noFill/>
            <a:ln w="38100">
              <a:solidFill>
                <a:schemeClr val="hlink"/>
              </a:solidFill>
              <a:prstDash val="sysDot"/>
              <a:round/>
              <a:headEnd/>
              <a:tailEnd/>
            </a:ln>
            <a:effectLst/>
          </p:spPr>
          <p:txBody>
            <a:bodyPr>
              <a:prstTxWarp prst="textNoShape">
                <a:avLst/>
              </a:prstTxWarp>
            </a:bodyPr>
            <a:lstStyle/>
            <a:p>
              <a:endParaRPr lang="en-US" dirty="0">
                <a:latin typeface="Segoe" pitchFamily="34" charset="0"/>
              </a:endParaRPr>
            </a:p>
          </p:txBody>
        </p:sp>
        <p:grpSp>
          <p:nvGrpSpPr>
            <p:cNvPr id="121003" name="Group 171"/>
            <p:cNvGrpSpPr>
              <a:grpSpLocks/>
            </p:cNvGrpSpPr>
            <p:nvPr/>
          </p:nvGrpSpPr>
          <p:grpSpPr bwMode="auto">
            <a:xfrm>
              <a:off x="2442" y="1964"/>
              <a:ext cx="88" cy="373"/>
              <a:chOff x="1920" y="1488"/>
              <a:chExt cx="114" cy="534"/>
            </a:xfrm>
          </p:grpSpPr>
          <p:sp>
            <p:nvSpPr>
              <p:cNvPr id="121004" name="Freeform 172"/>
              <p:cNvSpPr>
                <a:spLocks/>
              </p:cNvSpPr>
              <p:nvPr/>
            </p:nvSpPr>
            <p:spPr bwMode="auto">
              <a:xfrm>
                <a:off x="1968" y="1590"/>
                <a:ext cx="24" cy="48"/>
              </a:xfrm>
              <a:custGeom>
                <a:avLst/>
                <a:gdLst/>
                <a:ahLst/>
                <a:cxnLst>
                  <a:cxn ang="0">
                    <a:pos x="6" y="12"/>
                  </a:cxn>
                  <a:cxn ang="0">
                    <a:pos x="12" y="0"/>
                  </a:cxn>
                  <a:cxn ang="0">
                    <a:pos x="18" y="12"/>
                  </a:cxn>
                  <a:cxn ang="0">
                    <a:pos x="24" y="36"/>
                  </a:cxn>
                  <a:cxn ang="0">
                    <a:pos x="12" y="48"/>
                  </a:cxn>
                  <a:cxn ang="0">
                    <a:pos x="0" y="36"/>
                  </a:cxn>
                  <a:cxn ang="0">
                    <a:pos x="6" y="12"/>
                  </a:cxn>
                </a:cxnLst>
                <a:rect l="0" t="0" r="r" b="b"/>
                <a:pathLst>
                  <a:path w="24" h="48">
                    <a:moveTo>
                      <a:pt x="6" y="12"/>
                    </a:moveTo>
                    <a:lnTo>
                      <a:pt x="12" y="0"/>
                    </a:lnTo>
                    <a:lnTo>
                      <a:pt x="18" y="12"/>
                    </a:lnTo>
                    <a:lnTo>
                      <a:pt x="24" y="36"/>
                    </a:lnTo>
                    <a:lnTo>
                      <a:pt x="12" y="48"/>
                    </a:lnTo>
                    <a:lnTo>
                      <a:pt x="0" y="36"/>
                    </a:lnTo>
                    <a:lnTo>
                      <a:pt x="6" y="12"/>
                    </a:lnTo>
                    <a:close/>
                  </a:path>
                </a:pathLst>
              </a:custGeom>
              <a:solidFill>
                <a:srgbClr val="FFFFFF"/>
              </a:solid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sp>
            <p:nvSpPr>
              <p:cNvPr id="121005" name="Freeform 173"/>
              <p:cNvSpPr>
                <a:spLocks noEditPoints="1"/>
              </p:cNvSpPr>
              <p:nvPr/>
            </p:nvSpPr>
            <p:spPr bwMode="auto">
              <a:xfrm>
                <a:off x="1920" y="1572"/>
                <a:ext cx="114" cy="450"/>
              </a:xfrm>
              <a:custGeom>
                <a:avLst/>
                <a:gdLst/>
                <a:ahLst/>
                <a:cxnLst>
                  <a:cxn ang="0">
                    <a:pos x="0" y="414"/>
                  </a:cxn>
                  <a:cxn ang="0">
                    <a:pos x="60" y="378"/>
                  </a:cxn>
                  <a:cxn ang="0">
                    <a:pos x="114" y="414"/>
                  </a:cxn>
                  <a:cxn ang="0">
                    <a:pos x="60" y="0"/>
                  </a:cxn>
                  <a:cxn ang="0">
                    <a:pos x="60" y="450"/>
                  </a:cxn>
                  <a:cxn ang="0">
                    <a:pos x="0" y="414"/>
                  </a:cxn>
                  <a:cxn ang="0">
                    <a:pos x="60" y="0"/>
                  </a:cxn>
                  <a:cxn ang="0">
                    <a:pos x="114" y="414"/>
                  </a:cxn>
                  <a:cxn ang="0">
                    <a:pos x="60" y="450"/>
                  </a:cxn>
                  <a:cxn ang="0">
                    <a:pos x="42" y="102"/>
                  </a:cxn>
                  <a:cxn ang="0">
                    <a:pos x="60" y="114"/>
                  </a:cxn>
                  <a:cxn ang="0">
                    <a:pos x="72" y="102"/>
                  </a:cxn>
                  <a:cxn ang="0">
                    <a:pos x="42" y="138"/>
                  </a:cxn>
                  <a:cxn ang="0">
                    <a:pos x="60" y="150"/>
                  </a:cxn>
                  <a:cxn ang="0">
                    <a:pos x="78" y="138"/>
                  </a:cxn>
                  <a:cxn ang="0">
                    <a:pos x="36" y="174"/>
                  </a:cxn>
                  <a:cxn ang="0">
                    <a:pos x="60" y="186"/>
                  </a:cxn>
                  <a:cxn ang="0">
                    <a:pos x="84" y="174"/>
                  </a:cxn>
                  <a:cxn ang="0">
                    <a:pos x="30" y="204"/>
                  </a:cxn>
                  <a:cxn ang="0">
                    <a:pos x="60" y="228"/>
                  </a:cxn>
                  <a:cxn ang="0">
                    <a:pos x="90" y="204"/>
                  </a:cxn>
                  <a:cxn ang="0">
                    <a:pos x="24" y="240"/>
                  </a:cxn>
                  <a:cxn ang="0">
                    <a:pos x="60" y="264"/>
                  </a:cxn>
                  <a:cxn ang="0">
                    <a:pos x="90" y="240"/>
                  </a:cxn>
                  <a:cxn ang="0">
                    <a:pos x="24" y="276"/>
                  </a:cxn>
                  <a:cxn ang="0">
                    <a:pos x="60" y="300"/>
                  </a:cxn>
                  <a:cxn ang="0">
                    <a:pos x="96" y="276"/>
                  </a:cxn>
                  <a:cxn ang="0">
                    <a:pos x="18" y="312"/>
                  </a:cxn>
                  <a:cxn ang="0">
                    <a:pos x="60" y="336"/>
                  </a:cxn>
                  <a:cxn ang="0">
                    <a:pos x="102" y="312"/>
                  </a:cxn>
                  <a:cxn ang="0">
                    <a:pos x="12" y="348"/>
                  </a:cxn>
                  <a:cxn ang="0">
                    <a:pos x="60" y="378"/>
                  </a:cxn>
                  <a:cxn ang="0">
                    <a:pos x="108" y="348"/>
                  </a:cxn>
                  <a:cxn ang="0">
                    <a:pos x="6" y="378"/>
                  </a:cxn>
                  <a:cxn ang="0">
                    <a:pos x="60" y="414"/>
                  </a:cxn>
                  <a:cxn ang="0">
                    <a:pos x="108" y="378"/>
                  </a:cxn>
                </a:cxnLst>
                <a:rect l="0" t="0" r="r" b="b"/>
                <a:pathLst>
                  <a:path w="114" h="450">
                    <a:moveTo>
                      <a:pt x="0" y="414"/>
                    </a:moveTo>
                    <a:lnTo>
                      <a:pt x="60" y="378"/>
                    </a:lnTo>
                    <a:lnTo>
                      <a:pt x="114" y="414"/>
                    </a:lnTo>
                    <a:moveTo>
                      <a:pt x="60" y="0"/>
                    </a:moveTo>
                    <a:lnTo>
                      <a:pt x="60" y="450"/>
                    </a:lnTo>
                    <a:lnTo>
                      <a:pt x="0" y="414"/>
                    </a:lnTo>
                    <a:lnTo>
                      <a:pt x="60" y="0"/>
                    </a:lnTo>
                    <a:lnTo>
                      <a:pt x="114" y="414"/>
                    </a:lnTo>
                    <a:lnTo>
                      <a:pt x="60" y="450"/>
                    </a:lnTo>
                    <a:moveTo>
                      <a:pt x="42" y="102"/>
                    </a:moveTo>
                    <a:lnTo>
                      <a:pt x="60" y="114"/>
                    </a:lnTo>
                    <a:lnTo>
                      <a:pt x="72" y="102"/>
                    </a:lnTo>
                    <a:moveTo>
                      <a:pt x="42" y="138"/>
                    </a:moveTo>
                    <a:lnTo>
                      <a:pt x="60" y="150"/>
                    </a:lnTo>
                    <a:lnTo>
                      <a:pt x="78" y="138"/>
                    </a:lnTo>
                    <a:moveTo>
                      <a:pt x="36" y="174"/>
                    </a:moveTo>
                    <a:lnTo>
                      <a:pt x="60" y="186"/>
                    </a:lnTo>
                    <a:lnTo>
                      <a:pt x="84" y="174"/>
                    </a:lnTo>
                    <a:moveTo>
                      <a:pt x="30" y="204"/>
                    </a:moveTo>
                    <a:lnTo>
                      <a:pt x="60" y="228"/>
                    </a:lnTo>
                    <a:lnTo>
                      <a:pt x="90" y="204"/>
                    </a:lnTo>
                    <a:moveTo>
                      <a:pt x="24" y="240"/>
                    </a:moveTo>
                    <a:lnTo>
                      <a:pt x="60" y="264"/>
                    </a:lnTo>
                    <a:lnTo>
                      <a:pt x="90" y="240"/>
                    </a:lnTo>
                    <a:moveTo>
                      <a:pt x="24" y="276"/>
                    </a:moveTo>
                    <a:lnTo>
                      <a:pt x="60" y="300"/>
                    </a:lnTo>
                    <a:lnTo>
                      <a:pt x="96" y="276"/>
                    </a:lnTo>
                    <a:moveTo>
                      <a:pt x="18" y="312"/>
                    </a:moveTo>
                    <a:lnTo>
                      <a:pt x="60" y="336"/>
                    </a:lnTo>
                    <a:lnTo>
                      <a:pt x="102" y="312"/>
                    </a:lnTo>
                    <a:moveTo>
                      <a:pt x="12" y="348"/>
                    </a:moveTo>
                    <a:lnTo>
                      <a:pt x="60" y="378"/>
                    </a:lnTo>
                    <a:lnTo>
                      <a:pt x="108" y="348"/>
                    </a:lnTo>
                    <a:moveTo>
                      <a:pt x="6" y="378"/>
                    </a:moveTo>
                    <a:lnTo>
                      <a:pt x="60" y="414"/>
                    </a:lnTo>
                    <a:lnTo>
                      <a:pt x="108" y="378"/>
                    </a:lnTo>
                  </a:path>
                </a:pathLst>
              </a:custGeom>
              <a:no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sp>
            <p:nvSpPr>
              <p:cNvPr id="121006" name="Freeform 174"/>
              <p:cNvSpPr>
                <a:spLocks noEditPoints="1"/>
              </p:cNvSpPr>
              <p:nvPr/>
            </p:nvSpPr>
            <p:spPr bwMode="auto">
              <a:xfrm>
                <a:off x="1920" y="1488"/>
                <a:ext cx="114" cy="84"/>
              </a:xfrm>
              <a:custGeom>
                <a:avLst/>
                <a:gdLst/>
                <a:ahLst/>
                <a:cxnLst>
                  <a:cxn ang="0">
                    <a:pos x="42" y="84"/>
                  </a:cxn>
                  <a:cxn ang="0">
                    <a:pos x="18" y="78"/>
                  </a:cxn>
                  <a:cxn ang="0">
                    <a:pos x="30" y="66"/>
                  </a:cxn>
                  <a:cxn ang="0">
                    <a:pos x="0" y="66"/>
                  </a:cxn>
                  <a:cxn ang="0">
                    <a:pos x="114" y="66"/>
                  </a:cxn>
                  <a:cxn ang="0">
                    <a:pos x="84" y="84"/>
                  </a:cxn>
                  <a:cxn ang="0">
                    <a:pos x="96" y="60"/>
                  </a:cxn>
                  <a:cxn ang="0">
                    <a:pos x="66" y="84"/>
                  </a:cxn>
                  <a:cxn ang="0">
                    <a:pos x="60" y="72"/>
                  </a:cxn>
                  <a:cxn ang="0">
                    <a:pos x="54" y="24"/>
                  </a:cxn>
                  <a:cxn ang="0">
                    <a:pos x="66" y="42"/>
                  </a:cxn>
                  <a:cxn ang="0">
                    <a:pos x="60" y="0"/>
                  </a:cxn>
                </a:cxnLst>
                <a:rect l="0" t="0" r="r" b="b"/>
                <a:pathLst>
                  <a:path w="114" h="84">
                    <a:moveTo>
                      <a:pt x="42" y="84"/>
                    </a:moveTo>
                    <a:lnTo>
                      <a:pt x="18" y="78"/>
                    </a:lnTo>
                    <a:lnTo>
                      <a:pt x="30" y="66"/>
                    </a:lnTo>
                    <a:lnTo>
                      <a:pt x="0" y="66"/>
                    </a:lnTo>
                    <a:moveTo>
                      <a:pt x="114" y="66"/>
                    </a:moveTo>
                    <a:lnTo>
                      <a:pt x="84" y="84"/>
                    </a:lnTo>
                    <a:lnTo>
                      <a:pt x="96" y="60"/>
                    </a:lnTo>
                    <a:lnTo>
                      <a:pt x="66" y="84"/>
                    </a:lnTo>
                    <a:moveTo>
                      <a:pt x="60" y="72"/>
                    </a:moveTo>
                    <a:lnTo>
                      <a:pt x="54" y="24"/>
                    </a:lnTo>
                    <a:lnTo>
                      <a:pt x="66" y="42"/>
                    </a:lnTo>
                    <a:lnTo>
                      <a:pt x="60" y="0"/>
                    </a:lnTo>
                  </a:path>
                </a:pathLst>
              </a:custGeom>
              <a:noFill/>
              <a:ln w="9525">
                <a:solidFill>
                  <a:srgbClr val="000000"/>
                </a:solidFill>
                <a:prstDash val="solid"/>
                <a:round/>
                <a:headEnd/>
                <a:tailEnd/>
              </a:ln>
            </p:spPr>
            <p:txBody>
              <a:bodyPr>
                <a:prstTxWarp prst="textNoShape">
                  <a:avLst/>
                </a:prstTxWarp>
              </a:bodyPr>
              <a:lstStyle/>
              <a:p>
                <a:endParaRPr lang="en-US" dirty="0">
                  <a:latin typeface="Segoe" pitchFamily="34" charset="0"/>
                </a:endParaRPr>
              </a:p>
            </p:txBody>
          </p:sp>
        </p:grpSp>
        <p:graphicFrame>
          <p:nvGraphicFramePr>
            <p:cNvPr id="121007" name="Object 175"/>
            <p:cNvGraphicFramePr>
              <a:graphicFrameLocks noChangeAspect="1"/>
            </p:cNvGraphicFramePr>
            <p:nvPr/>
          </p:nvGraphicFramePr>
          <p:xfrm>
            <a:off x="3515" y="1569"/>
            <a:ext cx="419" cy="300"/>
          </p:xfrm>
          <a:graphic>
            <a:graphicData uri="http://schemas.openxmlformats.org/presentationml/2006/ole">
              <p:oleObj spid="_x0000_s121007" name="Bild" r:id="rId6" imgW="2956316" imgH="2432103" progId="">
                <p:embed/>
              </p:oleObj>
            </a:graphicData>
          </a:graphic>
        </p:graphicFrame>
        <p:grpSp>
          <p:nvGrpSpPr>
            <p:cNvPr id="121008" name="Group 176"/>
            <p:cNvGrpSpPr>
              <a:grpSpLocks/>
            </p:cNvGrpSpPr>
            <p:nvPr/>
          </p:nvGrpSpPr>
          <p:grpSpPr bwMode="auto">
            <a:xfrm>
              <a:off x="431" y="1883"/>
              <a:ext cx="219" cy="427"/>
              <a:chOff x="1202" y="1117"/>
              <a:chExt cx="227" cy="480"/>
            </a:xfrm>
          </p:grpSpPr>
          <p:pic>
            <p:nvPicPr>
              <p:cNvPr id="121009" name="Picture 177"/>
              <p:cNvPicPr>
                <a:picLocks noChangeAspect="1" noChangeArrowheads="1"/>
              </p:cNvPicPr>
              <p:nvPr/>
            </p:nvPicPr>
            <p:blipFill>
              <a:blip r:embed="rId7"/>
              <a:srcRect/>
              <a:stretch>
                <a:fillRect/>
              </a:stretch>
            </p:blipFill>
            <p:spPr bwMode="auto">
              <a:xfrm>
                <a:off x="1323" y="1117"/>
                <a:ext cx="106" cy="181"/>
              </a:xfrm>
              <a:prstGeom prst="rect">
                <a:avLst/>
              </a:prstGeom>
              <a:solidFill>
                <a:schemeClr val="accent1"/>
              </a:solidFill>
              <a:ln w="12700" cap="sq">
                <a:noFill/>
                <a:miter lim="800000"/>
                <a:headEnd type="none" w="sm" len="sm"/>
                <a:tailEnd type="none" w="sm" len="sm"/>
              </a:ln>
              <a:effectLst>
                <a:outerShdw blurRad="63500" dist="38100" algn="ctr" rotWithShape="0">
                  <a:schemeClr val="bg1">
                    <a:alpha val="74998"/>
                  </a:schemeClr>
                </a:outerShdw>
              </a:effectLst>
            </p:spPr>
          </p:pic>
          <p:sp>
            <p:nvSpPr>
              <p:cNvPr id="121010" name="Freeform 178"/>
              <p:cNvSpPr>
                <a:spLocks/>
              </p:cNvSpPr>
              <p:nvPr/>
            </p:nvSpPr>
            <p:spPr bwMode="auto">
              <a:xfrm>
                <a:off x="1245" y="1259"/>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1" name="Freeform 179"/>
              <p:cNvSpPr>
                <a:spLocks/>
              </p:cNvSpPr>
              <p:nvPr/>
            </p:nvSpPr>
            <p:spPr bwMode="auto">
              <a:xfrm>
                <a:off x="1231" y="1205"/>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2" name="Freeform 180"/>
              <p:cNvSpPr>
                <a:spLocks/>
              </p:cNvSpPr>
              <p:nvPr/>
            </p:nvSpPr>
            <p:spPr bwMode="auto">
              <a:xfrm>
                <a:off x="1218" y="1297"/>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3" name="Freeform 181"/>
              <p:cNvSpPr>
                <a:spLocks/>
              </p:cNvSpPr>
              <p:nvPr/>
            </p:nvSpPr>
            <p:spPr bwMode="auto">
              <a:xfrm>
                <a:off x="1202" y="1188"/>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4" name="Freeform 182"/>
              <p:cNvSpPr>
                <a:spLocks/>
              </p:cNvSpPr>
              <p:nvPr/>
            </p:nvSpPr>
            <p:spPr bwMode="auto">
              <a:xfrm>
                <a:off x="1236" y="1429"/>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5" name="Freeform 183"/>
              <p:cNvSpPr>
                <a:spLocks/>
              </p:cNvSpPr>
              <p:nvPr/>
            </p:nvSpPr>
            <p:spPr bwMode="auto">
              <a:xfrm>
                <a:off x="1261" y="1415"/>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1016" name="Group 184"/>
            <p:cNvGrpSpPr>
              <a:grpSpLocks/>
            </p:cNvGrpSpPr>
            <p:nvPr/>
          </p:nvGrpSpPr>
          <p:grpSpPr bwMode="auto">
            <a:xfrm>
              <a:off x="1350" y="1924"/>
              <a:ext cx="262" cy="427"/>
              <a:chOff x="4422" y="2160"/>
              <a:chExt cx="272" cy="480"/>
            </a:xfrm>
          </p:grpSpPr>
          <p:pic>
            <p:nvPicPr>
              <p:cNvPr id="121017" name="Picture 185" descr="SIEMENS S25 (Dualband)"/>
              <p:cNvPicPr>
                <a:picLocks noChangeAspect="1" noChangeArrowheads="1"/>
              </p:cNvPicPr>
              <p:nvPr/>
            </p:nvPicPr>
            <p:blipFill>
              <a:blip r:embed="rId8"/>
              <a:srcRect/>
              <a:stretch>
                <a:fillRect/>
              </a:stretch>
            </p:blipFill>
            <p:spPr bwMode="auto">
              <a:xfrm>
                <a:off x="4509" y="2160"/>
                <a:ext cx="185" cy="226"/>
              </a:xfrm>
              <a:prstGeom prst="rect">
                <a:avLst/>
              </a:prstGeom>
              <a:noFill/>
              <a:ln w="9525">
                <a:noFill/>
                <a:miter lim="800000"/>
                <a:headEnd/>
                <a:tailEnd/>
              </a:ln>
              <a:effectLst>
                <a:outerShdw blurRad="63500" dist="52363" dir="20757825" algn="ctr" rotWithShape="0">
                  <a:schemeClr val="bg1">
                    <a:alpha val="74998"/>
                  </a:schemeClr>
                </a:outerShdw>
              </a:effectLst>
            </p:spPr>
          </p:pic>
          <p:sp>
            <p:nvSpPr>
              <p:cNvPr id="121018" name="Freeform 186"/>
              <p:cNvSpPr>
                <a:spLocks/>
              </p:cNvSpPr>
              <p:nvPr/>
            </p:nvSpPr>
            <p:spPr bwMode="auto">
              <a:xfrm>
                <a:off x="4465" y="2302"/>
                <a:ext cx="178" cy="75"/>
              </a:xfrm>
              <a:custGeom>
                <a:avLst/>
                <a:gdLst/>
                <a:ahLst/>
                <a:cxnLst>
                  <a:cxn ang="0">
                    <a:pos x="0" y="360"/>
                  </a:cxn>
                  <a:cxn ang="0">
                    <a:pos x="33" y="322"/>
                  </a:cxn>
                  <a:cxn ang="0">
                    <a:pos x="105" y="309"/>
                  </a:cxn>
                  <a:cxn ang="0">
                    <a:pos x="336" y="353"/>
                  </a:cxn>
                  <a:cxn ang="0">
                    <a:pos x="559" y="392"/>
                  </a:cxn>
                  <a:cxn ang="0">
                    <a:pos x="836" y="386"/>
                  </a:cxn>
                  <a:cxn ang="0">
                    <a:pos x="1093" y="334"/>
                  </a:cxn>
                  <a:cxn ang="0">
                    <a:pos x="1251" y="246"/>
                  </a:cxn>
                  <a:cxn ang="0">
                    <a:pos x="1231" y="177"/>
                  </a:cxn>
                  <a:cxn ang="0">
                    <a:pos x="1258" y="81"/>
                  </a:cxn>
                  <a:cxn ang="0">
                    <a:pos x="1317" y="31"/>
                  </a:cxn>
                  <a:cxn ang="0">
                    <a:pos x="1383" y="0"/>
                  </a:cxn>
                  <a:cxn ang="0">
                    <a:pos x="1408" y="68"/>
                  </a:cxn>
                  <a:cxn ang="0">
                    <a:pos x="1422" y="138"/>
                  </a:cxn>
                  <a:cxn ang="0">
                    <a:pos x="1395" y="271"/>
                  </a:cxn>
                  <a:cxn ang="0">
                    <a:pos x="1329" y="309"/>
                  </a:cxn>
                  <a:cxn ang="0">
                    <a:pos x="1172" y="360"/>
                  </a:cxn>
                  <a:cxn ang="0">
                    <a:pos x="1001" y="404"/>
                  </a:cxn>
                  <a:cxn ang="0">
                    <a:pos x="718" y="455"/>
                  </a:cxn>
                  <a:cxn ang="0">
                    <a:pos x="455" y="462"/>
                  </a:cxn>
                  <a:cxn ang="0">
                    <a:pos x="99" y="429"/>
                  </a:cxn>
                  <a:cxn ang="0">
                    <a:pos x="0" y="360"/>
                  </a:cxn>
                </a:cxnLst>
                <a:rect l="0" t="0" r="r" b="b"/>
                <a:pathLst>
                  <a:path w="1422" h="462">
                    <a:moveTo>
                      <a:pt x="0" y="360"/>
                    </a:moveTo>
                    <a:lnTo>
                      <a:pt x="33" y="322"/>
                    </a:lnTo>
                    <a:lnTo>
                      <a:pt x="105" y="309"/>
                    </a:lnTo>
                    <a:lnTo>
                      <a:pt x="336" y="353"/>
                    </a:lnTo>
                    <a:lnTo>
                      <a:pt x="559" y="392"/>
                    </a:lnTo>
                    <a:lnTo>
                      <a:pt x="836" y="386"/>
                    </a:lnTo>
                    <a:lnTo>
                      <a:pt x="1093" y="334"/>
                    </a:lnTo>
                    <a:lnTo>
                      <a:pt x="1251" y="246"/>
                    </a:lnTo>
                    <a:lnTo>
                      <a:pt x="1231" y="177"/>
                    </a:lnTo>
                    <a:lnTo>
                      <a:pt x="1258" y="81"/>
                    </a:lnTo>
                    <a:lnTo>
                      <a:pt x="1317" y="31"/>
                    </a:lnTo>
                    <a:lnTo>
                      <a:pt x="1383" y="0"/>
                    </a:lnTo>
                    <a:lnTo>
                      <a:pt x="1408" y="68"/>
                    </a:lnTo>
                    <a:lnTo>
                      <a:pt x="1422" y="138"/>
                    </a:lnTo>
                    <a:lnTo>
                      <a:pt x="1395" y="271"/>
                    </a:lnTo>
                    <a:lnTo>
                      <a:pt x="1329" y="309"/>
                    </a:lnTo>
                    <a:lnTo>
                      <a:pt x="1172" y="360"/>
                    </a:lnTo>
                    <a:lnTo>
                      <a:pt x="1001" y="404"/>
                    </a:lnTo>
                    <a:lnTo>
                      <a:pt x="718" y="455"/>
                    </a:lnTo>
                    <a:lnTo>
                      <a:pt x="455" y="462"/>
                    </a:lnTo>
                    <a:lnTo>
                      <a:pt x="99" y="429"/>
                    </a:lnTo>
                    <a:lnTo>
                      <a:pt x="0" y="36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19" name="Freeform 187"/>
              <p:cNvSpPr>
                <a:spLocks/>
              </p:cNvSpPr>
              <p:nvPr/>
            </p:nvSpPr>
            <p:spPr bwMode="auto">
              <a:xfrm>
                <a:off x="4451" y="2248"/>
                <a:ext cx="96" cy="107"/>
              </a:xfrm>
              <a:custGeom>
                <a:avLst/>
                <a:gdLst/>
                <a:ahLst/>
                <a:cxnLst>
                  <a:cxn ang="0">
                    <a:pos x="20" y="658"/>
                  </a:cxn>
                  <a:cxn ang="0">
                    <a:pos x="0" y="594"/>
                  </a:cxn>
                  <a:cxn ang="0">
                    <a:pos x="39" y="538"/>
                  </a:cxn>
                  <a:cxn ang="0">
                    <a:pos x="171" y="487"/>
                  </a:cxn>
                  <a:cxn ang="0">
                    <a:pos x="322" y="474"/>
                  </a:cxn>
                  <a:cxn ang="0">
                    <a:pos x="427" y="442"/>
                  </a:cxn>
                  <a:cxn ang="0">
                    <a:pos x="493" y="385"/>
                  </a:cxn>
                  <a:cxn ang="0">
                    <a:pos x="566" y="259"/>
                  </a:cxn>
                  <a:cxn ang="0">
                    <a:pos x="625" y="120"/>
                  </a:cxn>
                  <a:cxn ang="0">
                    <a:pos x="625" y="50"/>
                  </a:cxn>
                  <a:cxn ang="0">
                    <a:pos x="658" y="12"/>
                  </a:cxn>
                  <a:cxn ang="0">
                    <a:pos x="704" y="0"/>
                  </a:cxn>
                  <a:cxn ang="0">
                    <a:pos x="750" y="32"/>
                  </a:cxn>
                  <a:cxn ang="0">
                    <a:pos x="770" y="100"/>
                  </a:cxn>
                  <a:cxn ang="0">
                    <a:pos x="763" y="189"/>
                  </a:cxn>
                  <a:cxn ang="0">
                    <a:pos x="737" y="253"/>
                  </a:cxn>
                  <a:cxn ang="0">
                    <a:pos x="711" y="253"/>
                  </a:cxn>
                  <a:cxn ang="0">
                    <a:pos x="697" y="228"/>
                  </a:cxn>
                  <a:cxn ang="0">
                    <a:pos x="658" y="221"/>
                  </a:cxn>
                  <a:cxn ang="0">
                    <a:pos x="586" y="316"/>
                  </a:cxn>
                  <a:cxn ang="0">
                    <a:pos x="500" y="462"/>
                  </a:cxn>
                  <a:cxn ang="0">
                    <a:pos x="441" y="525"/>
                  </a:cxn>
                  <a:cxn ang="0">
                    <a:pos x="322" y="562"/>
                  </a:cxn>
                  <a:cxn ang="0">
                    <a:pos x="184" y="601"/>
                  </a:cxn>
                  <a:cxn ang="0">
                    <a:pos x="93" y="632"/>
                  </a:cxn>
                  <a:cxn ang="0">
                    <a:pos x="20" y="658"/>
                  </a:cxn>
                </a:cxnLst>
                <a:rect l="0" t="0" r="r" b="b"/>
                <a:pathLst>
                  <a:path w="770" h="658">
                    <a:moveTo>
                      <a:pt x="20" y="658"/>
                    </a:moveTo>
                    <a:lnTo>
                      <a:pt x="0" y="594"/>
                    </a:lnTo>
                    <a:lnTo>
                      <a:pt x="39" y="538"/>
                    </a:lnTo>
                    <a:lnTo>
                      <a:pt x="171" y="487"/>
                    </a:lnTo>
                    <a:lnTo>
                      <a:pt x="322" y="474"/>
                    </a:lnTo>
                    <a:lnTo>
                      <a:pt x="427" y="442"/>
                    </a:lnTo>
                    <a:lnTo>
                      <a:pt x="493" y="385"/>
                    </a:lnTo>
                    <a:lnTo>
                      <a:pt x="566" y="259"/>
                    </a:lnTo>
                    <a:lnTo>
                      <a:pt x="625" y="120"/>
                    </a:lnTo>
                    <a:lnTo>
                      <a:pt x="625" y="50"/>
                    </a:lnTo>
                    <a:lnTo>
                      <a:pt x="658" y="12"/>
                    </a:lnTo>
                    <a:lnTo>
                      <a:pt x="704" y="0"/>
                    </a:lnTo>
                    <a:lnTo>
                      <a:pt x="750" y="32"/>
                    </a:lnTo>
                    <a:lnTo>
                      <a:pt x="770" y="100"/>
                    </a:lnTo>
                    <a:lnTo>
                      <a:pt x="763" y="189"/>
                    </a:lnTo>
                    <a:lnTo>
                      <a:pt x="737" y="253"/>
                    </a:lnTo>
                    <a:lnTo>
                      <a:pt x="711" y="253"/>
                    </a:lnTo>
                    <a:lnTo>
                      <a:pt x="697" y="228"/>
                    </a:lnTo>
                    <a:lnTo>
                      <a:pt x="658" y="221"/>
                    </a:lnTo>
                    <a:lnTo>
                      <a:pt x="586" y="316"/>
                    </a:lnTo>
                    <a:lnTo>
                      <a:pt x="500" y="462"/>
                    </a:lnTo>
                    <a:lnTo>
                      <a:pt x="441" y="525"/>
                    </a:lnTo>
                    <a:lnTo>
                      <a:pt x="322" y="562"/>
                    </a:lnTo>
                    <a:lnTo>
                      <a:pt x="184" y="601"/>
                    </a:lnTo>
                    <a:lnTo>
                      <a:pt x="93" y="632"/>
                    </a:lnTo>
                    <a:lnTo>
                      <a:pt x="20" y="65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20" name="Freeform 188"/>
              <p:cNvSpPr>
                <a:spLocks/>
              </p:cNvSpPr>
              <p:nvPr/>
            </p:nvSpPr>
            <p:spPr bwMode="auto">
              <a:xfrm>
                <a:off x="4438" y="2340"/>
                <a:ext cx="73" cy="159"/>
              </a:xfrm>
              <a:custGeom>
                <a:avLst/>
                <a:gdLst/>
                <a:ahLst/>
                <a:cxnLst>
                  <a:cxn ang="0">
                    <a:pos x="0" y="128"/>
                  </a:cxn>
                  <a:cxn ang="0">
                    <a:pos x="32" y="52"/>
                  </a:cxn>
                  <a:cxn ang="0">
                    <a:pos x="78" y="0"/>
                  </a:cxn>
                  <a:cxn ang="0">
                    <a:pos x="196" y="0"/>
                  </a:cxn>
                  <a:cxn ang="0">
                    <a:pos x="315" y="52"/>
                  </a:cxn>
                  <a:cxn ang="0">
                    <a:pos x="454" y="196"/>
                  </a:cxn>
                  <a:cxn ang="0">
                    <a:pos x="525" y="311"/>
                  </a:cxn>
                  <a:cxn ang="0">
                    <a:pos x="572" y="469"/>
                  </a:cxn>
                  <a:cxn ang="0">
                    <a:pos x="585" y="652"/>
                  </a:cxn>
                  <a:cxn ang="0">
                    <a:pos x="559" y="848"/>
                  </a:cxn>
                  <a:cxn ang="0">
                    <a:pos x="493" y="944"/>
                  </a:cxn>
                  <a:cxn ang="0">
                    <a:pos x="374" y="975"/>
                  </a:cxn>
                  <a:cxn ang="0">
                    <a:pos x="302" y="969"/>
                  </a:cxn>
                  <a:cxn ang="0">
                    <a:pos x="243" y="937"/>
                  </a:cxn>
                  <a:cxn ang="0">
                    <a:pos x="190" y="893"/>
                  </a:cxn>
                  <a:cxn ang="0">
                    <a:pos x="170" y="817"/>
                  </a:cxn>
                  <a:cxn ang="0">
                    <a:pos x="184" y="741"/>
                  </a:cxn>
                  <a:cxn ang="0">
                    <a:pos x="229" y="697"/>
                  </a:cxn>
                  <a:cxn ang="0">
                    <a:pos x="262" y="647"/>
                  </a:cxn>
                  <a:cxn ang="0">
                    <a:pos x="275" y="583"/>
                  </a:cxn>
                  <a:cxn ang="0">
                    <a:pos x="275" y="526"/>
                  </a:cxn>
                  <a:cxn ang="0">
                    <a:pos x="250" y="475"/>
                  </a:cxn>
                  <a:cxn ang="0">
                    <a:pos x="157" y="387"/>
                  </a:cxn>
                  <a:cxn ang="0">
                    <a:pos x="45" y="285"/>
                  </a:cxn>
                  <a:cxn ang="0">
                    <a:pos x="5" y="203"/>
                  </a:cxn>
                  <a:cxn ang="0">
                    <a:pos x="0" y="128"/>
                  </a:cxn>
                </a:cxnLst>
                <a:rect l="0" t="0" r="r" b="b"/>
                <a:pathLst>
                  <a:path w="585" h="975">
                    <a:moveTo>
                      <a:pt x="0" y="128"/>
                    </a:moveTo>
                    <a:lnTo>
                      <a:pt x="32" y="52"/>
                    </a:lnTo>
                    <a:lnTo>
                      <a:pt x="78" y="0"/>
                    </a:lnTo>
                    <a:lnTo>
                      <a:pt x="196" y="0"/>
                    </a:lnTo>
                    <a:lnTo>
                      <a:pt x="315" y="52"/>
                    </a:lnTo>
                    <a:lnTo>
                      <a:pt x="454" y="196"/>
                    </a:lnTo>
                    <a:lnTo>
                      <a:pt x="525" y="311"/>
                    </a:lnTo>
                    <a:lnTo>
                      <a:pt x="572" y="469"/>
                    </a:lnTo>
                    <a:lnTo>
                      <a:pt x="585" y="652"/>
                    </a:lnTo>
                    <a:lnTo>
                      <a:pt x="559" y="848"/>
                    </a:lnTo>
                    <a:lnTo>
                      <a:pt x="493" y="944"/>
                    </a:lnTo>
                    <a:lnTo>
                      <a:pt x="374" y="975"/>
                    </a:lnTo>
                    <a:lnTo>
                      <a:pt x="302" y="969"/>
                    </a:lnTo>
                    <a:lnTo>
                      <a:pt x="243" y="937"/>
                    </a:lnTo>
                    <a:lnTo>
                      <a:pt x="190" y="893"/>
                    </a:lnTo>
                    <a:lnTo>
                      <a:pt x="170" y="817"/>
                    </a:lnTo>
                    <a:lnTo>
                      <a:pt x="184" y="741"/>
                    </a:lnTo>
                    <a:lnTo>
                      <a:pt x="229" y="697"/>
                    </a:lnTo>
                    <a:lnTo>
                      <a:pt x="262" y="647"/>
                    </a:lnTo>
                    <a:lnTo>
                      <a:pt x="275" y="583"/>
                    </a:lnTo>
                    <a:lnTo>
                      <a:pt x="275" y="526"/>
                    </a:lnTo>
                    <a:lnTo>
                      <a:pt x="250" y="475"/>
                    </a:lnTo>
                    <a:lnTo>
                      <a:pt x="157" y="387"/>
                    </a:lnTo>
                    <a:lnTo>
                      <a:pt x="45" y="285"/>
                    </a:lnTo>
                    <a:lnTo>
                      <a:pt x="5" y="203"/>
                    </a:lnTo>
                    <a:lnTo>
                      <a:pt x="0" y="12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21" name="Freeform 189"/>
              <p:cNvSpPr>
                <a:spLocks/>
              </p:cNvSpPr>
              <p:nvPr/>
            </p:nvSpPr>
            <p:spPr bwMode="auto">
              <a:xfrm>
                <a:off x="4422" y="2231"/>
                <a:ext cx="75" cy="85"/>
              </a:xfrm>
              <a:custGeom>
                <a:avLst/>
                <a:gdLst/>
                <a:ahLst/>
                <a:cxnLst>
                  <a:cxn ang="0">
                    <a:pos x="441" y="278"/>
                  </a:cxn>
                  <a:cxn ang="0">
                    <a:pos x="395" y="190"/>
                  </a:cxn>
                  <a:cxn ang="0">
                    <a:pos x="309" y="82"/>
                  </a:cxn>
                  <a:cxn ang="0">
                    <a:pos x="230" y="13"/>
                  </a:cxn>
                  <a:cxn ang="0">
                    <a:pos x="137" y="0"/>
                  </a:cxn>
                  <a:cxn ang="0">
                    <a:pos x="59" y="26"/>
                  </a:cxn>
                  <a:cxn ang="0">
                    <a:pos x="6" y="89"/>
                  </a:cxn>
                  <a:cxn ang="0">
                    <a:pos x="0" y="177"/>
                  </a:cxn>
                  <a:cxn ang="0">
                    <a:pos x="39" y="303"/>
                  </a:cxn>
                  <a:cxn ang="0">
                    <a:pos x="137" y="423"/>
                  </a:cxn>
                  <a:cxn ang="0">
                    <a:pos x="250" y="506"/>
                  </a:cxn>
                  <a:cxn ang="0">
                    <a:pos x="355" y="512"/>
                  </a:cxn>
                  <a:cxn ang="0">
                    <a:pos x="421" y="486"/>
                  </a:cxn>
                  <a:cxn ang="0">
                    <a:pos x="434" y="449"/>
                  </a:cxn>
                  <a:cxn ang="0">
                    <a:pos x="441" y="392"/>
                  </a:cxn>
                  <a:cxn ang="0">
                    <a:pos x="520" y="405"/>
                  </a:cxn>
                  <a:cxn ang="0">
                    <a:pos x="572" y="430"/>
                  </a:cxn>
                  <a:cxn ang="0">
                    <a:pos x="599" y="392"/>
                  </a:cxn>
                  <a:cxn ang="0">
                    <a:pos x="572" y="366"/>
                  </a:cxn>
                  <a:cxn ang="0">
                    <a:pos x="486" y="335"/>
                  </a:cxn>
                  <a:cxn ang="0">
                    <a:pos x="434" y="316"/>
                  </a:cxn>
                  <a:cxn ang="0">
                    <a:pos x="441" y="278"/>
                  </a:cxn>
                </a:cxnLst>
                <a:rect l="0" t="0" r="r" b="b"/>
                <a:pathLst>
                  <a:path w="599" h="512">
                    <a:moveTo>
                      <a:pt x="441" y="278"/>
                    </a:moveTo>
                    <a:lnTo>
                      <a:pt x="395" y="190"/>
                    </a:lnTo>
                    <a:lnTo>
                      <a:pt x="309" y="82"/>
                    </a:lnTo>
                    <a:lnTo>
                      <a:pt x="230" y="13"/>
                    </a:lnTo>
                    <a:lnTo>
                      <a:pt x="137" y="0"/>
                    </a:lnTo>
                    <a:lnTo>
                      <a:pt x="59" y="26"/>
                    </a:lnTo>
                    <a:lnTo>
                      <a:pt x="6" y="89"/>
                    </a:lnTo>
                    <a:lnTo>
                      <a:pt x="0" y="177"/>
                    </a:lnTo>
                    <a:lnTo>
                      <a:pt x="39" y="303"/>
                    </a:lnTo>
                    <a:lnTo>
                      <a:pt x="137" y="423"/>
                    </a:lnTo>
                    <a:lnTo>
                      <a:pt x="250" y="506"/>
                    </a:lnTo>
                    <a:lnTo>
                      <a:pt x="355" y="512"/>
                    </a:lnTo>
                    <a:lnTo>
                      <a:pt x="421" y="486"/>
                    </a:lnTo>
                    <a:lnTo>
                      <a:pt x="434" y="449"/>
                    </a:lnTo>
                    <a:lnTo>
                      <a:pt x="441" y="392"/>
                    </a:lnTo>
                    <a:lnTo>
                      <a:pt x="520" y="405"/>
                    </a:lnTo>
                    <a:lnTo>
                      <a:pt x="572" y="430"/>
                    </a:lnTo>
                    <a:lnTo>
                      <a:pt x="599" y="392"/>
                    </a:lnTo>
                    <a:lnTo>
                      <a:pt x="572" y="366"/>
                    </a:lnTo>
                    <a:lnTo>
                      <a:pt x="486" y="335"/>
                    </a:lnTo>
                    <a:lnTo>
                      <a:pt x="434" y="316"/>
                    </a:lnTo>
                    <a:lnTo>
                      <a:pt x="441" y="27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22" name="Freeform 190"/>
              <p:cNvSpPr>
                <a:spLocks/>
              </p:cNvSpPr>
              <p:nvPr/>
            </p:nvSpPr>
            <p:spPr bwMode="auto">
              <a:xfrm>
                <a:off x="4456" y="2472"/>
                <a:ext cx="46" cy="156"/>
              </a:xfrm>
              <a:custGeom>
                <a:avLst/>
                <a:gdLst/>
                <a:ahLst/>
                <a:cxnLst>
                  <a:cxn ang="0">
                    <a:pos x="91" y="0"/>
                  </a:cxn>
                  <a:cxn ang="0">
                    <a:pos x="157" y="6"/>
                  </a:cxn>
                  <a:cxn ang="0">
                    <a:pos x="204" y="89"/>
                  </a:cxn>
                  <a:cxn ang="0">
                    <a:pos x="191" y="171"/>
                  </a:cxn>
                  <a:cxn ang="0">
                    <a:pos x="171" y="342"/>
                  </a:cxn>
                  <a:cxn ang="0">
                    <a:pos x="177" y="449"/>
                  </a:cxn>
                  <a:cxn ang="0">
                    <a:pos x="171" y="557"/>
                  </a:cxn>
                  <a:cxn ang="0">
                    <a:pos x="118" y="778"/>
                  </a:cxn>
                  <a:cxn ang="0">
                    <a:pos x="105" y="835"/>
                  </a:cxn>
                  <a:cxn ang="0">
                    <a:pos x="118" y="848"/>
                  </a:cxn>
                  <a:cxn ang="0">
                    <a:pos x="191" y="810"/>
                  </a:cxn>
                  <a:cxn ang="0">
                    <a:pos x="309" y="791"/>
                  </a:cxn>
                  <a:cxn ang="0">
                    <a:pos x="368" y="816"/>
                  </a:cxn>
                  <a:cxn ang="0">
                    <a:pos x="361" y="860"/>
                  </a:cxn>
                  <a:cxn ang="0">
                    <a:pos x="282" y="880"/>
                  </a:cxn>
                  <a:cxn ang="0">
                    <a:pos x="191" y="886"/>
                  </a:cxn>
                  <a:cxn ang="0">
                    <a:pos x="98" y="924"/>
                  </a:cxn>
                  <a:cxn ang="0">
                    <a:pos x="27" y="961"/>
                  </a:cxn>
                  <a:cxn ang="0">
                    <a:pos x="0" y="943"/>
                  </a:cxn>
                  <a:cxn ang="0">
                    <a:pos x="0" y="880"/>
                  </a:cxn>
                  <a:cxn ang="0">
                    <a:pos x="52" y="760"/>
                  </a:cxn>
                  <a:cxn ang="0">
                    <a:pos x="79" y="620"/>
                  </a:cxn>
                  <a:cxn ang="0">
                    <a:pos x="91" y="424"/>
                  </a:cxn>
                  <a:cxn ang="0">
                    <a:pos x="66" y="247"/>
                  </a:cxn>
                  <a:cxn ang="0">
                    <a:pos x="39" y="108"/>
                  </a:cxn>
                  <a:cxn ang="0">
                    <a:pos x="66" y="0"/>
                  </a:cxn>
                  <a:cxn ang="0">
                    <a:pos x="91" y="0"/>
                  </a:cxn>
                </a:cxnLst>
                <a:rect l="0" t="0" r="r" b="b"/>
                <a:pathLst>
                  <a:path w="368" h="961">
                    <a:moveTo>
                      <a:pt x="91" y="0"/>
                    </a:moveTo>
                    <a:lnTo>
                      <a:pt x="157" y="6"/>
                    </a:lnTo>
                    <a:lnTo>
                      <a:pt x="204" y="89"/>
                    </a:lnTo>
                    <a:lnTo>
                      <a:pt x="191" y="171"/>
                    </a:lnTo>
                    <a:lnTo>
                      <a:pt x="171" y="342"/>
                    </a:lnTo>
                    <a:lnTo>
                      <a:pt x="177" y="449"/>
                    </a:lnTo>
                    <a:lnTo>
                      <a:pt x="171" y="557"/>
                    </a:lnTo>
                    <a:lnTo>
                      <a:pt x="118" y="778"/>
                    </a:lnTo>
                    <a:lnTo>
                      <a:pt x="105" y="835"/>
                    </a:lnTo>
                    <a:lnTo>
                      <a:pt x="118" y="848"/>
                    </a:lnTo>
                    <a:lnTo>
                      <a:pt x="191" y="810"/>
                    </a:lnTo>
                    <a:lnTo>
                      <a:pt x="309" y="791"/>
                    </a:lnTo>
                    <a:lnTo>
                      <a:pt x="368" y="816"/>
                    </a:lnTo>
                    <a:lnTo>
                      <a:pt x="361" y="860"/>
                    </a:lnTo>
                    <a:lnTo>
                      <a:pt x="282" y="880"/>
                    </a:lnTo>
                    <a:lnTo>
                      <a:pt x="191" y="886"/>
                    </a:lnTo>
                    <a:lnTo>
                      <a:pt x="98" y="924"/>
                    </a:lnTo>
                    <a:lnTo>
                      <a:pt x="27" y="961"/>
                    </a:lnTo>
                    <a:lnTo>
                      <a:pt x="0" y="943"/>
                    </a:lnTo>
                    <a:lnTo>
                      <a:pt x="0" y="880"/>
                    </a:lnTo>
                    <a:lnTo>
                      <a:pt x="52" y="760"/>
                    </a:lnTo>
                    <a:lnTo>
                      <a:pt x="79" y="620"/>
                    </a:lnTo>
                    <a:lnTo>
                      <a:pt x="91" y="424"/>
                    </a:lnTo>
                    <a:lnTo>
                      <a:pt x="66" y="247"/>
                    </a:lnTo>
                    <a:lnTo>
                      <a:pt x="39" y="108"/>
                    </a:lnTo>
                    <a:lnTo>
                      <a:pt x="66" y="0"/>
                    </a:lnTo>
                    <a:lnTo>
                      <a:pt x="91"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23" name="Freeform 191"/>
              <p:cNvSpPr>
                <a:spLocks/>
              </p:cNvSpPr>
              <p:nvPr/>
            </p:nvSpPr>
            <p:spPr bwMode="auto">
              <a:xfrm>
                <a:off x="4481" y="2458"/>
                <a:ext cx="74" cy="182"/>
              </a:xfrm>
              <a:custGeom>
                <a:avLst/>
                <a:gdLst/>
                <a:ahLst/>
                <a:cxnLst>
                  <a:cxn ang="0">
                    <a:pos x="126" y="12"/>
                  </a:cxn>
                  <a:cxn ang="0">
                    <a:pos x="33" y="0"/>
                  </a:cxn>
                  <a:cxn ang="0">
                    <a:pos x="0" y="63"/>
                  </a:cxn>
                  <a:cxn ang="0">
                    <a:pos x="33" y="138"/>
                  </a:cxn>
                  <a:cxn ang="0">
                    <a:pos x="126" y="265"/>
                  </a:cxn>
                  <a:cxn ang="0">
                    <a:pos x="197" y="449"/>
                  </a:cxn>
                  <a:cxn ang="0">
                    <a:pos x="224" y="600"/>
                  </a:cxn>
                  <a:cxn ang="0">
                    <a:pos x="211" y="759"/>
                  </a:cxn>
                  <a:cxn ang="0">
                    <a:pos x="185" y="961"/>
                  </a:cxn>
                  <a:cxn ang="0">
                    <a:pos x="158" y="1075"/>
                  </a:cxn>
                  <a:cxn ang="0">
                    <a:pos x="172" y="1120"/>
                  </a:cxn>
                  <a:cxn ang="0">
                    <a:pos x="218" y="1120"/>
                  </a:cxn>
                  <a:cxn ang="0">
                    <a:pos x="303" y="1081"/>
                  </a:cxn>
                  <a:cxn ang="0">
                    <a:pos x="435" y="1056"/>
                  </a:cxn>
                  <a:cxn ang="0">
                    <a:pos x="573" y="1056"/>
                  </a:cxn>
                  <a:cxn ang="0">
                    <a:pos x="592" y="1018"/>
                  </a:cxn>
                  <a:cxn ang="0">
                    <a:pos x="514" y="968"/>
                  </a:cxn>
                  <a:cxn ang="0">
                    <a:pos x="474" y="968"/>
                  </a:cxn>
                  <a:cxn ang="0">
                    <a:pos x="303" y="1018"/>
                  </a:cxn>
                  <a:cxn ang="0">
                    <a:pos x="251" y="1037"/>
                  </a:cxn>
                  <a:cxn ang="0">
                    <a:pos x="238" y="1012"/>
                  </a:cxn>
                  <a:cxn ang="0">
                    <a:pos x="263" y="848"/>
                  </a:cxn>
                  <a:cxn ang="0">
                    <a:pos x="297" y="670"/>
                  </a:cxn>
                  <a:cxn ang="0">
                    <a:pos x="303" y="512"/>
                  </a:cxn>
                  <a:cxn ang="0">
                    <a:pos x="277" y="353"/>
                  </a:cxn>
                  <a:cxn ang="0">
                    <a:pos x="231" y="170"/>
                  </a:cxn>
                  <a:cxn ang="0">
                    <a:pos x="179" y="31"/>
                  </a:cxn>
                  <a:cxn ang="0">
                    <a:pos x="126" y="12"/>
                  </a:cxn>
                </a:cxnLst>
                <a:rect l="0" t="0" r="r" b="b"/>
                <a:pathLst>
                  <a:path w="592" h="1120">
                    <a:moveTo>
                      <a:pt x="126" y="12"/>
                    </a:moveTo>
                    <a:lnTo>
                      <a:pt x="33" y="0"/>
                    </a:lnTo>
                    <a:lnTo>
                      <a:pt x="0" y="63"/>
                    </a:lnTo>
                    <a:lnTo>
                      <a:pt x="33" y="138"/>
                    </a:lnTo>
                    <a:lnTo>
                      <a:pt x="126" y="265"/>
                    </a:lnTo>
                    <a:lnTo>
                      <a:pt x="197" y="449"/>
                    </a:lnTo>
                    <a:lnTo>
                      <a:pt x="224" y="600"/>
                    </a:lnTo>
                    <a:lnTo>
                      <a:pt x="211" y="759"/>
                    </a:lnTo>
                    <a:lnTo>
                      <a:pt x="185" y="961"/>
                    </a:lnTo>
                    <a:lnTo>
                      <a:pt x="158" y="1075"/>
                    </a:lnTo>
                    <a:lnTo>
                      <a:pt x="172" y="1120"/>
                    </a:lnTo>
                    <a:lnTo>
                      <a:pt x="218" y="1120"/>
                    </a:lnTo>
                    <a:lnTo>
                      <a:pt x="303" y="1081"/>
                    </a:lnTo>
                    <a:lnTo>
                      <a:pt x="435" y="1056"/>
                    </a:lnTo>
                    <a:lnTo>
                      <a:pt x="573" y="1056"/>
                    </a:lnTo>
                    <a:lnTo>
                      <a:pt x="592" y="1018"/>
                    </a:lnTo>
                    <a:lnTo>
                      <a:pt x="514" y="968"/>
                    </a:lnTo>
                    <a:lnTo>
                      <a:pt x="474" y="968"/>
                    </a:lnTo>
                    <a:lnTo>
                      <a:pt x="303" y="1018"/>
                    </a:lnTo>
                    <a:lnTo>
                      <a:pt x="251" y="1037"/>
                    </a:lnTo>
                    <a:lnTo>
                      <a:pt x="238" y="1012"/>
                    </a:lnTo>
                    <a:lnTo>
                      <a:pt x="263" y="848"/>
                    </a:lnTo>
                    <a:lnTo>
                      <a:pt x="297" y="670"/>
                    </a:lnTo>
                    <a:lnTo>
                      <a:pt x="303" y="512"/>
                    </a:lnTo>
                    <a:lnTo>
                      <a:pt x="277" y="353"/>
                    </a:lnTo>
                    <a:lnTo>
                      <a:pt x="231" y="170"/>
                    </a:lnTo>
                    <a:lnTo>
                      <a:pt x="179" y="31"/>
                    </a:lnTo>
                    <a:lnTo>
                      <a:pt x="126" y="1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nvGrpSpPr>
            <p:cNvPr id="121024" name="Group 192"/>
            <p:cNvGrpSpPr>
              <a:grpSpLocks/>
            </p:cNvGrpSpPr>
            <p:nvPr/>
          </p:nvGrpSpPr>
          <p:grpSpPr bwMode="auto">
            <a:xfrm>
              <a:off x="5103" y="935"/>
              <a:ext cx="534" cy="551"/>
              <a:chOff x="3552" y="528"/>
              <a:chExt cx="554" cy="620"/>
            </a:xfrm>
          </p:grpSpPr>
          <p:graphicFrame>
            <p:nvGraphicFramePr>
              <p:cNvPr id="121025" name="Object 193"/>
              <p:cNvGraphicFramePr>
                <a:graphicFrameLocks noChangeAspect="1"/>
              </p:cNvGraphicFramePr>
              <p:nvPr/>
            </p:nvGraphicFramePr>
            <p:xfrm>
              <a:off x="3552" y="528"/>
              <a:ext cx="554" cy="487"/>
            </p:xfrm>
            <a:graphic>
              <a:graphicData uri="http://schemas.openxmlformats.org/presentationml/2006/ole">
                <p:oleObj spid="_x0000_s121025" name="Clip" r:id="rId9" imgW="0" imgH="0" progId="">
                  <p:embed/>
                </p:oleObj>
              </a:graphicData>
            </a:graphic>
          </p:graphicFrame>
          <p:grpSp>
            <p:nvGrpSpPr>
              <p:cNvPr id="121026" name="Group 194"/>
              <p:cNvGrpSpPr>
                <a:grpSpLocks/>
              </p:cNvGrpSpPr>
              <p:nvPr/>
            </p:nvGrpSpPr>
            <p:grpSpPr bwMode="auto">
              <a:xfrm>
                <a:off x="3792" y="816"/>
                <a:ext cx="270" cy="332"/>
                <a:chOff x="5088" y="2398"/>
                <a:chExt cx="270" cy="332"/>
              </a:xfrm>
            </p:grpSpPr>
            <p:sp>
              <p:nvSpPr>
                <p:cNvPr id="121027" name="Freeform 195"/>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21028" name="Freeform 196"/>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21029" name="Group 197"/>
                <p:cNvGrpSpPr>
                  <a:grpSpLocks/>
                </p:cNvGrpSpPr>
                <p:nvPr/>
              </p:nvGrpSpPr>
              <p:grpSpPr bwMode="auto">
                <a:xfrm>
                  <a:off x="5088" y="2398"/>
                  <a:ext cx="270" cy="332"/>
                  <a:chOff x="5088" y="2398"/>
                  <a:chExt cx="270" cy="332"/>
                </a:xfrm>
              </p:grpSpPr>
              <p:sp>
                <p:nvSpPr>
                  <p:cNvPr id="121030" name="Freeform 198"/>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1" name="Freeform 199"/>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2" name="Freeform 200"/>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3" name="Freeform 201"/>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4" name="Freeform 202"/>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5" name="Freeform 203"/>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6" name="Freeform 204"/>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7" name="Freeform 205"/>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38" name="Freeform 206"/>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21039" name="Group 207"/>
            <p:cNvGrpSpPr>
              <a:grpSpLocks/>
            </p:cNvGrpSpPr>
            <p:nvPr/>
          </p:nvGrpSpPr>
          <p:grpSpPr bwMode="auto">
            <a:xfrm>
              <a:off x="4422" y="2024"/>
              <a:ext cx="534" cy="551"/>
              <a:chOff x="3552" y="528"/>
              <a:chExt cx="554" cy="620"/>
            </a:xfrm>
          </p:grpSpPr>
          <p:graphicFrame>
            <p:nvGraphicFramePr>
              <p:cNvPr id="121040" name="Object 208"/>
              <p:cNvGraphicFramePr>
                <a:graphicFrameLocks noChangeAspect="1"/>
              </p:cNvGraphicFramePr>
              <p:nvPr/>
            </p:nvGraphicFramePr>
            <p:xfrm>
              <a:off x="3552" y="528"/>
              <a:ext cx="554" cy="487"/>
            </p:xfrm>
            <a:graphic>
              <a:graphicData uri="http://schemas.openxmlformats.org/presentationml/2006/ole">
                <p:oleObj spid="_x0000_s121040" name="Clip" r:id="rId10" imgW="0" imgH="0" progId="">
                  <p:embed/>
                </p:oleObj>
              </a:graphicData>
            </a:graphic>
          </p:graphicFrame>
          <p:grpSp>
            <p:nvGrpSpPr>
              <p:cNvPr id="121041" name="Group 209"/>
              <p:cNvGrpSpPr>
                <a:grpSpLocks/>
              </p:cNvGrpSpPr>
              <p:nvPr/>
            </p:nvGrpSpPr>
            <p:grpSpPr bwMode="auto">
              <a:xfrm>
                <a:off x="3792" y="816"/>
                <a:ext cx="270" cy="332"/>
                <a:chOff x="5088" y="2398"/>
                <a:chExt cx="270" cy="332"/>
              </a:xfrm>
            </p:grpSpPr>
            <p:sp>
              <p:nvSpPr>
                <p:cNvPr id="121042" name="Freeform 210"/>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21043" name="Freeform 211"/>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21044" name="Group 212"/>
                <p:cNvGrpSpPr>
                  <a:grpSpLocks/>
                </p:cNvGrpSpPr>
                <p:nvPr/>
              </p:nvGrpSpPr>
              <p:grpSpPr bwMode="auto">
                <a:xfrm>
                  <a:off x="5088" y="2398"/>
                  <a:ext cx="270" cy="332"/>
                  <a:chOff x="5088" y="2398"/>
                  <a:chExt cx="270" cy="332"/>
                </a:xfrm>
              </p:grpSpPr>
              <p:sp>
                <p:nvSpPr>
                  <p:cNvPr id="121045" name="Freeform 213"/>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46" name="Freeform 214"/>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47" name="Freeform 215"/>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48" name="Freeform 216"/>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49" name="Freeform 217"/>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50" name="Freeform 218"/>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51" name="Freeform 219"/>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52" name="Freeform 220"/>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53" name="Freeform 221"/>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grpSp>
          <p:nvGrpSpPr>
            <p:cNvPr id="121054" name="Group 222"/>
            <p:cNvGrpSpPr>
              <a:grpSpLocks/>
            </p:cNvGrpSpPr>
            <p:nvPr/>
          </p:nvGrpSpPr>
          <p:grpSpPr bwMode="auto">
            <a:xfrm>
              <a:off x="4008" y="754"/>
              <a:ext cx="534" cy="854"/>
              <a:chOff x="3552" y="384"/>
              <a:chExt cx="554" cy="960"/>
            </a:xfrm>
          </p:grpSpPr>
          <p:grpSp>
            <p:nvGrpSpPr>
              <p:cNvPr id="121055" name="Group 223"/>
              <p:cNvGrpSpPr>
                <a:grpSpLocks/>
              </p:cNvGrpSpPr>
              <p:nvPr/>
            </p:nvGrpSpPr>
            <p:grpSpPr bwMode="auto">
              <a:xfrm>
                <a:off x="3552" y="384"/>
                <a:ext cx="554" cy="620"/>
                <a:chOff x="3552" y="528"/>
                <a:chExt cx="554" cy="620"/>
              </a:xfrm>
            </p:grpSpPr>
            <p:graphicFrame>
              <p:nvGraphicFramePr>
                <p:cNvPr id="121056" name="Object 224"/>
                <p:cNvGraphicFramePr>
                  <a:graphicFrameLocks noChangeAspect="1"/>
                </p:cNvGraphicFramePr>
                <p:nvPr/>
              </p:nvGraphicFramePr>
              <p:xfrm>
                <a:off x="3552" y="528"/>
                <a:ext cx="554" cy="487"/>
              </p:xfrm>
              <a:graphic>
                <a:graphicData uri="http://schemas.openxmlformats.org/presentationml/2006/ole">
                  <p:oleObj spid="_x0000_s121056" name="Clip" r:id="rId11" imgW="0" imgH="0" progId="">
                    <p:embed/>
                  </p:oleObj>
                </a:graphicData>
              </a:graphic>
            </p:graphicFrame>
            <p:grpSp>
              <p:nvGrpSpPr>
                <p:cNvPr id="121057" name="Group 225"/>
                <p:cNvGrpSpPr>
                  <a:grpSpLocks/>
                </p:cNvGrpSpPr>
                <p:nvPr/>
              </p:nvGrpSpPr>
              <p:grpSpPr bwMode="auto">
                <a:xfrm>
                  <a:off x="3792" y="816"/>
                  <a:ext cx="270" cy="332"/>
                  <a:chOff x="5088" y="2398"/>
                  <a:chExt cx="270" cy="332"/>
                </a:xfrm>
              </p:grpSpPr>
              <p:sp>
                <p:nvSpPr>
                  <p:cNvPr id="121058" name="Freeform 226"/>
                  <p:cNvSpPr>
                    <a:spLocks/>
                  </p:cNvSpPr>
                  <p:nvPr/>
                </p:nvSpPr>
                <p:spPr bwMode="auto">
                  <a:xfrm>
                    <a:off x="5091" y="2402"/>
                    <a:ext cx="265" cy="324"/>
                  </a:xfrm>
                  <a:custGeom>
                    <a:avLst/>
                    <a:gdLst/>
                    <a:ahLst/>
                    <a:cxnLst>
                      <a:cxn ang="0">
                        <a:pos x="200" y="649"/>
                      </a:cxn>
                      <a:cxn ang="0">
                        <a:pos x="118" y="712"/>
                      </a:cxn>
                      <a:cxn ang="0">
                        <a:pos x="15" y="788"/>
                      </a:cxn>
                      <a:cxn ang="0">
                        <a:pos x="15" y="853"/>
                      </a:cxn>
                      <a:cxn ang="0">
                        <a:pos x="32" y="972"/>
                      </a:cxn>
                      <a:cxn ang="0">
                        <a:pos x="204" y="967"/>
                      </a:cxn>
                      <a:cxn ang="0">
                        <a:pos x="397" y="949"/>
                      </a:cxn>
                      <a:cxn ang="0">
                        <a:pos x="684" y="944"/>
                      </a:cxn>
                      <a:cxn ang="0">
                        <a:pos x="899" y="949"/>
                      </a:cxn>
                      <a:cxn ang="0">
                        <a:pos x="974" y="831"/>
                      </a:cxn>
                      <a:cxn ang="0">
                        <a:pos x="1063" y="601"/>
                      </a:cxn>
                      <a:cxn ang="0">
                        <a:pos x="1046" y="531"/>
                      </a:cxn>
                      <a:cxn ang="0">
                        <a:pos x="1013" y="503"/>
                      </a:cxn>
                      <a:cxn ang="0">
                        <a:pos x="917" y="508"/>
                      </a:cxn>
                      <a:cxn ang="0">
                        <a:pos x="962" y="334"/>
                      </a:cxn>
                      <a:cxn ang="0">
                        <a:pos x="968" y="279"/>
                      </a:cxn>
                      <a:cxn ang="0">
                        <a:pos x="945" y="143"/>
                      </a:cxn>
                      <a:cxn ang="0">
                        <a:pos x="922" y="43"/>
                      </a:cxn>
                      <a:cxn ang="0">
                        <a:pos x="882" y="0"/>
                      </a:cxn>
                      <a:cxn ang="0">
                        <a:pos x="852" y="0"/>
                      </a:cxn>
                      <a:cxn ang="0">
                        <a:pos x="774" y="11"/>
                      </a:cxn>
                      <a:cxn ang="0">
                        <a:pos x="649" y="16"/>
                      </a:cxn>
                      <a:cxn ang="0">
                        <a:pos x="567" y="6"/>
                      </a:cxn>
                      <a:cxn ang="0">
                        <a:pos x="478" y="2"/>
                      </a:cxn>
                      <a:cxn ang="0">
                        <a:pos x="444" y="9"/>
                      </a:cxn>
                      <a:cxn ang="0">
                        <a:pos x="368" y="39"/>
                      </a:cxn>
                      <a:cxn ang="0">
                        <a:pos x="256" y="64"/>
                      </a:cxn>
                      <a:cxn ang="0">
                        <a:pos x="114" y="106"/>
                      </a:cxn>
                      <a:cxn ang="0">
                        <a:pos x="60" y="133"/>
                      </a:cxn>
                      <a:cxn ang="0">
                        <a:pos x="11" y="178"/>
                      </a:cxn>
                      <a:cxn ang="0">
                        <a:pos x="0" y="245"/>
                      </a:cxn>
                      <a:cxn ang="0">
                        <a:pos x="0" y="356"/>
                      </a:cxn>
                      <a:cxn ang="0">
                        <a:pos x="6" y="488"/>
                      </a:cxn>
                      <a:cxn ang="0">
                        <a:pos x="17" y="565"/>
                      </a:cxn>
                      <a:cxn ang="0">
                        <a:pos x="38" y="610"/>
                      </a:cxn>
                      <a:cxn ang="0">
                        <a:pos x="72" y="633"/>
                      </a:cxn>
                      <a:cxn ang="0">
                        <a:pos x="112" y="642"/>
                      </a:cxn>
                      <a:cxn ang="0">
                        <a:pos x="200" y="649"/>
                      </a:cxn>
                    </a:cxnLst>
                    <a:rect l="0" t="0" r="r" b="b"/>
                    <a:pathLst>
                      <a:path w="1063" h="972">
                        <a:moveTo>
                          <a:pt x="200" y="649"/>
                        </a:moveTo>
                        <a:lnTo>
                          <a:pt x="118" y="712"/>
                        </a:lnTo>
                        <a:lnTo>
                          <a:pt x="15" y="788"/>
                        </a:lnTo>
                        <a:lnTo>
                          <a:pt x="15" y="853"/>
                        </a:lnTo>
                        <a:lnTo>
                          <a:pt x="32" y="972"/>
                        </a:lnTo>
                        <a:lnTo>
                          <a:pt x="204" y="967"/>
                        </a:lnTo>
                        <a:lnTo>
                          <a:pt x="397" y="949"/>
                        </a:lnTo>
                        <a:lnTo>
                          <a:pt x="684" y="944"/>
                        </a:lnTo>
                        <a:lnTo>
                          <a:pt x="899" y="949"/>
                        </a:lnTo>
                        <a:lnTo>
                          <a:pt x="974" y="831"/>
                        </a:lnTo>
                        <a:lnTo>
                          <a:pt x="1063" y="601"/>
                        </a:lnTo>
                        <a:lnTo>
                          <a:pt x="1046" y="531"/>
                        </a:lnTo>
                        <a:lnTo>
                          <a:pt x="1013" y="503"/>
                        </a:lnTo>
                        <a:lnTo>
                          <a:pt x="917" y="508"/>
                        </a:lnTo>
                        <a:lnTo>
                          <a:pt x="962" y="334"/>
                        </a:lnTo>
                        <a:lnTo>
                          <a:pt x="968" y="279"/>
                        </a:lnTo>
                        <a:lnTo>
                          <a:pt x="945" y="143"/>
                        </a:lnTo>
                        <a:lnTo>
                          <a:pt x="922" y="43"/>
                        </a:lnTo>
                        <a:lnTo>
                          <a:pt x="882" y="0"/>
                        </a:lnTo>
                        <a:lnTo>
                          <a:pt x="852" y="0"/>
                        </a:lnTo>
                        <a:lnTo>
                          <a:pt x="774" y="11"/>
                        </a:lnTo>
                        <a:lnTo>
                          <a:pt x="649" y="16"/>
                        </a:lnTo>
                        <a:lnTo>
                          <a:pt x="567" y="6"/>
                        </a:lnTo>
                        <a:lnTo>
                          <a:pt x="478" y="2"/>
                        </a:lnTo>
                        <a:lnTo>
                          <a:pt x="444" y="9"/>
                        </a:lnTo>
                        <a:lnTo>
                          <a:pt x="368" y="39"/>
                        </a:lnTo>
                        <a:lnTo>
                          <a:pt x="256" y="64"/>
                        </a:lnTo>
                        <a:lnTo>
                          <a:pt x="114" y="106"/>
                        </a:lnTo>
                        <a:lnTo>
                          <a:pt x="60" y="133"/>
                        </a:lnTo>
                        <a:lnTo>
                          <a:pt x="11" y="178"/>
                        </a:lnTo>
                        <a:lnTo>
                          <a:pt x="0" y="245"/>
                        </a:lnTo>
                        <a:lnTo>
                          <a:pt x="0" y="356"/>
                        </a:lnTo>
                        <a:lnTo>
                          <a:pt x="6" y="488"/>
                        </a:lnTo>
                        <a:lnTo>
                          <a:pt x="17" y="565"/>
                        </a:lnTo>
                        <a:lnTo>
                          <a:pt x="38" y="610"/>
                        </a:lnTo>
                        <a:lnTo>
                          <a:pt x="72" y="633"/>
                        </a:lnTo>
                        <a:lnTo>
                          <a:pt x="112" y="642"/>
                        </a:lnTo>
                        <a:lnTo>
                          <a:pt x="200" y="649"/>
                        </a:lnTo>
                        <a:close/>
                      </a:path>
                    </a:pathLst>
                  </a:custGeom>
                  <a:solidFill>
                    <a:srgbClr val="DADADA"/>
                  </a:solidFill>
                  <a:ln w="9525">
                    <a:noFill/>
                    <a:round/>
                    <a:headEnd/>
                    <a:tailEnd/>
                  </a:ln>
                </p:spPr>
                <p:txBody>
                  <a:bodyPr>
                    <a:prstTxWarp prst="textNoShape">
                      <a:avLst/>
                    </a:prstTxWarp>
                  </a:bodyPr>
                  <a:lstStyle/>
                  <a:p>
                    <a:endParaRPr lang="en-US" dirty="0">
                      <a:latin typeface="Segoe" pitchFamily="34" charset="0"/>
                    </a:endParaRPr>
                  </a:p>
                </p:txBody>
              </p:sp>
              <p:sp>
                <p:nvSpPr>
                  <p:cNvPr id="121059" name="Freeform 227"/>
                  <p:cNvSpPr>
                    <a:spLocks/>
                  </p:cNvSpPr>
                  <p:nvPr/>
                </p:nvSpPr>
                <p:spPr bwMode="auto">
                  <a:xfrm>
                    <a:off x="5116" y="2461"/>
                    <a:ext cx="156" cy="134"/>
                  </a:xfrm>
                  <a:custGeom>
                    <a:avLst/>
                    <a:gdLst/>
                    <a:ahLst/>
                    <a:cxnLst>
                      <a:cxn ang="0">
                        <a:pos x="4" y="110"/>
                      </a:cxn>
                      <a:cxn ang="0">
                        <a:pos x="10" y="36"/>
                      </a:cxn>
                      <a:cxn ang="0">
                        <a:pos x="23" y="15"/>
                      </a:cxn>
                      <a:cxn ang="0">
                        <a:pos x="62" y="7"/>
                      </a:cxn>
                      <a:cxn ang="0">
                        <a:pos x="216" y="2"/>
                      </a:cxn>
                      <a:cxn ang="0">
                        <a:pos x="405" y="0"/>
                      </a:cxn>
                      <a:cxn ang="0">
                        <a:pos x="515" y="2"/>
                      </a:cxn>
                      <a:cxn ang="0">
                        <a:pos x="542" y="17"/>
                      </a:cxn>
                      <a:cxn ang="0">
                        <a:pos x="561" y="45"/>
                      </a:cxn>
                      <a:cxn ang="0">
                        <a:pos x="590" y="164"/>
                      </a:cxn>
                      <a:cxn ang="0">
                        <a:pos x="616" y="295"/>
                      </a:cxn>
                      <a:cxn ang="0">
                        <a:pos x="622" y="378"/>
                      </a:cxn>
                      <a:cxn ang="0">
                        <a:pos x="613" y="393"/>
                      </a:cxn>
                      <a:cxn ang="0">
                        <a:pos x="579" y="403"/>
                      </a:cxn>
                      <a:cxn ang="0">
                        <a:pos x="417" y="400"/>
                      </a:cxn>
                      <a:cxn ang="0">
                        <a:pos x="166" y="390"/>
                      </a:cxn>
                      <a:cxn ang="0">
                        <a:pos x="43" y="381"/>
                      </a:cxn>
                      <a:cxn ang="0">
                        <a:pos x="23" y="359"/>
                      </a:cxn>
                      <a:cxn ang="0">
                        <a:pos x="12" y="317"/>
                      </a:cxn>
                      <a:cxn ang="0">
                        <a:pos x="0" y="213"/>
                      </a:cxn>
                      <a:cxn ang="0">
                        <a:pos x="4" y="110"/>
                      </a:cxn>
                    </a:cxnLst>
                    <a:rect l="0" t="0" r="r" b="b"/>
                    <a:pathLst>
                      <a:path w="622" h="403">
                        <a:moveTo>
                          <a:pt x="4" y="110"/>
                        </a:moveTo>
                        <a:lnTo>
                          <a:pt x="10" y="36"/>
                        </a:lnTo>
                        <a:lnTo>
                          <a:pt x="23" y="15"/>
                        </a:lnTo>
                        <a:lnTo>
                          <a:pt x="62" y="7"/>
                        </a:lnTo>
                        <a:lnTo>
                          <a:pt x="216" y="2"/>
                        </a:lnTo>
                        <a:lnTo>
                          <a:pt x="405" y="0"/>
                        </a:lnTo>
                        <a:lnTo>
                          <a:pt x="515" y="2"/>
                        </a:lnTo>
                        <a:lnTo>
                          <a:pt x="542" y="17"/>
                        </a:lnTo>
                        <a:lnTo>
                          <a:pt x="561" y="45"/>
                        </a:lnTo>
                        <a:lnTo>
                          <a:pt x="590" y="164"/>
                        </a:lnTo>
                        <a:lnTo>
                          <a:pt x="616" y="295"/>
                        </a:lnTo>
                        <a:lnTo>
                          <a:pt x="622" y="378"/>
                        </a:lnTo>
                        <a:lnTo>
                          <a:pt x="613" y="393"/>
                        </a:lnTo>
                        <a:lnTo>
                          <a:pt x="579" y="403"/>
                        </a:lnTo>
                        <a:lnTo>
                          <a:pt x="417" y="400"/>
                        </a:lnTo>
                        <a:lnTo>
                          <a:pt x="166" y="390"/>
                        </a:lnTo>
                        <a:lnTo>
                          <a:pt x="43" y="381"/>
                        </a:lnTo>
                        <a:lnTo>
                          <a:pt x="23" y="359"/>
                        </a:lnTo>
                        <a:lnTo>
                          <a:pt x="12" y="317"/>
                        </a:lnTo>
                        <a:lnTo>
                          <a:pt x="0" y="213"/>
                        </a:lnTo>
                        <a:lnTo>
                          <a:pt x="4" y="110"/>
                        </a:lnTo>
                        <a:close/>
                      </a:path>
                    </a:pathLst>
                  </a:custGeom>
                  <a:solidFill>
                    <a:srgbClr val="BFBFBF"/>
                  </a:solidFill>
                  <a:ln w="9525">
                    <a:noFill/>
                    <a:round/>
                    <a:headEnd/>
                    <a:tailEnd/>
                  </a:ln>
                </p:spPr>
                <p:txBody>
                  <a:bodyPr>
                    <a:prstTxWarp prst="textNoShape">
                      <a:avLst/>
                    </a:prstTxWarp>
                  </a:bodyPr>
                  <a:lstStyle/>
                  <a:p>
                    <a:endParaRPr lang="en-US" dirty="0">
                      <a:latin typeface="Segoe" pitchFamily="34" charset="0"/>
                    </a:endParaRPr>
                  </a:p>
                </p:txBody>
              </p:sp>
              <p:grpSp>
                <p:nvGrpSpPr>
                  <p:cNvPr id="121060" name="Group 228"/>
                  <p:cNvGrpSpPr>
                    <a:grpSpLocks/>
                  </p:cNvGrpSpPr>
                  <p:nvPr/>
                </p:nvGrpSpPr>
                <p:grpSpPr bwMode="auto">
                  <a:xfrm>
                    <a:off x="5088" y="2398"/>
                    <a:ext cx="270" cy="332"/>
                    <a:chOff x="5088" y="2398"/>
                    <a:chExt cx="270" cy="332"/>
                  </a:xfrm>
                </p:grpSpPr>
                <p:sp>
                  <p:nvSpPr>
                    <p:cNvPr id="121061" name="Freeform 229"/>
                    <p:cNvSpPr>
                      <a:spLocks/>
                    </p:cNvSpPr>
                    <p:nvPr/>
                  </p:nvSpPr>
                  <p:spPr bwMode="auto">
                    <a:xfrm>
                      <a:off x="5090" y="2566"/>
                      <a:ext cx="268" cy="164"/>
                    </a:xfrm>
                    <a:custGeom>
                      <a:avLst/>
                      <a:gdLst/>
                      <a:ahLst/>
                      <a:cxnLst>
                        <a:cxn ang="0">
                          <a:pos x="0" y="298"/>
                        </a:cxn>
                        <a:cxn ang="0">
                          <a:pos x="132" y="200"/>
                        </a:cxn>
                        <a:cxn ang="0">
                          <a:pos x="136" y="223"/>
                        </a:cxn>
                        <a:cxn ang="0">
                          <a:pos x="45" y="293"/>
                        </a:cxn>
                        <a:cxn ang="0">
                          <a:pos x="204" y="286"/>
                        </a:cxn>
                        <a:cxn ang="0">
                          <a:pos x="540" y="287"/>
                        </a:cxn>
                        <a:cxn ang="0">
                          <a:pos x="718" y="276"/>
                        </a:cxn>
                        <a:cxn ang="0">
                          <a:pos x="830" y="259"/>
                        </a:cxn>
                        <a:cxn ang="0">
                          <a:pos x="858" y="253"/>
                        </a:cxn>
                        <a:cxn ang="0">
                          <a:pos x="989" y="28"/>
                        </a:cxn>
                        <a:cxn ang="0">
                          <a:pos x="928" y="13"/>
                        </a:cxn>
                        <a:cxn ang="0">
                          <a:pos x="1019" y="0"/>
                        </a:cxn>
                        <a:cxn ang="0">
                          <a:pos x="1053" y="24"/>
                        </a:cxn>
                        <a:cxn ang="0">
                          <a:pos x="1069" y="108"/>
                        </a:cxn>
                        <a:cxn ang="0">
                          <a:pos x="1042" y="175"/>
                        </a:cxn>
                        <a:cxn ang="0">
                          <a:pos x="957" y="395"/>
                        </a:cxn>
                        <a:cxn ang="0">
                          <a:pos x="917" y="463"/>
                        </a:cxn>
                        <a:cxn ang="0">
                          <a:pos x="881" y="471"/>
                        </a:cxn>
                        <a:cxn ang="0">
                          <a:pos x="610" y="467"/>
                        </a:cxn>
                        <a:cxn ang="0">
                          <a:pos x="326" y="473"/>
                        </a:cxn>
                        <a:cxn ang="0">
                          <a:pos x="56" y="491"/>
                        </a:cxn>
                        <a:cxn ang="0">
                          <a:pos x="16" y="493"/>
                        </a:cxn>
                        <a:cxn ang="0">
                          <a:pos x="13" y="428"/>
                        </a:cxn>
                        <a:cxn ang="0">
                          <a:pos x="7" y="365"/>
                        </a:cxn>
                        <a:cxn ang="0">
                          <a:pos x="6" y="331"/>
                        </a:cxn>
                        <a:cxn ang="0">
                          <a:pos x="29" y="351"/>
                        </a:cxn>
                        <a:cxn ang="0">
                          <a:pos x="33" y="404"/>
                        </a:cxn>
                        <a:cxn ang="0">
                          <a:pos x="42" y="459"/>
                        </a:cxn>
                        <a:cxn ang="0">
                          <a:pos x="119" y="468"/>
                        </a:cxn>
                        <a:cxn ang="0">
                          <a:pos x="296" y="454"/>
                        </a:cxn>
                        <a:cxn ang="0">
                          <a:pos x="445" y="444"/>
                        </a:cxn>
                        <a:cxn ang="0">
                          <a:pos x="570" y="444"/>
                        </a:cxn>
                        <a:cxn ang="0">
                          <a:pos x="758" y="444"/>
                        </a:cxn>
                        <a:cxn ang="0">
                          <a:pos x="877" y="443"/>
                        </a:cxn>
                        <a:cxn ang="0">
                          <a:pos x="881" y="413"/>
                        </a:cxn>
                        <a:cxn ang="0">
                          <a:pos x="870" y="350"/>
                        </a:cxn>
                        <a:cxn ang="0">
                          <a:pos x="860" y="281"/>
                        </a:cxn>
                        <a:cxn ang="0">
                          <a:pos x="877" y="298"/>
                        </a:cxn>
                        <a:cxn ang="0">
                          <a:pos x="894" y="374"/>
                        </a:cxn>
                        <a:cxn ang="0">
                          <a:pos x="910" y="413"/>
                        </a:cxn>
                        <a:cxn ang="0">
                          <a:pos x="928" y="393"/>
                        </a:cxn>
                        <a:cxn ang="0">
                          <a:pos x="960" y="317"/>
                        </a:cxn>
                        <a:cxn ang="0">
                          <a:pos x="1008" y="209"/>
                        </a:cxn>
                        <a:cxn ang="0">
                          <a:pos x="1042" y="122"/>
                        </a:cxn>
                        <a:cxn ang="0">
                          <a:pos x="1048" y="95"/>
                        </a:cxn>
                        <a:cxn ang="0">
                          <a:pos x="1031" y="34"/>
                        </a:cxn>
                        <a:cxn ang="0">
                          <a:pos x="1013" y="30"/>
                        </a:cxn>
                        <a:cxn ang="0">
                          <a:pos x="977" y="103"/>
                        </a:cxn>
                        <a:cxn ang="0">
                          <a:pos x="914" y="198"/>
                        </a:cxn>
                        <a:cxn ang="0">
                          <a:pos x="870" y="272"/>
                        </a:cxn>
                        <a:cxn ang="0">
                          <a:pos x="824" y="283"/>
                        </a:cxn>
                        <a:cxn ang="0">
                          <a:pos x="660" y="301"/>
                        </a:cxn>
                        <a:cxn ang="0">
                          <a:pos x="468" y="311"/>
                        </a:cxn>
                        <a:cxn ang="0">
                          <a:pos x="278" y="311"/>
                        </a:cxn>
                        <a:cxn ang="0">
                          <a:pos x="62" y="312"/>
                        </a:cxn>
                        <a:cxn ang="0">
                          <a:pos x="0" y="298"/>
                        </a:cxn>
                      </a:cxnLst>
                      <a:rect l="0" t="0" r="r" b="b"/>
                      <a:pathLst>
                        <a:path w="1069" h="493">
                          <a:moveTo>
                            <a:pt x="0" y="298"/>
                          </a:moveTo>
                          <a:lnTo>
                            <a:pt x="132" y="200"/>
                          </a:lnTo>
                          <a:lnTo>
                            <a:pt x="136" y="223"/>
                          </a:lnTo>
                          <a:lnTo>
                            <a:pt x="45" y="293"/>
                          </a:lnTo>
                          <a:lnTo>
                            <a:pt x="204" y="286"/>
                          </a:lnTo>
                          <a:lnTo>
                            <a:pt x="540" y="287"/>
                          </a:lnTo>
                          <a:lnTo>
                            <a:pt x="718" y="276"/>
                          </a:lnTo>
                          <a:lnTo>
                            <a:pt x="830" y="259"/>
                          </a:lnTo>
                          <a:lnTo>
                            <a:pt x="858" y="253"/>
                          </a:lnTo>
                          <a:lnTo>
                            <a:pt x="989" y="28"/>
                          </a:lnTo>
                          <a:lnTo>
                            <a:pt x="928" y="13"/>
                          </a:lnTo>
                          <a:lnTo>
                            <a:pt x="1019" y="0"/>
                          </a:lnTo>
                          <a:lnTo>
                            <a:pt x="1053" y="24"/>
                          </a:lnTo>
                          <a:lnTo>
                            <a:pt x="1069" y="108"/>
                          </a:lnTo>
                          <a:lnTo>
                            <a:pt x="1042" y="175"/>
                          </a:lnTo>
                          <a:lnTo>
                            <a:pt x="957" y="395"/>
                          </a:lnTo>
                          <a:lnTo>
                            <a:pt x="917" y="463"/>
                          </a:lnTo>
                          <a:lnTo>
                            <a:pt x="881" y="471"/>
                          </a:lnTo>
                          <a:lnTo>
                            <a:pt x="610" y="467"/>
                          </a:lnTo>
                          <a:lnTo>
                            <a:pt x="326" y="473"/>
                          </a:lnTo>
                          <a:lnTo>
                            <a:pt x="56" y="491"/>
                          </a:lnTo>
                          <a:lnTo>
                            <a:pt x="16" y="493"/>
                          </a:lnTo>
                          <a:lnTo>
                            <a:pt x="13" y="428"/>
                          </a:lnTo>
                          <a:lnTo>
                            <a:pt x="7" y="365"/>
                          </a:lnTo>
                          <a:lnTo>
                            <a:pt x="6" y="331"/>
                          </a:lnTo>
                          <a:lnTo>
                            <a:pt x="29" y="351"/>
                          </a:lnTo>
                          <a:lnTo>
                            <a:pt x="33" y="404"/>
                          </a:lnTo>
                          <a:lnTo>
                            <a:pt x="42" y="459"/>
                          </a:lnTo>
                          <a:lnTo>
                            <a:pt x="119" y="468"/>
                          </a:lnTo>
                          <a:lnTo>
                            <a:pt x="296" y="454"/>
                          </a:lnTo>
                          <a:lnTo>
                            <a:pt x="445" y="444"/>
                          </a:lnTo>
                          <a:lnTo>
                            <a:pt x="570" y="444"/>
                          </a:lnTo>
                          <a:lnTo>
                            <a:pt x="758" y="444"/>
                          </a:lnTo>
                          <a:lnTo>
                            <a:pt x="877" y="443"/>
                          </a:lnTo>
                          <a:lnTo>
                            <a:pt x="881" y="413"/>
                          </a:lnTo>
                          <a:lnTo>
                            <a:pt x="870" y="350"/>
                          </a:lnTo>
                          <a:lnTo>
                            <a:pt x="860" y="281"/>
                          </a:lnTo>
                          <a:lnTo>
                            <a:pt x="877" y="298"/>
                          </a:lnTo>
                          <a:lnTo>
                            <a:pt x="894" y="374"/>
                          </a:lnTo>
                          <a:lnTo>
                            <a:pt x="910" y="413"/>
                          </a:lnTo>
                          <a:lnTo>
                            <a:pt x="928" y="393"/>
                          </a:lnTo>
                          <a:lnTo>
                            <a:pt x="960" y="317"/>
                          </a:lnTo>
                          <a:lnTo>
                            <a:pt x="1008" y="209"/>
                          </a:lnTo>
                          <a:lnTo>
                            <a:pt x="1042" y="122"/>
                          </a:lnTo>
                          <a:lnTo>
                            <a:pt x="1048" y="95"/>
                          </a:lnTo>
                          <a:lnTo>
                            <a:pt x="1031" y="34"/>
                          </a:lnTo>
                          <a:lnTo>
                            <a:pt x="1013" y="30"/>
                          </a:lnTo>
                          <a:lnTo>
                            <a:pt x="977" y="103"/>
                          </a:lnTo>
                          <a:lnTo>
                            <a:pt x="914" y="198"/>
                          </a:lnTo>
                          <a:lnTo>
                            <a:pt x="870" y="272"/>
                          </a:lnTo>
                          <a:lnTo>
                            <a:pt x="824" y="283"/>
                          </a:lnTo>
                          <a:lnTo>
                            <a:pt x="660" y="301"/>
                          </a:lnTo>
                          <a:lnTo>
                            <a:pt x="468" y="311"/>
                          </a:lnTo>
                          <a:lnTo>
                            <a:pt x="278" y="311"/>
                          </a:lnTo>
                          <a:lnTo>
                            <a:pt x="62" y="312"/>
                          </a:lnTo>
                          <a:lnTo>
                            <a:pt x="0" y="298"/>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2" name="Freeform 230"/>
                    <p:cNvSpPr>
                      <a:spLocks/>
                    </p:cNvSpPr>
                    <p:nvPr/>
                  </p:nvSpPr>
                  <p:spPr bwMode="auto">
                    <a:xfrm>
                      <a:off x="5140" y="2621"/>
                      <a:ext cx="138" cy="36"/>
                    </a:xfrm>
                    <a:custGeom>
                      <a:avLst/>
                      <a:gdLst/>
                      <a:ahLst/>
                      <a:cxnLst>
                        <a:cxn ang="0">
                          <a:pos x="13" y="20"/>
                        </a:cxn>
                        <a:cxn ang="0">
                          <a:pos x="52" y="0"/>
                        </a:cxn>
                        <a:cxn ang="0">
                          <a:pos x="71" y="5"/>
                        </a:cxn>
                        <a:cxn ang="0">
                          <a:pos x="59" y="30"/>
                        </a:cxn>
                        <a:cxn ang="0">
                          <a:pos x="30" y="45"/>
                        </a:cxn>
                        <a:cxn ang="0">
                          <a:pos x="86" y="68"/>
                        </a:cxn>
                        <a:cxn ang="0">
                          <a:pos x="169" y="71"/>
                        </a:cxn>
                        <a:cxn ang="0">
                          <a:pos x="241" y="66"/>
                        </a:cxn>
                        <a:cxn ang="0">
                          <a:pos x="293" y="61"/>
                        </a:cxn>
                        <a:cxn ang="0">
                          <a:pos x="390" y="53"/>
                        </a:cxn>
                        <a:cxn ang="0">
                          <a:pos x="453" y="48"/>
                        </a:cxn>
                        <a:cxn ang="0">
                          <a:pos x="494" y="37"/>
                        </a:cxn>
                        <a:cxn ang="0">
                          <a:pos x="533" y="16"/>
                        </a:cxn>
                        <a:cxn ang="0">
                          <a:pos x="530" y="0"/>
                        </a:cxn>
                        <a:cxn ang="0">
                          <a:pos x="553" y="5"/>
                        </a:cxn>
                        <a:cxn ang="0">
                          <a:pos x="547" y="58"/>
                        </a:cxn>
                        <a:cxn ang="0">
                          <a:pos x="488" y="82"/>
                        </a:cxn>
                        <a:cxn ang="0">
                          <a:pos x="358" y="89"/>
                        </a:cxn>
                        <a:cxn ang="0">
                          <a:pos x="225" y="100"/>
                        </a:cxn>
                        <a:cxn ang="0">
                          <a:pos x="149" y="108"/>
                        </a:cxn>
                        <a:cxn ang="0">
                          <a:pos x="58" y="89"/>
                        </a:cxn>
                        <a:cxn ang="0">
                          <a:pos x="13" y="77"/>
                        </a:cxn>
                        <a:cxn ang="0">
                          <a:pos x="0" y="48"/>
                        </a:cxn>
                        <a:cxn ang="0">
                          <a:pos x="13" y="20"/>
                        </a:cxn>
                      </a:cxnLst>
                      <a:rect l="0" t="0" r="r" b="b"/>
                      <a:pathLst>
                        <a:path w="553" h="108">
                          <a:moveTo>
                            <a:pt x="13" y="20"/>
                          </a:moveTo>
                          <a:lnTo>
                            <a:pt x="52" y="0"/>
                          </a:lnTo>
                          <a:lnTo>
                            <a:pt x="71" y="5"/>
                          </a:lnTo>
                          <a:lnTo>
                            <a:pt x="59" y="30"/>
                          </a:lnTo>
                          <a:lnTo>
                            <a:pt x="30" y="45"/>
                          </a:lnTo>
                          <a:lnTo>
                            <a:pt x="86" y="68"/>
                          </a:lnTo>
                          <a:lnTo>
                            <a:pt x="169" y="71"/>
                          </a:lnTo>
                          <a:lnTo>
                            <a:pt x="241" y="66"/>
                          </a:lnTo>
                          <a:lnTo>
                            <a:pt x="293" y="61"/>
                          </a:lnTo>
                          <a:lnTo>
                            <a:pt x="390" y="53"/>
                          </a:lnTo>
                          <a:lnTo>
                            <a:pt x="453" y="48"/>
                          </a:lnTo>
                          <a:lnTo>
                            <a:pt x="494" y="37"/>
                          </a:lnTo>
                          <a:lnTo>
                            <a:pt x="533" y="16"/>
                          </a:lnTo>
                          <a:lnTo>
                            <a:pt x="530" y="0"/>
                          </a:lnTo>
                          <a:lnTo>
                            <a:pt x="553" y="5"/>
                          </a:lnTo>
                          <a:lnTo>
                            <a:pt x="547" y="58"/>
                          </a:lnTo>
                          <a:lnTo>
                            <a:pt x="488" y="82"/>
                          </a:lnTo>
                          <a:lnTo>
                            <a:pt x="358" y="89"/>
                          </a:lnTo>
                          <a:lnTo>
                            <a:pt x="225" y="100"/>
                          </a:lnTo>
                          <a:lnTo>
                            <a:pt x="149" y="108"/>
                          </a:lnTo>
                          <a:lnTo>
                            <a:pt x="58" y="89"/>
                          </a:lnTo>
                          <a:lnTo>
                            <a:pt x="13" y="77"/>
                          </a:lnTo>
                          <a:lnTo>
                            <a:pt x="0" y="48"/>
                          </a:lnTo>
                          <a:lnTo>
                            <a:pt x="13" y="2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3" name="Freeform 231"/>
                    <p:cNvSpPr>
                      <a:spLocks/>
                    </p:cNvSpPr>
                    <p:nvPr/>
                  </p:nvSpPr>
                  <p:spPr bwMode="auto">
                    <a:xfrm>
                      <a:off x="5118" y="2682"/>
                      <a:ext cx="15" cy="14"/>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4" name="Freeform 232"/>
                    <p:cNvSpPr>
                      <a:spLocks/>
                    </p:cNvSpPr>
                    <p:nvPr/>
                  </p:nvSpPr>
                  <p:spPr bwMode="auto">
                    <a:xfrm>
                      <a:off x="5145" y="2680"/>
                      <a:ext cx="15" cy="15"/>
                    </a:xfrm>
                    <a:custGeom>
                      <a:avLst/>
                      <a:gdLst/>
                      <a:ahLst/>
                      <a:cxnLst>
                        <a:cxn ang="0">
                          <a:pos x="2" y="2"/>
                        </a:cxn>
                        <a:cxn ang="0">
                          <a:pos x="55" y="0"/>
                        </a:cxn>
                        <a:cxn ang="0">
                          <a:pos x="57" y="43"/>
                        </a:cxn>
                        <a:cxn ang="0">
                          <a:pos x="0" y="43"/>
                        </a:cxn>
                        <a:cxn ang="0">
                          <a:pos x="2" y="2"/>
                        </a:cxn>
                      </a:cxnLst>
                      <a:rect l="0" t="0" r="r" b="b"/>
                      <a:pathLst>
                        <a:path w="57" h="43">
                          <a:moveTo>
                            <a:pt x="2" y="2"/>
                          </a:moveTo>
                          <a:lnTo>
                            <a:pt x="55" y="0"/>
                          </a:lnTo>
                          <a:lnTo>
                            <a:pt x="57" y="43"/>
                          </a:lnTo>
                          <a:lnTo>
                            <a:pt x="0" y="43"/>
                          </a:lnTo>
                          <a:lnTo>
                            <a:pt x="2" y="2"/>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5" name="Freeform 233"/>
                    <p:cNvSpPr>
                      <a:spLocks/>
                    </p:cNvSpPr>
                    <p:nvPr/>
                  </p:nvSpPr>
                  <p:spPr bwMode="auto">
                    <a:xfrm>
                      <a:off x="5233" y="2676"/>
                      <a:ext cx="58" cy="17"/>
                    </a:xfrm>
                    <a:custGeom>
                      <a:avLst/>
                      <a:gdLst/>
                      <a:ahLst/>
                      <a:cxnLst>
                        <a:cxn ang="0">
                          <a:pos x="0" y="15"/>
                        </a:cxn>
                        <a:cxn ang="0">
                          <a:pos x="229" y="0"/>
                        </a:cxn>
                        <a:cxn ang="0">
                          <a:pos x="235" y="33"/>
                        </a:cxn>
                        <a:cxn ang="0">
                          <a:pos x="0" y="50"/>
                        </a:cxn>
                        <a:cxn ang="0">
                          <a:pos x="0" y="15"/>
                        </a:cxn>
                      </a:cxnLst>
                      <a:rect l="0" t="0" r="r" b="b"/>
                      <a:pathLst>
                        <a:path w="235" h="50">
                          <a:moveTo>
                            <a:pt x="0" y="15"/>
                          </a:moveTo>
                          <a:lnTo>
                            <a:pt x="229" y="0"/>
                          </a:lnTo>
                          <a:lnTo>
                            <a:pt x="235" y="33"/>
                          </a:lnTo>
                          <a:lnTo>
                            <a:pt x="0" y="50"/>
                          </a:lnTo>
                          <a:lnTo>
                            <a:pt x="0" y="15"/>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6" name="Freeform 234"/>
                    <p:cNvSpPr>
                      <a:spLocks/>
                    </p:cNvSpPr>
                    <p:nvPr/>
                  </p:nvSpPr>
                  <p:spPr bwMode="auto">
                    <a:xfrm>
                      <a:off x="5088" y="2398"/>
                      <a:ext cx="247" cy="221"/>
                    </a:xfrm>
                    <a:custGeom>
                      <a:avLst/>
                      <a:gdLst/>
                      <a:ahLst/>
                      <a:cxnLst>
                        <a:cxn ang="0">
                          <a:pos x="83" y="633"/>
                        </a:cxn>
                        <a:cxn ang="0">
                          <a:pos x="55" y="609"/>
                        </a:cxn>
                        <a:cxn ang="0">
                          <a:pos x="39" y="566"/>
                        </a:cxn>
                        <a:cxn ang="0">
                          <a:pos x="33" y="473"/>
                        </a:cxn>
                        <a:cxn ang="0">
                          <a:pos x="33" y="318"/>
                        </a:cxn>
                        <a:cxn ang="0">
                          <a:pos x="39" y="201"/>
                        </a:cxn>
                        <a:cxn ang="0">
                          <a:pos x="55" y="174"/>
                        </a:cxn>
                        <a:cxn ang="0">
                          <a:pos x="85" y="140"/>
                        </a:cxn>
                        <a:cxn ang="0">
                          <a:pos x="159" y="115"/>
                        </a:cxn>
                        <a:cxn ang="0">
                          <a:pos x="289" y="83"/>
                        </a:cxn>
                        <a:cxn ang="0">
                          <a:pos x="396" y="59"/>
                        </a:cxn>
                        <a:cxn ang="0">
                          <a:pos x="444" y="34"/>
                        </a:cxn>
                        <a:cxn ang="0">
                          <a:pos x="530" y="28"/>
                        </a:cxn>
                        <a:cxn ang="0">
                          <a:pos x="681" y="39"/>
                        </a:cxn>
                        <a:cxn ang="0">
                          <a:pos x="807" y="33"/>
                        </a:cxn>
                        <a:cxn ang="0">
                          <a:pos x="859" y="23"/>
                        </a:cxn>
                        <a:cxn ang="0">
                          <a:pos x="903" y="33"/>
                        </a:cxn>
                        <a:cxn ang="0">
                          <a:pos x="932" y="98"/>
                        </a:cxn>
                        <a:cxn ang="0">
                          <a:pos x="950" y="216"/>
                        </a:cxn>
                        <a:cxn ang="0">
                          <a:pos x="968" y="310"/>
                        </a:cxn>
                        <a:cxn ang="0">
                          <a:pos x="959" y="353"/>
                        </a:cxn>
                        <a:cxn ang="0">
                          <a:pos x="926" y="459"/>
                        </a:cxn>
                        <a:cxn ang="0">
                          <a:pos x="882" y="565"/>
                        </a:cxn>
                        <a:cxn ang="0">
                          <a:pos x="853" y="606"/>
                        </a:cxn>
                        <a:cxn ang="0">
                          <a:pos x="834" y="625"/>
                        </a:cxn>
                        <a:cxn ang="0">
                          <a:pos x="863" y="639"/>
                        </a:cxn>
                        <a:cxn ang="0">
                          <a:pos x="893" y="594"/>
                        </a:cxn>
                        <a:cxn ang="0">
                          <a:pos x="939" y="499"/>
                        </a:cxn>
                        <a:cxn ang="0">
                          <a:pos x="973" y="397"/>
                        </a:cxn>
                        <a:cxn ang="0">
                          <a:pos x="985" y="347"/>
                        </a:cxn>
                        <a:cxn ang="0">
                          <a:pos x="988" y="299"/>
                        </a:cxn>
                        <a:cxn ang="0">
                          <a:pos x="977" y="220"/>
                        </a:cxn>
                        <a:cxn ang="0">
                          <a:pos x="959" y="102"/>
                        </a:cxn>
                        <a:cxn ang="0">
                          <a:pos x="933" y="37"/>
                        </a:cxn>
                        <a:cxn ang="0">
                          <a:pos x="909" y="9"/>
                        </a:cxn>
                        <a:cxn ang="0">
                          <a:pos x="869" y="0"/>
                        </a:cxn>
                        <a:cxn ang="0">
                          <a:pos x="817" y="14"/>
                        </a:cxn>
                        <a:cxn ang="0">
                          <a:pos x="740" y="18"/>
                        </a:cxn>
                        <a:cxn ang="0">
                          <a:pos x="642" y="18"/>
                        </a:cxn>
                        <a:cxn ang="0">
                          <a:pos x="539" y="5"/>
                        </a:cxn>
                        <a:cxn ang="0">
                          <a:pos x="471" y="9"/>
                        </a:cxn>
                        <a:cxn ang="0">
                          <a:pos x="436" y="20"/>
                        </a:cxn>
                        <a:cxn ang="0">
                          <a:pos x="359" y="52"/>
                        </a:cxn>
                        <a:cxn ang="0">
                          <a:pos x="211" y="87"/>
                        </a:cxn>
                        <a:cxn ang="0">
                          <a:pos x="69" y="127"/>
                        </a:cxn>
                        <a:cxn ang="0">
                          <a:pos x="29" y="169"/>
                        </a:cxn>
                        <a:cxn ang="0">
                          <a:pos x="4" y="225"/>
                        </a:cxn>
                        <a:cxn ang="0">
                          <a:pos x="0" y="338"/>
                        </a:cxn>
                        <a:cxn ang="0">
                          <a:pos x="6" y="445"/>
                        </a:cxn>
                        <a:cxn ang="0">
                          <a:pos x="11" y="555"/>
                        </a:cxn>
                        <a:cxn ang="0">
                          <a:pos x="34" y="619"/>
                        </a:cxn>
                        <a:cxn ang="0">
                          <a:pos x="57" y="653"/>
                        </a:cxn>
                        <a:cxn ang="0">
                          <a:pos x="96" y="664"/>
                        </a:cxn>
                        <a:cxn ang="0">
                          <a:pos x="119" y="658"/>
                        </a:cxn>
                        <a:cxn ang="0">
                          <a:pos x="83" y="633"/>
                        </a:cxn>
                      </a:cxnLst>
                      <a:rect l="0" t="0" r="r" b="b"/>
                      <a:pathLst>
                        <a:path w="988" h="664">
                          <a:moveTo>
                            <a:pt x="83" y="633"/>
                          </a:moveTo>
                          <a:lnTo>
                            <a:pt x="55" y="609"/>
                          </a:lnTo>
                          <a:lnTo>
                            <a:pt x="39" y="566"/>
                          </a:lnTo>
                          <a:lnTo>
                            <a:pt x="33" y="473"/>
                          </a:lnTo>
                          <a:lnTo>
                            <a:pt x="33" y="318"/>
                          </a:lnTo>
                          <a:lnTo>
                            <a:pt x="39" y="201"/>
                          </a:lnTo>
                          <a:lnTo>
                            <a:pt x="55" y="174"/>
                          </a:lnTo>
                          <a:lnTo>
                            <a:pt x="85" y="140"/>
                          </a:lnTo>
                          <a:lnTo>
                            <a:pt x="159" y="115"/>
                          </a:lnTo>
                          <a:lnTo>
                            <a:pt x="289" y="83"/>
                          </a:lnTo>
                          <a:lnTo>
                            <a:pt x="396" y="59"/>
                          </a:lnTo>
                          <a:lnTo>
                            <a:pt x="444" y="34"/>
                          </a:lnTo>
                          <a:lnTo>
                            <a:pt x="530" y="28"/>
                          </a:lnTo>
                          <a:lnTo>
                            <a:pt x="681" y="39"/>
                          </a:lnTo>
                          <a:lnTo>
                            <a:pt x="807" y="33"/>
                          </a:lnTo>
                          <a:lnTo>
                            <a:pt x="859" y="23"/>
                          </a:lnTo>
                          <a:lnTo>
                            <a:pt x="903" y="33"/>
                          </a:lnTo>
                          <a:lnTo>
                            <a:pt x="932" y="98"/>
                          </a:lnTo>
                          <a:lnTo>
                            <a:pt x="950" y="216"/>
                          </a:lnTo>
                          <a:lnTo>
                            <a:pt x="968" y="310"/>
                          </a:lnTo>
                          <a:lnTo>
                            <a:pt x="959" y="353"/>
                          </a:lnTo>
                          <a:lnTo>
                            <a:pt x="926" y="459"/>
                          </a:lnTo>
                          <a:lnTo>
                            <a:pt x="882" y="565"/>
                          </a:lnTo>
                          <a:lnTo>
                            <a:pt x="853" y="606"/>
                          </a:lnTo>
                          <a:lnTo>
                            <a:pt x="834" y="625"/>
                          </a:lnTo>
                          <a:lnTo>
                            <a:pt x="863" y="639"/>
                          </a:lnTo>
                          <a:lnTo>
                            <a:pt x="893" y="594"/>
                          </a:lnTo>
                          <a:lnTo>
                            <a:pt x="939" y="499"/>
                          </a:lnTo>
                          <a:lnTo>
                            <a:pt x="973" y="397"/>
                          </a:lnTo>
                          <a:lnTo>
                            <a:pt x="985" y="347"/>
                          </a:lnTo>
                          <a:lnTo>
                            <a:pt x="988" y="299"/>
                          </a:lnTo>
                          <a:lnTo>
                            <a:pt x="977" y="220"/>
                          </a:lnTo>
                          <a:lnTo>
                            <a:pt x="959" y="102"/>
                          </a:lnTo>
                          <a:lnTo>
                            <a:pt x="933" y="37"/>
                          </a:lnTo>
                          <a:lnTo>
                            <a:pt x="909" y="9"/>
                          </a:lnTo>
                          <a:lnTo>
                            <a:pt x="869" y="0"/>
                          </a:lnTo>
                          <a:lnTo>
                            <a:pt x="817" y="14"/>
                          </a:lnTo>
                          <a:lnTo>
                            <a:pt x="740" y="18"/>
                          </a:lnTo>
                          <a:lnTo>
                            <a:pt x="642" y="18"/>
                          </a:lnTo>
                          <a:lnTo>
                            <a:pt x="539" y="5"/>
                          </a:lnTo>
                          <a:lnTo>
                            <a:pt x="471" y="9"/>
                          </a:lnTo>
                          <a:lnTo>
                            <a:pt x="436" y="20"/>
                          </a:lnTo>
                          <a:lnTo>
                            <a:pt x="359" y="52"/>
                          </a:lnTo>
                          <a:lnTo>
                            <a:pt x="211" y="87"/>
                          </a:lnTo>
                          <a:lnTo>
                            <a:pt x="69" y="127"/>
                          </a:lnTo>
                          <a:lnTo>
                            <a:pt x="29" y="169"/>
                          </a:lnTo>
                          <a:lnTo>
                            <a:pt x="4" y="225"/>
                          </a:lnTo>
                          <a:lnTo>
                            <a:pt x="0" y="338"/>
                          </a:lnTo>
                          <a:lnTo>
                            <a:pt x="6" y="445"/>
                          </a:lnTo>
                          <a:lnTo>
                            <a:pt x="11" y="555"/>
                          </a:lnTo>
                          <a:lnTo>
                            <a:pt x="34" y="619"/>
                          </a:lnTo>
                          <a:lnTo>
                            <a:pt x="57" y="653"/>
                          </a:lnTo>
                          <a:lnTo>
                            <a:pt x="96" y="664"/>
                          </a:lnTo>
                          <a:lnTo>
                            <a:pt x="119" y="658"/>
                          </a:lnTo>
                          <a:lnTo>
                            <a:pt x="83" y="633"/>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7" name="Freeform 235"/>
                    <p:cNvSpPr>
                      <a:spLocks/>
                    </p:cNvSpPr>
                    <p:nvPr/>
                  </p:nvSpPr>
                  <p:spPr bwMode="auto">
                    <a:xfrm>
                      <a:off x="5105" y="2402"/>
                      <a:ext cx="212" cy="221"/>
                    </a:xfrm>
                    <a:custGeom>
                      <a:avLst/>
                      <a:gdLst/>
                      <a:ahLst/>
                      <a:cxnLst>
                        <a:cxn ang="0">
                          <a:pos x="13" y="627"/>
                        </a:cxn>
                        <a:cxn ang="0">
                          <a:pos x="155" y="636"/>
                        </a:cxn>
                        <a:cxn ang="0">
                          <a:pos x="354" y="640"/>
                        </a:cxn>
                        <a:cxn ang="0">
                          <a:pos x="513" y="640"/>
                        </a:cxn>
                        <a:cxn ang="0">
                          <a:pos x="655" y="625"/>
                        </a:cxn>
                        <a:cxn ang="0">
                          <a:pos x="749" y="613"/>
                        </a:cxn>
                        <a:cxn ang="0">
                          <a:pos x="775" y="602"/>
                        </a:cxn>
                        <a:cxn ang="0">
                          <a:pos x="775" y="543"/>
                        </a:cxn>
                        <a:cxn ang="0">
                          <a:pos x="741" y="387"/>
                        </a:cxn>
                        <a:cxn ang="0">
                          <a:pos x="701" y="198"/>
                        </a:cxn>
                        <a:cxn ang="0">
                          <a:pos x="680" y="129"/>
                        </a:cxn>
                        <a:cxn ang="0">
                          <a:pos x="661" y="103"/>
                        </a:cxn>
                        <a:cxn ang="0">
                          <a:pos x="417" y="126"/>
                        </a:cxn>
                        <a:cxn ang="0">
                          <a:pos x="177" y="131"/>
                        </a:cxn>
                        <a:cxn ang="0">
                          <a:pos x="46" y="134"/>
                        </a:cxn>
                        <a:cxn ang="0">
                          <a:pos x="0" y="139"/>
                        </a:cxn>
                        <a:cxn ang="0">
                          <a:pos x="25" y="112"/>
                        </a:cxn>
                        <a:cxn ang="0">
                          <a:pos x="82" y="117"/>
                        </a:cxn>
                        <a:cxn ang="0">
                          <a:pos x="246" y="112"/>
                        </a:cxn>
                        <a:cxn ang="0">
                          <a:pos x="401" y="103"/>
                        </a:cxn>
                        <a:cxn ang="0">
                          <a:pos x="538" y="94"/>
                        </a:cxn>
                        <a:cxn ang="0">
                          <a:pos x="669" y="84"/>
                        </a:cxn>
                        <a:cxn ang="0">
                          <a:pos x="772" y="44"/>
                        </a:cxn>
                        <a:cxn ang="0">
                          <a:pos x="828" y="0"/>
                        </a:cxn>
                        <a:cxn ang="0">
                          <a:pos x="851" y="21"/>
                        </a:cxn>
                        <a:cxn ang="0">
                          <a:pos x="798" y="48"/>
                        </a:cxn>
                        <a:cxn ang="0">
                          <a:pos x="720" y="92"/>
                        </a:cxn>
                        <a:cxn ang="0">
                          <a:pos x="696" y="106"/>
                        </a:cxn>
                        <a:cxn ang="0">
                          <a:pos x="724" y="207"/>
                        </a:cxn>
                        <a:cxn ang="0">
                          <a:pos x="747" y="305"/>
                        </a:cxn>
                        <a:cxn ang="0">
                          <a:pos x="766" y="394"/>
                        </a:cxn>
                        <a:cxn ang="0">
                          <a:pos x="783" y="479"/>
                        </a:cxn>
                        <a:cxn ang="0">
                          <a:pos x="798" y="543"/>
                        </a:cxn>
                        <a:cxn ang="0">
                          <a:pos x="806" y="598"/>
                        </a:cxn>
                        <a:cxn ang="0">
                          <a:pos x="795" y="627"/>
                        </a:cxn>
                        <a:cxn ang="0">
                          <a:pos x="686" y="650"/>
                        </a:cxn>
                        <a:cxn ang="0">
                          <a:pos x="496" y="661"/>
                        </a:cxn>
                        <a:cxn ang="0">
                          <a:pos x="296" y="655"/>
                        </a:cxn>
                        <a:cxn ang="0">
                          <a:pos x="151" y="655"/>
                        </a:cxn>
                        <a:cxn ang="0">
                          <a:pos x="30" y="652"/>
                        </a:cxn>
                        <a:cxn ang="0">
                          <a:pos x="13" y="627"/>
                        </a:cxn>
                      </a:cxnLst>
                      <a:rect l="0" t="0" r="r" b="b"/>
                      <a:pathLst>
                        <a:path w="851" h="661">
                          <a:moveTo>
                            <a:pt x="13" y="627"/>
                          </a:moveTo>
                          <a:lnTo>
                            <a:pt x="155" y="636"/>
                          </a:lnTo>
                          <a:lnTo>
                            <a:pt x="354" y="640"/>
                          </a:lnTo>
                          <a:lnTo>
                            <a:pt x="513" y="640"/>
                          </a:lnTo>
                          <a:lnTo>
                            <a:pt x="655" y="625"/>
                          </a:lnTo>
                          <a:lnTo>
                            <a:pt x="749" y="613"/>
                          </a:lnTo>
                          <a:lnTo>
                            <a:pt x="775" y="602"/>
                          </a:lnTo>
                          <a:lnTo>
                            <a:pt x="775" y="543"/>
                          </a:lnTo>
                          <a:lnTo>
                            <a:pt x="741" y="387"/>
                          </a:lnTo>
                          <a:lnTo>
                            <a:pt x="701" y="198"/>
                          </a:lnTo>
                          <a:lnTo>
                            <a:pt x="680" y="129"/>
                          </a:lnTo>
                          <a:lnTo>
                            <a:pt x="661" y="103"/>
                          </a:lnTo>
                          <a:lnTo>
                            <a:pt x="417" y="126"/>
                          </a:lnTo>
                          <a:lnTo>
                            <a:pt x="177" y="131"/>
                          </a:lnTo>
                          <a:lnTo>
                            <a:pt x="46" y="134"/>
                          </a:lnTo>
                          <a:lnTo>
                            <a:pt x="0" y="139"/>
                          </a:lnTo>
                          <a:lnTo>
                            <a:pt x="25" y="112"/>
                          </a:lnTo>
                          <a:lnTo>
                            <a:pt x="82" y="117"/>
                          </a:lnTo>
                          <a:lnTo>
                            <a:pt x="246" y="112"/>
                          </a:lnTo>
                          <a:lnTo>
                            <a:pt x="401" y="103"/>
                          </a:lnTo>
                          <a:lnTo>
                            <a:pt x="538" y="94"/>
                          </a:lnTo>
                          <a:lnTo>
                            <a:pt x="669" y="84"/>
                          </a:lnTo>
                          <a:lnTo>
                            <a:pt x="772" y="44"/>
                          </a:lnTo>
                          <a:lnTo>
                            <a:pt x="828" y="0"/>
                          </a:lnTo>
                          <a:lnTo>
                            <a:pt x="851" y="21"/>
                          </a:lnTo>
                          <a:lnTo>
                            <a:pt x="798" y="48"/>
                          </a:lnTo>
                          <a:lnTo>
                            <a:pt x="720" y="92"/>
                          </a:lnTo>
                          <a:lnTo>
                            <a:pt x="696" y="106"/>
                          </a:lnTo>
                          <a:lnTo>
                            <a:pt x="724" y="207"/>
                          </a:lnTo>
                          <a:lnTo>
                            <a:pt x="747" y="305"/>
                          </a:lnTo>
                          <a:lnTo>
                            <a:pt x="766" y="394"/>
                          </a:lnTo>
                          <a:lnTo>
                            <a:pt x="783" y="479"/>
                          </a:lnTo>
                          <a:lnTo>
                            <a:pt x="798" y="543"/>
                          </a:lnTo>
                          <a:lnTo>
                            <a:pt x="806" y="598"/>
                          </a:lnTo>
                          <a:lnTo>
                            <a:pt x="795" y="627"/>
                          </a:lnTo>
                          <a:lnTo>
                            <a:pt x="686" y="650"/>
                          </a:lnTo>
                          <a:lnTo>
                            <a:pt x="496" y="661"/>
                          </a:lnTo>
                          <a:lnTo>
                            <a:pt x="296" y="655"/>
                          </a:lnTo>
                          <a:lnTo>
                            <a:pt x="151" y="655"/>
                          </a:lnTo>
                          <a:lnTo>
                            <a:pt x="30" y="652"/>
                          </a:lnTo>
                          <a:lnTo>
                            <a:pt x="13" y="627"/>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8" name="Freeform 236"/>
                    <p:cNvSpPr>
                      <a:spLocks/>
                    </p:cNvSpPr>
                    <p:nvPr/>
                  </p:nvSpPr>
                  <p:spPr bwMode="auto">
                    <a:xfrm>
                      <a:off x="5128" y="2458"/>
                      <a:ext cx="147" cy="141"/>
                    </a:xfrm>
                    <a:custGeom>
                      <a:avLst/>
                      <a:gdLst/>
                      <a:ahLst/>
                      <a:cxnLst>
                        <a:cxn ang="0">
                          <a:pos x="0" y="11"/>
                        </a:cxn>
                        <a:cxn ang="0">
                          <a:pos x="195" y="5"/>
                        </a:cxn>
                        <a:cxn ang="0">
                          <a:pos x="329" y="0"/>
                        </a:cxn>
                        <a:cxn ang="0">
                          <a:pos x="478" y="2"/>
                        </a:cxn>
                        <a:cxn ang="0">
                          <a:pos x="501" y="17"/>
                        </a:cxn>
                        <a:cxn ang="0">
                          <a:pos x="519" y="39"/>
                        </a:cxn>
                        <a:cxn ang="0">
                          <a:pos x="552" y="158"/>
                        </a:cxn>
                        <a:cxn ang="0">
                          <a:pos x="576" y="294"/>
                        </a:cxn>
                        <a:cxn ang="0">
                          <a:pos x="588" y="387"/>
                        </a:cxn>
                        <a:cxn ang="0">
                          <a:pos x="576" y="417"/>
                        </a:cxn>
                        <a:cxn ang="0">
                          <a:pos x="546" y="423"/>
                        </a:cxn>
                        <a:cxn ang="0">
                          <a:pos x="373" y="407"/>
                        </a:cxn>
                        <a:cxn ang="0">
                          <a:pos x="553" y="394"/>
                        </a:cxn>
                        <a:cxn ang="0">
                          <a:pos x="562" y="390"/>
                        </a:cxn>
                        <a:cxn ang="0">
                          <a:pos x="559" y="326"/>
                        </a:cxn>
                        <a:cxn ang="0">
                          <a:pos x="546" y="235"/>
                        </a:cxn>
                        <a:cxn ang="0">
                          <a:pos x="517" y="113"/>
                        </a:cxn>
                        <a:cxn ang="0">
                          <a:pos x="494" y="36"/>
                        </a:cxn>
                        <a:cxn ang="0">
                          <a:pos x="471" y="25"/>
                        </a:cxn>
                        <a:cxn ang="0">
                          <a:pos x="364" y="20"/>
                        </a:cxn>
                        <a:cxn ang="0">
                          <a:pos x="218" y="25"/>
                        </a:cxn>
                        <a:cxn ang="0">
                          <a:pos x="98" y="22"/>
                        </a:cxn>
                        <a:cxn ang="0">
                          <a:pos x="0" y="11"/>
                        </a:cxn>
                      </a:cxnLst>
                      <a:rect l="0" t="0" r="r" b="b"/>
                      <a:pathLst>
                        <a:path w="588" h="423">
                          <a:moveTo>
                            <a:pt x="0" y="11"/>
                          </a:moveTo>
                          <a:lnTo>
                            <a:pt x="195" y="5"/>
                          </a:lnTo>
                          <a:lnTo>
                            <a:pt x="329" y="0"/>
                          </a:lnTo>
                          <a:lnTo>
                            <a:pt x="478" y="2"/>
                          </a:lnTo>
                          <a:lnTo>
                            <a:pt x="501" y="17"/>
                          </a:lnTo>
                          <a:lnTo>
                            <a:pt x="519" y="39"/>
                          </a:lnTo>
                          <a:lnTo>
                            <a:pt x="552" y="158"/>
                          </a:lnTo>
                          <a:lnTo>
                            <a:pt x="576" y="294"/>
                          </a:lnTo>
                          <a:lnTo>
                            <a:pt x="588" y="387"/>
                          </a:lnTo>
                          <a:lnTo>
                            <a:pt x="576" y="417"/>
                          </a:lnTo>
                          <a:lnTo>
                            <a:pt x="546" y="423"/>
                          </a:lnTo>
                          <a:lnTo>
                            <a:pt x="373" y="407"/>
                          </a:lnTo>
                          <a:lnTo>
                            <a:pt x="553" y="394"/>
                          </a:lnTo>
                          <a:lnTo>
                            <a:pt x="562" y="390"/>
                          </a:lnTo>
                          <a:lnTo>
                            <a:pt x="559" y="326"/>
                          </a:lnTo>
                          <a:lnTo>
                            <a:pt x="546" y="235"/>
                          </a:lnTo>
                          <a:lnTo>
                            <a:pt x="517" y="113"/>
                          </a:lnTo>
                          <a:lnTo>
                            <a:pt x="494" y="36"/>
                          </a:lnTo>
                          <a:lnTo>
                            <a:pt x="471" y="25"/>
                          </a:lnTo>
                          <a:lnTo>
                            <a:pt x="364" y="20"/>
                          </a:lnTo>
                          <a:lnTo>
                            <a:pt x="218" y="25"/>
                          </a:lnTo>
                          <a:lnTo>
                            <a:pt x="98" y="22"/>
                          </a:lnTo>
                          <a:lnTo>
                            <a:pt x="0" y="11"/>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sp>
                  <p:nvSpPr>
                    <p:cNvPr id="121069" name="Freeform 237"/>
                    <p:cNvSpPr>
                      <a:spLocks/>
                    </p:cNvSpPr>
                    <p:nvPr/>
                  </p:nvSpPr>
                  <p:spPr bwMode="auto">
                    <a:xfrm>
                      <a:off x="5113" y="2460"/>
                      <a:ext cx="146" cy="137"/>
                    </a:xfrm>
                    <a:custGeom>
                      <a:avLst/>
                      <a:gdLst/>
                      <a:ahLst/>
                      <a:cxnLst>
                        <a:cxn ang="0">
                          <a:pos x="270" y="0"/>
                        </a:cxn>
                        <a:cxn ang="0">
                          <a:pos x="81" y="0"/>
                        </a:cxn>
                        <a:cxn ang="0">
                          <a:pos x="27" y="5"/>
                        </a:cxn>
                        <a:cxn ang="0">
                          <a:pos x="17" y="23"/>
                        </a:cxn>
                        <a:cxn ang="0">
                          <a:pos x="6" y="59"/>
                        </a:cxn>
                        <a:cxn ang="0">
                          <a:pos x="0" y="155"/>
                        </a:cxn>
                        <a:cxn ang="0">
                          <a:pos x="6" y="250"/>
                        </a:cxn>
                        <a:cxn ang="0">
                          <a:pos x="21" y="343"/>
                        </a:cxn>
                        <a:cxn ang="0">
                          <a:pos x="45" y="381"/>
                        </a:cxn>
                        <a:cxn ang="0">
                          <a:pos x="55" y="391"/>
                        </a:cxn>
                        <a:cxn ang="0">
                          <a:pos x="176" y="401"/>
                        </a:cxn>
                        <a:cxn ang="0">
                          <a:pos x="331" y="406"/>
                        </a:cxn>
                        <a:cxn ang="0">
                          <a:pos x="447" y="407"/>
                        </a:cxn>
                        <a:cxn ang="0">
                          <a:pos x="584" y="412"/>
                        </a:cxn>
                        <a:cxn ang="0">
                          <a:pos x="578" y="398"/>
                        </a:cxn>
                        <a:cxn ang="0">
                          <a:pos x="471" y="391"/>
                        </a:cxn>
                        <a:cxn ang="0">
                          <a:pos x="331" y="383"/>
                        </a:cxn>
                        <a:cxn ang="0">
                          <a:pos x="137" y="381"/>
                        </a:cxn>
                        <a:cxn ang="0">
                          <a:pos x="68" y="363"/>
                        </a:cxn>
                        <a:cxn ang="0">
                          <a:pos x="46" y="349"/>
                        </a:cxn>
                        <a:cxn ang="0">
                          <a:pos x="39" y="322"/>
                        </a:cxn>
                        <a:cxn ang="0">
                          <a:pos x="29" y="244"/>
                        </a:cxn>
                        <a:cxn ang="0">
                          <a:pos x="27" y="146"/>
                        </a:cxn>
                        <a:cxn ang="0">
                          <a:pos x="35" y="48"/>
                        </a:cxn>
                        <a:cxn ang="0">
                          <a:pos x="46" y="25"/>
                        </a:cxn>
                        <a:cxn ang="0">
                          <a:pos x="172" y="11"/>
                        </a:cxn>
                        <a:cxn ang="0">
                          <a:pos x="270" y="0"/>
                        </a:cxn>
                      </a:cxnLst>
                      <a:rect l="0" t="0" r="r" b="b"/>
                      <a:pathLst>
                        <a:path w="584" h="412">
                          <a:moveTo>
                            <a:pt x="270" y="0"/>
                          </a:moveTo>
                          <a:lnTo>
                            <a:pt x="81" y="0"/>
                          </a:lnTo>
                          <a:lnTo>
                            <a:pt x="27" y="5"/>
                          </a:lnTo>
                          <a:lnTo>
                            <a:pt x="17" y="23"/>
                          </a:lnTo>
                          <a:lnTo>
                            <a:pt x="6" y="59"/>
                          </a:lnTo>
                          <a:lnTo>
                            <a:pt x="0" y="155"/>
                          </a:lnTo>
                          <a:lnTo>
                            <a:pt x="6" y="250"/>
                          </a:lnTo>
                          <a:lnTo>
                            <a:pt x="21" y="343"/>
                          </a:lnTo>
                          <a:lnTo>
                            <a:pt x="45" y="381"/>
                          </a:lnTo>
                          <a:lnTo>
                            <a:pt x="55" y="391"/>
                          </a:lnTo>
                          <a:lnTo>
                            <a:pt x="176" y="401"/>
                          </a:lnTo>
                          <a:lnTo>
                            <a:pt x="331" y="406"/>
                          </a:lnTo>
                          <a:lnTo>
                            <a:pt x="447" y="407"/>
                          </a:lnTo>
                          <a:lnTo>
                            <a:pt x="584" y="412"/>
                          </a:lnTo>
                          <a:lnTo>
                            <a:pt x="578" y="398"/>
                          </a:lnTo>
                          <a:lnTo>
                            <a:pt x="471" y="391"/>
                          </a:lnTo>
                          <a:lnTo>
                            <a:pt x="331" y="383"/>
                          </a:lnTo>
                          <a:lnTo>
                            <a:pt x="137" y="381"/>
                          </a:lnTo>
                          <a:lnTo>
                            <a:pt x="68" y="363"/>
                          </a:lnTo>
                          <a:lnTo>
                            <a:pt x="46" y="349"/>
                          </a:lnTo>
                          <a:lnTo>
                            <a:pt x="39" y="322"/>
                          </a:lnTo>
                          <a:lnTo>
                            <a:pt x="29" y="244"/>
                          </a:lnTo>
                          <a:lnTo>
                            <a:pt x="27" y="146"/>
                          </a:lnTo>
                          <a:lnTo>
                            <a:pt x="35" y="48"/>
                          </a:lnTo>
                          <a:lnTo>
                            <a:pt x="46" y="25"/>
                          </a:lnTo>
                          <a:lnTo>
                            <a:pt x="172" y="11"/>
                          </a:lnTo>
                          <a:lnTo>
                            <a:pt x="270" y="0"/>
                          </a:lnTo>
                          <a:close/>
                        </a:path>
                      </a:pathLst>
                    </a:custGeom>
                    <a:solidFill>
                      <a:srgbClr val="000000"/>
                    </a:solidFill>
                    <a:ln w="9525">
                      <a:noFill/>
                      <a:round/>
                      <a:headEnd/>
                      <a:tailEnd/>
                    </a:ln>
                  </p:spPr>
                  <p:txBody>
                    <a:bodyPr>
                      <a:prstTxWarp prst="textNoShape">
                        <a:avLst/>
                      </a:prstTxWarp>
                    </a:bodyPr>
                    <a:lstStyle/>
                    <a:p>
                      <a:endParaRPr lang="en-US" dirty="0">
                        <a:latin typeface="Segoe" pitchFamily="34" charset="0"/>
                      </a:endParaRPr>
                    </a:p>
                  </p:txBody>
                </p:sp>
              </p:grpSp>
            </p:grpSp>
          </p:grpSp>
          <p:sp>
            <p:nvSpPr>
              <p:cNvPr id="121070" name="Line 238"/>
              <p:cNvSpPr>
                <a:spLocks noChangeShapeType="1"/>
              </p:cNvSpPr>
              <p:nvPr/>
            </p:nvSpPr>
            <p:spPr bwMode="auto">
              <a:xfrm>
                <a:off x="3888" y="1008"/>
                <a:ext cx="0" cy="336"/>
              </a:xfrm>
              <a:prstGeom prst="line">
                <a:avLst/>
              </a:prstGeom>
              <a:noFill/>
              <a:ln w="9525">
                <a:solidFill>
                  <a:schemeClr val="tx1"/>
                </a:solidFill>
                <a:prstDash val="sysDot"/>
                <a:round/>
                <a:headEnd/>
                <a:tailEnd/>
              </a:ln>
              <a:effectLst/>
            </p:spPr>
            <p:txBody>
              <a:bodyPr>
                <a:prstTxWarp prst="textNoShape">
                  <a:avLst/>
                </a:prstTxWarp>
              </a:bodyPr>
              <a:lstStyle/>
              <a:p>
                <a:endParaRPr lang="en-US" dirty="0">
                  <a:latin typeface="Segoe" pitchFamily="34" charset="0"/>
                </a:endParaRPr>
              </a:p>
            </p:txBody>
          </p:sp>
        </p:grpSp>
        <p:sp>
          <p:nvSpPr>
            <p:cNvPr id="121071" name="Freeform 239"/>
            <p:cNvSpPr>
              <a:spLocks/>
            </p:cNvSpPr>
            <p:nvPr/>
          </p:nvSpPr>
          <p:spPr bwMode="auto">
            <a:xfrm flipH="1">
              <a:off x="1655" y="1939"/>
              <a:ext cx="874" cy="146"/>
            </a:xfrm>
            <a:custGeom>
              <a:avLst/>
              <a:gdLst/>
              <a:ahLst/>
              <a:cxnLst>
                <a:cxn ang="0">
                  <a:pos x="0" y="115"/>
                </a:cxn>
                <a:cxn ang="0">
                  <a:pos x="906" y="0"/>
                </a:cxn>
                <a:cxn ang="0">
                  <a:pos x="906" y="229"/>
                </a:cxn>
                <a:cxn ang="0">
                  <a:pos x="0" y="115"/>
                </a:cxn>
              </a:cxnLst>
              <a:rect l="0" t="0" r="r" b="b"/>
              <a:pathLst>
                <a:path w="906" h="229">
                  <a:moveTo>
                    <a:pt x="0" y="115"/>
                  </a:moveTo>
                  <a:lnTo>
                    <a:pt x="906" y="0"/>
                  </a:lnTo>
                  <a:lnTo>
                    <a:pt x="906" y="229"/>
                  </a:lnTo>
                  <a:lnTo>
                    <a:pt x="0" y="115"/>
                  </a:lnTo>
                  <a:close/>
                </a:path>
              </a:pathLst>
            </a:custGeom>
            <a:pattFill prst="ltVert">
              <a:fgClr>
                <a:srgbClr val="000000"/>
              </a:fgClr>
              <a:bgClr>
                <a:srgbClr val="FFFFFF"/>
              </a:bgClr>
            </a:pattFill>
            <a:ln w="9525">
              <a:noFill/>
              <a:round/>
              <a:headEnd/>
              <a:tailEnd/>
            </a:ln>
          </p:spPr>
          <p:txBody>
            <a:bodyPr>
              <a:prstTxWarp prst="textNoShape">
                <a:avLst/>
              </a:prstTxWarp>
            </a:bodyPr>
            <a:lstStyle/>
            <a:p>
              <a:endParaRPr lang="en-US" dirty="0">
                <a:latin typeface="Segoe" pitchFamily="34" charset="0"/>
              </a:endParaRPr>
            </a:p>
          </p:txBody>
        </p:sp>
      </p:grpSp>
      <p:sp>
        <p:nvSpPr>
          <p:cNvPr id="121073" name="Rectangle 241"/>
          <p:cNvSpPr>
            <a:spLocks noGrp="1"/>
          </p:cNvSpPr>
          <p:nvPr>
            <p:ph type="title"/>
          </p:nvPr>
        </p:nvSpPr>
        <p:spPr/>
        <p:txBody>
          <a:bodyPr/>
          <a:lstStyle/>
          <a:p>
            <a:r>
              <a:rPr lang="fr-FR" smtClean="0"/>
              <a:t>Mexican Data Space</a:t>
            </a:r>
            <a:endParaRPr lang="fr-FR" dirty="0"/>
          </a:p>
        </p:txBody>
      </p:sp>
      <p:sp>
        <p:nvSpPr>
          <p:cNvPr id="121077" name="Text Box 245"/>
          <p:cNvSpPr txBox="1">
            <a:spLocks noChangeArrowheads="1"/>
          </p:cNvSpPr>
          <p:nvPr/>
        </p:nvSpPr>
        <p:spPr bwMode="auto">
          <a:xfrm>
            <a:off x="3676650" y="2617788"/>
            <a:ext cx="184150" cy="336550"/>
          </a:xfrm>
          <a:prstGeom prst="rect">
            <a:avLst/>
          </a:prstGeom>
          <a:noFill/>
          <a:ln w="9525">
            <a:noFill/>
            <a:miter lim="800000"/>
            <a:headEnd/>
            <a:tailEnd/>
          </a:ln>
        </p:spPr>
        <p:txBody>
          <a:bodyPr wrap="none">
            <a:prstTxWarp prst="textNoShape">
              <a:avLst/>
            </a:prstTxWarp>
            <a:spAutoFit/>
          </a:bodyPr>
          <a:lstStyle/>
          <a:p>
            <a:pPr eaLnBrk="0" hangingPunct="0"/>
            <a:endParaRPr lang="en-GB" sz="1600" dirty="0">
              <a:latin typeface="Segoe" pitchFamily="34" charset="0"/>
            </a:endParaRPr>
          </a:p>
        </p:txBody>
      </p:sp>
      <p:sp>
        <p:nvSpPr>
          <p:cNvPr id="121078" name="Text Box 246"/>
          <p:cNvSpPr txBox="1">
            <a:spLocks noChangeArrowheads="1"/>
          </p:cNvSpPr>
          <p:nvPr/>
        </p:nvSpPr>
        <p:spPr bwMode="auto">
          <a:xfrm>
            <a:off x="2916238" y="2565400"/>
            <a:ext cx="984565" cy="400110"/>
          </a:xfrm>
          <a:prstGeom prst="rect">
            <a:avLst/>
          </a:prstGeom>
          <a:noFill/>
          <a:ln w="9525">
            <a:noFill/>
            <a:miter lim="800000"/>
            <a:headEnd/>
            <a:tailEnd/>
          </a:ln>
        </p:spPr>
        <p:txBody>
          <a:bodyPr wrap="none">
            <a:prstTxWarp prst="textNoShape">
              <a:avLst/>
            </a:prstTxWarp>
            <a:spAutoFit/>
          </a:bodyPr>
          <a:lstStyle/>
          <a:p>
            <a:pPr eaLnBrk="0" hangingPunct="0"/>
            <a:r>
              <a:rPr lang="en-GB" sz="2000" b="1" dirty="0">
                <a:latin typeface="Segoe" pitchFamily="34" charset="0"/>
              </a:rPr>
              <a:t>Health</a:t>
            </a:r>
            <a:endParaRPr lang="en-GB" sz="2000" dirty="0">
              <a:latin typeface="Segoe" pitchFamily="34" charset="0"/>
            </a:endParaRPr>
          </a:p>
        </p:txBody>
      </p:sp>
      <p:sp>
        <p:nvSpPr>
          <p:cNvPr id="121079" name="Text Box 247"/>
          <p:cNvSpPr txBox="1">
            <a:spLocks noChangeArrowheads="1"/>
          </p:cNvSpPr>
          <p:nvPr/>
        </p:nvSpPr>
        <p:spPr bwMode="auto">
          <a:xfrm>
            <a:off x="4211638" y="2513013"/>
            <a:ext cx="1116012" cy="396875"/>
          </a:xfrm>
          <a:prstGeom prst="rect">
            <a:avLst/>
          </a:prstGeom>
          <a:noFill/>
          <a:ln w="9525">
            <a:noFill/>
            <a:miter lim="800000"/>
            <a:headEnd/>
            <a:tailEnd/>
          </a:ln>
        </p:spPr>
        <p:txBody>
          <a:bodyPr wrap="none">
            <a:prstTxWarp prst="textNoShape">
              <a:avLst/>
            </a:prstTxWarp>
            <a:spAutoFit/>
          </a:bodyPr>
          <a:lstStyle/>
          <a:p>
            <a:pPr eaLnBrk="0" hangingPunct="0"/>
            <a:r>
              <a:rPr lang="en-GB" sz="2000" b="1" dirty="0">
                <a:latin typeface="Segoe" pitchFamily="34" charset="0"/>
              </a:rPr>
              <a:t>Biology</a:t>
            </a:r>
            <a:endParaRPr lang="en-GB" sz="2000" dirty="0">
              <a:latin typeface="Segoe" pitchFamily="34" charset="0"/>
            </a:endParaRPr>
          </a:p>
        </p:txBody>
      </p:sp>
      <p:sp>
        <p:nvSpPr>
          <p:cNvPr id="121082" name="Text Box 250"/>
          <p:cNvSpPr txBox="1">
            <a:spLocks noChangeArrowheads="1"/>
          </p:cNvSpPr>
          <p:nvPr/>
        </p:nvSpPr>
        <p:spPr bwMode="auto">
          <a:xfrm>
            <a:off x="2268538" y="3028950"/>
            <a:ext cx="184150" cy="336550"/>
          </a:xfrm>
          <a:prstGeom prst="rect">
            <a:avLst/>
          </a:prstGeom>
          <a:noFill/>
          <a:ln w="9525">
            <a:noFill/>
            <a:miter lim="800000"/>
            <a:headEnd/>
            <a:tailEnd/>
          </a:ln>
        </p:spPr>
        <p:txBody>
          <a:bodyPr wrap="none">
            <a:prstTxWarp prst="textNoShape">
              <a:avLst/>
            </a:prstTxWarp>
            <a:spAutoFit/>
          </a:bodyPr>
          <a:lstStyle/>
          <a:p>
            <a:pPr eaLnBrk="0" hangingPunct="0"/>
            <a:endParaRPr lang="en-GB" sz="1600" dirty="0">
              <a:latin typeface="Segoe" pitchFamily="34" charset="0"/>
            </a:endParaRPr>
          </a:p>
        </p:txBody>
      </p:sp>
      <p:sp>
        <p:nvSpPr>
          <p:cNvPr id="121084" name="Text Box 252"/>
          <p:cNvSpPr txBox="1">
            <a:spLocks noChangeArrowheads="1"/>
          </p:cNvSpPr>
          <p:nvPr/>
        </p:nvSpPr>
        <p:spPr bwMode="auto">
          <a:xfrm>
            <a:off x="6127750" y="2528888"/>
            <a:ext cx="1706493" cy="400110"/>
          </a:xfrm>
          <a:prstGeom prst="rect">
            <a:avLst/>
          </a:prstGeom>
          <a:noFill/>
          <a:ln w="9525">
            <a:noFill/>
            <a:miter lim="800000"/>
            <a:headEnd/>
            <a:tailEnd/>
          </a:ln>
        </p:spPr>
        <p:txBody>
          <a:bodyPr wrap="none">
            <a:prstTxWarp prst="textNoShape">
              <a:avLst/>
            </a:prstTxWarp>
            <a:spAutoFit/>
          </a:bodyPr>
          <a:lstStyle/>
          <a:p>
            <a:pPr eaLnBrk="0" hangingPunct="0"/>
            <a:r>
              <a:rPr lang="en-GB" sz="2000" b="1" dirty="0">
                <a:latin typeface="Segoe" pitchFamily="34" charset="0"/>
              </a:rPr>
              <a:t>Astrophysics</a:t>
            </a:r>
            <a:endParaRPr lang="en-GB" sz="2000" dirty="0">
              <a:latin typeface="Segoe" pitchFamily="34" charset="0"/>
            </a:endParaRPr>
          </a:p>
        </p:txBody>
      </p:sp>
      <p:sp>
        <p:nvSpPr>
          <p:cNvPr id="121087" name="Text Box 255"/>
          <p:cNvSpPr txBox="1">
            <a:spLocks noChangeArrowheads="1"/>
          </p:cNvSpPr>
          <p:nvPr/>
        </p:nvSpPr>
        <p:spPr bwMode="auto">
          <a:xfrm>
            <a:off x="1555750" y="3092450"/>
            <a:ext cx="4389438" cy="641350"/>
          </a:xfrm>
          <a:prstGeom prst="rect">
            <a:avLst/>
          </a:prstGeom>
          <a:noFill/>
          <a:ln w="9525">
            <a:noFill/>
            <a:miter lim="800000"/>
            <a:headEnd/>
            <a:tailEnd/>
          </a:ln>
        </p:spPr>
        <p:txBody>
          <a:bodyPr wrap="none">
            <a:prstTxWarp prst="textNoShape">
              <a:avLst/>
            </a:prstTxWarp>
            <a:spAutoFit/>
          </a:bodyPr>
          <a:lstStyle/>
          <a:p>
            <a:r>
              <a:rPr lang="en-GB" sz="1800" dirty="0">
                <a:solidFill>
                  <a:schemeClr val="bg1"/>
                </a:solidFill>
                <a:latin typeface="Segoe" pitchFamily="34" charset="0"/>
              </a:rPr>
              <a:t>Ambient systems for seniors quality of life</a:t>
            </a:r>
          </a:p>
          <a:p>
            <a:r>
              <a:rPr lang="en-GB" sz="1800" dirty="0">
                <a:solidFill>
                  <a:schemeClr val="bg1"/>
                </a:solidFill>
                <a:latin typeface="Segoe" pitchFamily="34" charset="0"/>
              </a:rPr>
              <a:t>(CICESE, Geriatric Institute IMSS)</a:t>
            </a:r>
          </a:p>
        </p:txBody>
      </p:sp>
      <p:sp>
        <p:nvSpPr>
          <p:cNvPr id="121088" name="AutoShape 256"/>
          <p:cNvSpPr>
            <a:spLocks noChangeArrowheads="1"/>
          </p:cNvSpPr>
          <p:nvPr/>
        </p:nvSpPr>
        <p:spPr bwMode="auto">
          <a:xfrm>
            <a:off x="2081213" y="5717466"/>
            <a:ext cx="8255000" cy="476250"/>
          </a:xfrm>
          <a:prstGeom prst="roundRect">
            <a:avLst>
              <a:gd name="adj" fmla="val 16667"/>
            </a:avLst>
          </a:prstGeom>
          <a:gradFill rotWithShape="0">
            <a:gsLst>
              <a:gs pos="0">
                <a:srgbClr val="FF0000"/>
              </a:gs>
              <a:gs pos="100000">
                <a:srgbClr val="FF0000">
                  <a:gamma/>
                  <a:shade val="46275"/>
                  <a:invGamma/>
                </a:srgbClr>
              </a:gs>
            </a:gsLst>
            <a:lin ang="5400000" scaled="1"/>
          </a:gradFill>
          <a:ln w="6350">
            <a:noFill/>
            <a:round/>
            <a:headEnd/>
            <a:tailEnd/>
          </a:ln>
          <a:effectLst/>
        </p:spPr>
        <p:txBody>
          <a:bodyPr wrap="none" anchor="ctr">
            <a:prstTxWarp prst="textNoShape">
              <a:avLst/>
            </a:prstTxWarp>
          </a:bodyPr>
          <a:lstStyle/>
          <a:p>
            <a:pPr algn="ctr"/>
            <a:r>
              <a:rPr lang="en-GB" dirty="0">
                <a:latin typeface="Segoe" pitchFamily="34" charset="0"/>
              </a:rPr>
              <a:t>Heterogeneous networks integration</a:t>
            </a:r>
          </a:p>
        </p:txBody>
      </p:sp>
      <p:sp>
        <p:nvSpPr>
          <p:cNvPr id="121089" name="Text Box 257"/>
          <p:cNvSpPr txBox="1">
            <a:spLocks noChangeArrowheads="1"/>
          </p:cNvSpPr>
          <p:nvPr/>
        </p:nvSpPr>
        <p:spPr bwMode="auto">
          <a:xfrm>
            <a:off x="1362075" y="6178550"/>
            <a:ext cx="3376181" cy="400110"/>
          </a:xfrm>
          <a:prstGeom prst="rect">
            <a:avLst/>
          </a:prstGeom>
          <a:noFill/>
          <a:ln w="9525">
            <a:noFill/>
            <a:miter lim="800000"/>
            <a:headEnd/>
            <a:tailEnd/>
          </a:ln>
        </p:spPr>
        <p:txBody>
          <a:bodyPr wrap="none">
            <a:prstTxWarp prst="textNoShape">
              <a:avLst/>
            </a:prstTxWarp>
            <a:spAutoFit/>
          </a:bodyPr>
          <a:lstStyle/>
          <a:p>
            <a:r>
              <a:rPr lang="en-GB" sz="2000" dirty="0">
                <a:solidFill>
                  <a:schemeClr val="bg1"/>
                </a:solidFill>
                <a:latin typeface="Segoe" pitchFamily="34" charset="0"/>
              </a:rPr>
              <a:t>ITAM, ITESM, UNAM, CICESE</a:t>
            </a:r>
          </a:p>
        </p:txBody>
      </p:sp>
      <p:sp>
        <p:nvSpPr>
          <p:cNvPr id="121090" name="Text Box 258"/>
          <p:cNvSpPr txBox="1">
            <a:spLocks noChangeArrowheads="1"/>
          </p:cNvSpPr>
          <p:nvPr/>
        </p:nvSpPr>
        <p:spPr bwMode="auto">
          <a:xfrm>
            <a:off x="3436938" y="1809750"/>
            <a:ext cx="5184433" cy="646331"/>
          </a:xfrm>
          <a:prstGeom prst="rect">
            <a:avLst/>
          </a:prstGeom>
          <a:noFill/>
          <a:ln w="9525">
            <a:noFill/>
            <a:miter lim="800000"/>
            <a:headEnd/>
            <a:tailEnd/>
          </a:ln>
        </p:spPr>
        <p:txBody>
          <a:bodyPr wrap="none">
            <a:prstTxWarp prst="textNoShape">
              <a:avLst/>
            </a:prstTxWarp>
            <a:spAutoFit/>
          </a:bodyPr>
          <a:lstStyle/>
          <a:p>
            <a:r>
              <a:rPr lang="en-GB" sz="1800" dirty="0">
                <a:solidFill>
                  <a:schemeClr val="bg1"/>
                </a:solidFill>
                <a:latin typeface="Segoe" pitchFamily="34" charset="0"/>
              </a:rPr>
              <a:t>Algorithmic (parallel computing and data mining)</a:t>
            </a:r>
          </a:p>
          <a:p>
            <a:r>
              <a:rPr lang="en-GB" sz="1800" dirty="0">
                <a:solidFill>
                  <a:schemeClr val="bg1"/>
                </a:solidFill>
                <a:latin typeface="Segoe" pitchFamily="34" charset="0"/>
              </a:rPr>
              <a:t>Biology virtual lab (Bio-databases integration)</a:t>
            </a:r>
          </a:p>
        </p:txBody>
      </p:sp>
      <p:sp>
        <p:nvSpPr>
          <p:cNvPr id="121091" name="Text Box 259"/>
          <p:cNvSpPr txBox="1">
            <a:spLocks noChangeArrowheads="1"/>
          </p:cNvSpPr>
          <p:nvPr/>
        </p:nvSpPr>
        <p:spPr bwMode="auto">
          <a:xfrm>
            <a:off x="6281738" y="3052763"/>
            <a:ext cx="4706937" cy="641350"/>
          </a:xfrm>
          <a:prstGeom prst="rect">
            <a:avLst/>
          </a:prstGeom>
          <a:noFill/>
          <a:ln w="9525">
            <a:noFill/>
            <a:miter lim="800000"/>
            <a:headEnd/>
            <a:tailEnd/>
          </a:ln>
        </p:spPr>
        <p:txBody>
          <a:bodyPr wrap="none">
            <a:prstTxWarp prst="textNoShape">
              <a:avLst/>
            </a:prstTxWarp>
            <a:spAutoFit/>
          </a:bodyPr>
          <a:lstStyle/>
          <a:p>
            <a:r>
              <a:rPr lang="en-GB" sz="1800" dirty="0">
                <a:solidFill>
                  <a:schemeClr val="bg1"/>
                </a:solidFill>
                <a:latin typeface="Segoe" pitchFamily="34" charset="0"/>
              </a:rPr>
              <a:t>Mexican Virtual Observatory</a:t>
            </a:r>
          </a:p>
          <a:p>
            <a:r>
              <a:rPr lang="en-GB" sz="1800" dirty="0" err="1">
                <a:solidFill>
                  <a:schemeClr val="bg1"/>
                </a:solidFill>
                <a:latin typeface="Segoe" pitchFamily="34" charset="0"/>
              </a:rPr>
              <a:t>Millimetric</a:t>
            </a:r>
            <a:r>
              <a:rPr lang="en-GB" sz="1800" dirty="0">
                <a:solidFill>
                  <a:schemeClr val="bg1"/>
                </a:solidFill>
                <a:latin typeface="Segoe" pitchFamily="34" charset="0"/>
              </a:rPr>
              <a:t> Telescope, INAOE- U. Cambridge</a:t>
            </a:r>
          </a:p>
        </p:txBody>
      </p:sp>
      <p:sp>
        <p:nvSpPr>
          <p:cNvPr id="121092" name="Text Box 260"/>
          <p:cNvSpPr txBox="1">
            <a:spLocks noChangeArrowheads="1"/>
          </p:cNvSpPr>
          <p:nvPr/>
        </p:nvSpPr>
        <p:spPr bwMode="auto">
          <a:xfrm>
            <a:off x="8348663" y="2501900"/>
            <a:ext cx="1959191" cy="400110"/>
          </a:xfrm>
          <a:prstGeom prst="rect">
            <a:avLst/>
          </a:prstGeom>
          <a:noFill/>
          <a:ln w="9525">
            <a:noFill/>
            <a:miter lim="800000"/>
            <a:headEnd/>
            <a:tailEnd/>
          </a:ln>
        </p:spPr>
        <p:txBody>
          <a:bodyPr wrap="none">
            <a:prstTxWarp prst="textNoShape">
              <a:avLst/>
            </a:prstTxWarp>
            <a:spAutoFit/>
          </a:bodyPr>
          <a:lstStyle/>
          <a:p>
            <a:pPr eaLnBrk="0" hangingPunct="0"/>
            <a:r>
              <a:rPr lang="en-GB" sz="2000" b="1" dirty="0">
                <a:latin typeface="Segoe" pitchFamily="34" charset="0"/>
              </a:rPr>
              <a:t>Disaster Mgmt</a:t>
            </a:r>
            <a:endParaRPr lang="en-GB" sz="2000" dirty="0">
              <a:latin typeface="Segoe" pitchFamily="34" charset="0"/>
            </a:endParaRPr>
          </a:p>
        </p:txBody>
      </p:sp>
      <p:sp>
        <p:nvSpPr>
          <p:cNvPr id="121093" name="Text Box 261"/>
          <p:cNvSpPr txBox="1">
            <a:spLocks noChangeArrowheads="1"/>
          </p:cNvSpPr>
          <p:nvPr/>
        </p:nvSpPr>
        <p:spPr bwMode="auto">
          <a:xfrm>
            <a:off x="6634163" y="1147763"/>
            <a:ext cx="5214937" cy="641350"/>
          </a:xfrm>
          <a:prstGeom prst="rect">
            <a:avLst/>
          </a:prstGeom>
          <a:noFill/>
          <a:ln w="9525">
            <a:noFill/>
            <a:miter lim="800000"/>
            <a:headEnd/>
            <a:tailEnd/>
          </a:ln>
        </p:spPr>
        <p:txBody>
          <a:bodyPr wrap="none">
            <a:prstTxWarp prst="textNoShape">
              <a:avLst/>
            </a:prstTxWarp>
            <a:spAutoFit/>
          </a:bodyPr>
          <a:lstStyle/>
          <a:p>
            <a:r>
              <a:rPr lang="en-GB" sz="1800" dirty="0">
                <a:solidFill>
                  <a:schemeClr val="bg1"/>
                </a:solidFill>
                <a:latin typeface="Segoe" pitchFamily="34" charset="0"/>
              </a:rPr>
              <a:t>Geographic Services and Data integration</a:t>
            </a:r>
          </a:p>
          <a:p>
            <a:r>
              <a:rPr lang="en-GB" sz="1800" dirty="0">
                <a:solidFill>
                  <a:schemeClr val="bg1"/>
                </a:solidFill>
                <a:latin typeface="Segoe" pitchFamily="34" charset="0"/>
              </a:rPr>
              <a:t>ITESM-UNAM-INAOE-UV (Popocatepetl volcano)</a:t>
            </a:r>
          </a:p>
        </p:txBody>
      </p:sp>
      <p:sp>
        <p:nvSpPr>
          <p:cNvPr id="121094" name="Text Box 262"/>
          <p:cNvSpPr txBox="1">
            <a:spLocks noChangeArrowheads="1"/>
          </p:cNvSpPr>
          <p:nvPr/>
        </p:nvSpPr>
        <p:spPr bwMode="auto">
          <a:xfrm>
            <a:off x="1025525" y="5114925"/>
            <a:ext cx="5202238" cy="641350"/>
          </a:xfrm>
          <a:prstGeom prst="rect">
            <a:avLst/>
          </a:prstGeom>
          <a:noFill/>
          <a:ln w="9525">
            <a:noFill/>
            <a:miter lim="800000"/>
            <a:headEnd/>
            <a:tailEnd/>
          </a:ln>
        </p:spPr>
        <p:txBody>
          <a:bodyPr wrap="none">
            <a:prstTxWarp prst="textNoShape">
              <a:avLst/>
            </a:prstTxWarp>
            <a:spAutoFit/>
          </a:bodyPr>
          <a:lstStyle/>
          <a:p>
            <a:r>
              <a:rPr lang="en-GB" sz="1800" dirty="0">
                <a:solidFill>
                  <a:schemeClr val="bg1"/>
                </a:solidFill>
                <a:latin typeface="Segoe" pitchFamily="34" charset="0"/>
              </a:rPr>
              <a:t>Data bases and IR, middleware</a:t>
            </a:r>
          </a:p>
          <a:p>
            <a:r>
              <a:rPr lang="en-GB" sz="1800" dirty="0">
                <a:solidFill>
                  <a:schemeClr val="bg1"/>
                </a:solidFill>
                <a:latin typeface="Segoe" pitchFamily="34" charset="0"/>
              </a:rPr>
              <a:t>(UDLAP, UAM-</a:t>
            </a:r>
            <a:r>
              <a:rPr lang="en-GB" sz="1800" dirty="0" err="1">
                <a:solidFill>
                  <a:schemeClr val="bg1"/>
                </a:solidFill>
                <a:latin typeface="Segoe" pitchFamily="34" charset="0"/>
              </a:rPr>
              <a:t>Iztapalapa</a:t>
            </a:r>
            <a:r>
              <a:rPr lang="en-GB" sz="1800" dirty="0">
                <a:solidFill>
                  <a:schemeClr val="bg1"/>
                </a:solidFill>
                <a:latin typeface="Segoe" pitchFamily="34" charset="0"/>
              </a:rPr>
              <a:t>, IIMAS, UNAM, LANIA)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508001" y="228600"/>
            <a:ext cx="11164887" cy="658813"/>
          </a:xfrm>
        </p:spPr>
        <p:txBody>
          <a:bodyPr/>
          <a:lstStyle/>
          <a:p>
            <a:r>
              <a:rPr lang="en-GB" dirty="0" smtClean="0"/>
              <a:t>Mexican Research Agenda</a:t>
            </a:r>
            <a:endParaRPr lang="en-GB" dirty="0"/>
          </a:p>
        </p:txBody>
      </p:sp>
      <p:sp>
        <p:nvSpPr>
          <p:cNvPr id="97283" name="AutoShape 3"/>
          <p:cNvSpPr>
            <a:spLocks/>
          </p:cNvSpPr>
          <p:nvPr/>
        </p:nvSpPr>
        <p:spPr bwMode="auto">
          <a:xfrm>
            <a:off x="660400" y="5427663"/>
            <a:ext cx="5354638" cy="76944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nchorCtr="0">
            <a:prstTxWarp prst="textNoShape">
              <a:avLst/>
            </a:prstTxWarp>
            <a:spAutoFit/>
          </a:bodyPr>
          <a:lstStyle/>
          <a:p>
            <a:pPr eaLnBrk="0" hangingPunct="0"/>
            <a:r>
              <a:rPr lang="en-GB" b="1" dirty="0">
                <a:effectLst>
                  <a:outerShdw blurRad="38100" dist="38100" dir="2700000" algn="tl">
                    <a:srgbClr val="000000">
                      <a:alpha val="43137"/>
                    </a:srgbClr>
                  </a:outerShdw>
                </a:effectLst>
                <a:latin typeface="Segoe" pitchFamily="34" charset="0"/>
              </a:rPr>
              <a:t>Telecommunications:</a:t>
            </a:r>
          </a:p>
          <a:p>
            <a:pPr eaLnBrk="0" hangingPunct="0"/>
            <a:r>
              <a:rPr lang="en-GB" sz="2000" dirty="0">
                <a:effectLst>
                  <a:outerShdw blurRad="38100" dist="38100" dir="2700000" algn="tl">
                    <a:srgbClr val="000000">
                      <a:alpha val="43137"/>
                    </a:srgbClr>
                  </a:outerShdw>
                </a:effectLst>
                <a:latin typeface="Segoe" pitchFamily="34" charset="0"/>
              </a:rPr>
              <a:t>Internet2 (IPV6), sensors, ad hoc, integration</a:t>
            </a:r>
          </a:p>
        </p:txBody>
      </p:sp>
      <p:sp>
        <p:nvSpPr>
          <p:cNvPr id="97284" name="AutoShape 4"/>
          <p:cNvSpPr>
            <a:spLocks/>
          </p:cNvSpPr>
          <p:nvPr/>
        </p:nvSpPr>
        <p:spPr bwMode="auto">
          <a:xfrm>
            <a:off x="660400" y="4132263"/>
            <a:ext cx="5360988" cy="76944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nchorCtr="0">
            <a:prstTxWarp prst="textNoShape">
              <a:avLst/>
            </a:prstTxWarp>
            <a:spAutoFit/>
          </a:bodyPr>
          <a:lstStyle/>
          <a:p>
            <a:pPr eaLnBrk="0" hangingPunct="0"/>
            <a:r>
              <a:rPr lang="en-GB" b="1" dirty="0" smtClean="0">
                <a:solidFill>
                  <a:schemeClr val="bg1"/>
                </a:solidFill>
                <a:effectLst>
                  <a:outerShdw blurRad="38100" dist="38100" dir="2700000" algn="tl">
                    <a:srgbClr val="000000">
                      <a:alpha val="43137"/>
                    </a:srgbClr>
                  </a:outerShdw>
                </a:effectLst>
                <a:latin typeface="Segoe" pitchFamily="34" charset="0"/>
              </a:rPr>
              <a:t>Data and information management: </a:t>
            </a:r>
          </a:p>
          <a:p>
            <a:pPr eaLnBrk="0" hangingPunct="0"/>
            <a:r>
              <a:rPr lang="en-GB" sz="2000" dirty="0" smtClean="0">
                <a:solidFill>
                  <a:schemeClr val="bg1"/>
                </a:solidFill>
                <a:effectLst>
                  <a:outerShdw blurRad="38100" dist="38100" dir="2700000" algn="tl">
                    <a:srgbClr val="000000">
                      <a:alpha val="43137"/>
                    </a:srgbClr>
                  </a:outerShdw>
                </a:effectLst>
                <a:latin typeface="Segoe" pitchFamily="34" charset="0"/>
              </a:rPr>
              <a:t>Grid, multimedia processing, super computing</a:t>
            </a:r>
            <a:endParaRPr lang="en-GB" sz="2000" dirty="0">
              <a:solidFill>
                <a:schemeClr val="bg1"/>
              </a:solidFill>
              <a:effectLst>
                <a:outerShdw blurRad="38100" dist="38100" dir="2700000" algn="tl">
                  <a:srgbClr val="000000">
                    <a:alpha val="43137"/>
                  </a:srgbClr>
                </a:outerShdw>
              </a:effectLst>
              <a:latin typeface="Segoe" pitchFamily="34" charset="0"/>
            </a:endParaRPr>
          </a:p>
        </p:txBody>
      </p:sp>
      <p:sp>
        <p:nvSpPr>
          <p:cNvPr id="97285" name="AutoShape 5"/>
          <p:cNvSpPr>
            <a:spLocks/>
          </p:cNvSpPr>
          <p:nvPr/>
        </p:nvSpPr>
        <p:spPr bwMode="auto">
          <a:xfrm>
            <a:off x="660400" y="2913063"/>
            <a:ext cx="5375275" cy="769441"/>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nchorCtr="0">
            <a:prstTxWarp prst="textNoShape">
              <a:avLst/>
            </a:prstTxWarp>
            <a:spAutoFit/>
          </a:bodyPr>
          <a:lstStyle/>
          <a:p>
            <a:pPr eaLnBrk="0" hangingPunct="0"/>
            <a:r>
              <a:rPr lang="en-GB" b="1" dirty="0">
                <a:effectLst>
                  <a:outerShdw blurRad="38100" dist="38100" dir="2700000" algn="tl">
                    <a:srgbClr val="000000">
                      <a:alpha val="43137"/>
                    </a:srgbClr>
                  </a:outerShdw>
                </a:effectLst>
                <a:latin typeface="Segoe" pitchFamily="34" charset="0"/>
              </a:rPr>
              <a:t>Software engineering: </a:t>
            </a:r>
          </a:p>
          <a:p>
            <a:pPr eaLnBrk="0" hangingPunct="0"/>
            <a:r>
              <a:rPr lang="en-GB" sz="2000" dirty="0">
                <a:effectLst>
                  <a:outerShdw blurRad="38100" dist="38100" dir="2700000" algn="tl">
                    <a:srgbClr val="000000">
                      <a:alpha val="43137"/>
                    </a:srgbClr>
                  </a:outerShdw>
                </a:effectLst>
                <a:latin typeface="Segoe" pitchFamily="34" charset="0"/>
              </a:rPr>
              <a:t>Methodologies, environments, applications</a:t>
            </a:r>
          </a:p>
        </p:txBody>
      </p:sp>
      <p:sp>
        <p:nvSpPr>
          <p:cNvPr id="97286" name="AutoShape 6"/>
          <p:cNvSpPr>
            <a:spLocks/>
          </p:cNvSpPr>
          <p:nvPr/>
        </p:nvSpPr>
        <p:spPr bwMode="auto">
          <a:xfrm>
            <a:off x="660400" y="1749425"/>
            <a:ext cx="5399088" cy="76944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nchor="ctr" anchorCtr="0">
            <a:prstTxWarp prst="textNoShape">
              <a:avLst/>
            </a:prstTxWarp>
            <a:spAutoFit/>
          </a:bodyPr>
          <a:lstStyle/>
          <a:p>
            <a:pPr eaLnBrk="0" hangingPunct="0"/>
            <a:r>
              <a:rPr lang="en-GB" b="1" dirty="0">
                <a:effectLst>
                  <a:outerShdw blurRad="38100" dist="38100" dir="2700000" algn="tl">
                    <a:srgbClr val="000000">
                      <a:alpha val="43137"/>
                    </a:srgbClr>
                  </a:outerShdw>
                </a:effectLst>
                <a:latin typeface="Segoe" pitchFamily="34" charset="0"/>
              </a:rPr>
              <a:t>Interface human-computer: </a:t>
            </a:r>
          </a:p>
          <a:p>
            <a:pPr eaLnBrk="0" hangingPunct="0"/>
            <a:r>
              <a:rPr lang="en-GB" sz="2000" dirty="0">
                <a:effectLst>
                  <a:outerShdw blurRad="38100" dist="38100" dir="2700000" algn="tl">
                    <a:srgbClr val="000000">
                      <a:alpha val="43137"/>
                    </a:srgbClr>
                  </a:outerShdw>
                </a:effectLst>
                <a:latin typeface="Segoe" pitchFamily="34" charset="0"/>
              </a:rPr>
              <a:t>Modelling, usability, mobility</a:t>
            </a:r>
            <a:endParaRPr lang="en-GB" sz="1600" dirty="0">
              <a:effectLst>
                <a:outerShdw blurRad="38100" dist="38100" dir="2700000" algn="tl">
                  <a:srgbClr val="000000">
                    <a:alpha val="43137"/>
                  </a:srgbClr>
                </a:outerShdw>
              </a:effectLst>
              <a:latin typeface="Segoe" pitchFamily="34" charset="0"/>
            </a:endParaRPr>
          </a:p>
        </p:txBody>
      </p:sp>
      <p:pic>
        <p:nvPicPr>
          <p:cNvPr id="9728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1800" y="1841500"/>
            <a:ext cx="4591050" cy="4724400"/>
          </a:xfrm>
          <a:prstGeom prst="rect">
            <a:avLst/>
          </a:prstGeom>
          <a:noFill/>
          <a:ln w="9525">
            <a:noFill/>
            <a:miter lim="800000"/>
            <a:headEnd/>
            <a:tailEnd/>
          </a:ln>
          <a:effectLst/>
        </p:spPr>
      </p:pic>
      <p:sp>
        <p:nvSpPr>
          <p:cNvPr id="97289" name="Oval 9"/>
          <p:cNvSpPr>
            <a:spLocks noChangeArrowheads="1"/>
          </p:cNvSpPr>
          <p:nvPr/>
        </p:nvSpPr>
        <p:spPr bwMode="auto">
          <a:xfrm>
            <a:off x="7620000" y="3116263"/>
            <a:ext cx="228600" cy="228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290" name="Oval 10"/>
          <p:cNvSpPr>
            <a:spLocks noChangeArrowheads="1"/>
          </p:cNvSpPr>
          <p:nvPr/>
        </p:nvSpPr>
        <p:spPr bwMode="auto">
          <a:xfrm>
            <a:off x="8763000" y="4324350"/>
            <a:ext cx="228600" cy="228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291" name="Oval 11"/>
          <p:cNvSpPr>
            <a:spLocks noChangeArrowheads="1"/>
          </p:cNvSpPr>
          <p:nvPr/>
        </p:nvSpPr>
        <p:spPr bwMode="auto">
          <a:xfrm>
            <a:off x="9525000" y="4716463"/>
            <a:ext cx="228600" cy="228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292" name="Oval 12"/>
          <p:cNvSpPr>
            <a:spLocks noChangeArrowheads="1"/>
          </p:cNvSpPr>
          <p:nvPr/>
        </p:nvSpPr>
        <p:spPr bwMode="auto">
          <a:xfrm>
            <a:off x="9296400" y="4564063"/>
            <a:ext cx="228600" cy="228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293" name="Oval 13"/>
          <p:cNvSpPr>
            <a:spLocks noChangeArrowheads="1"/>
          </p:cNvSpPr>
          <p:nvPr/>
        </p:nvSpPr>
        <p:spPr bwMode="auto">
          <a:xfrm>
            <a:off x="7488238" y="3040063"/>
            <a:ext cx="228600" cy="228600"/>
          </a:xfrm>
          <a:prstGeom prst="ellipse">
            <a:avLst/>
          </a:prstGeom>
          <a:gradFill rotWithShape="0">
            <a:gsLst>
              <a:gs pos="0">
                <a:schemeClr val="folHlink"/>
              </a:gs>
              <a:gs pos="100000">
                <a:schemeClr val="folHlink">
                  <a:gamma/>
                  <a:shade val="46275"/>
                  <a:invGamma/>
                </a:schemeClr>
              </a:gs>
            </a:gsLst>
            <a:lin ang="5400000" scaled="1"/>
          </a:gra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294" name="Oval 14"/>
          <p:cNvSpPr>
            <a:spLocks noChangeArrowheads="1"/>
          </p:cNvSpPr>
          <p:nvPr/>
        </p:nvSpPr>
        <p:spPr bwMode="auto">
          <a:xfrm>
            <a:off x="9393238" y="4716463"/>
            <a:ext cx="228600" cy="228600"/>
          </a:xfrm>
          <a:prstGeom prst="ellipse">
            <a:avLst/>
          </a:prstGeom>
          <a:gradFill rotWithShape="0">
            <a:gsLst>
              <a:gs pos="0">
                <a:schemeClr val="folHlink"/>
              </a:gs>
              <a:gs pos="100000">
                <a:schemeClr val="folHlink">
                  <a:gamma/>
                  <a:shade val="46275"/>
                  <a:invGamma/>
                </a:schemeClr>
              </a:gs>
            </a:gsLst>
            <a:lin ang="5400000" scaled="1"/>
          </a:gra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295" name="Oval 15"/>
          <p:cNvSpPr>
            <a:spLocks noChangeArrowheads="1"/>
          </p:cNvSpPr>
          <p:nvPr/>
        </p:nvSpPr>
        <p:spPr bwMode="auto">
          <a:xfrm>
            <a:off x="8783638" y="4183063"/>
            <a:ext cx="228600" cy="228600"/>
          </a:xfrm>
          <a:prstGeom prst="ellipse">
            <a:avLst/>
          </a:prstGeom>
          <a:gradFill rotWithShape="0">
            <a:gsLst>
              <a:gs pos="0">
                <a:schemeClr val="folHlink"/>
              </a:gs>
              <a:gs pos="100000">
                <a:schemeClr val="folHlink">
                  <a:gamma/>
                  <a:shade val="46275"/>
                  <a:invGamma/>
                </a:schemeClr>
              </a:gs>
            </a:gsLst>
            <a:lin ang="5400000" scaled="1"/>
          </a:gra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296" name="Oval 16"/>
          <p:cNvSpPr>
            <a:spLocks noChangeArrowheads="1"/>
          </p:cNvSpPr>
          <p:nvPr/>
        </p:nvSpPr>
        <p:spPr bwMode="auto">
          <a:xfrm>
            <a:off x="10231438" y="5021263"/>
            <a:ext cx="228600" cy="228600"/>
          </a:xfrm>
          <a:prstGeom prst="ellipse">
            <a:avLst/>
          </a:prstGeom>
          <a:gradFill rotWithShape="0">
            <a:gsLst>
              <a:gs pos="0">
                <a:schemeClr val="folHlink"/>
              </a:gs>
              <a:gs pos="100000">
                <a:schemeClr val="folHlink">
                  <a:gamma/>
                  <a:shade val="46275"/>
                  <a:invGamma/>
                </a:schemeClr>
              </a:gs>
            </a:gsLst>
            <a:lin ang="5400000" scaled="1"/>
          </a:gra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298" name="Oval 18"/>
          <p:cNvSpPr>
            <a:spLocks noChangeArrowheads="1"/>
          </p:cNvSpPr>
          <p:nvPr/>
        </p:nvSpPr>
        <p:spPr bwMode="auto">
          <a:xfrm>
            <a:off x="8763000" y="3421063"/>
            <a:ext cx="228600" cy="228600"/>
          </a:xfrm>
          <a:prstGeom prst="ellipse">
            <a:avLst/>
          </a:prstGeom>
          <a:solidFill>
            <a:schemeClr val="tx1"/>
          </a:soli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300" name="Oval 20"/>
          <p:cNvSpPr>
            <a:spLocks noChangeArrowheads="1"/>
          </p:cNvSpPr>
          <p:nvPr/>
        </p:nvSpPr>
        <p:spPr bwMode="auto">
          <a:xfrm>
            <a:off x="8305800" y="3192463"/>
            <a:ext cx="228600" cy="228600"/>
          </a:xfrm>
          <a:prstGeom prst="ellipse">
            <a:avLst/>
          </a:prstGeom>
          <a:solidFill>
            <a:schemeClr val="tx1"/>
          </a:solidFill>
          <a:ln w="9525">
            <a:noFill/>
            <a:round/>
            <a:headEnd/>
            <a:tailEnd/>
          </a:ln>
        </p:spPr>
        <p:txBody>
          <a:bodyPr wrap="none" anchor="ctr">
            <a:prstTxWarp prst="textNoShape">
              <a:avLst/>
            </a:prstTxWarp>
          </a:bodyPr>
          <a:lstStyle/>
          <a:p>
            <a:endParaRPr lang="en-US" dirty="0">
              <a:latin typeface="Segoe" pitchFamily="34" charset="0"/>
            </a:endParaRPr>
          </a:p>
        </p:txBody>
      </p:sp>
      <p:sp>
        <p:nvSpPr>
          <p:cNvPr id="97301" name="Oval 21"/>
          <p:cNvSpPr>
            <a:spLocks noChangeArrowheads="1"/>
          </p:cNvSpPr>
          <p:nvPr/>
        </p:nvSpPr>
        <p:spPr bwMode="auto">
          <a:xfrm>
            <a:off x="9220200" y="4716463"/>
            <a:ext cx="228600" cy="228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302" name="Oval 22"/>
          <p:cNvSpPr>
            <a:spLocks noChangeArrowheads="1"/>
          </p:cNvSpPr>
          <p:nvPr/>
        </p:nvSpPr>
        <p:spPr bwMode="auto">
          <a:xfrm>
            <a:off x="7620000" y="2963863"/>
            <a:ext cx="228600" cy="228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prstTxWarp prst="textNoShape">
              <a:avLst/>
            </a:prstTxWarp>
          </a:bodyPr>
          <a:lstStyle/>
          <a:p>
            <a:endParaRPr lang="en-US" dirty="0">
              <a:latin typeface="Segoe" pitchFamily="34" charset="0"/>
            </a:endParaRPr>
          </a:p>
        </p:txBody>
      </p:sp>
      <p:grpSp>
        <p:nvGrpSpPr>
          <p:cNvPr id="97303" name="Group 23"/>
          <p:cNvGrpSpPr>
            <a:grpSpLocks/>
          </p:cNvGrpSpPr>
          <p:nvPr/>
        </p:nvGrpSpPr>
        <p:grpSpPr bwMode="auto">
          <a:xfrm>
            <a:off x="6586538" y="2201863"/>
            <a:ext cx="4929189" cy="3375026"/>
            <a:chOff x="2661" y="1248"/>
            <a:chExt cx="3105" cy="2126"/>
          </a:xfrm>
        </p:grpSpPr>
        <p:sp>
          <p:nvSpPr>
            <p:cNvPr id="97304" name="Rectangle 24"/>
            <p:cNvSpPr>
              <a:spLocks noChangeArrowheads="1"/>
            </p:cNvSpPr>
            <p:nvPr/>
          </p:nvSpPr>
          <p:spPr bwMode="auto">
            <a:xfrm>
              <a:off x="3683" y="1536"/>
              <a:ext cx="2083" cy="330"/>
            </a:xfrm>
            <a:prstGeom prst="rect">
              <a:avLst/>
            </a:prstGeom>
            <a:noFill/>
            <a:ln w="9525">
              <a:noFill/>
              <a:miter lim="800000"/>
              <a:headEnd/>
              <a:tailEnd/>
            </a:ln>
          </p:spPr>
          <p:txBody>
            <a:bodyPr wrap="none">
              <a:prstTxWarp prst="textNoShape">
                <a:avLst/>
              </a:prstTxWarp>
              <a:spAutoFit/>
            </a:bodyPr>
            <a:lstStyle/>
            <a:p>
              <a:pPr eaLnBrk="0" hangingPunct="0"/>
              <a:r>
                <a:rPr lang="en-GB" sz="1400" dirty="0">
                  <a:solidFill>
                    <a:schemeClr val="bg1"/>
                  </a:solidFill>
                  <a:latin typeface="Segoe" pitchFamily="34" charset="0"/>
                </a:rPr>
                <a:t>Cyber-security of supporting individuals</a:t>
              </a:r>
            </a:p>
            <a:p>
              <a:pPr eaLnBrk="0" hangingPunct="0"/>
              <a:r>
                <a:rPr lang="en-GB" sz="1400" dirty="0">
                  <a:solidFill>
                    <a:schemeClr val="bg1"/>
                  </a:solidFill>
                  <a:latin typeface="Segoe" pitchFamily="34" charset="0"/>
                </a:rPr>
                <a:t>and organizations (ITESM)</a:t>
              </a:r>
            </a:p>
          </p:txBody>
        </p:sp>
        <p:sp>
          <p:nvSpPr>
            <p:cNvPr id="97305" name="Rectangle 25"/>
            <p:cNvSpPr>
              <a:spLocks noChangeArrowheads="1"/>
            </p:cNvSpPr>
            <p:nvPr/>
          </p:nvSpPr>
          <p:spPr bwMode="auto">
            <a:xfrm>
              <a:off x="2928" y="1248"/>
              <a:ext cx="2184" cy="330"/>
            </a:xfrm>
            <a:prstGeom prst="rect">
              <a:avLst/>
            </a:prstGeom>
            <a:noFill/>
            <a:ln w="9525">
              <a:noFill/>
              <a:miter lim="800000"/>
              <a:headEnd/>
              <a:tailEnd/>
            </a:ln>
          </p:spPr>
          <p:txBody>
            <a:bodyPr wrap="none">
              <a:prstTxWarp prst="textNoShape">
                <a:avLst/>
              </a:prstTxWarp>
              <a:spAutoFit/>
            </a:bodyPr>
            <a:lstStyle/>
            <a:p>
              <a:pPr eaLnBrk="0" hangingPunct="0"/>
              <a:r>
                <a:rPr lang="en-GB" sz="1400" dirty="0">
                  <a:solidFill>
                    <a:schemeClr val="bg1"/>
                  </a:solidFill>
                  <a:latin typeface="Segoe" pitchFamily="34" charset="0"/>
                </a:rPr>
                <a:t>National network for the development of </a:t>
              </a:r>
            </a:p>
            <a:p>
              <a:pPr eaLnBrk="0" hangingPunct="0"/>
              <a:r>
                <a:rPr lang="en-GB" sz="1400" dirty="0">
                  <a:solidFill>
                    <a:schemeClr val="bg1"/>
                  </a:solidFill>
                  <a:latin typeface="Segoe" pitchFamily="34" charset="0"/>
                </a:rPr>
                <a:t>cyber-health (CICESE)</a:t>
              </a:r>
            </a:p>
          </p:txBody>
        </p:sp>
        <p:sp>
          <p:nvSpPr>
            <p:cNvPr id="97306" name="Rectangle 26"/>
            <p:cNvSpPr>
              <a:spLocks noChangeArrowheads="1"/>
            </p:cNvSpPr>
            <p:nvPr/>
          </p:nvSpPr>
          <p:spPr bwMode="auto">
            <a:xfrm>
              <a:off x="2688" y="3044"/>
              <a:ext cx="2296" cy="330"/>
            </a:xfrm>
            <a:prstGeom prst="rect">
              <a:avLst/>
            </a:prstGeom>
            <a:noFill/>
            <a:ln w="9525">
              <a:noFill/>
              <a:miter lim="800000"/>
              <a:headEnd/>
              <a:tailEnd/>
            </a:ln>
          </p:spPr>
          <p:txBody>
            <a:bodyPr wrap="none">
              <a:prstTxWarp prst="textNoShape">
                <a:avLst/>
              </a:prstTxWarp>
              <a:spAutoFit/>
            </a:bodyPr>
            <a:lstStyle/>
            <a:p>
              <a:pPr eaLnBrk="0" hangingPunct="0"/>
              <a:r>
                <a:rPr lang="en-GB" sz="1400" dirty="0">
                  <a:solidFill>
                    <a:schemeClr val="bg1"/>
                  </a:solidFill>
                  <a:latin typeface="Segoe" pitchFamily="34" charset="0"/>
                </a:rPr>
                <a:t>Laboratory of research and development of </a:t>
              </a:r>
            </a:p>
            <a:p>
              <a:pPr eaLnBrk="0" hangingPunct="0"/>
              <a:r>
                <a:rPr lang="en-GB" sz="1400" dirty="0">
                  <a:solidFill>
                    <a:schemeClr val="bg1"/>
                  </a:solidFill>
                  <a:latin typeface="Segoe" pitchFamily="34" charset="0"/>
                </a:rPr>
                <a:t>software for telecommunications (INAOE)</a:t>
              </a:r>
            </a:p>
          </p:txBody>
        </p:sp>
        <p:sp>
          <p:nvSpPr>
            <p:cNvPr id="97307" name="Rectangle 27"/>
            <p:cNvSpPr>
              <a:spLocks noChangeArrowheads="1"/>
            </p:cNvSpPr>
            <p:nvPr/>
          </p:nvSpPr>
          <p:spPr bwMode="auto">
            <a:xfrm>
              <a:off x="2661" y="2554"/>
              <a:ext cx="1431" cy="330"/>
            </a:xfrm>
            <a:prstGeom prst="rect">
              <a:avLst/>
            </a:prstGeom>
            <a:noFill/>
            <a:ln w="9525">
              <a:noFill/>
              <a:miter lim="800000"/>
              <a:headEnd/>
              <a:tailEnd/>
            </a:ln>
          </p:spPr>
          <p:txBody>
            <a:bodyPr wrap="none">
              <a:prstTxWarp prst="textNoShape">
                <a:avLst/>
              </a:prstTxWarp>
              <a:spAutoFit/>
            </a:bodyPr>
            <a:lstStyle/>
            <a:p>
              <a:pPr eaLnBrk="0" hangingPunct="0"/>
              <a:r>
                <a:rPr lang="en-GB" sz="1400" dirty="0">
                  <a:solidFill>
                    <a:schemeClr val="bg1"/>
                  </a:solidFill>
                  <a:latin typeface="Segoe" pitchFamily="34" charset="0"/>
                </a:rPr>
                <a:t>Laboratory of information </a:t>
              </a:r>
            </a:p>
            <a:p>
              <a:pPr eaLnBrk="0" hangingPunct="0"/>
              <a:r>
                <a:rPr lang="en-GB" sz="1400" dirty="0">
                  <a:solidFill>
                    <a:schemeClr val="bg1"/>
                  </a:solidFill>
                  <a:latin typeface="Segoe" pitchFamily="34" charset="0"/>
                </a:rPr>
                <a:t>technologies (CIMAT)</a:t>
              </a:r>
            </a:p>
          </p:txBody>
        </p:sp>
      </p:grpSp>
      <p:sp>
        <p:nvSpPr>
          <p:cNvPr id="97308" name="Oval 28"/>
          <p:cNvSpPr>
            <a:spLocks noChangeArrowheads="1"/>
          </p:cNvSpPr>
          <p:nvPr/>
        </p:nvSpPr>
        <p:spPr bwMode="auto">
          <a:xfrm>
            <a:off x="8924925" y="4254500"/>
            <a:ext cx="228600" cy="228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309" name="Oval 29"/>
          <p:cNvSpPr>
            <a:spLocks noChangeArrowheads="1"/>
          </p:cNvSpPr>
          <p:nvPr/>
        </p:nvSpPr>
        <p:spPr bwMode="auto">
          <a:xfrm>
            <a:off x="8996363" y="3530600"/>
            <a:ext cx="228600" cy="228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prstTxWarp prst="textNoShape">
              <a:avLst/>
            </a:prstTxWarp>
          </a:bodyPr>
          <a:lstStyle/>
          <a:p>
            <a:endParaRPr lang="en-US" dirty="0">
              <a:latin typeface="Segoe" pitchFamily="34" charset="0"/>
            </a:endParaRPr>
          </a:p>
        </p:txBody>
      </p:sp>
      <p:sp>
        <p:nvSpPr>
          <p:cNvPr id="97311" name="Oval 31"/>
          <p:cNvSpPr>
            <a:spLocks noChangeArrowheads="1"/>
          </p:cNvSpPr>
          <p:nvPr/>
        </p:nvSpPr>
        <p:spPr bwMode="auto">
          <a:xfrm>
            <a:off x="8880475" y="3635375"/>
            <a:ext cx="228600" cy="228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dirty="0">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p:cNvSpPr>
          <p:nvPr>
            <p:ph type="title"/>
          </p:nvPr>
        </p:nvSpPr>
        <p:spPr/>
        <p:txBody>
          <a:bodyPr/>
          <a:lstStyle/>
          <a:p>
            <a:r>
              <a:rPr lang="en-GB" smtClean="0"/>
              <a:t>Mexico in the LA Data-Space</a:t>
            </a:r>
            <a:endParaRPr lang="en-GB" dirty="0"/>
          </a:p>
        </p:txBody>
      </p:sp>
      <p:sp>
        <p:nvSpPr>
          <p:cNvPr id="99330" name="Rectangle 2"/>
          <p:cNvSpPr>
            <a:spLocks noGrp="1"/>
          </p:cNvSpPr>
          <p:nvPr>
            <p:ph idx="1"/>
          </p:nvPr>
        </p:nvSpPr>
        <p:spPr>
          <a:xfrm>
            <a:off x="507868" y="1412875"/>
            <a:ext cx="11173090" cy="2917722"/>
          </a:xfrm>
        </p:spPr>
        <p:txBody>
          <a:bodyPr/>
          <a:lstStyle/>
          <a:p>
            <a:r>
              <a:rPr lang="en-GB" dirty="0" smtClean="0"/>
              <a:t>Sustainable development:  universal problems</a:t>
            </a:r>
          </a:p>
          <a:p>
            <a:r>
              <a:rPr lang="en-GB" dirty="0" smtClean="0"/>
              <a:t>Data, information and knowledge exploitation in largely distributed spaces: with particular LA expertise</a:t>
            </a:r>
          </a:p>
          <a:p>
            <a:r>
              <a:rPr lang="en-GB" dirty="0" smtClean="0"/>
              <a:t>LA research and innovation producer for tackling</a:t>
            </a:r>
          </a:p>
          <a:p>
            <a:pPr lvl="1"/>
            <a:r>
              <a:rPr lang="en-GB" dirty="0" smtClean="0"/>
              <a:t>Education, health, government, environment, leisure, security …</a:t>
            </a:r>
          </a:p>
          <a:p>
            <a:pPr lvl="1"/>
            <a:r>
              <a:rPr lang="en-GB" dirty="0" smtClean="0"/>
              <a:t>Develop excellence poles in the region</a:t>
            </a:r>
            <a:endParaRPr lang="en-GB" dirty="0"/>
          </a:p>
        </p:txBody>
      </p:sp>
      <p:sp>
        <p:nvSpPr>
          <p:cNvPr id="99332" name="Rectangle 4"/>
          <p:cNvSpPr>
            <a:spLocks noChangeArrowheads="1"/>
          </p:cNvSpPr>
          <p:nvPr/>
        </p:nvSpPr>
        <p:spPr bwMode="auto">
          <a:xfrm>
            <a:off x="1345317" y="5004905"/>
            <a:ext cx="10327571" cy="954107"/>
          </a:xfrm>
          <a:prstGeom prst="rect">
            <a:avLst/>
          </a:prstGeom>
          <a:noFill/>
          <a:ln w="9525">
            <a:noFill/>
            <a:miter lim="800000"/>
            <a:headEnd/>
            <a:tailEnd/>
          </a:ln>
          <a:effectLst/>
        </p:spPr>
        <p:txBody>
          <a:bodyPr wrap="none">
            <a:prstTxWarp prst="textNoShape">
              <a:avLst/>
            </a:prstTxWarp>
            <a:spAutoFit/>
          </a:bodyPr>
          <a:lstStyle/>
          <a:p>
            <a:pPr algn="r">
              <a:lnSpc>
                <a:spcPct val="90000"/>
              </a:lnSpc>
              <a:spcBef>
                <a:spcPct val="20000"/>
              </a:spcBef>
            </a:pPr>
            <a:r>
              <a:rPr lang="en-GB" sz="2800" b="1" dirty="0">
                <a:solidFill>
                  <a:schemeClr val="bg1"/>
                </a:solidFill>
                <a:latin typeface="Segoe" pitchFamily="34" charset="0"/>
              </a:rPr>
              <a:t>Strategies for pulling and pushing know-how and expertise </a:t>
            </a:r>
          </a:p>
          <a:p>
            <a:pPr algn="r">
              <a:lnSpc>
                <a:spcPct val="90000"/>
              </a:lnSpc>
              <a:spcBef>
                <a:spcPct val="20000"/>
              </a:spcBef>
            </a:pPr>
            <a:r>
              <a:rPr lang="en-GB" sz="2800" b="1" dirty="0">
                <a:solidFill>
                  <a:schemeClr val="bg1"/>
                </a:solidFill>
                <a:latin typeface="Segoe" pitchFamily="34" charset="0"/>
              </a:rPr>
              <a:t>from the Latin-American data-space</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888413" y="3038061"/>
            <a:ext cx="2324100" cy="18796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sp>
        <p:nvSpPr>
          <p:cNvPr id="101380" name="Text Box 4"/>
          <p:cNvSpPr txBox="1">
            <a:spLocks noChangeArrowheads="1"/>
          </p:cNvSpPr>
          <p:nvPr/>
        </p:nvSpPr>
        <p:spPr bwMode="auto">
          <a:xfrm>
            <a:off x="4675188" y="5706993"/>
            <a:ext cx="6537325" cy="641350"/>
          </a:xfrm>
          <a:prstGeom prst="rect">
            <a:avLst/>
          </a:prstGeom>
          <a:noFill/>
          <a:ln w="9525">
            <a:noFill/>
            <a:miter lim="800000"/>
            <a:headEnd/>
            <a:tailEnd/>
          </a:ln>
        </p:spPr>
        <p:txBody>
          <a:bodyPr wrap="none">
            <a:prstTxWarp prst="textNoShape">
              <a:avLst/>
            </a:prstTxWarp>
            <a:spAutoFit/>
          </a:bodyPr>
          <a:lstStyle/>
          <a:p>
            <a:pPr algn="r" eaLnBrk="0" hangingPunct="0"/>
            <a:r>
              <a:rPr lang="en-GB" sz="1800" dirty="0">
                <a:solidFill>
                  <a:schemeClr val="bg1"/>
                </a:solidFill>
                <a:latin typeface="Segoe" pitchFamily="34" charset="0"/>
              </a:rPr>
              <a:t>          Contact: 	G. Vargas-Solar, </a:t>
            </a:r>
            <a:r>
              <a:rPr lang="en-GB" sz="1800" dirty="0">
                <a:solidFill>
                  <a:schemeClr val="bg1"/>
                </a:solidFill>
                <a:latin typeface="Segoe" pitchFamily="34" charset="0"/>
                <a:hlinkClick r:id="rId5"/>
              </a:rPr>
              <a:t>Genoveva.Vargas@imag.fr</a:t>
            </a:r>
            <a:endParaRPr lang="en-GB" sz="1800" dirty="0">
              <a:solidFill>
                <a:schemeClr val="bg1"/>
              </a:solidFill>
              <a:latin typeface="Segoe" pitchFamily="34" charset="0"/>
            </a:endParaRPr>
          </a:p>
          <a:p>
            <a:pPr algn="r" eaLnBrk="0" hangingPunct="0"/>
            <a:r>
              <a:rPr lang="en-GB" sz="1800" dirty="0">
                <a:solidFill>
                  <a:schemeClr val="bg1"/>
                </a:solidFill>
                <a:latin typeface="Segoe" pitchFamily="34" charset="0"/>
              </a:rPr>
              <a:t>		Mexican Society of Computer Science</a:t>
            </a:r>
          </a:p>
        </p:txBody>
      </p:sp>
      <p:pic>
        <p:nvPicPr>
          <p:cNvPr id="101383" name="Picture 7" descr="smcc2"/>
          <p:cNvPicPr>
            <a:picLocks noChangeAspect="1" noChangeArrowheads="1"/>
          </p:cNvPicPr>
          <p:nvPr/>
        </p:nvPicPr>
        <p:blipFill>
          <a:blip r:embed="rId6"/>
          <a:srcRect/>
          <a:stretch>
            <a:fillRect/>
          </a:stretch>
        </p:blipFill>
        <p:spPr bwMode="auto">
          <a:xfrm>
            <a:off x="1889125" y="1765300"/>
            <a:ext cx="2546350" cy="590550"/>
          </a:xfrm>
          <a:prstGeom prst="rect">
            <a:avLst/>
          </a:prstGeom>
          <a:noFill/>
        </p:spPr>
      </p:pic>
      <p:sp>
        <p:nvSpPr>
          <p:cNvPr id="14" name="Title 13"/>
          <p:cNvSpPr>
            <a:spLocks noGrp="1"/>
          </p:cNvSpPr>
          <p:nvPr>
            <p:ph type="ctrTitle"/>
          </p:nvPr>
        </p:nvSpPr>
        <p:spPr>
          <a:xfrm>
            <a:off x="973138" y="2819906"/>
            <a:ext cx="9324523" cy="1523494"/>
          </a:xfrm>
        </p:spPr>
        <p:txBody>
          <a:bodyPr/>
          <a:lstStyle/>
          <a:p>
            <a:r>
              <a:rPr lang="es-ES_tradnl" dirty="0" smtClean="0"/>
              <a:t>50th </a:t>
            </a:r>
            <a:r>
              <a:rPr lang="es-ES_tradnl" dirty="0" err="1" smtClean="0"/>
              <a:t>Aniversary</a:t>
            </a:r>
            <a:r>
              <a:rPr lang="es-ES_tradnl" dirty="0" smtClean="0"/>
              <a:t> of </a:t>
            </a:r>
            <a:br>
              <a:rPr lang="es-ES_tradnl" dirty="0" smtClean="0"/>
            </a:br>
            <a:r>
              <a:rPr lang="es-ES_tradnl" dirty="0" err="1" smtClean="0"/>
              <a:t>Computer</a:t>
            </a:r>
            <a:r>
              <a:rPr lang="es-ES_tradnl" dirty="0" smtClean="0"/>
              <a:t> </a:t>
            </a:r>
            <a:r>
              <a:rPr lang="es-ES_tradnl" dirty="0" err="1" smtClean="0"/>
              <a:t>Science</a:t>
            </a:r>
            <a:r>
              <a:rPr lang="es-ES_tradnl" dirty="0" smtClean="0"/>
              <a:t> in </a:t>
            </a:r>
            <a:r>
              <a:rPr lang="es-ES_tradnl" dirty="0" err="1" smtClean="0"/>
              <a:t>Mexico</a:t>
            </a:r>
            <a:endParaRPr lang="en-US" dirty="0"/>
          </a:p>
        </p:txBody>
      </p:sp>
      <p:sp>
        <p:nvSpPr>
          <p:cNvPr id="18" name="Subtitle 17"/>
          <p:cNvSpPr>
            <a:spLocks noGrp="1"/>
          </p:cNvSpPr>
          <p:nvPr>
            <p:ph type="subTitle" idx="1"/>
          </p:nvPr>
        </p:nvSpPr>
        <p:spPr/>
        <p:txBody>
          <a:bodyPr/>
          <a:lstStyle/>
          <a:p>
            <a:endParaRPr lang="en-US"/>
          </a:p>
        </p:txBody>
      </p:sp>
      <p:sp>
        <p:nvSpPr>
          <p:cNvPr id="12" name="Text Placeholder 11"/>
          <p:cNvSpPr>
            <a:spLocks noGrp="1"/>
          </p:cNvSpPr>
          <p:nvPr>
            <p:ph type="body" sz="quarter" idx="10"/>
          </p:nvPr>
        </p:nvSpPr>
        <p:spPr/>
        <p:txBody>
          <a:bodyPr/>
          <a:lstStyle/>
          <a:p>
            <a:r>
              <a:rPr lang="en-US" dirty="0" smtClean="0"/>
              <a:t>announcing</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22</TotalTime>
  <Words>1251</Words>
  <Application>Microsoft Office PowerPoint</Application>
  <PresentationFormat>Custom</PresentationFormat>
  <Paragraphs>125</Paragraphs>
  <Slides>10</Slides>
  <Notes>10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10</vt:i4>
      </vt:variant>
    </vt:vector>
  </HeadingPairs>
  <TitlesOfParts>
    <vt:vector size="15" baseType="lpstr">
      <vt:lpstr>Microsoft_Research_Faculty_Summit_Template_PPT07_16x9_v06</vt:lpstr>
      <vt:lpstr>White with Courier font for code slides</vt:lpstr>
      <vt:lpstr>Clip</vt:lpstr>
      <vt:lpstr>Visio</vt:lpstr>
      <vt:lpstr>Bild</vt:lpstr>
      <vt:lpstr>Pushing and Pulling Information from the Mexican Dataspace</vt:lpstr>
      <vt:lpstr>Mexican Arena Some figures</vt:lpstr>
      <vt:lpstr>Target issues</vt:lpstr>
      <vt:lpstr>Exploiting a Data-Space </vt:lpstr>
      <vt:lpstr>Services Oriented Dynamic Data Space</vt:lpstr>
      <vt:lpstr>Mexican Data Space</vt:lpstr>
      <vt:lpstr>Mexican Research Agenda</vt:lpstr>
      <vt:lpstr>Mexico in the LA Data-Space</vt:lpstr>
      <vt:lpstr>50th Aniversary of  Computer Science in Mexico</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Pushing and pulling information from the Mexican dataspace</dc:title>
  <dc:subject>Research Facility Summit</dc:subject>
  <dc:creator>Genoveva Vargas Solar</dc:creator>
  <cp:keywords>Research Facility Summit</cp:keywords>
  <dc:description>Event Date: July 28 &amp; 29, 2008
Event Location: Redmond, WA</dc:description>
  <cp:lastModifiedBy>Shows</cp:lastModifiedBy>
  <cp:revision>4</cp:revision>
  <dcterms:created xsi:type="dcterms:W3CDTF">2008-07-29T17:06:27Z</dcterms:created>
  <dcterms:modified xsi:type="dcterms:W3CDTF">2008-07-29T21:58:44Z</dcterms:modified>
</cp:coreProperties>
</file>