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41"/>
  </p:notesMasterIdLst>
  <p:handoutMasterIdLst>
    <p:handoutMasterId r:id="rId42"/>
  </p:handoutMasterIdLst>
  <p:sldIdLst>
    <p:sldId id="256" r:id="rId3"/>
    <p:sldId id="296" r:id="rId4"/>
    <p:sldId id="297" r:id="rId5"/>
    <p:sldId id="298" r:id="rId6"/>
    <p:sldId id="299" r:id="rId7"/>
    <p:sldId id="300" r:id="rId8"/>
    <p:sldId id="301" r:id="rId9"/>
    <p:sldId id="302" r:id="rId10"/>
    <p:sldId id="346" r:id="rId11"/>
    <p:sldId id="306" r:id="rId12"/>
    <p:sldId id="307" r:id="rId13"/>
    <p:sldId id="308" r:id="rId14"/>
    <p:sldId id="309" r:id="rId15"/>
    <p:sldId id="310" r:id="rId16"/>
    <p:sldId id="347" r:id="rId17"/>
    <p:sldId id="315" r:id="rId18"/>
    <p:sldId id="316" r:id="rId19"/>
    <p:sldId id="323" r:id="rId20"/>
    <p:sldId id="327" r:id="rId21"/>
    <p:sldId id="328" r:id="rId22"/>
    <p:sldId id="329" r:id="rId23"/>
    <p:sldId id="330" r:id="rId24"/>
    <p:sldId id="331" r:id="rId25"/>
    <p:sldId id="332" r:id="rId26"/>
    <p:sldId id="333" r:id="rId27"/>
    <p:sldId id="334" r:id="rId28"/>
    <p:sldId id="348" r:id="rId29"/>
    <p:sldId id="336" r:id="rId30"/>
    <p:sldId id="337" r:id="rId31"/>
    <p:sldId id="349" r:id="rId32"/>
    <p:sldId id="339" r:id="rId33"/>
    <p:sldId id="340" r:id="rId34"/>
    <p:sldId id="341" r:id="rId35"/>
    <p:sldId id="350" r:id="rId36"/>
    <p:sldId id="343" r:id="rId37"/>
    <p:sldId id="344" r:id="rId38"/>
    <p:sldId id="345" r:id="rId39"/>
    <p:sldId id="351" r:id="rId4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200"/>
    <a:srgbClr val="0120C4"/>
    <a:srgbClr val="F3AF35"/>
    <a:srgbClr val="F6AE1E"/>
    <a:srgbClr val="FFFFFF"/>
    <a:srgbClr val="FF0066"/>
    <a:srgbClr val="000000"/>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12" autoAdjust="0"/>
    <p:restoredTop sz="91283" autoAdjust="0"/>
  </p:normalViewPr>
  <p:slideViewPr>
    <p:cSldViewPr snapToGrid="0">
      <p:cViewPr varScale="1">
        <p:scale>
          <a:sx n="67" d="100"/>
          <a:sy n="67" d="100"/>
        </p:scale>
        <p:origin x="-132" y="-696"/>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10:56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4413" cy="34290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lIns="91432" tIns="45716" rIns="91432" bIns="45716"/>
          <a:lstStyle/>
          <a:p>
            <a:endParaRPr lang="en-US" smtClean="0"/>
          </a:p>
        </p:txBody>
      </p:sp>
      <p:sp>
        <p:nvSpPr>
          <p:cNvPr id="60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912813"/>
            <a:fld id="{C5C62992-9E98-4CC0-AD8B-402DBC319FD3}" type="slidenum">
              <a:rPr lang="en-US" sz="1200"/>
              <a:pPr algn="r" defTabSz="912813"/>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47B7251-F3E6-4074-B292-D1FD24F6F3DE}"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972F5886-9751-4E60-8DE6-E07FBC0FF17A}"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ln>
            <a:miter lim="800000"/>
            <a:headEnd/>
            <a:tailEnd/>
          </a:ln>
        </p:spPr>
        <p:txBody>
          <a:bodyPr/>
          <a:lstStyle/>
          <a:p>
            <a:fld id="{55C0DA10-F0AE-42EA-B52A-FCAAF2886388}" type="slidenum">
              <a:rPr lang="en-US" smtClean="0">
                <a:ea typeface="ＭＳ Ｐゴシック" pitchFamily="34" charset="-128"/>
              </a:rPr>
              <a:pPr/>
              <a:t>15</a:t>
            </a:fld>
            <a:endParaRPr lang="en-US" smtClean="0">
              <a:ea typeface="ＭＳ Ｐゴシック" pitchFamily="34" charset="-128"/>
            </a:endParaRPr>
          </a:p>
        </p:txBody>
      </p:sp>
      <p:sp>
        <p:nvSpPr>
          <p:cNvPr id="58371" name="Slide Image Placeholder 1"/>
          <p:cNvSpPr>
            <a:spLocks noGrp="1" noRot="1" noChangeAspect="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58372" name="Notes Placeholder 2"/>
          <p:cNvSpPr>
            <a:spLocks noGrp="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smtClean="0"/>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E5DDCAD3-40E3-4259-81E0-286126943A12}" type="slidenum">
              <a:rPr lang="en-US" sz="1200"/>
              <a:pPr algn="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364402F2-EC8A-4294-9C7E-586FE4E4DCA4}"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7A8F3AB3-2DA0-4780-9028-6BC985C4BF39}" type="slidenum">
              <a:rPr lang="en-US" smtClean="0">
                <a:ea typeface="ＭＳ Ｐゴシック" pitchFamily="34" charset="-128"/>
              </a:rPr>
              <a:pPr/>
              <a:t>18</a:t>
            </a:fld>
            <a:endParaRPr lang="en-US" smtClean="0">
              <a:ea typeface="ＭＳ Ｐゴシック" pitchFamily="34"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63FF9F28-EFE7-4191-B733-8C14083D1C3B}"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517AA5FD-74D1-4376-9D50-39CF7159AAF1}" type="slidenum">
              <a:rPr lang="en-US" smtClean="0">
                <a:ea typeface="ＭＳ Ｐゴシック" pitchFamily="34" charset="-128"/>
              </a:rPr>
              <a:pPr/>
              <a:t>23</a:t>
            </a:fld>
            <a:endParaRPr lang="en-US" smtClean="0">
              <a:ea typeface="ＭＳ Ｐゴシック"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xfrm>
            <a:off x="914400" y="4343400"/>
            <a:ext cx="5029200" cy="4114800"/>
          </a:xfrm>
          <a:noFill/>
        </p:spPr>
        <p:txBody>
          <a:bodyPr/>
          <a:lstStyle/>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F6226B83-29DA-45F7-9F50-DB2B26151604}" type="slidenum">
              <a:rPr lang="en-US" smtClean="0">
                <a:ea typeface="ＭＳ Ｐゴシック" pitchFamily="34" charset="-128"/>
              </a:rPr>
              <a:pPr/>
              <a:t>24</a:t>
            </a:fld>
            <a:endParaRPr lang="en-US" smtClean="0">
              <a:ea typeface="ＭＳ Ｐゴシック" pitchFamily="34"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xfrm>
            <a:off x="914400" y="4343400"/>
            <a:ext cx="5029200" cy="4114800"/>
          </a:xfrm>
          <a:noFill/>
        </p:spPr>
        <p:txBody>
          <a:bodyPr/>
          <a:lstStyle/>
          <a:p>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2A55D2A6-0BB8-4B02-9690-98525AF9A221}"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ln>
            <a:miter lim="800000"/>
            <a:headEnd/>
            <a:tailEnd/>
          </a:ln>
        </p:spPr>
        <p:txBody>
          <a:bodyPr/>
          <a:lstStyle/>
          <a:p>
            <a:fld id="{55C0DA10-F0AE-42EA-B52A-FCAAF2886388}" type="slidenum">
              <a:rPr lang="en-US" smtClean="0">
                <a:ea typeface="ＭＳ Ｐゴシック" pitchFamily="34" charset="-128"/>
              </a:rPr>
              <a:pPr/>
              <a:t>27</a:t>
            </a:fld>
            <a:endParaRPr lang="en-US" smtClean="0">
              <a:ea typeface="ＭＳ Ｐゴシック" pitchFamily="34" charset="-128"/>
            </a:endParaRPr>
          </a:p>
        </p:txBody>
      </p:sp>
      <p:sp>
        <p:nvSpPr>
          <p:cNvPr id="58371" name="Slide Image Placeholder 1"/>
          <p:cNvSpPr>
            <a:spLocks noGrp="1" noRot="1" noChangeAspect="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58372" name="Notes Placeholder 2"/>
          <p:cNvSpPr>
            <a:spLocks noGrp="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smtClean="0"/>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E5DDCAD3-40E3-4259-81E0-286126943A12}" type="slidenum">
              <a:rPr lang="en-US" sz="1200"/>
              <a:pPr algn="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a:lstStyle/>
          <a:p>
            <a:pPr marL="228600" indent="-228600"/>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56F0FABB-FAC1-47AB-B493-414529EFAE38}" type="slidenum">
              <a:rPr lang="en-US" smtClean="0">
                <a:ea typeface="ＭＳ Ｐゴシック" pitchFamily="34" charset="-128"/>
              </a:rPr>
              <a:pPr/>
              <a:t>3</a:t>
            </a:fld>
            <a:endParaRPr lang="en-US" smtClean="0">
              <a:ea typeface="ＭＳ Ｐゴシック" pitchFamily="34" charset="-128"/>
            </a:endParaRPr>
          </a:p>
        </p:txBody>
      </p:sp>
      <p:sp>
        <p:nvSpPr>
          <p:cNvPr id="55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30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ln>
            <a:miter lim="800000"/>
            <a:headEnd/>
            <a:tailEnd/>
          </a:ln>
        </p:spPr>
        <p:txBody>
          <a:bodyPr/>
          <a:lstStyle/>
          <a:p>
            <a:fld id="{55C0DA10-F0AE-42EA-B52A-FCAAF2886388}" type="slidenum">
              <a:rPr lang="en-US" smtClean="0">
                <a:ea typeface="ＭＳ Ｐゴシック" pitchFamily="34" charset="-128"/>
              </a:rPr>
              <a:pPr/>
              <a:t>30</a:t>
            </a:fld>
            <a:endParaRPr lang="en-US" smtClean="0">
              <a:ea typeface="ＭＳ Ｐゴシック" pitchFamily="34" charset="-128"/>
            </a:endParaRPr>
          </a:p>
        </p:txBody>
      </p:sp>
      <p:sp>
        <p:nvSpPr>
          <p:cNvPr id="58371" name="Slide Image Placeholder 1"/>
          <p:cNvSpPr>
            <a:spLocks noGrp="1" noRot="1" noChangeAspect="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58372" name="Notes Placeholder 2"/>
          <p:cNvSpPr>
            <a:spLocks noGrp="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smtClean="0"/>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E5DDCAD3-40E3-4259-81E0-286126943A12}" type="slidenum">
              <a:rPr lang="en-US" sz="1200"/>
              <a:pPr algn="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4AEDDEF8-58A3-4EBC-8262-773CBAC1FD94}" type="slidenum">
              <a:rPr lang="en-US" smtClean="0">
                <a:ea typeface="ＭＳ Ｐゴシック" pitchFamily="34" charset="-128"/>
              </a:rPr>
              <a:pPr/>
              <a:t>33</a:t>
            </a:fld>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ln>
            <a:miter lim="800000"/>
            <a:headEnd/>
            <a:tailEnd/>
          </a:ln>
        </p:spPr>
        <p:txBody>
          <a:bodyPr/>
          <a:lstStyle/>
          <a:p>
            <a:fld id="{55C0DA10-F0AE-42EA-B52A-FCAAF2886388}" type="slidenum">
              <a:rPr lang="en-US" smtClean="0">
                <a:ea typeface="ＭＳ Ｐゴシック" pitchFamily="34" charset="-128"/>
              </a:rPr>
              <a:pPr/>
              <a:t>34</a:t>
            </a:fld>
            <a:endParaRPr lang="en-US" smtClean="0">
              <a:ea typeface="ＭＳ Ｐゴシック" pitchFamily="34" charset="-128"/>
            </a:endParaRPr>
          </a:p>
        </p:txBody>
      </p:sp>
      <p:sp>
        <p:nvSpPr>
          <p:cNvPr id="58371" name="Slide Image Placeholder 1"/>
          <p:cNvSpPr>
            <a:spLocks noGrp="1" noRot="1" noChangeAspect="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58372" name="Notes Placeholder 2"/>
          <p:cNvSpPr>
            <a:spLocks noGrp="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smtClean="0"/>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E5DDCAD3-40E3-4259-81E0-286126943A12}" type="slidenum">
              <a:rPr lang="en-US" sz="1200"/>
              <a:pPr algn="r"/>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809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0F8F8FC-4B44-4237-90D4-DD45513581C3}" type="slidenum">
              <a:rPr lang="en-US" sz="1200"/>
              <a:pPr algn="r"/>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8/1/2008 10:56 AM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1DFD574-196C-49A0-9AA1-FDDE37152AEB}" type="slidenum">
              <a:rPr lang="en-US" smtClean="0">
                <a:ea typeface="ＭＳ Ｐゴシック" pitchFamily="34" charset="-128"/>
              </a:rPr>
              <a:pPr/>
              <a:t>5</a:t>
            </a:fld>
            <a:endParaRPr lang="en-US" smtClean="0">
              <a:ea typeface="ＭＳ Ｐゴシック" pitchFamily="34"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D4D3903E-AFF1-48FC-B187-9EDDDB28D3D8}"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ln>
            <a:miter lim="800000"/>
            <a:headEnd/>
            <a:tailEnd/>
          </a:ln>
        </p:spPr>
        <p:txBody>
          <a:bodyPr/>
          <a:lstStyle/>
          <a:p>
            <a:fld id="{55C0DA10-F0AE-42EA-B52A-FCAAF2886388}" type="slidenum">
              <a:rPr lang="en-US" smtClean="0">
                <a:ea typeface="ＭＳ Ｐゴシック" pitchFamily="34" charset="-128"/>
              </a:rPr>
              <a:pPr/>
              <a:t>8</a:t>
            </a:fld>
            <a:endParaRPr lang="en-US" smtClean="0">
              <a:ea typeface="ＭＳ Ｐゴシック" pitchFamily="34" charset="-128"/>
            </a:endParaRPr>
          </a:p>
        </p:txBody>
      </p:sp>
      <p:sp>
        <p:nvSpPr>
          <p:cNvPr id="58371" name="Slide Image Placeholder 1"/>
          <p:cNvSpPr>
            <a:spLocks noGrp="1" noRot="1" noChangeAspect="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58372" name="Notes Placeholder 2"/>
          <p:cNvSpPr>
            <a:spLocks noGrp="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smtClean="0"/>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E5DDCAD3-40E3-4259-81E0-286126943A12}"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bwMode="auto">
          <a:noFill/>
          <a:ln>
            <a:miter lim="800000"/>
            <a:headEnd/>
            <a:tailEnd/>
          </a:ln>
        </p:spPr>
        <p:txBody>
          <a:bodyPr/>
          <a:lstStyle/>
          <a:p>
            <a:fld id="{55C0DA10-F0AE-42EA-B52A-FCAAF2886388}" type="slidenum">
              <a:rPr lang="en-US" smtClean="0">
                <a:ea typeface="ＭＳ Ｐゴシック" pitchFamily="34" charset="-128"/>
              </a:rPr>
              <a:pPr/>
              <a:t>9</a:t>
            </a:fld>
            <a:endParaRPr lang="en-US" smtClean="0">
              <a:ea typeface="ＭＳ Ｐゴシック" pitchFamily="34" charset="-128"/>
            </a:endParaRPr>
          </a:p>
        </p:txBody>
      </p:sp>
      <p:sp>
        <p:nvSpPr>
          <p:cNvPr id="58371" name="Slide Image Placeholder 1"/>
          <p:cNvSpPr>
            <a:spLocks noGrp="1" noRot="1" noChangeAspect="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58372" name="Notes Placeholder 2"/>
          <p:cNvSpPr>
            <a:spLocks noGrp="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en-US" smtClean="0"/>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E5DDCAD3-40E3-4259-81E0-286126943A12}"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hf sldNum="0" hdr="0" ftr="0" dt="0"/>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hf sldNum="0" hdr="0" ft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The Game</a:t>
            </a:r>
          </a:p>
        </p:txBody>
      </p:sp>
      <p:sp>
        <p:nvSpPr>
          <p:cNvPr id="17411" name="Content Placeholder 2"/>
          <p:cNvSpPr>
            <a:spLocks noGrp="1"/>
          </p:cNvSpPr>
          <p:nvPr>
            <p:ph idx="1"/>
          </p:nvPr>
        </p:nvSpPr>
        <p:spPr>
          <a:xfrm>
            <a:off x="507868" y="1412875"/>
            <a:ext cx="8355913" cy="2210862"/>
          </a:xfrm>
        </p:spPr>
        <p:txBody>
          <a:bodyPr/>
          <a:lstStyle/>
          <a:p>
            <a:r>
              <a:rPr lang="en-US" dirty="0" smtClean="0"/>
              <a:t>Focus on applications that</a:t>
            </a:r>
          </a:p>
          <a:p>
            <a:pPr lvl="1"/>
            <a:r>
              <a:rPr lang="en-US" dirty="0" smtClean="0"/>
              <a:t>Improve the quality of human-human and human-computer interactions</a:t>
            </a:r>
          </a:p>
          <a:p>
            <a:pPr lvl="1"/>
            <a:r>
              <a:rPr lang="en-US" dirty="0" smtClean="0"/>
              <a:t>Are likely to run on clients, not servers</a:t>
            </a:r>
          </a:p>
          <a:p>
            <a:pPr lvl="1"/>
            <a:r>
              <a:rPr lang="en-US" dirty="0" smtClean="0"/>
              <a:t>Can benefit from additional CPU power</a:t>
            </a:r>
          </a:p>
          <a:p>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9" name="AutoShape 21"/>
          <p:cNvSpPr>
            <a:spLocks noChangeArrowheads="1"/>
          </p:cNvSpPr>
          <p:nvPr/>
        </p:nvSpPr>
        <p:spPr bwMode="auto">
          <a:xfrm>
            <a:off x="2133045" y="1907458"/>
            <a:ext cx="1015735" cy="931863"/>
          </a:xfrm>
          <a:prstGeom prst="leftRightArrow">
            <a:avLst>
              <a:gd name="adj1" fmla="val 58449"/>
              <a:gd name="adj2" fmla="val 29404"/>
            </a:avLst>
          </a:prstGeom>
          <a:solidFill>
            <a:schemeClr val="accent2">
              <a:lumMod val="40000"/>
              <a:lumOff val="60000"/>
            </a:schemeClr>
          </a:solidFill>
          <a:ln w="9525">
            <a:solidFill>
              <a:schemeClr val="accent2">
                <a:lumMod val="50000"/>
              </a:schemeClr>
            </a:solidFill>
            <a:miter lim="800000"/>
            <a:headEnd/>
            <a:tailEnd/>
          </a:ln>
        </p:spPr>
        <p:txBody>
          <a:bodyPr wrap="none" lIns="92075" tIns="46038" rIns="92075" bIns="46038" anchor="ctr"/>
          <a:lstStyle/>
          <a:p>
            <a:pPr>
              <a:defRPr/>
            </a:pPr>
            <a:endParaRPr lang="en-US">
              <a:ea typeface="ＭＳ Ｐゴシック" pitchFamily="-106" charset="-128"/>
            </a:endParaRPr>
          </a:p>
        </p:txBody>
      </p:sp>
      <p:sp>
        <p:nvSpPr>
          <p:cNvPr id="18435" name="Title 3"/>
          <p:cNvSpPr>
            <a:spLocks noGrp="1"/>
          </p:cNvSpPr>
          <p:nvPr>
            <p:ph type="title"/>
          </p:nvPr>
        </p:nvSpPr>
        <p:spPr/>
        <p:txBody>
          <a:bodyPr/>
          <a:lstStyle/>
          <a:p>
            <a:r>
              <a:rPr smtClean="0"/>
              <a:t>Understanding Information &amp; Humans</a:t>
            </a:r>
          </a:p>
        </p:txBody>
      </p:sp>
      <p:sp>
        <p:nvSpPr>
          <p:cNvPr id="18436" name="Content Placeholder 14"/>
          <p:cNvSpPr>
            <a:spLocks noGrp="1"/>
          </p:cNvSpPr>
          <p:nvPr>
            <p:ph idx="1"/>
          </p:nvPr>
        </p:nvSpPr>
        <p:spPr>
          <a:xfrm>
            <a:off x="507868" y="3418658"/>
            <a:ext cx="11173090" cy="2210862"/>
          </a:xfrm>
        </p:spPr>
        <p:txBody>
          <a:bodyPr/>
          <a:lstStyle/>
          <a:p>
            <a:pPr>
              <a:lnSpc>
                <a:spcPts val="2800"/>
              </a:lnSpc>
            </a:pPr>
            <a:r>
              <a:rPr lang="en-US" sz="2400" dirty="0" smtClean="0">
                <a:ea typeface="ＭＳ Ｐゴシック" pitchFamily="34" charset="-128"/>
              </a:rPr>
              <a:t>Need performance for better low-level communication (speech, vision) [client – bandwidth and latency]</a:t>
            </a:r>
            <a:endParaRPr lang="en-US" sz="2000" dirty="0" smtClean="0">
              <a:ea typeface="ＭＳ Ｐゴシック" pitchFamily="34" charset="-128"/>
            </a:endParaRPr>
          </a:p>
          <a:p>
            <a:pPr>
              <a:lnSpc>
                <a:spcPts val="2800"/>
              </a:lnSpc>
            </a:pPr>
            <a:r>
              <a:rPr lang="en-US" sz="2400" dirty="0" smtClean="0">
                <a:ea typeface="ＭＳ Ｐゴシック" pitchFamily="34" charset="-128"/>
              </a:rPr>
              <a:t>Need performance for higher level understanding of information [server – information is shared]</a:t>
            </a:r>
            <a:endParaRPr lang="en-US" sz="2000" dirty="0" smtClean="0">
              <a:ea typeface="ＭＳ Ｐゴシック" pitchFamily="34" charset="-128"/>
            </a:endParaRPr>
          </a:p>
          <a:p>
            <a:pPr>
              <a:lnSpc>
                <a:spcPts val="2800"/>
              </a:lnSpc>
            </a:pPr>
            <a:r>
              <a:rPr lang="en-US" sz="2400" dirty="0" smtClean="0">
                <a:ea typeface="ＭＳ Ｐゴシック" pitchFamily="34" charset="-128"/>
              </a:rPr>
              <a:t>Need performance for higher level understanding of humans (goals, emotions, cognitive state, situation) [client – information is private and contextual]</a:t>
            </a:r>
          </a:p>
          <a:p>
            <a:pPr>
              <a:lnSpc>
                <a:spcPts val="2800"/>
              </a:lnSpc>
            </a:pPr>
            <a:r>
              <a:rPr lang="en-US" sz="2400" dirty="0" smtClean="0">
                <a:ea typeface="ＭＳ Ｐゴシック" pitchFamily="34" charset="-128"/>
              </a:rPr>
              <a:t>Can use client performance to reduce application development time and improve flexibility and user experience</a:t>
            </a:r>
            <a:endParaRPr lang="en-US" sz="2000" dirty="0" smtClean="0">
              <a:ea typeface="ＭＳ Ｐゴシック" pitchFamily="34" charset="-128"/>
            </a:endParaRPr>
          </a:p>
          <a:p>
            <a:endParaRPr lang="en-US" sz="2000" dirty="0" smtClean="0">
              <a:ea typeface="ＭＳ Ｐゴシック" pitchFamily="34" charset="-128"/>
            </a:endParaRPr>
          </a:p>
        </p:txBody>
      </p:sp>
      <p:sp>
        <p:nvSpPr>
          <p:cNvPr id="11" name="Rectangle 10"/>
          <p:cNvSpPr/>
          <p:nvPr/>
        </p:nvSpPr>
        <p:spPr>
          <a:xfrm>
            <a:off x="3453501" y="1704196"/>
            <a:ext cx="2439065" cy="609600"/>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lstStyle/>
          <a:p>
            <a:pPr>
              <a:defRPr/>
            </a:pPr>
            <a:r>
              <a:rPr lang="en-US" sz="2000" i="1" dirty="0">
                <a:solidFill>
                  <a:srgbClr val="FFFFFF"/>
                </a:solidFill>
                <a:ea typeface="ＭＳ Ｐゴシック" pitchFamily="-106" charset="-128"/>
              </a:rPr>
              <a:t>Create</a:t>
            </a:r>
          </a:p>
        </p:txBody>
      </p:sp>
      <p:sp>
        <p:nvSpPr>
          <p:cNvPr id="12" name="Rectangle 11"/>
          <p:cNvSpPr/>
          <p:nvPr/>
        </p:nvSpPr>
        <p:spPr>
          <a:xfrm>
            <a:off x="5992839" y="1678858"/>
            <a:ext cx="2234618" cy="634938"/>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lstStyle/>
          <a:p>
            <a:pPr algn="r">
              <a:defRPr/>
            </a:pPr>
            <a:r>
              <a:rPr lang="en-US" sz="2000" i="1" dirty="0">
                <a:solidFill>
                  <a:srgbClr val="FFFFFF"/>
                </a:solidFill>
                <a:ea typeface="ＭＳ Ｐゴシック" pitchFamily="-106" charset="-128"/>
              </a:rPr>
              <a:t>Find</a:t>
            </a:r>
          </a:p>
        </p:txBody>
      </p:sp>
      <p:sp>
        <p:nvSpPr>
          <p:cNvPr id="13" name="Rectangle 12"/>
          <p:cNvSpPr/>
          <p:nvPr/>
        </p:nvSpPr>
        <p:spPr>
          <a:xfrm>
            <a:off x="5992839" y="2389996"/>
            <a:ext cx="2234618" cy="636014"/>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chor="b"/>
          <a:lstStyle/>
          <a:p>
            <a:pPr algn="r">
              <a:defRPr/>
            </a:pPr>
            <a:r>
              <a:rPr lang="en-US" sz="2000" i="1" dirty="0">
                <a:solidFill>
                  <a:srgbClr val="FFFFFF"/>
                </a:solidFill>
                <a:ea typeface="ＭＳ Ｐゴシック" pitchFamily="-106" charset="-128"/>
              </a:rPr>
              <a:t>Transform</a:t>
            </a:r>
          </a:p>
        </p:txBody>
      </p:sp>
      <p:sp>
        <p:nvSpPr>
          <p:cNvPr id="14" name="Rectangle 13"/>
          <p:cNvSpPr/>
          <p:nvPr/>
        </p:nvSpPr>
        <p:spPr>
          <a:xfrm>
            <a:off x="3453501" y="2389996"/>
            <a:ext cx="2439065" cy="636014"/>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chor="b"/>
          <a:lstStyle/>
          <a:p>
            <a:pPr>
              <a:defRPr/>
            </a:pPr>
            <a:r>
              <a:rPr lang="en-US" sz="2000" i="1" dirty="0">
                <a:solidFill>
                  <a:srgbClr val="FFFFFF"/>
                </a:solidFill>
                <a:ea typeface="ＭＳ Ｐゴシック" pitchFamily="-106" charset="-128"/>
              </a:rPr>
              <a:t>Communicate</a:t>
            </a:r>
          </a:p>
        </p:txBody>
      </p:sp>
      <p:sp>
        <p:nvSpPr>
          <p:cNvPr id="24" name="Oval 23"/>
          <p:cNvSpPr/>
          <p:nvPr/>
        </p:nvSpPr>
        <p:spPr>
          <a:xfrm>
            <a:off x="4672383" y="1932796"/>
            <a:ext cx="2945633" cy="609600"/>
          </a:xfrm>
          <a:prstGeom prst="ellipse">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dirty="0">
                <a:solidFill>
                  <a:schemeClr val="tx1"/>
                </a:solidFill>
                <a:ea typeface="ＭＳ Ｐゴシック" pitchFamily="-106" charset="-128"/>
              </a:rPr>
              <a:t>Understand</a:t>
            </a:r>
          </a:p>
        </p:txBody>
      </p:sp>
      <p:sp>
        <p:nvSpPr>
          <p:cNvPr id="17" name="AutoShape 21"/>
          <p:cNvSpPr>
            <a:spLocks noChangeArrowheads="1"/>
          </p:cNvSpPr>
          <p:nvPr/>
        </p:nvSpPr>
        <p:spPr bwMode="auto">
          <a:xfrm>
            <a:off x="8532178" y="1866184"/>
            <a:ext cx="1015735" cy="931863"/>
          </a:xfrm>
          <a:prstGeom prst="leftRightArrow">
            <a:avLst>
              <a:gd name="adj1" fmla="val 58449"/>
              <a:gd name="adj2" fmla="val 29404"/>
            </a:avLst>
          </a:prstGeom>
          <a:solidFill>
            <a:schemeClr val="accent2">
              <a:lumMod val="40000"/>
              <a:lumOff val="60000"/>
            </a:schemeClr>
          </a:solidFill>
          <a:ln w="9525">
            <a:solidFill>
              <a:schemeClr val="accent2">
                <a:lumMod val="50000"/>
              </a:schemeClr>
            </a:solidFill>
            <a:miter lim="800000"/>
            <a:headEnd/>
            <a:tailEnd/>
          </a:ln>
        </p:spPr>
        <p:txBody>
          <a:bodyPr wrap="none" lIns="92075" tIns="46038" rIns="92075" bIns="46038" anchor="ctr"/>
          <a:lstStyle/>
          <a:p>
            <a:pPr>
              <a:defRPr/>
            </a:pPr>
            <a:endParaRPr lang="en-US">
              <a:ea typeface="ＭＳ Ｐゴシック" pitchFamily="-106" charset="-128"/>
            </a:endParaRPr>
          </a:p>
        </p:txBody>
      </p:sp>
      <p:pic>
        <p:nvPicPr>
          <p:cNvPr id="18455" name="Picture 14" descr="thinker[1].jpg"/>
          <p:cNvPicPr>
            <a:picLocks noChangeAspect="1"/>
          </p:cNvPicPr>
          <p:nvPr/>
        </p:nvPicPr>
        <p:blipFill>
          <a:blip r:embed="rId3"/>
          <a:srcRect/>
          <a:stretch>
            <a:fillRect/>
          </a:stretch>
        </p:blipFill>
        <p:spPr bwMode="auto">
          <a:xfrm>
            <a:off x="609441" y="1831259"/>
            <a:ext cx="1320456" cy="1268413"/>
          </a:xfrm>
          <a:prstGeom prst="rect">
            <a:avLst/>
          </a:prstGeom>
          <a:noFill/>
          <a:ln w="9525">
            <a:noFill/>
            <a:miter lim="800000"/>
            <a:headEnd/>
            <a:tailEnd/>
          </a:ln>
        </p:spPr>
      </p:pic>
      <p:pic>
        <p:nvPicPr>
          <p:cNvPr id="18456" name="Picture 17" descr="bfarm.gif"/>
          <p:cNvPicPr>
            <a:picLocks noChangeAspect="1"/>
          </p:cNvPicPr>
          <p:nvPr/>
        </p:nvPicPr>
        <p:blipFill>
          <a:blip r:embed="rId4"/>
          <a:srcRect/>
          <a:stretch>
            <a:fillRect/>
          </a:stretch>
        </p:blipFill>
        <p:spPr bwMode="auto">
          <a:xfrm>
            <a:off x="9852634" y="1907459"/>
            <a:ext cx="1934130" cy="1000125"/>
          </a:xfrm>
          <a:prstGeom prst="rect">
            <a:avLst/>
          </a:prstGeom>
          <a:noFill/>
          <a:ln w="9525">
            <a:noFill/>
            <a:miter lim="800000"/>
            <a:headEnd/>
            <a:tailEnd/>
          </a:ln>
        </p:spPr>
      </p:pic>
      <p:sp>
        <p:nvSpPr>
          <p:cNvPr id="18457" name="TextBox 18"/>
          <p:cNvSpPr txBox="1">
            <a:spLocks noChangeArrowheads="1"/>
          </p:cNvSpPr>
          <p:nvPr/>
        </p:nvSpPr>
        <p:spPr bwMode="auto">
          <a:xfrm>
            <a:off x="609441" y="1452718"/>
            <a:ext cx="889987" cy="369332"/>
          </a:xfrm>
          <a:prstGeom prst="rect">
            <a:avLst/>
          </a:prstGeom>
          <a:noFill/>
          <a:ln w="9525">
            <a:noFill/>
            <a:miter lim="800000"/>
            <a:headEnd/>
            <a:tailEnd/>
          </a:ln>
        </p:spPr>
        <p:txBody>
          <a:bodyPr wrap="none">
            <a:spAutoFit/>
          </a:bodyPr>
          <a:lstStyle/>
          <a:p>
            <a:r>
              <a:rPr lang="en-US" dirty="0">
                <a:solidFill>
                  <a:schemeClr val="accent2">
                    <a:lumMod val="75000"/>
                  </a:schemeClr>
                </a:solidFill>
              </a:rPr>
              <a:t>human</a:t>
            </a:r>
          </a:p>
        </p:txBody>
      </p:sp>
      <p:sp>
        <p:nvSpPr>
          <p:cNvPr id="18458" name="TextBox 19"/>
          <p:cNvSpPr txBox="1">
            <a:spLocks noChangeArrowheads="1"/>
          </p:cNvSpPr>
          <p:nvPr/>
        </p:nvSpPr>
        <p:spPr bwMode="auto">
          <a:xfrm>
            <a:off x="9954208" y="1452718"/>
            <a:ext cx="1326004" cy="369332"/>
          </a:xfrm>
          <a:prstGeom prst="rect">
            <a:avLst/>
          </a:prstGeom>
          <a:noFill/>
          <a:ln w="9525">
            <a:noFill/>
            <a:miter lim="800000"/>
            <a:headEnd/>
            <a:tailEnd/>
          </a:ln>
        </p:spPr>
        <p:txBody>
          <a:bodyPr wrap="none">
            <a:spAutoFit/>
          </a:bodyPr>
          <a:lstStyle/>
          <a:p>
            <a:r>
              <a:rPr lang="en-US">
                <a:solidFill>
                  <a:schemeClr val="accent2">
                    <a:lumMod val="75000"/>
                  </a:schemeClr>
                </a:solidFill>
              </a:rPr>
              <a:t>information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Understanding Humans</a:t>
            </a:r>
          </a:p>
        </p:txBody>
      </p:sp>
      <p:sp>
        <p:nvSpPr>
          <p:cNvPr id="22531" name="Content Placeholder 2"/>
          <p:cNvSpPr>
            <a:spLocks noGrp="1"/>
          </p:cNvSpPr>
          <p:nvPr>
            <p:ph idx="1"/>
          </p:nvPr>
        </p:nvSpPr>
        <p:spPr>
          <a:xfrm>
            <a:off x="507868" y="1412875"/>
            <a:ext cx="11173090" cy="5219891"/>
          </a:xfrm>
        </p:spPr>
        <p:txBody>
          <a:bodyPr/>
          <a:lstStyle/>
          <a:p>
            <a:r>
              <a:rPr lang="en-US" dirty="0" smtClean="0"/>
              <a:t>Q: how do I get a taxi to the airport?</a:t>
            </a:r>
          </a:p>
          <a:p>
            <a:r>
              <a:rPr lang="en-US" dirty="0" smtClean="0"/>
              <a:t>“Intelligent” answer: “There are five taxi companies in town; do you want me to call one of them?”</a:t>
            </a:r>
          </a:p>
          <a:p>
            <a:pPr lvl="1"/>
            <a:r>
              <a:rPr lang="en-US" dirty="0" smtClean="0"/>
              <a:t>Speech recognition (client); shallow text analysis (server); search (server)</a:t>
            </a:r>
          </a:p>
          <a:p>
            <a:r>
              <a:rPr lang="en-US" dirty="0" smtClean="0"/>
              <a:t>Real Intelligent answer: “You do not need a taxi; your host plans to take you to the airport.”</a:t>
            </a:r>
          </a:p>
          <a:p>
            <a:pPr lvl="1"/>
            <a:r>
              <a:rPr lang="en-US" dirty="0" smtClean="0"/>
              <a:t>Speech recognition (client); deep text analysis and reasoning (client)	</a:t>
            </a:r>
          </a:p>
          <a:p>
            <a:r>
              <a:rPr lang="en-US" dirty="0" smtClean="0"/>
              <a:t>Client advantage: connectivity; privacy; resident user context</a:t>
            </a:r>
          </a:p>
          <a:p>
            <a:r>
              <a:rPr lang="en-US" dirty="0" smtClean="0"/>
              <a:t>Server advantage: global information; resource sharing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p:txBody>
          <a:bodyPr/>
          <a:lstStyle/>
          <a:p>
            <a:r>
              <a:rPr lang="en-US" smtClean="0"/>
              <a:t>Dynamic Virtual Environments</a:t>
            </a:r>
          </a:p>
        </p:txBody>
      </p:sp>
      <p:pic>
        <p:nvPicPr>
          <p:cNvPr id="20485" name="Picture 2" descr="World of Warcraft Screenshot"/>
          <p:cNvPicPr>
            <a:picLocks noChangeAspect="1" noChangeArrowheads="1"/>
          </p:cNvPicPr>
          <p:nvPr/>
        </p:nvPicPr>
        <p:blipFill>
          <a:blip r:embed="rId3"/>
          <a:srcRect/>
          <a:stretch>
            <a:fillRect/>
          </a:stretch>
        </p:blipFill>
        <p:spPr bwMode="auto">
          <a:xfrm>
            <a:off x="568572" y="1051560"/>
            <a:ext cx="3607188" cy="2286000"/>
          </a:xfrm>
          <a:prstGeom prst="rect">
            <a:avLst/>
          </a:prstGeom>
          <a:noFill/>
          <a:ln w="9525">
            <a:noFill/>
            <a:miter lim="800000"/>
            <a:headEnd/>
            <a:tailEnd/>
          </a:ln>
        </p:spPr>
      </p:pic>
      <p:pic>
        <p:nvPicPr>
          <p:cNvPr id="20486" name="Picture 4" descr="http://media.gtanet.com/images/3908_gta_iv.jpg"/>
          <p:cNvPicPr>
            <a:picLocks noChangeAspect="1" noChangeArrowheads="1"/>
          </p:cNvPicPr>
          <p:nvPr/>
        </p:nvPicPr>
        <p:blipFill>
          <a:blip r:embed="rId4"/>
          <a:srcRect/>
          <a:stretch>
            <a:fillRect/>
          </a:stretch>
        </p:blipFill>
        <p:spPr bwMode="auto">
          <a:xfrm>
            <a:off x="4704602" y="1051560"/>
            <a:ext cx="3156290" cy="2286000"/>
          </a:xfrm>
          <a:prstGeom prst="rect">
            <a:avLst/>
          </a:prstGeom>
          <a:noFill/>
          <a:ln w="9525">
            <a:noFill/>
            <a:miter lim="800000"/>
            <a:headEnd/>
            <a:tailEnd/>
          </a:ln>
        </p:spPr>
      </p:pic>
      <p:pic>
        <p:nvPicPr>
          <p:cNvPr id="20487" name="Picture 6" descr="http://www.breakitdownblog.com/wp-content/uploads/2007/05/halo-3-master-chief.jpg"/>
          <p:cNvPicPr>
            <a:picLocks noChangeAspect="1" noChangeArrowheads="1"/>
          </p:cNvPicPr>
          <p:nvPr/>
        </p:nvPicPr>
        <p:blipFill>
          <a:blip r:embed="rId5"/>
          <a:srcRect/>
          <a:stretch>
            <a:fillRect/>
          </a:stretch>
        </p:blipFill>
        <p:spPr bwMode="auto">
          <a:xfrm>
            <a:off x="8392894" y="1051560"/>
            <a:ext cx="3188228" cy="2286000"/>
          </a:xfrm>
          <a:prstGeom prst="rect">
            <a:avLst/>
          </a:prstGeom>
          <a:noFill/>
          <a:ln w="9525">
            <a:noFill/>
            <a:miter lim="800000"/>
            <a:headEnd/>
            <a:tailEnd/>
          </a:ln>
        </p:spPr>
      </p:pic>
      <p:sp>
        <p:nvSpPr>
          <p:cNvPr id="20488" name="TextBox 6"/>
          <p:cNvSpPr txBox="1">
            <a:spLocks noChangeArrowheads="1"/>
          </p:cNvSpPr>
          <p:nvPr/>
        </p:nvSpPr>
        <p:spPr bwMode="auto">
          <a:xfrm>
            <a:off x="962105" y="3599331"/>
            <a:ext cx="3208444" cy="1634490"/>
          </a:xfrm>
          <a:prstGeom prst="roundRect">
            <a:avLst/>
          </a:prstGeom>
          <a:solidFill>
            <a:schemeClr val="bg2"/>
          </a:solidFill>
          <a:ln w="9525">
            <a:noFill/>
            <a:miter lim="800000"/>
            <a:headEnd/>
            <a:tailEnd/>
          </a:ln>
        </p:spPr>
        <p:txBody>
          <a:bodyPr wrap="none">
            <a:spAutoFit/>
          </a:bodyPr>
          <a:lstStyle/>
          <a:p>
            <a:r>
              <a:rPr lang="en-US" b="1" dirty="0"/>
              <a:t>World of </a:t>
            </a:r>
            <a:r>
              <a:rPr lang="en-US" b="1" dirty="0" err="1"/>
              <a:t>Warcraft</a:t>
            </a:r>
            <a:endParaRPr lang="en-US" b="1" dirty="0"/>
          </a:p>
          <a:p>
            <a:pPr marL="168275" indent="-168275">
              <a:buFont typeface="Arial" pitchFamily="34" charset="0"/>
              <a:buChar char="•"/>
            </a:pPr>
            <a:r>
              <a:rPr lang="en-US" dirty="0"/>
              <a:t>Social Internet World</a:t>
            </a:r>
          </a:p>
          <a:p>
            <a:pPr marL="168275" indent="-168275">
              <a:buFont typeface="Arial" pitchFamily="34" charset="0"/>
              <a:buChar char="•"/>
            </a:pPr>
            <a:r>
              <a:rPr lang="en-US" dirty="0"/>
              <a:t>Completely Unconstrained</a:t>
            </a:r>
            <a:br>
              <a:rPr lang="en-US" dirty="0"/>
            </a:br>
            <a:r>
              <a:rPr lang="en-US" dirty="0"/>
              <a:t>(can build &amp; share things)</a:t>
            </a:r>
          </a:p>
          <a:p>
            <a:pPr marL="168275" indent="-168275">
              <a:buFont typeface="Arial" pitchFamily="34" charset="0"/>
              <a:buChar char="•"/>
            </a:pPr>
            <a:r>
              <a:rPr lang="en-US" dirty="0"/>
              <a:t>Lower Quality Graphics</a:t>
            </a:r>
          </a:p>
        </p:txBody>
      </p:sp>
      <p:sp>
        <p:nvSpPr>
          <p:cNvPr id="20489" name="TextBox 7"/>
          <p:cNvSpPr txBox="1">
            <a:spLocks noChangeArrowheads="1"/>
          </p:cNvSpPr>
          <p:nvPr/>
        </p:nvSpPr>
        <p:spPr bwMode="auto">
          <a:xfrm>
            <a:off x="5024278" y="3554507"/>
            <a:ext cx="2749588" cy="1634490"/>
          </a:xfrm>
          <a:prstGeom prst="roundRect">
            <a:avLst/>
          </a:prstGeom>
          <a:solidFill>
            <a:schemeClr val="bg2"/>
          </a:solidFill>
          <a:ln w="9525">
            <a:noFill/>
            <a:miter lim="800000"/>
            <a:headEnd/>
            <a:tailEnd/>
          </a:ln>
        </p:spPr>
        <p:txBody>
          <a:bodyPr wrap="none">
            <a:spAutoFit/>
          </a:bodyPr>
          <a:lstStyle/>
          <a:p>
            <a:r>
              <a:rPr lang="en-US" b="1" dirty="0"/>
              <a:t>Grand Theft Auto IV</a:t>
            </a:r>
          </a:p>
          <a:p>
            <a:pPr marL="168275" indent="-168275">
              <a:buFont typeface="Arial" pitchFamily="34" charset="0"/>
              <a:buChar char="•"/>
            </a:pPr>
            <a:r>
              <a:rPr lang="en-US" dirty="0"/>
              <a:t>“Sandbox” World</a:t>
            </a:r>
          </a:p>
          <a:p>
            <a:pPr marL="168275" indent="-168275">
              <a:buFont typeface="Arial" pitchFamily="34" charset="0"/>
              <a:buChar char="•"/>
            </a:pPr>
            <a:r>
              <a:rPr lang="en-US" dirty="0"/>
              <a:t>Free Interaction</a:t>
            </a:r>
            <a:br>
              <a:rPr lang="en-US" dirty="0"/>
            </a:br>
            <a:r>
              <a:rPr lang="en-US" dirty="0"/>
              <a:t>(within </a:t>
            </a:r>
            <a:r>
              <a:rPr lang="en-US" dirty="0" smtClean="0"/>
              <a:t>game-space</a:t>
            </a:r>
            <a:r>
              <a:rPr lang="en-US" dirty="0"/>
              <a:t>)</a:t>
            </a:r>
          </a:p>
          <a:p>
            <a:pPr marL="168275" indent="-168275">
              <a:buFont typeface="Arial" pitchFamily="34" charset="0"/>
              <a:buChar char="•"/>
            </a:pPr>
            <a:r>
              <a:rPr lang="en-US" dirty="0"/>
              <a:t>High Quality Graphics</a:t>
            </a:r>
          </a:p>
        </p:txBody>
      </p:sp>
      <p:sp>
        <p:nvSpPr>
          <p:cNvPr id="20490" name="TextBox 8"/>
          <p:cNvSpPr txBox="1">
            <a:spLocks noChangeArrowheads="1"/>
          </p:cNvSpPr>
          <p:nvPr/>
        </p:nvSpPr>
        <p:spPr bwMode="auto">
          <a:xfrm>
            <a:off x="8680926" y="3554507"/>
            <a:ext cx="2872341" cy="1634490"/>
          </a:xfrm>
          <a:prstGeom prst="roundRect">
            <a:avLst/>
          </a:prstGeom>
          <a:solidFill>
            <a:schemeClr val="bg2"/>
          </a:solidFill>
          <a:ln w="9525">
            <a:noFill/>
            <a:miter lim="800000"/>
            <a:headEnd/>
            <a:tailEnd/>
          </a:ln>
        </p:spPr>
        <p:txBody>
          <a:bodyPr wrap="none">
            <a:spAutoFit/>
          </a:bodyPr>
          <a:lstStyle/>
          <a:p>
            <a:r>
              <a:rPr lang="en-US" b="1" dirty="0"/>
              <a:t>Halo 3</a:t>
            </a:r>
          </a:p>
          <a:p>
            <a:pPr marL="168275" indent="-168275">
              <a:buFont typeface="Arial" pitchFamily="34" charset="0"/>
              <a:buChar char="•"/>
            </a:pPr>
            <a:r>
              <a:rPr lang="en-US" dirty="0"/>
              <a:t>First-Person Shooter</a:t>
            </a:r>
          </a:p>
          <a:p>
            <a:pPr marL="168275" indent="-168275">
              <a:buFont typeface="Arial" pitchFamily="34" charset="0"/>
              <a:buChar char="•"/>
            </a:pPr>
            <a:r>
              <a:rPr lang="en-US" dirty="0"/>
              <a:t>Constrained Interaction</a:t>
            </a:r>
          </a:p>
          <a:p>
            <a:pPr marL="168275" indent="-168275">
              <a:buFont typeface="Arial" pitchFamily="34" charset="0"/>
              <a:buChar char="•"/>
            </a:pPr>
            <a:r>
              <a:rPr lang="en-US" dirty="0"/>
              <a:t>Photorealistic Graphics</a:t>
            </a:r>
            <a:br>
              <a:rPr lang="en-US" dirty="0"/>
            </a:br>
            <a:r>
              <a:rPr lang="en-US" dirty="0"/>
              <a:t>(much </a:t>
            </a:r>
            <a:r>
              <a:rPr lang="en-US" dirty="0" err="1"/>
              <a:t>precomputation</a:t>
            </a:r>
            <a:r>
              <a:rPr lang="en-US" dirty="0"/>
              <a:t>)</a:t>
            </a:r>
          </a:p>
        </p:txBody>
      </p:sp>
      <p:sp>
        <p:nvSpPr>
          <p:cNvPr id="10" name="Left-Right Arrow 9"/>
          <p:cNvSpPr/>
          <p:nvPr/>
        </p:nvSpPr>
        <p:spPr>
          <a:xfrm>
            <a:off x="469048" y="5455023"/>
            <a:ext cx="11274663" cy="990600"/>
          </a:xfrm>
          <a:prstGeom prst="leftRightArrow">
            <a:avLst>
              <a:gd name="adj1" fmla="val 74615"/>
              <a:gd name="adj2" fmla="val 102923"/>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
        <p:nvSpPr>
          <p:cNvPr id="20492" name="TextBox 10"/>
          <p:cNvSpPr txBox="1">
            <a:spLocks noChangeArrowheads="1"/>
          </p:cNvSpPr>
          <p:nvPr/>
        </p:nvSpPr>
        <p:spPr bwMode="auto">
          <a:xfrm>
            <a:off x="1726750" y="5624194"/>
            <a:ext cx="2005677" cy="646331"/>
          </a:xfrm>
          <a:prstGeom prst="rect">
            <a:avLst/>
          </a:prstGeom>
          <a:noFill/>
          <a:ln w="9525">
            <a:noFill/>
            <a:miter lim="800000"/>
            <a:headEnd/>
            <a:tailEnd/>
          </a:ln>
        </p:spPr>
        <p:txBody>
          <a:bodyPr wrap="none">
            <a:spAutoFit/>
          </a:bodyPr>
          <a:lstStyle/>
          <a:p>
            <a:r>
              <a:rPr lang="en-US" dirty="0"/>
              <a:t>Dynamic, Flexible</a:t>
            </a:r>
            <a:br>
              <a:rPr lang="en-US" dirty="0"/>
            </a:br>
            <a:r>
              <a:rPr lang="en-US" dirty="0"/>
              <a:t>“Game” Graphics</a:t>
            </a:r>
          </a:p>
        </p:txBody>
      </p:sp>
      <p:sp>
        <p:nvSpPr>
          <p:cNvPr id="20493" name="TextBox 11"/>
          <p:cNvSpPr txBox="1">
            <a:spLocks noChangeArrowheads="1"/>
          </p:cNvSpPr>
          <p:nvPr/>
        </p:nvSpPr>
        <p:spPr bwMode="auto">
          <a:xfrm>
            <a:off x="8185500" y="5624194"/>
            <a:ext cx="2210862" cy="646331"/>
          </a:xfrm>
          <a:prstGeom prst="rect">
            <a:avLst/>
          </a:prstGeom>
          <a:noFill/>
          <a:ln w="9525">
            <a:noFill/>
            <a:miter lim="800000"/>
            <a:headEnd/>
            <a:tailEnd/>
          </a:ln>
        </p:spPr>
        <p:txBody>
          <a:bodyPr wrap="none">
            <a:spAutoFit/>
          </a:bodyPr>
          <a:lstStyle/>
          <a:p>
            <a:pPr algn="r"/>
            <a:r>
              <a:rPr lang="en-US" dirty="0" err="1"/>
              <a:t>Precomputed</a:t>
            </a:r>
            <a:r>
              <a:rPr lang="en-US" dirty="0"/>
              <a:t>, Rigid</a:t>
            </a:r>
            <a:br>
              <a:rPr lang="en-US" dirty="0"/>
            </a:br>
            <a:r>
              <a:rPr lang="en-US" dirty="0"/>
              <a:t>“Film” Graphics</a:t>
            </a:r>
          </a:p>
        </p:txBody>
      </p:sp>
      <p:sp>
        <p:nvSpPr>
          <p:cNvPr id="14" name="Rounded Rectangle 13"/>
          <p:cNvSpPr/>
          <p:nvPr/>
        </p:nvSpPr>
        <p:spPr>
          <a:xfrm>
            <a:off x="4947326" y="5490882"/>
            <a:ext cx="2742486" cy="9906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rgbClr val="FFFFFF"/>
                </a:solidFill>
                <a:ea typeface="ＭＳ Ｐゴシック" pitchFamily="-106" charset="-128"/>
              </a:rPr>
              <a:t>Multicore</a:t>
            </a:r>
            <a:r>
              <a:rPr lang="en-US" sz="1600" dirty="0">
                <a:solidFill>
                  <a:srgbClr val="FFFFFF"/>
                </a:solidFill>
                <a:ea typeface="ＭＳ Ｐゴシック" pitchFamily="-106" charset="-128"/>
              </a:rPr>
              <a:t> enables both flexibility and photorealism</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Videogame Production</a:t>
            </a:r>
          </a:p>
        </p:txBody>
      </p:sp>
      <p:sp>
        <p:nvSpPr>
          <p:cNvPr id="21507" name="Content Placeholder 2"/>
          <p:cNvSpPr>
            <a:spLocks noGrp="1"/>
          </p:cNvSpPr>
          <p:nvPr>
            <p:ph idx="1"/>
          </p:nvPr>
        </p:nvSpPr>
        <p:spPr>
          <a:xfrm>
            <a:off x="507868" y="1169035"/>
            <a:ext cx="11173090" cy="5392245"/>
          </a:xfrm>
        </p:spPr>
        <p:txBody>
          <a:bodyPr/>
          <a:lstStyle/>
          <a:p>
            <a:r>
              <a:rPr lang="en-US" sz="2800" dirty="0" smtClean="0"/>
              <a:t>Costly</a:t>
            </a:r>
          </a:p>
          <a:p>
            <a:pPr lvl="1"/>
            <a:r>
              <a:rPr lang="en-US" sz="2400" b="1" dirty="0" smtClean="0"/>
              <a:t>Expensive:</a:t>
            </a:r>
            <a:r>
              <a:rPr lang="en-US" sz="2400" dirty="0" smtClean="0"/>
              <a:t> $10M/title</a:t>
            </a:r>
          </a:p>
          <a:p>
            <a:pPr lvl="1"/>
            <a:r>
              <a:rPr lang="en-US" sz="2400" b="1" dirty="0" smtClean="0"/>
              <a:t>Slow:</a:t>
            </a:r>
            <a:r>
              <a:rPr lang="en-US" sz="2400" dirty="0" smtClean="0"/>
              <a:t> 3+ years/title</a:t>
            </a:r>
          </a:p>
          <a:p>
            <a:r>
              <a:rPr lang="en-US" sz="2800" dirty="0" smtClean="0"/>
              <a:t>Compromises</a:t>
            </a:r>
          </a:p>
          <a:p>
            <a:pPr lvl="1"/>
            <a:r>
              <a:rPr lang="en-US" sz="2400" b="1" dirty="0" err="1" smtClean="0"/>
              <a:t>Precomputed</a:t>
            </a:r>
            <a:r>
              <a:rPr lang="en-US" sz="2400" b="1" dirty="0" smtClean="0"/>
              <a:t> visibility</a:t>
            </a:r>
            <a:r>
              <a:rPr lang="en-US" sz="2400" dirty="0" smtClean="0"/>
              <a:t> – restricts viewer</a:t>
            </a:r>
            <a:br>
              <a:rPr lang="en-US" sz="2400" dirty="0" smtClean="0"/>
            </a:br>
            <a:r>
              <a:rPr lang="en-US" sz="2400" dirty="0" smtClean="0"/>
              <a:t>mobility and environment complexity</a:t>
            </a:r>
          </a:p>
          <a:p>
            <a:pPr lvl="1"/>
            <a:r>
              <a:rPr lang="en-US" sz="2400" b="1" dirty="0" err="1" smtClean="0"/>
              <a:t>Precomputed</a:t>
            </a:r>
            <a:r>
              <a:rPr lang="en-US" sz="2400" b="1" dirty="0" smtClean="0"/>
              <a:t> lighting</a:t>
            </a:r>
            <a:r>
              <a:rPr lang="en-US" sz="2400" dirty="0" smtClean="0"/>
              <a:t> – restricts scene dynamics, user alterations</a:t>
            </a:r>
          </a:p>
          <a:p>
            <a:pPr lvl="1"/>
            <a:r>
              <a:rPr lang="en-US" sz="2400" b="1" dirty="0" err="1" smtClean="0"/>
              <a:t>Precomputed</a:t>
            </a:r>
            <a:r>
              <a:rPr lang="en-US" sz="2400" b="1" dirty="0" smtClean="0"/>
              <a:t> motion</a:t>
            </a:r>
            <a:r>
              <a:rPr lang="en-US" sz="2400" dirty="0" smtClean="0"/>
              <a:t> – restricts movement to </a:t>
            </a:r>
            <a:r>
              <a:rPr lang="en-US" sz="2400" dirty="0" err="1" smtClean="0"/>
              <a:t>mocap</a:t>
            </a:r>
            <a:r>
              <a:rPr lang="en-US" sz="2400" dirty="0" smtClean="0"/>
              <a:t> data, rigging</a:t>
            </a:r>
          </a:p>
          <a:p>
            <a:r>
              <a:rPr lang="en-US" sz="2800" dirty="0" smtClean="0"/>
              <a:t>Consequences</a:t>
            </a:r>
          </a:p>
          <a:p>
            <a:pPr lvl="1"/>
            <a:r>
              <a:rPr lang="en-US" sz="2400" dirty="0" smtClean="0"/>
              <a:t>Significant development effort to achieve real-time rates</a:t>
            </a:r>
          </a:p>
          <a:p>
            <a:pPr lvl="1"/>
            <a:r>
              <a:rPr lang="en-US" sz="2400" dirty="0" smtClean="0"/>
              <a:t>Dynamic social game-space quality lags that of solo/team shooter levels</a:t>
            </a:r>
          </a:p>
          <a:p>
            <a:r>
              <a:rPr lang="en-US" sz="2800" dirty="0" smtClean="0"/>
              <a:t>Goal</a:t>
            </a:r>
          </a:p>
          <a:p>
            <a:pPr lvl="1"/>
            <a:r>
              <a:rPr lang="en-US" sz="2400" dirty="0" smtClean="0"/>
              <a:t>Real-time ray tracing (seems doable with 32-64 cores)</a:t>
            </a:r>
          </a:p>
        </p:txBody>
      </p:sp>
      <p:pic>
        <p:nvPicPr>
          <p:cNvPr id="21510" name="Picture 4" descr="He's coming."/>
          <p:cNvPicPr>
            <a:picLocks noChangeAspect="1" noChangeArrowheads="1"/>
          </p:cNvPicPr>
          <p:nvPr/>
        </p:nvPicPr>
        <p:blipFill>
          <a:blip r:embed="rId3"/>
          <a:srcRect/>
          <a:stretch>
            <a:fillRect/>
          </a:stretch>
        </p:blipFill>
        <p:spPr bwMode="auto">
          <a:xfrm>
            <a:off x="6964679" y="1600200"/>
            <a:ext cx="1504015" cy="914400"/>
          </a:xfrm>
          <a:prstGeom prst="rect">
            <a:avLst/>
          </a:prstGeom>
          <a:noFill/>
          <a:ln w="9525">
            <a:noFill/>
            <a:miter lim="800000"/>
            <a:headEnd/>
            <a:tailEnd/>
          </a:ln>
        </p:spPr>
      </p:pic>
      <p:pic>
        <p:nvPicPr>
          <p:cNvPr id="21511" name="Picture 10" descr="Precomputed Radiance Transfer bat from the DXSDK samples"/>
          <p:cNvPicPr>
            <a:picLocks noChangeAspect="1" noChangeArrowheads="1"/>
          </p:cNvPicPr>
          <p:nvPr/>
        </p:nvPicPr>
        <p:blipFill>
          <a:blip r:embed="rId4"/>
          <a:srcRect/>
          <a:stretch>
            <a:fillRect/>
          </a:stretch>
        </p:blipFill>
        <p:spPr bwMode="auto">
          <a:xfrm>
            <a:off x="10043160" y="609600"/>
            <a:ext cx="1668198" cy="820738"/>
          </a:xfrm>
          <a:prstGeom prst="rect">
            <a:avLst/>
          </a:prstGeom>
          <a:noFill/>
          <a:ln w="9525">
            <a:noFill/>
            <a:miter lim="800000"/>
            <a:headEnd/>
            <a:tailEnd/>
          </a:ln>
        </p:spPr>
      </p:pic>
      <p:pic>
        <p:nvPicPr>
          <p:cNvPr id="21512" name="Picture 4" descr="xbox-matte.png"/>
          <p:cNvPicPr>
            <a:picLocks noChangeAspect="1"/>
          </p:cNvPicPr>
          <p:nvPr/>
        </p:nvPicPr>
        <p:blipFill>
          <a:blip r:embed="rId5"/>
          <a:srcRect/>
          <a:stretch>
            <a:fillRect/>
          </a:stretch>
        </p:blipFill>
        <p:spPr bwMode="auto">
          <a:xfrm>
            <a:off x="8836898" y="1676400"/>
            <a:ext cx="3351927" cy="1492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Programming Environments</a:t>
            </a:r>
          </a:p>
        </p:txBody>
      </p:sp>
      <p:sp>
        <p:nvSpPr>
          <p:cNvPr id="60" name="Rounded Rectangle 59"/>
          <p:cNvSpPr/>
          <p:nvPr/>
        </p:nvSpPr>
        <p:spPr>
          <a:xfrm>
            <a:off x="2945633" y="5151120"/>
            <a:ext cx="436766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C00000"/>
                </a:solidFill>
                <a:ea typeface="ＭＳ Ｐゴシック" pitchFamily="-106" charset="-128"/>
              </a:rPr>
              <a:t/>
            </a:r>
            <a:br>
              <a:rPr lang="en-US" i="1">
                <a:solidFill>
                  <a:srgbClr val="C00000"/>
                </a:solidFill>
                <a:ea typeface="ＭＳ Ｐゴシック" pitchFamily="-106" charset="-128"/>
              </a:rPr>
            </a:br>
            <a:endParaRPr lang="en-US" i="1">
              <a:solidFill>
                <a:srgbClr val="C00000"/>
              </a:solidFill>
              <a:ea typeface="ＭＳ Ｐゴシック" pitchFamily="-106" charset="-128"/>
            </a:endParaRPr>
          </a:p>
        </p:txBody>
      </p:sp>
      <p:sp>
        <p:nvSpPr>
          <p:cNvPr id="34" name="Rounded Rectangle 33"/>
          <p:cNvSpPr/>
          <p:nvPr/>
        </p:nvSpPr>
        <p:spPr>
          <a:xfrm>
            <a:off x="914162" y="3703320"/>
            <a:ext cx="812588" cy="21336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43" name="Rounded Rectangle 42"/>
          <p:cNvSpPr/>
          <p:nvPr/>
        </p:nvSpPr>
        <p:spPr>
          <a:xfrm>
            <a:off x="2945633" y="2505286"/>
            <a:ext cx="690700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0" name="TextBox 29"/>
          <p:cNvSpPr txBox="1">
            <a:spLocks noChangeArrowheads="1"/>
          </p:cNvSpPr>
          <p:nvPr/>
        </p:nvSpPr>
        <p:spPr bwMode="auto">
          <a:xfrm>
            <a:off x="3100110" y="2611120"/>
            <a:ext cx="4213185" cy="369888"/>
          </a:xfrm>
          <a:prstGeom prst="rect">
            <a:avLst/>
          </a:prstGeom>
          <a:noFill/>
          <a:ln w="9525">
            <a:noFill/>
            <a:miter lim="800000"/>
            <a:headEnd/>
            <a:tailEnd/>
          </a:ln>
        </p:spPr>
        <p:txBody>
          <a:bodyPr>
            <a:spAutoFit/>
          </a:bodyPr>
          <a:lstStyle/>
          <a:p>
            <a:r>
              <a:rPr lang="en-US" b="1" dirty="0">
                <a:solidFill>
                  <a:schemeClr val="accent3">
                    <a:lumMod val="75000"/>
                  </a:schemeClr>
                </a:solidFill>
              </a:rPr>
              <a:t>Programming Environment</a:t>
            </a:r>
          </a:p>
        </p:txBody>
      </p:sp>
      <p:sp>
        <p:nvSpPr>
          <p:cNvPr id="32" name="Rounded Rectangle 31"/>
          <p:cNvSpPr/>
          <p:nvPr/>
        </p:nvSpPr>
        <p:spPr>
          <a:xfrm>
            <a:off x="2945633" y="3828202"/>
            <a:ext cx="548497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2" name="TextBox 32"/>
          <p:cNvSpPr txBox="1">
            <a:spLocks noChangeArrowheads="1"/>
          </p:cNvSpPr>
          <p:nvPr/>
        </p:nvSpPr>
        <p:spPr bwMode="auto">
          <a:xfrm>
            <a:off x="3100111" y="3957320"/>
            <a:ext cx="4615247" cy="369888"/>
          </a:xfrm>
          <a:prstGeom prst="rect">
            <a:avLst/>
          </a:prstGeom>
          <a:noFill/>
          <a:ln w="9525">
            <a:noFill/>
            <a:miter lim="800000"/>
            <a:headEnd/>
            <a:tailEnd/>
          </a:ln>
        </p:spPr>
        <p:txBody>
          <a:bodyPr>
            <a:spAutoFit/>
          </a:bodyPr>
          <a:lstStyle/>
          <a:p>
            <a:r>
              <a:rPr lang="en-US">
                <a:solidFill>
                  <a:srgbClr val="F3AF35"/>
                </a:solidFill>
              </a:rPr>
              <a:t>Translation Environment</a:t>
            </a:r>
          </a:p>
        </p:txBody>
      </p:sp>
      <p:sp>
        <p:nvSpPr>
          <p:cNvPr id="55" name="Rounded Rectangle 54"/>
          <p:cNvSpPr/>
          <p:nvPr/>
        </p:nvSpPr>
        <p:spPr>
          <a:xfrm>
            <a:off x="2945634" y="1112520"/>
            <a:ext cx="7977755" cy="75565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4" name="TextBox 57"/>
          <p:cNvSpPr txBox="1">
            <a:spLocks noChangeArrowheads="1"/>
          </p:cNvSpPr>
          <p:nvPr/>
        </p:nvSpPr>
        <p:spPr bwMode="auto">
          <a:xfrm>
            <a:off x="3100110" y="1264920"/>
            <a:ext cx="4257624" cy="369888"/>
          </a:xfrm>
          <a:prstGeom prst="rect">
            <a:avLst/>
          </a:prstGeom>
          <a:noFill/>
          <a:ln w="9525">
            <a:noFill/>
            <a:miter lim="800000"/>
            <a:headEnd/>
            <a:tailEnd/>
          </a:ln>
        </p:spPr>
        <p:txBody>
          <a:bodyPr>
            <a:spAutoFit/>
          </a:bodyPr>
          <a:lstStyle/>
          <a:p>
            <a:r>
              <a:rPr lang="en-US" dirty="0">
                <a:solidFill>
                  <a:srgbClr val="F3AF35"/>
                </a:solidFill>
              </a:rPr>
              <a:t>Applications, Patterns</a:t>
            </a:r>
          </a:p>
        </p:txBody>
      </p:sp>
      <p:sp>
        <p:nvSpPr>
          <p:cNvPr id="13325" name="TextBox 61"/>
          <p:cNvSpPr txBox="1">
            <a:spLocks noChangeArrowheads="1"/>
          </p:cNvSpPr>
          <p:nvPr/>
        </p:nvSpPr>
        <p:spPr bwMode="auto">
          <a:xfrm>
            <a:off x="3148780" y="5227320"/>
            <a:ext cx="2557110" cy="369332"/>
          </a:xfrm>
          <a:prstGeom prst="rect">
            <a:avLst/>
          </a:prstGeom>
          <a:noFill/>
          <a:ln w="9525">
            <a:noFill/>
            <a:miter lim="800000"/>
            <a:headEnd/>
            <a:tailEnd/>
          </a:ln>
        </p:spPr>
        <p:txBody>
          <a:bodyPr wrap="none">
            <a:spAutoFit/>
          </a:bodyPr>
          <a:lstStyle/>
          <a:p>
            <a:r>
              <a:rPr lang="en-US">
                <a:solidFill>
                  <a:srgbClr val="F3AF35"/>
                </a:solidFill>
              </a:rPr>
              <a:t>Execution Environment</a:t>
            </a:r>
          </a:p>
        </p:txBody>
      </p:sp>
      <p:sp>
        <p:nvSpPr>
          <p:cNvPr id="13326" name="TextBox 27"/>
          <p:cNvSpPr txBox="1">
            <a:spLocks noChangeArrowheads="1"/>
          </p:cNvSpPr>
          <p:nvPr/>
        </p:nvSpPr>
        <p:spPr bwMode="auto">
          <a:xfrm rot="-5400000">
            <a:off x="547965" y="4690229"/>
            <a:ext cx="1428596" cy="369332"/>
          </a:xfrm>
          <a:prstGeom prst="rect">
            <a:avLst/>
          </a:prstGeom>
          <a:noFill/>
          <a:ln w="9525">
            <a:noFill/>
            <a:miter lim="800000"/>
            <a:headEnd/>
            <a:tailEnd/>
          </a:ln>
        </p:spPr>
        <p:txBody>
          <a:bodyPr wrap="none">
            <a:spAutoFit/>
          </a:bodyPr>
          <a:lstStyle/>
          <a:p>
            <a:r>
              <a:rPr lang="en-US">
                <a:solidFill>
                  <a:srgbClr val="F3AF35"/>
                </a:solidFill>
              </a:rPr>
              <a:t>Correctness</a:t>
            </a:r>
          </a:p>
        </p:txBody>
      </p:sp>
      <p:sp>
        <p:nvSpPr>
          <p:cNvPr id="13330" name="TextBox 38"/>
          <p:cNvSpPr txBox="1">
            <a:spLocks noChangeArrowheads="1"/>
          </p:cNvSpPr>
          <p:nvPr/>
        </p:nvSpPr>
        <p:spPr bwMode="auto">
          <a:xfrm>
            <a:off x="5180251" y="1981200"/>
            <a:ext cx="4916731"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New applications &amp; catalog of parallel patterns</a:t>
            </a:r>
          </a:p>
        </p:txBody>
      </p:sp>
      <p:sp>
        <p:nvSpPr>
          <p:cNvPr id="13332" name="TextBox 40"/>
          <p:cNvSpPr txBox="1">
            <a:spLocks noChangeArrowheads="1"/>
          </p:cNvSpPr>
          <p:nvPr/>
        </p:nvSpPr>
        <p:spPr bwMode="auto">
          <a:xfrm>
            <a:off x="4570809" y="4602480"/>
            <a:ext cx="2820591" cy="381000"/>
          </a:xfrm>
          <a:prstGeom prst="rect">
            <a:avLst/>
          </a:prstGeom>
          <a:noFill/>
          <a:ln w="9525">
            <a:noFill/>
            <a:miter lim="800000"/>
            <a:headEnd/>
            <a:tailEnd/>
          </a:ln>
        </p:spPr>
        <p:txBody>
          <a:bodyPr wrap="square">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compilation</a:t>
            </a:r>
          </a:p>
        </p:txBody>
      </p:sp>
      <p:sp>
        <p:nvSpPr>
          <p:cNvPr id="13333" name="TextBox 44"/>
          <p:cNvSpPr txBox="1">
            <a:spLocks noChangeArrowheads="1"/>
          </p:cNvSpPr>
          <p:nvPr/>
        </p:nvSpPr>
        <p:spPr bwMode="auto">
          <a:xfrm>
            <a:off x="3859795" y="5943601"/>
            <a:ext cx="3257285" cy="646113"/>
          </a:xfrm>
          <a:prstGeom prst="rect">
            <a:avLst/>
          </a:prstGeom>
          <a:noFill/>
          <a:ln w="9525">
            <a:noFill/>
            <a:miter lim="800000"/>
            <a:headEnd/>
            <a:tailEnd/>
          </a:ln>
        </p:spPr>
        <p:txBody>
          <a:bodyPr wrap="square">
            <a:spAutoFit/>
          </a:bodyPr>
          <a:lstStyle/>
          <a:p>
            <a:r>
              <a:rPr lang="en-US" dirty="0">
                <a:solidFill>
                  <a:schemeClr val="accent2">
                    <a:lumMod val="40000"/>
                    <a:lumOff val="60000"/>
                  </a:schemeClr>
                </a:solidFill>
              </a:rPr>
              <a:t>Virtual architecture to manage scalability &amp; heterogeneity</a:t>
            </a:r>
          </a:p>
        </p:txBody>
      </p:sp>
      <p:sp>
        <p:nvSpPr>
          <p:cNvPr id="13334" name="TextBox 26"/>
          <p:cNvSpPr txBox="1">
            <a:spLocks noChangeArrowheads="1"/>
          </p:cNvSpPr>
          <p:nvPr/>
        </p:nvSpPr>
        <p:spPr bwMode="auto">
          <a:xfrm rot="-5400000">
            <a:off x="-1381393" y="4360955"/>
            <a:ext cx="3954929"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Did the system do what you wanted?</a:t>
            </a:r>
          </a:p>
        </p:txBody>
      </p:sp>
      <p:sp>
        <p:nvSpPr>
          <p:cNvPr id="13331" name="TextBox 39"/>
          <p:cNvSpPr txBox="1">
            <a:spLocks noChangeArrowheads="1"/>
          </p:cNvSpPr>
          <p:nvPr/>
        </p:nvSpPr>
        <p:spPr bwMode="auto">
          <a:xfrm>
            <a:off x="4977104" y="3291840"/>
            <a:ext cx="3481096" cy="381000"/>
          </a:xfrm>
          <a:prstGeom prst="rect">
            <a:avLst/>
          </a:prstGeom>
          <a:noFill/>
          <a:ln w="9525">
            <a:noFill/>
            <a:miter lim="800000"/>
            <a:headEnd/>
            <a:tailEnd/>
          </a:ln>
        </p:spPr>
        <p:txBody>
          <a:bodyPr wrap="square">
            <a:spAutoFit/>
          </a:bodyPr>
          <a:lstStyle/>
          <a:p>
            <a:r>
              <a:rPr lang="en-US" b="1" dirty="0" err="1">
                <a:solidFill>
                  <a:schemeClr val="accent2">
                    <a:lumMod val="75000"/>
                  </a:schemeClr>
                </a:solidFill>
              </a:rPr>
              <a:t>Multiscale</a:t>
            </a:r>
            <a:r>
              <a:rPr lang="en-US" b="1" dirty="0">
                <a:solidFill>
                  <a:schemeClr val="accent2">
                    <a:lumMod val="75000"/>
                  </a:schemeClr>
                </a:solidFill>
              </a:rPr>
              <a:t> programming</a:t>
            </a:r>
          </a:p>
        </p:txBody>
      </p:sp>
      <p:sp>
        <p:nvSpPr>
          <p:cNvPr id="28" name="Up-Down Arrow 27"/>
          <p:cNvSpPr/>
          <p:nvPr/>
        </p:nvSpPr>
        <p:spPr bwMode="auto">
          <a:xfrm>
            <a:off x="3594846" y="1890893"/>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Up-Down Arrow 28"/>
          <p:cNvSpPr/>
          <p:nvPr/>
        </p:nvSpPr>
        <p:spPr bwMode="auto">
          <a:xfrm>
            <a:off x="3594846" y="3213809"/>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Up-Down Arrow 30"/>
          <p:cNvSpPr/>
          <p:nvPr/>
        </p:nvSpPr>
        <p:spPr bwMode="auto">
          <a:xfrm>
            <a:off x="3594846" y="4536725"/>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Left Arrow 32"/>
          <p:cNvSpPr/>
          <p:nvPr/>
        </p:nvSpPr>
        <p:spPr bwMode="auto">
          <a:xfrm>
            <a:off x="1819836" y="3896061"/>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 Arrow 34"/>
          <p:cNvSpPr/>
          <p:nvPr/>
        </p:nvSpPr>
        <p:spPr bwMode="auto">
          <a:xfrm>
            <a:off x="1882589" y="5294555"/>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Bent Arrow 38"/>
          <p:cNvSpPr/>
          <p:nvPr/>
        </p:nvSpPr>
        <p:spPr bwMode="auto">
          <a:xfrm>
            <a:off x="1192304" y="2676861"/>
            <a:ext cx="1479177" cy="84178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Multiscale Programming</a:t>
            </a:r>
          </a:p>
        </p:txBody>
      </p:sp>
      <p:sp>
        <p:nvSpPr>
          <p:cNvPr id="25603" name="Content Placeholder 2"/>
          <p:cNvSpPr>
            <a:spLocks noGrp="1"/>
          </p:cNvSpPr>
          <p:nvPr>
            <p:ph idx="1"/>
          </p:nvPr>
        </p:nvSpPr>
        <p:spPr>
          <a:xfrm>
            <a:off x="507868" y="1412875"/>
            <a:ext cx="11173090" cy="4216539"/>
          </a:xfrm>
        </p:spPr>
        <p:txBody>
          <a:bodyPr/>
          <a:lstStyle/>
          <a:p>
            <a:r>
              <a:rPr lang="en-US" b="1" smtClean="0"/>
              <a:t>Observation 1</a:t>
            </a:r>
            <a:r>
              <a:rPr lang="en-US" smtClean="0"/>
              <a:t>: Codes are written today at multiple scales: High level, domain specific languages (Mathematica); scripting languages (Python); program generators; frameworks; vanilla C++/C#/Java…; hand-tuned C, Fortran; etc. – different tradeoffs of generality, flexibility, programmer productivity and performance</a:t>
            </a:r>
          </a:p>
          <a:p>
            <a:pPr lvl="1"/>
            <a:r>
              <a:rPr lang="en-US" smtClean="0"/>
              <a:t>One scale, one style does not fit all</a:t>
            </a:r>
          </a:p>
          <a:p>
            <a:r>
              <a:rPr lang="en-US" b="1" smtClean="0"/>
              <a:t>Observation 2</a:t>
            </a:r>
            <a:r>
              <a:rPr lang="en-US" smtClean="0"/>
              <a:t>: Changing scale is expensive</a:t>
            </a: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Goal</a:t>
            </a:r>
          </a:p>
        </p:txBody>
      </p:sp>
      <p:sp>
        <p:nvSpPr>
          <p:cNvPr id="27651" name="Content Placeholder 2"/>
          <p:cNvSpPr>
            <a:spLocks noGrp="1"/>
          </p:cNvSpPr>
          <p:nvPr>
            <p:ph idx="1"/>
          </p:nvPr>
        </p:nvSpPr>
        <p:spPr>
          <a:xfrm>
            <a:off x="507868" y="1412875"/>
            <a:ext cx="11173090" cy="4924425"/>
          </a:xfrm>
        </p:spPr>
        <p:txBody>
          <a:bodyPr/>
          <a:lstStyle/>
          <a:p>
            <a:r>
              <a:rPr lang="en-US" sz="2800" dirty="0" smtClean="0"/>
              <a:t>Support multiple styles and multiple “scales” of programming in one integrated environment</a:t>
            </a:r>
          </a:p>
          <a:p>
            <a:pPr lvl="1"/>
            <a:r>
              <a:rPr lang="en-US" sz="2400" dirty="0" smtClean="0"/>
              <a:t>Domain specific environments, (annotated) sequential code, explicit parallel code, tunable libraries</a:t>
            </a:r>
          </a:p>
          <a:p>
            <a:r>
              <a:rPr lang="en-US" sz="2800" dirty="0" smtClean="0"/>
              <a:t>Hide parallelism, whenever possible (DSE)</a:t>
            </a:r>
          </a:p>
          <a:p>
            <a:r>
              <a:rPr lang="en-US" sz="2800" dirty="0" smtClean="0"/>
              <a:t>Express parallelism using simple patterns (e.g., pipeline, master-slave), otherwise (DSE)</a:t>
            </a:r>
          </a:p>
          <a:p>
            <a:r>
              <a:rPr lang="en-US" sz="2800" dirty="0" smtClean="0"/>
              <a:t>Enable easy refactoring of selected code components to “finer scale”, otherwise (deterministic parallelism)</a:t>
            </a:r>
          </a:p>
          <a:p>
            <a:pPr lvl="1"/>
            <a:r>
              <a:rPr lang="en-US" sz="2400" dirty="0" smtClean="0"/>
              <a:t>Refactoring: Parallelize code without changing its semantics, with user in the loop</a:t>
            </a:r>
          </a:p>
          <a:p>
            <a:r>
              <a:rPr lang="en-US" sz="2800" dirty="0" smtClean="0"/>
              <a:t>Reuse effort spent in parallelizing code (</a:t>
            </a:r>
            <a:r>
              <a:rPr lang="en-US" sz="2800" dirty="0" err="1" smtClean="0"/>
              <a:t>autotuning</a:t>
            </a:r>
            <a:r>
              <a:rPr lang="en-US" sz="2800" dirty="0" smtClean="0"/>
              <a: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Deterministic Parallel Languages</a:t>
            </a:r>
          </a:p>
        </p:txBody>
      </p:sp>
      <p:sp>
        <p:nvSpPr>
          <p:cNvPr id="33795" name="Rectangle 3"/>
          <p:cNvSpPr>
            <a:spLocks noGrp="1" noChangeArrowheads="1"/>
          </p:cNvSpPr>
          <p:nvPr>
            <p:ph idx="1"/>
          </p:nvPr>
        </p:nvSpPr>
        <p:spPr/>
        <p:txBody>
          <a:bodyPr/>
          <a:lstStyle/>
          <a:p>
            <a:r>
              <a:rPr lang="en-US" smtClean="0"/>
              <a:t>Sequential semantics model: execution outcome identical to sequential execution</a:t>
            </a:r>
          </a:p>
          <a:p>
            <a:pPr lvl="1"/>
            <a:r>
              <a:rPr lang="en-US" smtClean="0"/>
              <a:t>Facilitates debugging &amp; testing; easy to understand</a:t>
            </a:r>
          </a:p>
          <a:p>
            <a:r>
              <a:rPr lang="en-US" smtClean="0"/>
              <a:t>Parallel performance model: user “knows” what executes in parallel and can predict performance</a:t>
            </a:r>
          </a:p>
          <a:p>
            <a:endParaRPr lang="en-US" smtClean="0"/>
          </a:p>
          <a:p>
            <a:r>
              <a:rPr lang="en-US" smtClean="0"/>
              <a:t>Fits most (but not all) transformational programs</a:t>
            </a:r>
          </a:p>
          <a:p>
            <a:r>
              <a:rPr lang="en-US" smtClean="0"/>
              <a:t>Does not handle reactive (event driven) concurrent programs</a:t>
            </a:r>
          </a:p>
          <a:p>
            <a:endParaRPr lang="en-US" smtClean="0"/>
          </a:p>
          <a:p>
            <a:pPr lvl="1"/>
            <a:endParaRPr lang="en-US" smtClean="0"/>
          </a:p>
          <a:p>
            <a:pPr lvl="1"/>
            <a:endParaRPr lang="en-US" smtClean="0"/>
          </a:p>
          <a:p>
            <a:pPr lvl="1"/>
            <a:endParaRPr lang="en-US" smtClean="0"/>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Disciplined Sharing Philosophy</a:t>
            </a:r>
          </a:p>
        </p:txBody>
      </p:sp>
      <p:sp>
        <p:nvSpPr>
          <p:cNvPr id="34819" name="Content Placeholder 2"/>
          <p:cNvSpPr>
            <a:spLocks noGrp="1"/>
          </p:cNvSpPr>
          <p:nvPr>
            <p:ph idx="1"/>
          </p:nvPr>
        </p:nvSpPr>
        <p:spPr/>
        <p:txBody>
          <a:bodyPr/>
          <a:lstStyle/>
          <a:p>
            <a:r>
              <a:rPr lang="en-US" smtClean="0"/>
              <a:t>Introduce the least amount of nondeterminism necessitated by the problem specification</a:t>
            </a:r>
          </a:p>
          <a:p>
            <a:r>
              <a:rPr lang="en-US" smtClean="0"/>
              <a:t>Ensure that nondeterminism is explicit – always result from the use of nondeterministic synchronization operations</a:t>
            </a:r>
          </a:p>
          <a:p>
            <a:r>
              <a:rPr lang="en-US" smtClean="0"/>
              <a:t>Require programs to be race-free: conflicting accesses to shared variables are synchronized</a:t>
            </a:r>
          </a:p>
          <a:p>
            <a:r>
              <a:rPr lang="en-US" smtClean="0"/>
              <a:t>Detect all races and detect as early as possible</a:t>
            </a:r>
          </a:p>
          <a:p>
            <a:pPr lvl="1"/>
            <a:r>
              <a:rPr lang="en-US" smtClean="0"/>
              <a:t>Compile-time detection</a:t>
            </a:r>
          </a:p>
          <a:p>
            <a:pPr lvl="1"/>
            <a:r>
              <a:rPr lang="en-US" smtClean="0"/>
              <a:t>Run-time detection </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73414" y="1905001"/>
            <a:ext cx="8667543" cy="1523495"/>
          </a:xfrm>
        </p:spPr>
        <p:txBody>
          <a:bodyPr/>
          <a:lstStyle/>
          <a:p>
            <a:r>
              <a:rPr lang="en-US" dirty="0" smtClean="0"/>
              <a:t>Universal Parallel Computing Research Center</a:t>
            </a:r>
            <a:br>
              <a:rPr lang="en-US" dirty="0" smtClean="0"/>
            </a:br>
            <a:r>
              <a:rPr lang="en-US" sz="4000" spc="-150" dirty="0" smtClean="0">
                <a:solidFill>
                  <a:schemeClr val="accent2">
                    <a:lumMod val="75000"/>
                  </a:schemeClr>
                </a:solidFill>
              </a:rPr>
              <a:t>Making parallel programming synonymous with programming</a:t>
            </a:r>
            <a:r>
              <a:rPr lang="en-US" dirty="0" smtClean="0"/>
              <a:t/>
            </a:r>
            <a:br>
              <a:rPr lang="en-US" dirty="0" smtClean="0"/>
            </a:br>
            <a:endParaRPr lang="en-US" dirty="0" smtClean="0"/>
          </a:p>
        </p:txBody>
      </p:sp>
      <p:sp>
        <p:nvSpPr>
          <p:cNvPr id="7171" name="Subtitle 2"/>
          <p:cNvSpPr>
            <a:spLocks noGrp="1"/>
          </p:cNvSpPr>
          <p:nvPr>
            <p:ph type="subTitle" idx="1"/>
          </p:nvPr>
        </p:nvSpPr>
        <p:spPr>
          <a:xfrm>
            <a:off x="973413" y="4802189"/>
            <a:ext cx="10239883" cy="461665"/>
          </a:xfrm>
        </p:spPr>
        <p:txBody>
          <a:bodyPr/>
          <a:lstStyle/>
          <a:p>
            <a:r>
              <a:rPr lang="en-US" dirty="0" smtClean="0"/>
              <a:t>Marc </a:t>
            </a:r>
            <a:r>
              <a:rPr lang="en-US" dirty="0" err="1" smtClean="0"/>
              <a:t>Snir</a:t>
            </a:r>
            <a:endParaRPr lang="en-US" dirty="0" smtClean="0"/>
          </a:p>
          <a:p>
            <a:endParaRPr lang="en-US" dirty="0" smtClean="0"/>
          </a:p>
        </p:txBody>
      </p:sp>
      <p:pic>
        <p:nvPicPr>
          <p:cNvPr id="5" name="Picture 13"/>
          <p:cNvPicPr>
            <a:picLocks noChangeAspect="1" noChangeArrowheads="1"/>
          </p:cNvPicPr>
          <p:nvPr/>
        </p:nvPicPr>
        <p:blipFill>
          <a:blip r:embed="rId3"/>
          <a:srcRect/>
          <a:stretch>
            <a:fillRect/>
          </a:stretch>
        </p:blipFill>
        <p:spPr bwMode="auto">
          <a:xfrm>
            <a:off x="2489199" y="5559425"/>
            <a:ext cx="9699626" cy="1298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Exceptions and Speculation</a:t>
            </a:r>
          </a:p>
        </p:txBody>
      </p:sp>
      <p:sp>
        <p:nvSpPr>
          <p:cNvPr id="35843" name="Content Placeholder 2"/>
          <p:cNvSpPr>
            <a:spLocks noGrp="1"/>
          </p:cNvSpPr>
          <p:nvPr>
            <p:ph idx="1"/>
          </p:nvPr>
        </p:nvSpPr>
        <p:spPr>
          <a:xfrm>
            <a:off x="507868" y="1412875"/>
            <a:ext cx="11173090" cy="4610493"/>
          </a:xfrm>
        </p:spPr>
        <p:txBody>
          <a:bodyPr/>
          <a:lstStyle/>
          <a:p>
            <a:r>
              <a:rPr lang="en-US" smtClean="0"/>
              <a:t>Speculation can be used to enforce sequential semantics for code that cannot be safely parallelized</a:t>
            </a:r>
          </a:p>
          <a:p>
            <a:pPr lvl="1"/>
            <a:r>
              <a:rPr lang="en-US" smtClean="0"/>
              <a:t>Accurate for small contexts, conservative for large contexts</a:t>
            </a:r>
          </a:p>
          <a:p>
            <a:pPr lvl="1"/>
            <a:r>
              <a:rPr lang="en-US" smtClean="0">
                <a:solidFill>
                  <a:srgbClr val="C00000"/>
                </a:solidFill>
              </a:rPr>
              <a:t>Conservative implementation of speculation may destroy parallel performance model</a:t>
            </a:r>
          </a:p>
          <a:p>
            <a:endParaRPr lang="en-US" smtClean="0"/>
          </a:p>
          <a:p>
            <a:r>
              <a:rPr lang="en-US" smtClean="0"/>
              <a:t>Our approach: speculation used to handle code tagged by user to be conflict free or have rare conflicts </a:t>
            </a:r>
          </a:p>
          <a:p>
            <a:pPr lvl="1"/>
            <a:r>
              <a:rPr lang="en-US" smtClean="0"/>
              <a:t>Warning/exception raised if conflict occurs in code tagged conflict-free or occurs frequently in code tagged “conflict-rare”</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dirty="0" smtClean="0"/>
              <a:t>“Annotations</a:t>
            </a:r>
            <a:r>
              <a:rPr smtClean="0"/>
              <a:t>”:   Parallel </a:t>
            </a:r>
            <a:r>
              <a:rPr dirty="0" smtClean="0"/>
              <a:t>Control</a:t>
            </a:r>
          </a:p>
        </p:txBody>
      </p:sp>
      <p:sp>
        <p:nvSpPr>
          <p:cNvPr id="54275" name="Content Placeholder 2"/>
          <p:cNvSpPr>
            <a:spLocks noGrp="1"/>
          </p:cNvSpPr>
          <p:nvPr>
            <p:ph idx="1"/>
          </p:nvPr>
        </p:nvSpPr>
        <p:spPr>
          <a:xfrm>
            <a:off x="609441" y="1116916"/>
            <a:ext cx="10969943" cy="5381855"/>
          </a:xfrm>
        </p:spPr>
        <p:txBody>
          <a:bodyPr lIns="91440">
            <a:normAutofit fontScale="62500" lnSpcReduction="20000"/>
          </a:bodyPr>
          <a:lstStyle/>
          <a:p>
            <a:pPr>
              <a:buFont typeface="Wingdings 3" pitchFamily="18" charset="2"/>
              <a:buNone/>
              <a:defRPr/>
            </a:pPr>
            <a:endParaRPr lang="en-US" dirty="0" smtClean="0">
              <a:ea typeface="ＭＳ Ｐゴシック" pitchFamily="34" charset="-128"/>
            </a:endParaRPr>
          </a:p>
          <a:p>
            <a:pPr>
              <a:buFont typeface="Wingdings 3" pitchFamily="18" charset="2"/>
              <a:buNone/>
              <a:defRPr/>
            </a:pPr>
            <a:r>
              <a:rPr lang="en-US" dirty="0" smtClean="0">
                <a:solidFill>
                  <a:srgbClr val="C00000"/>
                </a:solidFill>
                <a:ea typeface="ＭＳ Ｐゴシック" pitchFamily="34" charset="-128"/>
              </a:rPr>
              <a:t>Implicit			Explicit 		</a:t>
            </a:r>
          </a:p>
          <a:p>
            <a:pPr>
              <a:buFont typeface="Wingdings 3" pitchFamily="18" charset="2"/>
              <a:buNone/>
              <a:defRPr/>
            </a:pPr>
            <a:r>
              <a:rPr lang="en-US" dirty="0" smtClean="0">
                <a:ea typeface="ＭＳ Ｐゴシック" pitchFamily="34" charset="-128"/>
              </a:rPr>
              <a:t>#</a:t>
            </a:r>
            <a:r>
              <a:rPr lang="en-US" dirty="0" err="1" smtClean="0">
                <a:ea typeface="ＭＳ Ｐゴシック" pitchFamily="34" charset="-128"/>
              </a:rPr>
              <a:t>pragma</a:t>
            </a:r>
            <a:r>
              <a:rPr lang="en-US" dirty="0" smtClean="0">
                <a:ea typeface="ＭＳ Ｐゴシック" pitchFamily="34" charset="-128"/>
              </a:rPr>
              <a:t> parallel</a:t>
            </a:r>
            <a:r>
              <a:rPr lang="en-US" dirty="0" err="1" smtClean="0">
                <a:ea typeface="ＭＳ Ｐゴシック" pitchFamily="34" charset="-128"/>
              </a:rPr>
              <a:t>forall</a:t>
            </a:r>
            <a:r>
              <a:rPr lang="en-US" dirty="0" smtClean="0">
                <a:ea typeface="ＭＳ Ｐゴシック" pitchFamily="34" charset="-128"/>
              </a:rPr>
              <a:t>-loop      </a:t>
            </a:r>
          </a:p>
          <a:p>
            <a:pPr>
              <a:buFont typeface="Wingdings 3" pitchFamily="18" charset="2"/>
              <a:buNone/>
              <a:defRPr/>
            </a:pPr>
            <a:r>
              <a:rPr lang="en-US" dirty="0" smtClean="0">
                <a:ea typeface="ＭＳ Ｐゴシック" pitchFamily="34" charset="-128"/>
              </a:rPr>
              <a:t>	for-loop</a:t>
            </a:r>
          </a:p>
          <a:p>
            <a:pPr>
              <a:buFont typeface="Wingdings 3" pitchFamily="18" charset="2"/>
              <a:buNone/>
              <a:defRPr/>
            </a:pPr>
            <a:endParaRPr lang="en-US" dirty="0" smtClean="0">
              <a:ea typeface="ＭＳ Ｐゴシック" pitchFamily="34" charset="-128"/>
            </a:endParaRPr>
          </a:p>
          <a:p>
            <a:pPr marL="0" indent="0">
              <a:lnSpc>
                <a:spcPct val="120000"/>
              </a:lnSpc>
              <a:buFont typeface="Wingdings 3" pitchFamily="18" charset="2"/>
              <a:buNone/>
              <a:defRPr/>
            </a:pPr>
            <a:r>
              <a:rPr lang="en-US" dirty="0" smtClean="0">
                <a:ea typeface="ＭＳ Ｐゴシック" pitchFamily="34" charset="-128"/>
              </a:rPr>
              <a:t>“I expect this loop to run in parallel; please let me know if I am wrong” </a:t>
            </a:r>
            <a:r>
              <a:rPr lang="en-US" sz="2800" dirty="0" smtClean="0">
                <a:ea typeface="ＭＳ Ｐゴシック" pitchFamily="34" charset="-128"/>
              </a:rPr>
              <a:t>(</a:t>
            </a:r>
            <a:r>
              <a:rPr lang="en-US" sz="2800" b="1" dirty="0" smtClean="0">
                <a:ea typeface="ＭＳ Ｐゴシック" pitchFamily="34" charset="-128"/>
              </a:rPr>
              <a:t>NOT</a:t>
            </a:r>
            <a:r>
              <a:rPr lang="en-US" sz="2800" dirty="0" smtClean="0">
                <a:ea typeface="ＭＳ Ｐゴシック" pitchFamily="34" charset="-128"/>
              </a:rPr>
              <a:t> “execute loop in parallel, no matter what”)</a:t>
            </a:r>
          </a:p>
          <a:p>
            <a:pPr marL="0" indent="0">
              <a:lnSpc>
                <a:spcPct val="120000"/>
              </a:lnSpc>
              <a:buFont typeface="Wingdings 3" pitchFamily="18" charset="2"/>
              <a:buNone/>
              <a:defRPr/>
            </a:pPr>
            <a:r>
              <a:rPr lang="en-US" b="1" dirty="0" smtClean="0">
                <a:ea typeface="ＭＳ Ｐゴシック" pitchFamily="34" charset="-128"/>
              </a:rPr>
              <a:t>weaker contracts</a:t>
            </a:r>
            <a:r>
              <a:rPr lang="en-US" dirty="0" smtClean="0">
                <a:ea typeface="ＭＳ Ｐゴシック" pitchFamily="34" charset="-128"/>
              </a:rPr>
              <a:t>: to run in parallel unless an exception occurs; to run most of the time in parallel</a:t>
            </a:r>
          </a:p>
          <a:p>
            <a:pPr>
              <a:lnSpc>
                <a:spcPct val="120000"/>
              </a:lnSpc>
              <a:defRPr/>
            </a:pPr>
            <a:r>
              <a:rPr lang="en-US" b="1" dirty="0" smtClean="0">
                <a:ea typeface="ＭＳ Ｐゴシック" pitchFamily="34" charset="-128"/>
              </a:rPr>
              <a:t>Directives preserve semantics and change performance model </a:t>
            </a:r>
          </a:p>
          <a:p>
            <a:pPr lvl="1">
              <a:lnSpc>
                <a:spcPct val="120000"/>
              </a:lnSpc>
              <a:defRPr/>
            </a:pPr>
            <a:r>
              <a:rPr lang="en-US" dirty="0" smtClean="0">
                <a:ea typeface="ＭＳ Ｐゴシック" pitchFamily="34" charset="-128"/>
              </a:rPr>
              <a:t>Same outcome as sequential loop execution </a:t>
            </a:r>
          </a:p>
          <a:p>
            <a:pPr lvl="1">
              <a:lnSpc>
                <a:spcPct val="120000"/>
              </a:lnSpc>
              <a:defRPr/>
            </a:pPr>
            <a:r>
              <a:rPr lang="en-US" dirty="0" smtClean="0">
                <a:ea typeface="ＭＳ Ｐゴシック" pitchFamily="34" charset="-128"/>
              </a:rPr>
              <a:t>Iterates are executed in parallel, if independent</a:t>
            </a:r>
          </a:p>
          <a:p>
            <a:pPr lvl="1">
              <a:lnSpc>
                <a:spcPct val="120000"/>
              </a:lnSpc>
              <a:defRPr/>
            </a:pPr>
            <a:r>
              <a:rPr lang="en-US" dirty="0" smtClean="0">
                <a:ea typeface="ＭＳ Ｐゴシック" pitchFamily="34" charset="-128"/>
              </a:rPr>
              <a:t>Dependency causes (recoverable) exception</a:t>
            </a:r>
          </a:p>
          <a:p>
            <a:pPr lvl="1">
              <a:lnSpc>
                <a:spcPct val="120000"/>
              </a:lnSpc>
              <a:defRPr/>
            </a:pPr>
            <a:endParaRPr lang="en-US" dirty="0" smtClean="0">
              <a:ea typeface="ＭＳ Ｐゴシック" pitchFamily="34" charset="-128"/>
            </a:endParaRPr>
          </a:p>
          <a:p>
            <a:pPr>
              <a:lnSpc>
                <a:spcPct val="120000"/>
              </a:lnSpc>
              <a:defRPr/>
            </a:pPr>
            <a:r>
              <a:rPr lang="en-US" dirty="0" smtClean="0">
                <a:ea typeface="ＭＳ Ｐゴシック" pitchFamily="34" charset="-128"/>
              </a:rPr>
              <a:t>Need more than parallel loops (e.g., task graphs)</a:t>
            </a:r>
          </a:p>
          <a:p>
            <a:pPr>
              <a:lnSpc>
                <a:spcPct val="120000"/>
              </a:lnSpc>
              <a:defRPr/>
            </a:pPr>
            <a:r>
              <a:rPr lang="en-US" dirty="0" smtClean="0">
                <a:ea typeface="ＭＳ Ｐゴシック" pitchFamily="34" charset="-128"/>
              </a:rPr>
              <a:t>User (and/or run-time) should be able to provide more information for cheap dependence checking and performance enhancement</a:t>
            </a:r>
          </a:p>
          <a:p>
            <a:pPr>
              <a:defRPr/>
            </a:pPr>
            <a:endParaRPr lang="en-US" dirty="0" smtClean="0">
              <a:ea typeface="ＭＳ Ｐゴシック" pitchFamily="34" charset="-128"/>
            </a:endParaRPr>
          </a:p>
          <a:p>
            <a:pPr>
              <a:buFont typeface="Wingdings 3" pitchFamily="18" charset="2"/>
              <a:buNone/>
              <a:defRPr/>
            </a:pPr>
            <a:endParaRPr lang="en-US" dirty="0" smtClean="0">
              <a:solidFill>
                <a:srgbClr val="C00000"/>
              </a:solidFill>
              <a:ea typeface="ＭＳ Ｐゴシック" pitchFamily="34" charset="-128"/>
            </a:endParaRPr>
          </a:p>
          <a:p>
            <a:pPr>
              <a:defRPr/>
            </a:pPr>
            <a:endParaRPr lang="en-US" dirty="0" smtClean="0">
              <a:solidFill>
                <a:srgbClr val="C00000"/>
              </a:solidFill>
              <a:ea typeface="ＭＳ Ｐゴシック" pitchFamily="34" charset="-128"/>
            </a:endParaRPr>
          </a:p>
        </p:txBody>
      </p:sp>
      <p:sp>
        <p:nvSpPr>
          <p:cNvPr id="5" name="TextBox 4"/>
          <p:cNvSpPr txBox="1"/>
          <p:nvPr/>
        </p:nvSpPr>
        <p:spPr>
          <a:xfrm>
            <a:off x="5296845" y="1290831"/>
            <a:ext cx="2612052" cy="86177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91440" rIns="91440" bIns="9144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Different syntax,</a:t>
            </a:r>
          </a:p>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2200" dirty="0" smtClean="0">
                <a:solidFill>
                  <a:srgbClr val="FF0000"/>
                </a:solidFill>
                <a:latin typeface="+mn-lt"/>
              </a:rPr>
              <a:t>Same effect</a:t>
            </a:r>
            <a:endParaRPr kumimoji="0" lang="en-US" sz="22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7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5938" y="228600"/>
            <a:ext cx="11164887" cy="1329595"/>
          </a:xfrm>
        </p:spPr>
        <p:txBody>
          <a:bodyPr/>
          <a:lstStyle/>
          <a:p>
            <a:r>
              <a:rPr lang="en-US" dirty="0" smtClean="0"/>
              <a:t>“Annotations”:   Help with Race Prevention/Detection </a:t>
            </a:r>
          </a:p>
        </p:txBody>
      </p:sp>
      <p:sp>
        <p:nvSpPr>
          <p:cNvPr id="37891" name="Content Placeholder 2"/>
          <p:cNvSpPr>
            <a:spLocks noGrp="1"/>
          </p:cNvSpPr>
          <p:nvPr>
            <p:ph idx="1"/>
          </p:nvPr>
        </p:nvSpPr>
        <p:spPr>
          <a:xfrm>
            <a:off x="507868" y="1905000"/>
            <a:ext cx="11173090" cy="4431983"/>
          </a:xfrm>
        </p:spPr>
        <p:txBody>
          <a:bodyPr/>
          <a:lstStyle/>
          <a:p>
            <a:r>
              <a:rPr lang="en-US" dirty="0" smtClean="0"/>
              <a:t>Moves checks from run-time to compile-time, whenever possible</a:t>
            </a:r>
          </a:p>
          <a:p>
            <a:r>
              <a:rPr lang="en-US" dirty="0" smtClean="0"/>
              <a:t>Helps users develop race-free code</a:t>
            </a:r>
          </a:p>
          <a:p>
            <a:pPr>
              <a:spcBef>
                <a:spcPts val="2400"/>
              </a:spcBef>
            </a:pPr>
            <a:r>
              <a:rPr lang="en-US" dirty="0" smtClean="0">
                <a:solidFill>
                  <a:srgbClr val="C00000"/>
                </a:solidFill>
              </a:rPr>
              <a:t>Deterministic Parallel Java</a:t>
            </a:r>
            <a:r>
              <a:rPr lang="en-US" dirty="0" smtClean="0"/>
              <a:t> (</a:t>
            </a:r>
            <a:r>
              <a:rPr lang="en-US" dirty="0" err="1" smtClean="0"/>
              <a:t>Bocchino</a:t>
            </a:r>
            <a:r>
              <a:rPr lang="en-US" dirty="0" smtClean="0"/>
              <a:t>/V. </a:t>
            </a:r>
            <a:r>
              <a:rPr lang="en-US" dirty="0" err="1" smtClean="0"/>
              <a:t>Adve</a:t>
            </a:r>
            <a:r>
              <a:rPr lang="en-US" dirty="0" smtClean="0"/>
              <a:t>): Type system that enables compile-time verification of determinism.</a:t>
            </a:r>
          </a:p>
          <a:p>
            <a:pPr lvl="1"/>
            <a:r>
              <a:rPr lang="en-US" dirty="0" smtClean="0"/>
              <a:t>Variables are partitioned into disjoint regions, according to type information</a:t>
            </a:r>
          </a:p>
          <a:p>
            <a:pPr lvl="1"/>
            <a:r>
              <a:rPr lang="en-US" dirty="0" smtClean="0"/>
              <a:t>Read or write operations are constrained to a region</a:t>
            </a:r>
          </a:p>
          <a:p>
            <a:pPr lvl="1"/>
            <a:r>
              <a:rPr lang="en-US" dirty="0" smtClean="0"/>
              <a:t>Compiler can prove accesses do not conflict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p:txBody>
          <a:bodyPr rIns="34290"/>
          <a:lstStyle/>
          <a:p>
            <a:r>
              <a:rPr smtClean="0"/>
              <a:t>Example:  Updating a Tree</a:t>
            </a:r>
          </a:p>
        </p:txBody>
      </p:sp>
      <p:graphicFrame>
        <p:nvGraphicFramePr>
          <p:cNvPr id="232452" name="Group 4"/>
          <p:cNvGraphicFramePr>
            <a:graphicFrameLocks noGrp="1"/>
          </p:cNvGraphicFramePr>
          <p:nvPr/>
        </p:nvGraphicFramePr>
        <p:xfrm>
          <a:off x="3665113" y="2932114"/>
          <a:ext cx="808356" cy="1330300"/>
        </p:xfrm>
        <a:graphic>
          <a:graphicData uri="http://schemas.openxmlformats.org/drawingml/2006/table">
            <a:tbl>
              <a:tblPr/>
              <a:tblGrid>
                <a:gridCol w="404179"/>
                <a:gridCol w="404177"/>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2466" name="Group 18"/>
          <p:cNvGraphicFramePr>
            <a:graphicFrameLocks noGrp="1"/>
          </p:cNvGraphicFramePr>
          <p:nvPr/>
        </p:nvGraphicFramePr>
        <p:xfrm>
          <a:off x="2477973" y="1339851"/>
          <a:ext cx="806239" cy="1330300"/>
        </p:xfrm>
        <a:graphic>
          <a:graphicData uri="http://schemas.openxmlformats.org/drawingml/2006/table">
            <a:tbl>
              <a:tblPr/>
              <a:tblGrid>
                <a:gridCol w="404177"/>
                <a:gridCol w="402062"/>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accent1">
                            <a:lumMod val="75000"/>
                          </a:schemeClr>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accent1">
                            <a:lumMod val="75000"/>
                          </a:schemeClr>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accent1">
                            <a:lumMod val="75000"/>
                          </a:schemeClr>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2480" name="Group 32"/>
          <p:cNvGraphicFramePr>
            <a:graphicFrameLocks noGrp="1"/>
          </p:cNvGraphicFramePr>
          <p:nvPr/>
        </p:nvGraphicFramePr>
        <p:xfrm>
          <a:off x="1288716" y="2932114"/>
          <a:ext cx="808356" cy="1330300"/>
        </p:xfrm>
        <a:graphic>
          <a:graphicData uri="http://schemas.openxmlformats.org/drawingml/2006/table">
            <a:tbl>
              <a:tblPr/>
              <a:tblGrid>
                <a:gridCol w="404177"/>
                <a:gridCol w="404179"/>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2494" name="Group 46"/>
          <p:cNvGraphicFramePr>
            <a:graphicFrameLocks noGrp="1"/>
          </p:cNvGraphicFramePr>
          <p:nvPr/>
        </p:nvGraphicFramePr>
        <p:xfrm>
          <a:off x="740641" y="4556126"/>
          <a:ext cx="808356" cy="1330300"/>
        </p:xfrm>
        <a:graphic>
          <a:graphicData uri="http://schemas.openxmlformats.org/drawingml/2006/table">
            <a:tbl>
              <a:tblPr/>
              <a:tblGrid>
                <a:gridCol w="404179"/>
                <a:gridCol w="404177"/>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2508" name="Group 60"/>
          <p:cNvGraphicFramePr>
            <a:graphicFrameLocks noGrp="1"/>
          </p:cNvGraphicFramePr>
          <p:nvPr/>
        </p:nvGraphicFramePr>
        <p:xfrm>
          <a:off x="1853717" y="4556126"/>
          <a:ext cx="806241" cy="1330300"/>
        </p:xfrm>
        <a:graphic>
          <a:graphicData uri="http://schemas.openxmlformats.org/drawingml/2006/table">
            <a:tbl>
              <a:tblPr/>
              <a:tblGrid>
                <a:gridCol w="404179"/>
                <a:gridCol w="402062"/>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dirty="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2522" name="Group 74"/>
          <p:cNvGraphicFramePr>
            <a:graphicFrameLocks noGrp="1"/>
          </p:cNvGraphicFramePr>
          <p:nvPr/>
        </p:nvGraphicFramePr>
        <p:xfrm>
          <a:off x="3131852" y="4556126"/>
          <a:ext cx="808356" cy="1330300"/>
        </p:xfrm>
        <a:graphic>
          <a:graphicData uri="http://schemas.openxmlformats.org/drawingml/2006/table">
            <a:tbl>
              <a:tblPr/>
              <a:tblGrid>
                <a:gridCol w="404179"/>
                <a:gridCol w="404177"/>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2536" name="Group 88"/>
          <p:cNvGraphicFramePr>
            <a:graphicFrameLocks noGrp="1"/>
          </p:cNvGraphicFramePr>
          <p:nvPr/>
        </p:nvGraphicFramePr>
        <p:xfrm>
          <a:off x="4291482" y="4556126"/>
          <a:ext cx="806241" cy="1330300"/>
        </p:xfrm>
        <a:graphic>
          <a:graphicData uri="http://schemas.openxmlformats.org/drawingml/2006/table">
            <a:tbl>
              <a:tblPr/>
              <a:tblGrid>
                <a:gridCol w="404179"/>
                <a:gridCol w="402062"/>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88" name="Line 102"/>
          <p:cNvSpPr>
            <a:spLocks noChangeShapeType="1"/>
          </p:cNvSpPr>
          <p:nvPr/>
        </p:nvSpPr>
        <p:spPr bwMode="auto">
          <a:xfrm rot="10800000" flipH="1">
            <a:off x="1151167" y="3775075"/>
            <a:ext cx="366089" cy="781050"/>
          </a:xfrm>
          <a:prstGeom prst="line">
            <a:avLst/>
          </a:prstGeom>
          <a:noFill/>
          <a:ln w="25400">
            <a:solidFill>
              <a:schemeClr val="bg2">
                <a:lumMod val="60000"/>
                <a:lumOff val="40000"/>
              </a:schemeClr>
            </a:solidFill>
            <a:round/>
            <a:headEnd type="stealth" w="med" len="med"/>
            <a:tailEnd type="oval" w="med" len="med"/>
          </a:ln>
        </p:spPr>
        <p:txBody>
          <a:bodyPr/>
          <a:lstStyle/>
          <a:p>
            <a:endParaRPr lang="en-US"/>
          </a:p>
        </p:txBody>
      </p:sp>
      <p:sp>
        <p:nvSpPr>
          <p:cNvPr id="38989" name="Line 103"/>
          <p:cNvSpPr>
            <a:spLocks noChangeShapeType="1"/>
          </p:cNvSpPr>
          <p:nvPr/>
        </p:nvSpPr>
        <p:spPr bwMode="auto">
          <a:xfrm rot="10800000">
            <a:off x="1896040" y="3775075"/>
            <a:ext cx="351275" cy="769938"/>
          </a:xfrm>
          <a:prstGeom prst="line">
            <a:avLst/>
          </a:prstGeom>
          <a:noFill/>
          <a:ln w="25400">
            <a:solidFill>
              <a:schemeClr val="bg2">
                <a:lumMod val="60000"/>
                <a:lumOff val="40000"/>
              </a:schemeClr>
            </a:solidFill>
            <a:round/>
            <a:headEnd type="stealth" w="med" len="med"/>
            <a:tailEnd type="oval" w="med" len="med"/>
          </a:ln>
        </p:spPr>
        <p:txBody>
          <a:bodyPr/>
          <a:lstStyle/>
          <a:p>
            <a:endParaRPr lang="en-US"/>
          </a:p>
        </p:txBody>
      </p:sp>
      <p:sp>
        <p:nvSpPr>
          <p:cNvPr id="38990" name="Line 104"/>
          <p:cNvSpPr>
            <a:spLocks noChangeShapeType="1"/>
          </p:cNvSpPr>
          <p:nvPr/>
        </p:nvSpPr>
        <p:spPr bwMode="auto">
          <a:xfrm rot="10800000" flipH="1">
            <a:off x="1669616" y="2235200"/>
            <a:ext cx="1017851" cy="685800"/>
          </a:xfrm>
          <a:prstGeom prst="line">
            <a:avLst/>
          </a:prstGeom>
          <a:noFill/>
          <a:ln w="25400">
            <a:solidFill>
              <a:schemeClr val="bg2">
                <a:lumMod val="60000"/>
                <a:lumOff val="40000"/>
              </a:schemeClr>
            </a:solidFill>
            <a:round/>
            <a:headEnd type="stealth" w="med" len="med"/>
            <a:tailEnd type="oval" w="med" len="med"/>
          </a:ln>
        </p:spPr>
        <p:txBody>
          <a:bodyPr/>
          <a:lstStyle/>
          <a:p>
            <a:endParaRPr lang="en-US"/>
          </a:p>
        </p:txBody>
      </p:sp>
      <p:sp>
        <p:nvSpPr>
          <p:cNvPr id="38991" name="Line 105"/>
          <p:cNvSpPr>
            <a:spLocks noChangeShapeType="1"/>
          </p:cNvSpPr>
          <p:nvPr/>
        </p:nvSpPr>
        <p:spPr bwMode="auto">
          <a:xfrm rot="10800000">
            <a:off x="3074717" y="2235200"/>
            <a:ext cx="988225" cy="685800"/>
          </a:xfrm>
          <a:prstGeom prst="line">
            <a:avLst/>
          </a:prstGeom>
          <a:noFill/>
          <a:ln w="25400">
            <a:solidFill>
              <a:schemeClr val="bg2">
                <a:lumMod val="60000"/>
                <a:lumOff val="40000"/>
              </a:schemeClr>
            </a:solidFill>
            <a:round/>
            <a:headEnd type="stealth" w="med" len="med"/>
            <a:tailEnd type="oval" w="med" len="med"/>
          </a:ln>
        </p:spPr>
        <p:txBody>
          <a:bodyPr/>
          <a:lstStyle/>
          <a:p>
            <a:endParaRPr lang="en-US"/>
          </a:p>
        </p:txBody>
      </p:sp>
      <p:sp>
        <p:nvSpPr>
          <p:cNvPr id="38992" name="Line 106"/>
          <p:cNvSpPr>
            <a:spLocks noChangeShapeType="1"/>
          </p:cNvSpPr>
          <p:nvPr/>
        </p:nvSpPr>
        <p:spPr bwMode="auto">
          <a:xfrm rot="10800000" flipH="1">
            <a:off x="3544495" y="3775075"/>
            <a:ext cx="334346" cy="757238"/>
          </a:xfrm>
          <a:prstGeom prst="line">
            <a:avLst/>
          </a:prstGeom>
          <a:noFill/>
          <a:ln w="25400">
            <a:solidFill>
              <a:schemeClr val="bg2">
                <a:lumMod val="60000"/>
                <a:lumOff val="40000"/>
              </a:schemeClr>
            </a:solidFill>
            <a:round/>
            <a:headEnd type="stealth" w="med" len="med"/>
            <a:tailEnd type="oval" w="med" len="med"/>
          </a:ln>
        </p:spPr>
        <p:txBody>
          <a:bodyPr/>
          <a:lstStyle/>
          <a:p>
            <a:endParaRPr lang="en-US"/>
          </a:p>
        </p:txBody>
      </p:sp>
      <p:sp>
        <p:nvSpPr>
          <p:cNvPr id="38993" name="Line 107"/>
          <p:cNvSpPr>
            <a:spLocks noChangeShapeType="1"/>
          </p:cNvSpPr>
          <p:nvPr/>
        </p:nvSpPr>
        <p:spPr bwMode="auto">
          <a:xfrm rot="10800000">
            <a:off x="4276670" y="3775076"/>
            <a:ext cx="425339" cy="779463"/>
          </a:xfrm>
          <a:prstGeom prst="line">
            <a:avLst/>
          </a:prstGeom>
          <a:noFill/>
          <a:ln w="25400">
            <a:solidFill>
              <a:schemeClr val="bg2">
                <a:lumMod val="60000"/>
                <a:lumOff val="40000"/>
              </a:schemeClr>
            </a:solidFill>
            <a:round/>
            <a:headEnd type="stealth" w="med" len="med"/>
            <a:tailEnd type="oval" w="med" len="med"/>
          </a:ln>
        </p:spPr>
        <p:txBody>
          <a:bodyPr/>
          <a:lstStyle/>
          <a:p>
            <a:endParaRPr lang="en-US"/>
          </a:p>
        </p:txBody>
      </p:sp>
      <p:sp>
        <p:nvSpPr>
          <p:cNvPr id="38994" name="Rectangle 108"/>
          <p:cNvSpPr>
            <a:spLocks/>
          </p:cNvSpPr>
          <p:nvPr/>
        </p:nvSpPr>
        <p:spPr bwMode="auto">
          <a:xfrm>
            <a:off x="6911234" y="1249363"/>
            <a:ext cx="5480739" cy="3657600"/>
          </a:xfrm>
          <a:prstGeom prst="rect">
            <a:avLst/>
          </a:prstGeom>
          <a:noFill/>
          <a:ln w="12700">
            <a:noFill/>
            <a:miter lim="800000"/>
            <a:headEnd/>
            <a:tailEnd/>
          </a:ln>
        </p:spPr>
        <p:txBody>
          <a:bodyPr lIns="0" tIns="0" rIns="0" bIns="0"/>
          <a:lstStyle/>
          <a:p>
            <a:pPr defTabSz="822325"/>
            <a:r>
              <a:rPr lang="en-US" sz="2000" dirty="0">
                <a:solidFill>
                  <a:schemeClr val="bg1">
                    <a:lumMod val="75000"/>
                    <a:lumOff val="25000"/>
                  </a:schemeClr>
                </a:solidFill>
                <a:latin typeface="Helvetica Neue Light"/>
                <a:sym typeface="Helvetica Neue Light"/>
              </a:rPr>
              <a:t>class Tree{Parent</a:t>
            </a:r>
            <a:r>
              <a:rPr lang="en-US" sz="2000" dirty="0">
                <a:solidFill>
                  <a:schemeClr val="tx1">
                    <a:lumMod val="50000"/>
                  </a:schemeClr>
                </a:solidFill>
                <a:latin typeface="Helvetica Neue Light"/>
                <a:sym typeface="Helvetica Neue Light"/>
              </a:rPr>
              <a:t>} {</a:t>
            </a:r>
          </a:p>
          <a:p>
            <a:pPr defTabSz="822325"/>
            <a:r>
              <a:rPr lang="en-US" sz="2000" dirty="0">
                <a:solidFill>
                  <a:schemeClr val="bg1">
                    <a:lumMod val="75000"/>
                    <a:lumOff val="25000"/>
                  </a:schemeClr>
                </a:solidFill>
                <a:latin typeface="Helvetica Neue Light"/>
                <a:sym typeface="Helvetica Neue Light"/>
              </a:rPr>
              <a:t>region </a:t>
            </a:r>
            <a:r>
              <a:rPr lang="en-US" sz="2000" dirty="0">
                <a:solidFill>
                  <a:srgbClr val="0120C4"/>
                </a:solidFill>
                <a:latin typeface="Helvetica Neue Light"/>
                <a:sym typeface="Helvetica Neue Light"/>
              </a:rPr>
              <a:t>Left under Parent;</a:t>
            </a:r>
          </a:p>
          <a:p>
            <a:pPr defTabSz="822325"/>
            <a:r>
              <a:rPr lang="en-US" sz="2000" dirty="0">
                <a:solidFill>
                  <a:schemeClr val="bg1">
                    <a:lumMod val="75000"/>
                    <a:lumOff val="25000"/>
                  </a:schemeClr>
                </a:solidFill>
                <a:latin typeface="Helvetica Neue Light"/>
                <a:sym typeface="Helvetica Neue Light"/>
              </a:rPr>
              <a:t>region</a:t>
            </a:r>
            <a:r>
              <a:rPr lang="en-US" sz="2000" dirty="0">
                <a:solidFill>
                  <a:srgbClr val="C40200"/>
                </a:solidFill>
                <a:latin typeface="Helvetica Neue Light"/>
                <a:sym typeface="Helvetica Neue Light"/>
              </a:rPr>
              <a:t>Right under Parent</a:t>
            </a:r>
            <a:r>
              <a:rPr lang="en-US" sz="2000" dirty="0">
                <a:solidFill>
                  <a:schemeClr val="tx1">
                    <a:lumMod val="50000"/>
                  </a:schemeClr>
                </a:solidFill>
                <a:latin typeface="Helvetica Neue Light"/>
                <a:sym typeface="Helvetica Neue Light"/>
              </a:rPr>
              <a:t>;</a:t>
            </a:r>
          </a:p>
          <a:p>
            <a:pPr defTabSz="822325"/>
            <a:endParaRPr lang="en-US" sz="2000" dirty="0">
              <a:latin typeface="Helvetica Neue Light"/>
              <a:sym typeface="Helvetica Neue Light"/>
            </a:endParaRPr>
          </a:p>
          <a:p>
            <a:pPr defTabSz="822325"/>
            <a:r>
              <a:rPr lang="en-US" sz="2000" dirty="0">
                <a:solidFill>
                  <a:srgbClr val="0120C4"/>
                </a:solidFill>
                <a:latin typeface="Helvetica Neue Light"/>
                <a:sym typeface="Helvetica Neue Light"/>
              </a:rPr>
              <a:t>Tree{Left}left{Left</a:t>
            </a:r>
            <a:r>
              <a:rPr lang="en-US" sz="2000" dirty="0">
                <a:solidFill>
                  <a:schemeClr val="tx1">
                    <a:lumMod val="50000"/>
                  </a:schemeClr>
                </a:solidFill>
                <a:latin typeface="Helvetica Neue Light"/>
                <a:sym typeface="Helvetica Neue Light"/>
              </a:rPr>
              <a:t>};</a:t>
            </a:r>
          </a:p>
          <a:p>
            <a:pPr defTabSz="822325"/>
            <a:r>
              <a:rPr lang="en-US" sz="2000" dirty="0">
                <a:solidFill>
                  <a:schemeClr val="bg1">
                    <a:lumMod val="75000"/>
                    <a:lumOff val="25000"/>
                  </a:schemeClr>
                </a:solidFill>
                <a:latin typeface="Helvetica Neue Light"/>
                <a:sym typeface="Helvetica Neue Light"/>
              </a:rPr>
              <a:t>Tree{</a:t>
            </a:r>
            <a:r>
              <a:rPr lang="en-US" sz="2000" dirty="0">
                <a:solidFill>
                  <a:srgbClr val="C40200"/>
                </a:solidFill>
                <a:latin typeface="Helvetica Neue Light"/>
                <a:sym typeface="Helvetica Neue Light"/>
              </a:rPr>
              <a:t>Right</a:t>
            </a:r>
            <a:r>
              <a:rPr lang="en-US" sz="2000" dirty="0">
                <a:solidFill>
                  <a:schemeClr val="bg1">
                    <a:lumMod val="75000"/>
                    <a:lumOff val="25000"/>
                  </a:schemeClr>
                </a:solidFill>
                <a:latin typeface="Helvetica Neue Light"/>
                <a:sym typeface="Helvetica Neue Light"/>
              </a:rPr>
              <a:t>} right{</a:t>
            </a:r>
            <a:r>
              <a:rPr lang="en-US" sz="2000" dirty="0">
                <a:solidFill>
                  <a:srgbClr val="C40200"/>
                </a:solidFill>
                <a:latin typeface="Helvetica Neue Light"/>
                <a:sym typeface="Helvetica Neue Light"/>
              </a:rPr>
              <a:t>Right</a:t>
            </a:r>
            <a:r>
              <a:rPr lang="en-US" sz="2000" dirty="0">
                <a:solidFill>
                  <a:schemeClr val="tx1">
                    <a:lumMod val="50000"/>
                  </a:schemeClr>
                </a:solidFill>
                <a:latin typeface="Helvetica Neue Light"/>
                <a:sym typeface="Helvetica Neue Light"/>
              </a:rPr>
              <a:t>};</a:t>
            </a:r>
          </a:p>
          <a:p>
            <a:pPr defTabSz="822325"/>
            <a:r>
              <a:rPr lang="en-US" sz="2000" dirty="0">
                <a:solidFill>
                  <a:schemeClr val="bg1">
                    <a:lumMod val="75000"/>
                    <a:lumOff val="25000"/>
                  </a:schemeClr>
                </a:solidFill>
                <a:latin typeface="Helvetica Neue Light"/>
                <a:sym typeface="Helvetica Neue Light"/>
              </a:rPr>
              <a:t>Data </a:t>
            </a:r>
            <a:r>
              <a:rPr lang="en-US" sz="2000" dirty="0" err="1">
                <a:solidFill>
                  <a:schemeClr val="bg1">
                    <a:lumMod val="75000"/>
                    <a:lumOff val="25000"/>
                  </a:schemeClr>
                </a:solidFill>
                <a:latin typeface="Helvetica Neue Light"/>
                <a:sym typeface="Helvetica Neue Light"/>
              </a:rPr>
              <a:t>data</a:t>
            </a:r>
            <a:r>
              <a:rPr lang="en-US" sz="2000" dirty="0">
                <a:solidFill>
                  <a:schemeClr val="bg1">
                    <a:lumMod val="75000"/>
                    <a:lumOff val="25000"/>
                  </a:schemeClr>
                </a:solidFill>
                <a:latin typeface="Helvetica Neue Light"/>
                <a:sym typeface="Helvetica Neue Light"/>
              </a:rPr>
              <a:t>{Parent};</a:t>
            </a:r>
          </a:p>
          <a:p>
            <a:pPr defTabSz="822325"/>
            <a:endParaRPr lang="en-US" sz="2000" dirty="0">
              <a:latin typeface="Helvetica Neue Light"/>
              <a:sym typeface="Helvetica Neue Light"/>
            </a:endParaRPr>
          </a:p>
          <a:p>
            <a:pPr defTabSz="822325"/>
            <a:r>
              <a:rPr lang="en-US" sz="2000" dirty="0">
                <a:solidFill>
                  <a:schemeClr val="bg1">
                    <a:lumMod val="75000"/>
                    <a:lumOff val="25000"/>
                  </a:schemeClr>
                </a:solidFill>
                <a:latin typeface="Helvetica Neue Light"/>
                <a:sym typeface="Helvetica Neue Light"/>
              </a:rPr>
              <a:t>void update() </a:t>
            </a:r>
          </a:p>
          <a:p>
            <a:pPr defTabSz="822325"/>
            <a:r>
              <a:rPr lang="en-US" sz="2000" dirty="0">
                <a:solidFill>
                  <a:schemeClr val="bg1">
                    <a:lumMod val="75000"/>
                    <a:lumOff val="25000"/>
                  </a:schemeClr>
                </a:solidFill>
                <a:latin typeface="Helvetica Neue Light"/>
                <a:sym typeface="Helvetica Neue Light"/>
              </a:rPr>
              <a:t>	      writes under Parent {</a:t>
            </a:r>
          </a:p>
          <a:p>
            <a:pPr defTabSz="822325"/>
            <a:r>
              <a:rPr lang="en-US" sz="2000" dirty="0">
                <a:solidFill>
                  <a:schemeClr val="bg1">
                    <a:lumMod val="75000"/>
                    <a:lumOff val="25000"/>
                  </a:schemeClr>
                </a:solidFill>
                <a:latin typeface="Helvetica Neue Light"/>
                <a:sym typeface="Helvetica Neue Light"/>
              </a:rPr>
              <a:t>        …</a:t>
            </a:r>
          </a:p>
          <a:p>
            <a:pPr defTabSz="822325"/>
            <a:r>
              <a:rPr lang="en-US" sz="2000" dirty="0">
                <a:solidFill>
                  <a:schemeClr val="bg1">
                    <a:lumMod val="75000"/>
                    <a:lumOff val="25000"/>
                  </a:schemeClr>
                </a:solidFill>
                <a:latin typeface="Helvetica Neue Light"/>
                <a:sym typeface="Helvetica Neue Light"/>
              </a:rPr>
              <a:t>    } </a:t>
            </a:r>
          </a:p>
          <a:p>
            <a:pPr defTabSz="822325"/>
            <a:r>
              <a:rPr lang="en-US" sz="2000" dirty="0">
                <a:solidFill>
                  <a:schemeClr val="bg1">
                    <a:lumMod val="75000"/>
                    <a:lumOff val="25000"/>
                  </a:schemeClr>
                </a:solidFill>
                <a:latin typeface="Helvetica Neue Light"/>
                <a:sym typeface="Helvetica Neue Light"/>
              </a:rPr>
              <a:t>}</a:t>
            </a:r>
          </a:p>
        </p:txBody>
      </p:sp>
      <p:grpSp>
        <p:nvGrpSpPr>
          <p:cNvPr id="2" name="Group 109"/>
          <p:cNvGrpSpPr>
            <a:grpSpLocks/>
          </p:cNvGrpSpPr>
          <p:nvPr/>
        </p:nvGrpSpPr>
        <p:grpSpPr bwMode="auto">
          <a:xfrm>
            <a:off x="406294" y="1249364"/>
            <a:ext cx="5072329" cy="3165475"/>
            <a:chOff x="526" y="956"/>
            <a:chExt cx="2397" cy="1994"/>
          </a:xfrm>
        </p:grpSpPr>
        <p:sp>
          <p:nvSpPr>
            <p:cNvPr id="39007" name="Rectangle 110"/>
            <p:cNvSpPr>
              <a:spLocks/>
            </p:cNvSpPr>
            <p:nvPr/>
          </p:nvSpPr>
          <p:spPr bwMode="auto">
            <a:xfrm>
              <a:off x="526" y="956"/>
              <a:ext cx="2397" cy="1994"/>
            </a:xfrm>
            <a:prstGeom prst="rect">
              <a:avLst/>
            </a:prstGeom>
            <a:noFill/>
            <a:ln w="25400">
              <a:solidFill>
                <a:schemeClr val="accent4">
                  <a:lumMod val="50000"/>
                </a:schemeClr>
              </a:solidFill>
              <a:miter lim="800000"/>
              <a:headEnd/>
              <a:tailEnd/>
            </a:ln>
          </p:spPr>
          <p:txBody>
            <a:bodyPr lIns="0" tIns="0" rIns="0" bIns="0"/>
            <a:lstStyle/>
            <a:p>
              <a:endParaRPr lang="en-US">
                <a:solidFill>
                  <a:schemeClr val="accent1"/>
                </a:solidFill>
              </a:endParaRPr>
            </a:p>
          </p:txBody>
        </p:sp>
        <p:sp>
          <p:nvSpPr>
            <p:cNvPr id="39008" name="Rectangle 111"/>
            <p:cNvSpPr>
              <a:spLocks/>
            </p:cNvSpPr>
            <p:nvPr/>
          </p:nvSpPr>
          <p:spPr bwMode="auto">
            <a:xfrm>
              <a:off x="576" y="1028"/>
              <a:ext cx="321" cy="174"/>
            </a:xfrm>
            <a:prstGeom prst="rect">
              <a:avLst/>
            </a:prstGeom>
            <a:noFill/>
            <a:ln w="12700">
              <a:noFill/>
              <a:miter lim="800000"/>
              <a:headEnd/>
              <a:tailEnd/>
            </a:ln>
          </p:spPr>
          <p:txBody>
            <a:bodyPr wrap="none" lIns="0" tIns="0" rIns="0" bIns="0" anchor="b">
              <a:spAutoFit/>
            </a:bodyPr>
            <a:lstStyle/>
            <a:p>
              <a:pPr defTabSz="822325"/>
              <a:r>
                <a:rPr lang="en-US" dirty="0">
                  <a:solidFill>
                    <a:schemeClr val="accent4">
                      <a:lumMod val="50000"/>
                    </a:schemeClr>
                  </a:solidFill>
                  <a:latin typeface="Helvetica Neue Light"/>
                  <a:sym typeface="Helvetica Neue Light"/>
                </a:rPr>
                <a:t>Parent</a:t>
              </a:r>
            </a:p>
          </p:txBody>
        </p:sp>
      </p:grpSp>
      <p:grpSp>
        <p:nvGrpSpPr>
          <p:cNvPr id="3" name="Group 112"/>
          <p:cNvGrpSpPr>
            <a:grpSpLocks/>
          </p:cNvGrpSpPr>
          <p:nvPr/>
        </p:nvGrpSpPr>
        <p:grpSpPr bwMode="auto">
          <a:xfrm>
            <a:off x="526913" y="2155825"/>
            <a:ext cx="2300217" cy="2147888"/>
            <a:chOff x="583" y="1527"/>
            <a:chExt cx="1087" cy="1353"/>
          </a:xfrm>
        </p:grpSpPr>
        <p:sp>
          <p:nvSpPr>
            <p:cNvPr id="39005" name="Rectangle 113"/>
            <p:cNvSpPr>
              <a:spLocks/>
            </p:cNvSpPr>
            <p:nvPr/>
          </p:nvSpPr>
          <p:spPr bwMode="auto">
            <a:xfrm>
              <a:off x="583" y="1527"/>
              <a:ext cx="1087" cy="1353"/>
            </a:xfrm>
            <a:prstGeom prst="rect">
              <a:avLst/>
            </a:prstGeom>
            <a:noFill/>
            <a:ln w="25400">
              <a:solidFill>
                <a:srgbClr val="0413C4"/>
              </a:solidFill>
              <a:miter lim="800000"/>
              <a:headEnd/>
              <a:tailEnd/>
            </a:ln>
          </p:spPr>
          <p:txBody>
            <a:bodyPr lIns="0" tIns="0" rIns="0" bIns="0"/>
            <a:lstStyle/>
            <a:p>
              <a:endParaRPr lang="en-US"/>
            </a:p>
          </p:txBody>
        </p:sp>
        <p:sp>
          <p:nvSpPr>
            <p:cNvPr id="39006" name="Rectangle 114"/>
            <p:cNvSpPr>
              <a:spLocks/>
            </p:cNvSpPr>
            <p:nvPr/>
          </p:nvSpPr>
          <p:spPr bwMode="auto">
            <a:xfrm>
              <a:off x="605" y="1584"/>
              <a:ext cx="432" cy="174"/>
            </a:xfrm>
            <a:prstGeom prst="rect">
              <a:avLst/>
            </a:prstGeom>
            <a:noFill/>
            <a:ln w="12700">
              <a:noFill/>
              <a:miter lim="800000"/>
              <a:headEnd/>
              <a:tailEnd/>
            </a:ln>
          </p:spPr>
          <p:txBody>
            <a:bodyPr wrap="none" lIns="0" tIns="0" rIns="0" bIns="0" anchor="b">
              <a:spAutoFit/>
            </a:bodyPr>
            <a:lstStyle/>
            <a:p>
              <a:pPr defTabSz="822325"/>
              <a:r>
                <a:rPr lang="en-US">
                  <a:solidFill>
                    <a:srgbClr val="0120C4"/>
                  </a:solidFill>
                  <a:latin typeface="Helvetica Neue Light"/>
                  <a:sym typeface="Helvetica Neue Light"/>
                </a:rPr>
                <a:t>Tree.Left</a:t>
              </a:r>
            </a:p>
          </p:txBody>
        </p:sp>
      </p:grpSp>
      <p:grpSp>
        <p:nvGrpSpPr>
          <p:cNvPr id="4" name="Group 115"/>
          <p:cNvGrpSpPr>
            <a:grpSpLocks/>
          </p:cNvGrpSpPr>
          <p:nvPr/>
        </p:nvGrpSpPr>
        <p:grpSpPr bwMode="auto">
          <a:xfrm>
            <a:off x="2949866" y="2155825"/>
            <a:ext cx="2376398" cy="2147888"/>
            <a:chOff x="1728" y="1527"/>
            <a:chExt cx="1123" cy="1353"/>
          </a:xfrm>
        </p:grpSpPr>
        <p:sp>
          <p:nvSpPr>
            <p:cNvPr id="39003" name="Rectangle 116"/>
            <p:cNvSpPr>
              <a:spLocks/>
            </p:cNvSpPr>
            <p:nvPr/>
          </p:nvSpPr>
          <p:spPr bwMode="auto">
            <a:xfrm>
              <a:off x="1728" y="1527"/>
              <a:ext cx="1123" cy="1353"/>
            </a:xfrm>
            <a:prstGeom prst="rect">
              <a:avLst/>
            </a:prstGeom>
            <a:noFill/>
            <a:ln w="25400">
              <a:solidFill>
                <a:srgbClr val="C40200"/>
              </a:solidFill>
              <a:miter lim="800000"/>
              <a:headEnd/>
              <a:tailEnd/>
            </a:ln>
          </p:spPr>
          <p:txBody>
            <a:bodyPr lIns="0" tIns="0" rIns="0" bIns="0"/>
            <a:lstStyle/>
            <a:p>
              <a:endParaRPr lang="en-US"/>
            </a:p>
          </p:txBody>
        </p:sp>
        <p:sp>
          <p:nvSpPr>
            <p:cNvPr id="39004" name="Rectangle 117"/>
            <p:cNvSpPr>
              <a:spLocks/>
            </p:cNvSpPr>
            <p:nvPr/>
          </p:nvSpPr>
          <p:spPr bwMode="auto">
            <a:xfrm>
              <a:off x="2124" y="1584"/>
              <a:ext cx="505" cy="174"/>
            </a:xfrm>
            <a:prstGeom prst="rect">
              <a:avLst/>
            </a:prstGeom>
            <a:noFill/>
            <a:ln w="12700">
              <a:noFill/>
              <a:miter lim="800000"/>
              <a:headEnd/>
              <a:tailEnd/>
            </a:ln>
          </p:spPr>
          <p:txBody>
            <a:bodyPr wrap="none" lIns="0" tIns="0" rIns="0" bIns="0" anchor="b">
              <a:spAutoFit/>
            </a:bodyPr>
            <a:lstStyle/>
            <a:p>
              <a:pPr defTabSz="822325"/>
              <a:r>
                <a:rPr lang="en-US">
                  <a:solidFill>
                    <a:srgbClr val="C40200"/>
                  </a:solidFill>
                  <a:latin typeface="Helvetica Neue Light"/>
                  <a:sym typeface="Helvetica Neue Light"/>
                </a:rPr>
                <a:t>Tree.Right</a:t>
              </a:r>
            </a:p>
          </p:txBody>
        </p:sp>
      </p:grpSp>
      <p:sp>
        <p:nvSpPr>
          <p:cNvPr id="232566" name="Text Box 118"/>
          <p:cNvSpPr txBox="1">
            <a:spLocks noChangeArrowheads="1"/>
          </p:cNvSpPr>
          <p:nvPr/>
        </p:nvSpPr>
        <p:spPr bwMode="auto">
          <a:xfrm>
            <a:off x="5383398" y="5211764"/>
            <a:ext cx="6805427" cy="830997"/>
          </a:xfrm>
          <a:prstGeom prst="rect">
            <a:avLst/>
          </a:prstGeom>
          <a:noFill/>
          <a:ln w="9525">
            <a:noFill/>
            <a:miter lim="800000"/>
            <a:headEnd/>
            <a:tailEnd/>
          </a:ln>
        </p:spPr>
        <p:txBody>
          <a:bodyPr anchor="ctr">
            <a:spAutoFit/>
          </a:bodyPr>
          <a:lstStyle/>
          <a:p>
            <a:pPr marL="288925" indent="-288925">
              <a:buFont typeface="Arial" pitchFamily="34" charset="0"/>
              <a:buChar char="•"/>
            </a:pPr>
            <a:r>
              <a:rPr lang="en-US" sz="2400" dirty="0">
                <a:solidFill>
                  <a:schemeClr val="bg1">
                    <a:lumMod val="75000"/>
                    <a:lumOff val="25000"/>
                  </a:schemeClr>
                </a:solidFill>
                <a:latin typeface="Arial Narrow" pitchFamily="34" charset="0"/>
                <a:sym typeface="Wingdings" pitchFamily="2" charset="2"/>
              </a:rPr>
              <a:t>Formally, have dynamic types (e.g. </a:t>
            </a:r>
            <a:r>
              <a:rPr lang="en-US" sz="2400" dirty="0">
                <a:solidFill>
                  <a:srgbClr val="0120C4"/>
                </a:solidFill>
                <a:latin typeface="Arial Narrow" pitchFamily="34" charset="0"/>
                <a:sym typeface="Wingdings" pitchFamily="2" charset="2"/>
              </a:rPr>
              <a:t>Left</a:t>
            </a:r>
            <a:r>
              <a:rPr lang="en-US" sz="2400" dirty="0">
                <a:solidFill>
                  <a:schemeClr val="bg1">
                    <a:lumMod val="75000"/>
                    <a:lumOff val="25000"/>
                  </a:schemeClr>
                </a:solidFill>
                <a:latin typeface="Arial Narrow" pitchFamily="34" charset="0"/>
                <a:sym typeface="Wingdings" pitchFamily="2" charset="2"/>
              </a:rPr>
              <a:t>, </a:t>
            </a:r>
            <a:r>
              <a:rPr lang="en-US" sz="2400" dirty="0">
                <a:solidFill>
                  <a:srgbClr val="C40200"/>
                </a:solidFill>
                <a:latin typeface="Arial Narrow" pitchFamily="34" charset="0"/>
                <a:sym typeface="Wingdings" pitchFamily="2" charset="2"/>
              </a:rPr>
              <a:t>Right</a:t>
            </a:r>
            <a:r>
              <a:rPr lang="en-US" sz="2400" dirty="0">
                <a:solidFill>
                  <a:schemeClr val="bg1">
                    <a:lumMod val="75000"/>
                    <a:lumOff val="25000"/>
                  </a:schemeClr>
                </a:solidFill>
                <a:latin typeface="Arial Narrow" pitchFamily="34" charset="0"/>
                <a:sym typeface="Wingdings" pitchFamily="2" charset="2"/>
              </a:rPr>
              <a:t>,…)</a:t>
            </a:r>
          </a:p>
          <a:p>
            <a:pPr marL="288925" indent="-288925">
              <a:buFont typeface="Arial" pitchFamily="34" charset="0"/>
              <a:buChar char="•"/>
            </a:pPr>
            <a:r>
              <a:rPr lang="en-US" sz="2400" b="1" dirty="0">
                <a:solidFill>
                  <a:schemeClr val="bg1">
                    <a:lumMod val="75000"/>
                    <a:lumOff val="25000"/>
                  </a:schemeClr>
                </a:solidFill>
                <a:latin typeface="Arial Narrow" pitchFamily="34" charset="0"/>
                <a:sym typeface="Wingdings" pitchFamily="2" charset="2"/>
              </a:rPr>
              <a:t>No run-time type information needed</a:t>
            </a:r>
            <a:endParaRPr lang="en-US" sz="2000" i="1" dirty="0">
              <a:solidFill>
                <a:schemeClr val="bg1">
                  <a:lumMod val="75000"/>
                  <a:lumOff val="25000"/>
                </a:schemeClr>
              </a:solidFill>
              <a:latin typeface="Arial Narrow" pitchFamily="34" charset="0"/>
            </a:endParaRPr>
          </a:p>
        </p:txBody>
      </p:sp>
      <p:sp>
        <p:nvSpPr>
          <p:cNvPr id="38999" name="Rectangle 115"/>
          <p:cNvSpPr>
            <a:spLocks/>
          </p:cNvSpPr>
          <p:nvPr/>
        </p:nvSpPr>
        <p:spPr bwMode="auto">
          <a:xfrm>
            <a:off x="622138" y="3609976"/>
            <a:ext cx="1019968" cy="2308225"/>
          </a:xfrm>
          <a:prstGeom prst="rect">
            <a:avLst/>
          </a:prstGeom>
          <a:noFill/>
          <a:ln w="25400">
            <a:solidFill>
              <a:srgbClr val="0009C4"/>
            </a:solidFill>
            <a:miter lim="800000"/>
            <a:headEnd/>
            <a:tailEnd/>
          </a:ln>
        </p:spPr>
        <p:txBody>
          <a:bodyPr lIns="0" tIns="0" rIns="0" bIns="0"/>
          <a:lstStyle/>
          <a:p>
            <a:endParaRPr lang="en-US"/>
          </a:p>
        </p:txBody>
      </p:sp>
      <p:sp>
        <p:nvSpPr>
          <p:cNvPr id="39000" name="Rectangle 116"/>
          <p:cNvSpPr>
            <a:spLocks/>
          </p:cNvSpPr>
          <p:nvPr/>
        </p:nvSpPr>
        <p:spPr bwMode="auto">
          <a:xfrm>
            <a:off x="1764840" y="3616326"/>
            <a:ext cx="956484" cy="2301875"/>
          </a:xfrm>
          <a:prstGeom prst="rect">
            <a:avLst/>
          </a:prstGeom>
          <a:noFill/>
          <a:ln w="25400">
            <a:solidFill>
              <a:srgbClr val="C40200"/>
            </a:solidFill>
            <a:miter lim="800000"/>
            <a:headEnd/>
            <a:tailEnd/>
          </a:ln>
        </p:spPr>
        <p:txBody>
          <a:bodyPr lIns="0" tIns="0" rIns="0" bIns="0"/>
          <a:lstStyle/>
          <a:p>
            <a:endParaRPr lang="en-US"/>
          </a:p>
        </p:txBody>
      </p:sp>
      <p:sp>
        <p:nvSpPr>
          <p:cNvPr id="39001" name="Rectangle 115"/>
          <p:cNvSpPr>
            <a:spLocks/>
          </p:cNvSpPr>
          <p:nvPr/>
        </p:nvSpPr>
        <p:spPr bwMode="auto">
          <a:xfrm>
            <a:off x="3013349" y="3609976"/>
            <a:ext cx="1019968" cy="2308225"/>
          </a:xfrm>
          <a:prstGeom prst="rect">
            <a:avLst/>
          </a:prstGeom>
          <a:noFill/>
          <a:ln w="25400">
            <a:solidFill>
              <a:srgbClr val="0009C4"/>
            </a:solidFill>
            <a:miter lim="800000"/>
            <a:headEnd/>
            <a:tailEnd/>
          </a:ln>
        </p:spPr>
        <p:txBody>
          <a:bodyPr lIns="0" tIns="0" rIns="0" bIns="0"/>
          <a:lstStyle/>
          <a:p>
            <a:endParaRPr lang="en-US"/>
          </a:p>
        </p:txBody>
      </p:sp>
      <p:sp>
        <p:nvSpPr>
          <p:cNvPr id="39002" name="Rectangle 116"/>
          <p:cNvSpPr>
            <a:spLocks/>
          </p:cNvSpPr>
          <p:nvPr/>
        </p:nvSpPr>
        <p:spPr bwMode="auto">
          <a:xfrm>
            <a:off x="4156051" y="3616326"/>
            <a:ext cx="981878" cy="2301875"/>
          </a:xfrm>
          <a:prstGeom prst="rect">
            <a:avLst/>
          </a:prstGeom>
          <a:noFill/>
          <a:ln w="25400">
            <a:solidFill>
              <a:srgbClr val="C40200"/>
            </a:solidFill>
            <a:miter lim="800000"/>
            <a:headEnd/>
            <a:tailEnd/>
          </a:ln>
        </p:spPr>
        <p:txBody>
          <a:bodyPr lIns="0" tIns="0" rIns="0" bIns="0"/>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38999"/>
                                        </p:tgtEl>
                                        <p:attrNameLst>
                                          <p:attrName>style.visibility</p:attrName>
                                        </p:attrNameLst>
                                      </p:cBhvr>
                                      <p:to>
                                        <p:strVal val="visible"/>
                                      </p:to>
                                    </p:set>
                                    <p:animEffect transition="in" filter="fade">
                                      <p:cBhvr>
                                        <p:cTn id="19" dur="500"/>
                                        <p:tgtEl>
                                          <p:spTgt spid="3899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9000"/>
                                        </p:tgtEl>
                                        <p:attrNameLst>
                                          <p:attrName>style.visibility</p:attrName>
                                        </p:attrNameLst>
                                      </p:cBhvr>
                                      <p:to>
                                        <p:strVal val="visible"/>
                                      </p:to>
                                    </p:set>
                                    <p:animEffect transition="in" filter="fade">
                                      <p:cBhvr>
                                        <p:cTn id="22" dur="500"/>
                                        <p:tgtEl>
                                          <p:spTgt spid="39000"/>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9001"/>
                                        </p:tgtEl>
                                        <p:attrNameLst>
                                          <p:attrName>style.visibility</p:attrName>
                                        </p:attrNameLst>
                                      </p:cBhvr>
                                      <p:to>
                                        <p:strVal val="visible"/>
                                      </p:to>
                                    </p:set>
                                    <p:animEffect transition="in" filter="fade">
                                      <p:cBhvr>
                                        <p:cTn id="25" dur="500"/>
                                        <p:tgtEl>
                                          <p:spTgt spid="3900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9002"/>
                                        </p:tgtEl>
                                        <p:attrNameLst>
                                          <p:attrName>style.visibility</p:attrName>
                                        </p:attrNameLst>
                                      </p:cBhvr>
                                      <p:to>
                                        <p:strVal val="visible"/>
                                      </p:to>
                                    </p:set>
                                    <p:animEffect transition="in" filter="fade">
                                      <p:cBhvr>
                                        <p:cTn id="28" dur="500"/>
                                        <p:tgtEl>
                                          <p:spTgt spid="390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2566"/>
                                        </p:tgtEl>
                                        <p:attrNameLst>
                                          <p:attrName>style.visibility</p:attrName>
                                        </p:attrNameLst>
                                      </p:cBhvr>
                                      <p:to>
                                        <p:strVal val="visible"/>
                                      </p:to>
                                    </p:set>
                                    <p:animEffect transition="in" filter="fade">
                                      <p:cBhvr>
                                        <p:cTn id="33" dur="500"/>
                                        <p:tgtEl>
                                          <p:spTgt spid="232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66" grpId="0"/>
      <p:bldP spid="38999" grpId="0" animBg="1"/>
      <p:bldP spid="39000" grpId="0" animBg="1"/>
      <p:bldP spid="39001" grpId="0" animBg="1"/>
      <p:bldP spid="390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rIns="34290"/>
          <a:lstStyle/>
          <a:p>
            <a:r>
              <a:rPr sz="5400" smtClean="0"/>
              <a:t>Example</a:t>
            </a:r>
            <a:r>
              <a:rPr smtClean="0"/>
              <a:t>:  Updating a Tree</a:t>
            </a:r>
          </a:p>
        </p:txBody>
      </p:sp>
      <p:sp>
        <p:nvSpPr>
          <p:cNvPr id="39941" name="Rectangle 2"/>
          <p:cNvSpPr>
            <a:spLocks/>
          </p:cNvSpPr>
          <p:nvPr/>
        </p:nvSpPr>
        <p:spPr bwMode="auto">
          <a:xfrm>
            <a:off x="6887505" y="1276986"/>
            <a:ext cx="5143387" cy="5414963"/>
          </a:xfrm>
          <a:prstGeom prst="rect">
            <a:avLst/>
          </a:prstGeom>
          <a:noFill/>
          <a:ln w="12700">
            <a:noFill/>
            <a:miter lim="800000"/>
            <a:headEnd/>
            <a:tailEnd/>
          </a:ln>
        </p:spPr>
        <p:txBody>
          <a:bodyPr lIns="0" tIns="0" rIns="0" bIns="0"/>
          <a:lstStyle/>
          <a:p>
            <a:pPr defTabSz="822325"/>
            <a:r>
              <a:rPr lang="en-US" dirty="0">
                <a:solidFill>
                  <a:schemeClr val="bg1">
                    <a:lumMod val="75000"/>
                    <a:lumOff val="25000"/>
                  </a:schemeClr>
                </a:solidFill>
                <a:latin typeface="Helvetica Neue Light"/>
                <a:sym typeface="Helvetica Neue Light"/>
              </a:rPr>
              <a:t>class Tree{Parent} {</a:t>
            </a:r>
          </a:p>
          <a:p>
            <a:pPr defTabSz="822325"/>
            <a:r>
              <a:rPr lang="en-US" dirty="0">
                <a:solidFill>
                  <a:schemeClr val="bg1">
                    <a:lumMod val="75000"/>
                    <a:lumOff val="25000"/>
                  </a:schemeClr>
                </a:solidFill>
                <a:latin typeface="Helvetica Neue Light"/>
                <a:sym typeface="Helvetica Neue Light"/>
              </a:rPr>
              <a:t>region</a:t>
            </a:r>
            <a:r>
              <a:rPr lang="en-US" dirty="0">
                <a:solidFill>
                  <a:srgbClr val="0120C4"/>
                </a:solidFill>
                <a:latin typeface="Helvetica Neue Light"/>
                <a:sym typeface="Helvetica Neue Light"/>
              </a:rPr>
              <a:t>Left under Parent</a:t>
            </a:r>
            <a:r>
              <a:rPr lang="en-US" dirty="0">
                <a:solidFill>
                  <a:schemeClr val="bg1">
                    <a:lumMod val="75000"/>
                    <a:lumOff val="25000"/>
                  </a:schemeClr>
                </a:solidFill>
                <a:latin typeface="Helvetica Neue Light"/>
                <a:sym typeface="Helvetica Neue Light"/>
              </a:rPr>
              <a:t>;</a:t>
            </a:r>
          </a:p>
          <a:p>
            <a:pPr defTabSz="822325"/>
            <a:r>
              <a:rPr lang="en-US" dirty="0">
                <a:solidFill>
                  <a:schemeClr val="bg1">
                    <a:lumMod val="75000"/>
                    <a:lumOff val="25000"/>
                  </a:schemeClr>
                </a:solidFill>
                <a:latin typeface="Helvetica Neue Light"/>
                <a:sym typeface="Helvetica Neue Light"/>
              </a:rPr>
              <a:t>region</a:t>
            </a:r>
            <a:r>
              <a:rPr lang="en-US" dirty="0">
                <a:solidFill>
                  <a:srgbClr val="C40200"/>
                </a:solidFill>
                <a:latin typeface="Helvetica Neue Light"/>
                <a:sym typeface="Helvetica Neue Light"/>
              </a:rPr>
              <a:t>Right under Parent</a:t>
            </a:r>
            <a:r>
              <a:rPr lang="en-US" dirty="0">
                <a:solidFill>
                  <a:schemeClr val="bg1">
                    <a:lumMod val="75000"/>
                    <a:lumOff val="25000"/>
                  </a:schemeClr>
                </a:solidFill>
                <a:latin typeface="Helvetica Neue Light"/>
                <a:sym typeface="Helvetica Neue Light"/>
              </a:rPr>
              <a:t>;</a:t>
            </a:r>
          </a:p>
          <a:p>
            <a:pPr defTabSz="822325"/>
            <a:endParaRPr lang="en-US" dirty="0">
              <a:latin typeface="Helvetica Neue Light"/>
              <a:sym typeface="Helvetica Neue Light"/>
            </a:endParaRPr>
          </a:p>
          <a:p>
            <a:pPr defTabSz="822325"/>
            <a:r>
              <a:rPr lang="en-US" dirty="0">
                <a:solidFill>
                  <a:schemeClr val="bg1">
                    <a:lumMod val="75000"/>
                    <a:lumOff val="25000"/>
                  </a:schemeClr>
                </a:solidFill>
                <a:latin typeface="Helvetica Neue Light"/>
                <a:sym typeface="Helvetica Neue Light"/>
              </a:rPr>
              <a:t>    Tree{</a:t>
            </a:r>
            <a:r>
              <a:rPr lang="en-US" dirty="0">
                <a:solidFill>
                  <a:srgbClr val="0120C4"/>
                </a:solidFill>
                <a:latin typeface="Helvetica Neue Light"/>
                <a:sym typeface="Helvetica Neue Light"/>
              </a:rPr>
              <a:t>Left</a:t>
            </a:r>
            <a:r>
              <a:rPr lang="en-US" dirty="0">
                <a:solidFill>
                  <a:schemeClr val="bg1">
                    <a:lumMod val="75000"/>
                    <a:lumOff val="25000"/>
                  </a:schemeClr>
                </a:solidFill>
                <a:latin typeface="Helvetica Neue Light"/>
                <a:sym typeface="Helvetica Neue Light"/>
              </a:rPr>
              <a:t>} left{</a:t>
            </a:r>
            <a:r>
              <a:rPr lang="en-US" dirty="0">
                <a:solidFill>
                  <a:srgbClr val="0120C4"/>
                </a:solidFill>
                <a:latin typeface="Helvetica Neue Light"/>
                <a:sym typeface="Helvetica Neue Light"/>
              </a:rPr>
              <a:t>Left</a:t>
            </a:r>
            <a:r>
              <a:rPr lang="en-US" dirty="0">
                <a:solidFill>
                  <a:schemeClr val="bg1">
                    <a:lumMod val="75000"/>
                    <a:lumOff val="25000"/>
                  </a:schemeClr>
                </a:solidFill>
                <a:latin typeface="Helvetica Neue Light"/>
                <a:sym typeface="Helvetica Neue Light"/>
              </a:rPr>
              <a:t>};</a:t>
            </a:r>
          </a:p>
          <a:p>
            <a:pPr defTabSz="822325"/>
            <a:r>
              <a:rPr lang="en-US" dirty="0">
                <a:solidFill>
                  <a:schemeClr val="bg1">
                    <a:lumMod val="75000"/>
                    <a:lumOff val="25000"/>
                  </a:schemeClr>
                </a:solidFill>
                <a:latin typeface="Helvetica Neue Light"/>
                <a:sym typeface="Helvetica Neue Light"/>
              </a:rPr>
              <a:t>    Tree{</a:t>
            </a:r>
            <a:r>
              <a:rPr lang="en-US" dirty="0">
                <a:solidFill>
                  <a:srgbClr val="C40200"/>
                </a:solidFill>
                <a:latin typeface="Helvetica Neue Light"/>
                <a:sym typeface="Helvetica Neue Light"/>
              </a:rPr>
              <a:t>Right</a:t>
            </a:r>
            <a:r>
              <a:rPr lang="en-US" dirty="0">
                <a:solidFill>
                  <a:schemeClr val="bg1">
                    <a:lumMod val="75000"/>
                    <a:lumOff val="25000"/>
                  </a:schemeClr>
                </a:solidFill>
                <a:latin typeface="Helvetica Neue Light"/>
                <a:sym typeface="Helvetica Neue Light"/>
              </a:rPr>
              <a:t>} right{</a:t>
            </a:r>
            <a:r>
              <a:rPr lang="en-US" dirty="0">
                <a:solidFill>
                  <a:srgbClr val="C40200"/>
                </a:solidFill>
                <a:latin typeface="Helvetica Neue Light"/>
                <a:sym typeface="Helvetica Neue Light"/>
              </a:rPr>
              <a:t>Right</a:t>
            </a:r>
            <a:r>
              <a:rPr lang="en-US" dirty="0">
                <a:solidFill>
                  <a:schemeClr val="bg1">
                    <a:lumMod val="75000"/>
                    <a:lumOff val="25000"/>
                  </a:schemeClr>
                </a:solidFill>
                <a:latin typeface="Helvetica Neue Light"/>
                <a:sym typeface="Helvetica Neue Light"/>
              </a:rPr>
              <a:t>};</a:t>
            </a:r>
          </a:p>
          <a:p>
            <a:pPr defTabSz="822325"/>
            <a:r>
              <a:rPr lang="en-US" dirty="0">
                <a:solidFill>
                  <a:schemeClr val="bg1">
                    <a:lumMod val="75000"/>
                    <a:lumOff val="25000"/>
                  </a:schemeClr>
                </a:solidFill>
                <a:latin typeface="Helvetica Neue Light"/>
                <a:sym typeface="Helvetica Neue Light"/>
              </a:rPr>
              <a:t>Data </a:t>
            </a:r>
            <a:r>
              <a:rPr lang="en-US" dirty="0" err="1">
                <a:solidFill>
                  <a:schemeClr val="bg1">
                    <a:lumMod val="75000"/>
                    <a:lumOff val="25000"/>
                  </a:schemeClr>
                </a:solidFill>
                <a:latin typeface="Helvetica Neue Light"/>
                <a:sym typeface="Helvetica Neue Light"/>
              </a:rPr>
              <a:t>data</a:t>
            </a:r>
            <a:r>
              <a:rPr lang="en-US" dirty="0">
                <a:solidFill>
                  <a:schemeClr val="bg1">
                    <a:lumMod val="75000"/>
                    <a:lumOff val="25000"/>
                  </a:schemeClr>
                </a:solidFill>
                <a:latin typeface="Helvetica Neue Light"/>
                <a:sym typeface="Helvetica Neue Light"/>
              </a:rPr>
              <a:t>{Parent};</a:t>
            </a:r>
          </a:p>
          <a:p>
            <a:pPr defTabSz="822325"/>
            <a:endParaRPr lang="en-US" dirty="0">
              <a:solidFill>
                <a:schemeClr val="bg1">
                  <a:lumMod val="75000"/>
                  <a:lumOff val="25000"/>
                </a:schemeClr>
              </a:solidFill>
              <a:latin typeface="Helvetica Neue Light"/>
              <a:sym typeface="Helvetica Neue Light"/>
            </a:endParaRPr>
          </a:p>
          <a:p>
            <a:pPr defTabSz="822325"/>
            <a:r>
              <a:rPr lang="en-US" dirty="0">
                <a:solidFill>
                  <a:schemeClr val="bg1">
                    <a:lumMod val="75000"/>
                    <a:lumOff val="25000"/>
                  </a:schemeClr>
                </a:solidFill>
                <a:latin typeface="Helvetica Neue Light"/>
                <a:sym typeface="Helvetica Neue Light"/>
              </a:rPr>
              <a:t>    void update() </a:t>
            </a:r>
          </a:p>
          <a:p>
            <a:pPr defTabSz="822325"/>
            <a:r>
              <a:rPr lang="en-US" dirty="0">
                <a:solidFill>
                  <a:schemeClr val="bg1">
                    <a:lumMod val="75000"/>
                    <a:lumOff val="25000"/>
                  </a:schemeClr>
                </a:solidFill>
                <a:latin typeface="Helvetica Neue Light"/>
                <a:sym typeface="Helvetica Neue Light"/>
              </a:rPr>
              <a:t>writes under Parent {    </a:t>
            </a:r>
          </a:p>
          <a:p>
            <a:pPr defTabSz="822325"/>
            <a:r>
              <a:rPr lang="en-US" dirty="0" err="1">
                <a:solidFill>
                  <a:schemeClr val="bg1">
                    <a:lumMod val="75000"/>
                    <a:lumOff val="25000"/>
                  </a:schemeClr>
                </a:solidFill>
                <a:latin typeface="Helvetica Neue Light"/>
                <a:sym typeface="Helvetica Neue Light"/>
              </a:rPr>
              <a:t>data.compute</a:t>
            </a:r>
            <a:r>
              <a:rPr lang="en-US" dirty="0">
                <a:solidFill>
                  <a:schemeClr val="bg1">
                    <a:lumMod val="75000"/>
                    <a:lumOff val="25000"/>
                  </a:schemeClr>
                </a:solidFill>
                <a:latin typeface="Helvetica Neue Light"/>
                <a:sym typeface="Helvetica Neue Light"/>
              </a:rPr>
              <a:t>();</a:t>
            </a:r>
          </a:p>
          <a:p>
            <a:pPr defTabSz="822325"/>
            <a:r>
              <a:rPr lang="en-US" dirty="0">
                <a:solidFill>
                  <a:schemeClr val="bg1">
                    <a:lumMod val="75000"/>
                    <a:lumOff val="25000"/>
                  </a:schemeClr>
                </a:solidFill>
                <a:latin typeface="Helvetica Neue Light"/>
                <a:sym typeface="Helvetica Neue Light"/>
              </a:rPr>
              <a:t>    // writes under </a:t>
            </a:r>
            <a:r>
              <a:rPr lang="en-US" dirty="0" err="1">
                <a:solidFill>
                  <a:srgbClr val="0120C4"/>
                </a:solidFill>
                <a:latin typeface="Helvetica Neue Light"/>
                <a:sym typeface="Helvetica Neue Light"/>
              </a:rPr>
              <a:t>Tree.Left</a:t>
            </a:r>
            <a:endParaRPr lang="en-US" dirty="0">
              <a:latin typeface="Helvetica Neue Light"/>
              <a:sym typeface="Helvetica Neue Light"/>
            </a:endParaRPr>
          </a:p>
          <a:p>
            <a:pPr defTabSz="822325"/>
            <a:r>
              <a:rPr lang="en-US" dirty="0">
                <a:solidFill>
                  <a:schemeClr val="bg1">
                    <a:lumMod val="75000"/>
                    <a:lumOff val="25000"/>
                  </a:schemeClr>
                </a:solidFill>
                <a:latin typeface="Helvetica Neue Light"/>
                <a:sym typeface="Helvetica Neue Light"/>
              </a:rPr>
              <a:t>spawn </a:t>
            </a:r>
            <a:r>
              <a:rPr lang="en-US" dirty="0" err="1">
                <a:solidFill>
                  <a:schemeClr val="bg1">
                    <a:lumMod val="75000"/>
                    <a:lumOff val="25000"/>
                  </a:schemeClr>
                </a:solidFill>
                <a:latin typeface="Helvetica Neue Light"/>
                <a:sym typeface="Helvetica Neue Light"/>
              </a:rPr>
              <a:t>left.update</a:t>
            </a:r>
            <a:r>
              <a:rPr lang="en-US" dirty="0">
                <a:solidFill>
                  <a:schemeClr val="bg1">
                    <a:lumMod val="75000"/>
                    <a:lumOff val="25000"/>
                  </a:schemeClr>
                </a:solidFill>
                <a:latin typeface="Helvetica Neue Light"/>
                <a:sym typeface="Helvetica Neue Light"/>
              </a:rPr>
              <a:t>();</a:t>
            </a:r>
          </a:p>
          <a:p>
            <a:pPr marL="479425" lvl="1" defTabSz="822325"/>
            <a:r>
              <a:rPr lang="en-US" dirty="0">
                <a:solidFill>
                  <a:schemeClr val="bg1">
                    <a:lumMod val="75000"/>
                    <a:lumOff val="25000"/>
                  </a:schemeClr>
                </a:solidFill>
                <a:latin typeface="Helvetica Neue Light"/>
                <a:sym typeface="Helvetica Neue Light"/>
              </a:rPr>
              <a:t>// writes under </a:t>
            </a:r>
            <a:r>
              <a:rPr lang="en-US" dirty="0" err="1">
                <a:solidFill>
                  <a:srgbClr val="C40200"/>
                </a:solidFill>
                <a:latin typeface="Helvetica Neue Light"/>
                <a:sym typeface="Helvetica Neue Light"/>
              </a:rPr>
              <a:t>Tree.Right</a:t>
            </a:r>
            <a:endParaRPr lang="en-US" dirty="0">
              <a:latin typeface="Helvetica Neue Light"/>
              <a:sym typeface="Helvetica Neue Light"/>
            </a:endParaRPr>
          </a:p>
          <a:p>
            <a:pPr marL="479425" lvl="1" defTabSz="822325"/>
            <a:r>
              <a:rPr lang="en-US" dirty="0">
                <a:solidFill>
                  <a:schemeClr val="bg1">
                    <a:lumMod val="75000"/>
                    <a:lumOff val="25000"/>
                  </a:schemeClr>
                </a:solidFill>
                <a:latin typeface="Helvetica Neue Light"/>
                <a:sym typeface="Helvetica Neue Light"/>
              </a:rPr>
              <a:t>spawn </a:t>
            </a:r>
            <a:r>
              <a:rPr lang="en-US" dirty="0" err="1">
                <a:solidFill>
                  <a:schemeClr val="bg1">
                    <a:lumMod val="75000"/>
                    <a:lumOff val="25000"/>
                  </a:schemeClr>
                </a:solidFill>
                <a:latin typeface="Helvetica Neue Light"/>
                <a:sym typeface="Helvetica Neue Light"/>
              </a:rPr>
              <a:t>right.update</a:t>
            </a:r>
            <a:r>
              <a:rPr lang="en-US" dirty="0">
                <a:solidFill>
                  <a:schemeClr val="bg1">
                    <a:lumMod val="75000"/>
                    <a:lumOff val="25000"/>
                  </a:schemeClr>
                </a:solidFill>
                <a:latin typeface="Helvetica Neue Light"/>
                <a:sym typeface="Helvetica Neue Light"/>
              </a:rPr>
              <a:t>()</a:t>
            </a:r>
          </a:p>
          <a:p>
            <a:pPr defTabSz="822325"/>
            <a:r>
              <a:rPr lang="en-US" dirty="0">
                <a:solidFill>
                  <a:schemeClr val="bg1">
                    <a:lumMod val="75000"/>
                    <a:lumOff val="25000"/>
                  </a:schemeClr>
                </a:solidFill>
                <a:latin typeface="Helvetica Neue Light"/>
                <a:sym typeface="Helvetica Neue Light"/>
              </a:rPr>
              <a:t>    }</a:t>
            </a:r>
          </a:p>
          <a:p>
            <a:pPr defTabSz="822325"/>
            <a:r>
              <a:rPr lang="en-US" dirty="0">
                <a:latin typeface="Helvetica Neue Light"/>
                <a:sym typeface="Helvetica Neue Light"/>
              </a:rPr>
              <a:t>}</a:t>
            </a:r>
          </a:p>
        </p:txBody>
      </p:sp>
      <p:sp>
        <p:nvSpPr>
          <p:cNvPr id="39943" name="Rectangle 7"/>
          <p:cNvSpPr>
            <a:spLocks/>
          </p:cNvSpPr>
          <p:nvPr/>
        </p:nvSpPr>
        <p:spPr bwMode="auto">
          <a:xfrm>
            <a:off x="6805427" y="5862004"/>
            <a:ext cx="1923604" cy="553998"/>
          </a:xfrm>
          <a:prstGeom prst="rect">
            <a:avLst/>
          </a:prstGeom>
          <a:noFill/>
          <a:ln w="12700">
            <a:noFill/>
            <a:miter lim="800000"/>
            <a:headEnd/>
            <a:tailEnd/>
          </a:ln>
        </p:spPr>
        <p:txBody>
          <a:bodyPr wrap="none" lIns="0" tIns="0" rIns="0" bIns="0" anchor="b">
            <a:spAutoFit/>
          </a:bodyPr>
          <a:lstStyle/>
          <a:p>
            <a:pPr defTabSz="822325"/>
            <a:r>
              <a:rPr lang="en-US" b="1" dirty="0">
                <a:solidFill>
                  <a:schemeClr val="bg1"/>
                </a:solidFill>
                <a:latin typeface="Helvetica Neue Light"/>
                <a:sym typeface="Helvetica Neue Light"/>
              </a:rPr>
              <a:t>Provably distinct </a:t>
            </a:r>
            <a:br>
              <a:rPr lang="en-US" b="1" dirty="0">
                <a:solidFill>
                  <a:schemeClr val="bg1"/>
                </a:solidFill>
                <a:latin typeface="Helvetica Neue Light"/>
                <a:sym typeface="Helvetica Neue Light"/>
              </a:rPr>
            </a:br>
            <a:r>
              <a:rPr lang="en-US" b="1" dirty="0">
                <a:solidFill>
                  <a:schemeClr val="bg1"/>
                </a:solidFill>
                <a:latin typeface="Helvetica Neue Light"/>
                <a:sym typeface="Helvetica Neue Light"/>
              </a:rPr>
              <a:t>for </a:t>
            </a:r>
            <a:r>
              <a:rPr lang="en-US" b="1" i="1" dirty="0">
                <a:solidFill>
                  <a:schemeClr val="bg1"/>
                </a:solidFill>
                <a:latin typeface="Helvetica Neue Light"/>
                <a:sym typeface="Helvetica Neue Light"/>
              </a:rPr>
              <a:t>any</a:t>
            </a:r>
            <a:r>
              <a:rPr lang="en-US" b="1" dirty="0">
                <a:solidFill>
                  <a:schemeClr val="bg1"/>
                </a:solidFill>
                <a:latin typeface="Helvetica Neue Light"/>
                <a:sym typeface="Helvetica Neue Light"/>
              </a:rPr>
              <a:t> Parent</a:t>
            </a:r>
          </a:p>
        </p:txBody>
      </p:sp>
      <p:graphicFrame>
        <p:nvGraphicFramePr>
          <p:cNvPr id="238600" name="Group 8"/>
          <p:cNvGraphicFramePr>
            <a:graphicFrameLocks noGrp="1"/>
          </p:cNvGraphicFramePr>
          <p:nvPr/>
        </p:nvGraphicFramePr>
        <p:xfrm>
          <a:off x="4382476" y="2986724"/>
          <a:ext cx="808356" cy="1330300"/>
        </p:xfrm>
        <a:graphic>
          <a:graphicData uri="http://schemas.openxmlformats.org/drawingml/2006/table">
            <a:tbl>
              <a:tblPr/>
              <a:tblGrid>
                <a:gridCol w="404177"/>
                <a:gridCol w="404179"/>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8614" name="Group 22"/>
          <p:cNvGraphicFramePr>
            <a:graphicFrameLocks noGrp="1"/>
          </p:cNvGraphicFramePr>
          <p:nvPr/>
        </p:nvGraphicFramePr>
        <p:xfrm>
          <a:off x="3195334" y="1394461"/>
          <a:ext cx="806241" cy="1330300"/>
        </p:xfrm>
        <a:graphic>
          <a:graphicData uri="http://schemas.openxmlformats.org/drawingml/2006/table">
            <a:tbl>
              <a:tblPr/>
              <a:tblGrid>
                <a:gridCol w="404179"/>
                <a:gridCol w="402062"/>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8628" name="Group 36"/>
          <p:cNvGraphicFramePr>
            <a:graphicFrameLocks noGrp="1"/>
          </p:cNvGraphicFramePr>
          <p:nvPr/>
        </p:nvGraphicFramePr>
        <p:xfrm>
          <a:off x="2006078" y="2986724"/>
          <a:ext cx="808356" cy="1330300"/>
        </p:xfrm>
        <a:graphic>
          <a:graphicData uri="http://schemas.openxmlformats.org/drawingml/2006/table">
            <a:tbl>
              <a:tblPr/>
              <a:tblGrid>
                <a:gridCol w="404179"/>
                <a:gridCol w="404177"/>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8642" name="Group 50"/>
          <p:cNvGraphicFramePr>
            <a:graphicFrameLocks noGrp="1"/>
          </p:cNvGraphicFramePr>
          <p:nvPr/>
        </p:nvGraphicFramePr>
        <p:xfrm>
          <a:off x="1458005" y="4610736"/>
          <a:ext cx="808356" cy="1330300"/>
        </p:xfrm>
        <a:graphic>
          <a:graphicData uri="http://schemas.openxmlformats.org/drawingml/2006/table">
            <a:tbl>
              <a:tblPr/>
              <a:tblGrid>
                <a:gridCol w="404177"/>
                <a:gridCol w="404179"/>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8656" name="Group 64"/>
          <p:cNvGraphicFramePr>
            <a:graphicFrameLocks noGrp="1"/>
          </p:cNvGraphicFramePr>
          <p:nvPr/>
        </p:nvGraphicFramePr>
        <p:xfrm>
          <a:off x="2571082" y="4610736"/>
          <a:ext cx="806239" cy="1330300"/>
        </p:xfrm>
        <a:graphic>
          <a:graphicData uri="http://schemas.openxmlformats.org/drawingml/2006/table">
            <a:tbl>
              <a:tblPr/>
              <a:tblGrid>
                <a:gridCol w="404177"/>
                <a:gridCol w="402062"/>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8670" name="Group 78"/>
          <p:cNvGraphicFramePr>
            <a:graphicFrameLocks noGrp="1"/>
          </p:cNvGraphicFramePr>
          <p:nvPr/>
        </p:nvGraphicFramePr>
        <p:xfrm>
          <a:off x="3849215" y="4610736"/>
          <a:ext cx="808356" cy="1330300"/>
        </p:xfrm>
        <a:graphic>
          <a:graphicData uri="http://schemas.openxmlformats.org/drawingml/2006/table">
            <a:tbl>
              <a:tblPr/>
              <a:tblGrid>
                <a:gridCol w="404177"/>
                <a:gridCol w="404179"/>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8684" name="Group 92"/>
          <p:cNvGraphicFramePr>
            <a:graphicFrameLocks noGrp="1"/>
          </p:cNvGraphicFramePr>
          <p:nvPr/>
        </p:nvGraphicFramePr>
        <p:xfrm>
          <a:off x="5008847" y="4610736"/>
          <a:ext cx="806239" cy="1330300"/>
        </p:xfrm>
        <a:graphic>
          <a:graphicData uri="http://schemas.openxmlformats.org/drawingml/2006/table">
            <a:tbl>
              <a:tblPr/>
              <a:tblGrid>
                <a:gridCol w="404177"/>
                <a:gridCol w="402062"/>
              </a:tblGrid>
              <a:tr h="292100">
                <a:tc gridSpan="2">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2100">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100000"/>
                        </a:lnSpc>
                        <a:spcBef>
                          <a:spcPct val="0"/>
                        </a:spcBef>
                        <a:spcAft>
                          <a:spcPct val="0"/>
                        </a:spcAft>
                        <a:buClr>
                          <a:srgbClr val="F47F24"/>
                        </a:buClr>
                        <a:buSzTx/>
                        <a:buFont typeface="Wingdings" pitchFamily="2" charset="2"/>
                        <a:buNone/>
                        <a:tabLst/>
                      </a:pPr>
                      <a:endParaRPr kumimoji="0" lang="en-US" sz="4000" b="0" i="0" u="none" strike="noStrike" cap="none" normalizeH="0" baseline="0" smtClean="0">
                        <a:ln>
                          <a:noFill/>
                        </a:ln>
                        <a:solidFill>
                          <a:schemeClr val="tx1"/>
                        </a:solidFill>
                        <a:effectLst/>
                        <a:latin typeface="Helvetica Neue Light" pitchFamily="-106" charset="0"/>
                        <a:ea typeface="ＭＳ Ｐゴシック" pitchFamily="-106" charset="-128"/>
                        <a:sym typeface="Helvetica Neue Light" pitchFamily="-106" charset="0"/>
                      </a:endParaRPr>
                    </a:p>
                  </a:txBody>
                  <a:tcPr marL="37024" marR="37024" marT="27775" marB="2777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014" name="Line 106"/>
          <p:cNvSpPr>
            <a:spLocks noChangeShapeType="1"/>
          </p:cNvSpPr>
          <p:nvPr/>
        </p:nvSpPr>
        <p:spPr bwMode="auto">
          <a:xfrm rot="10800000" flipH="1">
            <a:off x="1868531" y="3829685"/>
            <a:ext cx="366087" cy="781050"/>
          </a:xfrm>
          <a:prstGeom prst="line">
            <a:avLst/>
          </a:prstGeom>
          <a:noFill/>
          <a:ln w="25400">
            <a:solidFill>
              <a:schemeClr val="bg1">
                <a:lumMod val="75000"/>
                <a:lumOff val="25000"/>
              </a:schemeClr>
            </a:solidFill>
            <a:round/>
            <a:headEnd type="stealth" w="med" len="med"/>
            <a:tailEnd type="oval" w="med" len="med"/>
          </a:ln>
        </p:spPr>
        <p:txBody>
          <a:bodyPr/>
          <a:lstStyle/>
          <a:p>
            <a:endParaRPr lang="en-US"/>
          </a:p>
        </p:txBody>
      </p:sp>
      <p:sp>
        <p:nvSpPr>
          <p:cNvPr id="40015" name="Line 107"/>
          <p:cNvSpPr>
            <a:spLocks noChangeShapeType="1"/>
          </p:cNvSpPr>
          <p:nvPr/>
        </p:nvSpPr>
        <p:spPr bwMode="auto">
          <a:xfrm rot="10800000">
            <a:off x="2613404" y="3829685"/>
            <a:ext cx="351275" cy="769938"/>
          </a:xfrm>
          <a:prstGeom prst="line">
            <a:avLst/>
          </a:prstGeom>
          <a:noFill/>
          <a:ln w="25400">
            <a:solidFill>
              <a:schemeClr val="bg1">
                <a:lumMod val="75000"/>
                <a:lumOff val="25000"/>
              </a:schemeClr>
            </a:solidFill>
            <a:round/>
            <a:headEnd type="stealth" w="med" len="med"/>
            <a:tailEnd type="oval" w="med" len="med"/>
          </a:ln>
        </p:spPr>
        <p:txBody>
          <a:bodyPr/>
          <a:lstStyle/>
          <a:p>
            <a:endParaRPr lang="en-US"/>
          </a:p>
        </p:txBody>
      </p:sp>
      <p:sp>
        <p:nvSpPr>
          <p:cNvPr id="40016" name="Line 108"/>
          <p:cNvSpPr>
            <a:spLocks noChangeShapeType="1"/>
          </p:cNvSpPr>
          <p:nvPr/>
        </p:nvSpPr>
        <p:spPr bwMode="auto">
          <a:xfrm rot="10800000" flipH="1">
            <a:off x="2386978" y="2289810"/>
            <a:ext cx="1017852" cy="685800"/>
          </a:xfrm>
          <a:prstGeom prst="line">
            <a:avLst/>
          </a:prstGeom>
          <a:noFill/>
          <a:ln w="25400">
            <a:solidFill>
              <a:schemeClr val="bg1">
                <a:lumMod val="75000"/>
                <a:lumOff val="25000"/>
              </a:schemeClr>
            </a:solidFill>
            <a:round/>
            <a:headEnd type="stealth" w="med" len="med"/>
            <a:tailEnd type="oval" w="med" len="med"/>
          </a:ln>
        </p:spPr>
        <p:txBody>
          <a:bodyPr/>
          <a:lstStyle/>
          <a:p>
            <a:endParaRPr lang="en-US"/>
          </a:p>
        </p:txBody>
      </p:sp>
      <p:sp>
        <p:nvSpPr>
          <p:cNvPr id="40017" name="Line 109"/>
          <p:cNvSpPr>
            <a:spLocks noChangeShapeType="1"/>
          </p:cNvSpPr>
          <p:nvPr/>
        </p:nvSpPr>
        <p:spPr bwMode="auto">
          <a:xfrm rot="10800000">
            <a:off x="3792079" y="2289810"/>
            <a:ext cx="988227" cy="685800"/>
          </a:xfrm>
          <a:prstGeom prst="line">
            <a:avLst/>
          </a:prstGeom>
          <a:noFill/>
          <a:ln w="25400">
            <a:solidFill>
              <a:schemeClr val="bg1">
                <a:lumMod val="75000"/>
                <a:lumOff val="25000"/>
              </a:schemeClr>
            </a:solidFill>
            <a:round/>
            <a:headEnd type="stealth" w="med" len="med"/>
            <a:tailEnd type="oval" w="med" len="med"/>
          </a:ln>
        </p:spPr>
        <p:txBody>
          <a:bodyPr/>
          <a:lstStyle/>
          <a:p>
            <a:endParaRPr lang="en-US"/>
          </a:p>
        </p:txBody>
      </p:sp>
      <p:sp>
        <p:nvSpPr>
          <p:cNvPr id="40018" name="Line 110"/>
          <p:cNvSpPr>
            <a:spLocks noChangeShapeType="1"/>
          </p:cNvSpPr>
          <p:nvPr/>
        </p:nvSpPr>
        <p:spPr bwMode="auto">
          <a:xfrm rot="10800000" flipH="1">
            <a:off x="4261857" y="3829685"/>
            <a:ext cx="334346" cy="757238"/>
          </a:xfrm>
          <a:prstGeom prst="line">
            <a:avLst/>
          </a:prstGeom>
          <a:noFill/>
          <a:ln w="25400">
            <a:solidFill>
              <a:schemeClr val="bg1">
                <a:lumMod val="75000"/>
                <a:lumOff val="25000"/>
              </a:schemeClr>
            </a:solidFill>
            <a:round/>
            <a:headEnd type="stealth" w="med" len="med"/>
            <a:tailEnd type="oval" w="med" len="med"/>
          </a:ln>
        </p:spPr>
        <p:txBody>
          <a:bodyPr/>
          <a:lstStyle/>
          <a:p>
            <a:endParaRPr lang="en-US"/>
          </a:p>
        </p:txBody>
      </p:sp>
      <p:sp>
        <p:nvSpPr>
          <p:cNvPr id="40019" name="Line 111"/>
          <p:cNvSpPr>
            <a:spLocks noChangeShapeType="1"/>
          </p:cNvSpPr>
          <p:nvPr/>
        </p:nvSpPr>
        <p:spPr bwMode="auto">
          <a:xfrm rot="10800000">
            <a:off x="4994032" y="3829685"/>
            <a:ext cx="425340" cy="779463"/>
          </a:xfrm>
          <a:prstGeom prst="line">
            <a:avLst/>
          </a:prstGeom>
          <a:noFill/>
          <a:ln w="25400">
            <a:solidFill>
              <a:schemeClr val="bg1">
                <a:lumMod val="75000"/>
                <a:lumOff val="25000"/>
              </a:schemeClr>
            </a:solidFill>
            <a:round/>
            <a:headEnd type="stealth" w="med" len="med"/>
            <a:tailEnd type="oval" w="med" len="med"/>
          </a:ln>
        </p:spPr>
        <p:txBody>
          <a:bodyPr/>
          <a:lstStyle/>
          <a:p>
            <a:endParaRPr lang="en-US"/>
          </a:p>
        </p:txBody>
      </p:sp>
      <p:sp>
        <p:nvSpPr>
          <p:cNvPr id="40020" name="Rectangle 112"/>
          <p:cNvSpPr>
            <a:spLocks/>
          </p:cNvSpPr>
          <p:nvPr/>
        </p:nvSpPr>
        <p:spPr bwMode="auto">
          <a:xfrm>
            <a:off x="1244277" y="2210435"/>
            <a:ext cx="2300218" cy="2147888"/>
          </a:xfrm>
          <a:prstGeom prst="rect">
            <a:avLst/>
          </a:prstGeom>
          <a:noFill/>
          <a:ln w="25400">
            <a:solidFill>
              <a:srgbClr val="0413C4"/>
            </a:solidFill>
            <a:miter lim="800000"/>
            <a:headEnd/>
            <a:tailEnd/>
          </a:ln>
        </p:spPr>
        <p:txBody>
          <a:bodyPr lIns="0" tIns="0" rIns="0" bIns="0"/>
          <a:lstStyle/>
          <a:p>
            <a:endParaRPr lang="en-US"/>
          </a:p>
        </p:txBody>
      </p:sp>
      <p:sp>
        <p:nvSpPr>
          <p:cNvPr id="40021" name="Rectangle 113"/>
          <p:cNvSpPr>
            <a:spLocks/>
          </p:cNvSpPr>
          <p:nvPr/>
        </p:nvSpPr>
        <p:spPr bwMode="auto">
          <a:xfrm>
            <a:off x="3667229" y="2210435"/>
            <a:ext cx="2376397" cy="2147888"/>
          </a:xfrm>
          <a:prstGeom prst="rect">
            <a:avLst/>
          </a:prstGeom>
          <a:noFill/>
          <a:ln w="25400">
            <a:solidFill>
              <a:srgbClr val="C40200"/>
            </a:solidFill>
            <a:miter lim="800000"/>
            <a:headEnd/>
            <a:tailEnd/>
          </a:ln>
        </p:spPr>
        <p:txBody>
          <a:bodyPr lIns="0" tIns="0" rIns="0" bIns="0"/>
          <a:lstStyle/>
          <a:p>
            <a:endParaRPr lang="en-US"/>
          </a:p>
        </p:txBody>
      </p:sp>
      <p:sp>
        <p:nvSpPr>
          <p:cNvPr id="40022" name="Rectangle 114"/>
          <p:cNvSpPr>
            <a:spLocks/>
          </p:cNvSpPr>
          <p:nvPr/>
        </p:nvSpPr>
        <p:spPr bwMode="auto">
          <a:xfrm>
            <a:off x="1123659" y="1303974"/>
            <a:ext cx="5072328" cy="3165475"/>
          </a:xfrm>
          <a:prstGeom prst="rect">
            <a:avLst/>
          </a:prstGeom>
          <a:noFill/>
          <a:ln w="25400">
            <a:solidFill>
              <a:schemeClr val="accent4">
                <a:lumMod val="50000"/>
              </a:schemeClr>
            </a:solidFill>
            <a:miter lim="800000"/>
            <a:headEnd/>
            <a:tailEnd/>
          </a:ln>
        </p:spPr>
        <p:txBody>
          <a:bodyPr lIns="0" tIns="0" rIns="0" bIns="0"/>
          <a:lstStyle/>
          <a:p>
            <a:endParaRPr lang="en-US" dirty="0">
              <a:solidFill>
                <a:schemeClr val="accent1">
                  <a:lumMod val="60000"/>
                  <a:lumOff val="40000"/>
                </a:schemeClr>
              </a:solidFill>
            </a:endParaRPr>
          </a:p>
        </p:txBody>
      </p:sp>
      <p:sp>
        <p:nvSpPr>
          <p:cNvPr id="40023" name="Rectangle 115"/>
          <p:cNvSpPr>
            <a:spLocks/>
          </p:cNvSpPr>
          <p:nvPr/>
        </p:nvSpPr>
        <p:spPr bwMode="auto">
          <a:xfrm>
            <a:off x="1229464" y="1418274"/>
            <a:ext cx="679673" cy="276999"/>
          </a:xfrm>
          <a:prstGeom prst="rect">
            <a:avLst/>
          </a:prstGeom>
          <a:noFill/>
          <a:ln w="12700">
            <a:noFill/>
            <a:miter lim="800000"/>
            <a:headEnd/>
            <a:tailEnd/>
          </a:ln>
        </p:spPr>
        <p:txBody>
          <a:bodyPr wrap="none" lIns="0" tIns="0" rIns="0" bIns="0" anchor="b">
            <a:spAutoFit/>
          </a:bodyPr>
          <a:lstStyle/>
          <a:p>
            <a:pPr defTabSz="822325"/>
            <a:r>
              <a:rPr lang="en-US" dirty="0">
                <a:solidFill>
                  <a:schemeClr val="accent4">
                    <a:lumMod val="50000"/>
                  </a:schemeClr>
                </a:solidFill>
                <a:latin typeface="Helvetica Neue Light"/>
                <a:sym typeface="Helvetica Neue Light"/>
              </a:rPr>
              <a:t>Parent</a:t>
            </a:r>
          </a:p>
        </p:txBody>
      </p:sp>
      <p:sp>
        <p:nvSpPr>
          <p:cNvPr id="40024" name="Rectangle 116"/>
          <p:cNvSpPr>
            <a:spLocks/>
          </p:cNvSpPr>
          <p:nvPr/>
        </p:nvSpPr>
        <p:spPr bwMode="auto">
          <a:xfrm>
            <a:off x="1290831" y="2300924"/>
            <a:ext cx="914738" cy="276999"/>
          </a:xfrm>
          <a:prstGeom prst="rect">
            <a:avLst/>
          </a:prstGeom>
          <a:noFill/>
          <a:ln w="12700">
            <a:noFill/>
            <a:miter lim="800000"/>
            <a:headEnd/>
            <a:tailEnd/>
          </a:ln>
        </p:spPr>
        <p:txBody>
          <a:bodyPr wrap="none" lIns="0" tIns="0" rIns="0" bIns="0" anchor="b">
            <a:spAutoFit/>
          </a:bodyPr>
          <a:lstStyle/>
          <a:p>
            <a:pPr defTabSz="822325"/>
            <a:r>
              <a:rPr lang="en-US">
                <a:solidFill>
                  <a:srgbClr val="0120C4"/>
                </a:solidFill>
                <a:latin typeface="Helvetica Neue Light"/>
                <a:sym typeface="Helvetica Neue Light"/>
              </a:rPr>
              <a:t>Tree.Left</a:t>
            </a:r>
          </a:p>
        </p:txBody>
      </p:sp>
      <p:sp>
        <p:nvSpPr>
          <p:cNvPr id="40025" name="Rectangle 117"/>
          <p:cNvSpPr>
            <a:spLocks/>
          </p:cNvSpPr>
          <p:nvPr/>
        </p:nvSpPr>
        <p:spPr bwMode="auto">
          <a:xfrm>
            <a:off x="4505211" y="2300924"/>
            <a:ext cx="1068626" cy="276999"/>
          </a:xfrm>
          <a:prstGeom prst="rect">
            <a:avLst/>
          </a:prstGeom>
          <a:noFill/>
          <a:ln w="12700">
            <a:noFill/>
            <a:miter lim="800000"/>
            <a:headEnd/>
            <a:tailEnd/>
          </a:ln>
        </p:spPr>
        <p:txBody>
          <a:bodyPr wrap="none" lIns="0" tIns="0" rIns="0" bIns="0" anchor="b">
            <a:spAutoFit/>
          </a:bodyPr>
          <a:lstStyle/>
          <a:p>
            <a:pPr defTabSz="822325"/>
            <a:r>
              <a:rPr lang="en-US">
                <a:solidFill>
                  <a:srgbClr val="C40200"/>
                </a:solidFill>
                <a:latin typeface="Helvetica Neue Light"/>
                <a:sym typeface="Helvetica Neue Light"/>
              </a:rPr>
              <a:t>Tree.Right</a:t>
            </a:r>
          </a:p>
        </p:txBody>
      </p:sp>
      <p:sp>
        <p:nvSpPr>
          <p:cNvPr id="29" name="Rounded Rectangle 28"/>
          <p:cNvSpPr/>
          <p:nvPr/>
        </p:nvSpPr>
        <p:spPr>
          <a:xfrm>
            <a:off x="6754760" y="3380785"/>
            <a:ext cx="3538771" cy="2419123"/>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“Annotations”:   User Management of Locality</a:t>
            </a:r>
          </a:p>
        </p:txBody>
      </p:sp>
      <p:sp>
        <p:nvSpPr>
          <p:cNvPr id="40963" name="Content Placeholder 2"/>
          <p:cNvSpPr>
            <a:spLocks noGrp="1"/>
          </p:cNvSpPr>
          <p:nvPr>
            <p:ph idx="1"/>
          </p:nvPr>
        </p:nvSpPr>
        <p:spPr/>
        <p:txBody>
          <a:bodyPr/>
          <a:lstStyle/>
          <a:p>
            <a:r>
              <a:rPr lang="en-US" smtClean="0"/>
              <a:t>High-level programming languages provide limited hooks to handle temporal locality and no hooks to handle spatial locality and prefetch.</a:t>
            </a:r>
          </a:p>
          <a:p>
            <a:r>
              <a:rPr lang="en-US" smtClean="0"/>
              <a:t>Annotations for race prevention can help: they restrict which variable may be touched by a thread during an epoch</a:t>
            </a:r>
          </a:p>
          <a:p>
            <a:r>
              <a:rPr lang="en-US" smtClean="0"/>
              <a:t>Finer-grain and more dynamic information may be needed</a:t>
            </a:r>
          </a:p>
          <a:p>
            <a:r>
              <a:rPr lang="en-US" smtClean="0"/>
              <a:t>Spectrum: Compiler guesses (static analysis); compiler+run-time finds out (inspector-executor); user hints</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Shared Nothing Parallelism (Agha)</a:t>
            </a:r>
            <a:endParaRPr lang="en-US" dirty="0" smtClean="0"/>
          </a:p>
        </p:txBody>
      </p:sp>
      <p:sp>
        <p:nvSpPr>
          <p:cNvPr id="41987" name="Content Placeholder 2"/>
          <p:cNvSpPr>
            <a:spLocks noGrp="1"/>
          </p:cNvSpPr>
          <p:nvPr>
            <p:ph idx="1"/>
          </p:nvPr>
        </p:nvSpPr>
        <p:spPr/>
        <p:txBody>
          <a:bodyPr/>
          <a:lstStyle/>
          <a:p>
            <a:r>
              <a:rPr lang="en-US" smtClean="0"/>
              <a:t>Appropriate for “programming in the large”, reactive code, and distributed computing</a:t>
            </a:r>
          </a:p>
          <a:p>
            <a:pPr lvl="1"/>
            <a:r>
              <a:rPr lang="en-US" smtClean="0"/>
              <a:t>On-chip parallelism handled no differently than large-scale concurrency</a:t>
            </a:r>
          </a:p>
          <a:p>
            <a:r>
              <a:rPr lang="en-US" smtClean="0"/>
              <a:t>Two-level specification: </a:t>
            </a:r>
          </a:p>
          <a:p>
            <a:pPr lvl="1"/>
            <a:r>
              <a:rPr lang="en-US" smtClean="0"/>
              <a:t>Behavior of individual actors</a:t>
            </a:r>
          </a:p>
          <a:p>
            <a:pPr lvl="1"/>
            <a:r>
              <a:rPr lang="en-US" smtClean="0"/>
              <a:t>Global constraints (scheduling, QoS, reliability, etc.)</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sz="5400" smtClean="0"/>
              <a:t>Translation</a:t>
            </a:r>
          </a:p>
        </p:txBody>
      </p:sp>
      <p:sp>
        <p:nvSpPr>
          <p:cNvPr id="60" name="Rounded Rectangle 59"/>
          <p:cNvSpPr/>
          <p:nvPr/>
        </p:nvSpPr>
        <p:spPr>
          <a:xfrm>
            <a:off x="2945633" y="5105400"/>
            <a:ext cx="436766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C00000"/>
                </a:solidFill>
                <a:ea typeface="ＭＳ Ｐゴシック" pitchFamily="-106" charset="-128"/>
              </a:rPr>
              <a:t/>
            </a:r>
            <a:br>
              <a:rPr lang="en-US" i="1">
                <a:solidFill>
                  <a:srgbClr val="C00000"/>
                </a:solidFill>
                <a:ea typeface="ＭＳ Ｐゴシック" pitchFamily="-106" charset="-128"/>
              </a:rPr>
            </a:br>
            <a:endParaRPr lang="en-US" i="1">
              <a:solidFill>
                <a:srgbClr val="C00000"/>
              </a:solidFill>
              <a:ea typeface="ＭＳ Ｐゴシック" pitchFamily="-106" charset="-128"/>
            </a:endParaRPr>
          </a:p>
        </p:txBody>
      </p:sp>
      <p:sp>
        <p:nvSpPr>
          <p:cNvPr id="34" name="Rounded Rectangle 33"/>
          <p:cNvSpPr/>
          <p:nvPr/>
        </p:nvSpPr>
        <p:spPr>
          <a:xfrm>
            <a:off x="914162" y="3657600"/>
            <a:ext cx="812588" cy="21336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43" name="Rounded Rectangle 42"/>
          <p:cNvSpPr/>
          <p:nvPr/>
        </p:nvSpPr>
        <p:spPr>
          <a:xfrm>
            <a:off x="2945633" y="2459566"/>
            <a:ext cx="690700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0" name="TextBox 29"/>
          <p:cNvSpPr txBox="1">
            <a:spLocks noChangeArrowheads="1"/>
          </p:cNvSpPr>
          <p:nvPr/>
        </p:nvSpPr>
        <p:spPr bwMode="auto">
          <a:xfrm>
            <a:off x="3100110" y="2565400"/>
            <a:ext cx="4213185" cy="369888"/>
          </a:xfrm>
          <a:prstGeom prst="rect">
            <a:avLst/>
          </a:prstGeom>
          <a:noFill/>
          <a:ln w="9525">
            <a:noFill/>
            <a:miter lim="800000"/>
            <a:headEnd/>
            <a:tailEnd/>
          </a:ln>
        </p:spPr>
        <p:txBody>
          <a:bodyPr>
            <a:spAutoFit/>
          </a:bodyPr>
          <a:lstStyle/>
          <a:p>
            <a:r>
              <a:rPr lang="en-US">
                <a:solidFill>
                  <a:srgbClr val="F3AF35"/>
                </a:solidFill>
              </a:rPr>
              <a:t>Programming Environment</a:t>
            </a:r>
          </a:p>
        </p:txBody>
      </p:sp>
      <p:sp>
        <p:nvSpPr>
          <p:cNvPr id="32" name="Rounded Rectangle 31"/>
          <p:cNvSpPr/>
          <p:nvPr/>
        </p:nvSpPr>
        <p:spPr>
          <a:xfrm>
            <a:off x="2945633" y="3782482"/>
            <a:ext cx="548497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2" name="TextBox 32"/>
          <p:cNvSpPr txBox="1">
            <a:spLocks noChangeArrowheads="1"/>
          </p:cNvSpPr>
          <p:nvPr/>
        </p:nvSpPr>
        <p:spPr bwMode="auto">
          <a:xfrm>
            <a:off x="3100111" y="3911600"/>
            <a:ext cx="4615247" cy="369888"/>
          </a:xfrm>
          <a:prstGeom prst="rect">
            <a:avLst/>
          </a:prstGeom>
          <a:noFill/>
          <a:ln w="9525">
            <a:noFill/>
            <a:miter lim="800000"/>
            <a:headEnd/>
            <a:tailEnd/>
          </a:ln>
        </p:spPr>
        <p:txBody>
          <a:bodyPr>
            <a:spAutoFit/>
          </a:bodyPr>
          <a:lstStyle/>
          <a:p>
            <a:r>
              <a:rPr lang="en-US" b="1" dirty="0">
                <a:solidFill>
                  <a:schemeClr val="accent3">
                    <a:lumMod val="75000"/>
                  </a:schemeClr>
                </a:solidFill>
              </a:rPr>
              <a:t>Translation Environment</a:t>
            </a:r>
          </a:p>
        </p:txBody>
      </p:sp>
      <p:sp>
        <p:nvSpPr>
          <p:cNvPr id="55" name="Rounded Rectangle 54"/>
          <p:cNvSpPr/>
          <p:nvPr/>
        </p:nvSpPr>
        <p:spPr>
          <a:xfrm>
            <a:off x="2945634" y="1066800"/>
            <a:ext cx="7977755" cy="75565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4" name="TextBox 57"/>
          <p:cNvSpPr txBox="1">
            <a:spLocks noChangeArrowheads="1"/>
          </p:cNvSpPr>
          <p:nvPr/>
        </p:nvSpPr>
        <p:spPr bwMode="auto">
          <a:xfrm>
            <a:off x="3100110" y="1219200"/>
            <a:ext cx="4257624" cy="369888"/>
          </a:xfrm>
          <a:prstGeom prst="rect">
            <a:avLst/>
          </a:prstGeom>
          <a:noFill/>
          <a:ln w="9525">
            <a:noFill/>
            <a:miter lim="800000"/>
            <a:headEnd/>
            <a:tailEnd/>
          </a:ln>
        </p:spPr>
        <p:txBody>
          <a:bodyPr>
            <a:spAutoFit/>
          </a:bodyPr>
          <a:lstStyle/>
          <a:p>
            <a:r>
              <a:rPr lang="en-US" dirty="0">
                <a:solidFill>
                  <a:srgbClr val="F3AF35"/>
                </a:solidFill>
              </a:rPr>
              <a:t>Applications, Patterns</a:t>
            </a:r>
          </a:p>
        </p:txBody>
      </p:sp>
      <p:sp>
        <p:nvSpPr>
          <p:cNvPr id="13325" name="TextBox 61"/>
          <p:cNvSpPr txBox="1">
            <a:spLocks noChangeArrowheads="1"/>
          </p:cNvSpPr>
          <p:nvPr/>
        </p:nvSpPr>
        <p:spPr bwMode="auto">
          <a:xfrm>
            <a:off x="3148780" y="5181600"/>
            <a:ext cx="2557110" cy="369332"/>
          </a:xfrm>
          <a:prstGeom prst="rect">
            <a:avLst/>
          </a:prstGeom>
          <a:noFill/>
          <a:ln w="9525">
            <a:noFill/>
            <a:miter lim="800000"/>
            <a:headEnd/>
            <a:tailEnd/>
          </a:ln>
        </p:spPr>
        <p:txBody>
          <a:bodyPr wrap="none">
            <a:spAutoFit/>
          </a:bodyPr>
          <a:lstStyle/>
          <a:p>
            <a:r>
              <a:rPr lang="en-US">
                <a:solidFill>
                  <a:srgbClr val="F3AF35"/>
                </a:solidFill>
              </a:rPr>
              <a:t>Execution Environment</a:t>
            </a:r>
          </a:p>
        </p:txBody>
      </p:sp>
      <p:sp>
        <p:nvSpPr>
          <p:cNvPr id="13326" name="TextBox 27"/>
          <p:cNvSpPr txBox="1">
            <a:spLocks noChangeArrowheads="1"/>
          </p:cNvSpPr>
          <p:nvPr/>
        </p:nvSpPr>
        <p:spPr bwMode="auto">
          <a:xfrm rot="-5400000">
            <a:off x="547965" y="4644509"/>
            <a:ext cx="1428596" cy="369332"/>
          </a:xfrm>
          <a:prstGeom prst="rect">
            <a:avLst/>
          </a:prstGeom>
          <a:noFill/>
          <a:ln w="9525">
            <a:noFill/>
            <a:miter lim="800000"/>
            <a:headEnd/>
            <a:tailEnd/>
          </a:ln>
        </p:spPr>
        <p:txBody>
          <a:bodyPr wrap="none">
            <a:spAutoFit/>
          </a:bodyPr>
          <a:lstStyle/>
          <a:p>
            <a:r>
              <a:rPr lang="en-US">
                <a:solidFill>
                  <a:srgbClr val="F3AF35"/>
                </a:solidFill>
              </a:rPr>
              <a:t>Correctness</a:t>
            </a:r>
          </a:p>
        </p:txBody>
      </p:sp>
      <p:sp>
        <p:nvSpPr>
          <p:cNvPr id="13330" name="TextBox 38"/>
          <p:cNvSpPr txBox="1">
            <a:spLocks noChangeArrowheads="1"/>
          </p:cNvSpPr>
          <p:nvPr/>
        </p:nvSpPr>
        <p:spPr bwMode="auto">
          <a:xfrm>
            <a:off x="5180251" y="1935480"/>
            <a:ext cx="4916731"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New applications &amp; catalog of parallel patterns</a:t>
            </a:r>
          </a:p>
        </p:txBody>
      </p:sp>
      <p:sp>
        <p:nvSpPr>
          <p:cNvPr id="13332" name="TextBox 40"/>
          <p:cNvSpPr txBox="1">
            <a:spLocks noChangeArrowheads="1"/>
          </p:cNvSpPr>
          <p:nvPr/>
        </p:nvSpPr>
        <p:spPr bwMode="auto">
          <a:xfrm>
            <a:off x="4570809" y="4572000"/>
            <a:ext cx="7110148" cy="369888"/>
          </a:xfrm>
          <a:prstGeom prst="rect">
            <a:avLst/>
          </a:prstGeom>
          <a:noFill/>
          <a:ln w="9525">
            <a:noFill/>
            <a:miter lim="800000"/>
            <a:headEnd/>
            <a:tailEnd/>
          </a:ln>
        </p:spPr>
        <p:txBody>
          <a:bodyPr>
            <a:spAutoFit/>
          </a:bodyPr>
          <a:lstStyle/>
          <a:p>
            <a:r>
              <a:rPr lang="en-US" b="1" dirty="0" err="1">
                <a:solidFill>
                  <a:schemeClr val="accent2">
                    <a:lumMod val="75000"/>
                  </a:schemeClr>
                </a:solidFill>
              </a:rPr>
              <a:t>Multiscale</a:t>
            </a:r>
            <a:r>
              <a:rPr lang="en-US" b="1" dirty="0">
                <a:solidFill>
                  <a:schemeClr val="accent2">
                    <a:lumMod val="75000"/>
                  </a:schemeClr>
                </a:solidFill>
              </a:rPr>
              <a:t> compilation</a:t>
            </a:r>
          </a:p>
        </p:txBody>
      </p:sp>
      <p:sp>
        <p:nvSpPr>
          <p:cNvPr id="13333" name="TextBox 44"/>
          <p:cNvSpPr txBox="1">
            <a:spLocks noChangeArrowheads="1"/>
          </p:cNvSpPr>
          <p:nvPr/>
        </p:nvSpPr>
        <p:spPr bwMode="auto">
          <a:xfrm>
            <a:off x="3859795" y="5913121"/>
            <a:ext cx="3790685" cy="646113"/>
          </a:xfrm>
          <a:prstGeom prst="rect">
            <a:avLst/>
          </a:prstGeom>
          <a:noFill/>
          <a:ln w="9525">
            <a:noFill/>
            <a:miter lim="800000"/>
            <a:headEnd/>
            <a:tailEnd/>
          </a:ln>
        </p:spPr>
        <p:txBody>
          <a:bodyPr wrap="square">
            <a:spAutoFit/>
          </a:bodyPr>
          <a:lstStyle/>
          <a:p>
            <a:r>
              <a:rPr lang="en-US" dirty="0">
                <a:solidFill>
                  <a:schemeClr val="accent2">
                    <a:lumMod val="40000"/>
                    <a:lumOff val="60000"/>
                  </a:schemeClr>
                </a:solidFill>
              </a:rPr>
              <a:t>Virtual architecture to manage scalability &amp; heterogeneity</a:t>
            </a:r>
          </a:p>
        </p:txBody>
      </p:sp>
      <p:sp>
        <p:nvSpPr>
          <p:cNvPr id="13334" name="TextBox 26"/>
          <p:cNvSpPr txBox="1">
            <a:spLocks noChangeArrowheads="1"/>
          </p:cNvSpPr>
          <p:nvPr/>
        </p:nvSpPr>
        <p:spPr bwMode="auto">
          <a:xfrm rot="-5400000">
            <a:off x="-1381393" y="4543835"/>
            <a:ext cx="3954929"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Did the system do what you wanted?</a:t>
            </a:r>
          </a:p>
        </p:txBody>
      </p:sp>
      <p:sp>
        <p:nvSpPr>
          <p:cNvPr id="13331" name="TextBox 39"/>
          <p:cNvSpPr txBox="1">
            <a:spLocks noChangeArrowheads="1"/>
          </p:cNvSpPr>
          <p:nvPr/>
        </p:nvSpPr>
        <p:spPr bwMode="auto">
          <a:xfrm>
            <a:off x="4977104" y="3246120"/>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programming</a:t>
            </a:r>
          </a:p>
        </p:txBody>
      </p:sp>
      <p:sp>
        <p:nvSpPr>
          <p:cNvPr id="28" name="Up-Down Arrow 27"/>
          <p:cNvSpPr/>
          <p:nvPr/>
        </p:nvSpPr>
        <p:spPr bwMode="auto">
          <a:xfrm>
            <a:off x="3594846" y="1845173"/>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Up-Down Arrow 28"/>
          <p:cNvSpPr/>
          <p:nvPr/>
        </p:nvSpPr>
        <p:spPr bwMode="auto">
          <a:xfrm>
            <a:off x="3594846" y="3168089"/>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Up-Down Arrow 30"/>
          <p:cNvSpPr/>
          <p:nvPr/>
        </p:nvSpPr>
        <p:spPr bwMode="auto">
          <a:xfrm>
            <a:off x="3594846" y="4491005"/>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Left Arrow 32"/>
          <p:cNvSpPr/>
          <p:nvPr/>
        </p:nvSpPr>
        <p:spPr bwMode="auto">
          <a:xfrm>
            <a:off x="1819836" y="3850341"/>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 Arrow 34"/>
          <p:cNvSpPr/>
          <p:nvPr/>
        </p:nvSpPr>
        <p:spPr bwMode="auto">
          <a:xfrm>
            <a:off x="1882589" y="5248835"/>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Bent Arrow 38"/>
          <p:cNvSpPr/>
          <p:nvPr/>
        </p:nvSpPr>
        <p:spPr bwMode="auto">
          <a:xfrm>
            <a:off x="1192304" y="2631141"/>
            <a:ext cx="1479177" cy="84178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Multiscale Compilation Infrastructure</a:t>
            </a:r>
          </a:p>
        </p:txBody>
      </p:sp>
      <p:sp>
        <p:nvSpPr>
          <p:cNvPr id="44035" name="Content Placeholder 2"/>
          <p:cNvSpPr>
            <a:spLocks noGrp="1"/>
          </p:cNvSpPr>
          <p:nvPr>
            <p:ph idx="1"/>
          </p:nvPr>
        </p:nvSpPr>
        <p:spPr>
          <a:xfrm>
            <a:off x="507868" y="1412875"/>
            <a:ext cx="11173090" cy="5179880"/>
          </a:xfrm>
        </p:spPr>
        <p:txBody>
          <a:bodyPr/>
          <a:lstStyle/>
          <a:p>
            <a:r>
              <a:rPr lang="en-US" dirty="0" smtClean="0"/>
              <a:t>Supports transformations that happen at different times and different ways</a:t>
            </a:r>
          </a:p>
          <a:p>
            <a:pPr lvl="1"/>
            <a:r>
              <a:rPr lang="en-US" dirty="0" smtClean="0"/>
              <a:t>User-driven refactoring</a:t>
            </a:r>
          </a:p>
          <a:p>
            <a:pPr lvl="1"/>
            <a:r>
              <a:rPr lang="en-US" dirty="0" smtClean="0"/>
              <a:t>Compile-time parallelization &amp; optimization</a:t>
            </a:r>
          </a:p>
          <a:p>
            <a:pPr lvl="1"/>
            <a:r>
              <a:rPr lang="en-US" dirty="0" smtClean="0"/>
              <a:t>Platform-dependent </a:t>
            </a:r>
            <a:r>
              <a:rPr lang="en-US" dirty="0" err="1" smtClean="0"/>
              <a:t>autotuning</a:t>
            </a:r>
            <a:endParaRPr lang="en-US" dirty="0" smtClean="0"/>
          </a:p>
          <a:p>
            <a:pPr lvl="1"/>
            <a:r>
              <a:rPr lang="en-US" dirty="0" smtClean="0"/>
              <a:t>Input-dependent </a:t>
            </a:r>
            <a:r>
              <a:rPr lang="en-US" dirty="0" err="1" smtClean="0"/>
              <a:t>autotuning</a:t>
            </a:r>
            <a:endParaRPr lang="en-US" dirty="0" smtClean="0"/>
          </a:p>
          <a:p>
            <a:pPr>
              <a:spcBef>
                <a:spcPts val="1800"/>
              </a:spcBef>
            </a:pPr>
            <a:r>
              <a:rPr lang="en-US" dirty="0" smtClean="0"/>
              <a:t>Issues:</a:t>
            </a:r>
          </a:p>
          <a:p>
            <a:pPr lvl="1"/>
            <a:r>
              <a:rPr lang="en-US" dirty="0" smtClean="0"/>
              <a:t>Factoring in information created by external analysis tools (e.g., equivalence of different functions), and provided by run-time (e.g., inspector-executor, performance)</a:t>
            </a:r>
          </a:p>
          <a:p>
            <a:pPr lvl="1"/>
            <a:r>
              <a:rPr lang="en-US" dirty="0" smtClean="0"/>
              <a:t>Managing data layout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p:cNvSpPr>
          <p:nvPr>
            <p:ph type="title"/>
          </p:nvPr>
        </p:nvSpPr>
        <p:spPr/>
        <p:txBody>
          <a:bodyPr/>
          <a:lstStyle/>
          <a:p>
            <a:r>
              <a:rPr smtClean="0"/>
              <a:t>A New </a:t>
            </a:r>
            <a:r>
              <a:rPr sz="5400" smtClean="0"/>
              <a:t>Compiler</a:t>
            </a:r>
            <a:r>
              <a:rPr smtClean="0"/>
              <a:t> Infrastructure</a:t>
            </a:r>
          </a:p>
        </p:txBody>
      </p:sp>
      <p:sp>
        <p:nvSpPr>
          <p:cNvPr id="32" name="Rounded Rectangle 31"/>
          <p:cNvSpPr/>
          <p:nvPr/>
        </p:nvSpPr>
        <p:spPr>
          <a:xfrm>
            <a:off x="496824" y="1426030"/>
            <a:ext cx="6047667"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000" b="1" dirty="0">
                <a:solidFill>
                  <a:schemeClr val="accent1">
                    <a:lumMod val="50000"/>
                  </a:schemeClr>
                </a:solidFill>
                <a:latin typeface="Bookman Old Style" pitchFamily="18" charset="0"/>
                <a:ea typeface="ＭＳ Ｐゴシック" pitchFamily="-106" charset="-128"/>
              </a:rPr>
              <a:t>Front-end type systems and whole-program analysis</a:t>
            </a:r>
          </a:p>
        </p:txBody>
      </p:sp>
      <p:sp>
        <p:nvSpPr>
          <p:cNvPr id="2" name="Rounded Rectangle 31"/>
          <p:cNvSpPr/>
          <p:nvPr/>
        </p:nvSpPr>
        <p:spPr>
          <a:xfrm>
            <a:off x="529482" y="3265716"/>
            <a:ext cx="5992839"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000" b="1" dirty="0">
                <a:solidFill>
                  <a:srgbClr val="FF0000"/>
                </a:solidFill>
                <a:latin typeface="Bookman Old Style" pitchFamily="18" charset="0"/>
                <a:ea typeface="ＭＳ Ｐゴシック" pitchFamily="-106" charset="-128"/>
              </a:rPr>
              <a:t>Program Dependence Graph (PDG) based parallelism transformations</a:t>
            </a:r>
          </a:p>
        </p:txBody>
      </p:sp>
      <p:sp>
        <p:nvSpPr>
          <p:cNvPr id="3" name="Rounded Rectangle 31"/>
          <p:cNvSpPr/>
          <p:nvPr/>
        </p:nvSpPr>
        <p:spPr>
          <a:xfrm>
            <a:off x="573025" y="5464630"/>
            <a:ext cx="594534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000" b="1" dirty="0">
                <a:solidFill>
                  <a:schemeClr val="accent1">
                    <a:lumMod val="50000"/>
                  </a:schemeClr>
                </a:solidFill>
                <a:latin typeface="Bookman Old Style" pitchFamily="18" charset="0"/>
                <a:ea typeface="ＭＳ Ｐゴシック" pitchFamily="-106" charset="-128"/>
              </a:rPr>
              <a:t>Execution platform</a:t>
            </a:r>
          </a:p>
        </p:txBody>
      </p:sp>
      <p:cxnSp>
        <p:nvCxnSpPr>
          <p:cNvPr id="45064" name="AutoShape 17"/>
          <p:cNvCxnSpPr>
            <a:cxnSpLocks noChangeShapeType="1"/>
            <a:stCxn id="32" idx="2"/>
            <a:endCxn id="2" idx="0"/>
          </p:cNvCxnSpPr>
          <p:nvPr/>
        </p:nvCxnSpPr>
        <p:spPr bwMode="auto">
          <a:xfrm rot="16200000" flipH="1">
            <a:off x="2946337" y="2686151"/>
            <a:ext cx="1153886" cy="5244"/>
          </a:xfrm>
          <a:prstGeom prst="straightConnector1">
            <a:avLst/>
          </a:prstGeom>
          <a:noFill/>
          <a:ln w="38100">
            <a:solidFill>
              <a:schemeClr val="bg1">
                <a:lumMod val="75000"/>
                <a:lumOff val="25000"/>
              </a:schemeClr>
            </a:solidFill>
            <a:round/>
            <a:headEnd/>
            <a:tailEnd type="triangle" w="med" len="med"/>
          </a:ln>
        </p:spPr>
      </p:cxnSp>
      <p:sp>
        <p:nvSpPr>
          <p:cNvPr id="45066" name="Text Box 22"/>
          <p:cNvSpPr txBox="1">
            <a:spLocks noChangeArrowheads="1"/>
          </p:cNvSpPr>
          <p:nvPr/>
        </p:nvSpPr>
        <p:spPr bwMode="auto">
          <a:xfrm>
            <a:off x="268975" y="4495802"/>
            <a:ext cx="1828324" cy="400110"/>
          </a:xfrm>
          <a:prstGeom prst="rect">
            <a:avLst/>
          </a:prstGeom>
          <a:noFill/>
          <a:ln w="9525">
            <a:noFill/>
            <a:miter lim="800000"/>
            <a:headEnd/>
            <a:tailEnd/>
          </a:ln>
        </p:spPr>
        <p:txBody>
          <a:bodyPr>
            <a:spAutoFit/>
          </a:bodyPr>
          <a:lstStyle/>
          <a:p>
            <a:pPr>
              <a:spcBef>
                <a:spcPct val="50000"/>
              </a:spcBef>
            </a:pPr>
            <a:r>
              <a:rPr lang="en-US" sz="2000" b="1" dirty="0">
                <a:solidFill>
                  <a:schemeClr val="bg1">
                    <a:lumMod val="65000"/>
                    <a:lumOff val="35000"/>
                  </a:schemeClr>
                </a:solidFill>
                <a:latin typeface="Segoe"/>
              </a:rPr>
              <a:t>Feedback</a:t>
            </a:r>
          </a:p>
        </p:txBody>
      </p:sp>
      <p:sp>
        <p:nvSpPr>
          <p:cNvPr id="45067" name="Text Box 26"/>
          <p:cNvSpPr txBox="1">
            <a:spLocks noChangeArrowheads="1"/>
          </p:cNvSpPr>
          <p:nvPr/>
        </p:nvSpPr>
        <p:spPr bwMode="auto">
          <a:xfrm>
            <a:off x="6966185" y="2362201"/>
            <a:ext cx="4890536" cy="2831544"/>
          </a:xfrm>
          <a:prstGeom prst="rect">
            <a:avLst/>
          </a:prstGeom>
          <a:noFill/>
          <a:ln w="9525">
            <a:noFill/>
            <a:miter lim="800000"/>
            <a:headEnd/>
            <a:tailEnd/>
          </a:ln>
        </p:spPr>
        <p:txBody>
          <a:bodyPr wrap="square">
            <a:spAutoFit/>
          </a:bodyPr>
          <a:lstStyle/>
          <a:p>
            <a:pPr marL="342900" indent="-342900">
              <a:spcBef>
                <a:spcPct val="50000"/>
              </a:spcBef>
            </a:pPr>
            <a:r>
              <a:rPr lang="en-US" sz="2400" b="1" dirty="0">
                <a:solidFill>
                  <a:schemeClr val="bg1">
                    <a:lumMod val="65000"/>
                    <a:lumOff val="35000"/>
                  </a:schemeClr>
                </a:solidFill>
                <a:latin typeface="Segoe"/>
              </a:rPr>
              <a:t>Annotated dependencies</a:t>
            </a:r>
            <a:r>
              <a:rPr lang="en-US" sz="2400" dirty="0">
                <a:solidFill>
                  <a:schemeClr val="bg1">
                    <a:lumMod val="65000"/>
                    <a:lumOff val="35000"/>
                  </a:schemeClr>
                </a:solidFill>
                <a:latin typeface="Segoe"/>
              </a:rPr>
              <a:t>:</a:t>
            </a:r>
          </a:p>
          <a:p>
            <a:pPr marL="342900" indent="-342900">
              <a:buFont typeface="Bookman Old Style" pitchFamily="18" charset="0"/>
              <a:buAutoNum type="arabicPeriod"/>
            </a:pPr>
            <a:r>
              <a:rPr lang="en-US" sz="2400" dirty="0" smtClean="0">
                <a:solidFill>
                  <a:schemeClr val="bg1">
                    <a:lumMod val="65000"/>
                    <a:lumOff val="35000"/>
                  </a:schemeClr>
                </a:solidFill>
                <a:latin typeface="Segoe"/>
              </a:rPr>
              <a:t>additional </a:t>
            </a:r>
            <a:r>
              <a:rPr lang="en-US" sz="2400" dirty="0">
                <a:solidFill>
                  <a:schemeClr val="bg1">
                    <a:lumMod val="65000"/>
                    <a:lumOff val="35000"/>
                  </a:schemeClr>
                </a:solidFill>
                <a:latin typeface="Segoe"/>
              </a:rPr>
              <a:t>user input (refactoring, annotations)</a:t>
            </a:r>
          </a:p>
          <a:p>
            <a:pPr marL="342900" indent="-342900">
              <a:buFont typeface="Bookman Old Style" pitchFamily="18" charset="0"/>
              <a:buAutoNum type="arabicPeriod"/>
            </a:pPr>
            <a:r>
              <a:rPr lang="en-US" sz="2400" dirty="0" smtClean="0">
                <a:solidFill>
                  <a:schemeClr val="bg1">
                    <a:lumMod val="65000"/>
                    <a:lumOff val="35000"/>
                  </a:schemeClr>
                </a:solidFill>
                <a:latin typeface="Segoe"/>
              </a:rPr>
              <a:t>run-time </a:t>
            </a:r>
            <a:r>
              <a:rPr lang="en-US" sz="2400" dirty="0">
                <a:solidFill>
                  <a:schemeClr val="bg1">
                    <a:lumMod val="65000"/>
                    <a:lumOff val="35000"/>
                  </a:schemeClr>
                </a:solidFill>
                <a:latin typeface="Segoe"/>
              </a:rPr>
              <a:t>feedback</a:t>
            </a:r>
          </a:p>
          <a:p>
            <a:pPr marL="342900" indent="-342900">
              <a:spcBef>
                <a:spcPts val="1200"/>
              </a:spcBef>
            </a:pPr>
            <a:r>
              <a:rPr lang="en-US" sz="2400" b="1" dirty="0">
                <a:solidFill>
                  <a:schemeClr val="bg1">
                    <a:lumMod val="65000"/>
                    <a:lumOff val="35000"/>
                  </a:schemeClr>
                </a:solidFill>
                <a:latin typeface="Segoe"/>
              </a:rPr>
              <a:t>Transformation plug-ins</a:t>
            </a:r>
          </a:p>
          <a:p>
            <a:pPr marL="342900" indent="-342900">
              <a:buFont typeface="Bookman Old Style" pitchFamily="18" charset="0"/>
              <a:buAutoNum type="arabicPeriod"/>
            </a:pPr>
            <a:r>
              <a:rPr lang="en-US" sz="2400" dirty="0">
                <a:solidFill>
                  <a:schemeClr val="bg1">
                    <a:lumMod val="65000"/>
                    <a:lumOff val="35000"/>
                  </a:schemeClr>
                </a:solidFill>
                <a:latin typeface="Segoe"/>
              </a:rPr>
              <a:t>Optimistic transformations</a:t>
            </a:r>
          </a:p>
          <a:p>
            <a:pPr marL="342900" indent="-342900">
              <a:buFont typeface="Bookman Old Style" pitchFamily="18" charset="0"/>
              <a:buAutoNum type="arabicPeriod"/>
            </a:pPr>
            <a:r>
              <a:rPr lang="en-US" sz="2400" dirty="0">
                <a:solidFill>
                  <a:schemeClr val="bg1">
                    <a:lumMod val="65000"/>
                    <a:lumOff val="35000"/>
                  </a:schemeClr>
                </a:solidFill>
                <a:latin typeface="Segoe"/>
              </a:rPr>
              <a:t>Domain specific transformations</a:t>
            </a:r>
          </a:p>
        </p:txBody>
      </p:sp>
      <p:cxnSp>
        <p:nvCxnSpPr>
          <p:cNvPr id="20" name="Curved Connector 19"/>
          <p:cNvCxnSpPr>
            <a:stCxn id="3" idx="1"/>
            <a:endCxn id="2" idx="1"/>
          </p:cNvCxnSpPr>
          <p:nvPr/>
        </p:nvCxnSpPr>
        <p:spPr>
          <a:xfrm rot="10800000">
            <a:off x="529483" y="3608616"/>
            <a:ext cx="43543" cy="2198914"/>
          </a:xfrm>
          <a:prstGeom prst="curvedConnector3">
            <a:avLst>
              <a:gd name="adj1" fmla="val 62499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3" idx="1"/>
            <a:endCxn id="32" idx="1"/>
          </p:cNvCxnSpPr>
          <p:nvPr/>
        </p:nvCxnSpPr>
        <p:spPr>
          <a:xfrm rot="10800000">
            <a:off x="496825" y="1768930"/>
            <a:ext cx="76201" cy="4038600"/>
          </a:xfrm>
          <a:prstGeom prst="curvedConnector3">
            <a:avLst>
              <a:gd name="adj1" fmla="val 399996"/>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AutoShape 17"/>
          <p:cNvCxnSpPr>
            <a:cxnSpLocks noChangeShapeType="1"/>
            <a:stCxn id="2" idx="2"/>
            <a:endCxn id="3" idx="0"/>
          </p:cNvCxnSpPr>
          <p:nvPr/>
        </p:nvCxnSpPr>
        <p:spPr bwMode="auto">
          <a:xfrm rot="16200000" flipH="1">
            <a:off x="2779242" y="4698176"/>
            <a:ext cx="1513114" cy="19794"/>
          </a:xfrm>
          <a:prstGeom prst="straightConnector1">
            <a:avLst/>
          </a:prstGeom>
          <a:noFill/>
          <a:ln w="38100">
            <a:solidFill>
              <a:schemeClr val="bg1">
                <a:lumMod val="75000"/>
                <a:lumOff val="25000"/>
              </a:schemeClr>
            </a:solidFill>
            <a:round/>
            <a:headEnd/>
            <a:tailEnd type="triangle" w="med" len="med"/>
          </a:ln>
        </p:spPr>
      </p:cxnSp>
      <p:sp>
        <p:nvSpPr>
          <p:cNvPr id="42" name="Freeform 41"/>
          <p:cNvSpPr/>
          <p:nvPr/>
        </p:nvSpPr>
        <p:spPr>
          <a:xfrm>
            <a:off x="92528" y="3603171"/>
            <a:ext cx="451758" cy="2188029"/>
          </a:xfrm>
          <a:custGeom>
            <a:avLst/>
            <a:gdLst>
              <a:gd name="connsiteX0" fmla="*/ 419101 w 451758"/>
              <a:gd name="connsiteY0" fmla="*/ 0 h 2188029"/>
              <a:gd name="connsiteX1" fmla="*/ 5443 w 451758"/>
              <a:gd name="connsiteY1" fmla="*/ 1023258 h 2188029"/>
              <a:gd name="connsiteX2" fmla="*/ 451758 w 451758"/>
              <a:gd name="connsiteY2" fmla="*/ 2188029 h 2188029"/>
            </a:gdLst>
            <a:ahLst/>
            <a:cxnLst>
              <a:cxn ang="0">
                <a:pos x="connsiteX0" y="connsiteY0"/>
              </a:cxn>
              <a:cxn ang="0">
                <a:pos x="connsiteX1" y="connsiteY1"/>
              </a:cxn>
              <a:cxn ang="0">
                <a:pos x="connsiteX2" y="connsiteY2"/>
              </a:cxn>
            </a:cxnLst>
            <a:rect l="l" t="t" r="r" b="b"/>
            <a:pathLst>
              <a:path w="451758" h="2188029">
                <a:moveTo>
                  <a:pt x="419101" y="0"/>
                </a:moveTo>
                <a:cubicBezTo>
                  <a:pt x="209550" y="329293"/>
                  <a:pt x="0" y="658587"/>
                  <a:pt x="5443" y="1023258"/>
                </a:cubicBezTo>
                <a:cubicBezTo>
                  <a:pt x="10886" y="1387929"/>
                  <a:pt x="384629" y="2004786"/>
                  <a:pt x="451758" y="2188029"/>
                </a:cubicBezTo>
              </a:path>
            </a:pathLst>
          </a:custGeom>
          <a:ln w="38100">
            <a:solidFill>
              <a:schemeClr val="bg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smtClean="0"/>
              <a:t>The Illinois</a:t>
            </a:r>
            <a:br>
              <a:rPr lang="en-US" smtClean="0"/>
            </a:br>
            <a:r>
              <a:rPr lang="en-US" smtClean="0"/>
              <a:t>UPCRC Team</a:t>
            </a:r>
          </a:p>
        </p:txBody>
      </p:sp>
      <p:pic>
        <p:nvPicPr>
          <p:cNvPr id="8194" name="Picture 29" descr="Matthew I. Frank"/>
          <p:cNvPicPr>
            <a:picLocks noGrp="1" noChangeAspect="1" noChangeArrowheads="1"/>
          </p:cNvPicPr>
          <p:nvPr>
            <p:ph sz="quarter" idx="4294967295"/>
          </p:nvPr>
        </p:nvPicPr>
        <p:blipFill>
          <a:blip r:embed="rId3"/>
          <a:srcRect/>
          <a:stretch>
            <a:fillRect/>
          </a:stretch>
        </p:blipFill>
        <p:spPr>
          <a:xfrm>
            <a:off x="533602" y="5257800"/>
            <a:ext cx="909642" cy="1295400"/>
          </a:xfrm>
        </p:spPr>
      </p:pic>
      <p:pic>
        <p:nvPicPr>
          <p:cNvPr id="8195" name="Picture 25" descr="jtorrell"/>
          <p:cNvPicPr>
            <a:picLocks noGrp="1" noChangeAspect="1" noChangeArrowheads="1"/>
          </p:cNvPicPr>
          <p:nvPr>
            <p:ph idx="4294967295"/>
          </p:nvPr>
        </p:nvPicPr>
        <p:blipFill>
          <a:blip r:embed="rId4"/>
          <a:srcRect/>
          <a:stretch>
            <a:fillRect/>
          </a:stretch>
        </p:blipFill>
        <p:spPr>
          <a:xfrm>
            <a:off x="10556649" y="5181600"/>
            <a:ext cx="1284790" cy="1279525"/>
          </a:xfrm>
        </p:spPr>
      </p:pic>
      <p:pic>
        <p:nvPicPr>
          <p:cNvPr id="8197" name="Picture 4"/>
          <p:cNvPicPr>
            <a:picLocks noChangeAspect="1" noChangeArrowheads="1"/>
          </p:cNvPicPr>
          <p:nvPr/>
        </p:nvPicPr>
        <p:blipFill>
          <a:blip r:embed="rId5"/>
          <a:srcRect/>
          <a:stretch>
            <a:fillRect/>
          </a:stretch>
        </p:blipFill>
        <p:spPr bwMode="auto">
          <a:xfrm>
            <a:off x="533602" y="1615440"/>
            <a:ext cx="1264386" cy="1600200"/>
          </a:xfrm>
          <a:prstGeom prst="rect">
            <a:avLst/>
          </a:prstGeom>
          <a:noFill/>
          <a:ln w="9525">
            <a:noFill/>
            <a:miter lim="800000"/>
            <a:headEnd/>
            <a:tailEnd/>
          </a:ln>
        </p:spPr>
      </p:pic>
      <p:pic>
        <p:nvPicPr>
          <p:cNvPr id="8198" name="Picture 8" descr="015"/>
          <p:cNvPicPr>
            <a:picLocks noChangeAspect="1" noChangeArrowheads="1"/>
          </p:cNvPicPr>
          <p:nvPr/>
        </p:nvPicPr>
        <p:blipFill>
          <a:blip r:embed="rId6"/>
          <a:srcRect/>
          <a:stretch>
            <a:fillRect/>
          </a:stretch>
        </p:blipFill>
        <p:spPr bwMode="auto">
          <a:xfrm>
            <a:off x="4297862" y="3276600"/>
            <a:ext cx="1344664" cy="1905000"/>
          </a:xfrm>
          <a:prstGeom prst="rect">
            <a:avLst/>
          </a:prstGeom>
          <a:noFill/>
          <a:ln w="9525">
            <a:noFill/>
            <a:miter lim="800000"/>
            <a:headEnd/>
            <a:tailEnd/>
          </a:ln>
        </p:spPr>
      </p:pic>
      <p:pic>
        <p:nvPicPr>
          <p:cNvPr id="8199" name="Picture 12" descr="padua"/>
          <p:cNvPicPr>
            <a:picLocks noChangeAspect="1" noChangeArrowheads="1"/>
          </p:cNvPicPr>
          <p:nvPr/>
        </p:nvPicPr>
        <p:blipFill>
          <a:blip r:embed="rId7"/>
          <a:srcRect r="-2272" b="18182"/>
          <a:stretch>
            <a:fillRect/>
          </a:stretch>
        </p:blipFill>
        <p:spPr bwMode="auto">
          <a:xfrm>
            <a:off x="533602" y="3543300"/>
            <a:ext cx="1204178" cy="1371600"/>
          </a:xfrm>
          <a:prstGeom prst="rect">
            <a:avLst/>
          </a:prstGeom>
          <a:noFill/>
          <a:ln w="9525">
            <a:noFill/>
            <a:miter lim="800000"/>
            <a:headEnd/>
            <a:tailEnd/>
          </a:ln>
        </p:spPr>
      </p:pic>
      <p:pic>
        <p:nvPicPr>
          <p:cNvPr id="8200" name="Picture 13" descr="vadve"/>
          <p:cNvPicPr>
            <a:picLocks noChangeAspect="1" noChangeArrowheads="1"/>
          </p:cNvPicPr>
          <p:nvPr/>
        </p:nvPicPr>
        <p:blipFill>
          <a:blip r:embed="rId8"/>
          <a:srcRect b="-5556"/>
          <a:stretch>
            <a:fillRect/>
          </a:stretch>
        </p:blipFill>
        <p:spPr bwMode="auto">
          <a:xfrm>
            <a:off x="10717541" y="1653540"/>
            <a:ext cx="1123898" cy="1524000"/>
          </a:xfrm>
          <a:prstGeom prst="rect">
            <a:avLst/>
          </a:prstGeom>
          <a:noFill/>
          <a:ln w="9525">
            <a:noFill/>
            <a:miter lim="800000"/>
            <a:headEnd/>
            <a:tailEnd/>
          </a:ln>
        </p:spPr>
      </p:pic>
      <p:pic>
        <p:nvPicPr>
          <p:cNvPr id="8201" name="Picture 14" descr="garzaran"/>
          <p:cNvPicPr>
            <a:picLocks noChangeAspect="1" noChangeArrowheads="1"/>
          </p:cNvPicPr>
          <p:nvPr/>
        </p:nvPicPr>
        <p:blipFill>
          <a:blip r:embed="rId9"/>
          <a:srcRect/>
          <a:stretch>
            <a:fillRect/>
          </a:stretch>
        </p:blipFill>
        <p:spPr bwMode="auto">
          <a:xfrm>
            <a:off x="2332019" y="5257800"/>
            <a:ext cx="1077068" cy="1295400"/>
          </a:xfrm>
          <a:prstGeom prst="rect">
            <a:avLst/>
          </a:prstGeom>
          <a:noFill/>
          <a:ln w="9525">
            <a:noFill/>
            <a:miter lim="800000"/>
            <a:headEnd/>
            <a:tailEnd/>
          </a:ln>
        </p:spPr>
      </p:pic>
      <p:pic>
        <p:nvPicPr>
          <p:cNvPr id="8202" name="Picture 15"/>
          <p:cNvPicPr>
            <a:picLocks noChangeAspect="1" noChangeArrowheads="1"/>
          </p:cNvPicPr>
          <p:nvPr/>
        </p:nvPicPr>
        <p:blipFill>
          <a:blip r:embed="rId10"/>
          <a:srcRect/>
          <a:stretch>
            <a:fillRect/>
          </a:stretch>
        </p:blipFill>
        <p:spPr bwMode="auto">
          <a:xfrm>
            <a:off x="6437751" y="3276600"/>
            <a:ext cx="1445012" cy="1905000"/>
          </a:xfrm>
          <a:prstGeom prst="rect">
            <a:avLst/>
          </a:prstGeom>
          <a:noFill/>
          <a:ln w="9525">
            <a:noFill/>
            <a:miter lim="800000"/>
            <a:headEnd/>
            <a:tailEnd/>
          </a:ln>
        </p:spPr>
      </p:pic>
      <p:pic>
        <p:nvPicPr>
          <p:cNvPr id="8203" name="Picture 16"/>
          <p:cNvPicPr>
            <a:picLocks noChangeAspect="1" noChangeArrowheads="1"/>
          </p:cNvPicPr>
          <p:nvPr/>
        </p:nvPicPr>
        <p:blipFill>
          <a:blip r:embed="rId11"/>
          <a:srcRect/>
          <a:stretch>
            <a:fillRect/>
          </a:stretch>
        </p:blipFill>
        <p:spPr bwMode="auto">
          <a:xfrm>
            <a:off x="2680439" y="1729740"/>
            <a:ext cx="1043620" cy="1371600"/>
          </a:xfrm>
          <a:prstGeom prst="rect">
            <a:avLst/>
          </a:prstGeom>
          <a:noFill/>
          <a:ln w="9525">
            <a:noFill/>
            <a:miter lim="800000"/>
            <a:headEnd/>
            <a:tailEnd/>
          </a:ln>
        </p:spPr>
      </p:pic>
      <p:pic>
        <p:nvPicPr>
          <p:cNvPr id="8204" name="Picture 17" descr="yyzhou"/>
          <p:cNvPicPr>
            <a:picLocks noChangeAspect="1" noChangeArrowheads="1"/>
          </p:cNvPicPr>
          <p:nvPr/>
        </p:nvPicPr>
        <p:blipFill>
          <a:blip r:embed="rId12"/>
          <a:srcRect r="3999" b="13637"/>
          <a:stretch>
            <a:fillRect/>
          </a:stretch>
        </p:blipFill>
        <p:spPr bwMode="auto">
          <a:xfrm>
            <a:off x="4408245" y="1691640"/>
            <a:ext cx="1123898" cy="1447800"/>
          </a:xfrm>
          <a:prstGeom prst="rect">
            <a:avLst/>
          </a:prstGeom>
          <a:noFill/>
          <a:ln w="9525">
            <a:noFill/>
            <a:miter lim="800000"/>
            <a:headEnd/>
            <a:tailEnd/>
          </a:ln>
        </p:spPr>
      </p:pic>
      <p:pic>
        <p:nvPicPr>
          <p:cNvPr id="8205" name="Picture 18" descr="kale"/>
          <p:cNvPicPr>
            <a:picLocks noChangeAspect="1" noChangeArrowheads="1"/>
          </p:cNvPicPr>
          <p:nvPr/>
        </p:nvPicPr>
        <p:blipFill>
          <a:blip r:embed="rId13"/>
          <a:srcRect/>
          <a:stretch>
            <a:fillRect/>
          </a:stretch>
        </p:blipFill>
        <p:spPr bwMode="auto">
          <a:xfrm>
            <a:off x="6598308" y="1653540"/>
            <a:ext cx="1123898" cy="1524000"/>
          </a:xfrm>
          <a:prstGeom prst="rect">
            <a:avLst/>
          </a:prstGeom>
          <a:noFill/>
          <a:ln w="9525">
            <a:noFill/>
            <a:miter lim="800000"/>
            <a:headEnd/>
            <a:tailEnd/>
          </a:ln>
        </p:spPr>
      </p:pic>
      <p:pic>
        <p:nvPicPr>
          <p:cNvPr id="8206" name="Picture 19"/>
          <p:cNvPicPr>
            <a:picLocks noChangeAspect="1" noChangeArrowheads="1"/>
          </p:cNvPicPr>
          <p:nvPr/>
        </p:nvPicPr>
        <p:blipFill>
          <a:blip r:embed="rId14"/>
          <a:srcRect l="10001" r="5000"/>
          <a:stretch>
            <a:fillRect/>
          </a:stretch>
        </p:blipFill>
        <p:spPr bwMode="auto">
          <a:xfrm>
            <a:off x="10476707" y="3467100"/>
            <a:ext cx="1364732" cy="1524000"/>
          </a:xfrm>
          <a:prstGeom prst="rect">
            <a:avLst/>
          </a:prstGeom>
          <a:noFill/>
          <a:ln w="9525">
            <a:noFill/>
            <a:miter lim="800000"/>
            <a:headEnd/>
            <a:tailEnd/>
          </a:ln>
        </p:spPr>
      </p:pic>
      <p:pic>
        <p:nvPicPr>
          <p:cNvPr id="8207" name="Picture 20"/>
          <p:cNvPicPr>
            <a:picLocks noChangeAspect="1" noChangeArrowheads="1"/>
          </p:cNvPicPr>
          <p:nvPr/>
        </p:nvPicPr>
        <p:blipFill>
          <a:blip r:embed="rId15"/>
          <a:srcRect r="10001" b="5785"/>
          <a:stretch>
            <a:fillRect/>
          </a:stretch>
        </p:blipFill>
        <p:spPr bwMode="auto">
          <a:xfrm>
            <a:off x="8635990" y="1805940"/>
            <a:ext cx="1215884" cy="1219200"/>
          </a:xfrm>
          <a:prstGeom prst="rect">
            <a:avLst/>
          </a:prstGeom>
          <a:noFill/>
          <a:ln w="9525">
            <a:noFill/>
            <a:miter lim="800000"/>
            <a:headEnd/>
            <a:tailEnd/>
          </a:ln>
        </p:spPr>
      </p:pic>
      <p:pic>
        <p:nvPicPr>
          <p:cNvPr id="8208" name="Picture 31" descr="Rakesh Kumar"/>
          <p:cNvPicPr>
            <a:picLocks noChangeAspect="1" noChangeArrowheads="1"/>
          </p:cNvPicPr>
          <p:nvPr/>
        </p:nvPicPr>
        <p:blipFill>
          <a:blip r:embed="rId16"/>
          <a:srcRect/>
          <a:stretch>
            <a:fillRect/>
          </a:stretch>
        </p:blipFill>
        <p:spPr bwMode="auto">
          <a:xfrm>
            <a:off x="8732156" y="5103814"/>
            <a:ext cx="1023552" cy="1449387"/>
          </a:xfrm>
          <a:prstGeom prst="rect">
            <a:avLst/>
          </a:prstGeom>
          <a:noFill/>
          <a:ln w="9525">
            <a:noFill/>
            <a:miter lim="800000"/>
            <a:headEnd/>
            <a:tailEnd/>
          </a:ln>
        </p:spPr>
      </p:pic>
      <p:pic>
        <p:nvPicPr>
          <p:cNvPr id="8209" name="Picture 32" descr="zilles"/>
          <p:cNvPicPr>
            <a:picLocks noChangeAspect="1" noChangeArrowheads="1"/>
          </p:cNvPicPr>
          <p:nvPr/>
        </p:nvPicPr>
        <p:blipFill>
          <a:blip r:embed="rId17"/>
          <a:srcRect/>
          <a:stretch>
            <a:fillRect/>
          </a:stretch>
        </p:blipFill>
        <p:spPr bwMode="auto">
          <a:xfrm>
            <a:off x="4327966" y="5334000"/>
            <a:ext cx="1284456" cy="1219200"/>
          </a:xfrm>
          <a:prstGeom prst="rect">
            <a:avLst/>
          </a:prstGeom>
          <a:noFill/>
          <a:ln w="9525">
            <a:noFill/>
            <a:miter lim="800000"/>
            <a:headEnd/>
            <a:tailEnd/>
          </a:ln>
        </p:spPr>
      </p:pic>
      <p:pic>
        <p:nvPicPr>
          <p:cNvPr id="8210" name="Picture 33" descr="Sanjay Jeram Patel"/>
          <p:cNvPicPr>
            <a:picLocks noChangeAspect="1" noChangeArrowheads="1"/>
          </p:cNvPicPr>
          <p:nvPr/>
        </p:nvPicPr>
        <p:blipFill>
          <a:blip r:embed="rId18"/>
          <a:srcRect/>
          <a:stretch>
            <a:fillRect/>
          </a:stretch>
        </p:blipFill>
        <p:spPr bwMode="auto">
          <a:xfrm>
            <a:off x="8670275" y="3467100"/>
            <a:ext cx="1147314" cy="1524000"/>
          </a:xfrm>
          <a:prstGeom prst="rect">
            <a:avLst/>
          </a:prstGeom>
          <a:noFill/>
          <a:ln w="9525">
            <a:noFill/>
            <a:miter lim="800000"/>
            <a:headEnd/>
            <a:tailEnd/>
          </a:ln>
        </p:spPr>
      </p:pic>
      <p:pic>
        <p:nvPicPr>
          <p:cNvPr id="8211" name="Picture 34" descr="sadve"/>
          <p:cNvPicPr>
            <a:picLocks noChangeAspect="1" noChangeArrowheads="1"/>
          </p:cNvPicPr>
          <p:nvPr/>
        </p:nvPicPr>
        <p:blipFill>
          <a:blip r:embed="rId19"/>
          <a:srcRect/>
          <a:stretch>
            <a:fillRect/>
          </a:stretch>
        </p:blipFill>
        <p:spPr bwMode="auto">
          <a:xfrm>
            <a:off x="2498580" y="3581400"/>
            <a:ext cx="1218014" cy="1295400"/>
          </a:xfrm>
          <a:prstGeom prst="rect">
            <a:avLst/>
          </a:prstGeom>
          <a:noFill/>
          <a:ln w="9525">
            <a:noFill/>
            <a:miter lim="800000"/>
            <a:headEnd/>
            <a:tailEnd/>
          </a:ln>
        </p:spPr>
      </p:pic>
      <p:pic>
        <p:nvPicPr>
          <p:cNvPr id="8212" name="Picture 35" descr="jch"/>
          <p:cNvPicPr>
            <a:picLocks noChangeAspect="1" noChangeArrowheads="1"/>
          </p:cNvPicPr>
          <p:nvPr/>
        </p:nvPicPr>
        <p:blipFill>
          <a:blip r:embed="rId20"/>
          <a:srcRect/>
          <a:stretch>
            <a:fillRect/>
          </a:stretch>
        </p:blipFill>
        <p:spPr bwMode="auto">
          <a:xfrm>
            <a:off x="6518029" y="5334000"/>
            <a:ext cx="1284456" cy="1219200"/>
          </a:xfrm>
          <a:prstGeom prst="rect">
            <a:avLst/>
          </a:prstGeom>
          <a:noFill/>
          <a:ln w="9525">
            <a:noFill/>
            <a:miter lim="800000"/>
            <a:headEnd/>
            <a:tailEnd/>
          </a:ln>
        </p:spPr>
      </p:pic>
      <p:pic>
        <p:nvPicPr>
          <p:cNvPr id="8213" name="Picture 37"/>
          <p:cNvPicPr>
            <a:picLocks noChangeAspect="1" noChangeArrowheads="1"/>
          </p:cNvPicPr>
          <p:nvPr/>
        </p:nvPicPr>
        <p:blipFill>
          <a:blip r:embed="rId21"/>
          <a:srcRect/>
          <a:stretch>
            <a:fillRect/>
          </a:stretch>
        </p:blipFill>
        <p:spPr bwMode="auto">
          <a:xfrm>
            <a:off x="8684716" y="320040"/>
            <a:ext cx="1118432" cy="1295400"/>
          </a:xfrm>
          <a:prstGeom prst="rect">
            <a:avLst/>
          </a:prstGeom>
          <a:noFill/>
          <a:ln w="9525">
            <a:noFill/>
            <a:miter lim="800000"/>
            <a:headEnd/>
            <a:tailEnd/>
          </a:ln>
        </p:spPr>
      </p:pic>
      <p:pic>
        <p:nvPicPr>
          <p:cNvPr id="8214" name="Picture 38"/>
          <p:cNvPicPr>
            <a:picLocks noChangeAspect="1" noChangeArrowheads="1"/>
          </p:cNvPicPr>
          <p:nvPr/>
        </p:nvPicPr>
        <p:blipFill>
          <a:blip r:embed="rId22"/>
          <a:srcRect/>
          <a:stretch>
            <a:fillRect/>
          </a:stretch>
        </p:blipFill>
        <p:spPr bwMode="auto">
          <a:xfrm>
            <a:off x="10729275" y="320040"/>
            <a:ext cx="1112164" cy="1143000"/>
          </a:xfrm>
          <a:prstGeom prst="rect">
            <a:avLst/>
          </a:prstGeom>
          <a:noFill/>
          <a:ln w="9525">
            <a:noFill/>
            <a:miter lim="800000"/>
            <a:headEnd/>
            <a:tailEnd/>
          </a:ln>
        </p:spPr>
      </p:pic>
      <p:pic>
        <p:nvPicPr>
          <p:cNvPr id="8215" name="Picture 39"/>
          <p:cNvPicPr>
            <a:picLocks noChangeAspect="1" noChangeArrowheads="1"/>
          </p:cNvPicPr>
          <p:nvPr/>
        </p:nvPicPr>
        <p:blipFill>
          <a:blip r:embed="rId23"/>
          <a:srcRect/>
          <a:stretch>
            <a:fillRect/>
          </a:stretch>
        </p:blipFill>
        <p:spPr bwMode="auto">
          <a:xfrm>
            <a:off x="4435004" y="320040"/>
            <a:ext cx="1070380" cy="1143000"/>
          </a:xfrm>
          <a:prstGeom prst="rect">
            <a:avLst/>
          </a:prstGeom>
          <a:noFill/>
          <a:ln w="9525">
            <a:noFill/>
            <a:miter lim="800000"/>
            <a:headEnd/>
            <a:tailEnd/>
          </a:ln>
        </p:spPr>
      </p:pic>
      <p:pic>
        <p:nvPicPr>
          <p:cNvPr id="8216" name="Picture 40"/>
          <p:cNvPicPr>
            <a:picLocks noChangeAspect="1" noChangeArrowheads="1"/>
          </p:cNvPicPr>
          <p:nvPr/>
        </p:nvPicPr>
        <p:blipFill>
          <a:blip r:embed="rId24"/>
          <a:srcRect/>
          <a:stretch>
            <a:fillRect/>
          </a:stretch>
        </p:blipFill>
        <p:spPr bwMode="auto">
          <a:xfrm>
            <a:off x="6577612" y="320040"/>
            <a:ext cx="1165292"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sz="5400" smtClean="0"/>
              <a:t>Execution</a:t>
            </a:r>
          </a:p>
        </p:txBody>
      </p:sp>
      <p:sp>
        <p:nvSpPr>
          <p:cNvPr id="60" name="Rounded Rectangle 59"/>
          <p:cNvSpPr/>
          <p:nvPr/>
        </p:nvSpPr>
        <p:spPr>
          <a:xfrm>
            <a:off x="2945633" y="5120640"/>
            <a:ext cx="436766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C00000"/>
                </a:solidFill>
                <a:ea typeface="ＭＳ Ｐゴシック" pitchFamily="-106" charset="-128"/>
              </a:rPr>
              <a:t/>
            </a:r>
            <a:br>
              <a:rPr lang="en-US" i="1">
                <a:solidFill>
                  <a:srgbClr val="C00000"/>
                </a:solidFill>
                <a:ea typeface="ＭＳ Ｐゴシック" pitchFamily="-106" charset="-128"/>
              </a:rPr>
            </a:br>
            <a:endParaRPr lang="en-US" i="1">
              <a:solidFill>
                <a:srgbClr val="C00000"/>
              </a:solidFill>
              <a:ea typeface="ＭＳ Ｐゴシック" pitchFamily="-106" charset="-128"/>
            </a:endParaRPr>
          </a:p>
        </p:txBody>
      </p:sp>
      <p:sp>
        <p:nvSpPr>
          <p:cNvPr id="34" name="Rounded Rectangle 33"/>
          <p:cNvSpPr/>
          <p:nvPr/>
        </p:nvSpPr>
        <p:spPr>
          <a:xfrm>
            <a:off x="914162" y="3672840"/>
            <a:ext cx="812588" cy="21336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43" name="Rounded Rectangle 42"/>
          <p:cNvSpPr/>
          <p:nvPr/>
        </p:nvSpPr>
        <p:spPr>
          <a:xfrm>
            <a:off x="2945633" y="2474806"/>
            <a:ext cx="690700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0" name="TextBox 29"/>
          <p:cNvSpPr txBox="1">
            <a:spLocks noChangeArrowheads="1"/>
          </p:cNvSpPr>
          <p:nvPr/>
        </p:nvSpPr>
        <p:spPr bwMode="auto">
          <a:xfrm>
            <a:off x="3100110" y="2580640"/>
            <a:ext cx="4213185" cy="369888"/>
          </a:xfrm>
          <a:prstGeom prst="rect">
            <a:avLst/>
          </a:prstGeom>
          <a:noFill/>
          <a:ln w="9525">
            <a:noFill/>
            <a:miter lim="800000"/>
            <a:headEnd/>
            <a:tailEnd/>
          </a:ln>
        </p:spPr>
        <p:txBody>
          <a:bodyPr>
            <a:spAutoFit/>
          </a:bodyPr>
          <a:lstStyle/>
          <a:p>
            <a:r>
              <a:rPr lang="en-US">
                <a:solidFill>
                  <a:srgbClr val="F3AF35"/>
                </a:solidFill>
              </a:rPr>
              <a:t>Programming Environment</a:t>
            </a:r>
          </a:p>
        </p:txBody>
      </p:sp>
      <p:sp>
        <p:nvSpPr>
          <p:cNvPr id="32" name="Rounded Rectangle 31"/>
          <p:cNvSpPr/>
          <p:nvPr/>
        </p:nvSpPr>
        <p:spPr>
          <a:xfrm>
            <a:off x="2945633" y="3797722"/>
            <a:ext cx="548497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2" name="TextBox 32"/>
          <p:cNvSpPr txBox="1">
            <a:spLocks noChangeArrowheads="1"/>
          </p:cNvSpPr>
          <p:nvPr/>
        </p:nvSpPr>
        <p:spPr bwMode="auto">
          <a:xfrm>
            <a:off x="3100111" y="3926840"/>
            <a:ext cx="4615247" cy="369888"/>
          </a:xfrm>
          <a:prstGeom prst="rect">
            <a:avLst/>
          </a:prstGeom>
          <a:noFill/>
          <a:ln w="9525">
            <a:noFill/>
            <a:miter lim="800000"/>
            <a:headEnd/>
            <a:tailEnd/>
          </a:ln>
        </p:spPr>
        <p:txBody>
          <a:bodyPr>
            <a:spAutoFit/>
          </a:bodyPr>
          <a:lstStyle/>
          <a:p>
            <a:r>
              <a:rPr lang="en-US">
                <a:solidFill>
                  <a:srgbClr val="F3AF35"/>
                </a:solidFill>
              </a:rPr>
              <a:t>Translation Environment</a:t>
            </a:r>
          </a:p>
        </p:txBody>
      </p:sp>
      <p:sp>
        <p:nvSpPr>
          <p:cNvPr id="55" name="Rounded Rectangle 54"/>
          <p:cNvSpPr/>
          <p:nvPr/>
        </p:nvSpPr>
        <p:spPr>
          <a:xfrm>
            <a:off x="2945634" y="1082040"/>
            <a:ext cx="7977755" cy="75565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4" name="TextBox 57"/>
          <p:cNvSpPr txBox="1">
            <a:spLocks noChangeArrowheads="1"/>
          </p:cNvSpPr>
          <p:nvPr/>
        </p:nvSpPr>
        <p:spPr bwMode="auto">
          <a:xfrm>
            <a:off x="3100110" y="1234440"/>
            <a:ext cx="4257624" cy="369888"/>
          </a:xfrm>
          <a:prstGeom prst="rect">
            <a:avLst/>
          </a:prstGeom>
          <a:noFill/>
          <a:ln w="9525">
            <a:noFill/>
            <a:miter lim="800000"/>
            <a:headEnd/>
            <a:tailEnd/>
          </a:ln>
        </p:spPr>
        <p:txBody>
          <a:bodyPr>
            <a:spAutoFit/>
          </a:bodyPr>
          <a:lstStyle/>
          <a:p>
            <a:r>
              <a:rPr lang="en-US" dirty="0">
                <a:solidFill>
                  <a:srgbClr val="F3AF35"/>
                </a:solidFill>
              </a:rPr>
              <a:t>Applications, Patterns</a:t>
            </a:r>
          </a:p>
        </p:txBody>
      </p:sp>
      <p:sp>
        <p:nvSpPr>
          <p:cNvPr id="13325" name="TextBox 61"/>
          <p:cNvSpPr txBox="1">
            <a:spLocks noChangeArrowheads="1"/>
          </p:cNvSpPr>
          <p:nvPr/>
        </p:nvSpPr>
        <p:spPr bwMode="auto">
          <a:xfrm>
            <a:off x="3148780" y="5196840"/>
            <a:ext cx="2762295" cy="369332"/>
          </a:xfrm>
          <a:prstGeom prst="rect">
            <a:avLst/>
          </a:prstGeom>
          <a:noFill/>
          <a:ln w="9525">
            <a:noFill/>
            <a:miter lim="800000"/>
            <a:headEnd/>
            <a:tailEnd/>
          </a:ln>
        </p:spPr>
        <p:txBody>
          <a:bodyPr wrap="none">
            <a:spAutoFit/>
          </a:bodyPr>
          <a:lstStyle/>
          <a:p>
            <a:r>
              <a:rPr lang="en-US" b="1" dirty="0">
                <a:solidFill>
                  <a:srgbClr val="C00000"/>
                </a:solidFill>
              </a:rPr>
              <a:t>Execution Environment</a:t>
            </a:r>
          </a:p>
        </p:txBody>
      </p:sp>
      <p:sp>
        <p:nvSpPr>
          <p:cNvPr id="13326" name="TextBox 27"/>
          <p:cNvSpPr txBox="1">
            <a:spLocks noChangeArrowheads="1"/>
          </p:cNvSpPr>
          <p:nvPr/>
        </p:nvSpPr>
        <p:spPr bwMode="auto">
          <a:xfrm rot="-5400000">
            <a:off x="547965" y="4659749"/>
            <a:ext cx="1428596" cy="369332"/>
          </a:xfrm>
          <a:prstGeom prst="rect">
            <a:avLst/>
          </a:prstGeom>
          <a:noFill/>
          <a:ln w="9525">
            <a:noFill/>
            <a:miter lim="800000"/>
            <a:headEnd/>
            <a:tailEnd/>
          </a:ln>
        </p:spPr>
        <p:txBody>
          <a:bodyPr wrap="none">
            <a:spAutoFit/>
          </a:bodyPr>
          <a:lstStyle/>
          <a:p>
            <a:r>
              <a:rPr lang="en-US">
                <a:solidFill>
                  <a:srgbClr val="F3AF35"/>
                </a:solidFill>
              </a:rPr>
              <a:t>Correctness</a:t>
            </a:r>
          </a:p>
        </p:txBody>
      </p:sp>
      <p:sp>
        <p:nvSpPr>
          <p:cNvPr id="13330" name="TextBox 38"/>
          <p:cNvSpPr txBox="1">
            <a:spLocks noChangeArrowheads="1"/>
          </p:cNvSpPr>
          <p:nvPr/>
        </p:nvSpPr>
        <p:spPr bwMode="auto">
          <a:xfrm>
            <a:off x="5180251" y="1965960"/>
            <a:ext cx="4916731"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New applications &amp; catalog of parallel patterns</a:t>
            </a:r>
          </a:p>
        </p:txBody>
      </p:sp>
      <p:sp>
        <p:nvSpPr>
          <p:cNvPr id="13332" name="TextBox 40"/>
          <p:cNvSpPr txBox="1">
            <a:spLocks noChangeArrowheads="1"/>
          </p:cNvSpPr>
          <p:nvPr/>
        </p:nvSpPr>
        <p:spPr bwMode="auto">
          <a:xfrm>
            <a:off x="4570809" y="4587240"/>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compilation</a:t>
            </a:r>
          </a:p>
        </p:txBody>
      </p:sp>
      <p:sp>
        <p:nvSpPr>
          <p:cNvPr id="13333" name="TextBox 44"/>
          <p:cNvSpPr txBox="1">
            <a:spLocks noChangeArrowheads="1"/>
          </p:cNvSpPr>
          <p:nvPr/>
        </p:nvSpPr>
        <p:spPr bwMode="auto">
          <a:xfrm>
            <a:off x="3859795" y="5897881"/>
            <a:ext cx="4080245" cy="646113"/>
          </a:xfrm>
          <a:prstGeom prst="rect">
            <a:avLst/>
          </a:prstGeom>
          <a:noFill/>
          <a:ln w="9525">
            <a:noFill/>
            <a:miter lim="800000"/>
            <a:headEnd/>
            <a:tailEnd/>
          </a:ln>
        </p:spPr>
        <p:txBody>
          <a:bodyPr wrap="square">
            <a:spAutoFit/>
          </a:bodyPr>
          <a:lstStyle/>
          <a:p>
            <a:r>
              <a:rPr lang="en-US" b="1" dirty="0">
                <a:solidFill>
                  <a:schemeClr val="accent2">
                    <a:lumMod val="75000"/>
                  </a:schemeClr>
                </a:solidFill>
              </a:rPr>
              <a:t>Virtual architecture to manage scalability &amp; heterogeneity</a:t>
            </a:r>
          </a:p>
        </p:txBody>
      </p:sp>
      <p:sp>
        <p:nvSpPr>
          <p:cNvPr id="13334" name="TextBox 26"/>
          <p:cNvSpPr txBox="1">
            <a:spLocks noChangeArrowheads="1"/>
          </p:cNvSpPr>
          <p:nvPr/>
        </p:nvSpPr>
        <p:spPr bwMode="auto">
          <a:xfrm rot="-5400000">
            <a:off x="-1381393" y="4360955"/>
            <a:ext cx="3954929"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Did the system do what you wanted?</a:t>
            </a:r>
          </a:p>
        </p:txBody>
      </p:sp>
      <p:sp>
        <p:nvSpPr>
          <p:cNvPr id="13331" name="TextBox 39"/>
          <p:cNvSpPr txBox="1">
            <a:spLocks noChangeArrowheads="1"/>
          </p:cNvSpPr>
          <p:nvPr/>
        </p:nvSpPr>
        <p:spPr bwMode="auto">
          <a:xfrm>
            <a:off x="4977104" y="3276600"/>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programming</a:t>
            </a:r>
          </a:p>
        </p:txBody>
      </p:sp>
      <p:sp>
        <p:nvSpPr>
          <p:cNvPr id="28" name="Up-Down Arrow 27"/>
          <p:cNvSpPr/>
          <p:nvPr/>
        </p:nvSpPr>
        <p:spPr bwMode="auto">
          <a:xfrm>
            <a:off x="3594846" y="1860413"/>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Up-Down Arrow 28"/>
          <p:cNvSpPr/>
          <p:nvPr/>
        </p:nvSpPr>
        <p:spPr bwMode="auto">
          <a:xfrm>
            <a:off x="3594846" y="3183329"/>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Up-Down Arrow 30"/>
          <p:cNvSpPr/>
          <p:nvPr/>
        </p:nvSpPr>
        <p:spPr bwMode="auto">
          <a:xfrm>
            <a:off x="3594846" y="4506245"/>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Left Arrow 32"/>
          <p:cNvSpPr/>
          <p:nvPr/>
        </p:nvSpPr>
        <p:spPr bwMode="auto">
          <a:xfrm>
            <a:off x="1819836" y="3865581"/>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 Arrow 34"/>
          <p:cNvSpPr/>
          <p:nvPr/>
        </p:nvSpPr>
        <p:spPr bwMode="auto">
          <a:xfrm>
            <a:off x="1882589" y="5264075"/>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Bent Arrow 38"/>
          <p:cNvSpPr/>
          <p:nvPr/>
        </p:nvSpPr>
        <p:spPr bwMode="auto">
          <a:xfrm>
            <a:off x="1192304" y="2646381"/>
            <a:ext cx="1479177" cy="84178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4"/>
          <p:cNvPicPr>
            <a:picLocks noChangeAspect="1" noChangeArrowheads="1"/>
          </p:cNvPicPr>
          <p:nvPr/>
        </p:nvPicPr>
        <p:blipFill>
          <a:blip r:embed="rId3"/>
          <a:srcRect/>
          <a:stretch>
            <a:fillRect/>
          </a:stretch>
        </p:blipFill>
        <p:spPr bwMode="auto">
          <a:xfrm>
            <a:off x="8998132" y="999309"/>
            <a:ext cx="2904308" cy="2408330"/>
          </a:xfrm>
          <a:prstGeom prst="rect">
            <a:avLst/>
          </a:prstGeom>
          <a:noFill/>
          <a:ln w="9525">
            <a:noFill/>
            <a:miter lim="800000"/>
            <a:headEnd/>
            <a:tailEnd/>
          </a:ln>
        </p:spPr>
      </p:pic>
      <p:sp>
        <p:nvSpPr>
          <p:cNvPr id="47106" name="Title 1"/>
          <p:cNvSpPr>
            <a:spLocks noGrp="1"/>
          </p:cNvSpPr>
          <p:nvPr>
            <p:ph type="title"/>
          </p:nvPr>
        </p:nvSpPr>
        <p:spPr/>
        <p:txBody>
          <a:bodyPr/>
          <a:lstStyle/>
          <a:p>
            <a:r>
              <a:rPr lang="en-US" smtClean="0"/>
              <a:t>UPCRC View: Multiple Levels of Heterogeneity </a:t>
            </a:r>
          </a:p>
        </p:txBody>
      </p:sp>
      <p:sp>
        <p:nvSpPr>
          <p:cNvPr id="3" name="Content Placeholder 2"/>
          <p:cNvSpPr>
            <a:spLocks noGrp="1"/>
          </p:cNvSpPr>
          <p:nvPr>
            <p:ph idx="1"/>
          </p:nvPr>
        </p:nvSpPr>
        <p:spPr>
          <a:xfrm>
            <a:off x="507868" y="1412875"/>
            <a:ext cx="9017132" cy="5109091"/>
          </a:xfrm>
        </p:spPr>
        <p:txBody>
          <a:bodyPr/>
          <a:lstStyle/>
          <a:p>
            <a:r>
              <a:rPr lang="en-US" sz="2800" dirty="0" smtClean="0"/>
              <a:t>Static heterogeneity in multi-core</a:t>
            </a:r>
          </a:p>
          <a:p>
            <a:pPr lvl="1"/>
            <a:r>
              <a:rPr lang="en-US" sz="2400" dirty="0" smtClean="0"/>
              <a:t>Within platform</a:t>
            </a:r>
          </a:p>
          <a:p>
            <a:pPr lvl="2"/>
            <a:r>
              <a:rPr lang="en-US" sz="2000" dirty="0" smtClean="0"/>
              <a:t>Small cores for parallel, big cores for sequential</a:t>
            </a:r>
          </a:p>
          <a:p>
            <a:pPr lvl="2"/>
            <a:r>
              <a:rPr lang="en-US" sz="2000" dirty="0" smtClean="0"/>
              <a:t>Process variation</a:t>
            </a:r>
          </a:p>
          <a:p>
            <a:pPr lvl="1"/>
            <a:r>
              <a:rPr lang="en-US" sz="2400" dirty="0" smtClean="0"/>
              <a:t>Across platforms</a:t>
            </a:r>
          </a:p>
          <a:p>
            <a:pPr lvl="2"/>
            <a:r>
              <a:rPr lang="en-US" sz="2000" dirty="0" smtClean="0"/>
              <a:t>Multiple price points within generation, different tech generations</a:t>
            </a:r>
          </a:p>
          <a:p>
            <a:r>
              <a:rPr lang="en-US" sz="2800" dirty="0" smtClean="0"/>
              <a:t>Dynamic heterogeneity in multi-core</a:t>
            </a:r>
          </a:p>
          <a:p>
            <a:pPr lvl="1"/>
            <a:r>
              <a:rPr lang="en-US" sz="2400" dirty="0" smtClean="0"/>
              <a:t>Changing environment at application entry/exit</a:t>
            </a:r>
          </a:p>
          <a:p>
            <a:pPr lvl="1"/>
            <a:r>
              <a:rPr lang="en-US" sz="2400" dirty="0" smtClean="0"/>
              <a:t>Changing available parallelism within application</a:t>
            </a:r>
          </a:p>
          <a:p>
            <a:pPr lvl="1"/>
            <a:r>
              <a:rPr lang="en-US" sz="2400" dirty="0" smtClean="0"/>
              <a:t>Physical constraints (energy, temp) force hardware to adapt</a:t>
            </a:r>
          </a:p>
          <a:p>
            <a:pPr lvl="2"/>
            <a:r>
              <a:rPr lang="en-US" sz="2000" dirty="0" smtClean="0"/>
              <a:t>May switch off core, operate at lower voltage/frequency</a:t>
            </a:r>
          </a:p>
          <a:p>
            <a:r>
              <a:rPr lang="en-US" sz="2800" dirty="0" smtClean="0"/>
              <a:t>Need portability &amp; scalability across static &amp; dynamic heterogeneity</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UPCRC View: QoS and Phys./App. Constraints</a:t>
            </a:r>
          </a:p>
        </p:txBody>
      </p:sp>
      <p:sp>
        <p:nvSpPr>
          <p:cNvPr id="9" name="Content Placeholder 8"/>
          <p:cNvSpPr>
            <a:spLocks noGrp="1"/>
          </p:cNvSpPr>
          <p:nvPr>
            <p:ph idx="1"/>
          </p:nvPr>
        </p:nvSpPr>
        <p:spPr>
          <a:xfrm>
            <a:off x="507868" y="1412875"/>
            <a:ext cx="11173090" cy="5533823"/>
          </a:xfrm>
        </p:spPr>
        <p:txBody>
          <a:bodyPr/>
          <a:lstStyle/>
          <a:p>
            <a:r>
              <a:rPr lang="en-US" sz="2800" smtClean="0"/>
              <a:t>Quality of service increasingly important</a:t>
            </a:r>
          </a:p>
          <a:p>
            <a:pPr lvl="1"/>
            <a:r>
              <a:rPr lang="en-US" sz="2400" smtClean="0"/>
              <a:t>Can often trade output quality for resource usage</a:t>
            </a:r>
          </a:p>
          <a:p>
            <a:r>
              <a:rPr lang="en-US" sz="2800" smtClean="0"/>
              <a:t>Traditional soft real-time deadlines =&gt; need predictability</a:t>
            </a:r>
          </a:p>
          <a:p>
            <a:pPr lvl="1"/>
            <a:r>
              <a:rPr lang="en-US" sz="2400" smtClean="0"/>
              <a:t>Multi-core resource sharing reduces predictability</a:t>
            </a:r>
          </a:p>
          <a:p>
            <a:r>
              <a:rPr lang="en-US" sz="2800" smtClean="0"/>
              <a:t>Physical and Application constraints</a:t>
            </a:r>
          </a:p>
          <a:p>
            <a:pPr lvl="1"/>
            <a:r>
              <a:rPr lang="en-US" sz="2400" smtClean="0"/>
              <a:t>Energy, temperature, aging…</a:t>
            </a:r>
          </a:p>
          <a:p>
            <a:r>
              <a:rPr lang="en-US" sz="2800" smtClean="0"/>
              <a:t>Not all threads are created equal in parallel applications</a:t>
            </a:r>
          </a:p>
          <a:p>
            <a:endParaRPr lang="en-US" sz="2800" smtClean="0"/>
          </a:p>
          <a:p>
            <a:r>
              <a:rPr lang="en-US" sz="2800" smtClean="0"/>
              <a:t>Must express QoS requirements, tradeoffs in program</a:t>
            </a:r>
          </a:p>
          <a:p>
            <a:r>
              <a:rPr lang="en-US" sz="2800" smtClean="0"/>
              <a:t>Must deliver QoS within constraints of dynamic multi-core system</a:t>
            </a:r>
          </a:p>
          <a:p>
            <a:r>
              <a:rPr lang="en-US" sz="2800" smtClean="0"/>
              <a:t>Need HW supported Adaptive Run-Time</a:t>
            </a:r>
          </a:p>
          <a:p>
            <a:endParaRPr lang="en-US" dirty="0"/>
          </a:p>
        </p:txBody>
      </p:sp>
      <p:sp>
        <p:nvSpPr>
          <p:cNvPr id="48134" name="Rectangle 3"/>
          <p:cNvSpPr txBox="1">
            <a:spLocks noChangeArrowheads="1"/>
          </p:cNvSpPr>
          <p:nvPr/>
        </p:nvSpPr>
        <p:spPr bwMode="auto">
          <a:xfrm>
            <a:off x="609442" y="1219201"/>
            <a:ext cx="10999568" cy="461963"/>
          </a:xfrm>
          <a:prstGeom prst="rect">
            <a:avLst/>
          </a:prstGeom>
          <a:noFill/>
          <a:ln w="9525">
            <a:noFill/>
            <a:miter lim="800000"/>
            <a:headEnd/>
            <a:tailEnd/>
          </a:ln>
        </p:spPr>
        <p:txBody>
          <a:bodyPr>
            <a:spAutoFit/>
          </a:bodyPr>
          <a:lstStyle/>
          <a:p>
            <a:pPr marL="342900" indent="-342900">
              <a:spcBef>
                <a:spcPct val="30000"/>
              </a:spcBef>
              <a:buClr>
                <a:srgbClr val="5F7FAD"/>
              </a:buClr>
              <a:buFontTx/>
              <a:buChar char="•"/>
            </a:pPr>
            <a:endParaRPr lang="en-US" sz="2400" b="1" i="1">
              <a:solidFill>
                <a:srgbClr val="0A1A5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itle 3"/>
          <p:cNvSpPr>
            <a:spLocks noGrp="1"/>
          </p:cNvSpPr>
          <p:nvPr>
            <p:ph type="title"/>
          </p:nvPr>
        </p:nvSpPr>
        <p:spPr/>
        <p:txBody>
          <a:bodyPr/>
          <a:lstStyle/>
          <a:p>
            <a:r>
              <a:rPr smtClean="0"/>
              <a:t>Defining the Virtual Machine</a:t>
            </a:r>
          </a:p>
        </p:txBody>
      </p:sp>
      <p:sp>
        <p:nvSpPr>
          <p:cNvPr id="4" name="TextBox 3"/>
          <p:cNvSpPr txBox="1"/>
          <p:nvPr/>
        </p:nvSpPr>
        <p:spPr>
          <a:xfrm>
            <a:off x="609441" y="3626804"/>
            <a:ext cx="7618016" cy="984885"/>
          </a:xfrm>
          <a:prstGeom prst="rect">
            <a:avLst/>
          </a:prstGeom>
          <a:solidFill>
            <a:schemeClr val="accent1">
              <a:lumMod val="50000"/>
            </a:schemeClr>
          </a:solidFill>
          <a:ln w="12700">
            <a:solidFill>
              <a:schemeClr val="tx1"/>
            </a:solidFill>
          </a:ln>
        </p:spPr>
        <p:txBody>
          <a:bodyPr>
            <a:spAutoFit/>
          </a:bodyPr>
          <a:lstStyle/>
          <a:p>
            <a:pPr>
              <a:defRPr/>
            </a:pPr>
            <a:r>
              <a:rPr lang="en-US" sz="2000" dirty="0">
                <a:ea typeface="ＭＳ Ｐゴシック" pitchFamily="-106" charset="-128"/>
              </a:rPr>
              <a:t>Run-time manager	</a:t>
            </a:r>
            <a:r>
              <a:rPr lang="en-US" sz="2000" i="1" dirty="0">
                <a:ea typeface="ＭＳ Ｐゴシック" pitchFamily="-106" charset="-128"/>
              </a:rPr>
              <a:t>collaborative resource 				management</a:t>
            </a:r>
          </a:p>
          <a:p>
            <a:pPr>
              <a:defRPr/>
            </a:pPr>
            <a:endParaRPr lang="en-US" i="1" dirty="0">
              <a:ea typeface="ＭＳ Ｐゴシック" pitchFamily="-106" charset="-128"/>
            </a:endParaRPr>
          </a:p>
        </p:txBody>
      </p:sp>
      <p:sp>
        <p:nvSpPr>
          <p:cNvPr id="5" name="TextBox 4"/>
          <p:cNvSpPr txBox="1"/>
          <p:nvPr/>
        </p:nvSpPr>
        <p:spPr>
          <a:xfrm>
            <a:off x="609441" y="5379404"/>
            <a:ext cx="7618016" cy="984885"/>
          </a:xfrm>
          <a:prstGeom prst="rect">
            <a:avLst/>
          </a:prstGeom>
          <a:solidFill>
            <a:schemeClr val="accent1">
              <a:lumMod val="50000"/>
            </a:schemeClr>
          </a:solidFill>
          <a:ln w="12700">
            <a:solidFill>
              <a:schemeClr val="tx1"/>
            </a:solidFill>
          </a:ln>
        </p:spPr>
        <p:txBody>
          <a:bodyPr>
            <a:spAutoFit/>
          </a:bodyPr>
          <a:lstStyle/>
          <a:p>
            <a:pPr>
              <a:defRPr/>
            </a:pPr>
            <a:r>
              <a:rPr lang="en-US" sz="2000" dirty="0">
                <a:ea typeface="ＭＳ Ｐゴシック" pitchFamily="-106" charset="-128"/>
              </a:rPr>
              <a:t>Hardware	</a:t>
            </a:r>
            <a:r>
              <a:rPr lang="en-US" sz="2000" i="1" dirty="0">
                <a:ea typeface="ＭＳ Ｐゴシック" pitchFamily="-106" charset="-128"/>
              </a:rPr>
              <a:t>context management, data 			movement, concurrency model</a:t>
            </a:r>
          </a:p>
          <a:p>
            <a:pPr>
              <a:defRPr/>
            </a:pPr>
            <a:endParaRPr lang="en-US" i="1" dirty="0">
              <a:ea typeface="ＭＳ Ｐゴシック" pitchFamily="-106" charset="-128"/>
            </a:endParaRPr>
          </a:p>
        </p:txBody>
      </p:sp>
      <p:sp>
        <p:nvSpPr>
          <p:cNvPr id="7" name="Freeform 6"/>
          <p:cNvSpPr/>
          <p:nvPr/>
        </p:nvSpPr>
        <p:spPr>
          <a:xfrm>
            <a:off x="1036897" y="4272916"/>
            <a:ext cx="751222" cy="1122363"/>
          </a:xfrm>
          <a:custGeom>
            <a:avLst/>
            <a:gdLst>
              <a:gd name="connsiteX0" fmla="*/ 562864 w 562864"/>
              <a:gd name="connsiteY0" fmla="*/ 0 h 1121664"/>
              <a:gd name="connsiteX1" fmla="*/ 2032 w 562864"/>
              <a:gd name="connsiteY1" fmla="*/ 463296 h 1121664"/>
              <a:gd name="connsiteX2" fmla="*/ 550672 w 562864"/>
              <a:gd name="connsiteY2" fmla="*/ 1121664 h 1121664"/>
            </a:gdLst>
            <a:ahLst/>
            <a:cxnLst>
              <a:cxn ang="0">
                <a:pos x="connsiteX0" y="connsiteY0"/>
              </a:cxn>
              <a:cxn ang="0">
                <a:pos x="connsiteX1" y="connsiteY1"/>
              </a:cxn>
              <a:cxn ang="0">
                <a:pos x="connsiteX2" y="connsiteY2"/>
              </a:cxn>
            </a:cxnLst>
            <a:rect l="l" t="t" r="r" b="b"/>
            <a:pathLst>
              <a:path w="562864" h="1121664">
                <a:moveTo>
                  <a:pt x="562864" y="0"/>
                </a:moveTo>
                <a:cubicBezTo>
                  <a:pt x="283464" y="138176"/>
                  <a:pt x="4064" y="276352"/>
                  <a:pt x="2032" y="463296"/>
                </a:cubicBezTo>
                <a:cubicBezTo>
                  <a:pt x="0" y="650240"/>
                  <a:pt x="275336" y="885952"/>
                  <a:pt x="550672" y="1121664"/>
                </a:cubicBezTo>
              </a:path>
            </a:pathLst>
          </a:custGeom>
          <a:ln w="28575">
            <a:solidFill>
              <a:schemeClr val="bg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106" charset="-128"/>
            </a:endParaRPr>
          </a:p>
        </p:txBody>
      </p:sp>
      <p:sp>
        <p:nvSpPr>
          <p:cNvPr id="8" name="Freeform 7"/>
          <p:cNvSpPr/>
          <p:nvPr/>
        </p:nvSpPr>
        <p:spPr>
          <a:xfrm flipH="1">
            <a:off x="7313295" y="4312603"/>
            <a:ext cx="751222" cy="1122362"/>
          </a:xfrm>
          <a:custGeom>
            <a:avLst/>
            <a:gdLst>
              <a:gd name="connsiteX0" fmla="*/ 562864 w 562864"/>
              <a:gd name="connsiteY0" fmla="*/ 0 h 1121664"/>
              <a:gd name="connsiteX1" fmla="*/ 2032 w 562864"/>
              <a:gd name="connsiteY1" fmla="*/ 463296 h 1121664"/>
              <a:gd name="connsiteX2" fmla="*/ 550672 w 562864"/>
              <a:gd name="connsiteY2" fmla="*/ 1121664 h 1121664"/>
            </a:gdLst>
            <a:ahLst/>
            <a:cxnLst>
              <a:cxn ang="0">
                <a:pos x="connsiteX0" y="connsiteY0"/>
              </a:cxn>
              <a:cxn ang="0">
                <a:pos x="connsiteX1" y="connsiteY1"/>
              </a:cxn>
              <a:cxn ang="0">
                <a:pos x="connsiteX2" y="connsiteY2"/>
              </a:cxn>
            </a:cxnLst>
            <a:rect l="l" t="t" r="r" b="b"/>
            <a:pathLst>
              <a:path w="562864" h="1121664">
                <a:moveTo>
                  <a:pt x="562864" y="0"/>
                </a:moveTo>
                <a:cubicBezTo>
                  <a:pt x="283464" y="138176"/>
                  <a:pt x="4064" y="276352"/>
                  <a:pt x="2032" y="463296"/>
                </a:cubicBezTo>
                <a:cubicBezTo>
                  <a:pt x="0" y="650240"/>
                  <a:pt x="275336" y="885952"/>
                  <a:pt x="550672" y="1121664"/>
                </a:cubicBezTo>
              </a:path>
            </a:pathLst>
          </a:custGeom>
          <a:ln w="28575">
            <a:solidFill>
              <a:schemeClr val="bg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106" charset="-128"/>
            </a:endParaRPr>
          </a:p>
        </p:txBody>
      </p:sp>
      <p:sp>
        <p:nvSpPr>
          <p:cNvPr id="49161" name="TextBox 8"/>
          <p:cNvSpPr txBox="1">
            <a:spLocks noChangeArrowheads="1"/>
          </p:cNvSpPr>
          <p:nvPr/>
        </p:nvSpPr>
        <p:spPr bwMode="auto">
          <a:xfrm>
            <a:off x="1465573" y="4595632"/>
            <a:ext cx="2133044" cy="646112"/>
          </a:xfrm>
          <a:prstGeom prst="rect">
            <a:avLst/>
          </a:prstGeom>
          <a:noFill/>
          <a:ln w="9525">
            <a:noFill/>
            <a:miter lim="800000"/>
            <a:headEnd/>
            <a:tailEnd/>
          </a:ln>
        </p:spPr>
        <p:txBody>
          <a:bodyPr>
            <a:spAutoFit/>
          </a:bodyPr>
          <a:lstStyle/>
          <a:p>
            <a:r>
              <a:rPr lang="en-US" dirty="0">
                <a:solidFill>
                  <a:schemeClr val="bg1">
                    <a:lumMod val="65000"/>
                    <a:lumOff val="35000"/>
                  </a:schemeClr>
                </a:solidFill>
              </a:rPr>
              <a:t>Resource management</a:t>
            </a:r>
          </a:p>
        </p:txBody>
      </p:sp>
      <p:sp>
        <p:nvSpPr>
          <p:cNvPr id="49162" name="TextBox 9"/>
          <p:cNvSpPr txBox="1">
            <a:spLocks noChangeArrowheads="1"/>
          </p:cNvSpPr>
          <p:nvPr/>
        </p:nvSpPr>
        <p:spPr bwMode="auto">
          <a:xfrm>
            <a:off x="5474085" y="4639174"/>
            <a:ext cx="2133044" cy="646112"/>
          </a:xfrm>
          <a:prstGeom prst="rect">
            <a:avLst/>
          </a:prstGeom>
          <a:noFill/>
          <a:ln w="9525">
            <a:noFill/>
            <a:miter lim="800000"/>
            <a:headEnd/>
            <a:tailEnd/>
          </a:ln>
        </p:spPr>
        <p:txBody>
          <a:bodyPr>
            <a:spAutoFit/>
          </a:bodyPr>
          <a:lstStyle/>
          <a:p>
            <a:r>
              <a:rPr lang="en-US" dirty="0">
                <a:solidFill>
                  <a:schemeClr val="bg1">
                    <a:lumMod val="65000"/>
                    <a:lumOff val="35000"/>
                  </a:schemeClr>
                </a:solidFill>
              </a:rPr>
              <a:t>Performance feedback</a:t>
            </a:r>
          </a:p>
        </p:txBody>
      </p:sp>
      <p:cxnSp>
        <p:nvCxnSpPr>
          <p:cNvPr id="12" name="Straight Connector 11"/>
          <p:cNvCxnSpPr/>
          <p:nvPr/>
        </p:nvCxnSpPr>
        <p:spPr>
          <a:xfrm>
            <a:off x="0" y="3474404"/>
            <a:ext cx="8836898" cy="1587"/>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9164" name="TextBox 13"/>
          <p:cNvSpPr txBox="1">
            <a:spLocks noChangeArrowheads="1"/>
          </p:cNvSpPr>
          <p:nvPr/>
        </p:nvSpPr>
        <p:spPr bwMode="auto">
          <a:xfrm>
            <a:off x="9141619" y="3474404"/>
            <a:ext cx="2844059" cy="646331"/>
          </a:xfrm>
          <a:prstGeom prst="rect">
            <a:avLst/>
          </a:prstGeom>
          <a:noFill/>
          <a:ln w="9525">
            <a:noFill/>
            <a:miter lim="800000"/>
            <a:headEnd/>
            <a:tailEnd/>
          </a:ln>
        </p:spPr>
        <p:txBody>
          <a:bodyPr>
            <a:spAutoFit/>
          </a:bodyPr>
          <a:lstStyle/>
          <a:p>
            <a:r>
              <a:rPr lang="en-US">
                <a:solidFill>
                  <a:schemeClr val="bg1"/>
                </a:solidFill>
              </a:rPr>
              <a:t>Virtual machine; virtual cores, virtual memory</a:t>
            </a:r>
          </a:p>
        </p:txBody>
      </p:sp>
      <p:sp>
        <p:nvSpPr>
          <p:cNvPr id="49165" name="TextBox 14"/>
          <p:cNvSpPr txBox="1">
            <a:spLocks noChangeArrowheads="1"/>
          </p:cNvSpPr>
          <p:nvPr/>
        </p:nvSpPr>
        <p:spPr bwMode="auto">
          <a:xfrm>
            <a:off x="9344766" y="5303203"/>
            <a:ext cx="1864613" cy="707886"/>
          </a:xfrm>
          <a:prstGeom prst="rect">
            <a:avLst/>
          </a:prstGeom>
          <a:noFill/>
          <a:ln w="9525">
            <a:noFill/>
            <a:miter lim="800000"/>
            <a:headEnd/>
            <a:tailEnd/>
          </a:ln>
        </p:spPr>
        <p:txBody>
          <a:bodyPr wrap="none">
            <a:spAutoFit/>
          </a:bodyPr>
          <a:lstStyle/>
          <a:p>
            <a:r>
              <a:rPr lang="en-US" sz="2000" dirty="0">
                <a:solidFill>
                  <a:schemeClr val="bg1">
                    <a:lumMod val="65000"/>
                    <a:lumOff val="35000"/>
                  </a:schemeClr>
                </a:solidFill>
              </a:rPr>
              <a:t>Physical cores</a:t>
            </a:r>
          </a:p>
          <a:p>
            <a:r>
              <a:rPr lang="en-US" sz="2000" dirty="0">
                <a:solidFill>
                  <a:schemeClr val="bg1">
                    <a:lumMod val="65000"/>
                    <a:lumOff val="35000"/>
                  </a:schemeClr>
                </a:solidFill>
              </a:rPr>
              <a:t>Core attributes</a:t>
            </a:r>
          </a:p>
        </p:txBody>
      </p:sp>
      <p:sp>
        <p:nvSpPr>
          <p:cNvPr id="17" name="TextBox 16"/>
          <p:cNvSpPr txBox="1"/>
          <p:nvPr/>
        </p:nvSpPr>
        <p:spPr>
          <a:xfrm>
            <a:off x="609441" y="2712403"/>
            <a:ext cx="7618016" cy="707886"/>
          </a:xfrm>
          <a:prstGeom prst="rect">
            <a:avLst/>
          </a:prstGeom>
          <a:solidFill>
            <a:schemeClr val="accent1">
              <a:lumMod val="50000"/>
            </a:schemeClr>
          </a:solidFill>
          <a:ln w="12700">
            <a:noFill/>
          </a:ln>
        </p:spPr>
        <p:txBody>
          <a:bodyPr>
            <a:spAutoFit/>
          </a:bodyPr>
          <a:lstStyle/>
          <a:p>
            <a:pPr>
              <a:defRPr/>
            </a:pPr>
            <a:r>
              <a:rPr lang="en-US" sz="2000" dirty="0">
                <a:ea typeface="ＭＳ Ｐゴシック" pitchFamily="-106" charset="-128"/>
              </a:rPr>
              <a:t>OS	</a:t>
            </a:r>
            <a:r>
              <a:rPr lang="en-US" sz="2000" i="1" dirty="0">
                <a:ea typeface="ＭＳ Ｐゴシック" pitchFamily="-106" charset="-128"/>
              </a:rPr>
              <a:t>		protection</a:t>
            </a:r>
          </a:p>
          <a:p>
            <a:pPr>
              <a:defRPr/>
            </a:pPr>
            <a:r>
              <a:rPr lang="en-US" sz="2000" i="1" dirty="0">
                <a:ea typeface="ＭＳ Ｐゴシック" pitchFamily="-106" charset="-128"/>
              </a:rPr>
              <a:t>		competitive resource management	</a:t>
            </a:r>
          </a:p>
        </p:txBody>
      </p:sp>
      <p:sp>
        <p:nvSpPr>
          <p:cNvPr id="18" name="TextBox 17"/>
          <p:cNvSpPr txBox="1"/>
          <p:nvPr/>
        </p:nvSpPr>
        <p:spPr>
          <a:xfrm>
            <a:off x="609441" y="1340804"/>
            <a:ext cx="7618016" cy="1015663"/>
          </a:xfrm>
          <a:prstGeom prst="rect">
            <a:avLst/>
          </a:prstGeom>
          <a:solidFill>
            <a:schemeClr val="accent1">
              <a:lumMod val="50000"/>
            </a:schemeClr>
          </a:solidFill>
          <a:ln w="12700">
            <a:solidFill>
              <a:schemeClr val="accent1">
                <a:lumMod val="50000"/>
              </a:schemeClr>
            </a:solidFill>
          </a:ln>
        </p:spPr>
        <p:txBody>
          <a:bodyPr>
            <a:spAutoFit/>
          </a:bodyPr>
          <a:lstStyle/>
          <a:p>
            <a:pPr>
              <a:defRPr/>
            </a:pPr>
            <a:r>
              <a:rPr lang="en-US" sz="2000" dirty="0" err="1">
                <a:ea typeface="ＭＳ Ｐゴシック" pitchFamily="-106" charset="-128"/>
              </a:rPr>
              <a:t>CodletsQoS</a:t>
            </a:r>
            <a:r>
              <a:rPr lang="en-US" sz="2000" dirty="0">
                <a:ea typeface="ＭＳ Ｐゴシック" pitchFamily="-106" charset="-128"/>
              </a:rPr>
              <a:t> Requirements</a:t>
            </a:r>
          </a:p>
          <a:p>
            <a:pPr>
              <a:defRPr/>
            </a:pPr>
            <a:r>
              <a:rPr lang="en-US" sz="2000" i="1" dirty="0">
                <a:ea typeface="ＭＳ Ｐゴシック" pitchFamily="-106" charset="-128"/>
              </a:rPr>
              <a:t>per app, per team, global	</a:t>
            </a:r>
          </a:p>
          <a:p>
            <a:pPr>
              <a:defRPr/>
            </a:pPr>
            <a:endParaRPr lang="en-US" sz="2000" i="1" dirty="0">
              <a:ea typeface="ＭＳ Ｐゴシック" pitchFamily="-106" charset="-128"/>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smtClean="0"/>
              <a:t>UPCRC Themes</a:t>
            </a:r>
          </a:p>
        </p:txBody>
      </p:sp>
      <p:sp>
        <p:nvSpPr>
          <p:cNvPr id="60" name="Rounded Rectangle 59"/>
          <p:cNvSpPr/>
          <p:nvPr/>
        </p:nvSpPr>
        <p:spPr>
          <a:xfrm>
            <a:off x="2945633" y="5105400"/>
            <a:ext cx="436766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C00000"/>
                </a:solidFill>
                <a:ea typeface="ＭＳ Ｐゴシック" pitchFamily="-106" charset="-128"/>
              </a:rPr>
              <a:t/>
            </a:r>
            <a:br>
              <a:rPr lang="en-US" i="1">
                <a:solidFill>
                  <a:srgbClr val="C00000"/>
                </a:solidFill>
                <a:ea typeface="ＭＳ Ｐゴシック" pitchFamily="-106" charset="-128"/>
              </a:rPr>
            </a:br>
            <a:endParaRPr lang="en-US" i="1">
              <a:solidFill>
                <a:srgbClr val="C00000"/>
              </a:solidFill>
              <a:ea typeface="ＭＳ Ｐゴシック" pitchFamily="-106" charset="-128"/>
            </a:endParaRPr>
          </a:p>
        </p:txBody>
      </p:sp>
      <p:sp>
        <p:nvSpPr>
          <p:cNvPr id="34" name="Rounded Rectangle 33"/>
          <p:cNvSpPr/>
          <p:nvPr/>
        </p:nvSpPr>
        <p:spPr>
          <a:xfrm>
            <a:off x="914162" y="3657600"/>
            <a:ext cx="812588" cy="21336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43" name="Rounded Rectangle 42"/>
          <p:cNvSpPr/>
          <p:nvPr/>
        </p:nvSpPr>
        <p:spPr>
          <a:xfrm>
            <a:off x="2945633" y="2459566"/>
            <a:ext cx="690700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0" name="TextBox 29"/>
          <p:cNvSpPr txBox="1">
            <a:spLocks noChangeArrowheads="1"/>
          </p:cNvSpPr>
          <p:nvPr/>
        </p:nvSpPr>
        <p:spPr bwMode="auto">
          <a:xfrm>
            <a:off x="3100110" y="2565400"/>
            <a:ext cx="4213185" cy="369888"/>
          </a:xfrm>
          <a:prstGeom prst="rect">
            <a:avLst/>
          </a:prstGeom>
          <a:noFill/>
          <a:ln w="9525">
            <a:noFill/>
            <a:miter lim="800000"/>
            <a:headEnd/>
            <a:tailEnd/>
          </a:ln>
        </p:spPr>
        <p:txBody>
          <a:bodyPr>
            <a:spAutoFit/>
          </a:bodyPr>
          <a:lstStyle/>
          <a:p>
            <a:r>
              <a:rPr lang="en-US">
                <a:solidFill>
                  <a:srgbClr val="F3AF35"/>
                </a:solidFill>
              </a:rPr>
              <a:t>Programming Environment</a:t>
            </a:r>
          </a:p>
        </p:txBody>
      </p:sp>
      <p:sp>
        <p:nvSpPr>
          <p:cNvPr id="32" name="Rounded Rectangle 31"/>
          <p:cNvSpPr/>
          <p:nvPr/>
        </p:nvSpPr>
        <p:spPr>
          <a:xfrm>
            <a:off x="2945633" y="3782482"/>
            <a:ext cx="548497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2" name="TextBox 32"/>
          <p:cNvSpPr txBox="1">
            <a:spLocks noChangeArrowheads="1"/>
          </p:cNvSpPr>
          <p:nvPr/>
        </p:nvSpPr>
        <p:spPr bwMode="auto">
          <a:xfrm>
            <a:off x="3100111" y="3911600"/>
            <a:ext cx="4615247" cy="369888"/>
          </a:xfrm>
          <a:prstGeom prst="rect">
            <a:avLst/>
          </a:prstGeom>
          <a:noFill/>
          <a:ln w="9525">
            <a:noFill/>
            <a:miter lim="800000"/>
            <a:headEnd/>
            <a:tailEnd/>
          </a:ln>
        </p:spPr>
        <p:txBody>
          <a:bodyPr>
            <a:spAutoFit/>
          </a:bodyPr>
          <a:lstStyle/>
          <a:p>
            <a:r>
              <a:rPr lang="en-US">
                <a:solidFill>
                  <a:srgbClr val="F3AF35"/>
                </a:solidFill>
              </a:rPr>
              <a:t>Translation Environment</a:t>
            </a:r>
          </a:p>
        </p:txBody>
      </p:sp>
      <p:sp>
        <p:nvSpPr>
          <p:cNvPr id="55" name="Rounded Rectangle 54"/>
          <p:cNvSpPr/>
          <p:nvPr/>
        </p:nvSpPr>
        <p:spPr>
          <a:xfrm>
            <a:off x="2945634" y="1066800"/>
            <a:ext cx="7977755" cy="75565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4" name="TextBox 57"/>
          <p:cNvSpPr txBox="1">
            <a:spLocks noChangeArrowheads="1"/>
          </p:cNvSpPr>
          <p:nvPr/>
        </p:nvSpPr>
        <p:spPr bwMode="auto">
          <a:xfrm>
            <a:off x="3100110" y="1219200"/>
            <a:ext cx="4257624" cy="369888"/>
          </a:xfrm>
          <a:prstGeom prst="rect">
            <a:avLst/>
          </a:prstGeom>
          <a:noFill/>
          <a:ln w="9525">
            <a:noFill/>
            <a:miter lim="800000"/>
            <a:headEnd/>
            <a:tailEnd/>
          </a:ln>
        </p:spPr>
        <p:txBody>
          <a:bodyPr>
            <a:spAutoFit/>
          </a:bodyPr>
          <a:lstStyle/>
          <a:p>
            <a:r>
              <a:rPr lang="en-US" dirty="0">
                <a:solidFill>
                  <a:srgbClr val="F3AF35"/>
                </a:solidFill>
              </a:rPr>
              <a:t>Applications, Patterns</a:t>
            </a:r>
          </a:p>
        </p:txBody>
      </p:sp>
      <p:sp>
        <p:nvSpPr>
          <p:cNvPr id="13325" name="TextBox 61"/>
          <p:cNvSpPr txBox="1">
            <a:spLocks noChangeArrowheads="1"/>
          </p:cNvSpPr>
          <p:nvPr/>
        </p:nvSpPr>
        <p:spPr bwMode="auto">
          <a:xfrm>
            <a:off x="3148780" y="5181600"/>
            <a:ext cx="2557110" cy="369332"/>
          </a:xfrm>
          <a:prstGeom prst="rect">
            <a:avLst/>
          </a:prstGeom>
          <a:noFill/>
          <a:ln w="9525">
            <a:noFill/>
            <a:miter lim="800000"/>
            <a:headEnd/>
            <a:tailEnd/>
          </a:ln>
        </p:spPr>
        <p:txBody>
          <a:bodyPr wrap="none">
            <a:spAutoFit/>
          </a:bodyPr>
          <a:lstStyle/>
          <a:p>
            <a:r>
              <a:rPr lang="en-US">
                <a:solidFill>
                  <a:srgbClr val="F3AF35"/>
                </a:solidFill>
              </a:rPr>
              <a:t>Execution Environment</a:t>
            </a:r>
          </a:p>
        </p:txBody>
      </p:sp>
      <p:sp>
        <p:nvSpPr>
          <p:cNvPr id="13326" name="TextBox 27"/>
          <p:cNvSpPr txBox="1">
            <a:spLocks noChangeArrowheads="1"/>
          </p:cNvSpPr>
          <p:nvPr/>
        </p:nvSpPr>
        <p:spPr bwMode="auto">
          <a:xfrm rot="-5400000">
            <a:off x="496669" y="4644509"/>
            <a:ext cx="1531188" cy="369332"/>
          </a:xfrm>
          <a:prstGeom prst="rect">
            <a:avLst/>
          </a:prstGeom>
          <a:noFill/>
          <a:ln w="9525">
            <a:noFill/>
            <a:miter lim="800000"/>
            <a:headEnd/>
            <a:tailEnd/>
          </a:ln>
        </p:spPr>
        <p:txBody>
          <a:bodyPr wrap="none">
            <a:spAutoFit/>
          </a:bodyPr>
          <a:lstStyle/>
          <a:p>
            <a:r>
              <a:rPr lang="en-US" b="1" dirty="0">
                <a:solidFill>
                  <a:srgbClr val="C00000"/>
                </a:solidFill>
              </a:rPr>
              <a:t>Correctness</a:t>
            </a:r>
          </a:p>
        </p:txBody>
      </p:sp>
      <p:sp>
        <p:nvSpPr>
          <p:cNvPr id="13330" name="TextBox 38"/>
          <p:cNvSpPr txBox="1">
            <a:spLocks noChangeArrowheads="1"/>
          </p:cNvSpPr>
          <p:nvPr/>
        </p:nvSpPr>
        <p:spPr bwMode="auto">
          <a:xfrm>
            <a:off x="5180251" y="1950720"/>
            <a:ext cx="4916731"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New applications &amp; catalog of parallel patterns</a:t>
            </a:r>
          </a:p>
        </p:txBody>
      </p:sp>
      <p:sp>
        <p:nvSpPr>
          <p:cNvPr id="13332" name="TextBox 40"/>
          <p:cNvSpPr txBox="1">
            <a:spLocks noChangeArrowheads="1"/>
          </p:cNvSpPr>
          <p:nvPr/>
        </p:nvSpPr>
        <p:spPr bwMode="auto">
          <a:xfrm>
            <a:off x="4570809" y="4572000"/>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compilation</a:t>
            </a:r>
          </a:p>
        </p:txBody>
      </p:sp>
      <p:sp>
        <p:nvSpPr>
          <p:cNvPr id="13333" name="TextBox 44"/>
          <p:cNvSpPr txBox="1">
            <a:spLocks noChangeArrowheads="1"/>
          </p:cNvSpPr>
          <p:nvPr/>
        </p:nvSpPr>
        <p:spPr bwMode="auto">
          <a:xfrm>
            <a:off x="3859795" y="5882641"/>
            <a:ext cx="3744965" cy="646113"/>
          </a:xfrm>
          <a:prstGeom prst="rect">
            <a:avLst/>
          </a:prstGeom>
          <a:noFill/>
          <a:ln w="9525">
            <a:noFill/>
            <a:miter lim="800000"/>
            <a:headEnd/>
            <a:tailEnd/>
          </a:ln>
        </p:spPr>
        <p:txBody>
          <a:bodyPr wrap="square">
            <a:spAutoFit/>
          </a:bodyPr>
          <a:lstStyle/>
          <a:p>
            <a:r>
              <a:rPr lang="en-US" dirty="0">
                <a:solidFill>
                  <a:schemeClr val="accent2">
                    <a:lumMod val="40000"/>
                    <a:lumOff val="60000"/>
                  </a:schemeClr>
                </a:solidFill>
              </a:rPr>
              <a:t>Virtual architecture to manage scalability &amp; heterogeneity</a:t>
            </a:r>
          </a:p>
        </p:txBody>
      </p:sp>
      <p:sp>
        <p:nvSpPr>
          <p:cNvPr id="13334" name="TextBox 26"/>
          <p:cNvSpPr txBox="1">
            <a:spLocks noChangeArrowheads="1"/>
          </p:cNvSpPr>
          <p:nvPr/>
        </p:nvSpPr>
        <p:spPr bwMode="auto">
          <a:xfrm rot="-5400000">
            <a:off x="-1522457" y="4360955"/>
            <a:ext cx="4237057" cy="369332"/>
          </a:xfrm>
          <a:prstGeom prst="rect">
            <a:avLst/>
          </a:prstGeom>
          <a:noFill/>
          <a:ln w="9525">
            <a:noFill/>
            <a:miter lim="800000"/>
            <a:headEnd/>
            <a:tailEnd/>
          </a:ln>
        </p:spPr>
        <p:txBody>
          <a:bodyPr wrap="none">
            <a:spAutoFit/>
          </a:bodyPr>
          <a:lstStyle/>
          <a:p>
            <a:r>
              <a:rPr lang="en-US" b="1" dirty="0">
                <a:solidFill>
                  <a:schemeClr val="accent2">
                    <a:lumMod val="75000"/>
                  </a:schemeClr>
                </a:solidFill>
              </a:rPr>
              <a:t>Did the system do what you wanted?</a:t>
            </a:r>
          </a:p>
        </p:txBody>
      </p:sp>
      <p:sp>
        <p:nvSpPr>
          <p:cNvPr id="13331" name="TextBox 39"/>
          <p:cNvSpPr txBox="1">
            <a:spLocks noChangeArrowheads="1"/>
          </p:cNvSpPr>
          <p:nvPr/>
        </p:nvSpPr>
        <p:spPr bwMode="auto">
          <a:xfrm>
            <a:off x="4977104" y="3230880"/>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programming</a:t>
            </a:r>
          </a:p>
        </p:txBody>
      </p:sp>
      <p:sp>
        <p:nvSpPr>
          <p:cNvPr id="28" name="Up-Down Arrow 27"/>
          <p:cNvSpPr/>
          <p:nvPr/>
        </p:nvSpPr>
        <p:spPr bwMode="auto">
          <a:xfrm>
            <a:off x="3594846" y="1845173"/>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Up-Down Arrow 28"/>
          <p:cNvSpPr/>
          <p:nvPr/>
        </p:nvSpPr>
        <p:spPr bwMode="auto">
          <a:xfrm>
            <a:off x="3594846" y="3168089"/>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Up-Down Arrow 30"/>
          <p:cNvSpPr/>
          <p:nvPr/>
        </p:nvSpPr>
        <p:spPr bwMode="auto">
          <a:xfrm>
            <a:off x="3594846" y="4491005"/>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Left Arrow 32"/>
          <p:cNvSpPr/>
          <p:nvPr/>
        </p:nvSpPr>
        <p:spPr bwMode="auto">
          <a:xfrm>
            <a:off x="1819836" y="3850341"/>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 Arrow 34"/>
          <p:cNvSpPr/>
          <p:nvPr/>
        </p:nvSpPr>
        <p:spPr bwMode="auto">
          <a:xfrm>
            <a:off x="1882589" y="5248835"/>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Bent Arrow 38"/>
          <p:cNvSpPr/>
          <p:nvPr/>
        </p:nvSpPr>
        <p:spPr bwMode="auto">
          <a:xfrm>
            <a:off x="1192304" y="2631141"/>
            <a:ext cx="1479177" cy="84178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Problems</a:t>
            </a:r>
          </a:p>
        </p:txBody>
      </p:sp>
      <p:sp>
        <p:nvSpPr>
          <p:cNvPr id="51203" name="Content Placeholder 2"/>
          <p:cNvSpPr>
            <a:spLocks noGrp="1"/>
          </p:cNvSpPr>
          <p:nvPr>
            <p:ph idx="1"/>
          </p:nvPr>
        </p:nvSpPr>
        <p:spPr/>
        <p:txBody>
          <a:bodyPr/>
          <a:lstStyle/>
          <a:p>
            <a:r>
              <a:rPr lang="en-US" smtClean="0"/>
              <a:t>“Dusty-deck” parallel code: how does it fit in new environment?</a:t>
            </a:r>
          </a:p>
          <a:p>
            <a:pPr lvl="1"/>
            <a:r>
              <a:rPr lang="en-US" smtClean="0"/>
              <a:t>Deducing what is the intended synchronization; transforming code into well synchronized code (sw+hw)</a:t>
            </a:r>
          </a:p>
          <a:p>
            <a:pPr lvl="1"/>
            <a:r>
              <a:rPr lang="en-US" smtClean="0"/>
              <a:t>Alternative: “sandboxing”</a:t>
            </a:r>
          </a:p>
          <a:p>
            <a:r>
              <a:rPr lang="en-US" smtClean="0"/>
              <a:t>Feedback for correctness</a:t>
            </a:r>
          </a:p>
          <a:p>
            <a:pPr lvl="1"/>
            <a:r>
              <a:rPr lang="en-US" smtClean="0"/>
              <a:t>Efficient enforcement of language constraints on interleavings</a:t>
            </a:r>
          </a:p>
          <a:p>
            <a:pPr lvl="1"/>
            <a:r>
              <a:rPr lang="en-US" smtClean="0"/>
              <a:t>Good reporting of “anomalous interleavings”</a:t>
            </a:r>
          </a:p>
          <a:p>
            <a:r>
              <a:rPr lang="en-US" smtClean="0"/>
              <a:t>Feedback for performance</a:t>
            </a:r>
          </a:p>
          <a:p>
            <a:pPr lvl="1"/>
            <a:r>
              <a:rPr lang="en-US" smtClean="0"/>
              <a:t>Efficient translation from local HW view to global SW view</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smtClean="0"/>
              <a:t>Summary</a:t>
            </a:r>
            <a:endParaRPr lang="en-US" dirty="0" smtClean="0"/>
          </a:p>
        </p:txBody>
      </p:sp>
      <p:sp>
        <p:nvSpPr>
          <p:cNvPr id="5" name="Content Placeholder 4"/>
          <p:cNvSpPr>
            <a:spLocks noGrp="1"/>
          </p:cNvSpPr>
          <p:nvPr>
            <p:ph idx="1"/>
          </p:nvPr>
        </p:nvSpPr>
        <p:spPr>
          <a:xfrm>
            <a:off x="507868" y="1412875"/>
            <a:ext cx="11173090" cy="4718215"/>
          </a:xfrm>
        </p:spPr>
        <p:txBody>
          <a:bodyPr/>
          <a:lstStyle/>
          <a:p>
            <a:r>
              <a:rPr lang="en-US" dirty="0" smtClean="0"/>
              <a:t>The world of computing is undergoing a paradigm shift</a:t>
            </a:r>
          </a:p>
          <a:p>
            <a:pPr>
              <a:spcBef>
                <a:spcPts val="1800"/>
              </a:spcBef>
            </a:pPr>
            <a:r>
              <a:rPr lang="en-US" dirty="0" smtClean="0"/>
              <a:t>We (academia) have a unique opportunity to impact it</a:t>
            </a:r>
          </a:p>
          <a:p>
            <a:pPr lvl="1"/>
            <a:r>
              <a:rPr lang="en-US" dirty="0" smtClean="0"/>
              <a:t>If we (</a:t>
            </a:r>
            <a:r>
              <a:rPr lang="en-US" dirty="0" err="1" smtClean="0"/>
              <a:t>industry+academia</a:t>
            </a:r>
            <a:r>
              <a:rPr lang="en-US" dirty="0" smtClean="0"/>
              <a:t>) fail then industry is in deep trouble</a:t>
            </a:r>
          </a:p>
          <a:p>
            <a:pPr lvl="1"/>
            <a:r>
              <a:rPr lang="en-US" dirty="0" smtClean="0"/>
              <a:t>If we succeed then immersive intelligence will have become (the new) reality</a:t>
            </a:r>
          </a:p>
          <a:p>
            <a:pPr>
              <a:spcBef>
                <a:spcPts val="1800"/>
              </a:spcBef>
            </a:pPr>
            <a:r>
              <a:rPr lang="en-US" dirty="0" smtClean="0"/>
              <a:t>Decades of research in parallel computing provide sound starting point</a:t>
            </a:r>
          </a:p>
          <a:p>
            <a:pPr lvl="1"/>
            <a:r>
              <a:rPr lang="en-US" dirty="0" smtClean="0"/>
              <a:t>Provided that we remember this is a new game</a:t>
            </a:r>
          </a:p>
          <a:p>
            <a:pPr>
              <a:spcBef>
                <a:spcPts val="1800"/>
              </a:spcBef>
            </a:pPr>
            <a:r>
              <a:rPr lang="en-US" dirty="0" smtClean="0"/>
              <a:t>Let the fun start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itle 8"/>
          <p:cNvSpPr>
            <a:spLocks noGrp="1"/>
          </p:cNvSpPr>
          <p:nvPr>
            <p:ph type="ctrTitle"/>
          </p:nvPr>
        </p:nvSpPr>
        <p:spPr/>
        <p:txBody>
          <a:bodyPr/>
          <a:lstStyle/>
          <a:p>
            <a:r>
              <a:rPr sz="8000" smtClean="0"/>
              <a:t>QUESTIONS?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orn field"/>
          <p:cNvPicPr>
            <a:picLocks noChangeAspect="1" noChangeArrowheads="1"/>
          </p:cNvPicPr>
          <p:nvPr/>
        </p:nvPicPr>
        <p:blipFill>
          <a:blip r:embed="rId3"/>
          <a:srcRect l="7840" t="42982" r="6630"/>
          <a:stretch>
            <a:fillRect/>
          </a:stretch>
        </p:blipFill>
        <p:spPr bwMode="auto">
          <a:xfrm>
            <a:off x="0" y="1143000"/>
            <a:ext cx="12188825" cy="4876800"/>
          </a:xfrm>
          <a:prstGeom prst="rect">
            <a:avLst/>
          </a:prstGeom>
          <a:noFill/>
          <a:ln w="9525">
            <a:noFill/>
            <a:miter lim="800000"/>
            <a:headEnd/>
            <a:tailEnd/>
          </a:ln>
        </p:spPr>
      </p:pic>
      <p:sp>
        <p:nvSpPr>
          <p:cNvPr id="9219" name="Rectangle 2"/>
          <p:cNvSpPr>
            <a:spLocks noGrp="1" noChangeArrowheads="1"/>
          </p:cNvSpPr>
          <p:nvPr>
            <p:ph type="title"/>
          </p:nvPr>
        </p:nvSpPr>
        <p:spPr/>
        <p:txBody>
          <a:bodyPr/>
          <a:lstStyle/>
          <a:p>
            <a:pPr eaLnBrk="1" hangingPunct="1"/>
            <a:r>
              <a:rPr smtClean="0"/>
              <a:t>Parallel Processing @ Illinois</a:t>
            </a:r>
          </a:p>
        </p:txBody>
      </p:sp>
      <p:pic>
        <p:nvPicPr>
          <p:cNvPr id="9220" name="Picture 13" descr="Illiac-I.jpg"/>
          <p:cNvPicPr>
            <a:picLocks noChangeAspect="1"/>
          </p:cNvPicPr>
          <p:nvPr/>
        </p:nvPicPr>
        <p:blipFill>
          <a:blip r:embed="rId4"/>
          <a:srcRect/>
          <a:stretch>
            <a:fillRect/>
          </a:stretch>
        </p:blipFill>
        <p:spPr bwMode="auto">
          <a:xfrm>
            <a:off x="496450" y="1371600"/>
            <a:ext cx="2355237" cy="1524000"/>
          </a:xfrm>
          <a:prstGeom prst="rect">
            <a:avLst/>
          </a:prstGeom>
          <a:noFill/>
          <a:ln w="9525">
            <a:noFill/>
            <a:miter lim="800000"/>
            <a:headEnd/>
            <a:tailEnd/>
          </a:ln>
        </p:spPr>
      </p:pic>
      <p:sp>
        <p:nvSpPr>
          <p:cNvPr id="9221" name="TextBox 15"/>
          <p:cNvSpPr txBox="1">
            <a:spLocks noChangeArrowheads="1"/>
          </p:cNvSpPr>
          <p:nvPr/>
        </p:nvSpPr>
        <p:spPr bwMode="auto">
          <a:xfrm>
            <a:off x="3137362" y="2057401"/>
            <a:ext cx="904415" cy="523220"/>
          </a:xfrm>
          <a:prstGeom prst="rect">
            <a:avLst/>
          </a:prstGeom>
          <a:noFill/>
          <a:ln w="9525">
            <a:noFill/>
            <a:miter lim="800000"/>
            <a:headEnd/>
            <a:tailEnd/>
          </a:ln>
        </p:spPr>
        <p:txBody>
          <a:bodyPr wrap="none">
            <a:spAutoFit/>
          </a:bodyPr>
          <a:lstStyle/>
          <a:p>
            <a:r>
              <a:rPr lang="en-US" sz="2800" dirty="0" err="1"/>
              <a:t>Illiac</a:t>
            </a:r>
            <a:endParaRPr lang="en-US" sz="2800" dirty="0"/>
          </a:p>
        </p:txBody>
      </p:sp>
      <p:grpSp>
        <p:nvGrpSpPr>
          <p:cNvPr id="2" name="Group 14"/>
          <p:cNvGrpSpPr>
            <a:grpSpLocks/>
          </p:cNvGrpSpPr>
          <p:nvPr/>
        </p:nvGrpSpPr>
        <p:grpSpPr bwMode="auto">
          <a:xfrm>
            <a:off x="304721" y="2057401"/>
            <a:ext cx="11566687" cy="3575123"/>
            <a:chOff x="228600" y="2057400"/>
            <a:chExt cx="8677275" cy="3575123"/>
          </a:xfrm>
        </p:grpSpPr>
        <p:sp>
          <p:nvSpPr>
            <p:cNvPr id="9223" name="Rectangle 11"/>
            <p:cNvSpPr>
              <a:spLocks noChangeArrowheads="1"/>
            </p:cNvSpPr>
            <p:nvPr/>
          </p:nvSpPr>
          <p:spPr bwMode="auto">
            <a:xfrm>
              <a:off x="3117954" y="2966884"/>
              <a:ext cx="2362200" cy="830997"/>
            </a:xfrm>
            <a:prstGeom prst="rect">
              <a:avLst/>
            </a:prstGeom>
            <a:noFill/>
            <a:ln w="9525">
              <a:noFill/>
              <a:miter lim="800000"/>
              <a:headEnd/>
              <a:tailEnd/>
            </a:ln>
          </p:spPr>
          <p:txBody>
            <a:bodyPr>
              <a:spAutoFit/>
            </a:bodyPr>
            <a:lstStyle/>
            <a:p>
              <a:r>
                <a:rPr lang="en-US" sz="2400" dirty="0" err="1"/>
                <a:t>Gigascale</a:t>
              </a:r>
              <a:r>
                <a:rPr lang="en-US" sz="2400" dirty="0"/>
                <a:t> System Research Center</a:t>
              </a:r>
              <a:endParaRPr lang="en-US" sz="2000" dirty="0"/>
            </a:p>
          </p:txBody>
        </p:sp>
        <p:pic>
          <p:nvPicPr>
            <p:cNvPr id="9224" name="Picture 14" descr="bluewaters.jpg"/>
            <p:cNvPicPr>
              <a:picLocks noChangeAspect="1"/>
            </p:cNvPicPr>
            <p:nvPr/>
          </p:nvPicPr>
          <p:blipFill>
            <a:blip r:embed="rId5"/>
            <a:srcRect/>
            <a:stretch>
              <a:fillRect/>
            </a:stretch>
          </p:blipFill>
          <p:spPr bwMode="auto">
            <a:xfrm>
              <a:off x="228600" y="4493342"/>
              <a:ext cx="2519363" cy="1095375"/>
            </a:xfrm>
            <a:prstGeom prst="rect">
              <a:avLst/>
            </a:prstGeom>
            <a:noFill/>
            <a:ln w="9525">
              <a:noFill/>
              <a:miter lim="800000"/>
              <a:headEnd/>
              <a:tailEnd/>
            </a:ln>
          </p:spPr>
        </p:pic>
        <p:sp>
          <p:nvSpPr>
            <p:cNvPr id="9225" name="TextBox 16"/>
            <p:cNvSpPr txBox="1">
              <a:spLocks noChangeArrowheads="1"/>
            </p:cNvSpPr>
            <p:nvPr/>
          </p:nvSpPr>
          <p:spPr bwMode="auto">
            <a:xfrm>
              <a:off x="228600" y="3959942"/>
              <a:ext cx="2643480" cy="523220"/>
            </a:xfrm>
            <a:prstGeom prst="rect">
              <a:avLst/>
            </a:prstGeom>
            <a:noFill/>
            <a:ln w="9525">
              <a:noFill/>
              <a:miter lim="800000"/>
              <a:headEnd/>
              <a:tailEnd/>
            </a:ln>
          </p:spPr>
          <p:txBody>
            <a:bodyPr wrap="none">
              <a:spAutoFit/>
            </a:bodyPr>
            <a:lstStyle/>
            <a:p>
              <a:r>
                <a:rPr lang="en-US" sz="2800" dirty="0"/>
                <a:t>Petascalecomputing</a:t>
              </a:r>
            </a:p>
          </p:txBody>
        </p:sp>
        <p:pic>
          <p:nvPicPr>
            <p:cNvPr id="9226" name="Picture 19" descr="concurrent-sign93x129.gif"/>
            <p:cNvPicPr>
              <a:picLocks noChangeAspect="1"/>
            </p:cNvPicPr>
            <p:nvPr/>
          </p:nvPicPr>
          <p:blipFill>
            <a:blip r:embed="rId6"/>
            <a:srcRect/>
            <a:stretch>
              <a:fillRect/>
            </a:stretch>
          </p:blipFill>
          <p:spPr bwMode="auto">
            <a:xfrm>
              <a:off x="3811862" y="4403798"/>
              <a:ext cx="885825" cy="1228725"/>
            </a:xfrm>
            <a:prstGeom prst="rect">
              <a:avLst/>
            </a:prstGeom>
            <a:noFill/>
            <a:ln w="9525">
              <a:noFill/>
              <a:miter lim="800000"/>
              <a:headEnd/>
              <a:tailEnd/>
            </a:ln>
          </p:spPr>
        </p:pic>
        <p:pic>
          <p:nvPicPr>
            <p:cNvPr id="9227" name="Picture 20" descr="topb_gsrclogo.gif"/>
            <p:cNvPicPr>
              <a:picLocks noChangeAspect="1"/>
            </p:cNvPicPr>
            <p:nvPr/>
          </p:nvPicPr>
          <p:blipFill>
            <a:blip r:embed="rId7"/>
            <a:srcRect/>
            <a:stretch>
              <a:fillRect/>
            </a:stretch>
          </p:blipFill>
          <p:spPr bwMode="auto">
            <a:xfrm>
              <a:off x="3831584" y="3772427"/>
              <a:ext cx="781050" cy="571500"/>
            </a:xfrm>
            <a:prstGeom prst="rect">
              <a:avLst/>
            </a:prstGeom>
            <a:noFill/>
            <a:ln w="9525">
              <a:noFill/>
              <a:miter lim="800000"/>
              <a:headEnd/>
              <a:tailEnd/>
            </a:ln>
          </p:spPr>
        </p:pic>
        <p:pic>
          <p:nvPicPr>
            <p:cNvPr id="9228" name="Picture 14" descr="upcrc logo 4.jpg"/>
            <p:cNvPicPr>
              <a:picLocks noChangeAspect="1"/>
            </p:cNvPicPr>
            <p:nvPr/>
          </p:nvPicPr>
          <p:blipFill>
            <a:blip r:embed="rId8"/>
            <a:srcRect/>
            <a:stretch>
              <a:fillRect/>
            </a:stretch>
          </p:blipFill>
          <p:spPr bwMode="auto">
            <a:xfrm>
              <a:off x="5867400" y="2514600"/>
              <a:ext cx="3038475" cy="800100"/>
            </a:xfrm>
            <a:prstGeom prst="rect">
              <a:avLst/>
            </a:prstGeom>
            <a:noFill/>
            <a:ln w="9525">
              <a:noFill/>
              <a:miter lim="800000"/>
              <a:headEnd/>
              <a:tailEnd/>
            </a:ln>
          </p:spPr>
        </p:pic>
        <p:sp>
          <p:nvSpPr>
            <p:cNvPr id="9229" name="TextBox 16"/>
            <p:cNvSpPr txBox="1">
              <a:spLocks noChangeArrowheads="1"/>
            </p:cNvSpPr>
            <p:nvPr/>
          </p:nvSpPr>
          <p:spPr bwMode="auto">
            <a:xfrm>
              <a:off x="6858000" y="2057400"/>
              <a:ext cx="825201" cy="400110"/>
            </a:xfrm>
            <a:prstGeom prst="rect">
              <a:avLst/>
            </a:prstGeom>
            <a:noFill/>
            <a:ln w="9525">
              <a:noFill/>
              <a:miter lim="800000"/>
              <a:headEnd/>
              <a:tailEnd/>
            </a:ln>
          </p:spPr>
          <p:txBody>
            <a:bodyPr wrap="none">
              <a:spAutoFit/>
            </a:bodyPr>
            <a:lstStyle/>
            <a:p>
              <a:r>
                <a:rPr lang="en-US" sz="2000" dirty="0"/>
                <a:t>UPCRC</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Parallel Software is Expensive</a:t>
            </a:r>
          </a:p>
        </p:txBody>
      </p:sp>
      <p:sp>
        <p:nvSpPr>
          <p:cNvPr id="10243" name="Rectangle 3"/>
          <p:cNvSpPr>
            <a:spLocks noGrp="1" noChangeArrowheads="1"/>
          </p:cNvSpPr>
          <p:nvPr>
            <p:ph idx="1"/>
          </p:nvPr>
        </p:nvSpPr>
        <p:spPr/>
        <p:txBody>
          <a:bodyPr/>
          <a:lstStyle/>
          <a:p>
            <a:r>
              <a:rPr lang="en-US" dirty="0" smtClean="0"/>
              <a:t>More complex hardware – more dimensions to the problem of mapping applications to hardware</a:t>
            </a:r>
          </a:p>
          <a:p>
            <a:r>
              <a:rPr lang="en-US" dirty="0" smtClean="0"/>
              <a:t>Good opportunity for subtle, hard to reproduce, bugs</a:t>
            </a:r>
          </a:p>
          <a:p>
            <a:r>
              <a:rPr lang="en-US" dirty="0" smtClean="0"/>
              <a:t>Significantly more complex testing problem</a:t>
            </a:r>
          </a:p>
          <a:p>
            <a:r>
              <a:rPr lang="en-US" dirty="0" smtClean="0"/>
              <a:t>Immature development environments</a:t>
            </a:r>
          </a:p>
          <a:p>
            <a:r>
              <a:rPr lang="en-US" dirty="0" smtClean="0"/>
              <a:t>Lack of trained manpower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Client Parallelism – a New Game </a:t>
            </a:r>
          </a:p>
        </p:txBody>
      </p:sp>
      <p:sp>
        <p:nvSpPr>
          <p:cNvPr id="11267" name="Rectangle 3"/>
          <p:cNvSpPr>
            <a:spLocks noGrp="1" noChangeArrowheads="1"/>
          </p:cNvSpPr>
          <p:nvPr>
            <p:ph idx="1"/>
          </p:nvPr>
        </p:nvSpPr>
        <p:spPr>
          <a:xfrm>
            <a:off x="507868" y="4111829"/>
            <a:ext cx="11173090" cy="2210862"/>
          </a:xfrm>
        </p:spPr>
        <p:txBody>
          <a:bodyPr/>
          <a:lstStyle/>
          <a:p>
            <a:r>
              <a:rPr lang="en-US" dirty="0" smtClean="0"/>
              <a:t>Must enable all programmers to write good parallel code</a:t>
            </a:r>
          </a:p>
          <a:p>
            <a:r>
              <a:rPr lang="en-US" dirty="0" smtClean="0"/>
              <a:t>Can afford sophisticated development environments</a:t>
            </a:r>
          </a:p>
          <a:p>
            <a:r>
              <a:rPr lang="en-US" dirty="0" smtClean="0"/>
              <a:t>Must focus on client application domain</a:t>
            </a:r>
          </a:p>
          <a:p>
            <a:r>
              <a:rPr lang="en-US" dirty="0" smtClean="0"/>
              <a:t>Must focus on new quality metrics</a:t>
            </a:r>
          </a:p>
        </p:txBody>
      </p:sp>
      <p:graphicFrame>
        <p:nvGraphicFramePr>
          <p:cNvPr id="5" name="Table 4"/>
          <p:cNvGraphicFramePr>
            <a:graphicFrameLocks noGrp="1"/>
          </p:cNvGraphicFramePr>
          <p:nvPr/>
        </p:nvGraphicFramePr>
        <p:xfrm>
          <a:off x="545690" y="1115961"/>
          <a:ext cx="11105537" cy="2600325"/>
        </p:xfrm>
        <a:graphic>
          <a:graphicData uri="http://schemas.openxmlformats.org/drawingml/2006/table">
            <a:tbl>
              <a:tblPr/>
              <a:tblGrid>
                <a:gridCol w="3371323"/>
                <a:gridCol w="3569638"/>
                <a:gridCol w="4164576"/>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ill Sans MT" pitchFamily="34" charset="0"/>
                          <a:ea typeface="ＭＳ Ｐゴシック" pitchFamily="-106" charset="-128"/>
                        </a:rPr>
                        <a:t>HPC</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ill Sans MT" pitchFamily="34" charset="0"/>
                          <a:ea typeface="ＭＳ Ｐゴシック" pitchFamily="-106" charset="-128"/>
                        </a:rPr>
                        <a:t>Server</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ill Sans MT" pitchFamily="34" charset="0"/>
                          <a:ea typeface="ＭＳ Ｐゴシック" pitchFamily="-106" charset="-128"/>
                        </a:rPr>
                        <a:t>Client</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ea typeface="ＭＳ Ｐゴシック" pitchFamily="-106" charset="-128"/>
                        </a:rPr>
                        <a:t>Performance</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Scalability</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34" charset="0"/>
                          <a:ea typeface="ＭＳ Ｐゴシック" pitchFamily="-106" charset="-128"/>
                        </a:rPr>
                        <a:t>Scalability &amp; performance</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Few applications</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Few subsystems</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34" charset="0"/>
                          <a:ea typeface="ＭＳ Ｐゴシック" pitchFamily="-106" charset="-128"/>
                        </a:rPr>
                        <a:t>All applications</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F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Highly skilled programmers</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Skilled programmers</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34" charset="0"/>
                          <a:ea typeface="ＭＳ Ｐゴシック" pitchFamily="-106" charset="-128"/>
                        </a:rPr>
                        <a:t>All programmers</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ea typeface="ＭＳ Ｐゴシック" pitchFamily="-106" charset="-128"/>
                        </a:rPr>
                        <a:t>Turnaround</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Throughput</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00000"/>
                          </a:solidFill>
                          <a:effectLst/>
                          <a:latin typeface="Gill Sans MT" pitchFamily="34" charset="0"/>
                          <a:ea typeface="ＭＳ Ｐゴシック" pitchFamily="-106" charset="-128"/>
                        </a:rPr>
                        <a:t>Quality of Experience</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3F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Small volume</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ill Sans MT" pitchFamily="34" charset="0"/>
                          <a:ea typeface="ＭＳ Ｐゴシック" pitchFamily="-106" charset="-128"/>
                        </a:rPr>
                        <a:t>Medium volume</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34" charset="0"/>
                          <a:ea typeface="ＭＳ Ｐゴシック" pitchFamily="-106" charset="-128"/>
                        </a:rPr>
                        <a:t>Large volume</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ea typeface="ＭＳ Ｐゴシック" pitchFamily="-106" charset="-128"/>
                        </a:rPr>
                        <a:t>Deadline always missed</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ill Sans MT" pitchFamily="34" charset="0"/>
                          <a:ea typeface="ＭＳ Ｐゴシック" pitchFamily="-106" charset="-128"/>
                        </a:rPr>
                        <a:t>Time to market important</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34" charset="0"/>
                          <a:ea typeface="ＭＳ Ｐゴシック" pitchFamily="-106" charset="-128"/>
                        </a:rPr>
                        <a:t>Time to market critical</a:t>
                      </a:r>
                    </a:p>
                  </a:txBody>
                  <a:tcPr marL="121888" marR="1218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6ED"/>
                    </a:solid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mtClean="0"/>
              <a:t>Our Approach</a:t>
            </a:r>
          </a:p>
        </p:txBody>
      </p:sp>
      <p:sp>
        <p:nvSpPr>
          <p:cNvPr id="12291" name="Rectangle 3"/>
          <p:cNvSpPr>
            <a:spLocks noGrp="1"/>
          </p:cNvSpPr>
          <p:nvPr>
            <p:ph idx="1"/>
          </p:nvPr>
        </p:nvSpPr>
        <p:spPr>
          <a:xfrm>
            <a:off x="507868" y="1398115"/>
            <a:ext cx="11173090" cy="2960811"/>
          </a:xfrm>
        </p:spPr>
        <p:txBody>
          <a:bodyPr/>
          <a:lstStyle/>
          <a:p>
            <a:r>
              <a:rPr lang="en-US" sz="2800" dirty="0" smtClean="0"/>
              <a:t>Simple parallelism</a:t>
            </a:r>
          </a:p>
          <a:p>
            <a:pPr lvl="1"/>
            <a:r>
              <a:rPr lang="en-US" sz="2400" dirty="0" smtClean="0"/>
              <a:t>Focus on simple forms of parallelism </a:t>
            </a:r>
          </a:p>
          <a:p>
            <a:pPr lvl="1"/>
            <a:r>
              <a:rPr lang="en-US" sz="2400" dirty="0" smtClean="0"/>
              <a:t>Trade some generality and performance for productivity </a:t>
            </a:r>
          </a:p>
          <a:p>
            <a:r>
              <a:rPr lang="en-US" sz="2800" dirty="0" smtClean="0"/>
              <a:t>Power tools</a:t>
            </a:r>
          </a:p>
          <a:p>
            <a:pPr lvl="1"/>
            <a:r>
              <a:rPr lang="en-US" sz="2400" dirty="0" smtClean="0"/>
              <a:t>Leverage and strengthen app development frameworks</a:t>
            </a:r>
          </a:p>
          <a:p>
            <a:pPr lvl="1"/>
            <a:r>
              <a:rPr lang="en-US" sz="2400" dirty="0" smtClean="0"/>
              <a:t>Empower tools with specification, analysis and domain information</a:t>
            </a:r>
          </a:p>
          <a:p>
            <a:pPr lvl="1"/>
            <a:r>
              <a:rPr lang="en-US" sz="2400" dirty="0" smtClean="0"/>
              <a:t>Mass market can afford sophisticated tools.</a:t>
            </a:r>
          </a:p>
        </p:txBody>
      </p:sp>
      <p:pic>
        <p:nvPicPr>
          <p:cNvPr id="12292" name="Picture 4"/>
          <p:cNvPicPr>
            <a:picLocks noChangeAspect="1" noChangeArrowheads="1"/>
          </p:cNvPicPr>
          <p:nvPr/>
        </p:nvPicPr>
        <p:blipFill>
          <a:blip r:embed="rId3"/>
          <a:srcRect/>
          <a:stretch>
            <a:fillRect/>
          </a:stretch>
        </p:blipFill>
        <p:spPr bwMode="auto">
          <a:xfrm>
            <a:off x="7001914" y="4540044"/>
            <a:ext cx="2791157" cy="1941513"/>
          </a:xfrm>
          <a:prstGeom prst="rect">
            <a:avLst/>
          </a:prstGeom>
          <a:noFill/>
          <a:ln w="9525">
            <a:noFill/>
            <a:miter lim="800000"/>
            <a:headEnd/>
            <a:tailEnd/>
          </a:ln>
        </p:spPr>
      </p:pic>
      <p:pic>
        <p:nvPicPr>
          <p:cNvPr id="12293" name="Picture 5"/>
          <p:cNvPicPr>
            <a:picLocks noChangeAspect="1" noChangeArrowheads="1"/>
          </p:cNvPicPr>
          <p:nvPr/>
        </p:nvPicPr>
        <p:blipFill>
          <a:blip r:embed="rId4"/>
          <a:srcRect b="44301"/>
          <a:stretch>
            <a:fillRect/>
          </a:stretch>
        </p:blipFill>
        <p:spPr bwMode="auto">
          <a:xfrm>
            <a:off x="2431104" y="4540044"/>
            <a:ext cx="2516062" cy="1898650"/>
          </a:xfrm>
          <a:prstGeom prst="rect">
            <a:avLst/>
          </a:prstGeom>
          <a:noFill/>
          <a:ln w="9525">
            <a:noFill/>
            <a:miter lim="800000"/>
            <a:headEnd/>
            <a:tailEnd/>
          </a:ln>
        </p:spPr>
      </p:pic>
      <p:sp>
        <p:nvSpPr>
          <p:cNvPr id="12294" name="AutoShape 6"/>
          <p:cNvSpPr>
            <a:spLocks noChangeArrowheads="1"/>
          </p:cNvSpPr>
          <p:nvPr/>
        </p:nvSpPr>
        <p:spPr bwMode="auto">
          <a:xfrm>
            <a:off x="5607716" y="5186513"/>
            <a:ext cx="812588" cy="533400"/>
          </a:xfrm>
          <a:prstGeom prst="rightArrow">
            <a:avLst>
              <a:gd name="adj1" fmla="val 50000"/>
              <a:gd name="adj2" fmla="val 28571"/>
            </a:avLst>
          </a:prstGeom>
          <a:solidFill>
            <a:srgbClr val="333399"/>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UPCRC Themes</a:t>
            </a:r>
          </a:p>
        </p:txBody>
      </p:sp>
      <p:sp>
        <p:nvSpPr>
          <p:cNvPr id="60" name="Rounded Rectangle 59"/>
          <p:cNvSpPr/>
          <p:nvPr/>
        </p:nvSpPr>
        <p:spPr>
          <a:xfrm>
            <a:off x="2945633" y="5070650"/>
            <a:ext cx="436766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C00000"/>
                </a:solidFill>
                <a:ea typeface="ＭＳ Ｐゴシック" pitchFamily="-106" charset="-128"/>
              </a:rPr>
              <a:t/>
            </a:r>
            <a:br>
              <a:rPr lang="en-US" i="1">
                <a:solidFill>
                  <a:srgbClr val="C00000"/>
                </a:solidFill>
                <a:ea typeface="ＭＳ Ｐゴシック" pitchFamily="-106" charset="-128"/>
              </a:rPr>
            </a:br>
            <a:endParaRPr lang="en-US" i="1">
              <a:solidFill>
                <a:srgbClr val="C00000"/>
              </a:solidFill>
              <a:ea typeface="ＭＳ Ｐゴシック" pitchFamily="-106" charset="-128"/>
            </a:endParaRPr>
          </a:p>
        </p:txBody>
      </p:sp>
      <p:sp>
        <p:nvSpPr>
          <p:cNvPr id="34" name="Rounded Rectangle 33"/>
          <p:cNvSpPr/>
          <p:nvPr/>
        </p:nvSpPr>
        <p:spPr>
          <a:xfrm>
            <a:off x="914162" y="3622850"/>
            <a:ext cx="812588" cy="21336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43" name="Rounded Rectangle 42"/>
          <p:cNvSpPr/>
          <p:nvPr/>
        </p:nvSpPr>
        <p:spPr>
          <a:xfrm>
            <a:off x="2945633" y="2424816"/>
            <a:ext cx="690700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0" name="TextBox 29"/>
          <p:cNvSpPr txBox="1">
            <a:spLocks noChangeArrowheads="1"/>
          </p:cNvSpPr>
          <p:nvPr/>
        </p:nvSpPr>
        <p:spPr bwMode="auto">
          <a:xfrm>
            <a:off x="3100110" y="2530650"/>
            <a:ext cx="4213185" cy="369888"/>
          </a:xfrm>
          <a:prstGeom prst="rect">
            <a:avLst/>
          </a:prstGeom>
          <a:noFill/>
          <a:ln w="9525">
            <a:noFill/>
            <a:miter lim="800000"/>
            <a:headEnd/>
            <a:tailEnd/>
          </a:ln>
        </p:spPr>
        <p:txBody>
          <a:bodyPr>
            <a:spAutoFit/>
          </a:bodyPr>
          <a:lstStyle/>
          <a:p>
            <a:r>
              <a:rPr lang="en-US" dirty="0">
                <a:solidFill>
                  <a:srgbClr val="C00000"/>
                </a:solidFill>
              </a:rPr>
              <a:t>Programming Environment</a:t>
            </a:r>
          </a:p>
        </p:txBody>
      </p:sp>
      <p:sp>
        <p:nvSpPr>
          <p:cNvPr id="32" name="Rounded Rectangle 31"/>
          <p:cNvSpPr/>
          <p:nvPr/>
        </p:nvSpPr>
        <p:spPr>
          <a:xfrm>
            <a:off x="2945633" y="3747732"/>
            <a:ext cx="548497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2" name="TextBox 32"/>
          <p:cNvSpPr txBox="1">
            <a:spLocks noChangeArrowheads="1"/>
          </p:cNvSpPr>
          <p:nvPr/>
        </p:nvSpPr>
        <p:spPr bwMode="auto">
          <a:xfrm>
            <a:off x="3100111" y="3876850"/>
            <a:ext cx="4615247" cy="369888"/>
          </a:xfrm>
          <a:prstGeom prst="rect">
            <a:avLst/>
          </a:prstGeom>
          <a:noFill/>
          <a:ln w="9525">
            <a:noFill/>
            <a:miter lim="800000"/>
            <a:headEnd/>
            <a:tailEnd/>
          </a:ln>
        </p:spPr>
        <p:txBody>
          <a:bodyPr>
            <a:spAutoFit/>
          </a:bodyPr>
          <a:lstStyle/>
          <a:p>
            <a:r>
              <a:rPr lang="en-US">
                <a:solidFill>
                  <a:srgbClr val="C00000"/>
                </a:solidFill>
              </a:rPr>
              <a:t>Translation Environment</a:t>
            </a:r>
          </a:p>
        </p:txBody>
      </p:sp>
      <p:sp>
        <p:nvSpPr>
          <p:cNvPr id="55" name="Rounded Rectangle 54"/>
          <p:cNvSpPr/>
          <p:nvPr/>
        </p:nvSpPr>
        <p:spPr>
          <a:xfrm>
            <a:off x="2945634" y="1032050"/>
            <a:ext cx="7977755" cy="75565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4" name="TextBox 57"/>
          <p:cNvSpPr txBox="1">
            <a:spLocks noChangeArrowheads="1"/>
          </p:cNvSpPr>
          <p:nvPr/>
        </p:nvSpPr>
        <p:spPr bwMode="auto">
          <a:xfrm>
            <a:off x="3100110" y="1184450"/>
            <a:ext cx="4257624" cy="369888"/>
          </a:xfrm>
          <a:prstGeom prst="rect">
            <a:avLst/>
          </a:prstGeom>
          <a:noFill/>
          <a:ln w="9525">
            <a:noFill/>
            <a:miter lim="800000"/>
            <a:headEnd/>
            <a:tailEnd/>
          </a:ln>
        </p:spPr>
        <p:txBody>
          <a:bodyPr>
            <a:spAutoFit/>
          </a:bodyPr>
          <a:lstStyle/>
          <a:p>
            <a:r>
              <a:rPr lang="en-US">
                <a:solidFill>
                  <a:srgbClr val="C00000"/>
                </a:solidFill>
              </a:rPr>
              <a:t>Applications, Patterns</a:t>
            </a:r>
          </a:p>
        </p:txBody>
      </p:sp>
      <p:sp>
        <p:nvSpPr>
          <p:cNvPr id="13325" name="TextBox 61"/>
          <p:cNvSpPr txBox="1">
            <a:spLocks noChangeArrowheads="1"/>
          </p:cNvSpPr>
          <p:nvPr/>
        </p:nvSpPr>
        <p:spPr bwMode="auto">
          <a:xfrm>
            <a:off x="3148780" y="5146850"/>
            <a:ext cx="2557110" cy="369332"/>
          </a:xfrm>
          <a:prstGeom prst="rect">
            <a:avLst/>
          </a:prstGeom>
          <a:noFill/>
          <a:ln w="9525">
            <a:noFill/>
            <a:miter lim="800000"/>
            <a:headEnd/>
            <a:tailEnd/>
          </a:ln>
        </p:spPr>
        <p:txBody>
          <a:bodyPr wrap="none">
            <a:spAutoFit/>
          </a:bodyPr>
          <a:lstStyle/>
          <a:p>
            <a:r>
              <a:rPr lang="en-US">
                <a:solidFill>
                  <a:srgbClr val="C00000"/>
                </a:solidFill>
              </a:rPr>
              <a:t>Execution Environment</a:t>
            </a:r>
          </a:p>
        </p:txBody>
      </p:sp>
      <p:sp>
        <p:nvSpPr>
          <p:cNvPr id="13326" name="TextBox 27"/>
          <p:cNvSpPr txBox="1">
            <a:spLocks noChangeArrowheads="1"/>
          </p:cNvSpPr>
          <p:nvPr/>
        </p:nvSpPr>
        <p:spPr bwMode="auto">
          <a:xfrm rot="-5400000">
            <a:off x="547965" y="4609759"/>
            <a:ext cx="1428596" cy="369332"/>
          </a:xfrm>
          <a:prstGeom prst="rect">
            <a:avLst/>
          </a:prstGeom>
          <a:noFill/>
          <a:ln w="9525">
            <a:noFill/>
            <a:miter lim="800000"/>
            <a:headEnd/>
            <a:tailEnd/>
          </a:ln>
        </p:spPr>
        <p:txBody>
          <a:bodyPr wrap="none">
            <a:spAutoFit/>
          </a:bodyPr>
          <a:lstStyle/>
          <a:p>
            <a:r>
              <a:rPr lang="en-US">
                <a:solidFill>
                  <a:srgbClr val="C00000"/>
                </a:solidFill>
              </a:rPr>
              <a:t>Correctness</a:t>
            </a:r>
          </a:p>
        </p:txBody>
      </p:sp>
      <p:sp>
        <p:nvSpPr>
          <p:cNvPr id="13330" name="TextBox 38"/>
          <p:cNvSpPr txBox="1">
            <a:spLocks noChangeArrowheads="1"/>
          </p:cNvSpPr>
          <p:nvPr/>
        </p:nvSpPr>
        <p:spPr bwMode="auto">
          <a:xfrm>
            <a:off x="5180251" y="1914494"/>
            <a:ext cx="5301451" cy="369332"/>
          </a:xfrm>
          <a:prstGeom prst="rect">
            <a:avLst/>
          </a:prstGeom>
          <a:noFill/>
          <a:ln w="9525">
            <a:noFill/>
            <a:miter lim="800000"/>
            <a:headEnd/>
            <a:tailEnd/>
          </a:ln>
        </p:spPr>
        <p:txBody>
          <a:bodyPr wrap="none">
            <a:spAutoFit/>
          </a:bodyPr>
          <a:lstStyle/>
          <a:p>
            <a:r>
              <a:rPr lang="en-US" b="1" dirty="0">
                <a:solidFill>
                  <a:schemeClr val="accent2">
                    <a:lumMod val="75000"/>
                  </a:schemeClr>
                </a:solidFill>
              </a:rPr>
              <a:t>New applications &amp; catalog of parallel patterns</a:t>
            </a:r>
          </a:p>
        </p:txBody>
      </p:sp>
      <p:sp>
        <p:nvSpPr>
          <p:cNvPr id="13332" name="TextBox 40"/>
          <p:cNvSpPr txBox="1">
            <a:spLocks noChangeArrowheads="1"/>
          </p:cNvSpPr>
          <p:nvPr/>
        </p:nvSpPr>
        <p:spPr bwMode="auto">
          <a:xfrm>
            <a:off x="4570809" y="4537250"/>
            <a:ext cx="2773888" cy="369888"/>
          </a:xfrm>
          <a:prstGeom prst="rect">
            <a:avLst/>
          </a:prstGeom>
          <a:noFill/>
          <a:ln w="9525">
            <a:noFill/>
            <a:miter lim="800000"/>
            <a:headEnd/>
            <a:tailEnd/>
          </a:ln>
        </p:spPr>
        <p:txBody>
          <a:bodyPr wrap="square">
            <a:spAutoFit/>
          </a:bodyPr>
          <a:lstStyle/>
          <a:p>
            <a:r>
              <a:rPr lang="en-US" b="1" dirty="0" err="1">
                <a:solidFill>
                  <a:schemeClr val="accent2">
                    <a:lumMod val="75000"/>
                  </a:schemeClr>
                </a:solidFill>
              </a:rPr>
              <a:t>Multiscale</a:t>
            </a:r>
            <a:r>
              <a:rPr lang="en-US" b="1" dirty="0">
                <a:solidFill>
                  <a:schemeClr val="accent2">
                    <a:lumMod val="75000"/>
                  </a:schemeClr>
                </a:solidFill>
              </a:rPr>
              <a:t> compilation</a:t>
            </a:r>
          </a:p>
        </p:txBody>
      </p:sp>
      <p:sp>
        <p:nvSpPr>
          <p:cNvPr id="13333" name="TextBox 44"/>
          <p:cNvSpPr txBox="1">
            <a:spLocks noChangeArrowheads="1"/>
          </p:cNvSpPr>
          <p:nvPr/>
        </p:nvSpPr>
        <p:spPr bwMode="auto">
          <a:xfrm>
            <a:off x="3859796" y="5903935"/>
            <a:ext cx="4178076" cy="646113"/>
          </a:xfrm>
          <a:prstGeom prst="rect">
            <a:avLst/>
          </a:prstGeom>
          <a:noFill/>
          <a:ln w="9525">
            <a:noFill/>
            <a:miter lim="800000"/>
            <a:headEnd/>
            <a:tailEnd/>
          </a:ln>
        </p:spPr>
        <p:txBody>
          <a:bodyPr wrap="square">
            <a:spAutoFit/>
          </a:bodyPr>
          <a:lstStyle/>
          <a:p>
            <a:r>
              <a:rPr lang="en-US" b="1" dirty="0">
                <a:solidFill>
                  <a:schemeClr val="accent2">
                    <a:lumMod val="75000"/>
                  </a:schemeClr>
                </a:solidFill>
              </a:rPr>
              <a:t>Virtual architecture to manage scalability &amp; heterogeneity</a:t>
            </a:r>
          </a:p>
        </p:txBody>
      </p:sp>
      <p:sp>
        <p:nvSpPr>
          <p:cNvPr id="13334" name="TextBox 26"/>
          <p:cNvSpPr txBox="1">
            <a:spLocks noChangeArrowheads="1"/>
          </p:cNvSpPr>
          <p:nvPr/>
        </p:nvSpPr>
        <p:spPr bwMode="auto">
          <a:xfrm rot="-5400000">
            <a:off x="-1522457" y="3537167"/>
            <a:ext cx="4237057" cy="369332"/>
          </a:xfrm>
          <a:prstGeom prst="rect">
            <a:avLst/>
          </a:prstGeom>
          <a:noFill/>
          <a:ln w="9525">
            <a:noFill/>
            <a:miter lim="800000"/>
            <a:headEnd/>
            <a:tailEnd/>
          </a:ln>
        </p:spPr>
        <p:txBody>
          <a:bodyPr wrap="none">
            <a:spAutoFit/>
          </a:bodyPr>
          <a:lstStyle/>
          <a:p>
            <a:r>
              <a:rPr lang="en-US" b="1" dirty="0">
                <a:solidFill>
                  <a:schemeClr val="accent2">
                    <a:lumMod val="75000"/>
                  </a:schemeClr>
                </a:solidFill>
              </a:rPr>
              <a:t>Did the system do what you wanted?</a:t>
            </a:r>
          </a:p>
        </p:txBody>
      </p:sp>
      <p:sp>
        <p:nvSpPr>
          <p:cNvPr id="13331" name="TextBox 39"/>
          <p:cNvSpPr txBox="1">
            <a:spLocks noChangeArrowheads="1"/>
          </p:cNvSpPr>
          <p:nvPr/>
        </p:nvSpPr>
        <p:spPr bwMode="auto">
          <a:xfrm>
            <a:off x="4977104" y="3222516"/>
            <a:ext cx="2942780" cy="369888"/>
          </a:xfrm>
          <a:prstGeom prst="rect">
            <a:avLst/>
          </a:prstGeom>
          <a:noFill/>
          <a:ln w="9525">
            <a:noFill/>
            <a:miter lim="800000"/>
            <a:headEnd/>
            <a:tailEnd/>
          </a:ln>
        </p:spPr>
        <p:txBody>
          <a:bodyPr wrap="square">
            <a:spAutoFit/>
          </a:bodyPr>
          <a:lstStyle/>
          <a:p>
            <a:r>
              <a:rPr lang="en-US" b="1" dirty="0" err="1">
                <a:solidFill>
                  <a:schemeClr val="accent2">
                    <a:lumMod val="75000"/>
                  </a:schemeClr>
                </a:solidFill>
              </a:rPr>
              <a:t>Multiscale</a:t>
            </a:r>
            <a:r>
              <a:rPr lang="en-US" b="1" dirty="0">
                <a:solidFill>
                  <a:schemeClr val="accent2">
                    <a:lumMod val="75000"/>
                  </a:schemeClr>
                </a:solidFill>
              </a:rPr>
              <a:t> programming</a:t>
            </a:r>
          </a:p>
        </p:txBody>
      </p:sp>
      <p:sp>
        <p:nvSpPr>
          <p:cNvPr id="28" name="Up-Down Arrow 27"/>
          <p:cNvSpPr/>
          <p:nvPr/>
        </p:nvSpPr>
        <p:spPr bwMode="auto">
          <a:xfrm>
            <a:off x="3594846" y="1810423"/>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Up-Down Arrow 28"/>
          <p:cNvSpPr/>
          <p:nvPr/>
        </p:nvSpPr>
        <p:spPr bwMode="auto">
          <a:xfrm>
            <a:off x="3594846" y="3133339"/>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Up-Down Arrow 30"/>
          <p:cNvSpPr/>
          <p:nvPr/>
        </p:nvSpPr>
        <p:spPr bwMode="auto">
          <a:xfrm>
            <a:off x="3594846" y="4456255"/>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Left Arrow 32"/>
          <p:cNvSpPr/>
          <p:nvPr/>
        </p:nvSpPr>
        <p:spPr bwMode="auto">
          <a:xfrm>
            <a:off x="1819836" y="3815591"/>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 Arrow 34"/>
          <p:cNvSpPr/>
          <p:nvPr/>
        </p:nvSpPr>
        <p:spPr bwMode="auto">
          <a:xfrm>
            <a:off x="1882589" y="5214085"/>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Bent Arrow 38"/>
          <p:cNvSpPr/>
          <p:nvPr/>
        </p:nvSpPr>
        <p:spPr bwMode="auto">
          <a:xfrm>
            <a:off x="1192304" y="2596391"/>
            <a:ext cx="1479177" cy="84178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Applications</a:t>
            </a:r>
          </a:p>
        </p:txBody>
      </p:sp>
      <p:sp>
        <p:nvSpPr>
          <p:cNvPr id="60" name="Rounded Rectangle 59"/>
          <p:cNvSpPr/>
          <p:nvPr/>
        </p:nvSpPr>
        <p:spPr>
          <a:xfrm>
            <a:off x="2945633" y="5068524"/>
            <a:ext cx="4367662"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C00000"/>
                </a:solidFill>
                <a:ea typeface="ＭＳ Ｐゴシック" pitchFamily="-106" charset="-128"/>
              </a:rPr>
              <a:t/>
            </a:r>
            <a:br>
              <a:rPr lang="en-US" i="1">
                <a:solidFill>
                  <a:srgbClr val="C00000"/>
                </a:solidFill>
                <a:ea typeface="ＭＳ Ｐゴシック" pitchFamily="-106" charset="-128"/>
              </a:rPr>
            </a:br>
            <a:endParaRPr lang="en-US" i="1">
              <a:solidFill>
                <a:srgbClr val="C00000"/>
              </a:solidFill>
              <a:ea typeface="ＭＳ Ｐゴシック" pitchFamily="-106" charset="-128"/>
            </a:endParaRPr>
          </a:p>
        </p:txBody>
      </p:sp>
      <p:sp>
        <p:nvSpPr>
          <p:cNvPr id="34" name="Rounded Rectangle 33"/>
          <p:cNvSpPr/>
          <p:nvPr/>
        </p:nvSpPr>
        <p:spPr>
          <a:xfrm>
            <a:off x="914162" y="3620724"/>
            <a:ext cx="812588" cy="21336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43" name="Rounded Rectangle 42"/>
          <p:cNvSpPr/>
          <p:nvPr/>
        </p:nvSpPr>
        <p:spPr>
          <a:xfrm>
            <a:off x="2945633" y="2422690"/>
            <a:ext cx="690700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0" name="TextBox 29"/>
          <p:cNvSpPr txBox="1">
            <a:spLocks noChangeArrowheads="1"/>
          </p:cNvSpPr>
          <p:nvPr/>
        </p:nvSpPr>
        <p:spPr bwMode="auto">
          <a:xfrm>
            <a:off x="3100110" y="2528524"/>
            <a:ext cx="4213185" cy="369888"/>
          </a:xfrm>
          <a:prstGeom prst="rect">
            <a:avLst/>
          </a:prstGeom>
          <a:noFill/>
          <a:ln w="9525">
            <a:noFill/>
            <a:miter lim="800000"/>
            <a:headEnd/>
            <a:tailEnd/>
          </a:ln>
        </p:spPr>
        <p:txBody>
          <a:bodyPr>
            <a:spAutoFit/>
          </a:bodyPr>
          <a:lstStyle/>
          <a:p>
            <a:r>
              <a:rPr lang="en-US">
                <a:solidFill>
                  <a:srgbClr val="F3AF35"/>
                </a:solidFill>
              </a:rPr>
              <a:t>Programming Environment</a:t>
            </a:r>
          </a:p>
        </p:txBody>
      </p:sp>
      <p:sp>
        <p:nvSpPr>
          <p:cNvPr id="32" name="Rounded Rectangle 31"/>
          <p:cNvSpPr/>
          <p:nvPr/>
        </p:nvSpPr>
        <p:spPr>
          <a:xfrm>
            <a:off x="2945633" y="3745606"/>
            <a:ext cx="5484971" cy="68580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2" name="TextBox 32"/>
          <p:cNvSpPr txBox="1">
            <a:spLocks noChangeArrowheads="1"/>
          </p:cNvSpPr>
          <p:nvPr/>
        </p:nvSpPr>
        <p:spPr bwMode="auto">
          <a:xfrm>
            <a:off x="3100111" y="3874724"/>
            <a:ext cx="4615247" cy="369888"/>
          </a:xfrm>
          <a:prstGeom prst="rect">
            <a:avLst/>
          </a:prstGeom>
          <a:noFill/>
          <a:ln w="9525">
            <a:noFill/>
            <a:miter lim="800000"/>
            <a:headEnd/>
            <a:tailEnd/>
          </a:ln>
        </p:spPr>
        <p:txBody>
          <a:bodyPr>
            <a:spAutoFit/>
          </a:bodyPr>
          <a:lstStyle/>
          <a:p>
            <a:r>
              <a:rPr lang="en-US">
                <a:solidFill>
                  <a:srgbClr val="F3AF35"/>
                </a:solidFill>
              </a:rPr>
              <a:t>Translation Environment</a:t>
            </a:r>
          </a:p>
        </p:txBody>
      </p:sp>
      <p:sp>
        <p:nvSpPr>
          <p:cNvPr id="55" name="Rounded Rectangle 54"/>
          <p:cNvSpPr/>
          <p:nvPr/>
        </p:nvSpPr>
        <p:spPr>
          <a:xfrm>
            <a:off x="2945634" y="1029924"/>
            <a:ext cx="7977755" cy="755650"/>
          </a:xfrm>
          <a:prstGeom prst="roundRect">
            <a:avLst/>
          </a:prstGeom>
          <a:solidFill>
            <a:srgbClr val="FFE1A5"/>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i="1">
                <a:solidFill>
                  <a:srgbClr val="FF8000"/>
                </a:solidFill>
                <a:ea typeface="ＭＳ Ｐゴシック" pitchFamily="-106" charset="-128"/>
              </a:rPr>
              <a:t/>
            </a:r>
            <a:br>
              <a:rPr lang="en-US" i="1">
                <a:solidFill>
                  <a:srgbClr val="FF8000"/>
                </a:solidFill>
                <a:ea typeface="ＭＳ Ｐゴシック" pitchFamily="-106" charset="-128"/>
              </a:rPr>
            </a:br>
            <a:endParaRPr lang="en-US" i="1">
              <a:solidFill>
                <a:srgbClr val="FF8000"/>
              </a:solidFill>
              <a:ea typeface="ＭＳ Ｐゴシック" pitchFamily="-106" charset="-128"/>
            </a:endParaRPr>
          </a:p>
        </p:txBody>
      </p:sp>
      <p:sp>
        <p:nvSpPr>
          <p:cNvPr id="13324" name="TextBox 57"/>
          <p:cNvSpPr txBox="1">
            <a:spLocks noChangeArrowheads="1"/>
          </p:cNvSpPr>
          <p:nvPr/>
        </p:nvSpPr>
        <p:spPr bwMode="auto">
          <a:xfrm>
            <a:off x="3100110" y="1182324"/>
            <a:ext cx="4257624" cy="369888"/>
          </a:xfrm>
          <a:prstGeom prst="rect">
            <a:avLst/>
          </a:prstGeom>
          <a:noFill/>
          <a:ln w="9525">
            <a:noFill/>
            <a:miter lim="800000"/>
            <a:headEnd/>
            <a:tailEnd/>
          </a:ln>
        </p:spPr>
        <p:txBody>
          <a:bodyPr>
            <a:spAutoFit/>
          </a:bodyPr>
          <a:lstStyle/>
          <a:p>
            <a:r>
              <a:rPr lang="en-US" b="1" dirty="0">
                <a:solidFill>
                  <a:schemeClr val="accent3">
                    <a:lumMod val="75000"/>
                  </a:schemeClr>
                </a:solidFill>
              </a:rPr>
              <a:t>Applications, Patterns</a:t>
            </a:r>
          </a:p>
        </p:txBody>
      </p:sp>
      <p:sp>
        <p:nvSpPr>
          <p:cNvPr id="13325" name="TextBox 61"/>
          <p:cNvSpPr txBox="1">
            <a:spLocks noChangeArrowheads="1"/>
          </p:cNvSpPr>
          <p:nvPr/>
        </p:nvSpPr>
        <p:spPr bwMode="auto">
          <a:xfrm>
            <a:off x="3148780" y="5144724"/>
            <a:ext cx="2557110" cy="369332"/>
          </a:xfrm>
          <a:prstGeom prst="rect">
            <a:avLst/>
          </a:prstGeom>
          <a:noFill/>
          <a:ln w="9525">
            <a:noFill/>
            <a:miter lim="800000"/>
            <a:headEnd/>
            <a:tailEnd/>
          </a:ln>
        </p:spPr>
        <p:txBody>
          <a:bodyPr wrap="none">
            <a:spAutoFit/>
          </a:bodyPr>
          <a:lstStyle/>
          <a:p>
            <a:r>
              <a:rPr lang="en-US">
                <a:solidFill>
                  <a:srgbClr val="F3AF35"/>
                </a:solidFill>
              </a:rPr>
              <a:t>Execution Environment</a:t>
            </a:r>
          </a:p>
        </p:txBody>
      </p:sp>
      <p:sp>
        <p:nvSpPr>
          <p:cNvPr id="13326" name="TextBox 27"/>
          <p:cNvSpPr txBox="1">
            <a:spLocks noChangeArrowheads="1"/>
          </p:cNvSpPr>
          <p:nvPr/>
        </p:nvSpPr>
        <p:spPr bwMode="auto">
          <a:xfrm rot="-5400000">
            <a:off x="547965" y="4607633"/>
            <a:ext cx="1428596" cy="369332"/>
          </a:xfrm>
          <a:prstGeom prst="rect">
            <a:avLst/>
          </a:prstGeom>
          <a:noFill/>
          <a:ln w="9525">
            <a:noFill/>
            <a:miter lim="800000"/>
            <a:headEnd/>
            <a:tailEnd/>
          </a:ln>
        </p:spPr>
        <p:txBody>
          <a:bodyPr wrap="none">
            <a:spAutoFit/>
          </a:bodyPr>
          <a:lstStyle/>
          <a:p>
            <a:r>
              <a:rPr lang="en-US">
                <a:solidFill>
                  <a:srgbClr val="F3AF35"/>
                </a:solidFill>
              </a:rPr>
              <a:t>Correctness</a:t>
            </a:r>
          </a:p>
        </p:txBody>
      </p:sp>
      <p:sp>
        <p:nvSpPr>
          <p:cNvPr id="13330" name="TextBox 38"/>
          <p:cNvSpPr txBox="1">
            <a:spLocks noChangeArrowheads="1"/>
          </p:cNvSpPr>
          <p:nvPr/>
        </p:nvSpPr>
        <p:spPr bwMode="auto">
          <a:xfrm>
            <a:off x="5180251" y="1912368"/>
            <a:ext cx="5301451" cy="369332"/>
          </a:xfrm>
          <a:prstGeom prst="rect">
            <a:avLst/>
          </a:prstGeom>
          <a:noFill/>
          <a:ln w="9525">
            <a:noFill/>
            <a:miter lim="800000"/>
            <a:headEnd/>
            <a:tailEnd/>
          </a:ln>
        </p:spPr>
        <p:txBody>
          <a:bodyPr wrap="none">
            <a:spAutoFit/>
          </a:bodyPr>
          <a:lstStyle/>
          <a:p>
            <a:r>
              <a:rPr lang="en-US" b="1" dirty="0">
                <a:solidFill>
                  <a:schemeClr val="accent2">
                    <a:lumMod val="75000"/>
                  </a:schemeClr>
                </a:solidFill>
              </a:rPr>
              <a:t>New applications &amp; catalog of parallel patterns</a:t>
            </a:r>
          </a:p>
        </p:txBody>
      </p:sp>
      <p:sp>
        <p:nvSpPr>
          <p:cNvPr id="13332" name="TextBox 40"/>
          <p:cNvSpPr txBox="1">
            <a:spLocks noChangeArrowheads="1"/>
          </p:cNvSpPr>
          <p:nvPr/>
        </p:nvSpPr>
        <p:spPr bwMode="auto">
          <a:xfrm>
            <a:off x="4570809" y="4535124"/>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compilation</a:t>
            </a:r>
          </a:p>
        </p:txBody>
      </p:sp>
      <p:sp>
        <p:nvSpPr>
          <p:cNvPr id="13333" name="TextBox 44"/>
          <p:cNvSpPr txBox="1">
            <a:spLocks noChangeArrowheads="1"/>
          </p:cNvSpPr>
          <p:nvPr/>
        </p:nvSpPr>
        <p:spPr bwMode="auto">
          <a:xfrm>
            <a:off x="3859795" y="5901805"/>
            <a:ext cx="3927353" cy="646113"/>
          </a:xfrm>
          <a:prstGeom prst="rect">
            <a:avLst/>
          </a:prstGeom>
          <a:noFill/>
          <a:ln w="9525">
            <a:noFill/>
            <a:miter lim="800000"/>
            <a:headEnd/>
            <a:tailEnd/>
          </a:ln>
        </p:spPr>
        <p:txBody>
          <a:bodyPr wrap="square">
            <a:spAutoFit/>
          </a:bodyPr>
          <a:lstStyle/>
          <a:p>
            <a:r>
              <a:rPr lang="en-US" dirty="0">
                <a:solidFill>
                  <a:schemeClr val="accent2">
                    <a:lumMod val="40000"/>
                    <a:lumOff val="60000"/>
                  </a:schemeClr>
                </a:solidFill>
              </a:rPr>
              <a:t>Virtual architecture to manage scalability &amp; heterogeneity</a:t>
            </a:r>
          </a:p>
        </p:txBody>
      </p:sp>
      <p:sp>
        <p:nvSpPr>
          <p:cNvPr id="13334" name="TextBox 26"/>
          <p:cNvSpPr txBox="1">
            <a:spLocks noChangeArrowheads="1"/>
          </p:cNvSpPr>
          <p:nvPr/>
        </p:nvSpPr>
        <p:spPr bwMode="auto">
          <a:xfrm rot="-5400000">
            <a:off x="-1381393" y="3682524"/>
            <a:ext cx="3954929" cy="369332"/>
          </a:xfrm>
          <a:prstGeom prst="rect">
            <a:avLst/>
          </a:prstGeom>
          <a:noFill/>
          <a:ln w="9525">
            <a:noFill/>
            <a:miter lim="800000"/>
            <a:headEnd/>
            <a:tailEnd/>
          </a:ln>
        </p:spPr>
        <p:txBody>
          <a:bodyPr wrap="none">
            <a:spAutoFit/>
          </a:bodyPr>
          <a:lstStyle/>
          <a:p>
            <a:r>
              <a:rPr lang="en-US" dirty="0">
                <a:solidFill>
                  <a:schemeClr val="accent2">
                    <a:lumMod val="40000"/>
                    <a:lumOff val="60000"/>
                  </a:schemeClr>
                </a:solidFill>
              </a:rPr>
              <a:t>Did the system do what you wanted?</a:t>
            </a:r>
          </a:p>
        </p:txBody>
      </p:sp>
      <p:sp>
        <p:nvSpPr>
          <p:cNvPr id="13331" name="TextBox 39"/>
          <p:cNvSpPr txBox="1">
            <a:spLocks noChangeArrowheads="1"/>
          </p:cNvSpPr>
          <p:nvPr/>
        </p:nvSpPr>
        <p:spPr bwMode="auto">
          <a:xfrm>
            <a:off x="4977104" y="3222516"/>
            <a:ext cx="7110148" cy="369888"/>
          </a:xfrm>
          <a:prstGeom prst="rect">
            <a:avLst/>
          </a:prstGeom>
          <a:noFill/>
          <a:ln w="9525">
            <a:noFill/>
            <a:miter lim="800000"/>
            <a:headEnd/>
            <a:tailEnd/>
          </a:ln>
        </p:spPr>
        <p:txBody>
          <a:bodyPr>
            <a:spAutoFit/>
          </a:bodyPr>
          <a:lstStyle/>
          <a:p>
            <a:r>
              <a:rPr lang="en-US" dirty="0" err="1">
                <a:solidFill>
                  <a:schemeClr val="accent2">
                    <a:lumMod val="40000"/>
                    <a:lumOff val="60000"/>
                  </a:schemeClr>
                </a:solidFill>
              </a:rPr>
              <a:t>Multiscale</a:t>
            </a:r>
            <a:r>
              <a:rPr lang="en-US" dirty="0">
                <a:solidFill>
                  <a:schemeClr val="accent2">
                    <a:lumMod val="40000"/>
                    <a:lumOff val="60000"/>
                  </a:schemeClr>
                </a:solidFill>
              </a:rPr>
              <a:t> programming</a:t>
            </a:r>
          </a:p>
        </p:txBody>
      </p:sp>
      <p:sp>
        <p:nvSpPr>
          <p:cNvPr id="28" name="Up-Down Arrow 27"/>
          <p:cNvSpPr/>
          <p:nvPr/>
        </p:nvSpPr>
        <p:spPr bwMode="auto">
          <a:xfrm>
            <a:off x="3594846" y="1808297"/>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Up-Down Arrow 28"/>
          <p:cNvSpPr/>
          <p:nvPr/>
        </p:nvSpPr>
        <p:spPr bwMode="auto">
          <a:xfrm>
            <a:off x="3594846" y="3131213"/>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Up-Down Arrow 30"/>
          <p:cNvSpPr/>
          <p:nvPr/>
        </p:nvSpPr>
        <p:spPr bwMode="auto">
          <a:xfrm>
            <a:off x="3594846" y="4454129"/>
            <a:ext cx="484632" cy="59167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Left Arrow 32"/>
          <p:cNvSpPr/>
          <p:nvPr/>
        </p:nvSpPr>
        <p:spPr bwMode="auto">
          <a:xfrm>
            <a:off x="1819836" y="3813465"/>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Left Arrow 34"/>
          <p:cNvSpPr/>
          <p:nvPr/>
        </p:nvSpPr>
        <p:spPr bwMode="auto">
          <a:xfrm>
            <a:off x="1882589" y="5211959"/>
            <a:ext cx="978408" cy="48463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Bent Arrow 38"/>
          <p:cNvSpPr/>
          <p:nvPr/>
        </p:nvSpPr>
        <p:spPr bwMode="auto">
          <a:xfrm>
            <a:off x="1192304" y="2594265"/>
            <a:ext cx="1479177" cy="84178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2009</Words>
  <Application>Microsoft Office PowerPoint</Application>
  <PresentationFormat>Custom</PresentationFormat>
  <Paragraphs>436</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Microsoft_Research_Faculty_Summit_Template_PPT07_16x9_v06</vt:lpstr>
      <vt:lpstr>White with Courier font for code slides</vt:lpstr>
      <vt:lpstr>Slide 1</vt:lpstr>
      <vt:lpstr>Universal Parallel Computing Research Center Making parallel programming synonymous with programming </vt:lpstr>
      <vt:lpstr>The Illinois UPCRC Team</vt:lpstr>
      <vt:lpstr>Parallel Processing @ Illinois</vt:lpstr>
      <vt:lpstr>Parallel Software is Expensive</vt:lpstr>
      <vt:lpstr>Client Parallelism – a New Game </vt:lpstr>
      <vt:lpstr>Our Approach</vt:lpstr>
      <vt:lpstr>UPCRC Themes</vt:lpstr>
      <vt:lpstr>Applications</vt:lpstr>
      <vt:lpstr>The Game</vt:lpstr>
      <vt:lpstr>Understanding Information &amp; Humans</vt:lpstr>
      <vt:lpstr>Understanding Humans</vt:lpstr>
      <vt:lpstr>Dynamic Virtual Environments</vt:lpstr>
      <vt:lpstr>Videogame Production</vt:lpstr>
      <vt:lpstr>Programming Environments</vt:lpstr>
      <vt:lpstr>Multiscale Programming</vt:lpstr>
      <vt:lpstr>Goal</vt:lpstr>
      <vt:lpstr>Deterministic Parallel Languages</vt:lpstr>
      <vt:lpstr>Disciplined Sharing Philosophy</vt:lpstr>
      <vt:lpstr>Exceptions and Speculation</vt:lpstr>
      <vt:lpstr>“Annotations”:   Parallel Control</vt:lpstr>
      <vt:lpstr>“Annotations”:   Help with Race Prevention/Detection </vt:lpstr>
      <vt:lpstr>Example:  Updating a Tree</vt:lpstr>
      <vt:lpstr>Example:  Updating a Tree</vt:lpstr>
      <vt:lpstr>“Annotations”:   User Management of Locality</vt:lpstr>
      <vt:lpstr>Shared Nothing Parallelism (Agha)</vt:lpstr>
      <vt:lpstr>Translation</vt:lpstr>
      <vt:lpstr>Multiscale Compilation Infrastructure</vt:lpstr>
      <vt:lpstr>A New Compiler Infrastructure</vt:lpstr>
      <vt:lpstr>Execution</vt:lpstr>
      <vt:lpstr>UPCRC View: Multiple Levels of Heterogeneity </vt:lpstr>
      <vt:lpstr>UPCRC View: QoS and Phys./App. Constraints</vt:lpstr>
      <vt:lpstr>Defining the Virtual Machine</vt:lpstr>
      <vt:lpstr>UPCRC Themes</vt:lpstr>
      <vt:lpstr>Problems</vt:lpstr>
      <vt:lpstr>Summary</vt:lpstr>
      <vt:lpstr>QUESTIONS?</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Parallel Computing Research Center</dc:title>
  <dc:subject>Research Facility Summit</dc:subject>
  <dc:creator/>
  <cp:keywords>Research Facility Summit</cp:keywords>
  <dc:description>Event Date: July 28 &amp; 29, 2008
Event Location: Redmond, WA</dc:description>
  <cp:lastModifiedBy/>
  <cp:revision>1</cp:revision>
  <dcterms:created xsi:type="dcterms:W3CDTF">2008-07-26T22:47:26Z</dcterms:created>
  <dcterms:modified xsi:type="dcterms:W3CDTF">2008-08-01T18:16:02Z</dcterms:modified>
</cp:coreProperties>
</file>