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3" r:id="rId1"/>
    <p:sldMasterId id="2147483718" r:id="rId2"/>
  </p:sldMasterIdLst>
  <p:notesMasterIdLst>
    <p:notesMasterId r:id="rId14"/>
  </p:notesMasterIdLst>
  <p:handoutMasterIdLst>
    <p:handoutMasterId r:id="rId15"/>
  </p:handoutMasterIdLst>
  <p:sldIdLst>
    <p:sldId id="296" r:id="rId3"/>
    <p:sldId id="297" r:id="rId4"/>
    <p:sldId id="298" r:id="rId5"/>
    <p:sldId id="299" r:id="rId6"/>
    <p:sldId id="300" r:id="rId7"/>
    <p:sldId id="301" r:id="rId8"/>
    <p:sldId id="302" r:id="rId9"/>
    <p:sldId id="303" r:id="rId10"/>
    <p:sldId id="304" r:id="rId11"/>
    <p:sldId id="305" r:id="rId12"/>
    <p:sldId id="256" r:id="rId13"/>
  </p:sldIdLst>
  <p:sldSz cx="12188825" cy="6858000"/>
  <p:notesSz cx="6858000" cy="9144000"/>
  <p:defaultTextStyle>
    <a:defPPr>
      <a:defRPr lang="en-US"/>
    </a:defPPr>
    <a:lvl1pPr algn="l" defTabSz="912813" rtl="0" fontAlgn="base">
      <a:spcBef>
        <a:spcPct val="0"/>
      </a:spcBef>
      <a:spcAft>
        <a:spcPct val="0"/>
      </a:spcAft>
      <a:defRPr kern="1200">
        <a:solidFill>
          <a:schemeClr val="tx1"/>
        </a:solidFill>
        <a:latin typeface="Arial" pitchFamily="34" charset="0"/>
        <a:ea typeface="+mn-ea"/>
        <a:cs typeface="+mn-cs"/>
      </a:defRPr>
    </a:lvl1pPr>
    <a:lvl2pPr marL="455613" indent="1588" algn="l" defTabSz="912813" rtl="0" fontAlgn="base">
      <a:spcBef>
        <a:spcPct val="0"/>
      </a:spcBef>
      <a:spcAft>
        <a:spcPct val="0"/>
      </a:spcAft>
      <a:defRPr kern="1200">
        <a:solidFill>
          <a:schemeClr val="tx1"/>
        </a:solidFill>
        <a:latin typeface="Arial" pitchFamily="34" charset="0"/>
        <a:ea typeface="+mn-ea"/>
        <a:cs typeface="+mn-cs"/>
      </a:defRPr>
    </a:lvl2pPr>
    <a:lvl3pPr marL="912813" indent="1588" algn="l" defTabSz="912813" rtl="0" fontAlgn="base">
      <a:spcBef>
        <a:spcPct val="0"/>
      </a:spcBef>
      <a:spcAft>
        <a:spcPct val="0"/>
      </a:spcAft>
      <a:defRPr kern="1200">
        <a:solidFill>
          <a:schemeClr val="tx1"/>
        </a:solidFill>
        <a:latin typeface="Arial" pitchFamily="34" charset="0"/>
        <a:ea typeface="+mn-ea"/>
        <a:cs typeface="+mn-cs"/>
      </a:defRPr>
    </a:lvl3pPr>
    <a:lvl4pPr marL="1370013" indent="1588" algn="l" defTabSz="912813" rtl="0" fontAlgn="base">
      <a:spcBef>
        <a:spcPct val="0"/>
      </a:spcBef>
      <a:spcAft>
        <a:spcPct val="0"/>
      </a:spcAft>
      <a:defRPr kern="1200">
        <a:solidFill>
          <a:schemeClr val="tx1"/>
        </a:solidFill>
        <a:latin typeface="Arial" pitchFamily="34" charset="0"/>
        <a:ea typeface="+mn-ea"/>
        <a:cs typeface="+mn-cs"/>
      </a:defRPr>
    </a:lvl4pPr>
    <a:lvl5pPr marL="1827213" indent="1588" algn="l" defTabSz="912813"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FFFFFF"/>
    <a:srgbClr val="FF0066"/>
    <a:srgbClr val="000000"/>
    <a:srgbClr val="F3AF35"/>
    <a:srgbClr val="9C42E6"/>
    <a:srgbClr val="D1943B"/>
    <a:srgbClr val="F8F57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6225" autoAdjust="0"/>
    <p:restoredTop sz="91276" autoAdjust="0"/>
  </p:normalViewPr>
  <p:slideViewPr>
    <p:cSldViewPr snapToGrid="0">
      <p:cViewPr varScale="1">
        <p:scale>
          <a:sx n="79" d="100"/>
          <a:sy n="79" d="100"/>
        </p:scale>
        <p:origin x="-102" y="-306"/>
      </p:cViewPr>
      <p:guideLst>
        <p:guide orient="horz" pos="144"/>
        <p:guide orient="horz" pos="895"/>
        <p:guide orient="horz" pos="1484"/>
        <p:guide orient="horz" pos="1200"/>
        <p:guide orient="horz" pos="2736"/>
        <p:guide pos="3839"/>
        <p:guide pos="325"/>
        <p:guide pos="613"/>
        <p:guide pos="7353"/>
        <p:guide pos="1190"/>
        <p:guide pos="7063"/>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8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defRPr>
            </a:lvl1pPr>
          </a:lstStyle>
          <a:p>
            <a:pPr>
              <a:defRPr/>
            </a:pPr>
            <a:fld id="{65954348-9BA3-4A53-8AB3-67BAC91195B2}" type="datetimeFigureOut">
              <a:rPr lang="en-US"/>
              <a:pPr>
                <a:defRPr/>
              </a:pPr>
              <a:t>7/29/2008</a:t>
            </a:fld>
            <a:endParaRPr lang="en-US"/>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defRPr>
            </a:lvl1pPr>
          </a:lstStyle>
          <a:p>
            <a:pPr>
              <a:defRPr/>
            </a:pPr>
            <a:fld id="{9A01EE6E-98DC-4B21-A8BA-2515EA1D1F3C}" type="slidenum">
              <a:rPr lang="en-US"/>
              <a:pPr>
                <a:defRPr/>
              </a:pPr>
              <a:t>‹#›</a:t>
            </a:fld>
            <a:endParaRPr lang="en-US"/>
          </a:p>
        </p:txBody>
      </p:sp>
      <p:sp>
        <p:nvSpPr>
          <p:cNvPr id="6" name="Footer Placeholder 5"/>
          <p:cNvSpPr>
            <a:spLocks noGrp="1"/>
          </p:cNvSpPr>
          <p:nvPr>
            <p:ph type="ftr" sz="quarter" idx="2"/>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Segoe" pitchFamily="34" charset="0"/>
              </a:defRPr>
            </a:lvl1pPr>
          </a:lstStyle>
          <a:p>
            <a:pPr>
              <a:defRPr/>
            </a:pPr>
            <a:r>
              <a:rPr lang="en-US" dirty="0"/>
              <a:t>© </a:t>
            </a:r>
            <a:r>
              <a:rPr lang="en-US" dirty="0" smtClean="0"/>
              <a:t>2008 </a:t>
            </a:r>
            <a:r>
              <a:rPr lang="en-US" dirty="0"/>
              <a:t>Microsoft Corporation. All rights reserved. Microsoft, Windows, Windows Vista and other product names are or may be registered trademarks and/or trademarks in the U.S. and/or other countries.</a:t>
            </a:r>
          </a:p>
          <a:p>
            <a:pPr>
              <a:defRPr/>
            </a:pPr>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defRPr>
            </a:lvl1pPr>
          </a:lstStyle>
          <a:p>
            <a:pPr>
              <a:defRPr/>
            </a:pPr>
            <a:fld id="{0EA46EE7-CB15-452E-A913-9C123FAA6ED3}" type="datetimeFigureOut">
              <a:rPr lang="en-US"/>
              <a:pPr>
                <a:defRPr/>
              </a:pPr>
              <a:t>7/29/2008</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Segoe" pitchFamily="34" charset="0"/>
              </a:defRPr>
            </a:lvl1pPr>
          </a:lstStyle>
          <a:p>
            <a:pPr>
              <a:defRPr/>
            </a:pPr>
            <a:r>
              <a:rPr lang="en-US" dirty="0" smtClean="0"/>
              <a:t>© 2008 Microsoft Corporation. All rights reserved. Microsoft, Windows, Windows Vista and other product names are or may be registered trademarks and/or trademarks in the U.S. and/or other countries.</a:t>
            </a:r>
          </a:p>
          <a:p>
            <a:pPr>
              <a:defRPr/>
            </a:pPr>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defRPr>
            </a:lvl1pPr>
          </a:lstStyle>
          <a:p>
            <a:pPr>
              <a:defRPr/>
            </a:pPr>
            <a:fld id="{22907DDD-D5F5-4BDC-A0E4-DE9693AB78B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fontAlgn="base">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2pPr>
    <a:lvl3pPr marL="327025" indent="-11430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3pPr>
    <a:lvl4pPr marL="482600" indent="-14605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4pPr>
    <a:lvl5pPr marL="614363" indent="-11430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FF8C16-8BB8-43E7-9D0D-BA24511030DF}"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867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2867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A549130F-F55A-4CBD-AB95-DCC6F61C21E4}" type="datetime8">
              <a:rPr lang="en-US"/>
              <a:pPr defTabSz="912813" fontAlgn="base">
                <a:spcBef>
                  <a:spcPct val="0"/>
                </a:spcBef>
                <a:spcAft>
                  <a:spcPct val="0"/>
                </a:spcAft>
              </a:pPr>
              <a:t>7/29/2008 1:45 PM</a:t>
            </a:fld>
            <a:endParaRPr lang="en-US"/>
          </a:p>
        </p:txBody>
      </p:sp>
      <p:sp>
        <p:nvSpPr>
          <p:cNvPr id="2867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2867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D0C51A04-3EAA-47F7-AC99-10134EC7E78F}" type="slidenum">
              <a:rPr lang="en-US"/>
              <a:pPr defTabSz="912813" fontAlgn="base">
                <a:spcBef>
                  <a:spcPct val="0"/>
                </a:spcBef>
                <a:spcAft>
                  <a:spcPct val="0"/>
                </a:spcAft>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AD4325-A7E3-47A4-8999-706B56A0A873}" type="slidenum">
              <a:rPr lang="en-US"/>
              <a:pPr/>
              <a:t>2</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D5AC1-B64F-48EF-8473-99A15703D2D4}" type="slidenum">
              <a:rPr lang="en-US"/>
              <a:pPr/>
              <a:t>3</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3BE0F6-8D6F-48EE-B2D5-E7A7FE8BE2A9}" type="slidenum">
              <a:rPr lang="en-US"/>
              <a:pPr/>
              <a:t>4</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62C53-CB17-4A69-9B73-28FD3DDDBE39}" type="slidenum">
              <a:rPr lang="en-US"/>
              <a:pPr/>
              <a:t>6</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0F3069-F045-4726-AF80-0BCE6D8B2002}" type="slidenum">
              <a:rPr lang="en-US"/>
              <a:pPr/>
              <a:t>7</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6BD4B3-2116-4F1A-B903-3AC447680D96}" type="slidenum">
              <a:rPr lang="en-US"/>
              <a:pPr/>
              <a:t>8</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C08D00-34D4-441A-8E07-F2411784C273}" type="slidenum">
              <a:rPr lang="en-US"/>
              <a:pPr/>
              <a:t>9</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userDrawn="1"/>
        </p:nvPicPr>
        <p:blipFill>
          <a:blip r:embed="rId2"/>
          <a:srcRect b="81670"/>
          <a:stretch>
            <a:fillRect/>
          </a:stretch>
        </p:blipFill>
        <p:spPr bwMode="auto">
          <a:xfrm>
            <a:off x="0" y="0"/>
            <a:ext cx="12192000" cy="1676400"/>
          </a:xfrm>
          <a:prstGeom prst="rect">
            <a:avLst/>
          </a:prstGeom>
          <a:noFill/>
          <a:ln w="9525">
            <a:noFill/>
            <a:miter lim="800000"/>
            <a:headEnd/>
            <a:tailEnd/>
          </a:ln>
        </p:spPr>
      </p:pic>
      <p:sp>
        <p:nvSpPr>
          <p:cNvPr id="2" name="Title 1"/>
          <p:cNvSpPr>
            <a:spLocks noGrp="1"/>
          </p:cNvSpPr>
          <p:nvPr>
            <p:ph type="ctrTitle"/>
          </p:nvPr>
        </p:nvSpPr>
        <p:spPr>
          <a:xfrm>
            <a:off x="973414" y="1905001"/>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Research_bL.PNG"/>
          <p:cNvPicPr>
            <a:picLocks noChangeAspect="1"/>
          </p:cNvPicPr>
          <p:nvPr userDrawn="1"/>
        </p:nvPicPr>
        <p:blipFill>
          <a:blip r:embed="rId3"/>
          <a:stretch>
            <a:fillRect/>
          </a:stretch>
        </p:blipFill>
        <p:spPr>
          <a:xfrm>
            <a:off x="9906001" y="136208"/>
            <a:ext cx="1846897" cy="513397"/>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962833" y="1905000"/>
            <a:ext cx="1071812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138" y="2355850"/>
            <a:ext cx="9324523" cy="1523494"/>
          </a:xfrm>
        </p:spPr>
        <p:txBody>
          <a:bodyPr anchor="ctr" anchorCtr="0">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972355" y="1420813"/>
            <a:ext cx="10240158" cy="1384994"/>
          </a:xfrm>
        </p:spPr>
        <p:txBody>
          <a:bodyPr>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8800" b="1" i="1" u="none" strike="noStrike" kern="600" cap="none" spc="-250"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515938" y="4752975"/>
            <a:ext cx="7013458" cy="166199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rPr>
              <a:t>Microsoft Research </a:t>
            </a:r>
            <a:br>
              <a:rPr lang="en-US" sz="6000" dirty="0">
                <a:latin typeface="+mn-lt"/>
              </a:rPr>
            </a:br>
            <a:r>
              <a:rPr lang="en-US" sz="6000" dirty="0">
                <a:latin typeface="+mn-lt"/>
              </a:rPr>
              <a:t>Faculty Summit </a:t>
            </a:r>
            <a:r>
              <a:rPr lang="en-US" sz="6000" dirty="0" smtClean="0">
                <a:latin typeface="+mn-lt"/>
              </a:rPr>
              <a:t>2008</a:t>
            </a:r>
            <a:endParaRPr lang="en-US" sz="8800" dirty="0">
              <a:solidFill>
                <a:schemeClr val="bg1"/>
              </a:solidFill>
              <a:latin typeface="+mn-lt"/>
            </a:endParaRPr>
          </a:p>
        </p:txBody>
      </p:sp>
      <p:pic>
        <p:nvPicPr>
          <p:cNvPr id="4" name="Picture 3" descr="Research_bL_r.png"/>
          <p:cNvPicPr>
            <a:picLocks noChangeAspect="1"/>
          </p:cNvPicPr>
          <p:nvPr userDrawn="1"/>
        </p:nvPicPr>
        <p:blipFill>
          <a:blip r:embed="rId3"/>
          <a:stretch>
            <a:fillRect/>
          </a:stretch>
        </p:blipFill>
        <p:spPr>
          <a:xfrm>
            <a:off x="9948088" y="206400"/>
            <a:ext cx="1709928" cy="475324"/>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4887" cy="665163"/>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15938" y="1420813"/>
            <a:ext cx="11164887" cy="21272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734" r:id="rId1"/>
    <p:sldLayoutId id="2147483735" r:id="rId2"/>
    <p:sldLayoutId id="2147483727" r:id="rId3"/>
    <p:sldLayoutId id="2147483728" r:id="rId4"/>
    <p:sldLayoutId id="2147483729" r:id="rId5"/>
    <p:sldLayoutId id="2147483730" r:id="rId6"/>
    <p:sldLayoutId id="2147483731" r:id="rId7"/>
    <p:sldLayoutId id="2147483732" r:id="rId8"/>
    <p:sldLayoutId id="2147483736" r:id="rId9"/>
    <p:sldLayoutId id="2147483737" r:id="rId10"/>
    <p:sldLayoutId id="2147483738" r:id="rId11"/>
  </p:sldLayoutIdLst>
  <p:transition>
    <p:fade/>
  </p:transition>
  <p:txStyles>
    <p:titleStyle>
      <a:lvl1pPr algn="l" defTabSz="1095375" rtl="0" eaLnBrk="1" fontAlgn="base" hangingPunct="1">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eaLnBrk="1" fontAlgn="base" hangingPunct="1">
        <a:lnSpc>
          <a:spcPct val="90000"/>
        </a:lnSpc>
        <a:spcBef>
          <a:spcPct val="20000"/>
        </a:spcBef>
        <a:spcAft>
          <a:spcPct val="0"/>
        </a:spcAft>
        <a:buSzPct val="85000"/>
        <a:buBlip>
          <a:blip r:embed="rId14"/>
        </a:buBlip>
        <a:defRPr sz="3200" kern="1200">
          <a:solidFill>
            <a:schemeClr val="bg1"/>
          </a:solidFill>
          <a:latin typeface="+mn-lt"/>
          <a:ea typeface="+mn-ea"/>
          <a:cs typeface="+mn-cs"/>
        </a:defRPr>
      </a:lvl1pPr>
      <a:lvl2pPr marL="914400" indent="-396875" algn="l" defTabSz="912813" rtl="0" eaLnBrk="1" fontAlgn="base" hangingPunct="1">
        <a:lnSpc>
          <a:spcPct val="90000"/>
        </a:lnSpc>
        <a:spcBef>
          <a:spcPct val="20000"/>
        </a:spcBef>
        <a:spcAft>
          <a:spcPct val="0"/>
        </a:spcAft>
        <a:buSzPct val="85000"/>
        <a:buBlip>
          <a:blip r:embed="rId14"/>
        </a:buBlip>
        <a:defRPr sz="2800" kern="1200">
          <a:solidFill>
            <a:schemeClr val="bg1"/>
          </a:solidFill>
          <a:latin typeface="+mn-lt"/>
          <a:ea typeface="+mn-ea"/>
          <a:cs typeface="+mn-cs"/>
        </a:defRPr>
      </a:lvl2pPr>
      <a:lvl3pPr marL="1258888" indent="-344488"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3pPr>
      <a:lvl4pPr marL="1604963" indent="-346075"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4pPr>
      <a:lvl5pPr marL="1941513" indent="-336550"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srcRect b="10452"/>
          <a:stretch>
            <a:fillRect/>
          </a:stretch>
        </p:blipFill>
        <p:spPr bwMode="auto">
          <a:xfrm>
            <a:off x="0" y="1300163"/>
            <a:ext cx="12188825" cy="5557837"/>
          </a:xfrm>
          <a:prstGeom prst="rect">
            <a:avLst/>
          </a:prstGeom>
          <a:noFill/>
          <a:ln w="9525">
            <a:noFill/>
            <a:miter lim="800000"/>
            <a:headEnd/>
            <a:tailEnd/>
          </a:ln>
        </p:spPr>
      </p:pic>
      <p:sp>
        <p:nvSpPr>
          <p:cNvPr id="2" name="Title Placeholder 1"/>
          <p:cNvSpPr>
            <a:spLocks noGrp="1"/>
          </p:cNvSpPr>
          <p:nvPr>
            <p:ph type="title"/>
          </p:nvPr>
        </p:nvSpPr>
        <p:spPr>
          <a:xfrm>
            <a:off x="508000" y="230188"/>
            <a:ext cx="11172825"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2" name="Text Placeholder 2"/>
          <p:cNvSpPr>
            <a:spLocks noGrp="1"/>
          </p:cNvSpPr>
          <p:nvPr>
            <p:ph type="body" idx="1"/>
          </p:nvPr>
        </p:nvSpPr>
        <p:spPr bwMode="auto">
          <a:xfrm>
            <a:off x="963613" y="1905000"/>
            <a:ext cx="10717212"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33" r:id="rId1"/>
  </p:sldLayoutIdLst>
  <p:transition>
    <p:fade/>
  </p:transition>
  <p:txStyles>
    <p:title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2pPr>
      <a:lvl3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3pPr>
      <a:lvl4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4pPr>
      <a:lvl5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9pPr>
    </p:titleStyle>
    <p:bodyStyle>
      <a:lvl1pPr algn="l" defTabSz="912813" rtl="0" fontAlgn="base">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23andme.com" TargetMode="External"/><Relationship Id="rId3" Type="http://schemas.openxmlformats.org/officeDocument/2006/relationships/hyperlink" Target="http://www.ncbi.nlm.nih.gov/" TargetMode="External"/><Relationship Id="rId7" Type="http://schemas.openxmlformats.org/officeDocument/2006/relationships/hyperlink" Target="http://www.biomedcentral.com"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http://www.plos.org" TargetMode="External"/><Relationship Id="rId5" Type="http://schemas.openxmlformats.org/officeDocument/2006/relationships/hyperlink" Target="http://www.ensembl.org" TargetMode="External"/><Relationship Id="rId10" Type="http://schemas.openxmlformats.org/officeDocument/2006/relationships/hyperlink" Target="http://www.decodeme.com" TargetMode="External"/><Relationship Id="rId4" Type="http://schemas.openxmlformats.org/officeDocument/2006/relationships/hyperlink" Target="genome.ucsc.edu" TargetMode="External"/><Relationship Id="rId9" Type="http://schemas.openxmlformats.org/officeDocument/2006/relationships/hyperlink" Target="http://www.navigenics.co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Implications of </a:t>
            </a:r>
            <a:r>
              <a:rPr lang="en-US" dirty="0" err="1" smtClean="0"/>
              <a:t>eScience</a:t>
            </a:r>
            <a:r>
              <a:rPr lang="en-US" dirty="0" smtClean="0"/>
              <a:t> for Science and Society: A View from Genomics</a:t>
            </a:r>
            <a:endParaRPr lang="en-US" dirty="0"/>
          </a:p>
        </p:txBody>
      </p:sp>
      <p:sp>
        <p:nvSpPr>
          <p:cNvPr id="2051" name="Rectangle 3"/>
          <p:cNvSpPr>
            <a:spLocks noGrp="1" noChangeArrowheads="1"/>
          </p:cNvSpPr>
          <p:nvPr>
            <p:ph type="subTitle" idx="1"/>
          </p:nvPr>
        </p:nvSpPr>
        <p:spPr/>
        <p:txBody>
          <a:bodyPr/>
          <a:lstStyle/>
          <a:p>
            <a:r>
              <a:rPr lang="en-US" dirty="0" smtClean="0"/>
              <a:t>Adam </a:t>
            </a:r>
            <a:r>
              <a:rPr lang="en-US" dirty="0" err="1" smtClean="0"/>
              <a:t>Siepel</a:t>
            </a:r>
            <a:endParaRPr lang="en-US" dirty="0" smtClean="0"/>
          </a:p>
          <a:p>
            <a:r>
              <a:rPr lang="en-US" dirty="0" smtClean="0"/>
              <a:t>Assistant Professor</a:t>
            </a:r>
          </a:p>
          <a:p>
            <a:r>
              <a:rPr lang="en-US" dirty="0" smtClean="0"/>
              <a:t>Biological Statistics &amp; Computational Biology</a:t>
            </a:r>
          </a:p>
          <a:p>
            <a:r>
              <a:rPr lang="en-US" dirty="0" smtClean="0"/>
              <a:t>Cornell University</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t>Some Resources</a:t>
            </a:r>
            <a:endParaRPr lang="en-US"/>
          </a:p>
        </p:txBody>
      </p:sp>
      <p:sp>
        <p:nvSpPr>
          <p:cNvPr id="20483" name="Rectangle 3"/>
          <p:cNvSpPr>
            <a:spLocks noGrp="1" noChangeArrowheads="1"/>
          </p:cNvSpPr>
          <p:nvPr>
            <p:ph type="body" idx="1"/>
          </p:nvPr>
        </p:nvSpPr>
        <p:spPr>
          <a:xfrm>
            <a:off x="507868" y="1412875"/>
            <a:ext cx="11173090" cy="4136517"/>
          </a:xfrm>
        </p:spPr>
        <p:txBody>
          <a:bodyPr/>
          <a:lstStyle/>
          <a:p>
            <a:r>
              <a:rPr lang="en-US" dirty="0" smtClean="0"/>
              <a:t>NCBI gateway: </a:t>
            </a:r>
            <a:r>
              <a:rPr lang="en-US" dirty="0" smtClean="0">
                <a:hlinkClick r:id="rId3"/>
              </a:rPr>
              <a:t>www.ncbi.nlm.nih.gov</a:t>
            </a:r>
            <a:endParaRPr lang="en-US" dirty="0" smtClean="0"/>
          </a:p>
          <a:p>
            <a:r>
              <a:rPr lang="en-US" dirty="0" smtClean="0"/>
              <a:t>UCSC Genome Browser: </a:t>
            </a:r>
            <a:r>
              <a:rPr lang="en-US" dirty="0" smtClean="0">
                <a:hlinkClick r:id="rId4" action="ppaction://hlinkfile"/>
              </a:rPr>
              <a:t>genome.ucsc.edu</a:t>
            </a:r>
            <a:endParaRPr lang="en-US" dirty="0" smtClean="0"/>
          </a:p>
          <a:p>
            <a:r>
              <a:rPr lang="en-US" dirty="0" err="1" smtClean="0"/>
              <a:t>Ensembl</a:t>
            </a:r>
            <a:r>
              <a:rPr lang="en-US" dirty="0" smtClean="0"/>
              <a:t> Genome Browser: </a:t>
            </a:r>
            <a:r>
              <a:rPr lang="en-US" dirty="0" smtClean="0">
                <a:hlinkClick r:id="rId5"/>
              </a:rPr>
              <a:t>www.ensembl.org</a:t>
            </a:r>
            <a:endParaRPr lang="en-US" dirty="0" smtClean="0"/>
          </a:p>
          <a:p>
            <a:r>
              <a:rPr lang="en-US" dirty="0" err="1" smtClean="0"/>
              <a:t>PLoS</a:t>
            </a:r>
            <a:r>
              <a:rPr lang="en-US" dirty="0" smtClean="0"/>
              <a:t> Gateway: </a:t>
            </a:r>
            <a:r>
              <a:rPr lang="en-US" dirty="0" smtClean="0">
                <a:hlinkClick r:id="rId6"/>
              </a:rPr>
              <a:t>www.plos.org</a:t>
            </a:r>
            <a:endParaRPr lang="en-US" dirty="0" smtClean="0"/>
          </a:p>
          <a:p>
            <a:r>
              <a:rPr lang="en-US" dirty="0" smtClean="0"/>
              <a:t>BMC Gateway: </a:t>
            </a:r>
            <a:r>
              <a:rPr lang="en-US" dirty="0" smtClean="0">
                <a:hlinkClick r:id="rId7"/>
              </a:rPr>
              <a:t>www.biomedcentral.com</a:t>
            </a:r>
            <a:endParaRPr lang="en-US" dirty="0" smtClean="0"/>
          </a:p>
          <a:p>
            <a:r>
              <a:rPr lang="en-US" dirty="0" smtClean="0"/>
              <a:t>Personal genomics: </a:t>
            </a:r>
            <a:r>
              <a:rPr lang="en-US" dirty="0" smtClean="0">
                <a:hlinkClick r:id="rId8"/>
              </a:rPr>
              <a:t>www.23andme.com</a:t>
            </a:r>
            <a:r>
              <a:rPr lang="en-US" dirty="0" smtClean="0"/>
              <a:t>, </a:t>
            </a:r>
            <a:r>
              <a:rPr lang="en-US" dirty="0" smtClean="0">
                <a:hlinkClick r:id="rId9"/>
              </a:rPr>
              <a:t>www.navigenics.com</a:t>
            </a:r>
            <a:r>
              <a:rPr lang="en-US" dirty="0" smtClean="0"/>
              <a:t>, </a:t>
            </a:r>
            <a:r>
              <a:rPr lang="en-US" dirty="0" smtClean="0">
                <a:hlinkClick r:id="rId10"/>
              </a:rPr>
              <a:t>www.decodeme.com</a:t>
            </a:r>
            <a:r>
              <a:rPr lang="en-US" dirty="0" smtClean="0"/>
              <a:t> </a:t>
            </a:r>
          </a:p>
          <a:p>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smtClean="0"/>
              <a:t>Why is the Genomics Perspective Interesting?</a:t>
            </a:r>
            <a:endParaRPr lang="en-US" dirty="0"/>
          </a:p>
        </p:txBody>
      </p:sp>
      <p:sp>
        <p:nvSpPr>
          <p:cNvPr id="3075" name="Rectangle 3"/>
          <p:cNvSpPr>
            <a:spLocks noGrp="1" noChangeArrowheads="1"/>
          </p:cNvSpPr>
          <p:nvPr>
            <p:ph type="body" idx="1"/>
          </p:nvPr>
        </p:nvSpPr>
        <p:spPr>
          <a:xfrm>
            <a:off x="507868" y="1412875"/>
            <a:ext cx="11173090" cy="4038029"/>
          </a:xfrm>
        </p:spPr>
        <p:txBody>
          <a:bodyPr/>
          <a:lstStyle/>
          <a:p>
            <a:r>
              <a:rPr lang="en-US" dirty="0" smtClean="0"/>
              <a:t>Area of tremendous growth</a:t>
            </a:r>
          </a:p>
          <a:p>
            <a:r>
              <a:rPr lang="en-US" dirty="0" smtClean="0"/>
              <a:t>Computing plays a central role</a:t>
            </a:r>
          </a:p>
          <a:p>
            <a:r>
              <a:rPr lang="en-US" dirty="0" smtClean="0"/>
              <a:t>Of increasing interest to </a:t>
            </a:r>
            <a:r>
              <a:rPr lang="en-US" dirty="0" err="1" smtClean="0"/>
              <a:t>nonspecialists</a:t>
            </a:r>
            <a:endParaRPr lang="en-US" dirty="0" smtClean="0"/>
          </a:p>
          <a:p>
            <a:r>
              <a:rPr lang="en-US" dirty="0" smtClean="0"/>
              <a:t>Important in the commercial, academic, and government sectors</a:t>
            </a:r>
          </a:p>
          <a:p>
            <a:r>
              <a:rPr lang="en-US" dirty="0" smtClean="0"/>
              <a:t>Complex concepts, large data sets, lots of noise</a:t>
            </a:r>
          </a:p>
          <a:p>
            <a:r>
              <a:rPr lang="en-US" dirty="0" smtClean="0"/>
              <a:t>The typical molecular biologist is a good proxy for a “citizen scientist” vis-à-vis computer literacy</a:t>
            </a:r>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Current Landscape</a:t>
            </a:r>
            <a:endParaRPr lang="en-US"/>
          </a:p>
        </p:txBody>
      </p:sp>
      <p:sp>
        <p:nvSpPr>
          <p:cNvPr id="6147" name="Rectangle 3"/>
          <p:cNvSpPr>
            <a:spLocks noGrp="1" noChangeArrowheads="1"/>
          </p:cNvSpPr>
          <p:nvPr>
            <p:ph type="body" idx="1"/>
          </p:nvPr>
        </p:nvSpPr>
        <p:spPr>
          <a:xfrm>
            <a:off x="507868" y="1412875"/>
            <a:ext cx="11173090" cy="4481227"/>
          </a:xfrm>
        </p:spPr>
        <p:txBody>
          <a:bodyPr/>
          <a:lstStyle/>
          <a:p>
            <a:r>
              <a:rPr lang="en-US" dirty="0" smtClean="0"/>
              <a:t>Widely used public, web-based resources for researchers (NCBI </a:t>
            </a:r>
            <a:r>
              <a:rPr lang="en-US" dirty="0" err="1" smtClean="0"/>
              <a:t>Entrez</a:t>
            </a:r>
            <a:r>
              <a:rPr lang="en-US" dirty="0" smtClean="0"/>
              <a:t>, Genome Browsers, OMIM, </a:t>
            </a:r>
            <a:r>
              <a:rPr lang="en-US" dirty="0" err="1" smtClean="0"/>
              <a:t>PubMed</a:t>
            </a:r>
            <a:r>
              <a:rPr lang="en-US" dirty="0" smtClean="0"/>
              <a:t>, etc.)</a:t>
            </a:r>
          </a:p>
          <a:p>
            <a:r>
              <a:rPr lang="en-US" dirty="0" smtClean="0"/>
              <a:t>Many academic analysis programs (of highly variable quality)</a:t>
            </a:r>
          </a:p>
          <a:p>
            <a:r>
              <a:rPr lang="en-US" dirty="0" smtClean="0"/>
              <a:t>Some commercial analysis and visualization packages</a:t>
            </a:r>
          </a:p>
          <a:p>
            <a:r>
              <a:rPr lang="en-US" dirty="0" smtClean="0"/>
              <a:t>Strong online/open-access publication movement</a:t>
            </a:r>
          </a:p>
          <a:p>
            <a:r>
              <a:rPr lang="en-US" dirty="0" smtClean="0"/>
              <a:t>Decent educational resources for lay people: blogs, </a:t>
            </a:r>
            <a:r>
              <a:rPr lang="en-US" dirty="0" err="1" smtClean="0"/>
              <a:t>wikipedia</a:t>
            </a:r>
            <a:r>
              <a:rPr lang="en-US" dirty="0" smtClean="0"/>
              <a:t>, etc. (but unconnected)</a:t>
            </a:r>
          </a:p>
          <a:p>
            <a:r>
              <a:rPr lang="en-US" dirty="0" smtClean="0"/>
              <a:t>Rapid growth in resources for personal genomics</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Two Movements</a:t>
            </a:r>
            <a:endParaRPr lang="en-US"/>
          </a:p>
        </p:txBody>
      </p:sp>
      <p:sp>
        <p:nvSpPr>
          <p:cNvPr id="18435" name="Rectangle 3"/>
          <p:cNvSpPr>
            <a:spLocks noGrp="1" noChangeArrowheads="1"/>
          </p:cNvSpPr>
          <p:nvPr>
            <p:ph type="body" idx="1"/>
          </p:nvPr>
        </p:nvSpPr>
        <p:spPr>
          <a:xfrm>
            <a:off x="507868" y="1412875"/>
            <a:ext cx="10326387" cy="5035225"/>
          </a:xfrm>
        </p:spPr>
        <p:txBody>
          <a:bodyPr/>
          <a:lstStyle/>
          <a:p>
            <a:r>
              <a:rPr lang="en-US" sz="2800" dirty="0" smtClean="0"/>
              <a:t>Open-access publishing</a:t>
            </a:r>
          </a:p>
          <a:p>
            <a:pPr lvl="1"/>
            <a:r>
              <a:rPr lang="en-US" sz="2400" dirty="0" smtClean="0"/>
              <a:t>Public Library of Science (</a:t>
            </a:r>
            <a:r>
              <a:rPr lang="en-US" sz="2400" dirty="0" err="1" smtClean="0"/>
              <a:t>PLoS</a:t>
            </a:r>
            <a:r>
              <a:rPr lang="en-US" sz="2400" dirty="0" smtClean="0"/>
              <a:t>): seven journals, rigorous review, high impact factors</a:t>
            </a:r>
          </a:p>
          <a:p>
            <a:pPr lvl="1"/>
            <a:r>
              <a:rPr lang="en-US" sz="2400" dirty="0" err="1" smtClean="0"/>
              <a:t>BioMed</a:t>
            </a:r>
            <a:r>
              <a:rPr lang="en-US" sz="2400" dirty="0" smtClean="0"/>
              <a:t> Central (BMC): 190 journals (!), peer review, rapid turnaround, respectable impact</a:t>
            </a:r>
          </a:p>
          <a:p>
            <a:pPr lvl="1"/>
            <a:r>
              <a:rPr lang="en-US" sz="2400" dirty="0" smtClean="0"/>
              <a:t>Both pay-to-publish, free distribution</a:t>
            </a:r>
          </a:p>
          <a:p>
            <a:r>
              <a:rPr lang="en-US" sz="2800" dirty="0" smtClean="0"/>
              <a:t>Personal genomics</a:t>
            </a:r>
          </a:p>
          <a:p>
            <a:pPr lvl="1"/>
            <a:r>
              <a:rPr lang="en-US" sz="2400" dirty="0" smtClean="0"/>
              <a:t>Most famous: 23andMe, </a:t>
            </a:r>
            <a:r>
              <a:rPr lang="en-US" sz="2400" dirty="0" err="1" smtClean="0"/>
              <a:t>Navigenics</a:t>
            </a:r>
            <a:r>
              <a:rPr lang="en-US" sz="2400" dirty="0" smtClean="0"/>
              <a:t>, </a:t>
            </a:r>
            <a:r>
              <a:rPr lang="en-US" sz="2400" dirty="0" err="1" smtClean="0"/>
              <a:t>deCODEMe</a:t>
            </a:r>
            <a:endParaRPr lang="en-US" sz="2400" dirty="0" smtClean="0"/>
          </a:p>
          <a:p>
            <a:pPr lvl="1"/>
            <a:r>
              <a:rPr lang="en-US" sz="2400" dirty="0" smtClean="0"/>
              <a:t>Consumer genotyping (500k-1M SNPs) from saliva samples for $1000 – $2500</a:t>
            </a:r>
          </a:p>
          <a:p>
            <a:pPr lvl="1"/>
            <a:r>
              <a:rPr lang="en-US" sz="2400" dirty="0" smtClean="0"/>
              <a:t>Electronic report of disease risk; in some cases </a:t>
            </a:r>
            <a:r>
              <a:rPr lang="en-US" sz="2400" dirty="0" err="1" smtClean="0"/>
              <a:t>geneology</a:t>
            </a:r>
            <a:r>
              <a:rPr lang="en-US" sz="2400" dirty="0" smtClean="0"/>
              <a:t>, </a:t>
            </a:r>
            <a:r>
              <a:rPr lang="en-US" sz="2400" dirty="0" err="1" smtClean="0"/>
              <a:t>nondisease</a:t>
            </a:r>
            <a:r>
              <a:rPr lang="en-US" sz="2400" dirty="0" smtClean="0"/>
              <a:t> phenotypes</a:t>
            </a:r>
          </a:p>
          <a:p>
            <a:pPr lvl="1"/>
            <a:r>
              <a:rPr lang="en-US" sz="2400" dirty="0" smtClean="0"/>
              <a:t>Ethical, legal, and political controversy</a:t>
            </a:r>
            <a:endParaRPr lang="en-US" sz="24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mtClean="0"/>
              <a:t>Some Implications</a:t>
            </a:r>
            <a:endParaRPr lang="en-US"/>
          </a:p>
        </p:txBody>
      </p:sp>
      <p:sp>
        <p:nvSpPr>
          <p:cNvPr id="21507" name="Rectangle 3"/>
          <p:cNvSpPr>
            <a:spLocks noGrp="1" noChangeArrowheads="1"/>
          </p:cNvSpPr>
          <p:nvPr>
            <p:ph type="body" idx="1"/>
          </p:nvPr>
        </p:nvSpPr>
        <p:spPr>
          <a:xfrm>
            <a:off x="507868" y="1412875"/>
            <a:ext cx="9841477" cy="2210862"/>
          </a:xfrm>
        </p:spPr>
        <p:txBody>
          <a:bodyPr/>
          <a:lstStyle/>
          <a:p>
            <a:r>
              <a:rPr lang="en-US" dirty="0" smtClean="0"/>
              <a:t>More information for citizen scientists</a:t>
            </a:r>
          </a:p>
          <a:p>
            <a:r>
              <a:rPr lang="en-US" dirty="0" smtClean="0"/>
              <a:t>Opening up of “black box” of scientific research; democratization of science </a:t>
            </a:r>
          </a:p>
          <a:p>
            <a:r>
              <a:rPr lang="en-US" dirty="0" smtClean="0"/>
              <a:t>Opportunity to “write” as well as “read”</a:t>
            </a:r>
          </a:p>
          <a:p>
            <a:r>
              <a:rPr lang="en-US" dirty="0" smtClean="0"/>
              <a:t>Increased dependency on electronic resources, </a:t>
            </a:r>
            <a:r>
              <a:rPr lang="en-US" dirty="0" err="1" smtClean="0"/>
              <a:t>eScience</a:t>
            </a:r>
            <a:r>
              <a:rPr lang="en-US" dirty="0" smtClean="0"/>
              <a:t> infrastructure</a:t>
            </a:r>
          </a:p>
          <a:p>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mtClean="0"/>
              <a:t>On the Horizon</a:t>
            </a:r>
            <a:endParaRPr lang="en-US"/>
          </a:p>
        </p:txBody>
      </p:sp>
      <p:sp>
        <p:nvSpPr>
          <p:cNvPr id="8195" name="Rectangle 3"/>
          <p:cNvSpPr>
            <a:spLocks noGrp="1" noChangeArrowheads="1"/>
          </p:cNvSpPr>
          <p:nvPr>
            <p:ph type="body" idx="1"/>
          </p:nvPr>
        </p:nvSpPr>
        <p:spPr>
          <a:xfrm>
            <a:off x="507868" y="1412875"/>
            <a:ext cx="11173090" cy="4825937"/>
          </a:xfrm>
        </p:spPr>
        <p:txBody>
          <a:bodyPr/>
          <a:lstStyle/>
          <a:p>
            <a:r>
              <a:rPr lang="en-US" dirty="0" smtClean="0"/>
              <a:t>Improved connectivity between resources at different levels: blogs, textbooks, </a:t>
            </a:r>
            <a:r>
              <a:rPr lang="en-US" dirty="0" err="1" smtClean="0"/>
              <a:t>wikipedia</a:t>
            </a:r>
            <a:r>
              <a:rPr lang="en-US" dirty="0" smtClean="0"/>
              <a:t>, browsers, research papers</a:t>
            </a:r>
          </a:p>
          <a:p>
            <a:r>
              <a:rPr lang="en-US" dirty="0" smtClean="0"/>
              <a:t>Better access to underlying science from personal genomics gateways</a:t>
            </a:r>
          </a:p>
          <a:p>
            <a:r>
              <a:rPr lang="en-US" dirty="0" smtClean="0"/>
              <a:t>Genotyping in a clinical setting (for diagnosis, guiding treatment); requires computational infrastructure!</a:t>
            </a:r>
          </a:p>
          <a:p>
            <a:r>
              <a:rPr lang="en-US" dirty="0" smtClean="0"/>
              <a:t>Progress toward a more dynamic, interactive publication model </a:t>
            </a:r>
          </a:p>
          <a:p>
            <a:r>
              <a:rPr lang="en-US" dirty="0" smtClean="0"/>
              <a:t>Steady progress in usability and integration of tools and databases</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Also Coming (?)</a:t>
            </a:r>
            <a:endParaRPr lang="en-US"/>
          </a:p>
        </p:txBody>
      </p:sp>
      <p:sp>
        <p:nvSpPr>
          <p:cNvPr id="14339" name="Rectangle 3"/>
          <p:cNvSpPr>
            <a:spLocks noGrp="1" noChangeArrowheads="1"/>
          </p:cNvSpPr>
          <p:nvPr>
            <p:ph type="body" idx="1"/>
          </p:nvPr>
        </p:nvSpPr>
        <p:spPr/>
        <p:txBody>
          <a:bodyPr/>
          <a:lstStyle/>
          <a:p>
            <a:r>
              <a:rPr lang="en-US" smtClean="0"/>
              <a:t>Use of new genotyping technologies in forensics, paternity testing, etc.</a:t>
            </a:r>
          </a:p>
          <a:p>
            <a:r>
              <a:rPr lang="en-US" smtClean="0"/>
              <a:t>A much stronger form of personalized medicine (every genome sequenced)</a:t>
            </a:r>
          </a:p>
          <a:p>
            <a:r>
              <a:rPr lang="en-US" smtClean="0"/>
              <a:t>A completely different publishing model (?)</a:t>
            </a:r>
          </a:p>
          <a:p>
            <a:r>
              <a:rPr lang="en-US" smtClean="0"/>
              <a:t>Analytical power tools in the hands of citizens (association mapping, ancestry inference, …) (?)</a:t>
            </a:r>
          </a:p>
          <a:p>
            <a:r>
              <a:rPr lang="en-US" smtClean="0"/>
              <a:t>Gene therapy (?)</a:t>
            </a:r>
          </a:p>
          <a:p>
            <a:endParaRPr lang="en-US" smtClean="0"/>
          </a:p>
          <a:p>
            <a:endParaRPr lang="en-US" smtClean="0"/>
          </a:p>
          <a:p>
            <a:endParaRPr lang="en-US"/>
          </a:p>
        </p:txBody>
      </p:sp>
      <p:sp>
        <p:nvSpPr>
          <p:cNvPr id="14340" name="Rectangle 4"/>
          <p:cNvSpPr>
            <a:spLocks noChangeArrowheads="1"/>
          </p:cNvSpPr>
          <p:nvPr/>
        </p:nvSpPr>
        <p:spPr bwMode="auto">
          <a:xfrm>
            <a:off x="11810041" y="4672013"/>
            <a:ext cx="184731" cy="369332"/>
          </a:xfrm>
          <a:prstGeom prst="rect">
            <a:avLst/>
          </a:prstGeom>
          <a:noFill/>
          <a:ln w="9525">
            <a:noFill/>
            <a:miter lim="800000"/>
            <a:headEnd/>
            <a:tailEnd/>
          </a:ln>
        </p:spPr>
        <p:txBody>
          <a:bodyPr wrap="none">
            <a:spAutoFit/>
          </a:bodyPr>
          <a:lstStyle/>
          <a:p>
            <a:endParaRPr lang="en-U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Successes and Lessons Learned</a:t>
            </a:r>
            <a:endParaRPr lang="en-US" dirty="0"/>
          </a:p>
        </p:txBody>
      </p:sp>
      <p:sp>
        <p:nvSpPr>
          <p:cNvPr id="12291" name="Rectangle 3"/>
          <p:cNvSpPr>
            <a:spLocks noGrp="1" noChangeArrowheads="1"/>
          </p:cNvSpPr>
          <p:nvPr>
            <p:ph type="body" idx="1"/>
          </p:nvPr>
        </p:nvSpPr>
        <p:spPr>
          <a:xfrm>
            <a:off x="507868" y="1412875"/>
            <a:ext cx="11173090" cy="3939540"/>
          </a:xfrm>
        </p:spPr>
        <p:txBody>
          <a:bodyPr/>
          <a:lstStyle/>
          <a:p>
            <a:r>
              <a:rPr lang="en-US" dirty="0" smtClean="0"/>
              <a:t>Attaching funding to community contributions can be effective</a:t>
            </a:r>
          </a:p>
          <a:p>
            <a:r>
              <a:rPr lang="en-US" dirty="0" smtClean="0"/>
              <a:t>Tool developers need recognition (Bioinformatics application notes)</a:t>
            </a:r>
          </a:p>
          <a:p>
            <a:r>
              <a:rPr lang="en-US" dirty="0" smtClean="0"/>
              <a:t>Comprehensive databases with simple, general visualization are catalysts for progress (Genome browsers)</a:t>
            </a:r>
          </a:p>
          <a:p>
            <a:r>
              <a:rPr lang="en-US" dirty="0" smtClean="0"/>
              <a:t>Components and pipelines work</a:t>
            </a:r>
          </a:p>
          <a:p>
            <a:r>
              <a:rPr lang="en-US" dirty="0" smtClean="0"/>
              <a:t>Progress has to be bottom-up as well as top-down</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Current Obstacles</a:t>
            </a:r>
            <a:endParaRPr lang="en-US"/>
          </a:p>
        </p:txBody>
      </p:sp>
      <p:sp>
        <p:nvSpPr>
          <p:cNvPr id="10243" name="Rectangle 3"/>
          <p:cNvSpPr>
            <a:spLocks noGrp="1" noChangeArrowheads="1"/>
          </p:cNvSpPr>
          <p:nvPr>
            <p:ph type="body" idx="1"/>
          </p:nvPr>
        </p:nvSpPr>
        <p:spPr/>
        <p:txBody>
          <a:bodyPr/>
          <a:lstStyle/>
          <a:p>
            <a:r>
              <a:rPr lang="en-US" smtClean="0"/>
              <a:t>Incentives still not adequate in some cases: improving annotations, building well-engineered software, ensuring scientific reproducibility, obeying standards, etc.</a:t>
            </a:r>
          </a:p>
          <a:p>
            <a:r>
              <a:rPr lang="en-US" smtClean="0"/>
              <a:t>Privacy and security are HUGE unresolved issues</a:t>
            </a:r>
          </a:p>
          <a:p>
            <a:r>
              <a:rPr lang="en-US" smtClean="0"/>
              <a:t>Academic world still very focused on papers, but papers are static, machine nonreadable, incomprehensible to lay people</a:t>
            </a:r>
          </a:p>
          <a:p>
            <a:r>
              <a:rPr lang="en-US" smtClean="0"/>
              <a:t>Hording of data for attribution or profit</a:t>
            </a:r>
          </a:p>
          <a:p>
            <a:r>
              <a:rPr lang="en-US" smtClean="0"/>
              <a:t>Difficulty of interpreting results (personal genomics, phylogenetics, etc.)</a:t>
            </a:r>
          </a:p>
          <a:p>
            <a:endParaRPr lang="en-US"/>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_Research_Faculty_Summit_Template_PPT07_16x9">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Microsoft_Research_Faculty_Summit_Template_PPT07_16x9</Template>
  <TotalTime>0</TotalTime>
  <Words>497</Words>
  <Application>Microsoft Office PowerPoint</Application>
  <PresentationFormat>Custom</PresentationFormat>
  <Paragraphs>80</Paragraphs>
  <Slides>11</Slides>
  <Notes>11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Microsoft_Research_Faculty_Summit_Template_PPT07_16x9</vt:lpstr>
      <vt:lpstr>White with Courier font for code slides</vt:lpstr>
      <vt:lpstr>Implications of eScience for Science and Society: A View from Genomics</vt:lpstr>
      <vt:lpstr>Why is the Genomics Perspective Interesting?</vt:lpstr>
      <vt:lpstr>Current Landscape</vt:lpstr>
      <vt:lpstr>Two Movements</vt:lpstr>
      <vt:lpstr>Some Implications</vt:lpstr>
      <vt:lpstr>On the Horizon</vt:lpstr>
      <vt:lpstr>Also Coming (?)</vt:lpstr>
      <vt:lpstr>Successes and Lessons Learned</vt:lpstr>
      <vt:lpstr>Current Obstacles</vt:lpstr>
      <vt:lpstr>Some Resources</vt:lpstr>
      <vt:lpstr>Slide 11</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Implications of eScience for Science and Society: A View from Genomics</dc:title>
  <dc:subject>Research Facility Summit</dc:subject>
  <dc:creator/>
  <cp:keywords>Research Facility Summit</cp:keywords>
  <dc:description>Event Date: July 28 &amp; 29, 2008
Event Location: Redmond, WA</dc:description>
  <cp:lastModifiedBy/>
  <cp:revision>1</cp:revision>
  <dcterms:created xsi:type="dcterms:W3CDTF">2008-07-29T17:16:54Z</dcterms:created>
  <dcterms:modified xsi:type="dcterms:W3CDTF">2008-07-29T20:46:29Z</dcterms:modified>
</cp:coreProperties>
</file>