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86" r:id="rId2"/>
    <p:sldMasterId id="2147483798" r:id="rId3"/>
  </p:sldMasterIdLst>
  <p:notesMasterIdLst>
    <p:notesMasterId r:id="rId37"/>
  </p:notesMasterIdLst>
  <p:handoutMasterIdLst>
    <p:handoutMasterId r:id="rId38"/>
  </p:handoutMasterIdLst>
  <p:sldIdLst>
    <p:sldId id="257" r:id="rId4"/>
    <p:sldId id="296" r:id="rId5"/>
    <p:sldId id="303" r:id="rId6"/>
    <p:sldId id="319" r:id="rId7"/>
    <p:sldId id="297" r:id="rId8"/>
    <p:sldId id="301" r:id="rId9"/>
    <p:sldId id="315" r:id="rId10"/>
    <p:sldId id="320" r:id="rId11"/>
    <p:sldId id="324" r:id="rId12"/>
    <p:sldId id="298" r:id="rId13"/>
    <p:sldId id="302" r:id="rId14"/>
    <p:sldId id="299" r:id="rId15"/>
    <p:sldId id="317" r:id="rId16"/>
    <p:sldId id="316" r:id="rId17"/>
    <p:sldId id="310" r:id="rId18"/>
    <p:sldId id="304" r:id="rId19"/>
    <p:sldId id="321" r:id="rId20"/>
    <p:sldId id="300" r:id="rId21"/>
    <p:sldId id="307" r:id="rId22"/>
    <p:sldId id="311" r:id="rId23"/>
    <p:sldId id="312" r:id="rId24"/>
    <p:sldId id="322" r:id="rId25"/>
    <p:sldId id="325" r:id="rId26"/>
    <p:sldId id="318" r:id="rId27"/>
    <p:sldId id="306" r:id="rId28"/>
    <p:sldId id="313" r:id="rId29"/>
    <p:sldId id="323" r:id="rId30"/>
    <p:sldId id="308" r:id="rId31"/>
    <p:sldId id="305" r:id="rId32"/>
    <p:sldId id="309" r:id="rId33"/>
    <p:sldId id="326" r:id="rId34"/>
    <p:sldId id="271" r:id="rId35"/>
    <p:sldId id="256" r:id="rId36"/>
  </p:sldIdLst>
  <p:sldSz cx="12188825" cy="6858000"/>
  <p:notesSz cx="6858000" cy="9144000"/>
  <p:custShowLst>
    <p:custShow name="slideshowloop" id="0">
      <p:sldLst>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endslide" id="1">
      <p:sldLst>
        <p:sld r:id="rId35"/>
      </p:sldLst>
    </p:custShow>
  </p:custShowLst>
  <p:defaultTextStyle>
    <a:defPPr>
      <a:defRPr lang="en-US"/>
    </a:defPPr>
    <a:lvl1pPr algn="l" defTabSz="912813" rtl="0" fontAlgn="base">
      <a:spcBef>
        <a:spcPct val="0"/>
      </a:spcBef>
      <a:spcAft>
        <a:spcPct val="0"/>
      </a:spcAft>
      <a:defRPr sz="2000"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sz="20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20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20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9399A7"/>
    <a:srgbClr val="697AD1"/>
    <a:srgbClr val="929FDE"/>
    <a:srgbClr val="FFCC99"/>
    <a:srgbClr val="4A2500"/>
    <a:srgbClr val="663300"/>
    <a:srgbClr val="C2C6CE"/>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5" autoAdjust="0"/>
    <p:restoredTop sz="91276" autoAdjust="0"/>
  </p:normalViewPr>
  <p:slideViewPr>
    <p:cSldViewPr snapToGrid="0" showGuides="1">
      <p:cViewPr varScale="1">
        <p:scale>
          <a:sx n="60" d="100"/>
          <a:sy n="60" d="100"/>
        </p:scale>
        <p:origin x="-78" y="-384"/>
      </p:cViewPr>
      <p:guideLst>
        <p:guide orient="horz" pos="2160"/>
        <p:guide orient="horz" pos="893"/>
        <p:guide orient="horz" pos="1200"/>
        <p:guide orient="horz" pos="1485"/>
        <p:guide orient="horz" pos="2736"/>
        <p:guide pos="3840"/>
        <p:guide pos="327"/>
        <p:guide pos="615"/>
        <p:guide pos="1191"/>
        <p:guide pos="7062"/>
        <p:guide pos="735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6A84036-0FD0-423F-88C2-FA2E51D667B7}"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8DF325D3-1F6A-4A87-9846-24B416D2643D}"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F8143F09-467F-4DC5-A760-4896FDC6448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E5C606A3-5D57-40D9-8018-75D8B164434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7/29/2008 1:30 PM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47343F7-9AEB-4A13-B31C-F18C5BFFCA66}"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7/29/2008 1:30 PM</a:t>
            </a:fld>
            <a:endParaRPr lang="en-US"/>
          </a:p>
        </p:txBody>
      </p:sp>
      <p:sp>
        <p:nvSpPr>
          <p:cNvPr id="4506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B67BE06-8F26-4123-8E5F-C4FE72C37885}" type="slidenum">
              <a:rPr lang="en-US"/>
              <a:pPr defTabSz="912813" fontAlgn="base">
                <a:spcBef>
                  <a:spcPct val="0"/>
                </a:spcBef>
                <a:spcAft>
                  <a:spcPct val="0"/>
                </a:spcAft>
                <a:defRPr/>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1:30 PM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73CC9E5-12A4-46E3-854A-6A53850A5B46}" type="slidenum">
              <a:rPr lang="en-US"/>
              <a:pPr defTabSz="912813" fontAlgn="base">
                <a:spcBef>
                  <a:spcPct val="0"/>
                </a:spcBef>
                <a:spcAft>
                  <a:spcPct val="0"/>
                </a:spcAft>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1981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6172200" y="8685213"/>
            <a:ext cx="684213" cy="457200"/>
          </a:xfrm>
          <a:prstGeom prst="rect">
            <a:avLst/>
          </a:prstGeom>
          <a:noFill/>
        </p:spPr>
        <p:txBody>
          <a:bodyPr anchor="b"/>
          <a:lstStyle/>
          <a:p>
            <a:pPr algn="r" defTabSz="914363" fontAlgn="auto">
              <a:spcBef>
                <a:spcPts val="0"/>
              </a:spcBef>
              <a:spcAft>
                <a:spcPts val="0"/>
              </a:spcAft>
              <a:defRPr/>
            </a:pPr>
            <a:fld id="{829D840C-66C5-4FB9-937C-6AF5CB7B4939}" type="slidenum">
              <a:rPr lang="en-US" sz="1200">
                <a:latin typeface="+mn-lt"/>
                <a:cs typeface="+mn-cs"/>
              </a:rPr>
              <a:pPr algn="r" defTabSz="914363" fontAlgn="auto">
                <a:spcBef>
                  <a:spcPts val="0"/>
                </a:spcBef>
                <a:spcAft>
                  <a:spcPts val="0"/>
                </a:spcAft>
                <a:defRPr/>
              </a:pPr>
              <a:t>4</a:t>
            </a:fld>
            <a:endParaRPr lang="en-US" sz="1200" dirty="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Also CRA-W distinguished lecture as part of program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21859"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6172200" y="8685213"/>
            <a:ext cx="684213" cy="457200"/>
          </a:xfrm>
          <a:prstGeom prst="rect">
            <a:avLst/>
          </a:prstGeom>
          <a:noFill/>
        </p:spPr>
        <p:txBody>
          <a:bodyPr anchor="b"/>
          <a:lstStyle/>
          <a:p>
            <a:pPr algn="r" defTabSz="914363" fontAlgn="auto">
              <a:spcBef>
                <a:spcPts val="0"/>
              </a:spcBef>
              <a:spcAft>
                <a:spcPts val="0"/>
              </a:spcAft>
              <a:defRPr/>
            </a:pPr>
            <a:fld id="{1BB9F608-F7FA-47BE-8694-D7AB9E0DF46D}" type="slidenum">
              <a:rPr lang="en-US" sz="1200">
                <a:latin typeface="+mn-lt"/>
                <a:cs typeface="+mn-cs"/>
              </a:rPr>
              <a:pPr algn="r" defTabSz="914363" fontAlgn="auto">
                <a:spcBef>
                  <a:spcPts val="0"/>
                </a:spcBef>
                <a:spcAft>
                  <a:spcPts val="0"/>
                </a:spcAft>
                <a:defRPr/>
              </a:pPr>
              <a:t>8</a:t>
            </a:fld>
            <a:endParaRPr lang="en-US" sz="1200" dirty="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23907"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6172200" y="8685213"/>
            <a:ext cx="684213" cy="457200"/>
          </a:xfrm>
          <a:prstGeom prst="rect">
            <a:avLst/>
          </a:prstGeom>
          <a:noFill/>
        </p:spPr>
        <p:txBody>
          <a:bodyPr anchor="b"/>
          <a:lstStyle/>
          <a:p>
            <a:pPr algn="r" defTabSz="914363" fontAlgn="auto">
              <a:spcBef>
                <a:spcPts val="0"/>
              </a:spcBef>
              <a:spcAft>
                <a:spcPts val="0"/>
              </a:spcAft>
              <a:defRPr/>
            </a:pPr>
            <a:fld id="{99C359D2-366B-4CDF-953D-F75EF900BD66}" type="slidenum">
              <a:rPr lang="en-US" sz="1200">
                <a:latin typeface="+mn-lt"/>
                <a:cs typeface="+mn-cs"/>
              </a:rPr>
              <a:pPr algn="r" defTabSz="914363" fontAlgn="auto">
                <a:spcBef>
                  <a:spcPts val="0"/>
                </a:spcBef>
                <a:spcAft>
                  <a:spcPts val="0"/>
                </a:spcAft>
                <a:defRPr/>
              </a:pPr>
              <a:t>17</a:t>
            </a:fld>
            <a:endParaRPr lang="en-US" sz="1200" dirty="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2595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6172200" y="8685213"/>
            <a:ext cx="684213" cy="457200"/>
          </a:xfrm>
          <a:prstGeom prst="rect">
            <a:avLst/>
          </a:prstGeom>
          <a:noFill/>
        </p:spPr>
        <p:txBody>
          <a:bodyPr anchor="b"/>
          <a:lstStyle/>
          <a:p>
            <a:pPr algn="r" defTabSz="914363" fontAlgn="auto">
              <a:spcBef>
                <a:spcPts val="0"/>
              </a:spcBef>
              <a:spcAft>
                <a:spcPts val="0"/>
              </a:spcAft>
              <a:defRPr/>
            </a:pPr>
            <a:fld id="{DF72242F-0551-444A-8931-79392A41F8A6}" type="slidenum">
              <a:rPr lang="en-US" sz="1200">
                <a:latin typeface="+mn-lt"/>
                <a:cs typeface="+mn-cs"/>
              </a:rPr>
              <a:pPr algn="r" defTabSz="914363" fontAlgn="auto">
                <a:spcBef>
                  <a:spcPts val="0"/>
                </a:spcBef>
                <a:spcAft>
                  <a:spcPts val="0"/>
                </a:spcAft>
                <a:defRPr/>
              </a:pPr>
              <a:t>22</a:t>
            </a:fld>
            <a:endParaRPr lang="en-US" sz="1200" dirty="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2800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smtClean="0"/>
          </a:p>
        </p:txBody>
      </p:sp>
      <p:sp>
        <p:nvSpPr>
          <p:cNvPr id="4" name="Slide Number Placeholder 3"/>
          <p:cNvSpPr txBox="1">
            <a:spLocks noGrp="1"/>
          </p:cNvSpPr>
          <p:nvPr/>
        </p:nvSpPr>
        <p:spPr>
          <a:xfrm>
            <a:off x="6172200" y="8685213"/>
            <a:ext cx="684213" cy="457200"/>
          </a:xfrm>
          <a:prstGeom prst="rect">
            <a:avLst/>
          </a:prstGeom>
          <a:noFill/>
        </p:spPr>
        <p:txBody>
          <a:bodyPr anchor="b"/>
          <a:lstStyle/>
          <a:p>
            <a:pPr algn="r" defTabSz="914363" fontAlgn="auto">
              <a:spcBef>
                <a:spcPts val="0"/>
              </a:spcBef>
              <a:spcAft>
                <a:spcPts val="0"/>
              </a:spcAft>
              <a:defRPr/>
            </a:pPr>
            <a:fld id="{79661BAC-B75F-4EBB-B43D-5DC29726BE7E}" type="slidenum">
              <a:rPr lang="en-US" sz="1200">
                <a:latin typeface="+mn-lt"/>
                <a:cs typeface="+mn-cs"/>
              </a:rPr>
              <a:pPr algn="r" defTabSz="914363" fontAlgn="auto">
                <a:spcBef>
                  <a:spcPts val="0"/>
                </a:spcBef>
                <a:spcAft>
                  <a:spcPts val="0"/>
                </a:spcAft>
                <a:defRPr/>
              </a:pPr>
              <a:t>27</a:t>
            </a:fld>
            <a:endParaRPr lang="en-US" sz="1200" dirty="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cs typeface="+mn-cs"/>
              </a:rPr>
              <a:t>Microsoft Research </a:t>
            </a:r>
            <a:br>
              <a:rPr lang="en-US" sz="6000" dirty="0">
                <a:latin typeface="+mn-lt"/>
                <a:cs typeface="+mn-cs"/>
              </a:rPr>
            </a:br>
            <a:r>
              <a:rPr lang="en-US" sz="6000" dirty="0">
                <a:latin typeface="+mn-lt"/>
                <a:cs typeface="+mn-cs"/>
              </a:rPr>
              <a:t>Faculty Summit 2008</a:t>
            </a:r>
            <a:endParaRPr lang="en-US" sz="8800"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3" r:id="rId1"/>
    <p:sldLayoutId id="2147483782" r:id="rId2"/>
    <p:sldLayoutId id="2147483781" r:id="rId3"/>
    <p:sldLayoutId id="2147483780" r:id="rId4"/>
    <p:sldLayoutId id="2147483779" r:id="rId5"/>
    <p:sldLayoutId id="2147483778" r:id="rId6"/>
    <p:sldLayoutId id="2147483777" r:id="rId7"/>
    <p:sldLayoutId id="2147483784" r:id="rId8"/>
    <p:sldLayoutId id="2147483785" r:id="rId9"/>
  </p:sldLayoutIdLst>
  <p:transition advClick="0" advTm="10000">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2"/>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12"/>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12"/>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12"/>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12"/>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9"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National Engagements for </a:t>
            </a:r>
            <a:br>
              <a:rPr lang="en-US" dirty="0" smtClean="0"/>
            </a:br>
            <a:r>
              <a:rPr lang="en-US" dirty="0" smtClean="0"/>
              <a:t>Promoting Women in Computing</a:t>
            </a:r>
            <a:endParaRPr lang="en-US" dirty="0"/>
          </a:p>
        </p:txBody>
      </p:sp>
      <p:sp>
        <p:nvSpPr>
          <p:cNvPr id="3" name="Subtitle 2"/>
          <p:cNvSpPr>
            <a:spLocks noGrp="1"/>
          </p:cNvSpPr>
          <p:nvPr>
            <p:ph type="subTitle" idx="1"/>
          </p:nvPr>
        </p:nvSpPr>
        <p:spPr>
          <a:xfrm>
            <a:off x="973413" y="4344989"/>
            <a:ext cx="10694712" cy="461665"/>
          </a:xfrm>
        </p:spPr>
        <p:txBody>
          <a:bodyPr/>
          <a:lstStyle/>
          <a:p>
            <a:r>
              <a:rPr lang="en-US" sz="2800" dirty="0" smtClean="0"/>
              <a:t>Jane Prey, Microsoft Research (moderator)</a:t>
            </a:r>
            <a:br>
              <a:rPr lang="en-US" sz="2800" dirty="0" smtClean="0"/>
            </a:br>
            <a:r>
              <a:rPr lang="en-US" sz="2800" dirty="0" smtClean="0"/>
              <a:t>Carla Ellis, CRA-W: CRA Committee on Status of Women in Computing Research</a:t>
            </a:r>
          </a:p>
          <a:p>
            <a:r>
              <a:rPr lang="en-US" sz="2800" dirty="0" smtClean="0"/>
              <a:t>Lucy Sanders, NCWIT: National Center for Women and IT </a:t>
            </a:r>
            <a:br>
              <a:rPr lang="en-US" sz="2800" dirty="0" smtClean="0"/>
            </a:br>
            <a:r>
              <a:rPr lang="en-US" sz="2800" dirty="0" smtClean="0"/>
              <a:t>Elaine </a:t>
            </a:r>
            <a:r>
              <a:rPr lang="en-US" sz="2800" dirty="0" err="1" smtClean="0"/>
              <a:t>Weyuker</a:t>
            </a:r>
            <a:r>
              <a:rPr lang="en-US" sz="2800" dirty="0" smtClean="0"/>
              <a:t>, ACM-W: ACM Committee on Women in Computing </a:t>
            </a:r>
          </a:p>
          <a:p>
            <a:r>
              <a:rPr lang="en-US" sz="2800" dirty="0" err="1" smtClean="0"/>
              <a:t>Telle</a:t>
            </a:r>
            <a:r>
              <a:rPr lang="en-US" sz="2800" dirty="0" smtClean="0"/>
              <a:t> Whitney, ABI: Anita Borg Institute</a:t>
            </a:r>
          </a:p>
          <a:p>
            <a:endParaRPr lang="en-US" sz="2800" dirty="0" smtClean="0"/>
          </a:p>
        </p:txBody>
      </p:sp>
      <p:sp>
        <p:nvSpPr>
          <p:cNvPr id="2" name="Subtitle 2"/>
          <p:cNvSpPr>
            <a:spLocks/>
          </p:cNvSpPr>
          <p:nvPr/>
        </p:nvSpPr>
        <p:spPr bwMode="auto">
          <a:xfrm>
            <a:off x="900113" y="1828800"/>
            <a:ext cx="10239375" cy="553998"/>
          </a:xfrm>
          <a:prstGeom prst="rect">
            <a:avLst/>
          </a:prstGeom>
          <a:noFill/>
          <a:ln w="9525">
            <a:noFill/>
            <a:miter lim="800000"/>
            <a:headEnd/>
            <a:tailEnd/>
          </a:ln>
        </p:spPr>
        <p:txBody>
          <a:bodyPr lIns="0" tIns="0" rIns="0" bIns="0">
            <a:spAutoFit/>
          </a:bodyPr>
          <a:lstStyle/>
          <a:p>
            <a:pPr>
              <a:lnSpc>
                <a:spcPct val="90000"/>
              </a:lnSpc>
              <a:buSzPct val="85000"/>
            </a:pPr>
            <a:endParaRPr lang="en-US" sz="4000" dirty="0">
              <a:solidFill>
                <a:srgbClr val="3D618C"/>
              </a:solidFill>
              <a:latin typeface="Segoe" pitchFamily="34" charset="0"/>
            </a:endParaRPr>
          </a:p>
        </p:txBody>
      </p:sp>
      <p:sp>
        <p:nvSpPr>
          <p:cNvPr id="12294" name="AutoShape 6">
            <a:hlinkClick r:id="" action="ppaction://customshow?id=0" highlightClick="1"/>
          </p:cNvPr>
          <p:cNvSpPr>
            <a:spLocks noChangeArrowheads="1"/>
          </p:cNvSpPr>
          <p:nvPr/>
        </p:nvSpPr>
        <p:spPr bwMode="auto">
          <a:xfrm>
            <a:off x="11582400" y="6172200"/>
            <a:ext cx="606425" cy="685800"/>
          </a:xfrm>
          <a:prstGeom prst="actionButtonForwardNext">
            <a:avLst/>
          </a:prstGeom>
          <a:solidFill>
            <a:srgbClr val="C2C6CE"/>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carla\CRAW\gradcohort.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77827" name="Text Box 3"/>
          <p:cNvSpPr txBox="1">
            <a:spLocks noChangeArrowheads="1"/>
          </p:cNvSpPr>
          <p:nvPr/>
        </p:nvSpPr>
        <p:spPr bwMode="auto">
          <a:xfrm>
            <a:off x="242888" y="249238"/>
            <a:ext cx="6788150" cy="641350"/>
          </a:xfrm>
          <a:prstGeom prst="rect">
            <a:avLst/>
          </a:prstGeom>
          <a:noFill/>
          <a:ln w="9525">
            <a:noFill/>
            <a:miter lim="800000"/>
            <a:headEnd/>
            <a:tailEnd/>
          </a:ln>
          <a:effectLst/>
        </p:spPr>
        <p:txBody>
          <a:bodyPr wrap="none">
            <a:spAutoFit/>
          </a:bodyPr>
          <a:lstStyle/>
          <a:p>
            <a:r>
              <a:rPr lang="en-US" sz="3600"/>
              <a:t>CRA-W Grad Cohort Workshops</a:t>
            </a:r>
          </a:p>
        </p:txBody>
      </p:sp>
      <p:sp>
        <p:nvSpPr>
          <p:cNvPr id="77828" name="Text Box 4"/>
          <p:cNvSpPr txBox="1">
            <a:spLocks noChangeArrowheads="1"/>
          </p:cNvSpPr>
          <p:nvPr/>
        </p:nvSpPr>
        <p:spPr bwMode="auto">
          <a:xfrm>
            <a:off x="215900" y="6202363"/>
            <a:ext cx="2792413" cy="396875"/>
          </a:xfrm>
          <a:prstGeom prst="rect">
            <a:avLst/>
          </a:prstGeom>
          <a:noFill/>
          <a:ln w="9525">
            <a:noFill/>
            <a:miter lim="800000"/>
            <a:headEnd/>
            <a:tailEnd/>
          </a:ln>
          <a:effectLst/>
        </p:spPr>
        <p:txBody>
          <a:bodyPr wrap="none">
            <a:spAutoFit/>
          </a:bodyPr>
          <a:lstStyle/>
          <a:p>
            <a:r>
              <a:rPr lang="en-US"/>
              <a:t>Supported by Microsoft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6" name="Picture 2" descr="D:\carla\CRAW\AthenaAward08Caption.JPG"/>
          <p:cNvPicPr>
            <a:picLocks noChangeAspect="1" noChangeArrowheads="1"/>
          </p:cNvPicPr>
          <p:nvPr/>
        </p:nvPicPr>
        <p:blipFill>
          <a:blip r:embed="rId2"/>
          <a:srcRect/>
          <a:stretch>
            <a:fillRect/>
          </a:stretch>
        </p:blipFill>
        <p:spPr bwMode="auto">
          <a:xfrm>
            <a:off x="942975" y="-9525"/>
            <a:ext cx="10302875" cy="6867525"/>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D:\carla\CRAW\Hopper Reunion 05 poster session.jpg"/>
          <p:cNvPicPr>
            <a:picLocks noChangeAspect="1" noChangeArrowheads="1"/>
          </p:cNvPicPr>
          <p:nvPr/>
        </p:nvPicPr>
        <p:blipFill>
          <a:blip r:embed="rId2"/>
          <a:srcRect/>
          <a:stretch>
            <a:fillRect/>
          </a:stretch>
        </p:blipFill>
        <p:spPr bwMode="auto">
          <a:xfrm>
            <a:off x="0" y="-7938"/>
            <a:ext cx="12188825" cy="6873876"/>
          </a:xfrm>
          <a:prstGeom prst="rect">
            <a:avLst/>
          </a:prstGeom>
          <a:noFill/>
        </p:spPr>
      </p:pic>
      <p:sp>
        <p:nvSpPr>
          <p:cNvPr id="78851" name="Text Box 3"/>
          <p:cNvSpPr txBox="1">
            <a:spLocks noChangeArrowheads="1"/>
          </p:cNvSpPr>
          <p:nvPr/>
        </p:nvSpPr>
        <p:spPr bwMode="auto">
          <a:xfrm>
            <a:off x="6094413" y="306388"/>
            <a:ext cx="6021387" cy="946150"/>
          </a:xfrm>
          <a:prstGeom prst="rect">
            <a:avLst/>
          </a:prstGeom>
          <a:noFill/>
          <a:ln w="9525">
            <a:noFill/>
            <a:miter lim="800000"/>
            <a:headEnd/>
            <a:tailEnd/>
          </a:ln>
          <a:effectLst/>
        </p:spPr>
        <p:txBody>
          <a:bodyPr wrap="none">
            <a:spAutoFit/>
          </a:bodyPr>
          <a:lstStyle/>
          <a:p>
            <a:r>
              <a:rPr lang="en-US" sz="2800" b="1"/>
              <a:t>CRA-W Reunion &amp; Poster Session</a:t>
            </a:r>
          </a:p>
          <a:p>
            <a:r>
              <a:rPr lang="en-US" sz="2800" b="1"/>
              <a:t>at ABI’s Grace Hopper Conference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carla\CRAW\Slide3.jpg"/>
          <p:cNvPicPr>
            <a:picLocks noChangeAspect="1" noChangeArrowheads="1"/>
          </p:cNvPicPr>
          <p:nvPr/>
        </p:nvPicPr>
        <p:blipFill>
          <a:blip r:embed="rId3"/>
          <a:srcRect/>
          <a:stretch>
            <a:fillRect/>
          </a:stretch>
        </p:blipFill>
        <p:spPr bwMode="auto">
          <a:xfrm>
            <a:off x="0" y="-6350"/>
            <a:ext cx="12188825" cy="6870700"/>
          </a:xfrm>
          <a:prstGeom prst="rect">
            <a:avLst/>
          </a:prstGeom>
          <a:noFill/>
        </p:spPr>
      </p:pic>
      <p:sp>
        <p:nvSpPr>
          <p:cNvPr id="110595" name="Text Box 3"/>
          <p:cNvSpPr txBox="1">
            <a:spLocks noChangeArrowheads="1"/>
          </p:cNvSpPr>
          <p:nvPr/>
        </p:nvSpPr>
        <p:spPr bwMode="auto">
          <a:xfrm>
            <a:off x="212725" y="423863"/>
            <a:ext cx="6915150" cy="641350"/>
          </a:xfrm>
          <a:prstGeom prst="rect">
            <a:avLst/>
          </a:prstGeom>
          <a:noFill/>
          <a:ln w="9525">
            <a:noFill/>
            <a:miter lim="800000"/>
            <a:headEnd/>
            <a:tailEnd/>
          </a:ln>
          <a:effectLst/>
        </p:spPr>
        <p:txBody>
          <a:bodyPr wrap="none">
            <a:spAutoFit/>
          </a:bodyPr>
          <a:lstStyle/>
          <a:p>
            <a:r>
              <a:rPr lang="en-US" sz="3600"/>
              <a:t>Bring IT On! at Indiana University</a:t>
            </a:r>
          </a:p>
        </p:txBody>
      </p:sp>
      <p:graphicFrame>
        <p:nvGraphicFramePr>
          <p:cNvPr id="110596" name="Object 4"/>
          <p:cNvGraphicFramePr>
            <a:graphicFrameLocks noChangeAspect="1"/>
          </p:cNvGraphicFramePr>
          <p:nvPr/>
        </p:nvGraphicFramePr>
        <p:xfrm>
          <a:off x="228600" y="5646738"/>
          <a:ext cx="990600" cy="957262"/>
        </p:xfrm>
        <a:graphic>
          <a:graphicData uri="http://schemas.openxmlformats.org/presentationml/2006/ole">
            <p:oleObj spid="_x0000_s110596" name="Image" r:id="rId4" imgW="761636" imgH="736248" progId="">
              <p:embed/>
            </p:oleObj>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carla\CRAW\ghcposter.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97283" name="Text Box 3"/>
          <p:cNvSpPr txBox="1">
            <a:spLocks noChangeArrowheads="1"/>
          </p:cNvSpPr>
          <p:nvPr/>
        </p:nvSpPr>
        <p:spPr bwMode="auto">
          <a:xfrm>
            <a:off x="242888" y="609600"/>
            <a:ext cx="11626850" cy="519113"/>
          </a:xfrm>
          <a:prstGeom prst="rect">
            <a:avLst/>
          </a:prstGeom>
          <a:noFill/>
          <a:ln w="9525">
            <a:noFill/>
            <a:miter lim="800000"/>
            <a:headEnd/>
            <a:tailEnd/>
          </a:ln>
          <a:effectLst/>
        </p:spPr>
        <p:txBody>
          <a:bodyPr wrap="none">
            <a:spAutoFit/>
          </a:bodyPr>
          <a:lstStyle/>
          <a:p>
            <a:r>
              <a:rPr lang="en-US" sz="2800"/>
              <a:t>Anita Borg Institute’s Grace Hopper Celebration of Women in Computing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D:\carla\CRAW\careermentoring2.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91139" name="Text Box 3"/>
          <p:cNvSpPr txBox="1">
            <a:spLocks noChangeArrowheads="1"/>
          </p:cNvSpPr>
          <p:nvPr/>
        </p:nvSpPr>
        <p:spPr bwMode="auto">
          <a:xfrm>
            <a:off x="7604125" y="179388"/>
            <a:ext cx="4554538" cy="946150"/>
          </a:xfrm>
          <a:prstGeom prst="rect">
            <a:avLst/>
          </a:prstGeom>
          <a:solidFill>
            <a:schemeClr val="bg1"/>
          </a:solidFill>
          <a:ln w="9525">
            <a:noFill/>
            <a:miter lim="800000"/>
            <a:headEnd/>
            <a:tailEnd/>
          </a:ln>
          <a:effectLst/>
        </p:spPr>
        <p:txBody>
          <a:bodyPr wrap="none">
            <a:spAutoFit/>
          </a:bodyPr>
          <a:lstStyle/>
          <a:p>
            <a:r>
              <a:rPr lang="en-US" sz="2800" b="1"/>
              <a:t>CRA-W Career Mentoring </a:t>
            </a:r>
            <a:br>
              <a:rPr lang="en-US" sz="2800" b="1"/>
            </a:br>
            <a:r>
              <a:rPr lang="en-US" sz="2800" b="1"/>
              <a:t>Workshop for new Ph.D.s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2" descr="D:\carla\CRAW\usmapCaption.JPG"/>
          <p:cNvPicPr>
            <a:picLocks noChangeAspect="1" noChangeArrowheads="1"/>
          </p:cNvPicPr>
          <p:nvPr/>
        </p:nvPicPr>
        <p:blipFill>
          <a:blip r:embed="rId2"/>
          <a:srcRect/>
          <a:stretch>
            <a:fillRect/>
          </a:stretch>
        </p:blipFill>
        <p:spPr bwMode="auto">
          <a:xfrm>
            <a:off x="584200" y="-30163"/>
            <a:ext cx="11020425" cy="6888163"/>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2" descr="congressional panel 2.JPG"/>
          <p:cNvPicPr>
            <a:picLocks noChangeAspect="1"/>
          </p:cNvPicPr>
          <p:nvPr/>
        </p:nvPicPr>
        <p:blipFill>
          <a:blip r:embed="rId3"/>
          <a:srcRect/>
          <a:stretch>
            <a:fillRect/>
          </a:stretch>
        </p:blipFill>
        <p:spPr bwMode="auto">
          <a:xfrm>
            <a:off x="7473950" y="765175"/>
            <a:ext cx="4714875" cy="3143250"/>
          </a:xfrm>
          <a:prstGeom prst="rect">
            <a:avLst/>
          </a:prstGeom>
          <a:noFill/>
          <a:ln w="9525">
            <a:noFill/>
            <a:miter lim="800000"/>
            <a:headEnd/>
            <a:tailEnd/>
          </a:ln>
        </p:spPr>
      </p:pic>
      <p:sp>
        <p:nvSpPr>
          <p:cNvPr id="122883" name="Text Box 4"/>
          <p:cNvSpPr txBox="1">
            <a:spLocks noChangeArrowheads="1"/>
          </p:cNvSpPr>
          <p:nvPr/>
        </p:nvSpPr>
        <p:spPr bwMode="auto">
          <a:xfrm>
            <a:off x="5486400" y="50800"/>
            <a:ext cx="6704013" cy="641350"/>
          </a:xfrm>
          <a:prstGeom prst="rect">
            <a:avLst/>
          </a:prstGeom>
          <a:noFill/>
          <a:ln w="9525">
            <a:noFill/>
            <a:miter lim="800000"/>
            <a:headEnd/>
            <a:tailEnd/>
          </a:ln>
        </p:spPr>
        <p:txBody>
          <a:bodyPr>
            <a:spAutoFit/>
          </a:bodyPr>
          <a:lstStyle/>
          <a:p>
            <a:pPr algn="ctr"/>
            <a:r>
              <a:rPr lang="en-US" sz="3600" b="1"/>
              <a:t>NCWIT D.C. Drumbeat</a:t>
            </a:r>
          </a:p>
        </p:txBody>
      </p:sp>
      <p:pic>
        <p:nvPicPr>
          <p:cNvPr id="122884" name="Picture 6" descr="lucy_katie.jpg"/>
          <p:cNvPicPr>
            <a:picLocks noChangeAspect="1"/>
          </p:cNvPicPr>
          <p:nvPr/>
        </p:nvPicPr>
        <p:blipFill>
          <a:blip r:embed="rId4"/>
          <a:srcRect/>
          <a:stretch>
            <a:fillRect/>
          </a:stretch>
        </p:blipFill>
        <p:spPr bwMode="auto">
          <a:xfrm>
            <a:off x="0" y="3441700"/>
            <a:ext cx="5186363" cy="3416300"/>
          </a:xfrm>
          <a:prstGeom prst="rect">
            <a:avLst/>
          </a:prstGeom>
          <a:noFill/>
          <a:ln w="9525">
            <a:noFill/>
            <a:miter lim="800000"/>
            <a:headEnd/>
            <a:tailEnd/>
          </a:ln>
        </p:spPr>
      </p:pic>
      <p:pic>
        <p:nvPicPr>
          <p:cNvPr id="122885" name="Picture 7" descr="lucy_ehlers.jpg"/>
          <p:cNvPicPr>
            <a:picLocks noChangeAspect="1"/>
          </p:cNvPicPr>
          <p:nvPr/>
        </p:nvPicPr>
        <p:blipFill>
          <a:blip r:embed="rId5"/>
          <a:srcRect/>
          <a:stretch>
            <a:fillRect/>
          </a:stretch>
        </p:blipFill>
        <p:spPr bwMode="auto">
          <a:xfrm>
            <a:off x="8978900" y="3619500"/>
            <a:ext cx="3209925" cy="3238500"/>
          </a:xfrm>
          <a:prstGeom prst="rect">
            <a:avLst/>
          </a:prstGeom>
          <a:noFill/>
          <a:ln w="9525">
            <a:noFill/>
            <a:miter lim="800000"/>
            <a:headEnd/>
            <a:tailEnd/>
          </a:ln>
        </p:spPr>
      </p:pic>
      <p:pic>
        <p:nvPicPr>
          <p:cNvPr id="122886" name="Picture 11" descr="bigwigs.JPG"/>
          <p:cNvPicPr>
            <a:picLocks noChangeAspect="1"/>
          </p:cNvPicPr>
          <p:nvPr/>
        </p:nvPicPr>
        <p:blipFill>
          <a:blip r:embed="rId6"/>
          <a:srcRect l="1817" t="10808" r="13065"/>
          <a:stretch>
            <a:fillRect/>
          </a:stretch>
        </p:blipFill>
        <p:spPr bwMode="auto">
          <a:xfrm>
            <a:off x="4456113" y="3636963"/>
            <a:ext cx="4611687" cy="3221037"/>
          </a:xfrm>
          <a:prstGeom prst="rect">
            <a:avLst/>
          </a:prstGeom>
          <a:noFill/>
          <a:ln w="9525">
            <a:noFill/>
            <a:miter lim="800000"/>
            <a:headEnd/>
            <a:tailEnd/>
          </a:ln>
        </p:spPr>
      </p:pic>
      <p:pic>
        <p:nvPicPr>
          <p:cNvPr id="122887" name="Picture 13" descr="harsha 2.JPG"/>
          <p:cNvPicPr>
            <a:picLocks noChangeAspect="1"/>
          </p:cNvPicPr>
          <p:nvPr/>
        </p:nvPicPr>
        <p:blipFill>
          <a:blip r:embed="rId7"/>
          <a:srcRect/>
          <a:stretch>
            <a:fillRect/>
          </a:stretch>
        </p:blipFill>
        <p:spPr bwMode="auto">
          <a:xfrm>
            <a:off x="5372100" y="762000"/>
            <a:ext cx="2273300" cy="2879725"/>
          </a:xfrm>
          <a:prstGeom prst="rect">
            <a:avLst/>
          </a:prstGeom>
          <a:noFill/>
          <a:ln w="9525">
            <a:noFill/>
            <a:miter lim="800000"/>
            <a:headEnd/>
            <a:tailEnd/>
          </a:ln>
        </p:spPr>
      </p:pic>
      <p:pic>
        <p:nvPicPr>
          <p:cNvPr id="122888" name="Picture 8" descr="ncwit_278.jpg"/>
          <p:cNvPicPr>
            <a:picLocks noChangeAspect="1"/>
          </p:cNvPicPr>
          <p:nvPr/>
        </p:nvPicPr>
        <p:blipFill>
          <a:blip r:embed="rId8"/>
          <a:srcRect/>
          <a:stretch>
            <a:fillRect/>
          </a:stretch>
        </p:blipFill>
        <p:spPr bwMode="auto">
          <a:xfrm>
            <a:off x="0" y="0"/>
            <a:ext cx="5473700" cy="3648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D:\carla\CRAW\gradcohort2.JPG"/>
          <p:cNvPicPr>
            <a:picLocks noChangeAspect="1" noChangeArrowheads="1"/>
          </p:cNvPicPr>
          <p:nvPr/>
        </p:nvPicPr>
        <p:blipFill>
          <a:blip r:embed="rId2"/>
          <a:srcRect/>
          <a:stretch>
            <a:fillRect/>
          </a:stretch>
        </p:blipFill>
        <p:spPr bwMode="auto">
          <a:xfrm>
            <a:off x="0" y="-12700"/>
            <a:ext cx="12188825" cy="6883400"/>
          </a:xfrm>
          <a:prstGeom prst="rect">
            <a:avLst/>
          </a:prstGeom>
          <a:noFill/>
        </p:spPr>
      </p:pic>
      <p:sp>
        <p:nvSpPr>
          <p:cNvPr id="79876" name="Text Box 4"/>
          <p:cNvSpPr txBox="1">
            <a:spLocks noChangeArrowheads="1"/>
          </p:cNvSpPr>
          <p:nvPr/>
        </p:nvSpPr>
        <p:spPr bwMode="auto">
          <a:xfrm>
            <a:off x="363538" y="855663"/>
            <a:ext cx="6788150" cy="641350"/>
          </a:xfrm>
          <a:prstGeom prst="rect">
            <a:avLst/>
          </a:prstGeom>
          <a:noFill/>
          <a:ln w="9525">
            <a:noFill/>
            <a:miter lim="800000"/>
            <a:headEnd/>
            <a:tailEnd/>
          </a:ln>
          <a:effectLst/>
        </p:spPr>
        <p:txBody>
          <a:bodyPr wrap="none">
            <a:spAutoFit/>
          </a:bodyPr>
          <a:lstStyle/>
          <a:p>
            <a:r>
              <a:rPr lang="en-US" sz="3600"/>
              <a:t>CRA-W Grad Cohort Workshops</a:t>
            </a:r>
          </a:p>
        </p:txBody>
      </p:sp>
      <p:sp>
        <p:nvSpPr>
          <p:cNvPr id="79877" name="Text Box 5"/>
          <p:cNvSpPr txBox="1">
            <a:spLocks noChangeArrowheads="1"/>
          </p:cNvSpPr>
          <p:nvPr/>
        </p:nvSpPr>
        <p:spPr bwMode="auto">
          <a:xfrm>
            <a:off x="471488" y="6175375"/>
            <a:ext cx="2792412" cy="396875"/>
          </a:xfrm>
          <a:prstGeom prst="rect">
            <a:avLst/>
          </a:prstGeom>
          <a:noFill/>
          <a:ln w="9525">
            <a:noFill/>
            <a:miter lim="800000"/>
            <a:headEnd/>
            <a:tailEnd/>
          </a:ln>
          <a:effectLst/>
        </p:spPr>
        <p:txBody>
          <a:bodyPr wrap="none">
            <a:spAutoFit/>
          </a:bodyPr>
          <a:lstStyle/>
          <a:p>
            <a:r>
              <a:rPr lang="en-US">
                <a:solidFill>
                  <a:schemeClr val="bg1"/>
                </a:solidFill>
              </a:rPr>
              <a:t>Supported by Microsoft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carla\CRAW\SIGCSEBooth08Caption.jpg"/>
          <p:cNvPicPr>
            <a:picLocks noChangeAspect="1" noChangeArrowheads="1"/>
          </p:cNvPicPr>
          <p:nvPr/>
        </p:nvPicPr>
        <p:blipFill>
          <a:blip r:embed="rId2"/>
          <a:srcRect/>
          <a:stretch>
            <a:fillRect/>
          </a:stretch>
        </p:blipFill>
        <p:spPr bwMode="auto">
          <a:xfrm>
            <a:off x="0" y="-12700"/>
            <a:ext cx="12188825" cy="68834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D:\carla\CRAW\sospworkshop.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74755" name="Text Box 3"/>
          <p:cNvSpPr txBox="1">
            <a:spLocks noChangeArrowheads="1"/>
          </p:cNvSpPr>
          <p:nvPr/>
        </p:nvSpPr>
        <p:spPr bwMode="auto">
          <a:xfrm>
            <a:off x="3995738" y="504825"/>
            <a:ext cx="7981950" cy="641350"/>
          </a:xfrm>
          <a:prstGeom prst="rect">
            <a:avLst/>
          </a:prstGeom>
          <a:noFill/>
          <a:ln w="9525">
            <a:noFill/>
            <a:miter lim="800000"/>
            <a:headEnd/>
            <a:tailEnd/>
          </a:ln>
          <a:effectLst/>
        </p:spPr>
        <p:txBody>
          <a:bodyPr wrap="none">
            <a:spAutoFit/>
          </a:bodyPr>
          <a:lstStyle/>
          <a:p>
            <a:r>
              <a:rPr lang="en-US" sz="3600" dirty="0" smtClean="0">
                <a:solidFill>
                  <a:schemeClr val="bg1"/>
                </a:solidFill>
              </a:rPr>
              <a:t>CRA-W Discipline-Specific Workshops</a:t>
            </a:r>
            <a:endParaRPr lang="en-US" sz="3600" dirty="0">
              <a:solidFill>
                <a:schemeClr val="bg1"/>
              </a:solidFill>
            </a:endParaRPr>
          </a:p>
        </p:txBody>
      </p:sp>
      <p:sp>
        <p:nvSpPr>
          <p:cNvPr id="74756" name="Text Box 4"/>
          <p:cNvSpPr txBox="1">
            <a:spLocks noChangeArrowheads="1"/>
          </p:cNvSpPr>
          <p:nvPr/>
        </p:nvSpPr>
        <p:spPr bwMode="auto">
          <a:xfrm>
            <a:off x="8821738" y="6067425"/>
            <a:ext cx="2792412" cy="396875"/>
          </a:xfrm>
          <a:prstGeom prst="rect">
            <a:avLst/>
          </a:prstGeom>
          <a:noFill/>
          <a:ln w="9525">
            <a:noFill/>
            <a:miter lim="800000"/>
            <a:headEnd/>
            <a:tailEnd/>
          </a:ln>
          <a:effectLst/>
        </p:spPr>
        <p:txBody>
          <a:bodyPr wrap="none">
            <a:spAutoFit/>
          </a:bodyPr>
          <a:lstStyle/>
          <a:p>
            <a:r>
              <a:rPr lang="en-US"/>
              <a:t>Supported by Microsoft</a:t>
            </a:r>
          </a:p>
        </p:txBody>
      </p:sp>
      <p:sp>
        <p:nvSpPr>
          <p:cNvPr id="74757" name="Text Box 5"/>
          <p:cNvSpPr txBox="1">
            <a:spLocks noChangeArrowheads="1"/>
          </p:cNvSpPr>
          <p:nvPr/>
        </p:nvSpPr>
        <p:spPr bwMode="auto">
          <a:xfrm>
            <a:off x="517525" y="6069013"/>
            <a:ext cx="5627688" cy="396875"/>
          </a:xfrm>
          <a:prstGeom prst="rect">
            <a:avLst/>
          </a:prstGeom>
          <a:noFill/>
          <a:ln w="9525">
            <a:noFill/>
            <a:miter lim="800000"/>
            <a:headEnd/>
            <a:tailEnd/>
          </a:ln>
          <a:effectLst/>
        </p:spPr>
        <p:txBody>
          <a:bodyPr wrap="none">
            <a:spAutoFit/>
          </a:bodyPr>
          <a:lstStyle/>
          <a:p>
            <a:r>
              <a:rPr lang="en-US"/>
              <a:t>Operating Systems (SOSP) Women’s Workshop</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D:\carla\CRAW\dscf4695.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92163" name="Text Box 3"/>
          <p:cNvSpPr txBox="1">
            <a:spLocks noChangeArrowheads="1"/>
          </p:cNvSpPr>
          <p:nvPr/>
        </p:nvSpPr>
        <p:spPr bwMode="auto">
          <a:xfrm>
            <a:off x="285750" y="0"/>
            <a:ext cx="3570288" cy="1554163"/>
          </a:xfrm>
          <a:prstGeom prst="rect">
            <a:avLst/>
          </a:prstGeom>
          <a:noFill/>
          <a:ln w="9525">
            <a:noFill/>
            <a:miter lim="800000"/>
            <a:headEnd/>
            <a:tailEnd/>
          </a:ln>
          <a:effectLst/>
        </p:spPr>
        <p:txBody>
          <a:bodyPr wrap="none">
            <a:spAutoFit/>
          </a:bodyPr>
          <a:lstStyle/>
          <a:p>
            <a:r>
              <a:rPr lang="en-US" sz="3200"/>
              <a:t>CRA-W/CDC </a:t>
            </a:r>
            <a:br>
              <a:rPr lang="en-US" sz="3200"/>
            </a:br>
            <a:r>
              <a:rPr lang="en-US" sz="3200"/>
              <a:t>Discipline Specific </a:t>
            </a:r>
            <a:br>
              <a:rPr lang="en-US" sz="3200"/>
            </a:br>
            <a:r>
              <a:rPr lang="en-US" sz="3200"/>
              <a:t>Workshop</a:t>
            </a:r>
          </a:p>
        </p:txBody>
      </p:sp>
      <p:sp>
        <p:nvSpPr>
          <p:cNvPr id="92164" name="Text Box 4"/>
          <p:cNvSpPr txBox="1">
            <a:spLocks noChangeArrowheads="1"/>
          </p:cNvSpPr>
          <p:nvPr/>
        </p:nvSpPr>
        <p:spPr bwMode="auto">
          <a:xfrm>
            <a:off x="9396413" y="6461125"/>
            <a:ext cx="2792412" cy="396875"/>
          </a:xfrm>
          <a:prstGeom prst="rect">
            <a:avLst/>
          </a:prstGeom>
          <a:noFill/>
          <a:ln w="9525">
            <a:noFill/>
            <a:miter lim="800000"/>
            <a:headEnd/>
            <a:tailEnd/>
          </a:ln>
          <a:effectLst/>
        </p:spPr>
        <p:txBody>
          <a:bodyPr wrap="none">
            <a:spAutoFit/>
          </a:bodyPr>
          <a:lstStyle/>
          <a:p>
            <a:r>
              <a:rPr lang="en-US"/>
              <a:t>Supported by Microsoft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6" name="Picture 2" descr="D:\carla\CRAW\indiaCaptioned.JPG"/>
          <p:cNvPicPr>
            <a:picLocks noChangeAspect="1" noChangeArrowheads="1"/>
          </p:cNvPicPr>
          <p:nvPr/>
        </p:nvPicPr>
        <p:blipFill>
          <a:blip r:embed="rId2"/>
          <a:srcRect/>
          <a:stretch>
            <a:fillRect/>
          </a:stretch>
        </p:blipFill>
        <p:spPr bwMode="auto">
          <a:xfrm>
            <a:off x="3633788" y="1852613"/>
            <a:ext cx="4845050" cy="3151187"/>
          </a:xfrm>
          <a:prstGeom prst="rect">
            <a:avLst/>
          </a:prstGeom>
          <a:noFill/>
        </p:spPr>
      </p:pic>
      <p:sp>
        <p:nvSpPr>
          <p:cNvPr id="93188" name="Text Box 4"/>
          <p:cNvSpPr txBox="1">
            <a:spLocks noChangeArrowheads="1"/>
          </p:cNvSpPr>
          <p:nvPr/>
        </p:nvSpPr>
        <p:spPr bwMode="auto">
          <a:xfrm>
            <a:off x="3452813" y="1143000"/>
            <a:ext cx="5132387" cy="519113"/>
          </a:xfrm>
          <a:prstGeom prst="rect">
            <a:avLst/>
          </a:prstGeom>
          <a:noFill/>
          <a:ln w="9525">
            <a:noFill/>
            <a:miter lim="800000"/>
            <a:headEnd/>
            <a:tailEnd/>
          </a:ln>
          <a:effectLst/>
        </p:spPr>
        <p:txBody>
          <a:bodyPr wrap="none">
            <a:spAutoFit/>
          </a:bodyPr>
          <a:lstStyle/>
          <a:p>
            <a:r>
              <a:rPr lang="en-US" sz="2800"/>
              <a:t>ACM-W International Programs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descr="booth.JPG"/>
          <p:cNvPicPr>
            <a:picLocks noChangeAspect="1"/>
          </p:cNvPicPr>
          <p:nvPr/>
        </p:nvPicPr>
        <p:blipFill>
          <a:blip r:embed="rId3"/>
          <a:srcRect/>
          <a:stretch>
            <a:fillRect/>
          </a:stretch>
        </p:blipFill>
        <p:spPr bwMode="auto">
          <a:xfrm>
            <a:off x="0" y="1358900"/>
            <a:ext cx="8950325" cy="4870450"/>
          </a:xfrm>
          <a:prstGeom prst="rect">
            <a:avLst/>
          </a:prstGeom>
          <a:noFill/>
          <a:ln w="9525">
            <a:noFill/>
            <a:miter lim="800000"/>
            <a:headEnd/>
            <a:tailEnd/>
          </a:ln>
        </p:spPr>
      </p:pic>
      <p:sp>
        <p:nvSpPr>
          <p:cNvPr id="124931" name="Text Box 4"/>
          <p:cNvSpPr txBox="1">
            <a:spLocks noChangeArrowheads="1"/>
          </p:cNvSpPr>
          <p:nvPr/>
        </p:nvSpPr>
        <p:spPr bwMode="auto">
          <a:xfrm>
            <a:off x="0" y="161925"/>
            <a:ext cx="12188825" cy="1190625"/>
          </a:xfrm>
          <a:prstGeom prst="rect">
            <a:avLst/>
          </a:prstGeom>
          <a:noFill/>
          <a:ln w="9525">
            <a:noFill/>
            <a:miter lim="800000"/>
            <a:headEnd/>
            <a:tailEnd/>
          </a:ln>
        </p:spPr>
        <p:txBody>
          <a:bodyPr>
            <a:spAutoFit/>
          </a:bodyPr>
          <a:lstStyle/>
          <a:p>
            <a:pPr algn="ctr"/>
            <a:r>
              <a:rPr lang="en-US" sz="3600" b="1"/>
              <a:t>NCWIT </a:t>
            </a:r>
            <a:r>
              <a:rPr lang="en-US" sz="3600" b="1" i="1"/>
              <a:t>Gotta Have IT!</a:t>
            </a:r>
            <a:r>
              <a:rPr lang="en-US" sz="3600" b="1"/>
              <a:t> Free Resource Giveaway at NECC 2007</a:t>
            </a:r>
          </a:p>
        </p:txBody>
      </p:sp>
      <p:pic>
        <p:nvPicPr>
          <p:cNvPr id="124932" name="Picture 5" descr="NCWIT_GHIT.tif"/>
          <p:cNvPicPr>
            <a:picLocks noChangeAspect="1"/>
          </p:cNvPicPr>
          <p:nvPr/>
        </p:nvPicPr>
        <p:blipFill>
          <a:blip r:embed="rId4"/>
          <a:srcRect/>
          <a:stretch>
            <a:fillRect/>
          </a:stretch>
        </p:blipFill>
        <p:spPr bwMode="auto">
          <a:xfrm>
            <a:off x="8939213" y="1358900"/>
            <a:ext cx="3268662" cy="4883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ABI_tmp2"/>
          <p:cNvPicPr>
            <a:picLocks noChangeAspect="1" noChangeArrowheads="1"/>
          </p:cNvPicPr>
          <p:nvPr/>
        </p:nvPicPr>
        <p:blipFill>
          <a:blip r:embed="rId3"/>
          <a:srcRect/>
          <a:stretch>
            <a:fillRect/>
          </a:stretch>
        </p:blipFill>
        <p:spPr bwMode="auto">
          <a:xfrm>
            <a:off x="3175" y="0"/>
            <a:ext cx="12182475" cy="6858000"/>
          </a:xfrm>
          <a:prstGeom prst="rect">
            <a:avLst/>
          </a:prstGeom>
          <a:noFill/>
        </p:spPr>
      </p:pic>
      <p:sp>
        <p:nvSpPr>
          <p:cNvPr id="131075" name="Rectangle 3"/>
          <p:cNvSpPr>
            <a:spLocks noChangeArrowheads="1"/>
          </p:cNvSpPr>
          <p:nvPr/>
        </p:nvSpPr>
        <p:spPr bwMode="auto">
          <a:xfrm>
            <a:off x="5561013" y="4343400"/>
            <a:ext cx="2971800" cy="2514600"/>
          </a:xfrm>
          <a:prstGeom prst="rect">
            <a:avLst/>
          </a:prstGeom>
          <a:solidFill>
            <a:schemeClr val="bg1"/>
          </a:solidFill>
          <a:ln w="9525">
            <a:noFill/>
            <a:miter lim="800000"/>
            <a:headEnd/>
            <a:tailEnd/>
          </a:ln>
          <a:effectLst/>
        </p:spPr>
        <p:txBody>
          <a:bodyPr wrap="none" anchor="ctr"/>
          <a:lstStyle/>
          <a:p>
            <a:pPr algn="ctr" defTabSz="914400"/>
            <a:r>
              <a:rPr lang="en-US" sz="3200"/>
              <a:t>Anita Borg </a:t>
            </a:r>
          </a:p>
          <a:p>
            <a:pPr algn="ctr" defTabSz="914400"/>
            <a:r>
              <a:rPr lang="en-US" sz="3200"/>
              <a:t>Institute</a:t>
            </a:r>
          </a:p>
          <a:p>
            <a:pPr algn="ctr" defTabSz="914400"/>
            <a:endParaRPr lang="en-US" sz="3200"/>
          </a:p>
          <a:p>
            <a:pPr algn="ctr" defTabSz="914400"/>
            <a:r>
              <a:rPr lang="en-US"/>
              <a:t>Supported by Microsoft</a:t>
            </a:r>
          </a:p>
          <a:p>
            <a:pPr algn="ctr" defTabSz="914400"/>
            <a:endParaRPr lang="en-US"/>
          </a:p>
        </p:txBody>
      </p:sp>
      <p:sp>
        <p:nvSpPr>
          <p:cNvPr id="131076" name="Rectangle 4"/>
          <p:cNvSpPr>
            <a:spLocks noChangeArrowheads="1"/>
          </p:cNvSpPr>
          <p:nvPr/>
        </p:nvSpPr>
        <p:spPr bwMode="auto">
          <a:xfrm>
            <a:off x="4722813" y="3657600"/>
            <a:ext cx="7466012" cy="838200"/>
          </a:xfrm>
          <a:prstGeom prst="rect">
            <a:avLst/>
          </a:prstGeom>
          <a:solidFill>
            <a:schemeClr val="bg1"/>
          </a:solidFill>
          <a:ln w="9525">
            <a:noFill/>
            <a:miter lim="800000"/>
            <a:headEnd/>
            <a:tailEnd/>
          </a:ln>
          <a:effectLst/>
        </p:spPr>
        <p:txBody>
          <a:bodyPr wrap="none" anchor="ctr"/>
          <a:lstStyle/>
          <a:p>
            <a:pPr algn="ctr" defTabSz="914400"/>
            <a:r>
              <a:rPr lang="en-US" sz="3200"/>
              <a:t>Women of Vision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D:\carla\CRAW\CCWIC-2Caption_cropped.jpg"/>
          <p:cNvPicPr>
            <a:picLocks noChangeAspect="1" noChangeArrowheads="1"/>
          </p:cNvPicPr>
          <p:nvPr/>
        </p:nvPicPr>
        <p:blipFill>
          <a:blip r:embed="rId2"/>
          <a:srcRect/>
          <a:stretch>
            <a:fillRect/>
          </a:stretch>
        </p:blipFill>
        <p:spPr bwMode="auto">
          <a:xfrm>
            <a:off x="0" y="-4763"/>
            <a:ext cx="12188825" cy="6867526"/>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carla\CRAW\DukeJuly19workshop4.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87043" name="Text Box 3"/>
          <p:cNvSpPr txBox="1">
            <a:spLocks noChangeArrowheads="1"/>
          </p:cNvSpPr>
          <p:nvPr/>
        </p:nvSpPr>
        <p:spPr bwMode="auto">
          <a:xfrm>
            <a:off x="8147050" y="4816475"/>
            <a:ext cx="4041775" cy="2041525"/>
          </a:xfrm>
          <a:prstGeom prst="rect">
            <a:avLst/>
          </a:prstGeom>
          <a:solidFill>
            <a:srgbClr val="4A2500"/>
          </a:solidFill>
          <a:ln w="9525">
            <a:noFill/>
            <a:miter lim="800000"/>
            <a:headEnd/>
            <a:tailEnd/>
          </a:ln>
          <a:effectLst/>
        </p:spPr>
        <p:txBody>
          <a:bodyPr wrap="none">
            <a:spAutoFit/>
          </a:bodyPr>
          <a:lstStyle/>
          <a:p>
            <a:r>
              <a:rPr lang="en-US" sz="3200"/>
              <a:t>Alice Workshop for </a:t>
            </a:r>
            <a:br>
              <a:rPr lang="en-US" sz="3200"/>
            </a:br>
            <a:r>
              <a:rPr lang="en-US" sz="3200"/>
              <a:t>High School Girls</a:t>
            </a:r>
            <a:br>
              <a:rPr lang="en-US" sz="3200"/>
            </a:br>
            <a:r>
              <a:rPr lang="en-US" sz="3200"/>
              <a:t>at Duke University </a:t>
            </a:r>
            <a:br>
              <a:rPr lang="en-US" sz="3200"/>
            </a:br>
            <a:r>
              <a:rPr lang="en-US" sz="3200"/>
              <a:t>(NCWIT AA member)</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0" name="Picture 2" descr="D:\carla\CRA Board\dmp_cropped.jpg"/>
          <p:cNvPicPr>
            <a:picLocks noChangeAspect="1" noChangeArrowheads="1"/>
          </p:cNvPicPr>
          <p:nvPr/>
        </p:nvPicPr>
        <p:blipFill>
          <a:blip r:embed="rId2"/>
          <a:srcRect/>
          <a:stretch>
            <a:fillRect/>
          </a:stretch>
        </p:blipFill>
        <p:spPr bwMode="auto">
          <a:xfrm>
            <a:off x="1260475" y="0"/>
            <a:ext cx="6270625" cy="7038975"/>
          </a:xfrm>
          <a:prstGeom prst="rect">
            <a:avLst/>
          </a:prstGeom>
          <a:noFill/>
        </p:spPr>
      </p:pic>
      <p:pic>
        <p:nvPicPr>
          <p:cNvPr id="94212" name="Picture 4" descr="D:\carla\CRAW\creu.jpg"/>
          <p:cNvPicPr>
            <a:picLocks noChangeAspect="1" noChangeArrowheads="1"/>
          </p:cNvPicPr>
          <p:nvPr/>
        </p:nvPicPr>
        <p:blipFill>
          <a:blip r:embed="rId3"/>
          <a:srcRect/>
          <a:stretch>
            <a:fillRect/>
          </a:stretch>
        </p:blipFill>
        <p:spPr bwMode="auto">
          <a:xfrm>
            <a:off x="7543800" y="0"/>
            <a:ext cx="3098800" cy="7010400"/>
          </a:xfrm>
          <a:prstGeom prst="rect">
            <a:avLst/>
          </a:prstGeom>
          <a:noFill/>
        </p:spPr>
      </p:pic>
      <p:sp>
        <p:nvSpPr>
          <p:cNvPr id="94213" name="Text Box 5"/>
          <p:cNvSpPr txBox="1">
            <a:spLocks noChangeArrowheads="1"/>
          </p:cNvSpPr>
          <p:nvPr/>
        </p:nvSpPr>
        <p:spPr bwMode="auto">
          <a:xfrm>
            <a:off x="4302125" y="282575"/>
            <a:ext cx="3101975" cy="1187450"/>
          </a:xfrm>
          <a:prstGeom prst="rect">
            <a:avLst/>
          </a:prstGeom>
          <a:noFill/>
          <a:ln w="9525">
            <a:noFill/>
            <a:miter lim="800000"/>
            <a:headEnd/>
            <a:tailEnd/>
          </a:ln>
          <a:effectLst/>
        </p:spPr>
        <p:txBody>
          <a:bodyPr wrap="none">
            <a:spAutoFit/>
          </a:bodyPr>
          <a:lstStyle/>
          <a:p>
            <a:pPr algn="r"/>
            <a:r>
              <a:rPr lang="en-US" sz="2400"/>
              <a:t>CRA-W Collaborative</a:t>
            </a:r>
            <a:br>
              <a:rPr lang="en-US" sz="2400"/>
            </a:br>
            <a:r>
              <a:rPr lang="en-US" sz="2400"/>
              <a:t>Research Experience</a:t>
            </a:r>
            <a:br>
              <a:rPr lang="en-US" sz="2400"/>
            </a:br>
            <a:r>
              <a:rPr lang="en-US" sz="2400"/>
              <a:t>for Undergrads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p:cNvPicPr>
            <a:picLocks noChangeAspect="1" noChangeArrowheads="1"/>
          </p:cNvPicPr>
          <p:nvPr/>
        </p:nvPicPr>
        <p:blipFill>
          <a:blip r:embed="rId3"/>
          <a:srcRect/>
          <a:stretch>
            <a:fillRect/>
          </a:stretch>
        </p:blipFill>
        <p:spPr bwMode="auto">
          <a:xfrm>
            <a:off x="3232150" y="4381500"/>
            <a:ext cx="3335338" cy="2476500"/>
          </a:xfrm>
          <a:prstGeom prst="rect">
            <a:avLst/>
          </a:prstGeom>
          <a:noFill/>
          <a:ln w="9525">
            <a:noFill/>
            <a:miter lim="800000"/>
            <a:headEnd/>
            <a:tailEnd/>
          </a:ln>
        </p:spPr>
      </p:pic>
      <p:pic>
        <p:nvPicPr>
          <p:cNvPr id="126979" name="Picture 8" descr="Box_webgraphic.jpg"/>
          <p:cNvPicPr>
            <a:picLocks noChangeAspect="1"/>
          </p:cNvPicPr>
          <p:nvPr/>
        </p:nvPicPr>
        <p:blipFill>
          <a:blip r:embed="rId4"/>
          <a:srcRect/>
          <a:stretch>
            <a:fillRect/>
          </a:stretch>
        </p:blipFill>
        <p:spPr bwMode="auto">
          <a:xfrm>
            <a:off x="6451600" y="4356100"/>
            <a:ext cx="3038475" cy="2501900"/>
          </a:xfrm>
          <a:prstGeom prst="rect">
            <a:avLst/>
          </a:prstGeom>
          <a:noFill/>
          <a:ln w="9525">
            <a:noFill/>
            <a:miter lim="800000"/>
            <a:headEnd/>
            <a:tailEnd/>
          </a:ln>
        </p:spPr>
      </p:pic>
      <p:sp>
        <p:nvSpPr>
          <p:cNvPr id="126980" name="Text Box 4"/>
          <p:cNvSpPr txBox="1">
            <a:spLocks noChangeArrowheads="1"/>
          </p:cNvSpPr>
          <p:nvPr/>
        </p:nvSpPr>
        <p:spPr bwMode="auto">
          <a:xfrm>
            <a:off x="0" y="119063"/>
            <a:ext cx="4800600" cy="1127125"/>
          </a:xfrm>
          <a:prstGeom prst="rect">
            <a:avLst/>
          </a:prstGeom>
          <a:noFill/>
          <a:ln w="9525">
            <a:noFill/>
            <a:miter lim="800000"/>
            <a:headEnd/>
            <a:tailEnd/>
          </a:ln>
        </p:spPr>
        <p:txBody>
          <a:bodyPr>
            <a:spAutoFit/>
          </a:bodyPr>
          <a:lstStyle/>
          <a:p>
            <a:pPr algn="ctr"/>
            <a:r>
              <a:rPr lang="en-US" sz="3400" b="1"/>
              <a:t>NCWIT</a:t>
            </a:r>
          </a:p>
          <a:p>
            <a:pPr algn="ctr"/>
            <a:r>
              <a:rPr lang="en-US" sz="3400" b="1"/>
              <a:t>Multimedia Resources</a:t>
            </a:r>
          </a:p>
        </p:txBody>
      </p:sp>
      <p:pic>
        <p:nvPicPr>
          <p:cNvPr id="126981" name="Picture 2"/>
          <p:cNvPicPr>
            <a:picLocks noChangeAspect="1" noChangeArrowheads="1"/>
          </p:cNvPicPr>
          <p:nvPr/>
        </p:nvPicPr>
        <p:blipFill>
          <a:blip r:embed="rId5"/>
          <a:srcRect/>
          <a:stretch>
            <a:fillRect/>
          </a:stretch>
        </p:blipFill>
        <p:spPr bwMode="auto">
          <a:xfrm>
            <a:off x="0" y="1143000"/>
            <a:ext cx="4687888" cy="3200400"/>
          </a:xfrm>
          <a:prstGeom prst="rect">
            <a:avLst/>
          </a:prstGeom>
          <a:noFill/>
          <a:ln w="9525">
            <a:noFill/>
            <a:miter lim="800000"/>
            <a:headEnd/>
            <a:tailEnd/>
          </a:ln>
        </p:spPr>
      </p:pic>
      <p:pic>
        <p:nvPicPr>
          <p:cNvPr id="126982" name="Picture 3"/>
          <p:cNvPicPr>
            <a:picLocks noChangeAspect="1" noChangeArrowheads="1"/>
          </p:cNvPicPr>
          <p:nvPr/>
        </p:nvPicPr>
        <p:blipFill>
          <a:blip r:embed="rId6"/>
          <a:srcRect/>
          <a:stretch>
            <a:fillRect/>
          </a:stretch>
        </p:blipFill>
        <p:spPr bwMode="auto">
          <a:xfrm>
            <a:off x="4699000" y="0"/>
            <a:ext cx="7489825" cy="4337050"/>
          </a:xfrm>
          <a:prstGeom prst="rect">
            <a:avLst/>
          </a:prstGeom>
          <a:noFill/>
          <a:ln w="9525">
            <a:noFill/>
            <a:miter lim="800000"/>
            <a:headEnd/>
            <a:tailEnd/>
          </a:ln>
        </p:spPr>
      </p:pic>
      <p:pic>
        <p:nvPicPr>
          <p:cNvPr id="126983" name="Picture 4"/>
          <p:cNvPicPr>
            <a:picLocks noChangeAspect="1" noChangeArrowheads="1"/>
          </p:cNvPicPr>
          <p:nvPr/>
        </p:nvPicPr>
        <p:blipFill>
          <a:blip r:embed="rId7"/>
          <a:srcRect l="2235" t="6532" r="2797" b="2946"/>
          <a:stretch>
            <a:fillRect/>
          </a:stretch>
        </p:blipFill>
        <p:spPr bwMode="auto">
          <a:xfrm>
            <a:off x="9458325" y="4595813"/>
            <a:ext cx="2730500" cy="1258887"/>
          </a:xfrm>
          <a:prstGeom prst="rect">
            <a:avLst/>
          </a:prstGeom>
          <a:noFill/>
          <a:ln w="9525">
            <a:noFill/>
            <a:miter lim="800000"/>
            <a:headEnd/>
            <a:tailEnd/>
          </a:ln>
        </p:spPr>
      </p:pic>
      <p:pic>
        <p:nvPicPr>
          <p:cNvPr id="126984" name="Picture 5"/>
          <p:cNvPicPr>
            <a:picLocks noChangeAspect="1" noChangeArrowheads="1"/>
          </p:cNvPicPr>
          <p:nvPr/>
        </p:nvPicPr>
        <p:blipFill>
          <a:blip r:embed="rId8"/>
          <a:srcRect/>
          <a:stretch>
            <a:fillRect/>
          </a:stretch>
        </p:blipFill>
        <p:spPr bwMode="auto">
          <a:xfrm>
            <a:off x="0" y="4387850"/>
            <a:ext cx="3200400" cy="2470150"/>
          </a:xfrm>
          <a:prstGeom prst="rect">
            <a:avLst/>
          </a:prstGeom>
          <a:noFill/>
          <a:ln w="9525">
            <a:noFill/>
            <a:miter lim="800000"/>
            <a:headEnd/>
            <a:tailEnd/>
          </a:ln>
        </p:spPr>
      </p:pic>
      <p:pic>
        <p:nvPicPr>
          <p:cNvPr id="126985" name="Picture 6"/>
          <p:cNvPicPr>
            <a:picLocks noChangeAspect="1" noChangeArrowheads="1"/>
          </p:cNvPicPr>
          <p:nvPr/>
        </p:nvPicPr>
        <p:blipFill>
          <a:blip r:embed="rId9"/>
          <a:srcRect/>
          <a:stretch>
            <a:fillRect/>
          </a:stretch>
        </p:blipFill>
        <p:spPr bwMode="auto">
          <a:xfrm>
            <a:off x="6543675" y="6210300"/>
            <a:ext cx="5581650" cy="444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carla\CRAW\gradcohort08.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89091" name="Text Box 3"/>
          <p:cNvSpPr txBox="1">
            <a:spLocks noChangeArrowheads="1"/>
          </p:cNvSpPr>
          <p:nvPr/>
        </p:nvSpPr>
        <p:spPr bwMode="auto">
          <a:xfrm>
            <a:off x="307975" y="301625"/>
            <a:ext cx="4200525" cy="1066800"/>
          </a:xfrm>
          <a:prstGeom prst="rect">
            <a:avLst/>
          </a:prstGeom>
          <a:noFill/>
          <a:ln w="9525">
            <a:noFill/>
            <a:miter lim="800000"/>
            <a:headEnd/>
            <a:tailEnd/>
          </a:ln>
          <a:effectLst/>
        </p:spPr>
        <p:txBody>
          <a:bodyPr wrap="none">
            <a:spAutoFit/>
          </a:bodyPr>
          <a:lstStyle/>
          <a:p>
            <a:r>
              <a:rPr lang="en-US" sz="3200" b="1"/>
              <a:t>CRA-W Grad Cohort </a:t>
            </a:r>
            <a:br>
              <a:rPr lang="en-US" sz="3200" b="1"/>
            </a:br>
            <a:r>
              <a:rPr lang="en-US" sz="3200" b="1"/>
              <a:t>Workshop</a:t>
            </a:r>
          </a:p>
        </p:txBody>
      </p:sp>
      <p:sp>
        <p:nvSpPr>
          <p:cNvPr id="89092" name="Text Box 4"/>
          <p:cNvSpPr txBox="1">
            <a:spLocks noChangeArrowheads="1"/>
          </p:cNvSpPr>
          <p:nvPr/>
        </p:nvSpPr>
        <p:spPr bwMode="auto">
          <a:xfrm>
            <a:off x="9131300" y="277813"/>
            <a:ext cx="2792413" cy="396875"/>
          </a:xfrm>
          <a:prstGeom prst="rect">
            <a:avLst/>
          </a:prstGeom>
          <a:noFill/>
          <a:ln w="9525">
            <a:noFill/>
            <a:miter lim="800000"/>
            <a:headEnd/>
            <a:tailEnd/>
          </a:ln>
          <a:effectLst/>
        </p:spPr>
        <p:txBody>
          <a:bodyPr wrap="none">
            <a:spAutoFit/>
          </a:bodyPr>
          <a:lstStyle/>
          <a:p>
            <a:r>
              <a:rPr lang="en-US"/>
              <a:t>Supported by Microsoft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D:\carla\CRAW\OCWICphotoCaptioned2.jpg"/>
          <p:cNvPicPr>
            <a:picLocks noChangeAspect="1" noChangeArrowheads="1"/>
          </p:cNvPicPr>
          <p:nvPr/>
        </p:nvPicPr>
        <p:blipFill>
          <a:blip r:embed="rId2"/>
          <a:srcRect/>
          <a:stretch>
            <a:fillRect/>
          </a:stretch>
        </p:blipFill>
        <p:spPr bwMode="auto">
          <a:xfrm>
            <a:off x="0" y="-9525"/>
            <a:ext cx="12188825" cy="687705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D:\carla\CRAW\justbe_cropped copy.jpg"/>
          <p:cNvPicPr>
            <a:picLocks noChangeAspect="1" noChangeArrowheads="1"/>
          </p:cNvPicPr>
          <p:nvPr/>
        </p:nvPicPr>
        <p:blipFill>
          <a:blip r:embed="rId2"/>
          <a:srcRect/>
          <a:stretch>
            <a:fillRect/>
          </a:stretch>
        </p:blipFill>
        <p:spPr bwMode="auto">
          <a:xfrm>
            <a:off x="0" y="-7938"/>
            <a:ext cx="12188825" cy="6873876"/>
          </a:xfrm>
          <a:prstGeom prst="rect">
            <a:avLst/>
          </a:prstGeom>
          <a:noFill/>
        </p:spPr>
      </p:pic>
      <p:sp>
        <p:nvSpPr>
          <p:cNvPr id="83973" name="Text Box 5"/>
          <p:cNvSpPr txBox="1">
            <a:spLocks noChangeArrowheads="1"/>
          </p:cNvSpPr>
          <p:nvPr/>
        </p:nvSpPr>
        <p:spPr bwMode="auto">
          <a:xfrm>
            <a:off x="7562850" y="254000"/>
            <a:ext cx="4324350" cy="1555750"/>
          </a:xfrm>
          <a:prstGeom prst="rect">
            <a:avLst/>
          </a:prstGeom>
          <a:noFill/>
          <a:ln w="9525">
            <a:noFill/>
            <a:miter lim="800000"/>
            <a:headEnd/>
            <a:tailEnd/>
          </a:ln>
          <a:effectLst/>
        </p:spPr>
        <p:txBody>
          <a:bodyPr wrap="none">
            <a:spAutoFit/>
          </a:bodyPr>
          <a:lstStyle/>
          <a:p>
            <a:r>
              <a:rPr lang="en-US" sz="3600"/>
              <a:t>JustBe Outreach</a:t>
            </a:r>
            <a:br>
              <a:rPr lang="en-US" sz="3600"/>
            </a:br>
            <a:r>
              <a:rPr lang="en-US" sz="3600"/>
              <a:t>at Indiana University</a:t>
            </a:r>
            <a:br>
              <a:rPr lang="en-US" sz="3600"/>
            </a:br>
            <a:r>
              <a:rPr lang="en-US" sz="2400"/>
              <a:t>(NCWIT AA member)</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D:\carla\CRAW\careermentoring3.jpg"/>
          <p:cNvPicPr>
            <a:picLocks noChangeAspect="1" noChangeArrowheads="1"/>
          </p:cNvPicPr>
          <p:nvPr/>
        </p:nvPicPr>
        <p:blipFill>
          <a:blip r:embed="rId2"/>
          <a:srcRect/>
          <a:stretch>
            <a:fillRect/>
          </a:stretch>
        </p:blipFill>
        <p:spPr bwMode="auto">
          <a:xfrm>
            <a:off x="0" y="-6350"/>
            <a:ext cx="12188825" cy="6870700"/>
          </a:xfrm>
          <a:prstGeom prst="rect">
            <a:avLst/>
          </a:prstGeom>
          <a:noFill/>
        </p:spPr>
      </p:pic>
      <p:sp>
        <p:nvSpPr>
          <p:cNvPr id="90115" name="Text Box 3"/>
          <p:cNvSpPr txBox="1">
            <a:spLocks noChangeArrowheads="1"/>
          </p:cNvSpPr>
          <p:nvPr/>
        </p:nvSpPr>
        <p:spPr bwMode="auto">
          <a:xfrm>
            <a:off x="381000" y="5418138"/>
            <a:ext cx="4694238" cy="946150"/>
          </a:xfrm>
          <a:prstGeom prst="rect">
            <a:avLst/>
          </a:prstGeom>
          <a:noFill/>
          <a:ln w="9525">
            <a:noFill/>
            <a:miter lim="800000"/>
            <a:headEnd/>
            <a:tailEnd/>
          </a:ln>
          <a:effectLst/>
        </p:spPr>
        <p:txBody>
          <a:bodyPr wrap="none">
            <a:spAutoFit/>
          </a:bodyPr>
          <a:lstStyle/>
          <a:p>
            <a:r>
              <a:rPr lang="en-US" sz="2800" b="1"/>
              <a:t>CRA-W Career Mentoring</a:t>
            </a:r>
            <a:br>
              <a:rPr lang="en-US" sz="2800" b="1"/>
            </a:br>
            <a:r>
              <a:rPr lang="en-US" sz="2800" b="1"/>
              <a:t>for new Ph.D. Researchers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Sally_withvdcstudents"/>
          <p:cNvPicPr>
            <a:picLocks noChangeAspect="1" noChangeArrowheads="1"/>
          </p:cNvPicPr>
          <p:nvPr/>
        </p:nvPicPr>
        <p:blipFill>
          <a:blip r:embed="rId3"/>
          <a:srcRect/>
          <a:stretch>
            <a:fillRect/>
          </a:stretch>
        </p:blipFill>
        <p:spPr bwMode="auto">
          <a:xfrm>
            <a:off x="838200" y="0"/>
            <a:ext cx="12114213" cy="6570663"/>
          </a:xfrm>
          <a:prstGeom prst="rect">
            <a:avLst/>
          </a:prstGeom>
          <a:noFill/>
        </p:spPr>
      </p:pic>
      <p:sp>
        <p:nvSpPr>
          <p:cNvPr id="133123" name="Rectangle 3"/>
          <p:cNvSpPr>
            <a:spLocks noChangeArrowheads="1"/>
          </p:cNvSpPr>
          <p:nvPr/>
        </p:nvSpPr>
        <p:spPr bwMode="auto">
          <a:xfrm>
            <a:off x="0" y="0"/>
            <a:ext cx="2741613" cy="6858000"/>
          </a:xfrm>
          <a:prstGeom prst="rect">
            <a:avLst/>
          </a:prstGeom>
          <a:solidFill>
            <a:schemeClr val="bg1"/>
          </a:solidFill>
          <a:ln w="9525">
            <a:noFill/>
            <a:miter lim="800000"/>
            <a:headEnd/>
            <a:tailEnd/>
          </a:ln>
          <a:effectLst/>
        </p:spPr>
        <p:txBody>
          <a:bodyPr wrap="none" anchor="ctr"/>
          <a:lstStyle/>
          <a:p>
            <a:pPr algn="ctr" defTabSz="914400"/>
            <a:r>
              <a:rPr lang="en-US" sz="3200"/>
              <a:t>Anita</a:t>
            </a:r>
          </a:p>
          <a:p>
            <a:pPr algn="ctr" defTabSz="914400"/>
            <a:r>
              <a:rPr lang="en-US" sz="3200"/>
              <a:t>Borg Institute</a:t>
            </a:r>
          </a:p>
          <a:p>
            <a:pPr algn="ctr" defTabSz="914400"/>
            <a:endParaRPr lang="en-US" sz="3200"/>
          </a:p>
          <a:p>
            <a:pPr algn="ctr" defTabSz="914400"/>
            <a:endParaRPr lang="en-US" sz="3200"/>
          </a:p>
          <a:p>
            <a:pPr algn="ctr" defTabSz="914400"/>
            <a:r>
              <a:rPr lang="en-US" sz="2400"/>
              <a:t>early VDC</a:t>
            </a:r>
          </a:p>
          <a:p>
            <a:pPr algn="ctr" defTabSz="914400"/>
            <a:r>
              <a:rPr lang="en-US" sz="2400"/>
              <a:t>Projects</a:t>
            </a:r>
          </a:p>
          <a:p>
            <a:pPr algn="ctr" defTabSz="914400"/>
            <a:endParaRPr lang="en-US" sz="2400"/>
          </a:p>
          <a:p>
            <a:pPr algn="ctr" defTabSz="914400"/>
            <a:r>
              <a:rPr lang="en-US"/>
              <a:t>supported </a:t>
            </a:r>
          </a:p>
          <a:p>
            <a:pPr algn="ctr" defTabSz="914400"/>
            <a:r>
              <a:rPr lang="en-US"/>
              <a:t>By </a:t>
            </a:r>
          </a:p>
          <a:p>
            <a:pPr algn="ctr" defTabSz="914400"/>
            <a:r>
              <a:rPr lang="en-US"/>
              <a:t>Microsoft</a:t>
            </a:r>
          </a:p>
          <a:p>
            <a:pPr algn="ctr" defTabSz="914400"/>
            <a:endParaRPr lang="en-US"/>
          </a:p>
          <a:p>
            <a:pPr algn="ctr" defTabSz="914400"/>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pitchFamily="34"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2" descr="Lamont07110060182.jpg"/>
          <p:cNvPicPr>
            <a:picLocks noChangeAspect="1"/>
          </p:cNvPicPr>
          <p:nvPr/>
        </p:nvPicPr>
        <p:blipFill>
          <a:blip r:embed="rId3"/>
          <a:srcRect/>
          <a:stretch>
            <a:fillRect/>
          </a:stretch>
        </p:blipFill>
        <p:spPr bwMode="auto">
          <a:xfrm>
            <a:off x="0" y="0"/>
            <a:ext cx="5470525" cy="3860800"/>
          </a:xfrm>
          <a:prstGeom prst="rect">
            <a:avLst/>
          </a:prstGeom>
          <a:noFill/>
          <a:ln w="9525">
            <a:noFill/>
            <a:miter lim="800000"/>
            <a:headEnd/>
            <a:tailEnd/>
          </a:ln>
        </p:spPr>
      </p:pic>
      <p:pic>
        <p:nvPicPr>
          <p:cNvPr id="118787" name="Picture 10" descr="NCWIT_m&amp;m.jpg"/>
          <p:cNvPicPr>
            <a:picLocks noChangeAspect="1"/>
          </p:cNvPicPr>
          <p:nvPr/>
        </p:nvPicPr>
        <p:blipFill>
          <a:blip r:embed="rId4"/>
          <a:srcRect/>
          <a:stretch>
            <a:fillRect/>
          </a:stretch>
        </p:blipFill>
        <p:spPr bwMode="auto">
          <a:xfrm>
            <a:off x="5322888" y="0"/>
            <a:ext cx="2952750" cy="3122613"/>
          </a:xfrm>
          <a:prstGeom prst="rect">
            <a:avLst/>
          </a:prstGeom>
          <a:noFill/>
          <a:ln w="9525">
            <a:noFill/>
            <a:miter lim="800000"/>
            <a:headEnd/>
            <a:tailEnd/>
          </a:ln>
        </p:spPr>
      </p:pic>
      <p:pic>
        <p:nvPicPr>
          <p:cNvPr id="118788" name="Picture 4" descr="302070178_b45772b30f_o.jpg"/>
          <p:cNvPicPr>
            <a:picLocks noChangeAspect="1"/>
          </p:cNvPicPr>
          <p:nvPr/>
        </p:nvPicPr>
        <p:blipFill>
          <a:blip r:embed="rId5"/>
          <a:srcRect l="8934"/>
          <a:stretch>
            <a:fillRect/>
          </a:stretch>
        </p:blipFill>
        <p:spPr bwMode="auto">
          <a:xfrm>
            <a:off x="0" y="3743325"/>
            <a:ext cx="4260850" cy="3116263"/>
          </a:xfrm>
          <a:prstGeom prst="rect">
            <a:avLst/>
          </a:prstGeom>
          <a:noFill/>
          <a:ln w="9525">
            <a:noFill/>
            <a:miter lim="800000"/>
            <a:headEnd/>
            <a:tailEnd/>
          </a:ln>
        </p:spPr>
      </p:pic>
      <p:pic>
        <p:nvPicPr>
          <p:cNvPr id="118789" name="Picture 9" descr="Rashid.JPG"/>
          <p:cNvPicPr>
            <a:picLocks noChangeAspect="1"/>
          </p:cNvPicPr>
          <p:nvPr/>
        </p:nvPicPr>
        <p:blipFill>
          <a:blip r:embed="rId6"/>
          <a:srcRect r="26263"/>
          <a:stretch>
            <a:fillRect/>
          </a:stretch>
        </p:blipFill>
        <p:spPr bwMode="auto">
          <a:xfrm>
            <a:off x="4240213" y="3122613"/>
            <a:ext cx="4132262" cy="3735387"/>
          </a:xfrm>
          <a:prstGeom prst="rect">
            <a:avLst/>
          </a:prstGeom>
          <a:noFill/>
          <a:ln w="9525">
            <a:noFill/>
            <a:miter lim="800000"/>
            <a:headEnd/>
            <a:tailEnd/>
          </a:ln>
        </p:spPr>
      </p:pic>
      <p:pic>
        <p:nvPicPr>
          <p:cNvPr id="118790" name="Picture 6" descr="Lamont071100703031.jpg"/>
          <p:cNvPicPr>
            <a:picLocks noChangeAspect="1"/>
          </p:cNvPicPr>
          <p:nvPr/>
        </p:nvPicPr>
        <p:blipFill>
          <a:blip r:embed="rId7" cstate="print"/>
          <a:srcRect/>
          <a:stretch>
            <a:fillRect/>
          </a:stretch>
        </p:blipFill>
        <p:spPr bwMode="auto">
          <a:xfrm>
            <a:off x="7459663" y="0"/>
            <a:ext cx="4729162" cy="3167063"/>
          </a:xfrm>
          <a:prstGeom prst="rect">
            <a:avLst/>
          </a:prstGeom>
          <a:noFill/>
          <a:ln w="9525">
            <a:noFill/>
            <a:miter lim="800000"/>
            <a:headEnd/>
            <a:tailEnd/>
          </a:ln>
        </p:spPr>
      </p:pic>
      <p:pic>
        <p:nvPicPr>
          <p:cNvPr id="118791" name="Picture 5" descr="302070107_14b38b0167_o.jpg"/>
          <p:cNvPicPr>
            <a:picLocks noChangeAspect="1"/>
          </p:cNvPicPr>
          <p:nvPr/>
        </p:nvPicPr>
        <p:blipFill>
          <a:blip r:embed="rId8"/>
          <a:srcRect/>
          <a:stretch>
            <a:fillRect/>
          </a:stretch>
        </p:blipFill>
        <p:spPr bwMode="auto">
          <a:xfrm>
            <a:off x="8277225" y="3489325"/>
            <a:ext cx="3914775" cy="3368675"/>
          </a:xfrm>
          <a:prstGeom prst="rect">
            <a:avLst/>
          </a:prstGeom>
          <a:noFill/>
          <a:ln w="9525">
            <a:noFill/>
            <a:miter lim="800000"/>
            <a:headEnd/>
            <a:tailEnd/>
          </a:ln>
        </p:spPr>
      </p:pic>
      <p:sp>
        <p:nvSpPr>
          <p:cNvPr id="79876" name="Text Box 4"/>
          <p:cNvSpPr txBox="1">
            <a:spLocks noChangeArrowheads="1"/>
          </p:cNvSpPr>
          <p:nvPr/>
        </p:nvSpPr>
        <p:spPr bwMode="auto">
          <a:xfrm>
            <a:off x="6148388" y="2898775"/>
            <a:ext cx="6057900" cy="646113"/>
          </a:xfrm>
          <a:prstGeom prst="rect">
            <a:avLst/>
          </a:prstGeom>
          <a:solidFill>
            <a:schemeClr val="accent5">
              <a:lumMod val="75000"/>
            </a:schemeClr>
          </a:solidFill>
          <a:ln w="9525">
            <a:noFill/>
            <a:miter lim="800000"/>
            <a:headEnd/>
            <a:tailEnd/>
          </a:ln>
          <a:effectLst/>
        </p:spPr>
        <p:txBody>
          <a:bodyPr wrap="none">
            <a:spAutoFit/>
          </a:bodyPr>
          <a:lstStyle/>
          <a:p>
            <a:pPr>
              <a:defRPr/>
            </a:pPr>
            <a:r>
              <a:rPr lang="en-US" sz="3600" b="1" dirty="0"/>
              <a:t>NCWIT Bi-annual Meetings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arla\CRAW\DMP.jpg"/>
          <p:cNvPicPr>
            <a:picLocks noChangeAspect="1" noChangeArrowheads="1"/>
          </p:cNvPicPr>
          <p:nvPr/>
        </p:nvPicPr>
        <p:blipFill>
          <a:blip r:embed="rId2"/>
          <a:srcRect/>
          <a:stretch>
            <a:fillRect/>
          </a:stretch>
        </p:blipFill>
        <p:spPr bwMode="auto">
          <a:xfrm>
            <a:off x="0" y="-19050"/>
            <a:ext cx="12188825" cy="6877050"/>
          </a:xfrm>
          <a:prstGeom prst="rect">
            <a:avLst/>
          </a:prstGeom>
          <a:solidFill>
            <a:srgbClr val="9399A7">
              <a:alpha val="50000"/>
            </a:srgbClr>
          </a:solidFill>
        </p:spPr>
      </p:pic>
      <p:sp>
        <p:nvSpPr>
          <p:cNvPr id="1027" name="Text Box 3"/>
          <p:cNvSpPr txBox="1">
            <a:spLocks noChangeArrowheads="1"/>
          </p:cNvSpPr>
          <p:nvPr/>
        </p:nvSpPr>
        <p:spPr bwMode="auto">
          <a:xfrm>
            <a:off x="5846763" y="188913"/>
            <a:ext cx="6342062" cy="1066800"/>
          </a:xfrm>
          <a:prstGeom prst="rect">
            <a:avLst/>
          </a:prstGeom>
          <a:solidFill>
            <a:srgbClr val="9399A7"/>
          </a:solidFill>
          <a:ln w="9525">
            <a:noFill/>
            <a:miter lim="800000"/>
            <a:headEnd/>
            <a:tailEnd/>
          </a:ln>
          <a:effectLst/>
        </p:spPr>
        <p:txBody>
          <a:bodyPr>
            <a:spAutoFit/>
          </a:bodyPr>
          <a:lstStyle/>
          <a:p>
            <a:pPr algn="r"/>
            <a:r>
              <a:rPr lang="en-US" sz="3200">
                <a:solidFill>
                  <a:schemeClr val="bg1"/>
                </a:solidFill>
              </a:rPr>
              <a:t>CRA-W  Undergraduate Research </a:t>
            </a:r>
          </a:p>
          <a:p>
            <a:pPr algn="r"/>
            <a:r>
              <a:rPr lang="en-US" sz="3200">
                <a:solidFill>
                  <a:schemeClr val="bg1"/>
                </a:solidFill>
              </a:rPr>
              <a:t>Distributed Mentoring Program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D:\carla\CRAW\midwic_cropped.jpg"/>
          <p:cNvPicPr>
            <a:picLocks noChangeAspect="1" noChangeArrowheads="1"/>
          </p:cNvPicPr>
          <p:nvPr/>
        </p:nvPicPr>
        <p:blipFill>
          <a:blip r:embed="rId3"/>
          <a:srcRect/>
          <a:stretch>
            <a:fillRect/>
          </a:stretch>
        </p:blipFill>
        <p:spPr bwMode="auto">
          <a:xfrm>
            <a:off x="0" y="-6350"/>
            <a:ext cx="12188825" cy="6870700"/>
          </a:xfrm>
          <a:prstGeom prst="rect">
            <a:avLst/>
          </a:prstGeom>
          <a:noFill/>
        </p:spPr>
      </p:pic>
      <p:sp>
        <p:nvSpPr>
          <p:cNvPr id="80899" name="Text Box 3"/>
          <p:cNvSpPr txBox="1">
            <a:spLocks noChangeArrowheads="1"/>
          </p:cNvSpPr>
          <p:nvPr/>
        </p:nvSpPr>
        <p:spPr bwMode="auto">
          <a:xfrm>
            <a:off x="9145588" y="6281738"/>
            <a:ext cx="2792412" cy="396875"/>
          </a:xfrm>
          <a:prstGeom prst="rect">
            <a:avLst/>
          </a:prstGeom>
          <a:noFill/>
          <a:ln w="9525">
            <a:noFill/>
            <a:miter lim="800000"/>
            <a:headEnd/>
            <a:tailEnd/>
          </a:ln>
          <a:effectLst/>
        </p:spPr>
        <p:txBody>
          <a:bodyPr wrap="none">
            <a:spAutoFit/>
          </a:bodyPr>
          <a:lstStyle/>
          <a:p>
            <a:r>
              <a:rPr lang="en-US">
                <a:solidFill>
                  <a:schemeClr val="bg1"/>
                </a:solidFill>
              </a:rPr>
              <a:t>Supported by Microsoft</a:t>
            </a:r>
          </a:p>
        </p:txBody>
      </p:sp>
      <p:sp>
        <p:nvSpPr>
          <p:cNvPr id="80900" name="Text Box 4"/>
          <p:cNvSpPr txBox="1">
            <a:spLocks noChangeArrowheads="1"/>
          </p:cNvSpPr>
          <p:nvPr/>
        </p:nvSpPr>
        <p:spPr bwMode="auto">
          <a:xfrm>
            <a:off x="2932113" y="403225"/>
            <a:ext cx="5307012" cy="946150"/>
          </a:xfrm>
          <a:prstGeom prst="rect">
            <a:avLst/>
          </a:prstGeom>
          <a:noFill/>
          <a:ln w="9525">
            <a:noFill/>
            <a:miter lim="800000"/>
            <a:headEnd/>
            <a:tailEnd/>
          </a:ln>
          <a:effectLst/>
        </p:spPr>
        <p:txBody>
          <a:bodyPr wrap="none">
            <a:spAutoFit/>
          </a:bodyPr>
          <a:lstStyle/>
          <a:p>
            <a:r>
              <a:rPr lang="en-US" sz="2800" b="1"/>
              <a:t>ACM-W Regional Celebrations</a:t>
            </a:r>
            <a:br>
              <a:rPr lang="en-US" sz="2800" b="1"/>
            </a:br>
            <a:r>
              <a:rPr lang="en-US" sz="2800" b="1"/>
              <a:t>of Women in Computing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258" name="Picture 2" descr="D:\carla\CRAW\ghc-2008-art.jpg"/>
          <p:cNvPicPr>
            <a:picLocks noChangeAspect="1" noChangeArrowheads="1"/>
          </p:cNvPicPr>
          <p:nvPr/>
        </p:nvPicPr>
        <p:blipFill>
          <a:blip r:embed="rId2"/>
          <a:srcRect/>
          <a:stretch>
            <a:fillRect/>
          </a:stretch>
        </p:blipFill>
        <p:spPr bwMode="auto">
          <a:xfrm>
            <a:off x="2743200" y="0"/>
            <a:ext cx="5337175" cy="6858000"/>
          </a:xfrm>
          <a:prstGeom prst="rect">
            <a:avLst/>
          </a:prstGeom>
          <a:noFill/>
        </p:spPr>
      </p:pic>
      <p:sp>
        <p:nvSpPr>
          <p:cNvPr id="96259" name="Text Box 3"/>
          <p:cNvSpPr txBox="1">
            <a:spLocks noChangeArrowheads="1"/>
          </p:cNvSpPr>
          <p:nvPr/>
        </p:nvSpPr>
        <p:spPr bwMode="auto">
          <a:xfrm>
            <a:off x="8153400" y="1219200"/>
            <a:ext cx="2732088" cy="3990975"/>
          </a:xfrm>
          <a:prstGeom prst="rect">
            <a:avLst/>
          </a:prstGeom>
          <a:noFill/>
          <a:ln w="9525">
            <a:noFill/>
            <a:miter lim="800000"/>
            <a:headEnd/>
            <a:tailEnd/>
          </a:ln>
          <a:effectLst/>
        </p:spPr>
        <p:txBody>
          <a:bodyPr wrap="none">
            <a:spAutoFit/>
          </a:bodyPr>
          <a:lstStyle/>
          <a:p>
            <a:r>
              <a:rPr lang="en-US" sz="3200"/>
              <a:t>Grace Hopper</a:t>
            </a:r>
            <a:br>
              <a:rPr lang="en-US" sz="3200"/>
            </a:br>
            <a:r>
              <a:rPr lang="en-US" sz="3200"/>
              <a:t>Celebration of</a:t>
            </a:r>
            <a:br>
              <a:rPr lang="en-US" sz="3200"/>
            </a:br>
            <a:r>
              <a:rPr lang="en-US" sz="3200"/>
              <a:t>Women in </a:t>
            </a:r>
            <a:br>
              <a:rPr lang="en-US" sz="3200"/>
            </a:br>
            <a:r>
              <a:rPr lang="en-US" sz="3200"/>
              <a:t>Computing</a:t>
            </a:r>
          </a:p>
          <a:p>
            <a:endParaRPr lang="en-US" sz="3200"/>
          </a:p>
          <a:p>
            <a:endParaRPr lang="en-US" sz="3200"/>
          </a:p>
          <a:p>
            <a:r>
              <a:rPr lang="en-US" sz="3200"/>
              <a:t>Anita Borg</a:t>
            </a:r>
            <a:br>
              <a:rPr lang="en-US" sz="3200"/>
            </a:br>
            <a:r>
              <a:rPr lang="en-US" sz="3200"/>
              <a:t>Institute</a:t>
            </a:r>
          </a:p>
        </p:txBody>
      </p:sp>
      <p:sp>
        <p:nvSpPr>
          <p:cNvPr id="96260" name="Text Box 4"/>
          <p:cNvSpPr txBox="1">
            <a:spLocks noChangeArrowheads="1"/>
          </p:cNvSpPr>
          <p:nvPr/>
        </p:nvSpPr>
        <p:spPr bwMode="auto">
          <a:xfrm>
            <a:off x="8229600" y="6172200"/>
            <a:ext cx="2792413" cy="396875"/>
          </a:xfrm>
          <a:prstGeom prst="rect">
            <a:avLst/>
          </a:prstGeom>
          <a:noFill/>
          <a:ln w="9525">
            <a:noFill/>
            <a:miter lim="800000"/>
            <a:headEnd/>
            <a:tailEnd/>
          </a:ln>
          <a:effectLst/>
        </p:spPr>
        <p:txBody>
          <a:bodyPr wrap="none">
            <a:spAutoFit/>
          </a:bodyPr>
          <a:lstStyle/>
          <a:p>
            <a:r>
              <a:rPr lang="en-US"/>
              <a:t>Supported by Microsoft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4"/>
          <p:cNvSpPr txBox="1">
            <a:spLocks noChangeArrowheads="1"/>
          </p:cNvSpPr>
          <p:nvPr/>
        </p:nvSpPr>
        <p:spPr bwMode="auto">
          <a:xfrm>
            <a:off x="0" y="26988"/>
            <a:ext cx="9347200" cy="641350"/>
          </a:xfrm>
          <a:prstGeom prst="rect">
            <a:avLst/>
          </a:prstGeom>
          <a:noFill/>
          <a:ln w="9525">
            <a:noFill/>
            <a:miter lim="800000"/>
            <a:headEnd/>
            <a:tailEnd/>
          </a:ln>
        </p:spPr>
        <p:txBody>
          <a:bodyPr>
            <a:spAutoFit/>
          </a:bodyPr>
          <a:lstStyle/>
          <a:p>
            <a:r>
              <a:rPr lang="en-US" sz="3600" b="1">
                <a:solidFill>
                  <a:schemeClr val="tx2"/>
                </a:solidFill>
              </a:rPr>
              <a:t>NCWIT Awards</a:t>
            </a:r>
            <a:r>
              <a:rPr lang="en-US" sz="2800">
                <a:solidFill>
                  <a:schemeClr val="tx2"/>
                </a:solidFill>
              </a:rPr>
              <a:t> </a:t>
            </a:r>
            <a:r>
              <a:rPr lang="en-US" sz="2500">
                <a:solidFill>
                  <a:schemeClr val="tx2"/>
                </a:solidFill>
              </a:rPr>
              <a:t>– Seed Fund &amp; Aspirations in Computing </a:t>
            </a:r>
            <a:endParaRPr lang="en-US" sz="2500" b="1">
              <a:solidFill>
                <a:schemeClr val="tx2"/>
              </a:solidFill>
            </a:endParaRPr>
          </a:p>
        </p:txBody>
      </p:sp>
      <p:pic>
        <p:nvPicPr>
          <p:cNvPr id="120835" name="Picture 4" descr="Award_groupshot.jpg"/>
          <p:cNvPicPr>
            <a:picLocks noChangeAspect="1"/>
          </p:cNvPicPr>
          <p:nvPr/>
        </p:nvPicPr>
        <p:blipFill>
          <a:blip r:embed="rId3"/>
          <a:srcRect/>
          <a:stretch>
            <a:fillRect/>
          </a:stretch>
        </p:blipFill>
        <p:spPr bwMode="auto">
          <a:xfrm>
            <a:off x="0" y="838200"/>
            <a:ext cx="9169400" cy="6019800"/>
          </a:xfrm>
          <a:prstGeom prst="rect">
            <a:avLst/>
          </a:prstGeom>
          <a:noFill/>
          <a:ln w="9525">
            <a:noFill/>
            <a:miter lim="800000"/>
            <a:headEnd/>
            <a:tailEnd/>
          </a:ln>
        </p:spPr>
      </p:pic>
      <p:pic>
        <p:nvPicPr>
          <p:cNvPr id="120836" name="Picture 2"/>
          <p:cNvPicPr>
            <a:picLocks noChangeAspect="1" noChangeArrowheads="1"/>
          </p:cNvPicPr>
          <p:nvPr/>
        </p:nvPicPr>
        <p:blipFill>
          <a:blip r:embed="rId4"/>
          <a:srcRect/>
          <a:stretch>
            <a:fillRect/>
          </a:stretch>
        </p:blipFill>
        <p:spPr bwMode="auto">
          <a:xfrm>
            <a:off x="9429750" y="-6350"/>
            <a:ext cx="2759075" cy="6864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ABI_tmp"/>
          <p:cNvPicPr>
            <a:picLocks noChangeAspect="1" noChangeArrowheads="1"/>
          </p:cNvPicPr>
          <p:nvPr/>
        </p:nvPicPr>
        <p:blipFill>
          <a:blip r:embed="rId3"/>
          <a:srcRect/>
          <a:stretch>
            <a:fillRect/>
          </a:stretch>
        </p:blipFill>
        <p:spPr bwMode="auto">
          <a:xfrm>
            <a:off x="3175" y="0"/>
            <a:ext cx="12182475" cy="6858000"/>
          </a:xfrm>
          <a:prstGeom prst="rect">
            <a:avLst/>
          </a:prstGeom>
          <a:noFill/>
        </p:spPr>
      </p:pic>
      <p:sp>
        <p:nvSpPr>
          <p:cNvPr id="129027" name="Text Box 3"/>
          <p:cNvSpPr txBox="1">
            <a:spLocks noChangeArrowheads="1"/>
          </p:cNvSpPr>
          <p:nvPr/>
        </p:nvSpPr>
        <p:spPr bwMode="auto">
          <a:xfrm>
            <a:off x="4494213" y="3886200"/>
            <a:ext cx="3048000" cy="3016250"/>
          </a:xfrm>
          <a:prstGeom prst="rect">
            <a:avLst/>
          </a:prstGeom>
          <a:solidFill>
            <a:schemeClr val="bg1"/>
          </a:solidFill>
          <a:ln w="9525">
            <a:noFill/>
            <a:miter lim="800000"/>
            <a:headEnd/>
            <a:tailEnd/>
          </a:ln>
          <a:effectLst/>
        </p:spPr>
        <p:txBody>
          <a:bodyPr>
            <a:spAutoFit/>
          </a:bodyPr>
          <a:lstStyle/>
          <a:p>
            <a:r>
              <a:rPr lang="en-US" sz="3200"/>
              <a:t>Grace Hopper</a:t>
            </a:r>
            <a:br>
              <a:rPr lang="en-US" sz="3200"/>
            </a:br>
            <a:r>
              <a:rPr lang="en-US" sz="3200"/>
              <a:t>Celebration of</a:t>
            </a:r>
            <a:br>
              <a:rPr lang="en-US" sz="3200"/>
            </a:br>
            <a:r>
              <a:rPr lang="en-US" sz="3200"/>
              <a:t>Women in </a:t>
            </a:r>
            <a:br>
              <a:rPr lang="en-US" sz="3200"/>
            </a:br>
            <a:r>
              <a:rPr lang="en-US" sz="3200"/>
              <a:t>Computing</a:t>
            </a:r>
          </a:p>
          <a:p>
            <a:endParaRPr lang="en-US" sz="3200"/>
          </a:p>
          <a:p>
            <a:endParaRPr lang="en-US" sz="3200"/>
          </a:p>
        </p:txBody>
      </p:sp>
      <p:sp>
        <p:nvSpPr>
          <p:cNvPr id="129028" name="Rectangle 4"/>
          <p:cNvSpPr>
            <a:spLocks noChangeArrowheads="1"/>
          </p:cNvSpPr>
          <p:nvPr/>
        </p:nvSpPr>
        <p:spPr bwMode="auto">
          <a:xfrm>
            <a:off x="0" y="5791200"/>
            <a:ext cx="4037013" cy="1066800"/>
          </a:xfrm>
          <a:prstGeom prst="rect">
            <a:avLst/>
          </a:prstGeom>
          <a:solidFill>
            <a:schemeClr val="bg1"/>
          </a:solidFill>
          <a:ln w="9525">
            <a:noFill/>
            <a:miter lim="800000"/>
            <a:headEnd/>
            <a:tailEnd/>
          </a:ln>
          <a:effectLst/>
        </p:spPr>
        <p:txBody>
          <a:bodyPr wrap="none" anchor="ctr"/>
          <a:lstStyle/>
          <a:p>
            <a:pPr algn="ctr" defTabSz="914400"/>
            <a:r>
              <a:rPr lang="en-US" sz="3200"/>
              <a:t>Anita Borg Institute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3_16x9_v06a">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599</Words>
  <Application>Microsoft Office PowerPoint</Application>
  <PresentationFormat>Custom</PresentationFormat>
  <Paragraphs>76</Paragraphs>
  <Slides>33</Slides>
  <Notes>12</Notes>
  <HiddenSlides>0</HiddenSlides>
  <MMClips>0</MMClips>
  <ScaleCrop>false</ScaleCrop>
  <HeadingPairs>
    <vt:vector size="8" baseType="variant">
      <vt:variant>
        <vt:lpstr>Theme</vt:lpstr>
      </vt:variant>
      <vt:variant>
        <vt:i4>3</vt:i4>
      </vt:variant>
      <vt:variant>
        <vt:lpstr>Embedded OLE Servers</vt:lpstr>
      </vt:variant>
      <vt:variant>
        <vt:i4>1</vt:i4>
      </vt:variant>
      <vt:variant>
        <vt:lpstr>Slide Titles</vt:lpstr>
      </vt:variant>
      <vt:variant>
        <vt:i4>33</vt:i4>
      </vt:variant>
      <vt:variant>
        <vt:lpstr>Custom Shows</vt:lpstr>
      </vt:variant>
      <vt:variant>
        <vt:i4>2</vt:i4>
      </vt:variant>
    </vt:vector>
  </HeadingPairs>
  <TitlesOfParts>
    <vt:vector size="39" baseType="lpstr">
      <vt:lpstr>Microsoft_Research_Faculty_Summit_Template_PPT03_16x9_v06a</vt:lpstr>
      <vt:lpstr>Microsoft_Research_Faculty_Summit_Template_PPT07_16x9_v06</vt:lpstr>
      <vt:lpstr>White with Courier font for code slides</vt:lpstr>
      <vt:lpstr>Image</vt:lpstr>
      <vt:lpstr>National Engagements for  Promoting Women in Computing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slideshowloop</vt:lpstr>
      <vt:lpstr>endslide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Engagements for Promoting Women in Computing</dc:title>
  <dc:subject>Research Facility Summit</dc:subject>
  <dc:creator/>
  <cp:keywords>Research Facility Summit</cp:keywords>
  <dc:description>Event Date: July 28 &amp; 29, 2008
Event Location: Redmond, WA</dc:description>
  <cp:lastModifiedBy/>
  <cp:revision>55</cp:revision>
  <dcterms:created xsi:type="dcterms:W3CDTF">2008-07-08T22:18:10Z</dcterms:created>
  <dcterms:modified xsi:type="dcterms:W3CDTF">2008-07-29T20:32:25Z</dcterms:modified>
</cp:coreProperties>
</file>