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33" r:id="rId1"/>
    <p:sldMasterId id="2147483746" r:id="rId2"/>
    <p:sldMasterId id="2147483748" r:id="rId3"/>
  </p:sldMasterIdLst>
  <p:notesMasterIdLst>
    <p:notesMasterId r:id="rId52"/>
  </p:notesMasterIdLst>
  <p:handoutMasterIdLst>
    <p:handoutMasterId r:id="rId53"/>
  </p:handoutMasterIdLst>
  <p:sldIdLst>
    <p:sldId id="487" r:id="rId4"/>
    <p:sldId id="436" r:id="rId5"/>
    <p:sldId id="466" r:id="rId6"/>
    <p:sldId id="478" r:id="rId7"/>
    <p:sldId id="408" r:id="rId8"/>
    <p:sldId id="409" r:id="rId9"/>
    <p:sldId id="428" r:id="rId10"/>
    <p:sldId id="415" r:id="rId11"/>
    <p:sldId id="435" r:id="rId12"/>
    <p:sldId id="434" r:id="rId13"/>
    <p:sldId id="483" r:id="rId14"/>
    <p:sldId id="477" r:id="rId15"/>
    <p:sldId id="432" r:id="rId16"/>
    <p:sldId id="430" r:id="rId17"/>
    <p:sldId id="431" r:id="rId18"/>
    <p:sldId id="433" r:id="rId19"/>
    <p:sldId id="386" r:id="rId20"/>
    <p:sldId id="476" r:id="rId21"/>
    <p:sldId id="484" r:id="rId22"/>
    <p:sldId id="446" r:id="rId23"/>
    <p:sldId id="485" r:id="rId24"/>
    <p:sldId id="445" r:id="rId25"/>
    <p:sldId id="447" r:id="rId26"/>
    <p:sldId id="448" r:id="rId27"/>
    <p:sldId id="475" r:id="rId28"/>
    <p:sldId id="455" r:id="rId29"/>
    <p:sldId id="450" r:id="rId30"/>
    <p:sldId id="456" r:id="rId31"/>
    <p:sldId id="451" r:id="rId32"/>
    <p:sldId id="472" r:id="rId33"/>
    <p:sldId id="452" r:id="rId34"/>
    <p:sldId id="482" r:id="rId35"/>
    <p:sldId id="473" r:id="rId36"/>
    <p:sldId id="439" r:id="rId37"/>
    <p:sldId id="440" r:id="rId38"/>
    <p:sldId id="441" r:id="rId39"/>
    <p:sldId id="442" r:id="rId40"/>
    <p:sldId id="474" r:id="rId41"/>
    <p:sldId id="462" r:id="rId42"/>
    <p:sldId id="457" r:id="rId43"/>
    <p:sldId id="458" r:id="rId44"/>
    <p:sldId id="459" r:id="rId45"/>
    <p:sldId id="460" r:id="rId46"/>
    <p:sldId id="461" r:id="rId47"/>
    <p:sldId id="481" r:id="rId48"/>
    <p:sldId id="464" r:id="rId49"/>
    <p:sldId id="465" r:id="rId50"/>
    <p:sldId id="486" r:id="rId51"/>
  </p:sldIdLst>
  <p:sldSz cx="12187238" cy="6858000"/>
  <p:notesSz cx="6858000" cy="9144000"/>
  <p:defaultTextStyle>
    <a:defPPr>
      <a:defRPr lang="de-DE"/>
    </a:defPPr>
    <a:lvl1pPr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Times New Roman"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Times New Roman"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Times New Roman"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Times New Roman"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33CC"/>
    <a:srgbClr val="000000"/>
    <a:srgbClr val="FFF2CA"/>
    <a:srgbClr val="FFF546"/>
    <a:srgbClr val="99FF66"/>
    <a:srgbClr val="99FFCC"/>
    <a:srgbClr val="66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5" autoAdjust="0"/>
    <p:restoredTop sz="94428" autoAdjust="0"/>
  </p:normalViewPr>
  <p:slideViewPr>
    <p:cSldViewPr>
      <p:cViewPr varScale="1">
        <p:scale>
          <a:sx n="80" d="100"/>
          <a:sy n="80" d="100"/>
        </p:scale>
        <p:origin x="-102" y="-600"/>
      </p:cViewPr>
      <p:guideLst>
        <p:guide orient="horz" pos="890"/>
        <p:guide pos="3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emf"/><Relationship Id="rId1" Type="http://schemas.openxmlformats.org/officeDocument/2006/relationships/image" Target="../media/image16.wmf"/><Relationship Id="rId5" Type="http://schemas.openxmlformats.org/officeDocument/2006/relationships/image" Target="../media/image19.wmf"/><Relationship Id="rId4"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3532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3532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3532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fld id="{A0D59488-D4C9-3E44-B608-2C06D733594B}"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fld id="{4A0AE069-5BC7-4442-A537-7D7AA900093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474D51E-DC0D-3F41-96FA-35928D14A4C6}" type="slidenum">
              <a:rPr lang="en-US"/>
              <a:pPr/>
              <a:t>10</a:t>
            </a:fld>
            <a:endParaRPr lang="en-US"/>
          </a:p>
        </p:txBody>
      </p:sp>
      <p:sp>
        <p:nvSpPr>
          <p:cNvPr id="106499" name="Rectangle 2"/>
          <p:cNvSpPr>
            <a:spLocks noGrp="1" noRot="1" noChangeAspect="1" noChangeArrowheads="1" noTextEdit="1"/>
          </p:cNvSpPr>
          <p:nvPr>
            <p:ph type="sldImg"/>
          </p:nvPr>
        </p:nvSpPr>
        <p:spPr>
          <a:xfrm>
            <a:off x="365125" y="674688"/>
            <a:ext cx="6127750" cy="3448050"/>
          </a:xfrm>
          <a:ln/>
        </p:spPr>
      </p:sp>
      <p:sp>
        <p:nvSpPr>
          <p:cNvPr id="106500" name="Rectangle 3"/>
          <p:cNvSpPr>
            <a:spLocks noGrp="1" noChangeArrowheads="1"/>
          </p:cNvSpPr>
          <p:nvPr>
            <p:ph type="body" idx="1"/>
          </p:nvPr>
        </p:nvSpPr>
        <p:spPr>
          <a:xfrm>
            <a:off x="895350" y="4348163"/>
            <a:ext cx="5067300" cy="4121150"/>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8092CC6-7B71-CA4C-889E-EA884DF4CC0A}" type="slidenum">
              <a:rPr lang="en-US">
                <a:latin typeface="Arial" charset="0"/>
              </a:rPr>
              <a:pPr/>
              <a:t>11</a:t>
            </a:fld>
            <a:endParaRPr lang="en-US">
              <a:latin typeface="Arial" charset="0"/>
            </a:endParaRPr>
          </a:p>
        </p:txBody>
      </p:sp>
      <p:sp>
        <p:nvSpPr>
          <p:cNvPr id="20483" name="Rectangle 2"/>
          <p:cNvSpPr>
            <a:spLocks noGrp="1" noRot="1" noChangeAspect="1" noChangeArrowheads="1" noTextEdit="1"/>
          </p:cNvSpPr>
          <p:nvPr>
            <p:ph type="sldImg"/>
          </p:nvPr>
        </p:nvSpPr>
        <p:spPr>
          <a:xfrm>
            <a:off x="382588" y="684213"/>
            <a:ext cx="6092825" cy="3429000"/>
          </a:xfrm>
          <a:solidFill>
            <a:srgbClr val="FFFFFF"/>
          </a:solidFill>
          <a:ln/>
        </p:spPr>
      </p:sp>
      <p:sp>
        <p:nvSpPr>
          <p:cNvPr id="20484" name="Rectangle 3"/>
          <p:cNvSpPr>
            <a:spLocks noGrp="1" noChangeArrowheads="1"/>
          </p:cNvSpPr>
          <p:nvPr>
            <p:ph type="body" idx="1"/>
          </p:nvPr>
        </p:nvSpPr>
        <p:spPr>
          <a:xfrm>
            <a:off x="914400" y="4343400"/>
            <a:ext cx="5029200" cy="4116388"/>
          </a:xfrm>
          <a:solidFill>
            <a:srgbClr val="FFFFFF"/>
          </a:solidFill>
          <a:ln>
            <a:solidFill>
              <a:srgbClr val="000000"/>
            </a:solidFill>
          </a:ln>
        </p:spPr>
        <p:txBody>
          <a:bodyPr lIns="101215" tIns="50607" rIns="101215" bIns="50607"/>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4C8796E-DEE3-7949-8488-0EB6FA1BE851}" type="slidenum">
              <a:rPr lang="en-US"/>
              <a:pPr/>
              <a:t>12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1D4C940-C46C-FE44-8F35-4F686531F1C8}" type="slidenum">
              <a:rPr lang="en-US"/>
              <a:pPr/>
              <a:t>13</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1A223F-37F3-B04E-B069-CBFCF43BBF0F}" type="slidenum">
              <a:rPr lang="en-US"/>
              <a:pPr/>
              <a:t>14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5800" y="4343400"/>
            <a:ext cx="5486400" cy="4114800"/>
          </a:xfrm>
          <a:noFill/>
          <a:ln/>
        </p:spPr>
        <p:txBody>
          <a:bodyPr/>
          <a:lstStyle/>
          <a:p>
            <a:pPr eaLnBrk="1" hangingPunct="1"/>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FBD24F6-296F-1447-84DD-8B9A18C1E95C}" type="slidenum">
              <a:rPr lang="en-US"/>
              <a:pPr/>
              <a:t>15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8E79233-6E3C-0241-8AA3-01296BF733FE}" type="slidenum">
              <a:rPr lang="en-US"/>
              <a:pPr/>
              <a:t>16</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547CA87-6D1C-5D47-9F3D-821010120BD1}" type="slidenum">
              <a:rPr lang="en-US"/>
              <a:pPr/>
              <a:t>17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86C3D39-39DC-D64F-82E2-65FDF63F6A04}" type="slidenum">
              <a:rPr lang="en-US"/>
              <a:pPr/>
              <a:t>18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0EB5DEE7-EC35-FC45-AABF-F5B300426E43}" type="slidenum">
              <a:rPr lang="en-US"/>
              <a:pPr/>
              <a:t>25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A5C1BE1-ACC7-3C44-8E60-2338A4816F14}" type="slidenum">
              <a:rPr lang="de-DE">
                <a:latin typeface="Arial" charset="0"/>
              </a:rPr>
              <a:pPr/>
              <a:t>26</a:t>
            </a:fld>
            <a:endParaRPr lang="de-DE">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de-DE">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3052502-E1C8-134A-AB8A-022B5C6288FE}" type="slidenum">
              <a:rPr lang="de-DE">
                <a:latin typeface="Arial" charset="0"/>
              </a:rPr>
              <a:pPr/>
              <a:t>28</a:t>
            </a:fld>
            <a:endParaRPr lang="de-DE">
              <a:latin typeface="Arial" charset="0"/>
            </a:endParaRPr>
          </a:p>
        </p:txBody>
      </p:sp>
      <p:sp>
        <p:nvSpPr>
          <p:cNvPr id="132099" name="Rectangle 2"/>
          <p:cNvSpPr>
            <a:spLocks noGrp="1" noRot="1" noChangeAspect="1" noChangeArrowheads="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0FAA64D-38E9-974D-AD52-CBDC13B142E1}" type="slidenum">
              <a:rPr lang="en-GB">
                <a:latin typeface="Arial" charset="0"/>
              </a:rPr>
              <a:pPr/>
              <a:t>3</a:t>
            </a:fld>
            <a:endParaRPr lang="en-GB">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de-DE">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22EF2FC-566C-DE41-BBDE-4C7828A44448}" type="slidenum">
              <a:rPr lang="en-US"/>
              <a:pPr/>
              <a:t>30</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056508B-B1C2-B646-99B0-543CF51B1D6C}" type="slidenum">
              <a:rPr lang="en-US"/>
              <a:pPr/>
              <a:t>33</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8BFE59C-0A1A-EF48-8295-7942BEE943BF}" type="slidenum">
              <a:rPr lang="de-DE"/>
              <a:pPr/>
              <a:t>34</a:t>
            </a:fld>
            <a:endParaRPr lang="de-DE"/>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B59F7E5-5A26-824D-8904-C86FCA23CDF2}" type="slidenum">
              <a:rPr lang="de-DE"/>
              <a:pPr/>
              <a:t>35</a:t>
            </a:fld>
            <a:endParaRPr lang="de-DE"/>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7C6DAF4-2AE7-5741-9AC2-8374E9C4AA01}" type="slidenum">
              <a:rPr lang="de-DE"/>
              <a:pPr/>
              <a:t>36</a:t>
            </a:fld>
            <a:endParaRPr lang="de-DE"/>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93F78DB-3FB2-6C4B-B9BE-AB768025A14C}" type="slidenum">
              <a:rPr lang="de-DE"/>
              <a:pPr/>
              <a:t>37</a:t>
            </a:fld>
            <a:endParaRPr lang="de-DE"/>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6D156A7-88D5-7E47-931B-587112F5AD8D}" type="slidenum">
              <a:rPr lang="en-US"/>
              <a:pPr/>
              <a:t>38</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B6645C2-4877-B94D-BE36-1B4D9EB5AD59}" type="slidenum">
              <a:rPr lang="de-DE">
                <a:latin typeface="Arial" charset="0"/>
              </a:rPr>
              <a:pPr/>
              <a:t>39</a:t>
            </a:fld>
            <a:endParaRPr lang="de-DE">
              <a:latin typeface="Arial" charset="0"/>
            </a:endParaRPr>
          </a:p>
        </p:txBody>
      </p:sp>
      <p:sp>
        <p:nvSpPr>
          <p:cNvPr id="151555" name="Rectangle 2"/>
          <p:cNvSpPr>
            <a:spLocks noGrp="1" noRot="1" noChangeAspect="1" noChangeArrowheads="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ABE4AC5-4210-D846-822C-D4D5870DBE2C}" type="slidenum">
              <a:rPr lang="en-US"/>
              <a:pPr/>
              <a:t>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0AE069-5BC7-4442-A537-7D7AA900093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B78F92B-1329-1F48-B383-DD55E050D628}" type="slidenum">
              <a:rPr lang="en-GB">
                <a:latin typeface="Arial" charset="0"/>
              </a:rPr>
              <a:pPr/>
              <a:t>46</a:t>
            </a:fld>
            <a:endParaRPr lang="en-GB">
              <a:latin typeface="Arial" charset="0"/>
            </a:endParaRPr>
          </a:p>
        </p:txBody>
      </p:sp>
      <p:sp>
        <p:nvSpPr>
          <p:cNvPr id="159747" name="Rectangle 2"/>
          <p:cNvSpPr>
            <a:spLocks noGrp="1" noRot="1" noChangeAspect="1" noChangeArrowheads="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9637B7CE-7A83-BE47-B459-710EBA48749A}" type="slidenum">
              <a:rPr lang="en-GB">
                <a:latin typeface="Arial" charset="0"/>
              </a:rPr>
              <a:pPr/>
              <a:t>47</a:t>
            </a:fld>
            <a:endParaRPr lang="en-GB">
              <a:latin typeface="Arial" charset="0"/>
            </a:endParaRPr>
          </a:p>
        </p:txBody>
      </p:sp>
      <p:sp>
        <p:nvSpPr>
          <p:cNvPr id="161795" name="Rectangle 2"/>
          <p:cNvSpPr>
            <a:spLocks noGrp="1" noRot="1" noChangeAspect="1" noChangeArrowheads="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a:solidFill>
                <a:prstClr val="black"/>
              </a:solidFill>
              <a:latin typeface="Arial" pitchFamily="34" charset="0"/>
              <a:ea typeface="+mn-ea"/>
              <a:cs typeface="+mn-cs"/>
            </a:endParaRPr>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80F469C6-08F8-4DD0-8954-9241B26533B8}" type="datetime8">
              <a:rPr lang="en-US" sz="1200" kern="1200">
                <a:solidFill>
                  <a:prstClr val="black"/>
                </a:solidFill>
                <a:latin typeface="Arial" pitchFamily="34" charset="0"/>
                <a:ea typeface="+mn-ea"/>
                <a:cs typeface="+mn-cs"/>
              </a:rPr>
              <a:pPr algn="r" defTabSz="912813" rtl="0" fontAlgn="base">
                <a:spcBef>
                  <a:spcPct val="0"/>
                </a:spcBef>
                <a:spcAft>
                  <a:spcPct val="0"/>
                </a:spcAft>
              </a:pPr>
              <a:t>8/6/2008 12:03 PM</a:t>
            </a:fld>
            <a:endParaRPr lang="en-US" sz="1200" kern="1200">
              <a:solidFill>
                <a:prstClr val="black"/>
              </a:solidFill>
              <a:latin typeface="Arial" pitchFamily="34" charset="0"/>
              <a:ea typeface="+mn-ea"/>
              <a:cs typeface="+mn-cs"/>
            </a:endParaRPr>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Arial" pitchFamily="34" charset="0"/>
                <a:ea typeface="+mn-ea"/>
                <a:cs typeface="+mn-cs"/>
              </a:rPr>
              <a:t>© 2007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Arial"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Arial" pitchFamily="34" charset="0"/>
                <a:ea typeface="+mn-ea"/>
                <a:cs typeface="+mn-cs"/>
              </a:rPr>
            </a:br>
            <a:r>
              <a:rPr lang="en-US" sz="1200" kern="1200">
                <a:solidFill>
                  <a:prstClr val="black"/>
                </a:solidFill>
                <a:latin typeface="Arial" pitchFamily="34" charset="0"/>
                <a:ea typeface="+mn-ea"/>
                <a:cs typeface="+mn-cs"/>
              </a:rPr>
              <a:t>MICROSOFT MAKES NO WARRANTIES, EXPRESS, IMPLIED OR STATUTORY, AS TO THE INFORMATION IN THIS PRESENTATION.</a:t>
            </a:r>
          </a:p>
          <a:p>
            <a:pPr algn="l" defTabSz="912813" rtl="0" fontAlgn="base">
              <a:spcBef>
                <a:spcPct val="0"/>
              </a:spcBef>
              <a:spcAft>
                <a:spcPct val="0"/>
              </a:spcAft>
            </a:pPr>
            <a:endParaRPr lang="en-US" sz="1200" kern="1200">
              <a:solidFill>
                <a:prstClr val="black"/>
              </a:solidFill>
              <a:latin typeface="Arial" pitchFamily="34" charset="0"/>
              <a:ea typeface="+mn-ea"/>
              <a:cs typeface="+mn-cs"/>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95815A18-AD42-4DE4-B6C6-95FE84646154}" type="slidenum">
              <a:rPr lang="en-US" sz="1200" kern="1200">
                <a:solidFill>
                  <a:prstClr val="black"/>
                </a:solidFill>
                <a:latin typeface="Arial" pitchFamily="34" charset="0"/>
                <a:ea typeface="+mn-ea"/>
                <a:cs typeface="+mn-cs"/>
              </a:rPr>
              <a:pPr algn="r" defTabSz="912813" rtl="0" fontAlgn="base">
                <a:spcBef>
                  <a:spcPct val="0"/>
                </a:spcBef>
                <a:spcAft>
                  <a:spcPct val="0"/>
                </a:spcAft>
              </a:pPr>
              <a:t>48</a:t>
            </a:fld>
            <a:endParaRPr lang="en-US" sz="1200" kern="1200">
              <a:solidFill>
                <a:prstClr val="black"/>
              </a:solidFill>
              <a:latin typeface="Arial"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551A3A4-0778-9C41-B940-7FE399B2424D}" type="slidenum">
              <a:rPr lang="en-US"/>
              <a:pPr/>
              <a:t>5</a:t>
            </a:fld>
            <a:endParaRPr lang="en-US"/>
          </a:p>
        </p:txBody>
      </p:sp>
      <p:sp>
        <p:nvSpPr>
          <p:cNvPr id="96259" name="Rectangle 2"/>
          <p:cNvSpPr>
            <a:spLocks noGrp="1" noRot="1" noChangeAspect="1" noChangeArrowheads="1" noTextEdit="1"/>
          </p:cNvSpPr>
          <p:nvPr>
            <p:ph type="sldImg"/>
          </p:nvPr>
        </p:nvSpPr>
        <p:spPr>
          <a:xfrm>
            <a:off x="365125" y="674688"/>
            <a:ext cx="6127750" cy="3448050"/>
          </a:xfrm>
          <a:ln/>
        </p:spPr>
      </p:sp>
      <p:sp>
        <p:nvSpPr>
          <p:cNvPr id="96260" name="Rectangle 3"/>
          <p:cNvSpPr>
            <a:spLocks noGrp="1" noChangeArrowheads="1"/>
          </p:cNvSpPr>
          <p:nvPr>
            <p:ph type="body" idx="1"/>
          </p:nvPr>
        </p:nvSpPr>
        <p:spPr>
          <a:xfrm>
            <a:off x="895350" y="4348163"/>
            <a:ext cx="5067300" cy="4121150"/>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BB5FA36-D3F6-6645-8B36-3208C1A5C760}" type="slidenum">
              <a:rPr lang="en-US"/>
              <a:pPr/>
              <a:t>6</a:t>
            </a:fld>
            <a:endParaRPr lang="en-US"/>
          </a:p>
        </p:txBody>
      </p:sp>
      <p:sp>
        <p:nvSpPr>
          <p:cNvPr id="98307" name="Rectangle 2"/>
          <p:cNvSpPr>
            <a:spLocks noGrp="1" noRot="1" noChangeAspect="1" noChangeArrowheads="1" noTextEdit="1"/>
          </p:cNvSpPr>
          <p:nvPr>
            <p:ph type="sldImg"/>
          </p:nvPr>
        </p:nvSpPr>
        <p:spPr>
          <a:xfrm>
            <a:off x="365125" y="674688"/>
            <a:ext cx="6127750" cy="3448050"/>
          </a:xfrm>
          <a:ln/>
        </p:spPr>
      </p:sp>
      <p:sp>
        <p:nvSpPr>
          <p:cNvPr id="98308" name="Rectangle 3"/>
          <p:cNvSpPr>
            <a:spLocks noGrp="1" noChangeArrowheads="1"/>
          </p:cNvSpPr>
          <p:nvPr>
            <p:ph type="body" idx="1"/>
          </p:nvPr>
        </p:nvSpPr>
        <p:spPr>
          <a:xfrm>
            <a:off x="895350" y="4348163"/>
            <a:ext cx="5067300" cy="4121150"/>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82F79CF-F267-3646-B10D-7D3284C1A20D}" type="slidenum">
              <a:rPr lang="en-US"/>
              <a:pPr/>
              <a:t>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800" y="4343400"/>
            <a:ext cx="5486400" cy="4114800"/>
          </a:xfrm>
          <a:noFill/>
          <a:ln/>
        </p:spPr>
        <p:txBody>
          <a:bodyPr/>
          <a:lstStyle/>
          <a:p>
            <a:pPr eaLnBrk="1" hangingPunct="1"/>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6CE4F48-4CA5-6240-8B65-EABE7B838F46}" type="slidenum">
              <a:rPr lang="en-US"/>
              <a:pPr/>
              <a:t>8</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071D8C2-C034-1A4C-A232-9D2895DA5B92}" type="slidenum">
              <a:rPr lang="en-US"/>
              <a:pPr/>
              <a:t>9</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3" y="0"/>
            <a:ext cx="12190413" cy="1676400"/>
          </a:xfrm>
          <a:prstGeom prst="rect">
            <a:avLst/>
          </a:prstGeom>
          <a:noFill/>
          <a:ln w="9525">
            <a:noFill/>
            <a:miter lim="800000"/>
            <a:headEnd/>
            <a:tailEnd/>
          </a:ln>
        </p:spPr>
      </p:pic>
      <p:sp>
        <p:nvSpPr>
          <p:cNvPr id="2" name="Title 1"/>
          <p:cNvSpPr>
            <a:spLocks noGrp="1"/>
          </p:cNvSpPr>
          <p:nvPr>
            <p:ph type="ctrTitle"/>
          </p:nvPr>
        </p:nvSpPr>
        <p:spPr>
          <a:xfrm>
            <a:off x="973291" y="1905004"/>
            <a:ext cx="10238550"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290" y="4344996"/>
            <a:ext cx="10238550"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4714" y="136211"/>
            <a:ext cx="1846657" cy="513397"/>
          </a:xfrm>
          <a:prstGeom prst="rect">
            <a:avLst/>
          </a:prstGeom>
        </p:spPr>
      </p:pic>
    </p:spTree>
  </p:cSld>
  <p:clrMapOvr>
    <a:masterClrMapping/>
  </p:clrMapOvr>
  <p:transition>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05" y="1411553"/>
            <a:ext cx="11171635"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05" y="1411553"/>
            <a:ext cx="11171635"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4" y="6238883"/>
            <a:ext cx="12187239"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15938" y="228602"/>
            <a:ext cx="11163300" cy="658813"/>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515938" y="1420813"/>
            <a:ext cx="5505450" cy="257916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3791" y="1420813"/>
            <a:ext cx="5505450" cy="257916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713" y="1905000"/>
            <a:ext cx="10716729"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0413" cy="1676400"/>
          </a:xfrm>
          <a:prstGeom prst="rect">
            <a:avLst/>
          </a:prstGeom>
          <a:noFill/>
          <a:ln w="9525">
            <a:noFill/>
            <a:miter lim="800000"/>
            <a:headEnd/>
            <a:tailEnd/>
          </a:ln>
        </p:spPr>
      </p:pic>
      <p:sp>
        <p:nvSpPr>
          <p:cNvPr id="2" name="Title 1"/>
          <p:cNvSpPr>
            <a:spLocks noGrp="1"/>
          </p:cNvSpPr>
          <p:nvPr>
            <p:ph type="ctrTitle"/>
          </p:nvPr>
        </p:nvSpPr>
        <p:spPr>
          <a:xfrm>
            <a:off x="973288" y="1905002"/>
            <a:ext cx="10238550"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287" y="4344990"/>
            <a:ext cx="10238550"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4711" y="136209"/>
            <a:ext cx="1846657" cy="513397"/>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012" y="2355850"/>
            <a:ext cx="9323309"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8879" y="4344990"/>
            <a:ext cx="9322957"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228" y="1420813"/>
            <a:ext cx="10238825"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02" y="1411552"/>
            <a:ext cx="11171635"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02" y="1412875"/>
            <a:ext cx="11171635"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02" y="1411553"/>
            <a:ext cx="5484257"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180" y="1411553"/>
            <a:ext cx="5484257"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02" y="1411554"/>
            <a:ext cx="5484257"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01" y="2174875"/>
            <a:ext cx="5484257"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2223" y="1411554"/>
            <a:ext cx="5487214"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0949" y="2174875"/>
            <a:ext cx="5488487"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015" y="2355850"/>
            <a:ext cx="9323309"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8882" y="4344996"/>
            <a:ext cx="9322957"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228" y="1420813"/>
            <a:ext cx="10238825"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871" y="4752976"/>
            <a:ext cx="7012545" cy="1661993"/>
          </a:xfrm>
          <a:prstGeom prst="rect">
            <a:avLst/>
          </a:prstGeom>
        </p:spPr>
        <p:txBody>
          <a:bodyPr wrap="none" lIns="0" tIns="0" rIns="0" bIns="0">
            <a:spAutoFit/>
          </a:bodyPr>
          <a:lstStyle/>
          <a:p>
            <a:pPr algn="l" defTabSz="914363" rtl="0">
              <a:lnSpc>
                <a:spcPct val="90000"/>
              </a:lnSpc>
              <a:spcBef>
                <a:spcPct val="20000"/>
              </a:spcBef>
              <a:buSzPct val="85000"/>
              <a:buFont typeface="Arial" pitchFamily="34" charset="0"/>
              <a:buNone/>
              <a:defRPr/>
            </a:pPr>
            <a:r>
              <a:rPr lang="en-US" sz="6000" kern="1200" dirty="0">
                <a:solidFill>
                  <a:srgbClr val="FFFFFF"/>
                </a:solidFill>
                <a:latin typeface="Segoe"/>
                <a:ea typeface="+mn-ea"/>
                <a:cs typeface="+mn-cs"/>
              </a:rPr>
              <a:t>Microsoft Research </a:t>
            </a:r>
            <a:br>
              <a:rPr lang="en-US" sz="6000" kern="1200" dirty="0">
                <a:solidFill>
                  <a:srgbClr val="FFFFFF"/>
                </a:solidFill>
                <a:latin typeface="Segoe"/>
                <a:ea typeface="+mn-ea"/>
                <a:cs typeface="+mn-cs"/>
              </a:rPr>
            </a:br>
            <a:r>
              <a:rPr lang="en-US" sz="6000" kern="1200" dirty="0">
                <a:solidFill>
                  <a:srgbClr val="FFFFFF"/>
                </a:solidFill>
                <a:latin typeface="Segoe"/>
                <a:ea typeface="+mn-ea"/>
                <a:cs typeface="+mn-cs"/>
              </a:rPr>
              <a:t>Faculty Summit 2008</a:t>
            </a:r>
            <a:endParaRPr lang="en-US" sz="8800" kern="1200" dirty="0">
              <a:solidFill>
                <a:srgbClr val="000000"/>
              </a:solidFill>
              <a:latin typeface="Segoe"/>
              <a:ea typeface="+mn-ea"/>
              <a:cs typeface="+mn-cs"/>
            </a:endParaRPr>
          </a:p>
        </p:txBody>
      </p:sp>
      <p:pic>
        <p:nvPicPr>
          <p:cNvPr id="4" name="Picture 3" descr="Research_bL_r.png"/>
          <p:cNvPicPr>
            <a:picLocks noChangeAspect="1"/>
          </p:cNvPicPr>
          <p:nvPr userDrawn="1"/>
        </p:nvPicPr>
        <p:blipFill>
          <a:blip r:embed="rId3"/>
          <a:stretch>
            <a:fillRect/>
          </a:stretch>
        </p:blipFill>
        <p:spPr>
          <a:xfrm>
            <a:off x="9946793" y="206400"/>
            <a:ext cx="1709705" cy="475324"/>
          </a:xfrm>
          <a:prstGeom prst="rect">
            <a:avLst/>
          </a:prstGeom>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02" y="1411553"/>
            <a:ext cx="11171635"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02" y="1411553"/>
            <a:ext cx="11171635"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87239"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05" y="1411552"/>
            <a:ext cx="11171635"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05" y="1412875"/>
            <a:ext cx="11171635"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05" y="1411553"/>
            <a:ext cx="5484257"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183" y="1411553"/>
            <a:ext cx="5484257"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05" y="1411560"/>
            <a:ext cx="5484257"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04" y="2174875"/>
            <a:ext cx="5484257"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2223" y="1411560"/>
            <a:ext cx="5487214"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0952" y="2174875"/>
            <a:ext cx="5488487"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874" y="4752982"/>
            <a:ext cx="7012545"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6796" y="206400"/>
            <a:ext cx="1709705" cy="475324"/>
          </a:xfrm>
          <a:prstGeom prst="rect">
            <a:avLst/>
          </a:prstGeom>
        </p:spPr>
      </p:pic>
    </p:spTree>
  </p:cSld>
  <p:clrMapOvr>
    <a:masterClrMapping/>
  </p:clrMapOvr>
  <p:transition>
    <p:fade/>
  </p:transition>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874" y="228600"/>
            <a:ext cx="11163433"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874" y="1420813"/>
            <a:ext cx="11163433"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fade/>
  </p:transition>
  <p:timing>
    <p:tnLst>
      <p:par>
        <p:cTn id="1" dur="indefinite" restart="never" nodeType="tmRoot"/>
      </p:par>
    </p:tnLst>
  </p:timing>
  <p:hf sldNum="0" hdr="0" dt="0"/>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5"/>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5"/>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4"/>
            <a:ext cx="12187238" cy="5557837"/>
          </a:xfrm>
          <a:prstGeom prst="rect">
            <a:avLst/>
          </a:prstGeom>
          <a:noFill/>
          <a:ln w="9525">
            <a:noFill/>
            <a:miter lim="800000"/>
            <a:headEnd/>
            <a:tailEnd/>
          </a:ln>
        </p:spPr>
      </p:pic>
      <p:sp>
        <p:nvSpPr>
          <p:cNvPr id="2" name="Title Placeholder 1"/>
          <p:cNvSpPr>
            <a:spLocks noGrp="1"/>
          </p:cNvSpPr>
          <p:nvPr>
            <p:ph type="title"/>
          </p:nvPr>
        </p:nvSpPr>
        <p:spPr>
          <a:xfrm>
            <a:off x="507934" y="230188"/>
            <a:ext cx="1117137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487" y="1905000"/>
            <a:ext cx="1071581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7"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871" y="228600"/>
            <a:ext cx="11163433"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871" y="1420813"/>
            <a:ext cx="11163433"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dcl.hpi.uni-potsdam.de/research/WRK"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dcl.hpi.uni-potsdam.de/research/WRK"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dcl.hpi.uni-potsdam.de/wrk"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oleObject" Target="../embeddings/oleObject10.bin"/><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Rectangle 2"/>
          <p:cNvSpPr>
            <a:spLocks noGrp="1"/>
          </p:cNvSpPr>
          <p:nvPr>
            <p:ph type="title"/>
          </p:nvPr>
        </p:nvSpPr>
        <p:spPr>
          <a:xfrm>
            <a:off x="515938" y="228604"/>
            <a:ext cx="11163300" cy="620713"/>
          </a:xfrm>
          <a:noFill/>
        </p:spPr>
        <p:txBody>
          <a:bodyPr/>
          <a:lstStyle/>
          <a:p>
            <a:pPr eaLnBrk="1" hangingPunct="1"/>
            <a:r>
              <a:rPr lang="en-US" sz="4400"/>
              <a:t>Aspect-weaving with Gripper-Loom.NET</a:t>
            </a:r>
          </a:p>
        </p:txBody>
      </p:sp>
      <p:graphicFrame>
        <p:nvGraphicFramePr>
          <p:cNvPr id="105474" name="Object 2"/>
          <p:cNvGraphicFramePr>
            <a:graphicFrameLocks noChangeAspect="1"/>
          </p:cNvGraphicFramePr>
          <p:nvPr>
            <p:ph idx="1"/>
          </p:nvPr>
        </p:nvGraphicFramePr>
        <p:xfrm>
          <a:off x="2178053" y="1270002"/>
          <a:ext cx="2519363" cy="2519363"/>
        </p:xfrm>
        <a:graphic>
          <a:graphicData uri="http://schemas.openxmlformats.org/presentationml/2006/ole">
            <p:oleObj spid="_x0000_s105474" name="CorelDRAW" r:id="rId4" imgW="12700" imgH="12700" progId="">
              <p:embed/>
            </p:oleObj>
          </a:graphicData>
        </a:graphic>
      </p:graphicFrame>
      <p:sp>
        <p:nvSpPr>
          <p:cNvPr id="105484" name="Rectangle 44"/>
          <p:cNvSpPr>
            <a:spLocks noGrp="1"/>
          </p:cNvSpPr>
          <p:nvPr>
            <p:ph type="body" idx="4294967295"/>
          </p:nvPr>
        </p:nvSpPr>
        <p:spPr>
          <a:xfrm>
            <a:off x="235706" y="5726113"/>
            <a:ext cx="11522907" cy="553998"/>
          </a:xfrm>
        </p:spPr>
        <p:txBody>
          <a:bodyPr/>
          <a:lstStyle/>
          <a:p>
            <a:pPr eaLnBrk="1" hangingPunct="1"/>
            <a:r>
              <a:rPr lang="en-US" sz="1800" dirty="0"/>
              <a:t>A post-build step interweaves all Aspect-</a:t>
            </a:r>
            <a:r>
              <a:rPr lang="en-US" sz="1800" dirty="0" err="1"/>
              <a:t>Annoteded</a:t>
            </a:r>
            <a:r>
              <a:rPr lang="en-US" sz="1800" dirty="0"/>
              <a:t> language elements</a:t>
            </a:r>
          </a:p>
          <a:p>
            <a:pPr eaLnBrk="1" hangingPunct="1"/>
            <a:r>
              <a:rPr lang="en-US" sz="1800" dirty="0"/>
              <a:t>Aspect-Annotations are valid on Assemblies, Classes, Interfaces Methods, Properties, Constructors and </a:t>
            </a:r>
            <a:r>
              <a:rPr lang="en-US" sz="1800" dirty="0" err="1" smtClean="0"/>
              <a:t>Finalizers</a:t>
            </a:r>
            <a:endParaRPr lang="en-US" sz="1800" dirty="0"/>
          </a:p>
        </p:txBody>
      </p:sp>
      <p:sp>
        <p:nvSpPr>
          <p:cNvPr id="105480" name="Oval 25"/>
          <p:cNvSpPr>
            <a:spLocks noChangeArrowheads="1"/>
          </p:cNvSpPr>
          <p:nvPr/>
        </p:nvSpPr>
        <p:spPr bwMode="auto">
          <a:xfrm>
            <a:off x="1101725" y="1844677"/>
            <a:ext cx="1631950" cy="288925"/>
          </a:xfrm>
          <a:prstGeom prst="ellipse">
            <a:avLst/>
          </a:prstGeom>
          <a:noFill/>
          <a:ln w="9525">
            <a:solidFill>
              <a:srgbClr val="FF0000"/>
            </a:solidFill>
            <a:miter lim="800000"/>
            <a:headEnd/>
            <a:tailEnd/>
          </a:ln>
        </p:spPr>
        <p:txBody>
          <a:bodyPr wrap="none" anchor="ctr">
            <a:prstTxWarp prst="textNoShape">
              <a:avLst/>
            </a:prstTxWarp>
          </a:bodyPr>
          <a:lstStyle/>
          <a:p>
            <a:endParaRPr lang="de-DE"/>
          </a:p>
        </p:txBody>
      </p:sp>
      <p:sp>
        <p:nvSpPr>
          <p:cNvPr id="105481" name="Freeform 26"/>
          <p:cNvSpPr>
            <a:spLocks/>
          </p:cNvSpPr>
          <p:nvPr/>
        </p:nvSpPr>
        <p:spPr bwMode="auto">
          <a:xfrm>
            <a:off x="2733675" y="1971677"/>
            <a:ext cx="1671638" cy="803275"/>
          </a:xfrm>
          <a:custGeom>
            <a:avLst/>
            <a:gdLst>
              <a:gd name="T0" fmla="*/ 0 w 790"/>
              <a:gd name="T1" fmla="*/ 27722513 h 506"/>
              <a:gd name="T2" fmla="*/ 2086489884 w 790"/>
              <a:gd name="T3" fmla="*/ 206652813 h 506"/>
              <a:gd name="T4" fmla="*/ 2147483647 w 790"/>
              <a:gd name="T5" fmla="*/ 1275199063 h 506"/>
              <a:gd name="T6" fmla="*/ 0 60000 65536"/>
              <a:gd name="T7" fmla="*/ 0 60000 65536"/>
              <a:gd name="T8" fmla="*/ 0 60000 65536"/>
              <a:gd name="T9" fmla="*/ 0 w 790"/>
              <a:gd name="T10" fmla="*/ 0 h 506"/>
              <a:gd name="T11" fmla="*/ 790 w 790"/>
              <a:gd name="T12" fmla="*/ 506 h 506"/>
            </a:gdLst>
            <a:ahLst/>
            <a:cxnLst>
              <a:cxn ang="T6">
                <a:pos x="T0" y="T1"/>
              </a:cxn>
              <a:cxn ang="T7">
                <a:pos x="T2" y="T3"/>
              </a:cxn>
              <a:cxn ang="T8">
                <a:pos x="T4" y="T5"/>
              </a:cxn>
            </a:cxnLst>
            <a:rect l="T9" t="T10" r="T11" b="T12"/>
            <a:pathLst>
              <a:path w="790" h="506">
                <a:moveTo>
                  <a:pt x="0" y="11"/>
                </a:moveTo>
                <a:cubicBezTo>
                  <a:pt x="78" y="23"/>
                  <a:pt x="334" y="0"/>
                  <a:pt x="466" y="82"/>
                </a:cubicBezTo>
                <a:cubicBezTo>
                  <a:pt x="598" y="164"/>
                  <a:pt x="722" y="418"/>
                  <a:pt x="790" y="506"/>
                </a:cubicBezTo>
              </a:path>
            </a:pathLst>
          </a:custGeom>
          <a:noFill/>
          <a:ln w="9525">
            <a:solidFill>
              <a:srgbClr val="FF0000"/>
            </a:solidFill>
            <a:miter lim="800000"/>
            <a:headEnd/>
            <a:tailEnd type="triangle" w="med" len="med"/>
          </a:ln>
        </p:spPr>
        <p:txBody>
          <a:bodyPr wrap="none">
            <a:prstTxWarp prst="textNoShape">
              <a:avLst/>
            </a:prstTxWarp>
          </a:bodyPr>
          <a:lstStyle/>
          <a:p>
            <a:endParaRPr lang="de-DE"/>
          </a:p>
        </p:txBody>
      </p:sp>
      <p:graphicFrame>
        <p:nvGraphicFramePr>
          <p:cNvPr id="105475" name="Object 3"/>
          <p:cNvGraphicFramePr>
            <a:graphicFrameLocks noChangeAspect="1"/>
          </p:cNvGraphicFramePr>
          <p:nvPr/>
        </p:nvGraphicFramePr>
        <p:xfrm>
          <a:off x="7245350" y="2292356"/>
          <a:ext cx="2173288" cy="2144713"/>
        </p:xfrm>
        <a:graphic>
          <a:graphicData uri="http://schemas.openxmlformats.org/presentationml/2006/ole">
            <p:oleObj spid="_x0000_s105475" name="CorelDRAW" r:id="rId5" imgW="5046840" imgH="4970880" progId="">
              <p:embed/>
            </p:oleObj>
          </a:graphicData>
        </a:graphic>
      </p:graphicFrame>
      <p:graphicFrame>
        <p:nvGraphicFramePr>
          <p:cNvPr id="105476" name="Object 4"/>
          <p:cNvGraphicFramePr>
            <a:graphicFrameLocks noChangeAspect="1"/>
          </p:cNvGraphicFramePr>
          <p:nvPr/>
        </p:nvGraphicFramePr>
        <p:xfrm>
          <a:off x="5837238" y="1916113"/>
          <a:ext cx="1046162" cy="1173162"/>
        </p:xfrm>
        <a:graphic>
          <a:graphicData uri="http://schemas.openxmlformats.org/presentationml/2006/ole">
            <p:oleObj spid="_x0000_s105476" name="Visio" r:id="rId6" imgW="2028600" imgH="2270160" progId="Visio.Drawing.11">
              <p:embed/>
            </p:oleObj>
          </a:graphicData>
        </a:graphic>
      </p:graphicFrame>
      <p:graphicFrame>
        <p:nvGraphicFramePr>
          <p:cNvPr id="105477" name="Object 5"/>
          <p:cNvGraphicFramePr>
            <a:graphicFrameLocks noChangeAspect="1"/>
          </p:cNvGraphicFramePr>
          <p:nvPr/>
        </p:nvGraphicFramePr>
        <p:xfrm>
          <a:off x="5930903" y="4003675"/>
          <a:ext cx="1027113" cy="1150938"/>
        </p:xfrm>
        <a:graphic>
          <a:graphicData uri="http://schemas.openxmlformats.org/presentationml/2006/ole">
            <p:oleObj spid="_x0000_s105477" name="CorelDRAW" r:id="rId7" imgW="2028600" imgH="2270160" progId="">
              <p:embed/>
            </p:oleObj>
          </a:graphicData>
        </a:graphic>
      </p:graphicFrame>
      <p:graphicFrame>
        <p:nvGraphicFramePr>
          <p:cNvPr id="105478" name="Object 6"/>
          <p:cNvGraphicFramePr>
            <a:graphicFrameLocks noChangeAspect="1"/>
          </p:cNvGraphicFramePr>
          <p:nvPr/>
        </p:nvGraphicFramePr>
        <p:xfrm>
          <a:off x="1395413" y="4076700"/>
          <a:ext cx="4083050" cy="1454150"/>
        </p:xfrm>
        <a:graphic>
          <a:graphicData uri="http://schemas.openxmlformats.org/presentationml/2006/ole">
            <p:oleObj spid="_x0000_s105478" name="CorelDRAW" r:id="rId8" imgW="12700" imgH="12700" progId="">
              <p:embed/>
            </p:oleObj>
          </a:graphicData>
        </a:graphic>
      </p:graphicFrame>
      <p:sp>
        <p:nvSpPr>
          <p:cNvPr id="105482" name="Text Box 42"/>
          <p:cNvSpPr txBox="1">
            <a:spLocks noChangeArrowheads="1"/>
          </p:cNvSpPr>
          <p:nvPr/>
        </p:nvSpPr>
        <p:spPr bwMode="auto">
          <a:xfrm>
            <a:off x="7102478" y="4411663"/>
            <a:ext cx="2460625" cy="457200"/>
          </a:xfrm>
          <a:prstGeom prst="rect">
            <a:avLst/>
          </a:prstGeom>
          <a:noFill/>
          <a:ln w="9525">
            <a:noFill/>
            <a:miter lim="800000"/>
            <a:headEnd/>
            <a:tailEnd/>
          </a:ln>
        </p:spPr>
        <p:txBody>
          <a:bodyPr wrap="none">
            <a:prstTxWarp prst="textNoShape">
              <a:avLst/>
            </a:prstTxWarp>
            <a:spAutoFit/>
          </a:bodyPr>
          <a:lstStyle/>
          <a:p>
            <a:r>
              <a:rPr lang="de-DE">
                <a:solidFill>
                  <a:schemeClr val="accent2"/>
                </a:solidFill>
              </a:rPr>
              <a:t>Microsoft Phoenix</a:t>
            </a:r>
          </a:p>
        </p:txBody>
      </p:sp>
      <p:sp>
        <p:nvSpPr>
          <p:cNvPr id="105483" name="Text Box 43"/>
          <p:cNvSpPr txBox="1">
            <a:spLocks noChangeArrowheads="1"/>
          </p:cNvSpPr>
          <p:nvPr/>
        </p:nvSpPr>
        <p:spPr bwMode="auto">
          <a:xfrm>
            <a:off x="7327900" y="1747838"/>
            <a:ext cx="1790700" cy="457200"/>
          </a:xfrm>
          <a:prstGeom prst="rect">
            <a:avLst/>
          </a:prstGeom>
          <a:noFill/>
          <a:ln w="9525">
            <a:noFill/>
            <a:miter lim="800000"/>
            <a:headEnd/>
            <a:tailEnd/>
          </a:ln>
        </p:spPr>
        <p:txBody>
          <a:bodyPr wrap="none">
            <a:prstTxWarp prst="textNoShape">
              <a:avLst/>
            </a:prstTxWarp>
            <a:spAutoFit/>
          </a:bodyPr>
          <a:lstStyle/>
          <a:p>
            <a:r>
              <a:rPr lang="de-DE" b="1">
                <a:solidFill>
                  <a:schemeClr val="accent2"/>
                </a:solidFill>
                <a:latin typeface="Arial" charset="0"/>
              </a:rPr>
              <a:t>LOOM.NET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515938" y="228600"/>
            <a:ext cx="11163300" cy="677108"/>
          </a:xfrm>
        </p:spPr>
        <p:txBody>
          <a:bodyPr/>
          <a:lstStyle/>
          <a:p>
            <a:r>
              <a:rPr lang="de-DE"/>
              <a:t>The Distributed Control Lab</a:t>
            </a:r>
            <a:endParaRPr lang="en-GB"/>
          </a:p>
        </p:txBody>
      </p:sp>
      <p:graphicFrame>
        <p:nvGraphicFramePr>
          <p:cNvPr id="19458" name="Object 2"/>
          <p:cNvGraphicFramePr>
            <a:graphicFrameLocks noChangeAspect="1"/>
          </p:cNvGraphicFramePr>
          <p:nvPr/>
        </p:nvGraphicFramePr>
        <p:xfrm>
          <a:off x="812485" y="1447800"/>
          <a:ext cx="10866954" cy="5181600"/>
        </p:xfrm>
        <a:graphic>
          <a:graphicData uri="http://schemas.openxmlformats.org/presentationml/2006/ole">
            <p:oleObj spid="_x0000_s162818" name="Bitmap Image" r:id="rId4" imgW="19361905" imgH="9333333" progId="PBrush">
              <p:embed/>
            </p:oleObj>
          </a:graphicData>
        </a:graphic>
      </p:graphicFrame>
      <p:pic>
        <p:nvPicPr>
          <p:cNvPr id="19460" name="Picture 4"/>
          <p:cNvPicPr>
            <a:picLocks noChangeAspect="1" noChangeArrowheads="1"/>
          </p:cNvPicPr>
          <p:nvPr/>
        </p:nvPicPr>
        <p:blipFill>
          <a:blip r:embed="rId5"/>
          <a:srcRect/>
          <a:stretch>
            <a:fillRect/>
          </a:stretch>
        </p:blipFill>
        <p:spPr bwMode="auto">
          <a:xfrm>
            <a:off x="3871989" y="5389570"/>
            <a:ext cx="2308382" cy="1298575"/>
          </a:xfrm>
          <a:prstGeom prst="rect">
            <a:avLst/>
          </a:prstGeom>
          <a:noFill/>
          <a:ln w="9525">
            <a:noFill/>
            <a:miter lim="800000"/>
            <a:headEnd/>
            <a:tailEnd/>
          </a:ln>
        </p:spPr>
      </p:pic>
      <p:sp>
        <p:nvSpPr>
          <p:cNvPr id="19461" name="Text Box 5"/>
          <p:cNvSpPr txBox="1">
            <a:spLocks noChangeArrowheads="1"/>
          </p:cNvSpPr>
          <p:nvPr/>
        </p:nvSpPr>
        <p:spPr bwMode="auto">
          <a:xfrm>
            <a:off x="4036219" y="6172200"/>
            <a:ext cx="2133600" cy="304800"/>
          </a:xfrm>
          <a:prstGeom prst="rect">
            <a:avLst/>
          </a:prstGeom>
          <a:noFill/>
          <a:ln w="9525">
            <a:noFill/>
            <a:miter lim="800000"/>
            <a:headEnd/>
            <a:tailEnd/>
          </a:ln>
        </p:spPr>
        <p:txBody>
          <a:bodyPr wrap="square">
            <a:prstTxWarp prst="textNoShape">
              <a:avLst/>
            </a:prstTxWarp>
            <a:spAutoFit/>
          </a:bodyPr>
          <a:lstStyle/>
          <a:p>
            <a:r>
              <a:rPr lang="en-US" sz="1400" dirty="0">
                <a:solidFill>
                  <a:schemeClr val="bg1"/>
                </a:solidFill>
              </a:rPr>
              <a:t>Visual Studio Integration</a:t>
            </a:r>
            <a:endParaRPr lang="en-US" dirty="0">
              <a:solidFill>
                <a:schemeClr val="bg1"/>
              </a:solidFill>
              <a:latin typeface="Times New Roman" charset="0"/>
            </a:endParaRPr>
          </a:p>
        </p:txBody>
      </p:sp>
      <p:sp>
        <p:nvSpPr>
          <p:cNvPr id="19462" name="Line 6"/>
          <p:cNvSpPr>
            <a:spLocks noChangeShapeType="1"/>
          </p:cNvSpPr>
          <p:nvPr/>
        </p:nvSpPr>
        <p:spPr bwMode="auto">
          <a:xfrm flipV="1">
            <a:off x="4724671" y="4926020"/>
            <a:ext cx="48664" cy="382587"/>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de-DE"/>
          </a:p>
        </p:txBody>
      </p:sp>
      <p:sp>
        <p:nvSpPr>
          <p:cNvPr id="7" name="Textfeld 12"/>
          <p:cNvSpPr txBox="1">
            <a:spLocks noChangeArrowheads="1"/>
          </p:cNvSpPr>
          <p:nvPr/>
        </p:nvSpPr>
        <p:spPr bwMode="auto">
          <a:xfrm>
            <a:off x="11043447" y="6167443"/>
            <a:ext cx="917575" cy="461963"/>
          </a:xfrm>
          <a:prstGeom prst="rect">
            <a:avLst/>
          </a:prstGeom>
          <a:noFill/>
          <a:ln w="9525">
            <a:noFill/>
            <a:miter lim="800000"/>
            <a:headEnd/>
            <a:tailEnd/>
          </a:ln>
        </p:spPr>
        <p:txBody>
          <a:bodyPr wrap="none">
            <a:prstTxWarp prst="textNoShape">
              <a:avLst/>
            </a:prstTxWarp>
            <a:spAutoFit/>
          </a:bodyPr>
          <a:lstStyle/>
          <a:p>
            <a:r>
              <a:rPr lang="de-DE" dirty="0">
                <a:solidFill>
                  <a:schemeClr val="bg1"/>
                </a:solidFill>
              </a:rPr>
              <a:t>Video</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515938" y="228604"/>
            <a:ext cx="11163300" cy="677863"/>
          </a:xfrm>
          <a:noFill/>
        </p:spPr>
        <p:txBody>
          <a:bodyPr/>
          <a:lstStyle/>
          <a:p>
            <a:pPr eaLnBrk="1" hangingPunct="1"/>
            <a:r>
              <a:rPr lang="en-US"/>
              <a:t>Agenda</a:t>
            </a:r>
          </a:p>
        </p:txBody>
      </p:sp>
      <p:sp>
        <p:nvSpPr>
          <p:cNvPr id="93187" name="Inhaltsplatzhalter 4"/>
          <p:cNvSpPr>
            <a:spLocks noGrp="1"/>
          </p:cNvSpPr>
          <p:nvPr>
            <p:ph idx="1"/>
          </p:nvPr>
        </p:nvSpPr>
        <p:spPr>
          <a:xfrm>
            <a:off x="515938" y="1420813"/>
            <a:ext cx="11163300" cy="5230812"/>
          </a:xfrm>
        </p:spPr>
        <p:txBody>
          <a:bodyPr/>
          <a:lstStyle/>
          <a:p>
            <a:pPr eaLnBrk="1" hangingPunct="1">
              <a:lnSpc>
                <a:spcPct val="105000"/>
              </a:lnSpc>
              <a:buFontTx/>
              <a:buNone/>
              <a:defRPr/>
            </a:pPr>
            <a:r>
              <a:rPr lang="en-US" dirty="0" smtClean="0"/>
              <a:t>Learning/Teaching based on Phoenix/WRK</a:t>
            </a:r>
          </a:p>
          <a:p>
            <a:pPr eaLnBrk="1" hangingPunct="1">
              <a:lnSpc>
                <a:spcPct val="105000"/>
              </a:lnSpc>
              <a:defRPr/>
            </a:pPr>
            <a:r>
              <a:rPr lang="en-US" sz="2800" dirty="0" smtClean="0"/>
              <a:t>Extending Phoenix to support AOP</a:t>
            </a:r>
          </a:p>
          <a:p>
            <a:pPr eaLnBrk="1" hangingPunct="1">
              <a:lnSpc>
                <a:spcPct val="105000"/>
              </a:lnSpc>
              <a:defRPr/>
            </a:pPr>
            <a:r>
              <a:rPr lang="en-US" sz="2800" b="1" dirty="0" smtClean="0"/>
              <a:t>Building Adaptive Systems based on Phoenix/AOP tool</a:t>
            </a:r>
          </a:p>
          <a:p>
            <a:pPr eaLnBrk="1" hangingPunct="1">
              <a:lnSpc>
                <a:spcPct val="105000"/>
              </a:lnSpc>
              <a:defRPr/>
            </a:pPr>
            <a:r>
              <a:rPr lang="en-US" sz="2800" dirty="0" smtClean="0"/>
              <a:t>Experiencing the classroom with WRK</a:t>
            </a:r>
          </a:p>
          <a:p>
            <a:pPr eaLnBrk="1" hangingPunct="1">
              <a:lnSpc>
                <a:spcPct val="105000"/>
              </a:lnSpc>
              <a:defRPr/>
            </a:pPr>
            <a:r>
              <a:rPr lang="en-US" sz="2800" dirty="0" smtClean="0"/>
              <a:t>Generating Phoenix/</a:t>
            </a:r>
            <a:r>
              <a:rPr lang="en-US" sz="2800" dirty="0" err="1" smtClean="0"/>
              <a:t>doxygen</a:t>
            </a:r>
            <a:r>
              <a:rPr lang="en-US" sz="2800" dirty="0" smtClean="0"/>
              <a:t> hyperlinked reference of the WRK</a:t>
            </a:r>
          </a:p>
          <a:p>
            <a:pPr eaLnBrk="1" hangingPunct="1">
              <a:lnSpc>
                <a:spcPct val="105000"/>
              </a:lnSpc>
              <a:defRPr/>
            </a:pPr>
            <a:r>
              <a:rPr lang="en-US" sz="2800" dirty="0" smtClean="0"/>
              <a:t>Using/extending Phoenix to build WRK</a:t>
            </a:r>
          </a:p>
          <a:p>
            <a:pPr eaLnBrk="1" hangingPunct="1">
              <a:lnSpc>
                <a:spcPct val="105000"/>
              </a:lnSpc>
              <a:buFontTx/>
              <a:buNone/>
              <a:defRPr/>
            </a:pPr>
            <a:endParaRPr lang="en-US" sz="1050" dirty="0" smtClean="0"/>
          </a:p>
          <a:p>
            <a:pPr eaLnBrk="1" hangingPunct="1">
              <a:lnSpc>
                <a:spcPct val="105000"/>
              </a:lnSpc>
              <a:buFontTx/>
              <a:buNone/>
              <a:defRPr/>
            </a:pPr>
            <a:r>
              <a:rPr lang="en-US" dirty="0" smtClean="0"/>
              <a:t>Research based on Phoenix/WRK</a:t>
            </a:r>
          </a:p>
          <a:p>
            <a:pPr eaLnBrk="1" hangingPunct="1">
              <a:lnSpc>
                <a:spcPct val="105000"/>
              </a:lnSpc>
              <a:defRPr/>
            </a:pPr>
            <a:r>
              <a:rPr lang="en-US" sz="2800" dirty="0" err="1" smtClean="0"/>
              <a:t>Kstructing</a:t>
            </a:r>
            <a:r>
              <a:rPr lang="en-US" sz="2800" dirty="0" smtClean="0"/>
              <a:t> Windows</a:t>
            </a:r>
          </a:p>
          <a:p>
            <a:pPr eaLnBrk="1" hangingPunct="1">
              <a:lnSpc>
                <a:spcPct val="105000"/>
              </a:lnSpc>
              <a:defRPr/>
            </a:pPr>
            <a:r>
              <a:rPr lang="en-US" sz="2800" dirty="0" smtClean="0"/>
              <a:t>Scheduling Server based on WRK</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a:xfrm>
            <a:off x="515938" y="228600"/>
            <a:ext cx="11163300" cy="1173163"/>
          </a:xfrm>
          <a:noFill/>
        </p:spPr>
        <p:txBody>
          <a:bodyPr/>
          <a:lstStyle/>
          <a:p>
            <a:pPr eaLnBrk="1" hangingPunct="1"/>
            <a:r>
              <a:rPr lang="en-US"/>
              <a:t>A More Sophisticated Example </a:t>
            </a:r>
            <a:br>
              <a:rPr lang="en-US"/>
            </a:br>
            <a:r>
              <a:rPr lang="en-US" sz="3600"/>
              <a:t>Dynamic Component Updates</a:t>
            </a:r>
          </a:p>
        </p:txBody>
      </p:sp>
      <p:sp>
        <p:nvSpPr>
          <p:cNvPr id="109571" name="Rectangle 3"/>
          <p:cNvSpPr>
            <a:spLocks noGrp="1"/>
          </p:cNvSpPr>
          <p:nvPr>
            <p:ph idx="1"/>
          </p:nvPr>
        </p:nvSpPr>
        <p:spPr>
          <a:xfrm>
            <a:off x="531813" y="1600206"/>
            <a:ext cx="11163300" cy="4868863"/>
          </a:xfrm>
        </p:spPr>
        <p:txBody>
          <a:bodyPr/>
          <a:lstStyle/>
          <a:p>
            <a:pPr eaLnBrk="1" hangingPunct="1"/>
            <a:r>
              <a:rPr lang="en-US" sz="2800"/>
              <a:t>Components have to be updated dynamically to:</a:t>
            </a:r>
          </a:p>
          <a:p>
            <a:pPr lvl="1" eaLnBrk="1" hangingPunct="1"/>
            <a:r>
              <a:rPr lang="en-US" sz="2400"/>
              <a:t>Activate more appropriate algorithms at runtime</a:t>
            </a:r>
          </a:p>
          <a:p>
            <a:pPr lvl="1" eaLnBrk="1" hangingPunct="1"/>
            <a:r>
              <a:rPr lang="en-US" sz="2400"/>
              <a:t>Change graphical representation of adapted architecture</a:t>
            </a:r>
          </a:p>
          <a:p>
            <a:pPr eaLnBrk="1" hangingPunct="1"/>
            <a:r>
              <a:rPr lang="en-US" sz="2800"/>
              <a:t>Adaptability demands short black-out times: </a:t>
            </a:r>
          </a:p>
          <a:p>
            <a:pPr lvl="1" eaLnBrk="1" hangingPunct="1"/>
            <a:r>
              <a:rPr lang="en-US" sz="2400"/>
              <a:t>Updates must be performed at runtime</a:t>
            </a:r>
          </a:p>
          <a:p>
            <a:pPr lvl="1" eaLnBrk="1" hangingPunct="1"/>
            <a:r>
              <a:rPr lang="en-US" sz="2400"/>
              <a:t>Component restart not always possible</a:t>
            </a:r>
          </a:p>
          <a:p>
            <a:pPr eaLnBrk="1" hangingPunct="1"/>
            <a:r>
              <a:rPr lang="en-US" sz="2800"/>
              <a:t>State must be transferred from old to new version</a:t>
            </a:r>
          </a:p>
          <a:p>
            <a:pPr eaLnBrk="1" hangingPunct="1"/>
            <a:r>
              <a:rPr lang="en-US" sz="2800"/>
              <a:t>Update must be atomic in order to maintain:</a:t>
            </a:r>
          </a:p>
          <a:p>
            <a:pPr lvl="1" eaLnBrk="1" hangingPunct="1"/>
            <a:r>
              <a:rPr lang="en-US" sz="2400"/>
              <a:t>Structural consistency</a:t>
            </a:r>
          </a:p>
          <a:p>
            <a:pPr lvl="1" eaLnBrk="1" hangingPunct="1"/>
            <a:r>
              <a:rPr lang="en-US" sz="2400"/>
              <a:t>Consistency of application invariants</a:t>
            </a:r>
          </a:p>
          <a:p>
            <a:pPr eaLnBrk="1" hangingPunct="1"/>
            <a:endParaRPr lang="en-US" sz="280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a:noFill/>
        </p:spPr>
        <p:txBody>
          <a:bodyPr/>
          <a:lstStyle/>
          <a:p>
            <a:pPr eaLnBrk="1" hangingPunct="1"/>
            <a:r>
              <a:rPr lang="en-US"/>
              <a:t>Components &amp; Root Objects</a:t>
            </a:r>
          </a:p>
        </p:txBody>
      </p:sp>
      <p:sp>
        <p:nvSpPr>
          <p:cNvPr id="111686" name="Rectangle 70"/>
          <p:cNvSpPr>
            <a:spLocks noGrp="1" noChangeArrowheads="1"/>
          </p:cNvSpPr>
          <p:nvPr>
            <p:ph idx="1"/>
          </p:nvPr>
        </p:nvSpPr>
        <p:spPr>
          <a:xfrm>
            <a:off x="814388" y="1412875"/>
            <a:ext cx="5300662" cy="1169551"/>
          </a:xfrm>
          <a:noFill/>
        </p:spPr>
        <p:txBody>
          <a:bodyPr/>
          <a:lstStyle/>
          <a:p>
            <a:pPr eaLnBrk="1" hangingPunct="1">
              <a:lnSpc>
                <a:spcPct val="80000"/>
              </a:lnSpc>
            </a:pPr>
            <a:r>
              <a:rPr lang="en-US" sz="2000" dirty="0"/>
              <a:t>A component is a set of objects</a:t>
            </a:r>
          </a:p>
          <a:p>
            <a:pPr eaLnBrk="1" hangingPunct="1">
              <a:lnSpc>
                <a:spcPct val="80000"/>
              </a:lnSpc>
            </a:pPr>
            <a:r>
              <a:rPr lang="en-US" sz="2000" dirty="0"/>
              <a:t>Each object has a type</a:t>
            </a:r>
          </a:p>
          <a:p>
            <a:pPr eaLnBrk="1" hangingPunct="1">
              <a:lnSpc>
                <a:spcPct val="80000"/>
              </a:lnSpc>
            </a:pPr>
            <a:r>
              <a:rPr lang="en-US" sz="2000" dirty="0"/>
              <a:t>Each type is defined in an assembly</a:t>
            </a:r>
          </a:p>
          <a:p>
            <a:pPr eaLnBrk="1" hangingPunct="1">
              <a:lnSpc>
                <a:spcPct val="80000"/>
              </a:lnSpc>
            </a:pPr>
            <a:r>
              <a:rPr lang="en-US" sz="2000" dirty="0"/>
              <a:t>Each assembly has a version</a:t>
            </a:r>
          </a:p>
        </p:txBody>
      </p:sp>
      <p:sp>
        <p:nvSpPr>
          <p:cNvPr id="111619" name="Text Box 3"/>
          <p:cNvSpPr txBox="1">
            <a:spLocks noChangeArrowheads="1"/>
          </p:cNvSpPr>
          <p:nvPr/>
        </p:nvSpPr>
        <p:spPr bwMode="auto">
          <a:xfrm>
            <a:off x="6789738" y="6261100"/>
            <a:ext cx="3290887" cy="336550"/>
          </a:xfrm>
          <a:prstGeom prst="rect">
            <a:avLst/>
          </a:prstGeom>
          <a:noFill/>
          <a:ln w="9525">
            <a:noFill/>
            <a:miter lim="800000"/>
            <a:headEnd/>
            <a:tailEnd/>
          </a:ln>
        </p:spPr>
        <p:txBody>
          <a:bodyPr>
            <a:prstTxWarp prst="textNoShape">
              <a:avLst/>
            </a:prstTxWarp>
            <a:spAutoFit/>
          </a:bodyPr>
          <a:lstStyle/>
          <a:p>
            <a:pPr>
              <a:spcBef>
                <a:spcPct val="50000"/>
              </a:spcBef>
            </a:pPr>
            <a:r>
              <a:rPr lang="de-DE" sz="1600">
                <a:solidFill>
                  <a:schemeClr val="accent2"/>
                </a:solidFill>
                <a:latin typeface="Arial" charset="0"/>
              </a:rPr>
              <a:t>application threads</a:t>
            </a:r>
            <a:endParaRPr lang="en-US" sz="1600">
              <a:solidFill>
                <a:schemeClr val="accent2"/>
              </a:solidFill>
              <a:latin typeface="Arial" charset="0"/>
            </a:endParaRPr>
          </a:p>
        </p:txBody>
      </p:sp>
      <p:sp>
        <p:nvSpPr>
          <p:cNvPr id="111620" name="AutoShape 4"/>
          <p:cNvSpPr>
            <a:spLocks noChangeArrowheads="1"/>
          </p:cNvSpPr>
          <p:nvPr/>
        </p:nvSpPr>
        <p:spPr bwMode="auto">
          <a:xfrm>
            <a:off x="4699000" y="2959106"/>
            <a:ext cx="5646738" cy="2646363"/>
          </a:xfrm>
          <a:prstGeom prst="roundRect">
            <a:avLst>
              <a:gd name="adj" fmla="val 16667"/>
            </a:avLst>
          </a:prstGeom>
          <a:solidFill>
            <a:srgbClr val="CCFFFF"/>
          </a:solidFill>
          <a:ln w="9525">
            <a:solidFill>
              <a:schemeClr val="tx1"/>
            </a:solidFill>
            <a:round/>
            <a:headEnd/>
            <a:tailEnd/>
          </a:ln>
        </p:spPr>
        <p:txBody>
          <a:bodyPr wrap="none" anchor="ctr">
            <a:prstTxWarp prst="textNoShape">
              <a:avLst/>
            </a:prstTxWarp>
          </a:bodyPr>
          <a:lstStyle/>
          <a:p>
            <a:endParaRPr lang="de-DE"/>
          </a:p>
        </p:txBody>
      </p:sp>
      <p:sp>
        <p:nvSpPr>
          <p:cNvPr id="111621" name="Oval 5"/>
          <p:cNvSpPr>
            <a:spLocks noChangeArrowheads="1"/>
          </p:cNvSpPr>
          <p:nvPr/>
        </p:nvSpPr>
        <p:spPr bwMode="auto">
          <a:xfrm>
            <a:off x="10134600" y="4173538"/>
            <a:ext cx="401638" cy="2968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de-DE"/>
          </a:p>
        </p:txBody>
      </p:sp>
      <p:sp>
        <p:nvSpPr>
          <p:cNvPr id="111622" name="Oval 6"/>
          <p:cNvSpPr>
            <a:spLocks noChangeArrowheads="1"/>
          </p:cNvSpPr>
          <p:nvPr/>
        </p:nvSpPr>
        <p:spPr bwMode="auto">
          <a:xfrm>
            <a:off x="4489450" y="4081469"/>
            <a:ext cx="392113" cy="301625"/>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de-DE"/>
          </a:p>
        </p:txBody>
      </p:sp>
      <p:sp>
        <p:nvSpPr>
          <p:cNvPr id="111623" name="Freeform 7"/>
          <p:cNvSpPr>
            <a:spLocks/>
          </p:cNvSpPr>
          <p:nvPr/>
        </p:nvSpPr>
        <p:spPr bwMode="auto">
          <a:xfrm flipV="1">
            <a:off x="5162550" y="6270625"/>
            <a:ext cx="1524000" cy="76200"/>
          </a:xfrm>
          <a:custGeom>
            <a:avLst/>
            <a:gdLst>
              <a:gd name="T0" fmla="*/ 0 w 1680"/>
              <a:gd name="T1" fmla="*/ 36290250 h 160"/>
              <a:gd name="T2" fmla="*/ 197497700 w 1680"/>
              <a:gd name="T3" fmla="*/ 3629025 h 160"/>
              <a:gd name="T4" fmla="*/ 394996307 w 1680"/>
              <a:gd name="T5" fmla="*/ 36290250 h 160"/>
              <a:gd name="T6" fmla="*/ 592494007 w 1680"/>
              <a:gd name="T7" fmla="*/ 3629025 h 160"/>
              <a:gd name="T8" fmla="*/ 750491986 w 1680"/>
              <a:gd name="T9" fmla="*/ 36290250 h 160"/>
              <a:gd name="T10" fmla="*/ 947990593 w 1680"/>
              <a:gd name="T11" fmla="*/ 3629025 h 160"/>
              <a:gd name="T12" fmla="*/ 1105988571 w 1680"/>
              <a:gd name="T13" fmla="*/ 36290250 h 160"/>
              <a:gd name="T14" fmla="*/ 1303486271 w 1680"/>
              <a:gd name="T15" fmla="*/ 3629025 h 160"/>
              <a:gd name="T16" fmla="*/ 1382485714 w 1680"/>
              <a:gd name="T17" fmla="*/ 1451610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0"/>
              <a:gd name="T28" fmla="*/ 0 h 160"/>
              <a:gd name="T29" fmla="*/ 1680 w 1680"/>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0" h="160">
                <a:moveTo>
                  <a:pt x="0" y="160"/>
                </a:moveTo>
                <a:cubicBezTo>
                  <a:pt x="80" y="88"/>
                  <a:pt x="160" y="16"/>
                  <a:pt x="240" y="16"/>
                </a:cubicBezTo>
                <a:cubicBezTo>
                  <a:pt x="320" y="16"/>
                  <a:pt x="400" y="160"/>
                  <a:pt x="480" y="160"/>
                </a:cubicBezTo>
                <a:cubicBezTo>
                  <a:pt x="560" y="160"/>
                  <a:pt x="648" y="16"/>
                  <a:pt x="720" y="16"/>
                </a:cubicBezTo>
                <a:cubicBezTo>
                  <a:pt x="792" y="16"/>
                  <a:pt x="840" y="160"/>
                  <a:pt x="912" y="160"/>
                </a:cubicBezTo>
                <a:cubicBezTo>
                  <a:pt x="984" y="160"/>
                  <a:pt x="1080" y="16"/>
                  <a:pt x="1152" y="16"/>
                </a:cubicBezTo>
                <a:cubicBezTo>
                  <a:pt x="1224" y="16"/>
                  <a:pt x="1272" y="160"/>
                  <a:pt x="1344" y="160"/>
                </a:cubicBezTo>
                <a:cubicBezTo>
                  <a:pt x="1416" y="160"/>
                  <a:pt x="1528" y="32"/>
                  <a:pt x="1584" y="16"/>
                </a:cubicBezTo>
                <a:cubicBezTo>
                  <a:pt x="1640" y="0"/>
                  <a:pt x="1664" y="56"/>
                  <a:pt x="1680" y="64"/>
                </a:cubicBezTo>
              </a:path>
            </a:pathLst>
          </a:custGeom>
          <a:noFill/>
          <a:ln w="9525">
            <a:solidFill>
              <a:schemeClr val="bg1"/>
            </a:solidFill>
            <a:round/>
            <a:headEnd/>
            <a:tailEnd/>
          </a:ln>
        </p:spPr>
        <p:txBody>
          <a:bodyPr>
            <a:prstTxWarp prst="textNoShape">
              <a:avLst/>
            </a:prstTxWarp>
          </a:bodyPr>
          <a:lstStyle/>
          <a:p>
            <a:endParaRPr lang="de-DE"/>
          </a:p>
        </p:txBody>
      </p:sp>
      <p:sp>
        <p:nvSpPr>
          <p:cNvPr id="111624" name="Freeform 8"/>
          <p:cNvSpPr>
            <a:spLocks/>
          </p:cNvSpPr>
          <p:nvPr/>
        </p:nvSpPr>
        <p:spPr bwMode="auto">
          <a:xfrm flipV="1">
            <a:off x="8364538" y="6224588"/>
            <a:ext cx="1522412" cy="76200"/>
          </a:xfrm>
          <a:custGeom>
            <a:avLst/>
            <a:gdLst>
              <a:gd name="T0" fmla="*/ 0 w 1680"/>
              <a:gd name="T1" fmla="*/ 36290250 h 160"/>
              <a:gd name="T2" fmla="*/ 197086202 w 1680"/>
              <a:gd name="T3" fmla="*/ 3629025 h 160"/>
              <a:gd name="T4" fmla="*/ 394173309 w 1680"/>
              <a:gd name="T5" fmla="*/ 36290250 h 160"/>
              <a:gd name="T6" fmla="*/ 591259511 w 1680"/>
              <a:gd name="T7" fmla="*/ 3629025 h 160"/>
              <a:gd name="T8" fmla="*/ 748928835 w 1680"/>
              <a:gd name="T9" fmla="*/ 36290250 h 160"/>
              <a:gd name="T10" fmla="*/ 946015942 w 1680"/>
              <a:gd name="T11" fmla="*/ 3629025 h 160"/>
              <a:gd name="T12" fmla="*/ 1103685266 w 1680"/>
              <a:gd name="T13" fmla="*/ 36290250 h 160"/>
              <a:gd name="T14" fmla="*/ 1300771468 w 1680"/>
              <a:gd name="T15" fmla="*/ 3629025 h 160"/>
              <a:gd name="T16" fmla="*/ 1379606130 w 1680"/>
              <a:gd name="T17" fmla="*/ 1451610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0"/>
              <a:gd name="T28" fmla="*/ 0 h 160"/>
              <a:gd name="T29" fmla="*/ 1680 w 1680"/>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0" h="160">
                <a:moveTo>
                  <a:pt x="0" y="160"/>
                </a:moveTo>
                <a:cubicBezTo>
                  <a:pt x="80" y="88"/>
                  <a:pt x="160" y="16"/>
                  <a:pt x="240" y="16"/>
                </a:cubicBezTo>
                <a:cubicBezTo>
                  <a:pt x="320" y="16"/>
                  <a:pt x="400" y="160"/>
                  <a:pt x="480" y="160"/>
                </a:cubicBezTo>
                <a:cubicBezTo>
                  <a:pt x="560" y="160"/>
                  <a:pt x="648" y="16"/>
                  <a:pt x="720" y="16"/>
                </a:cubicBezTo>
                <a:cubicBezTo>
                  <a:pt x="792" y="16"/>
                  <a:pt x="840" y="160"/>
                  <a:pt x="912" y="160"/>
                </a:cubicBezTo>
                <a:cubicBezTo>
                  <a:pt x="984" y="160"/>
                  <a:pt x="1080" y="16"/>
                  <a:pt x="1152" y="16"/>
                </a:cubicBezTo>
                <a:cubicBezTo>
                  <a:pt x="1224" y="16"/>
                  <a:pt x="1272" y="160"/>
                  <a:pt x="1344" y="160"/>
                </a:cubicBezTo>
                <a:cubicBezTo>
                  <a:pt x="1416" y="160"/>
                  <a:pt x="1528" y="32"/>
                  <a:pt x="1584" y="16"/>
                </a:cubicBezTo>
                <a:cubicBezTo>
                  <a:pt x="1640" y="0"/>
                  <a:pt x="1664" y="56"/>
                  <a:pt x="1680" y="64"/>
                </a:cubicBezTo>
              </a:path>
            </a:pathLst>
          </a:custGeom>
          <a:noFill/>
          <a:ln w="9525">
            <a:solidFill>
              <a:schemeClr val="bg1"/>
            </a:solidFill>
            <a:round/>
            <a:headEnd/>
            <a:tailEnd/>
          </a:ln>
        </p:spPr>
        <p:txBody>
          <a:bodyPr>
            <a:prstTxWarp prst="textNoShape">
              <a:avLst/>
            </a:prstTxWarp>
          </a:bodyPr>
          <a:lstStyle/>
          <a:p>
            <a:endParaRPr lang="de-DE"/>
          </a:p>
        </p:txBody>
      </p:sp>
      <p:sp>
        <p:nvSpPr>
          <p:cNvPr id="111625" name="Freeform 9"/>
          <p:cNvSpPr>
            <a:spLocks/>
          </p:cNvSpPr>
          <p:nvPr/>
        </p:nvSpPr>
        <p:spPr bwMode="auto">
          <a:xfrm flipV="1">
            <a:off x="6832603" y="5907088"/>
            <a:ext cx="1522413" cy="76200"/>
          </a:xfrm>
          <a:custGeom>
            <a:avLst/>
            <a:gdLst>
              <a:gd name="T0" fmla="*/ 0 w 1680"/>
              <a:gd name="T1" fmla="*/ 36290250 h 160"/>
              <a:gd name="T2" fmla="*/ 197087237 w 1680"/>
              <a:gd name="T3" fmla="*/ 3629025 h 160"/>
              <a:gd name="T4" fmla="*/ 394173568 w 1680"/>
              <a:gd name="T5" fmla="*/ 36290250 h 160"/>
              <a:gd name="T6" fmla="*/ 591260805 w 1680"/>
              <a:gd name="T7" fmla="*/ 3629025 h 160"/>
              <a:gd name="T8" fmla="*/ 748930233 w 1680"/>
              <a:gd name="T9" fmla="*/ 36290250 h 160"/>
              <a:gd name="T10" fmla="*/ 946016564 w 1680"/>
              <a:gd name="T11" fmla="*/ 3629025 h 160"/>
              <a:gd name="T12" fmla="*/ 1103685991 w 1680"/>
              <a:gd name="T13" fmla="*/ 36290250 h 160"/>
              <a:gd name="T14" fmla="*/ 1300773228 w 1680"/>
              <a:gd name="T15" fmla="*/ 3629025 h 160"/>
              <a:gd name="T16" fmla="*/ 1379607942 w 1680"/>
              <a:gd name="T17" fmla="*/ 1451610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0"/>
              <a:gd name="T28" fmla="*/ 0 h 160"/>
              <a:gd name="T29" fmla="*/ 1680 w 1680"/>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0" h="160">
                <a:moveTo>
                  <a:pt x="0" y="160"/>
                </a:moveTo>
                <a:cubicBezTo>
                  <a:pt x="80" y="88"/>
                  <a:pt x="160" y="16"/>
                  <a:pt x="240" y="16"/>
                </a:cubicBezTo>
                <a:cubicBezTo>
                  <a:pt x="320" y="16"/>
                  <a:pt x="400" y="160"/>
                  <a:pt x="480" y="160"/>
                </a:cubicBezTo>
                <a:cubicBezTo>
                  <a:pt x="560" y="160"/>
                  <a:pt x="648" y="16"/>
                  <a:pt x="720" y="16"/>
                </a:cubicBezTo>
                <a:cubicBezTo>
                  <a:pt x="792" y="16"/>
                  <a:pt x="840" y="160"/>
                  <a:pt x="912" y="160"/>
                </a:cubicBezTo>
                <a:cubicBezTo>
                  <a:pt x="984" y="160"/>
                  <a:pt x="1080" y="16"/>
                  <a:pt x="1152" y="16"/>
                </a:cubicBezTo>
                <a:cubicBezTo>
                  <a:pt x="1224" y="16"/>
                  <a:pt x="1272" y="160"/>
                  <a:pt x="1344" y="160"/>
                </a:cubicBezTo>
                <a:cubicBezTo>
                  <a:pt x="1416" y="160"/>
                  <a:pt x="1528" y="32"/>
                  <a:pt x="1584" y="16"/>
                </a:cubicBezTo>
                <a:cubicBezTo>
                  <a:pt x="1640" y="0"/>
                  <a:pt x="1664" y="56"/>
                  <a:pt x="1680" y="64"/>
                </a:cubicBezTo>
              </a:path>
            </a:pathLst>
          </a:custGeom>
          <a:noFill/>
          <a:ln w="9525">
            <a:solidFill>
              <a:schemeClr val="bg1"/>
            </a:solidFill>
            <a:round/>
            <a:headEnd/>
            <a:tailEnd/>
          </a:ln>
        </p:spPr>
        <p:txBody>
          <a:bodyPr>
            <a:prstTxWarp prst="textNoShape">
              <a:avLst/>
            </a:prstTxWarp>
          </a:bodyPr>
          <a:lstStyle/>
          <a:p>
            <a:endParaRPr lang="de-DE"/>
          </a:p>
        </p:txBody>
      </p:sp>
      <p:sp>
        <p:nvSpPr>
          <p:cNvPr id="111626" name="Rectangle 10"/>
          <p:cNvSpPr>
            <a:spLocks noChangeArrowheads="1"/>
          </p:cNvSpPr>
          <p:nvPr/>
        </p:nvSpPr>
        <p:spPr bwMode="auto">
          <a:xfrm>
            <a:off x="5113341" y="4119563"/>
            <a:ext cx="384175"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pPr algn="ctr"/>
            <a:r>
              <a:rPr lang="de-DE" sz="1200">
                <a:latin typeface="Arial" charset="0"/>
              </a:rPr>
              <a:t>R</a:t>
            </a:r>
            <a:endParaRPr lang="en-US" sz="1200">
              <a:latin typeface="Arial" charset="0"/>
            </a:endParaRPr>
          </a:p>
        </p:txBody>
      </p:sp>
      <p:sp>
        <p:nvSpPr>
          <p:cNvPr id="111627" name="Rectangle 11"/>
          <p:cNvSpPr>
            <a:spLocks noChangeArrowheads="1"/>
          </p:cNvSpPr>
          <p:nvPr/>
        </p:nvSpPr>
        <p:spPr bwMode="auto">
          <a:xfrm>
            <a:off x="7710491" y="4087813"/>
            <a:ext cx="382587"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de-DE"/>
          </a:p>
        </p:txBody>
      </p:sp>
      <p:sp>
        <p:nvSpPr>
          <p:cNvPr id="111628" name="Rectangle 12"/>
          <p:cNvSpPr>
            <a:spLocks noChangeArrowheads="1"/>
          </p:cNvSpPr>
          <p:nvPr/>
        </p:nvSpPr>
        <p:spPr bwMode="auto">
          <a:xfrm>
            <a:off x="7137400" y="3502025"/>
            <a:ext cx="382588"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de-DE"/>
          </a:p>
        </p:txBody>
      </p:sp>
      <p:sp>
        <p:nvSpPr>
          <p:cNvPr id="111629" name="Rectangle 13"/>
          <p:cNvSpPr>
            <a:spLocks noChangeArrowheads="1"/>
          </p:cNvSpPr>
          <p:nvPr/>
        </p:nvSpPr>
        <p:spPr bwMode="auto">
          <a:xfrm>
            <a:off x="8785225" y="4389438"/>
            <a:ext cx="382588"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de-DE"/>
          </a:p>
        </p:txBody>
      </p:sp>
      <p:sp>
        <p:nvSpPr>
          <p:cNvPr id="111630" name="Rectangle 14"/>
          <p:cNvSpPr>
            <a:spLocks noChangeArrowheads="1"/>
          </p:cNvSpPr>
          <p:nvPr/>
        </p:nvSpPr>
        <p:spPr bwMode="auto">
          <a:xfrm>
            <a:off x="9366253" y="3925888"/>
            <a:ext cx="384175"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de-DE"/>
          </a:p>
        </p:txBody>
      </p:sp>
      <p:sp>
        <p:nvSpPr>
          <p:cNvPr id="111631" name="Rectangle 15"/>
          <p:cNvSpPr>
            <a:spLocks noChangeArrowheads="1"/>
          </p:cNvSpPr>
          <p:nvPr/>
        </p:nvSpPr>
        <p:spPr bwMode="auto">
          <a:xfrm>
            <a:off x="8670925" y="3455988"/>
            <a:ext cx="382588"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de-DE"/>
          </a:p>
        </p:txBody>
      </p:sp>
      <p:sp>
        <p:nvSpPr>
          <p:cNvPr id="111632" name="Rectangle 16"/>
          <p:cNvSpPr>
            <a:spLocks noChangeArrowheads="1"/>
          </p:cNvSpPr>
          <p:nvPr/>
        </p:nvSpPr>
        <p:spPr bwMode="auto">
          <a:xfrm>
            <a:off x="6337300" y="3681413"/>
            <a:ext cx="382588"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de-DE"/>
          </a:p>
        </p:txBody>
      </p:sp>
      <p:sp>
        <p:nvSpPr>
          <p:cNvPr id="111633" name="Line 17"/>
          <p:cNvSpPr>
            <a:spLocks noChangeShapeType="1"/>
          </p:cNvSpPr>
          <p:nvPr/>
        </p:nvSpPr>
        <p:spPr bwMode="auto">
          <a:xfrm flipH="1" flipV="1">
            <a:off x="5314950" y="4327525"/>
            <a:ext cx="588963" cy="846138"/>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34" name="Line 18"/>
          <p:cNvSpPr>
            <a:spLocks noChangeShapeType="1"/>
          </p:cNvSpPr>
          <p:nvPr/>
        </p:nvSpPr>
        <p:spPr bwMode="auto">
          <a:xfrm flipV="1">
            <a:off x="7502525" y="4297369"/>
            <a:ext cx="350838" cy="896937"/>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35" name="Line 19"/>
          <p:cNvSpPr>
            <a:spLocks noChangeShapeType="1"/>
          </p:cNvSpPr>
          <p:nvPr/>
        </p:nvSpPr>
        <p:spPr bwMode="auto">
          <a:xfrm flipH="1" flipV="1">
            <a:off x="7315200" y="3709989"/>
            <a:ext cx="498475" cy="376237"/>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36" name="Line 20"/>
          <p:cNvSpPr>
            <a:spLocks noChangeShapeType="1"/>
          </p:cNvSpPr>
          <p:nvPr/>
        </p:nvSpPr>
        <p:spPr bwMode="auto">
          <a:xfrm flipV="1">
            <a:off x="5507041" y="3794125"/>
            <a:ext cx="801687" cy="41910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37" name="Line 21"/>
          <p:cNvSpPr>
            <a:spLocks noChangeShapeType="1"/>
          </p:cNvSpPr>
          <p:nvPr/>
        </p:nvSpPr>
        <p:spPr bwMode="auto">
          <a:xfrm flipV="1">
            <a:off x="5499100" y="4183065"/>
            <a:ext cx="2201863" cy="90487"/>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38" name="Line 22"/>
          <p:cNvSpPr>
            <a:spLocks noChangeShapeType="1"/>
          </p:cNvSpPr>
          <p:nvPr/>
        </p:nvSpPr>
        <p:spPr bwMode="auto">
          <a:xfrm flipV="1">
            <a:off x="6737353" y="3633788"/>
            <a:ext cx="384175" cy="144462"/>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39" name="Line 23"/>
          <p:cNvSpPr>
            <a:spLocks noChangeShapeType="1"/>
          </p:cNvSpPr>
          <p:nvPr/>
        </p:nvSpPr>
        <p:spPr bwMode="auto">
          <a:xfrm flipV="1">
            <a:off x="7921625" y="3573467"/>
            <a:ext cx="723900" cy="515937"/>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40" name="Line 24"/>
          <p:cNvSpPr>
            <a:spLocks noChangeShapeType="1"/>
          </p:cNvSpPr>
          <p:nvPr/>
        </p:nvSpPr>
        <p:spPr bwMode="auto">
          <a:xfrm>
            <a:off x="8093075" y="4189413"/>
            <a:ext cx="693738" cy="29845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41" name="Line 25"/>
          <p:cNvSpPr>
            <a:spLocks noChangeShapeType="1"/>
          </p:cNvSpPr>
          <p:nvPr/>
        </p:nvSpPr>
        <p:spPr bwMode="auto">
          <a:xfrm flipH="1" flipV="1">
            <a:off x="8959853" y="4602169"/>
            <a:ext cx="180975" cy="623887"/>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42" name="Line 26"/>
          <p:cNvSpPr>
            <a:spLocks noChangeShapeType="1"/>
          </p:cNvSpPr>
          <p:nvPr/>
        </p:nvSpPr>
        <p:spPr bwMode="auto">
          <a:xfrm flipV="1">
            <a:off x="9163053" y="4137027"/>
            <a:ext cx="366713" cy="346075"/>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43" name="Line 27"/>
          <p:cNvSpPr>
            <a:spLocks noChangeShapeType="1"/>
          </p:cNvSpPr>
          <p:nvPr/>
        </p:nvSpPr>
        <p:spPr bwMode="auto">
          <a:xfrm>
            <a:off x="9763125" y="4014788"/>
            <a:ext cx="355600" cy="258762"/>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44" name="Line 28"/>
          <p:cNvSpPr>
            <a:spLocks noChangeShapeType="1"/>
          </p:cNvSpPr>
          <p:nvPr/>
        </p:nvSpPr>
        <p:spPr bwMode="auto">
          <a:xfrm flipV="1">
            <a:off x="10545766" y="4327525"/>
            <a:ext cx="638175" cy="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45" name="Rectangle 29"/>
          <p:cNvSpPr>
            <a:spLocks noChangeArrowheads="1"/>
          </p:cNvSpPr>
          <p:nvPr/>
        </p:nvSpPr>
        <p:spPr bwMode="auto">
          <a:xfrm>
            <a:off x="7497766" y="3238506"/>
            <a:ext cx="195262"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46" name="Rectangle 30"/>
          <p:cNvSpPr>
            <a:spLocks noChangeArrowheads="1"/>
          </p:cNvSpPr>
          <p:nvPr/>
        </p:nvSpPr>
        <p:spPr bwMode="auto">
          <a:xfrm>
            <a:off x="7216775" y="3241681"/>
            <a:ext cx="195263"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47" name="Rectangle 31"/>
          <p:cNvSpPr>
            <a:spLocks noChangeArrowheads="1"/>
          </p:cNvSpPr>
          <p:nvPr/>
        </p:nvSpPr>
        <p:spPr bwMode="auto">
          <a:xfrm>
            <a:off x="4997450" y="3808416"/>
            <a:ext cx="195263"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48" name="Rectangle 32"/>
          <p:cNvSpPr>
            <a:spLocks noChangeArrowheads="1"/>
          </p:cNvSpPr>
          <p:nvPr/>
        </p:nvSpPr>
        <p:spPr bwMode="auto">
          <a:xfrm>
            <a:off x="5354638" y="3786188"/>
            <a:ext cx="195262"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49" name="Rectangle 33"/>
          <p:cNvSpPr>
            <a:spLocks noChangeArrowheads="1"/>
          </p:cNvSpPr>
          <p:nvPr/>
        </p:nvSpPr>
        <p:spPr bwMode="auto">
          <a:xfrm>
            <a:off x="5957888" y="4887919"/>
            <a:ext cx="195262"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0" name="Rectangle 34"/>
          <p:cNvSpPr>
            <a:spLocks noChangeArrowheads="1"/>
          </p:cNvSpPr>
          <p:nvPr/>
        </p:nvSpPr>
        <p:spPr bwMode="auto">
          <a:xfrm>
            <a:off x="6224591" y="4905381"/>
            <a:ext cx="195262"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1" name="Rectangle 35"/>
          <p:cNvSpPr>
            <a:spLocks noChangeArrowheads="1"/>
          </p:cNvSpPr>
          <p:nvPr/>
        </p:nvSpPr>
        <p:spPr bwMode="auto">
          <a:xfrm>
            <a:off x="7234238" y="4868869"/>
            <a:ext cx="195262"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2" name="Rectangle 36"/>
          <p:cNvSpPr>
            <a:spLocks noChangeArrowheads="1"/>
          </p:cNvSpPr>
          <p:nvPr/>
        </p:nvSpPr>
        <p:spPr bwMode="auto">
          <a:xfrm>
            <a:off x="6943728" y="4872044"/>
            <a:ext cx="195263"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3" name="Rectangle 37"/>
          <p:cNvSpPr>
            <a:spLocks noChangeArrowheads="1"/>
          </p:cNvSpPr>
          <p:nvPr/>
        </p:nvSpPr>
        <p:spPr bwMode="auto">
          <a:xfrm>
            <a:off x="7616828" y="4957769"/>
            <a:ext cx="195263"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4" name="Rectangle 38"/>
          <p:cNvSpPr>
            <a:spLocks noChangeArrowheads="1"/>
          </p:cNvSpPr>
          <p:nvPr/>
        </p:nvSpPr>
        <p:spPr bwMode="auto">
          <a:xfrm>
            <a:off x="9267825" y="4876806"/>
            <a:ext cx="193675"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5" name="Rectangle 39"/>
          <p:cNvSpPr>
            <a:spLocks noChangeArrowheads="1"/>
          </p:cNvSpPr>
          <p:nvPr/>
        </p:nvSpPr>
        <p:spPr bwMode="auto">
          <a:xfrm>
            <a:off x="6943728" y="3248031"/>
            <a:ext cx="195263"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6" name="Rectangle 40"/>
          <p:cNvSpPr>
            <a:spLocks noChangeArrowheads="1"/>
          </p:cNvSpPr>
          <p:nvPr/>
        </p:nvSpPr>
        <p:spPr bwMode="auto">
          <a:xfrm>
            <a:off x="9658350" y="3636964"/>
            <a:ext cx="195263"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7" name="Rectangle 41"/>
          <p:cNvSpPr>
            <a:spLocks noChangeArrowheads="1"/>
          </p:cNvSpPr>
          <p:nvPr/>
        </p:nvSpPr>
        <p:spPr bwMode="auto">
          <a:xfrm>
            <a:off x="9548816" y="4883156"/>
            <a:ext cx="195262"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8" name="Rectangle 42"/>
          <p:cNvSpPr>
            <a:spLocks noChangeArrowheads="1"/>
          </p:cNvSpPr>
          <p:nvPr/>
        </p:nvSpPr>
        <p:spPr bwMode="auto">
          <a:xfrm>
            <a:off x="8678863" y="3168656"/>
            <a:ext cx="195262"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59" name="Rectangle 43"/>
          <p:cNvSpPr>
            <a:spLocks noChangeArrowheads="1"/>
          </p:cNvSpPr>
          <p:nvPr/>
        </p:nvSpPr>
        <p:spPr bwMode="auto">
          <a:xfrm>
            <a:off x="8975725" y="3165481"/>
            <a:ext cx="193675" cy="98425"/>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60" name="Line 44"/>
          <p:cNvSpPr>
            <a:spLocks noChangeShapeType="1"/>
          </p:cNvSpPr>
          <p:nvPr/>
        </p:nvSpPr>
        <p:spPr bwMode="auto">
          <a:xfrm flipH="1" flipV="1">
            <a:off x="7061203" y="3351213"/>
            <a:ext cx="142875" cy="138112"/>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1" name="Line 45"/>
          <p:cNvSpPr>
            <a:spLocks noChangeShapeType="1"/>
          </p:cNvSpPr>
          <p:nvPr/>
        </p:nvSpPr>
        <p:spPr bwMode="auto">
          <a:xfrm flipV="1">
            <a:off x="7305675" y="3351219"/>
            <a:ext cx="0" cy="130175"/>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2" name="Line 46"/>
          <p:cNvSpPr>
            <a:spLocks noChangeShapeType="1"/>
          </p:cNvSpPr>
          <p:nvPr/>
        </p:nvSpPr>
        <p:spPr bwMode="auto">
          <a:xfrm flipV="1">
            <a:off x="7426325" y="3351219"/>
            <a:ext cx="152400" cy="130175"/>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3" name="Line 47"/>
          <p:cNvSpPr>
            <a:spLocks noChangeShapeType="1"/>
          </p:cNvSpPr>
          <p:nvPr/>
        </p:nvSpPr>
        <p:spPr bwMode="auto">
          <a:xfrm flipV="1">
            <a:off x="8807450" y="3260731"/>
            <a:ext cx="0" cy="182563"/>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4" name="Line 48"/>
          <p:cNvSpPr>
            <a:spLocks noChangeShapeType="1"/>
          </p:cNvSpPr>
          <p:nvPr/>
        </p:nvSpPr>
        <p:spPr bwMode="auto">
          <a:xfrm flipV="1">
            <a:off x="8959850" y="3282956"/>
            <a:ext cx="80963" cy="168275"/>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5" name="Line 49"/>
          <p:cNvSpPr>
            <a:spLocks noChangeShapeType="1"/>
          </p:cNvSpPr>
          <p:nvPr/>
        </p:nvSpPr>
        <p:spPr bwMode="auto">
          <a:xfrm flipV="1">
            <a:off x="9650416" y="3748088"/>
            <a:ext cx="101600" cy="174625"/>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6" name="Line 50"/>
          <p:cNvSpPr>
            <a:spLocks noChangeShapeType="1"/>
          </p:cNvSpPr>
          <p:nvPr/>
        </p:nvSpPr>
        <p:spPr bwMode="auto">
          <a:xfrm flipV="1">
            <a:off x="5954716" y="4989513"/>
            <a:ext cx="60325" cy="176212"/>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7" name="Line 51"/>
          <p:cNvSpPr>
            <a:spLocks noChangeShapeType="1"/>
          </p:cNvSpPr>
          <p:nvPr/>
        </p:nvSpPr>
        <p:spPr bwMode="auto">
          <a:xfrm flipV="1">
            <a:off x="6015038" y="5013331"/>
            <a:ext cx="265112" cy="182563"/>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8" name="Line 52"/>
          <p:cNvSpPr>
            <a:spLocks noChangeShapeType="1"/>
          </p:cNvSpPr>
          <p:nvPr/>
        </p:nvSpPr>
        <p:spPr bwMode="auto">
          <a:xfrm flipH="1" flipV="1">
            <a:off x="7019928" y="4975225"/>
            <a:ext cx="396875" cy="217488"/>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69" name="Line 53"/>
          <p:cNvSpPr>
            <a:spLocks noChangeShapeType="1"/>
          </p:cNvSpPr>
          <p:nvPr/>
        </p:nvSpPr>
        <p:spPr bwMode="auto">
          <a:xfrm flipH="1" flipV="1">
            <a:off x="7356478" y="4975225"/>
            <a:ext cx="106363" cy="217488"/>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70" name="Line 54"/>
          <p:cNvSpPr>
            <a:spLocks noChangeShapeType="1"/>
          </p:cNvSpPr>
          <p:nvPr/>
        </p:nvSpPr>
        <p:spPr bwMode="auto">
          <a:xfrm flipV="1">
            <a:off x="7558091" y="5065719"/>
            <a:ext cx="153987" cy="128587"/>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71" name="Line 55"/>
          <p:cNvSpPr>
            <a:spLocks noChangeShapeType="1"/>
          </p:cNvSpPr>
          <p:nvPr/>
        </p:nvSpPr>
        <p:spPr bwMode="auto">
          <a:xfrm flipV="1">
            <a:off x="9217025" y="4989513"/>
            <a:ext cx="139700" cy="24130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72" name="Line 56"/>
          <p:cNvSpPr>
            <a:spLocks noChangeShapeType="1"/>
          </p:cNvSpPr>
          <p:nvPr/>
        </p:nvSpPr>
        <p:spPr bwMode="auto">
          <a:xfrm flipV="1">
            <a:off x="9294816" y="4997450"/>
            <a:ext cx="325437" cy="22225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73" name="Line 57"/>
          <p:cNvSpPr>
            <a:spLocks noChangeShapeType="1"/>
          </p:cNvSpPr>
          <p:nvPr/>
        </p:nvSpPr>
        <p:spPr bwMode="auto">
          <a:xfrm flipH="1" flipV="1">
            <a:off x="5111750" y="3892556"/>
            <a:ext cx="131763" cy="220663"/>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74" name="Line 58"/>
          <p:cNvSpPr>
            <a:spLocks noChangeShapeType="1"/>
          </p:cNvSpPr>
          <p:nvPr/>
        </p:nvSpPr>
        <p:spPr bwMode="auto">
          <a:xfrm flipV="1">
            <a:off x="5376866" y="3884613"/>
            <a:ext cx="58737" cy="22225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75" name="Line 59"/>
          <p:cNvSpPr>
            <a:spLocks noChangeShapeType="1"/>
          </p:cNvSpPr>
          <p:nvPr/>
        </p:nvSpPr>
        <p:spPr bwMode="auto">
          <a:xfrm>
            <a:off x="6362700" y="2743206"/>
            <a:ext cx="0" cy="327025"/>
          </a:xfrm>
          <a:prstGeom prst="line">
            <a:avLst/>
          </a:prstGeom>
          <a:noFill/>
          <a:ln w="9525">
            <a:solidFill>
              <a:schemeClr val="bg1"/>
            </a:solidFill>
            <a:round/>
            <a:headEnd/>
            <a:tailEnd/>
          </a:ln>
        </p:spPr>
        <p:txBody>
          <a:bodyPr>
            <a:prstTxWarp prst="textNoShape">
              <a:avLst/>
            </a:prstTxWarp>
          </a:bodyPr>
          <a:lstStyle/>
          <a:p>
            <a:endParaRPr lang="de-DE"/>
          </a:p>
        </p:txBody>
      </p:sp>
      <p:sp>
        <p:nvSpPr>
          <p:cNvPr id="111676" name="Line 60"/>
          <p:cNvSpPr>
            <a:spLocks noChangeShapeType="1"/>
          </p:cNvSpPr>
          <p:nvPr/>
        </p:nvSpPr>
        <p:spPr bwMode="auto">
          <a:xfrm flipH="1">
            <a:off x="5497513" y="3573463"/>
            <a:ext cx="387350" cy="53975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77" name="Line 61"/>
          <p:cNvSpPr>
            <a:spLocks noChangeShapeType="1"/>
          </p:cNvSpPr>
          <p:nvPr/>
        </p:nvSpPr>
        <p:spPr bwMode="auto">
          <a:xfrm>
            <a:off x="3146425" y="4235450"/>
            <a:ext cx="1279525" cy="0"/>
          </a:xfrm>
          <a:prstGeom prst="line">
            <a:avLst/>
          </a:prstGeom>
          <a:noFill/>
          <a:ln w="19050">
            <a:solidFill>
              <a:schemeClr val="bg1"/>
            </a:solidFill>
            <a:prstDash val="dash"/>
            <a:round/>
            <a:headEnd/>
            <a:tailEnd type="triangle" w="med" len="med"/>
          </a:ln>
        </p:spPr>
        <p:txBody>
          <a:bodyPr>
            <a:prstTxWarp prst="textNoShape">
              <a:avLst/>
            </a:prstTxWarp>
          </a:bodyPr>
          <a:lstStyle/>
          <a:p>
            <a:endParaRPr lang="de-DE"/>
          </a:p>
        </p:txBody>
      </p:sp>
      <p:sp>
        <p:nvSpPr>
          <p:cNvPr id="111678" name="Line 62"/>
          <p:cNvSpPr>
            <a:spLocks noChangeShapeType="1"/>
          </p:cNvSpPr>
          <p:nvPr/>
        </p:nvSpPr>
        <p:spPr bwMode="auto">
          <a:xfrm>
            <a:off x="4897438" y="4227513"/>
            <a:ext cx="203200" cy="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1679" name="Line 63"/>
          <p:cNvSpPr>
            <a:spLocks noChangeShapeType="1"/>
          </p:cNvSpPr>
          <p:nvPr/>
        </p:nvSpPr>
        <p:spPr bwMode="auto">
          <a:xfrm flipV="1">
            <a:off x="5951538" y="5453063"/>
            <a:ext cx="0" cy="717550"/>
          </a:xfrm>
          <a:prstGeom prst="line">
            <a:avLst/>
          </a:prstGeom>
          <a:noFill/>
          <a:ln w="19050">
            <a:solidFill>
              <a:schemeClr val="bg1"/>
            </a:solidFill>
            <a:prstDash val="dash"/>
            <a:round/>
            <a:headEnd/>
            <a:tailEnd type="triangle" w="med" len="med"/>
          </a:ln>
        </p:spPr>
        <p:txBody>
          <a:bodyPr>
            <a:prstTxWarp prst="textNoShape">
              <a:avLst/>
            </a:prstTxWarp>
          </a:bodyPr>
          <a:lstStyle/>
          <a:p>
            <a:endParaRPr lang="de-DE"/>
          </a:p>
        </p:txBody>
      </p:sp>
      <p:sp>
        <p:nvSpPr>
          <p:cNvPr id="111680" name="Line 64"/>
          <p:cNvSpPr>
            <a:spLocks noChangeShapeType="1"/>
          </p:cNvSpPr>
          <p:nvPr/>
        </p:nvSpPr>
        <p:spPr bwMode="auto">
          <a:xfrm flipV="1">
            <a:off x="7539038" y="5432425"/>
            <a:ext cx="0" cy="419100"/>
          </a:xfrm>
          <a:prstGeom prst="line">
            <a:avLst/>
          </a:prstGeom>
          <a:noFill/>
          <a:ln w="19050">
            <a:solidFill>
              <a:schemeClr val="bg1"/>
            </a:solidFill>
            <a:prstDash val="dash"/>
            <a:round/>
            <a:headEnd/>
            <a:tailEnd type="triangle" w="med" len="med"/>
          </a:ln>
        </p:spPr>
        <p:txBody>
          <a:bodyPr>
            <a:prstTxWarp prst="textNoShape">
              <a:avLst/>
            </a:prstTxWarp>
          </a:bodyPr>
          <a:lstStyle/>
          <a:p>
            <a:endParaRPr lang="de-DE"/>
          </a:p>
        </p:txBody>
      </p:sp>
      <p:sp>
        <p:nvSpPr>
          <p:cNvPr id="111681" name="Line 65"/>
          <p:cNvSpPr>
            <a:spLocks noChangeShapeType="1"/>
          </p:cNvSpPr>
          <p:nvPr/>
        </p:nvSpPr>
        <p:spPr bwMode="auto">
          <a:xfrm flipH="1" flipV="1">
            <a:off x="9172575" y="5454656"/>
            <a:ext cx="7938" cy="671513"/>
          </a:xfrm>
          <a:prstGeom prst="line">
            <a:avLst/>
          </a:prstGeom>
          <a:noFill/>
          <a:ln w="19050">
            <a:solidFill>
              <a:schemeClr val="bg1"/>
            </a:solidFill>
            <a:prstDash val="dash"/>
            <a:round/>
            <a:headEnd/>
            <a:tailEnd type="triangle" w="med" len="med"/>
          </a:ln>
        </p:spPr>
        <p:txBody>
          <a:bodyPr>
            <a:prstTxWarp prst="textNoShape">
              <a:avLst/>
            </a:prstTxWarp>
          </a:bodyPr>
          <a:lstStyle/>
          <a:p>
            <a:endParaRPr lang="de-DE"/>
          </a:p>
        </p:txBody>
      </p:sp>
      <p:sp>
        <p:nvSpPr>
          <p:cNvPr id="111682" name="Rectangle 66"/>
          <p:cNvSpPr>
            <a:spLocks noChangeArrowheads="1"/>
          </p:cNvSpPr>
          <p:nvPr/>
        </p:nvSpPr>
        <p:spPr bwMode="auto">
          <a:xfrm>
            <a:off x="5746750" y="5211763"/>
            <a:ext cx="382588"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pPr algn="ctr"/>
            <a:r>
              <a:rPr lang="de-DE" sz="1200">
                <a:latin typeface="Arial" charset="0"/>
              </a:rPr>
              <a:t>R</a:t>
            </a:r>
            <a:endParaRPr lang="en-US" sz="1200">
              <a:latin typeface="Arial" charset="0"/>
            </a:endParaRPr>
          </a:p>
        </p:txBody>
      </p:sp>
      <p:sp>
        <p:nvSpPr>
          <p:cNvPr id="111683" name="Rectangle 67"/>
          <p:cNvSpPr>
            <a:spLocks noChangeArrowheads="1"/>
          </p:cNvSpPr>
          <p:nvPr/>
        </p:nvSpPr>
        <p:spPr bwMode="auto">
          <a:xfrm>
            <a:off x="7334250" y="5195888"/>
            <a:ext cx="382588"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pPr algn="ctr"/>
            <a:r>
              <a:rPr lang="de-DE" sz="1200">
                <a:latin typeface="Arial" charset="0"/>
              </a:rPr>
              <a:t>R</a:t>
            </a:r>
            <a:endParaRPr lang="en-US" sz="1200">
              <a:latin typeface="Arial" charset="0"/>
            </a:endParaRPr>
          </a:p>
        </p:txBody>
      </p:sp>
      <p:sp>
        <p:nvSpPr>
          <p:cNvPr id="111684" name="Rectangle 68"/>
          <p:cNvSpPr>
            <a:spLocks noChangeArrowheads="1"/>
          </p:cNvSpPr>
          <p:nvPr/>
        </p:nvSpPr>
        <p:spPr bwMode="auto">
          <a:xfrm>
            <a:off x="8985253" y="5227638"/>
            <a:ext cx="384175"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pPr algn="ctr"/>
            <a:r>
              <a:rPr lang="de-DE" sz="1200">
                <a:latin typeface="Arial" charset="0"/>
              </a:rPr>
              <a:t>R</a:t>
            </a:r>
            <a:endParaRPr lang="en-US" sz="1200">
              <a:latin typeface="Arial" charset="0"/>
            </a:endParaRPr>
          </a:p>
        </p:txBody>
      </p:sp>
      <p:sp>
        <p:nvSpPr>
          <p:cNvPr id="111685" name="Text Box 69"/>
          <p:cNvSpPr txBox="1">
            <a:spLocks noChangeArrowheads="1"/>
          </p:cNvSpPr>
          <p:nvPr/>
        </p:nvSpPr>
        <p:spPr bwMode="auto">
          <a:xfrm>
            <a:off x="1268413" y="4005263"/>
            <a:ext cx="2043112" cy="336550"/>
          </a:xfrm>
          <a:prstGeom prst="rect">
            <a:avLst/>
          </a:prstGeom>
          <a:noFill/>
          <a:ln w="9525">
            <a:noFill/>
            <a:miter lim="800000"/>
            <a:headEnd/>
            <a:tailEnd/>
          </a:ln>
        </p:spPr>
        <p:txBody>
          <a:bodyPr>
            <a:prstTxWarp prst="textNoShape">
              <a:avLst/>
            </a:prstTxWarp>
            <a:spAutoFit/>
          </a:bodyPr>
          <a:lstStyle/>
          <a:p>
            <a:pPr>
              <a:spcBef>
                <a:spcPct val="50000"/>
              </a:spcBef>
            </a:pPr>
            <a:r>
              <a:rPr lang="de-DE" sz="1600">
                <a:solidFill>
                  <a:schemeClr val="accent2"/>
                </a:solidFill>
                <a:latin typeface="Arial" charset="0"/>
              </a:rPr>
              <a:t>other components</a:t>
            </a:r>
            <a:endParaRPr lang="en-US" sz="1600">
              <a:solidFill>
                <a:schemeClr val="accent2"/>
              </a:solidFill>
              <a:latin typeface="Arial" charset="0"/>
            </a:endParaRPr>
          </a:p>
        </p:txBody>
      </p:sp>
      <p:sp>
        <p:nvSpPr>
          <p:cNvPr id="111687" name="Rectangle 71"/>
          <p:cNvSpPr>
            <a:spLocks noChangeArrowheads="1"/>
          </p:cNvSpPr>
          <p:nvPr/>
        </p:nvSpPr>
        <p:spPr bwMode="auto">
          <a:xfrm>
            <a:off x="7283453" y="1443038"/>
            <a:ext cx="4435475" cy="1255712"/>
          </a:xfrm>
          <a:prstGeom prst="rect">
            <a:avLst/>
          </a:prstGeom>
          <a:solidFill>
            <a:srgbClr val="C0C0C0"/>
          </a:solidFill>
          <a:ln w="9525">
            <a:noFill/>
            <a:miter lim="800000"/>
            <a:headEnd/>
            <a:tailEnd/>
          </a:ln>
        </p:spPr>
        <p:txBody>
          <a:bodyPr wrap="none" anchor="ctr">
            <a:prstTxWarp prst="textNoShape">
              <a:avLst/>
            </a:prstTxWarp>
          </a:bodyPr>
          <a:lstStyle/>
          <a:p>
            <a:endParaRPr lang="de-DE"/>
          </a:p>
        </p:txBody>
      </p:sp>
      <p:sp>
        <p:nvSpPr>
          <p:cNvPr id="111688" name="Rectangle 72"/>
          <p:cNvSpPr>
            <a:spLocks noChangeArrowheads="1"/>
          </p:cNvSpPr>
          <p:nvPr/>
        </p:nvSpPr>
        <p:spPr bwMode="auto">
          <a:xfrm>
            <a:off x="7385050" y="1757363"/>
            <a:ext cx="269875" cy="163512"/>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de-DE"/>
          </a:p>
        </p:txBody>
      </p:sp>
      <p:sp>
        <p:nvSpPr>
          <p:cNvPr id="111689" name="Rectangle 73"/>
          <p:cNvSpPr>
            <a:spLocks noChangeArrowheads="1"/>
          </p:cNvSpPr>
          <p:nvPr/>
        </p:nvSpPr>
        <p:spPr bwMode="auto">
          <a:xfrm>
            <a:off x="7385050" y="2005013"/>
            <a:ext cx="271463" cy="15875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de-DE"/>
          </a:p>
        </p:txBody>
      </p:sp>
      <p:sp>
        <p:nvSpPr>
          <p:cNvPr id="111690" name="Line 74"/>
          <p:cNvSpPr>
            <a:spLocks noChangeShapeType="1"/>
          </p:cNvSpPr>
          <p:nvPr/>
        </p:nvSpPr>
        <p:spPr bwMode="auto">
          <a:xfrm>
            <a:off x="8207375" y="2524125"/>
            <a:ext cx="261938" cy="0"/>
          </a:xfrm>
          <a:prstGeom prst="line">
            <a:avLst/>
          </a:prstGeom>
          <a:noFill/>
          <a:ln w="9525">
            <a:solidFill>
              <a:schemeClr val="tx1"/>
            </a:solidFill>
            <a:round/>
            <a:headEnd/>
            <a:tailEnd type="triangle" w="med" len="med"/>
          </a:ln>
        </p:spPr>
        <p:txBody>
          <a:bodyPr>
            <a:prstTxWarp prst="textNoShape">
              <a:avLst/>
            </a:prstTxWarp>
          </a:bodyPr>
          <a:lstStyle/>
          <a:p>
            <a:endParaRPr lang="de-DE"/>
          </a:p>
        </p:txBody>
      </p:sp>
      <p:sp>
        <p:nvSpPr>
          <p:cNvPr id="111691" name="Line 75"/>
          <p:cNvSpPr>
            <a:spLocks noChangeShapeType="1"/>
          </p:cNvSpPr>
          <p:nvPr/>
        </p:nvSpPr>
        <p:spPr bwMode="auto">
          <a:xfrm>
            <a:off x="8208966" y="2749550"/>
            <a:ext cx="263525" cy="0"/>
          </a:xfrm>
          <a:prstGeom prst="line">
            <a:avLst/>
          </a:prstGeom>
          <a:noFill/>
          <a:ln w="9525">
            <a:solidFill>
              <a:schemeClr val="tx1"/>
            </a:solidFill>
            <a:prstDash val="dash"/>
            <a:round/>
            <a:headEnd/>
            <a:tailEnd type="triangle" w="med" len="med"/>
          </a:ln>
        </p:spPr>
        <p:txBody>
          <a:bodyPr>
            <a:prstTxWarp prst="textNoShape">
              <a:avLst/>
            </a:prstTxWarp>
          </a:bodyPr>
          <a:lstStyle/>
          <a:p>
            <a:endParaRPr lang="de-DE"/>
          </a:p>
        </p:txBody>
      </p:sp>
      <p:sp>
        <p:nvSpPr>
          <p:cNvPr id="111692" name="Text Box 76"/>
          <p:cNvSpPr txBox="1">
            <a:spLocks noChangeArrowheads="1"/>
          </p:cNvSpPr>
          <p:nvPr/>
        </p:nvSpPr>
        <p:spPr bwMode="auto">
          <a:xfrm>
            <a:off x="7716841" y="1412875"/>
            <a:ext cx="4062412" cy="1314450"/>
          </a:xfrm>
          <a:prstGeom prst="rect">
            <a:avLst/>
          </a:prstGeom>
          <a:noFill/>
          <a:ln w="9525">
            <a:noFill/>
            <a:miter lim="800000"/>
            <a:headEnd/>
            <a:tailEnd/>
          </a:ln>
        </p:spPr>
        <p:txBody>
          <a:bodyPr>
            <a:prstTxWarp prst="textNoShape">
              <a:avLst/>
            </a:prstTxWarp>
            <a:spAutoFit/>
          </a:bodyPr>
          <a:lstStyle/>
          <a:p>
            <a:pPr>
              <a:spcBef>
                <a:spcPct val="50000"/>
              </a:spcBef>
            </a:pPr>
            <a:r>
              <a:rPr lang="de-DE" sz="1600">
                <a:latin typeface="Arial" charset="0"/>
              </a:rPr>
              <a:t>root objects</a:t>
            </a:r>
            <a:br>
              <a:rPr lang="de-DE" sz="1600">
                <a:latin typeface="Arial" charset="0"/>
              </a:rPr>
            </a:br>
            <a:r>
              <a:rPr lang="de-DE" sz="1600">
                <a:latin typeface="Arial" charset="0"/>
              </a:rPr>
              <a:t>component objects</a:t>
            </a:r>
            <a:br>
              <a:rPr lang="de-DE" sz="1600">
                <a:latin typeface="Arial" charset="0"/>
              </a:rPr>
            </a:br>
            <a:r>
              <a:rPr lang="de-DE" sz="1600">
                <a:latin typeface="Arial" charset="0"/>
              </a:rPr>
              <a:t>primitive types (string, int, byte)</a:t>
            </a:r>
            <a:br>
              <a:rPr lang="de-DE" sz="1600">
                <a:latin typeface="Arial" charset="0"/>
              </a:rPr>
            </a:br>
            <a:r>
              <a:rPr lang="de-DE" sz="1600">
                <a:latin typeface="Arial" charset="0"/>
              </a:rPr>
              <a:t>internal references</a:t>
            </a:r>
            <a:br>
              <a:rPr lang="de-DE" sz="1600">
                <a:latin typeface="Arial" charset="0"/>
              </a:rPr>
            </a:br>
            <a:r>
              <a:rPr lang="de-DE" sz="1600">
                <a:latin typeface="Arial" charset="0"/>
              </a:rPr>
              <a:t>external references</a:t>
            </a:r>
            <a:endParaRPr lang="en-US" sz="1600">
              <a:latin typeface="Arial" charset="0"/>
            </a:endParaRPr>
          </a:p>
        </p:txBody>
      </p:sp>
      <p:sp>
        <p:nvSpPr>
          <p:cNvPr id="111693" name="Rectangle 77"/>
          <p:cNvSpPr>
            <a:spLocks noChangeArrowheads="1"/>
          </p:cNvSpPr>
          <p:nvPr/>
        </p:nvSpPr>
        <p:spPr bwMode="auto">
          <a:xfrm>
            <a:off x="7386638" y="1506538"/>
            <a:ext cx="269875" cy="163512"/>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pPr algn="ctr"/>
            <a:r>
              <a:rPr lang="de-DE" sz="1200">
                <a:latin typeface="Arial" charset="0"/>
              </a:rPr>
              <a:t>R</a:t>
            </a:r>
            <a:endParaRPr lang="en-US" sz="1200">
              <a:latin typeface="Arial" charset="0"/>
            </a:endParaRPr>
          </a:p>
        </p:txBody>
      </p:sp>
      <p:sp>
        <p:nvSpPr>
          <p:cNvPr id="111694" name="Oval 78"/>
          <p:cNvSpPr>
            <a:spLocks noChangeArrowheads="1"/>
          </p:cNvSpPr>
          <p:nvPr/>
        </p:nvSpPr>
        <p:spPr bwMode="auto">
          <a:xfrm rot="10800000">
            <a:off x="6148388" y="2473331"/>
            <a:ext cx="400050" cy="296863"/>
          </a:xfrm>
          <a:prstGeom prst="ellipse">
            <a:avLst/>
          </a:prstGeom>
          <a:solidFill>
            <a:srgbClr val="CCFFFF"/>
          </a:solidFill>
          <a:ln w="9525">
            <a:solidFill>
              <a:schemeClr val="tx1"/>
            </a:solidFill>
            <a:round/>
            <a:headEnd/>
            <a:tailEnd/>
          </a:ln>
        </p:spPr>
        <p:txBody>
          <a:bodyPr wrap="none" anchor="ctr">
            <a:prstTxWarp prst="textNoShape">
              <a:avLst/>
            </a:prstTxWarp>
          </a:bodyPr>
          <a:lstStyle/>
          <a:p>
            <a:endParaRPr lang="de-DE"/>
          </a:p>
        </p:txBody>
      </p:sp>
      <p:sp>
        <p:nvSpPr>
          <p:cNvPr id="111695" name="Rectangle 79"/>
          <p:cNvSpPr>
            <a:spLocks noChangeArrowheads="1"/>
          </p:cNvSpPr>
          <p:nvPr/>
        </p:nvSpPr>
        <p:spPr bwMode="auto">
          <a:xfrm>
            <a:off x="5110166" y="3016250"/>
            <a:ext cx="1665287" cy="579438"/>
          </a:xfrm>
          <a:prstGeom prst="rect">
            <a:avLst/>
          </a:prstGeom>
          <a:solidFill>
            <a:schemeClr val="accent1"/>
          </a:solidFill>
          <a:ln w="22225">
            <a:solidFill>
              <a:schemeClr val="tx1"/>
            </a:solidFill>
            <a:prstDash val="dash"/>
            <a:miter lim="800000"/>
            <a:headEnd/>
            <a:tailEnd/>
          </a:ln>
        </p:spPr>
        <p:txBody>
          <a:bodyPr wrap="none" anchor="ctr">
            <a:prstTxWarp prst="textNoShape">
              <a:avLst/>
            </a:prstTxWarp>
          </a:bodyPr>
          <a:lstStyle/>
          <a:p>
            <a:pPr algn="ctr"/>
            <a:r>
              <a:rPr lang="de-DE" sz="1400">
                <a:solidFill>
                  <a:schemeClr val="accent2"/>
                </a:solidFill>
                <a:latin typeface="Arial" charset="0"/>
              </a:rPr>
              <a:t>configuration</a:t>
            </a:r>
            <a:br>
              <a:rPr lang="de-DE" sz="1400">
                <a:solidFill>
                  <a:schemeClr val="accent2"/>
                </a:solidFill>
                <a:latin typeface="Arial" charset="0"/>
              </a:rPr>
            </a:br>
            <a:r>
              <a:rPr lang="de-DE" sz="1400">
                <a:solidFill>
                  <a:schemeClr val="accent2"/>
                </a:solidFill>
                <a:latin typeface="Arial" charset="0"/>
              </a:rPr>
              <a:t>specific logic</a:t>
            </a:r>
            <a:endParaRPr lang="en-US" sz="1400">
              <a:solidFill>
                <a:schemeClr val="accent2"/>
              </a:solidFill>
              <a:latin typeface="Arial"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a:xfrm>
            <a:off x="515938" y="228600"/>
            <a:ext cx="11163300" cy="609398"/>
          </a:xfrm>
          <a:noFill/>
        </p:spPr>
        <p:txBody>
          <a:bodyPr/>
          <a:lstStyle/>
          <a:p>
            <a:pPr eaLnBrk="1" hangingPunct="1"/>
            <a:r>
              <a:rPr lang="en-US" sz="4400"/>
              <a:t>Reaching a Reconfigurable State</a:t>
            </a:r>
          </a:p>
        </p:txBody>
      </p:sp>
      <p:sp>
        <p:nvSpPr>
          <p:cNvPr id="113667" name="Rectangle 3"/>
          <p:cNvSpPr>
            <a:spLocks noGrp="1"/>
          </p:cNvSpPr>
          <p:nvPr>
            <p:ph idx="1"/>
          </p:nvPr>
        </p:nvSpPr>
        <p:spPr>
          <a:xfrm>
            <a:off x="547688" y="1739900"/>
            <a:ext cx="11015662" cy="4462760"/>
          </a:xfrm>
        </p:spPr>
        <p:txBody>
          <a:bodyPr/>
          <a:lstStyle/>
          <a:p>
            <a:pPr eaLnBrk="1" hangingPunct="1"/>
            <a:r>
              <a:rPr lang="en-US" sz="2400" dirty="0"/>
              <a:t>A component is reconfigurable if there is</a:t>
            </a:r>
            <a:r>
              <a:rPr lang="en-US" sz="2400" b="1" dirty="0"/>
              <a:t> no on-going method execution of component‘s objects on any threads‘ stack</a:t>
            </a:r>
            <a:r>
              <a:rPr lang="en-US" sz="2400" dirty="0"/>
              <a:t>!</a:t>
            </a:r>
          </a:p>
          <a:p>
            <a:pPr eaLnBrk="1" hangingPunct="1"/>
            <a:r>
              <a:rPr lang="en-US" sz="2400" dirty="0"/>
              <a:t>A reconfigurable state can be reached by:	</a:t>
            </a:r>
          </a:p>
          <a:p>
            <a:pPr lvl="1" eaLnBrk="1" hangingPunct="1"/>
            <a:r>
              <a:rPr lang="en-US" sz="2000" dirty="0"/>
              <a:t>Blocking new method calls </a:t>
            </a:r>
          </a:p>
          <a:p>
            <a:pPr lvl="1" eaLnBrk="1" hangingPunct="1"/>
            <a:r>
              <a:rPr lang="en-US" sz="2000" dirty="0"/>
              <a:t>Waiting for all ongoing method calls to complete</a:t>
            </a:r>
          </a:p>
          <a:p>
            <a:pPr eaLnBrk="1" hangingPunct="1"/>
            <a:r>
              <a:rPr lang="en-US" sz="2400" dirty="0"/>
              <a:t>Aspect-Oriented Programming (AOP) can be used to add synchronization logic to each root-object</a:t>
            </a:r>
          </a:p>
          <a:p>
            <a:pPr eaLnBrk="1" hangingPunct="1"/>
            <a:r>
              <a:rPr lang="en-US" sz="2400" dirty="0"/>
              <a:t>Reader-Writer-Locks for synchronization</a:t>
            </a:r>
          </a:p>
          <a:p>
            <a:pPr lvl="1" eaLnBrk="1" hangingPunct="1"/>
            <a:r>
              <a:rPr lang="en-US" sz="2000" dirty="0"/>
              <a:t>Read-Lock is </a:t>
            </a:r>
            <a:r>
              <a:rPr lang="en-US" sz="2000" dirty="0" err="1"/>
              <a:t>aquired</a:t>
            </a:r>
            <a:r>
              <a:rPr lang="en-US" sz="2000" dirty="0"/>
              <a:t> for each normal </a:t>
            </a:r>
            <a:br>
              <a:rPr lang="en-US" sz="2000" dirty="0"/>
            </a:br>
            <a:r>
              <a:rPr lang="en-US" sz="2000" dirty="0"/>
              <a:t>method call</a:t>
            </a:r>
          </a:p>
          <a:p>
            <a:pPr lvl="1" eaLnBrk="1" hangingPunct="1"/>
            <a:r>
              <a:rPr lang="en-US" sz="2000" dirty="0"/>
              <a:t>Write-Lock is </a:t>
            </a:r>
            <a:r>
              <a:rPr lang="en-US" sz="2000" dirty="0" err="1"/>
              <a:t>aquired</a:t>
            </a:r>
            <a:r>
              <a:rPr lang="en-US" sz="2000" dirty="0"/>
              <a:t> by the update logic</a:t>
            </a:r>
          </a:p>
          <a:p>
            <a:pPr lvl="1" eaLnBrk="1" hangingPunct="1"/>
            <a:r>
              <a:rPr lang="en-US" sz="2000" dirty="0"/>
              <a:t>Usage of recursive locks for </a:t>
            </a:r>
            <a:br>
              <a:rPr lang="en-US" sz="2000" dirty="0"/>
            </a:br>
            <a:r>
              <a:rPr lang="en-US" sz="2000" dirty="0"/>
              <a:t>recursive calls</a:t>
            </a:r>
          </a:p>
        </p:txBody>
      </p:sp>
      <p:sp>
        <p:nvSpPr>
          <p:cNvPr id="113668" name="AutoShape 4"/>
          <p:cNvSpPr>
            <a:spLocks noChangeArrowheads="1"/>
          </p:cNvSpPr>
          <p:nvPr/>
        </p:nvSpPr>
        <p:spPr bwMode="auto">
          <a:xfrm>
            <a:off x="8901113" y="4508506"/>
            <a:ext cx="3141662" cy="1489075"/>
          </a:xfrm>
          <a:prstGeom prst="roundRect">
            <a:avLst>
              <a:gd name="adj" fmla="val 16667"/>
            </a:avLst>
          </a:prstGeom>
          <a:solidFill>
            <a:srgbClr val="CCFFFF"/>
          </a:solidFill>
          <a:ln w="9525">
            <a:solidFill>
              <a:schemeClr val="tx1"/>
            </a:solidFill>
            <a:round/>
            <a:headEnd/>
            <a:tailEnd/>
          </a:ln>
        </p:spPr>
        <p:txBody>
          <a:bodyPr wrap="none" anchor="ctr">
            <a:prstTxWarp prst="textNoShape">
              <a:avLst/>
            </a:prstTxWarp>
          </a:bodyPr>
          <a:lstStyle/>
          <a:p>
            <a:endParaRPr lang="de-DE"/>
          </a:p>
        </p:txBody>
      </p:sp>
      <p:sp>
        <p:nvSpPr>
          <p:cNvPr id="113669" name="Rectangle 5"/>
          <p:cNvSpPr>
            <a:spLocks noChangeArrowheads="1"/>
          </p:cNvSpPr>
          <p:nvPr/>
        </p:nvSpPr>
        <p:spPr bwMode="auto">
          <a:xfrm>
            <a:off x="9167813" y="4973638"/>
            <a:ext cx="1220787" cy="804862"/>
          </a:xfrm>
          <a:prstGeom prst="rect">
            <a:avLst/>
          </a:prstGeom>
          <a:solidFill>
            <a:srgbClr val="66FF66"/>
          </a:solidFill>
          <a:ln w="9525">
            <a:solidFill>
              <a:schemeClr val="tx1"/>
            </a:solidFill>
            <a:miter lim="800000"/>
            <a:headEnd/>
            <a:tailEnd/>
          </a:ln>
        </p:spPr>
        <p:txBody>
          <a:bodyPr wrap="none" anchor="ctr">
            <a:prstTxWarp prst="textNoShape">
              <a:avLst/>
            </a:prstTxWarp>
          </a:bodyPr>
          <a:lstStyle/>
          <a:p>
            <a:pPr algn="ctr"/>
            <a:endParaRPr lang="de-DE" sz="1200">
              <a:latin typeface="Arial" charset="0"/>
            </a:endParaRPr>
          </a:p>
          <a:p>
            <a:pPr algn="ctr"/>
            <a:endParaRPr lang="de-DE" sz="1200">
              <a:latin typeface="Arial" charset="0"/>
            </a:endParaRPr>
          </a:p>
          <a:p>
            <a:pPr algn="ctr"/>
            <a:r>
              <a:rPr lang="de-DE" sz="1200">
                <a:solidFill>
                  <a:schemeClr val="bg1"/>
                </a:solidFill>
                <a:latin typeface="Arial" charset="0"/>
              </a:rPr>
              <a:t>Aquire</a:t>
            </a:r>
            <a:r>
              <a:rPr lang="de-DE" sz="1200">
                <a:latin typeface="Arial" charset="0"/>
              </a:rPr>
              <a:t/>
            </a:r>
            <a:br>
              <a:rPr lang="de-DE" sz="1200">
                <a:latin typeface="Arial" charset="0"/>
              </a:rPr>
            </a:br>
            <a:r>
              <a:rPr lang="de-DE" sz="1200">
                <a:solidFill>
                  <a:schemeClr val="bg1"/>
                </a:solidFill>
                <a:latin typeface="Arial" charset="0"/>
              </a:rPr>
              <a:t>read-lock</a:t>
            </a:r>
            <a:endParaRPr lang="en-US" sz="1200">
              <a:solidFill>
                <a:schemeClr val="bg1"/>
              </a:solidFill>
              <a:latin typeface="Arial" charset="0"/>
            </a:endParaRPr>
          </a:p>
        </p:txBody>
      </p:sp>
      <p:sp>
        <p:nvSpPr>
          <p:cNvPr id="113670" name="Freeform 6"/>
          <p:cNvSpPr>
            <a:spLocks/>
          </p:cNvSpPr>
          <p:nvPr/>
        </p:nvSpPr>
        <p:spPr bwMode="auto">
          <a:xfrm flipV="1">
            <a:off x="9010650" y="6577013"/>
            <a:ext cx="1524000" cy="76200"/>
          </a:xfrm>
          <a:custGeom>
            <a:avLst/>
            <a:gdLst>
              <a:gd name="T0" fmla="*/ 0 w 1680"/>
              <a:gd name="T1" fmla="*/ 36290250 h 160"/>
              <a:gd name="T2" fmla="*/ 197497700 w 1680"/>
              <a:gd name="T3" fmla="*/ 3629025 h 160"/>
              <a:gd name="T4" fmla="*/ 394996307 w 1680"/>
              <a:gd name="T5" fmla="*/ 36290250 h 160"/>
              <a:gd name="T6" fmla="*/ 592494007 w 1680"/>
              <a:gd name="T7" fmla="*/ 3629025 h 160"/>
              <a:gd name="T8" fmla="*/ 750491986 w 1680"/>
              <a:gd name="T9" fmla="*/ 36290250 h 160"/>
              <a:gd name="T10" fmla="*/ 947990593 w 1680"/>
              <a:gd name="T11" fmla="*/ 3629025 h 160"/>
              <a:gd name="T12" fmla="*/ 1105988571 w 1680"/>
              <a:gd name="T13" fmla="*/ 36290250 h 160"/>
              <a:gd name="T14" fmla="*/ 1303486271 w 1680"/>
              <a:gd name="T15" fmla="*/ 3629025 h 160"/>
              <a:gd name="T16" fmla="*/ 1382485714 w 1680"/>
              <a:gd name="T17" fmla="*/ 1451610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0"/>
              <a:gd name="T28" fmla="*/ 0 h 160"/>
              <a:gd name="T29" fmla="*/ 1680 w 1680"/>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0" h="160">
                <a:moveTo>
                  <a:pt x="0" y="160"/>
                </a:moveTo>
                <a:cubicBezTo>
                  <a:pt x="80" y="88"/>
                  <a:pt x="160" y="16"/>
                  <a:pt x="240" y="16"/>
                </a:cubicBezTo>
                <a:cubicBezTo>
                  <a:pt x="320" y="16"/>
                  <a:pt x="400" y="160"/>
                  <a:pt x="480" y="160"/>
                </a:cubicBezTo>
                <a:cubicBezTo>
                  <a:pt x="560" y="160"/>
                  <a:pt x="648" y="16"/>
                  <a:pt x="720" y="16"/>
                </a:cubicBezTo>
                <a:cubicBezTo>
                  <a:pt x="792" y="16"/>
                  <a:pt x="840" y="160"/>
                  <a:pt x="912" y="160"/>
                </a:cubicBezTo>
                <a:cubicBezTo>
                  <a:pt x="984" y="160"/>
                  <a:pt x="1080" y="16"/>
                  <a:pt x="1152" y="16"/>
                </a:cubicBezTo>
                <a:cubicBezTo>
                  <a:pt x="1224" y="16"/>
                  <a:pt x="1272" y="160"/>
                  <a:pt x="1344" y="160"/>
                </a:cubicBezTo>
                <a:cubicBezTo>
                  <a:pt x="1416" y="160"/>
                  <a:pt x="1528" y="32"/>
                  <a:pt x="1584" y="16"/>
                </a:cubicBezTo>
                <a:cubicBezTo>
                  <a:pt x="1640" y="0"/>
                  <a:pt x="1664" y="56"/>
                  <a:pt x="1680" y="64"/>
                </a:cubicBezTo>
              </a:path>
            </a:pathLst>
          </a:custGeom>
          <a:noFill/>
          <a:ln w="9525">
            <a:solidFill>
              <a:schemeClr val="bg1"/>
            </a:solidFill>
            <a:round/>
            <a:headEnd/>
            <a:tailEnd/>
          </a:ln>
        </p:spPr>
        <p:txBody>
          <a:bodyPr>
            <a:prstTxWarp prst="textNoShape">
              <a:avLst/>
            </a:prstTxWarp>
          </a:bodyPr>
          <a:lstStyle/>
          <a:p>
            <a:endParaRPr lang="de-DE"/>
          </a:p>
        </p:txBody>
      </p:sp>
      <p:sp>
        <p:nvSpPr>
          <p:cNvPr id="113671" name="Rectangle 7"/>
          <p:cNvSpPr>
            <a:spLocks noChangeArrowheads="1"/>
          </p:cNvSpPr>
          <p:nvPr/>
        </p:nvSpPr>
        <p:spPr bwMode="auto">
          <a:xfrm>
            <a:off x="9258303" y="5048250"/>
            <a:ext cx="384175" cy="2159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pPr algn="ctr"/>
            <a:r>
              <a:rPr lang="de-DE" sz="1200">
                <a:latin typeface="Arial" charset="0"/>
              </a:rPr>
              <a:t>R</a:t>
            </a:r>
            <a:endParaRPr lang="en-US" sz="1200">
              <a:latin typeface="Arial" charset="0"/>
            </a:endParaRPr>
          </a:p>
        </p:txBody>
      </p:sp>
      <p:sp>
        <p:nvSpPr>
          <p:cNvPr id="113672" name="Line 8"/>
          <p:cNvSpPr>
            <a:spLocks noChangeShapeType="1"/>
          </p:cNvSpPr>
          <p:nvPr/>
        </p:nvSpPr>
        <p:spPr bwMode="auto">
          <a:xfrm flipV="1">
            <a:off x="9505950" y="4652963"/>
            <a:ext cx="1409700" cy="387350"/>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3673" name="Rectangle 9"/>
          <p:cNvSpPr>
            <a:spLocks noChangeArrowheads="1"/>
          </p:cNvSpPr>
          <p:nvPr/>
        </p:nvSpPr>
        <p:spPr bwMode="auto">
          <a:xfrm>
            <a:off x="7150103" y="5992819"/>
            <a:ext cx="1101725" cy="460375"/>
          </a:xfrm>
          <a:prstGeom prst="rect">
            <a:avLst/>
          </a:prstGeom>
          <a:solidFill>
            <a:srgbClr val="66FF66"/>
          </a:solidFill>
          <a:ln w="9525">
            <a:solidFill>
              <a:schemeClr val="tx1"/>
            </a:solidFill>
            <a:miter lim="800000"/>
            <a:headEnd/>
            <a:tailEnd/>
          </a:ln>
        </p:spPr>
        <p:txBody>
          <a:bodyPr wrap="none" anchor="ctr">
            <a:prstTxWarp prst="textNoShape">
              <a:avLst/>
            </a:prstTxWarp>
          </a:bodyPr>
          <a:lstStyle/>
          <a:p>
            <a:pPr algn="ctr"/>
            <a:r>
              <a:rPr lang="de-DE" sz="1200">
                <a:latin typeface="Arial" charset="0"/>
              </a:rPr>
              <a:t>Update</a:t>
            </a:r>
            <a:br>
              <a:rPr lang="de-DE" sz="1200">
                <a:latin typeface="Arial" charset="0"/>
              </a:rPr>
            </a:br>
            <a:r>
              <a:rPr lang="de-DE" sz="1200">
                <a:latin typeface="Arial" charset="0"/>
              </a:rPr>
              <a:t>Manager</a:t>
            </a:r>
            <a:endParaRPr lang="en-US" sz="1200">
              <a:latin typeface="Arial" charset="0"/>
            </a:endParaRPr>
          </a:p>
        </p:txBody>
      </p:sp>
      <p:sp>
        <p:nvSpPr>
          <p:cNvPr id="113674" name="Line 10"/>
          <p:cNvSpPr>
            <a:spLocks noChangeShapeType="1"/>
          </p:cNvSpPr>
          <p:nvPr/>
        </p:nvSpPr>
        <p:spPr bwMode="auto">
          <a:xfrm flipH="1" flipV="1">
            <a:off x="9807578" y="5764219"/>
            <a:ext cx="9525" cy="712787"/>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3675" name="Line 11"/>
          <p:cNvSpPr>
            <a:spLocks noChangeShapeType="1"/>
          </p:cNvSpPr>
          <p:nvPr/>
        </p:nvSpPr>
        <p:spPr bwMode="auto">
          <a:xfrm flipH="1" flipV="1">
            <a:off x="9445625" y="5268919"/>
            <a:ext cx="336550" cy="123825"/>
          </a:xfrm>
          <a:prstGeom prst="line">
            <a:avLst/>
          </a:prstGeom>
          <a:noFill/>
          <a:ln w="9525">
            <a:solidFill>
              <a:schemeClr val="bg1"/>
            </a:solidFill>
            <a:round/>
            <a:headEnd/>
            <a:tailEnd type="triangle" w="med" len="med"/>
          </a:ln>
        </p:spPr>
        <p:txBody>
          <a:bodyPr>
            <a:prstTxWarp prst="textNoShape">
              <a:avLst/>
            </a:prstTxWarp>
          </a:bodyPr>
          <a:lstStyle/>
          <a:p>
            <a:endParaRPr lang="de-DE"/>
          </a:p>
        </p:txBody>
      </p:sp>
      <p:sp>
        <p:nvSpPr>
          <p:cNvPr id="113676" name="Line 12"/>
          <p:cNvSpPr>
            <a:spLocks noChangeShapeType="1"/>
          </p:cNvSpPr>
          <p:nvPr/>
        </p:nvSpPr>
        <p:spPr bwMode="auto">
          <a:xfrm flipV="1">
            <a:off x="8250238" y="5540381"/>
            <a:ext cx="1109662" cy="428625"/>
          </a:xfrm>
          <a:prstGeom prst="line">
            <a:avLst/>
          </a:prstGeom>
          <a:noFill/>
          <a:ln w="9525">
            <a:solidFill>
              <a:schemeClr val="bg1"/>
            </a:solidFill>
            <a:prstDash val="dash"/>
            <a:round/>
            <a:headEnd/>
            <a:tailEnd type="triangle" w="med" len="med"/>
          </a:ln>
        </p:spPr>
        <p:txBody>
          <a:bodyPr>
            <a:prstTxWarp prst="textNoShape">
              <a:avLst/>
            </a:prstTxWarp>
          </a:bodyPr>
          <a:lstStyle/>
          <a:p>
            <a:endParaRPr lang="de-DE"/>
          </a:p>
        </p:txBody>
      </p:sp>
      <p:sp>
        <p:nvSpPr>
          <p:cNvPr id="113677" name="Rectangle 13"/>
          <p:cNvSpPr>
            <a:spLocks noChangeArrowheads="1"/>
          </p:cNvSpPr>
          <p:nvPr/>
        </p:nvSpPr>
        <p:spPr bwMode="auto">
          <a:xfrm>
            <a:off x="8181978" y="5892800"/>
            <a:ext cx="825500" cy="457200"/>
          </a:xfrm>
          <a:prstGeom prst="rect">
            <a:avLst/>
          </a:prstGeom>
          <a:noFill/>
          <a:ln w="9525">
            <a:noFill/>
            <a:miter lim="800000"/>
            <a:headEnd/>
            <a:tailEnd/>
          </a:ln>
        </p:spPr>
        <p:txBody>
          <a:bodyPr wrap="none">
            <a:prstTxWarp prst="textNoShape">
              <a:avLst/>
            </a:prstTxWarp>
            <a:spAutoFit/>
          </a:bodyPr>
          <a:lstStyle/>
          <a:p>
            <a:r>
              <a:rPr lang="de-DE" sz="1200">
                <a:solidFill>
                  <a:schemeClr val="accent2"/>
                </a:solidFill>
                <a:latin typeface="Arial" charset="0"/>
              </a:rPr>
              <a:t>Aquire</a:t>
            </a:r>
            <a:br>
              <a:rPr lang="de-DE" sz="1200">
                <a:solidFill>
                  <a:schemeClr val="accent2"/>
                </a:solidFill>
                <a:latin typeface="Arial" charset="0"/>
              </a:rPr>
            </a:br>
            <a:r>
              <a:rPr lang="de-DE" sz="1200">
                <a:solidFill>
                  <a:schemeClr val="accent2"/>
                </a:solidFill>
                <a:latin typeface="Arial" charset="0"/>
              </a:rPr>
              <a:t>write-lock</a:t>
            </a:r>
            <a:endParaRPr lang="en-US" sz="1200">
              <a:solidFill>
                <a:schemeClr val="accent2"/>
              </a:solidFill>
              <a:latin typeface="Arial" charset="0"/>
            </a:endParaRPr>
          </a:p>
        </p:txBody>
      </p:sp>
      <p:sp>
        <p:nvSpPr>
          <p:cNvPr id="113678" name="Text Box 14"/>
          <p:cNvSpPr txBox="1">
            <a:spLocks noChangeArrowheads="1"/>
          </p:cNvSpPr>
          <p:nvPr/>
        </p:nvSpPr>
        <p:spPr bwMode="auto">
          <a:xfrm>
            <a:off x="9671053" y="5045075"/>
            <a:ext cx="839788" cy="304800"/>
          </a:xfrm>
          <a:prstGeom prst="rect">
            <a:avLst/>
          </a:prstGeom>
          <a:noFill/>
          <a:ln w="9525">
            <a:noFill/>
            <a:miter lim="800000"/>
            <a:headEnd/>
            <a:tailEnd/>
          </a:ln>
        </p:spPr>
        <p:txBody>
          <a:bodyPr>
            <a:prstTxWarp prst="textNoShape">
              <a:avLst/>
            </a:prstTxWarp>
            <a:spAutoFit/>
          </a:bodyPr>
          <a:lstStyle/>
          <a:p>
            <a:pPr>
              <a:spcBef>
                <a:spcPct val="50000"/>
              </a:spcBef>
            </a:pPr>
            <a:r>
              <a:rPr lang="de-DE" sz="1400" b="1">
                <a:solidFill>
                  <a:schemeClr val="bg1"/>
                </a:solidFill>
                <a:latin typeface="Arial" charset="0"/>
              </a:rPr>
              <a:t>AOP</a:t>
            </a:r>
            <a:endParaRPr lang="en-US" sz="1400" b="1">
              <a:solidFill>
                <a:schemeClr val="bg1"/>
              </a:solidFill>
              <a:latin typeface="Arial" charset="0"/>
            </a:endParaRPr>
          </a:p>
        </p:txBody>
      </p:sp>
      <p:sp>
        <p:nvSpPr>
          <p:cNvPr id="113679" name="Oval 15"/>
          <p:cNvSpPr>
            <a:spLocks noChangeArrowheads="1"/>
          </p:cNvSpPr>
          <p:nvPr/>
        </p:nvSpPr>
        <p:spPr bwMode="auto">
          <a:xfrm>
            <a:off x="8697916" y="4740281"/>
            <a:ext cx="392112" cy="301625"/>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de-DE"/>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a:noFill/>
        </p:spPr>
        <p:txBody>
          <a:bodyPr/>
          <a:lstStyle/>
          <a:p>
            <a:pPr eaLnBrk="1" hangingPunct="1"/>
            <a:r>
              <a:rPr lang="en-US"/>
              <a:t>Evaluation: PaintDotNet</a:t>
            </a:r>
          </a:p>
        </p:txBody>
      </p:sp>
      <p:sp>
        <p:nvSpPr>
          <p:cNvPr id="115715" name="Rectangle 3"/>
          <p:cNvSpPr>
            <a:spLocks noGrp="1"/>
          </p:cNvSpPr>
          <p:nvPr>
            <p:ph type="body" sz="half" idx="1"/>
          </p:nvPr>
        </p:nvSpPr>
        <p:spPr>
          <a:xfrm>
            <a:off x="515938" y="1839913"/>
            <a:ext cx="10991850" cy="4799012"/>
          </a:xfrm>
        </p:spPr>
        <p:txBody>
          <a:bodyPr/>
          <a:lstStyle/>
          <a:p>
            <a:pPr eaLnBrk="1" hangingPunct="1"/>
            <a:r>
              <a:rPr lang="en-US" sz="2800"/>
              <a:t>Free open source C# image editor</a:t>
            </a:r>
          </a:p>
          <a:p>
            <a:pPr eaLnBrk="1" hangingPunct="1"/>
            <a:r>
              <a:rPr lang="en-US" sz="2800"/>
              <a:t>133.000 lines of code</a:t>
            </a:r>
          </a:p>
          <a:p>
            <a:pPr eaLnBrk="1" hangingPunct="1"/>
            <a:r>
              <a:rPr lang="en-US" sz="2800"/>
              <a:t>Update statistics (fixing a small bug):</a:t>
            </a:r>
          </a:p>
          <a:p>
            <a:pPr eaLnBrk="1" hangingPunct="1"/>
            <a:endParaRPr lang="en-US" sz="2800">
              <a:ea typeface="Arial" charset="0"/>
              <a:cs typeface="Arial" charset="0"/>
            </a:endParaRPr>
          </a:p>
          <a:p>
            <a:pPr eaLnBrk="1" hangingPunct="1"/>
            <a:endParaRPr lang="en-US" sz="2800">
              <a:ea typeface="Arial" charset="0"/>
              <a:cs typeface="Arial" charset="0"/>
            </a:endParaRPr>
          </a:p>
          <a:p>
            <a:pPr eaLnBrk="1" hangingPunct="1"/>
            <a:endParaRPr lang="en-US" sz="2800">
              <a:ea typeface="Arial" charset="0"/>
              <a:cs typeface="Arial" charset="0"/>
            </a:endParaRPr>
          </a:p>
          <a:p>
            <a:pPr eaLnBrk="1" hangingPunct="1"/>
            <a:endParaRPr lang="en-US" sz="2800">
              <a:ea typeface="Arial" charset="0"/>
              <a:cs typeface="Arial" charset="0"/>
            </a:endParaRPr>
          </a:p>
          <a:p>
            <a:pPr eaLnBrk="1" hangingPunct="1"/>
            <a:endParaRPr lang="en-US" sz="2800">
              <a:ea typeface="Arial" charset="0"/>
              <a:cs typeface="Arial" charset="0"/>
            </a:endParaRPr>
          </a:p>
          <a:p>
            <a:pPr eaLnBrk="1" hangingPunct="1"/>
            <a:r>
              <a:rPr lang="en-US" sz="2800">
                <a:ea typeface="Arial" charset="0"/>
                <a:cs typeface="Arial" charset="0"/>
              </a:rPr>
              <a:t>Changed lines of code: ca. 30</a:t>
            </a:r>
          </a:p>
          <a:p>
            <a:pPr eaLnBrk="1" hangingPunct="1"/>
            <a:r>
              <a:rPr lang="en-US" sz="2800">
                <a:ea typeface="Arial" charset="0"/>
                <a:cs typeface="Arial" charset="0"/>
              </a:rPr>
              <a:t>Synchronization overhead: not noticeable</a:t>
            </a:r>
          </a:p>
        </p:txBody>
      </p:sp>
      <p:graphicFrame>
        <p:nvGraphicFramePr>
          <p:cNvPr id="338972" name="Group 28"/>
          <p:cNvGraphicFramePr>
            <a:graphicFrameLocks noGrp="1"/>
          </p:cNvGraphicFramePr>
          <p:nvPr>
            <p:ph sz="half" idx="2"/>
          </p:nvPr>
        </p:nvGraphicFramePr>
        <p:xfrm>
          <a:off x="814388" y="3500438"/>
          <a:ext cx="7308850" cy="1572768"/>
        </p:xfrm>
        <a:graphic>
          <a:graphicData uri="http://schemas.openxmlformats.org/drawingml/2006/table">
            <a:tbl>
              <a:tblPr/>
              <a:tblGrid>
                <a:gridCol w="4270375"/>
                <a:gridCol w="3038475"/>
              </a:tblGrid>
              <a:tr h="125413">
                <a:tc>
                  <a:txBody>
                    <a:bodyPr/>
                    <a:lstStyle/>
                    <a:p>
                      <a:pPr marL="396875" marR="0" lvl="0" indent="-396875" algn="l" defTabSz="912813" rtl="0" eaLnBrk="1" fontAlgn="base" latinLnBrk="0" hangingPunct="1">
                        <a:lnSpc>
                          <a:spcPct val="90000"/>
                        </a:lnSpc>
                        <a:spcBef>
                          <a:spcPct val="20000"/>
                        </a:spcBef>
                        <a:spcAft>
                          <a:spcPct val="0"/>
                        </a:spcAft>
                        <a:buClrTx/>
                        <a:buSzPct val="85000"/>
                        <a:buFontTx/>
                        <a:buNone/>
                        <a:tabLst/>
                      </a:pPr>
                      <a:r>
                        <a:rPr kumimoji="0" lang="de-DE" sz="2200" b="0" i="0" u="none" strike="noStrike" cap="none" normalizeH="0" baseline="0">
                          <a:ln>
                            <a:noFill/>
                          </a:ln>
                          <a:solidFill>
                            <a:schemeClr val="bg1"/>
                          </a:solidFill>
                          <a:effectLst/>
                          <a:latin typeface="Segoe" charset="0"/>
                        </a:rPr>
                        <a:t>Update time</a:t>
                      </a:r>
                      <a:endParaRPr kumimoji="0" lang="en-US" sz="2200" b="0" i="0" u="none" strike="noStrike" cap="none" normalizeH="0" baseline="0">
                        <a:ln>
                          <a:noFill/>
                        </a:ln>
                        <a:solidFill>
                          <a:schemeClr val="bg1"/>
                        </a:solidFill>
                        <a:effectLst/>
                        <a:latin typeface="Sego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l" defTabSz="912813" rtl="0" eaLnBrk="1" fontAlgn="base" latinLnBrk="0" hangingPunct="1">
                        <a:lnSpc>
                          <a:spcPct val="90000"/>
                        </a:lnSpc>
                        <a:spcBef>
                          <a:spcPct val="20000"/>
                        </a:spcBef>
                        <a:spcAft>
                          <a:spcPct val="0"/>
                        </a:spcAft>
                        <a:buClrTx/>
                        <a:buSzPct val="85000"/>
                        <a:buFontTx/>
                        <a:buNone/>
                        <a:tabLst/>
                      </a:pPr>
                      <a:r>
                        <a:rPr kumimoji="0" lang="de-DE" sz="2200" b="0" i="0" u="none" strike="noStrike" cap="none" normalizeH="0" baseline="0">
                          <a:ln>
                            <a:noFill/>
                          </a:ln>
                          <a:solidFill>
                            <a:schemeClr val="bg1"/>
                          </a:solidFill>
                          <a:effectLst/>
                          <a:latin typeface="Segoe" charset="0"/>
                        </a:rPr>
                        <a:t>3,52 </a:t>
                      </a:r>
                      <a:r>
                        <a:rPr kumimoji="0" lang="en-US" sz="2200" b="0" i="0" u="none" strike="noStrike" cap="none" normalizeH="0" baseline="0">
                          <a:ln>
                            <a:noFill/>
                          </a:ln>
                          <a:solidFill>
                            <a:schemeClr val="bg1"/>
                          </a:solidFill>
                          <a:effectLst/>
                          <a:latin typeface="Segoe" charset="0"/>
                          <a:ea typeface="Arial" charset="0"/>
                          <a:cs typeface="Arial" charset="0"/>
                        </a:rPr>
                        <a:t>± 0,20 sec.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96875" marR="0" lvl="0" indent="-396875" algn="l" defTabSz="912813" rtl="0" eaLnBrk="1" fontAlgn="base" latinLnBrk="0" hangingPunct="1">
                        <a:lnSpc>
                          <a:spcPct val="90000"/>
                        </a:lnSpc>
                        <a:spcBef>
                          <a:spcPct val="20000"/>
                        </a:spcBef>
                        <a:spcAft>
                          <a:spcPct val="0"/>
                        </a:spcAft>
                        <a:buClrTx/>
                        <a:buSzPct val="85000"/>
                        <a:buFontTx/>
                        <a:buNone/>
                        <a:tabLst/>
                      </a:pPr>
                      <a:r>
                        <a:rPr kumimoji="0" lang="de-DE" sz="2200" b="0" i="0" u="none" strike="noStrike" cap="none" normalizeH="0" baseline="0">
                          <a:ln>
                            <a:noFill/>
                          </a:ln>
                          <a:solidFill>
                            <a:schemeClr val="bg1"/>
                          </a:solidFill>
                          <a:effectLst/>
                          <a:latin typeface="Segoe" charset="0"/>
                        </a:rPr>
                        <a:t>Traversed Nodes</a:t>
                      </a:r>
                      <a:endParaRPr kumimoji="0" lang="en-US" sz="2200" b="0" i="0" u="none" strike="noStrike" cap="none" normalizeH="0" baseline="0">
                        <a:ln>
                          <a:noFill/>
                        </a:ln>
                        <a:solidFill>
                          <a:schemeClr val="bg1"/>
                        </a:solidFill>
                        <a:effectLst/>
                        <a:latin typeface="Sego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l" defTabSz="912813" rtl="0" eaLnBrk="1" fontAlgn="base" latinLnBrk="0" hangingPunct="1">
                        <a:lnSpc>
                          <a:spcPct val="90000"/>
                        </a:lnSpc>
                        <a:spcBef>
                          <a:spcPct val="20000"/>
                        </a:spcBef>
                        <a:spcAft>
                          <a:spcPct val="0"/>
                        </a:spcAft>
                        <a:buClrTx/>
                        <a:buSzPct val="85000"/>
                        <a:buFontTx/>
                        <a:buNone/>
                        <a:tabLst/>
                      </a:pPr>
                      <a:r>
                        <a:rPr kumimoji="0" lang="de-DE" sz="2200" b="0" i="0" u="none" strike="noStrike" cap="none" normalizeH="0" baseline="0">
                          <a:ln>
                            <a:noFill/>
                          </a:ln>
                          <a:solidFill>
                            <a:schemeClr val="bg1"/>
                          </a:solidFill>
                          <a:effectLst/>
                          <a:latin typeface="Segoe" charset="0"/>
                          <a:ea typeface="Arial" charset="0"/>
                          <a:cs typeface="Arial" charset="0"/>
                        </a:rPr>
                        <a:t>ca. 28.000</a:t>
                      </a:r>
                      <a:endParaRPr kumimoji="0" lang="en-US" sz="2200" b="0" i="0" u="none" strike="noStrike" cap="none" normalizeH="0" baseline="0">
                        <a:ln>
                          <a:noFill/>
                        </a:ln>
                        <a:solidFill>
                          <a:schemeClr val="bg1"/>
                        </a:solidFill>
                        <a:effectLst/>
                        <a:latin typeface="Segoe"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396875" marR="0" lvl="0" indent="-396875" algn="l" defTabSz="912813" rtl="0" eaLnBrk="1" fontAlgn="base" latinLnBrk="0" hangingPunct="1">
                        <a:lnSpc>
                          <a:spcPct val="90000"/>
                        </a:lnSpc>
                        <a:spcBef>
                          <a:spcPct val="20000"/>
                        </a:spcBef>
                        <a:spcAft>
                          <a:spcPct val="0"/>
                        </a:spcAft>
                        <a:buClrTx/>
                        <a:buSzPct val="85000"/>
                        <a:buFontTx/>
                        <a:buNone/>
                        <a:tabLst/>
                      </a:pPr>
                      <a:r>
                        <a:rPr kumimoji="0" lang="de-DE" sz="2200" b="0" i="0" u="none" strike="noStrike" cap="none" normalizeH="0" baseline="0">
                          <a:ln>
                            <a:noFill/>
                          </a:ln>
                          <a:solidFill>
                            <a:schemeClr val="bg1"/>
                          </a:solidFill>
                          <a:effectLst/>
                          <a:latin typeface="Segoe" charset="0"/>
                          <a:ea typeface="Arial" charset="0"/>
                          <a:cs typeface="Arial" charset="0"/>
                        </a:rPr>
                        <a:t>Updated objects</a:t>
                      </a:r>
                      <a:endParaRPr kumimoji="0" lang="en-US" sz="2200" b="0" i="0" u="none" strike="noStrike" cap="none" normalizeH="0" baseline="0">
                        <a:ln>
                          <a:noFill/>
                        </a:ln>
                        <a:solidFill>
                          <a:schemeClr val="bg1"/>
                        </a:solidFill>
                        <a:effectLst/>
                        <a:latin typeface="Segoe"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l" defTabSz="912813" rtl="0" eaLnBrk="1" fontAlgn="base" latinLnBrk="0" hangingPunct="1">
                        <a:lnSpc>
                          <a:spcPct val="90000"/>
                        </a:lnSpc>
                        <a:spcBef>
                          <a:spcPct val="20000"/>
                        </a:spcBef>
                        <a:spcAft>
                          <a:spcPct val="0"/>
                        </a:spcAft>
                        <a:buClrTx/>
                        <a:buSzPct val="85000"/>
                        <a:buFontTx/>
                        <a:buNone/>
                        <a:tabLst/>
                      </a:pPr>
                      <a:r>
                        <a:rPr kumimoji="0" lang="de-DE" sz="2200" b="0" i="0" u="none" strike="noStrike" cap="none" normalizeH="0" baseline="0">
                          <a:ln>
                            <a:noFill/>
                          </a:ln>
                          <a:solidFill>
                            <a:schemeClr val="bg1"/>
                          </a:solidFill>
                          <a:effectLst/>
                          <a:latin typeface="Segoe" charset="0"/>
                          <a:ea typeface="Arial" charset="0"/>
                          <a:cs typeface="Arial" charset="0"/>
                        </a:rPr>
                        <a:t>ca. 200</a:t>
                      </a:r>
                      <a:endParaRPr kumimoji="0" lang="en-US" sz="2200" b="0" i="0" u="none" strike="noStrike" cap="none" normalizeH="0" baseline="0">
                        <a:ln>
                          <a:noFill/>
                        </a:ln>
                        <a:solidFill>
                          <a:schemeClr val="bg1"/>
                        </a:solidFill>
                        <a:effectLst/>
                        <a:latin typeface="Segoe"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396875" marR="0" lvl="0" indent="-396875" algn="l" defTabSz="912813" rtl="0" eaLnBrk="1" fontAlgn="base" latinLnBrk="0" hangingPunct="1">
                        <a:lnSpc>
                          <a:spcPct val="90000"/>
                        </a:lnSpc>
                        <a:spcBef>
                          <a:spcPct val="20000"/>
                        </a:spcBef>
                        <a:spcAft>
                          <a:spcPct val="0"/>
                        </a:spcAft>
                        <a:buClrTx/>
                        <a:buSzPct val="85000"/>
                        <a:buFontTx/>
                        <a:buNone/>
                        <a:tabLst/>
                      </a:pPr>
                      <a:r>
                        <a:rPr kumimoji="0" lang="de-DE" sz="2200" b="0" i="0" u="none" strike="noStrike" cap="none" normalizeH="0" baseline="0">
                          <a:ln>
                            <a:noFill/>
                          </a:ln>
                          <a:solidFill>
                            <a:schemeClr val="bg1"/>
                          </a:solidFill>
                          <a:effectLst/>
                          <a:latin typeface="Segoe" charset="0"/>
                          <a:ea typeface="Arial" charset="0"/>
                          <a:cs typeface="Arial" charset="0"/>
                        </a:rPr>
                        <a:t>Handled leaf nodes</a:t>
                      </a:r>
                      <a:endParaRPr kumimoji="0" lang="en-US" sz="2200" b="0" i="0" u="none" strike="noStrike" cap="none" normalizeH="0" baseline="0">
                        <a:ln>
                          <a:noFill/>
                        </a:ln>
                        <a:solidFill>
                          <a:schemeClr val="bg1"/>
                        </a:solidFill>
                        <a:effectLst/>
                        <a:latin typeface="Segoe"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96875" marR="0" lvl="0" indent="-396875" algn="l" defTabSz="912813" rtl="0" eaLnBrk="1" fontAlgn="base" latinLnBrk="0" hangingPunct="1">
                        <a:lnSpc>
                          <a:spcPct val="90000"/>
                        </a:lnSpc>
                        <a:spcBef>
                          <a:spcPct val="20000"/>
                        </a:spcBef>
                        <a:spcAft>
                          <a:spcPct val="0"/>
                        </a:spcAft>
                        <a:buClrTx/>
                        <a:buSzPct val="85000"/>
                        <a:buFontTx/>
                        <a:buNone/>
                        <a:tabLst/>
                      </a:pPr>
                      <a:r>
                        <a:rPr kumimoji="0" lang="de-DE" sz="2200" b="0" i="0" u="none" strike="noStrike" cap="none" normalizeH="0" baseline="0">
                          <a:ln>
                            <a:noFill/>
                          </a:ln>
                          <a:solidFill>
                            <a:schemeClr val="bg1"/>
                          </a:solidFill>
                          <a:effectLst/>
                          <a:latin typeface="Segoe" charset="0"/>
                          <a:ea typeface="Arial" charset="0"/>
                          <a:cs typeface="Arial" charset="0"/>
                        </a:rPr>
                        <a:t>ca. 700.000</a:t>
                      </a:r>
                      <a:endParaRPr kumimoji="0" lang="en-US" sz="2200" b="0" i="0" u="none" strike="noStrike" cap="none" normalizeH="0" baseline="0">
                        <a:ln>
                          <a:noFill/>
                        </a:ln>
                        <a:solidFill>
                          <a:schemeClr val="bg1"/>
                        </a:solidFill>
                        <a:effectLst/>
                        <a:latin typeface="Segoe"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5716" name="Picture 4"/>
          <p:cNvPicPr>
            <a:picLocks noChangeAspect="1" noChangeArrowheads="1"/>
          </p:cNvPicPr>
          <p:nvPr/>
        </p:nvPicPr>
        <p:blipFill>
          <a:blip r:embed="rId3"/>
          <a:srcRect/>
          <a:stretch>
            <a:fillRect/>
          </a:stretch>
        </p:blipFill>
        <p:spPr bwMode="auto">
          <a:xfrm>
            <a:off x="7821616" y="1916114"/>
            <a:ext cx="3659187" cy="2192337"/>
          </a:xfrm>
          <a:prstGeom prst="rect">
            <a:avLst/>
          </a:prstGeom>
          <a:noFill/>
          <a:ln w="9525">
            <a:noFill/>
            <a:miter lim="800000"/>
            <a:headEnd/>
            <a:tailEnd/>
          </a:ln>
        </p:spPr>
      </p:pic>
      <p:sp>
        <p:nvSpPr>
          <p:cNvPr id="115734" name="Text Box 22"/>
          <p:cNvSpPr txBox="1">
            <a:spLocks noChangeArrowheads="1"/>
          </p:cNvSpPr>
          <p:nvPr/>
        </p:nvSpPr>
        <p:spPr bwMode="auto">
          <a:xfrm>
            <a:off x="684216" y="5257800"/>
            <a:ext cx="10320337" cy="304800"/>
          </a:xfrm>
          <a:prstGeom prst="rect">
            <a:avLst/>
          </a:prstGeom>
          <a:noFill/>
          <a:ln w="9525">
            <a:noFill/>
            <a:miter lim="800000"/>
            <a:headEnd/>
            <a:tailEnd/>
          </a:ln>
        </p:spPr>
        <p:txBody>
          <a:bodyPr>
            <a:prstTxWarp prst="textNoShape">
              <a:avLst/>
            </a:prstTxWarp>
            <a:spAutoFit/>
          </a:bodyPr>
          <a:lstStyle/>
          <a:p>
            <a:pPr>
              <a:spcBef>
                <a:spcPct val="50000"/>
              </a:spcBef>
            </a:pPr>
            <a:r>
              <a:rPr lang="de-DE" sz="1400">
                <a:solidFill>
                  <a:schemeClr val="bg1"/>
                </a:solidFill>
                <a:latin typeface="Arial" charset="0"/>
              </a:rPr>
              <a:t>Xeon 2,8 GHz 2 CPUs, 2 GB RAM, Windows XP Sp2, Microsoft .NET 2.0, PaintDotNet 3.0</a:t>
            </a:r>
            <a:endParaRPr lang="en-US" sz="1400">
              <a:solidFill>
                <a:schemeClr val="bg1"/>
              </a:solidFill>
              <a:latin typeface="Arial" charset="0"/>
            </a:endParaRPr>
          </a:p>
        </p:txBody>
      </p:sp>
      <p:sp>
        <p:nvSpPr>
          <p:cNvPr id="115735" name="Textfeld 6"/>
          <p:cNvSpPr txBox="1">
            <a:spLocks noChangeArrowheads="1"/>
          </p:cNvSpPr>
          <p:nvPr/>
        </p:nvSpPr>
        <p:spPr bwMode="auto">
          <a:xfrm>
            <a:off x="10971213" y="6324606"/>
            <a:ext cx="917575" cy="461963"/>
          </a:xfrm>
          <a:prstGeom prst="rect">
            <a:avLst/>
          </a:prstGeom>
          <a:noFill/>
          <a:ln w="9525">
            <a:noFill/>
            <a:miter lim="800000"/>
            <a:headEnd/>
            <a:tailEnd/>
          </a:ln>
        </p:spPr>
        <p:txBody>
          <a:bodyPr wrap="none">
            <a:prstTxWarp prst="textNoShape">
              <a:avLst/>
            </a:prstTxWarp>
            <a:spAutoFit/>
          </a:bodyPr>
          <a:lstStyle/>
          <a:p>
            <a:r>
              <a:rPr lang="de-DE">
                <a:solidFill>
                  <a:schemeClr val="bg1"/>
                </a:solidFill>
              </a:rPr>
              <a:t>Video</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a:xfrm>
            <a:off x="515938" y="228604"/>
            <a:ext cx="11163300" cy="677863"/>
          </a:xfrm>
          <a:noFill/>
        </p:spPr>
        <p:txBody>
          <a:bodyPr/>
          <a:lstStyle/>
          <a:p>
            <a:pPr eaLnBrk="1" hangingPunct="1"/>
            <a:r>
              <a:rPr lang="en-US"/>
              <a:t>Lessons learned</a:t>
            </a:r>
          </a:p>
        </p:txBody>
      </p:sp>
      <p:sp>
        <p:nvSpPr>
          <p:cNvPr id="117763" name="Rectangle 3"/>
          <p:cNvSpPr>
            <a:spLocks noGrp="1"/>
          </p:cNvSpPr>
          <p:nvPr>
            <p:ph type="body" idx="4294967295"/>
          </p:nvPr>
        </p:nvSpPr>
        <p:spPr>
          <a:xfrm>
            <a:off x="547691" y="1412881"/>
            <a:ext cx="10844213" cy="4684359"/>
          </a:xfrm>
        </p:spPr>
        <p:txBody>
          <a:bodyPr/>
          <a:lstStyle/>
          <a:p>
            <a:pPr eaLnBrk="1" hangingPunct="1"/>
            <a:r>
              <a:rPr lang="en-US" sz="2800" dirty="0"/>
              <a:t>Aspect semantics should be described by attributes</a:t>
            </a:r>
          </a:p>
          <a:p>
            <a:pPr lvl="1" eaLnBrk="1" hangingPunct="1"/>
            <a:r>
              <a:rPr lang="en-US" sz="2400" dirty="0"/>
              <a:t>to avoid mystic change of app behavior due to AOP</a:t>
            </a:r>
          </a:p>
          <a:p>
            <a:pPr lvl="1" eaLnBrk="1" hangingPunct="1"/>
            <a:r>
              <a:rPr lang="en-US" sz="2400" dirty="0"/>
              <a:t>which make AOP explicit and expressive </a:t>
            </a:r>
          </a:p>
          <a:p>
            <a:pPr eaLnBrk="1" hangingPunct="1"/>
            <a:r>
              <a:rPr lang="en-US" sz="2800" dirty="0"/>
              <a:t>Our tools represent several years of experience with static and dynamic aspect weavers</a:t>
            </a:r>
          </a:p>
          <a:p>
            <a:pPr lvl="1" eaLnBrk="1" hangingPunct="1"/>
            <a:r>
              <a:rPr lang="en-US" sz="2400" dirty="0"/>
              <a:t>Rapier-Loom.NET, Gripper-</a:t>
            </a:r>
            <a:r>
              <a:rPr lang="en-US" sz="2400" dirty="0" err="1"/>
              <a:t>Loom.Net</a:t>
            </a:r>
            <a:endParaRPr lang="en-US" sz="2400" dirty="0"/>
          </a:p>
          <a:p>
            <a:pPr lvl="1" eaLnBrk="1" hangingPunct="1"/>
            <a:r>
              <a:rPr lang="en-US" sz="2400" dirty="0"/>
              <a:t>Freely available for download</a:t>
            </a:r>
          </a:p>
          <a:p>
            <a:pPr eaLnBrk="1" hangingPunct="1"/>
            <a:r>
              <a:rPr lang="en-US" sz="2800" dirty="0"/>
              <a:t>AOP in .NET has been successfully applied within a sizable industrial project</a:t>
            </a:r>
          </a:p>
          <a:p>
            <a:pPr eaLnBrk="1" hangingPunct="1"/>
            <a:endParaRPr lang="en-US" sz="2800" dirty="0"/>
          </a:p>
          <a:p>
            <a:pPr eaLnBrk="1" hangingPunct="1"/>
            <a:r>
              <a:rPr lang="en-US" sz="2800" dirty="0"/>
              <a:t>www.rapier-loom.net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a:xfrm>
            <a:off x="515938" y="228604"/>
            <a:ext cx="11163300" cy="677863"/>
          </a:xfrm>
          <a:noFill/>
        </p:spPr>
        <p:txBody>
          <a:bodyPr/>
          <a:lstStyle/>
          <a:p>
            <a:pPr eaLnBrk="1" hangingPunct="1"/>
            <a:r>
              <a:rPr lang="en-US"/>
              <a:t>Agenda</a:t>
            </a:r>
          </a:p>
        </p:txBody>
      </p:sp>
      <p:sp>
        <p:nvSpPr>
          <p:cNvPr id="93187" name="Inhaltsplatzhalter 4"/>
          <p:cNvSpPr>
            <a:spLocks noGrp="1"/>
          </p:cNvSpPr>
          <p:nvPr>
            <p:ph idx="1"/>
          </p:nvPr>
        </p:nvSpPr>
        <p:spPr>
          <a:xfrm>
            <a:off x="547688" y="1412875"/>
            <a:ext cx="11163300" cy="5230812"/>
          </a:xfrm>
        </p:spPr>
        <p:txBody>
          <a:bodyPr/>
          <a:lstStyle/>
          <a:p>
            <a:pPr eaLnBrk="1" hangingPunct="1">
              <a:lnSpc>
                <a:spcPct val="105000"/>
              </a:lnSpc>
              <a:buFontTx/>
              <a:buNone/>
              <a:defRPr/>
            </a:pPr>
            <a:r>
              <a:rPr lang="en-US" dirty="0" smtClean="0"/>
              <a:t>Learning/Teaching based on Phoenix/WRK</a:t>
            </a:r>
          </a:p>
          <a:p>
            <a:pPr eaLnBrk="1" hangingPunct="1">
              <a:lnSpc>
                <a:spcPct val="105000"/>
              </a:lnSpc>
              <a:defRPr/>
            </a:pPr>
            <a:r>
              <a:rPr lang="en-US" sz="2800" dirty="0" smtClean="0"/>
              <a:t>Extending Phoenix to support AOP</a:t>
            </a:r>
          </a:p>
          <a:p>
            <a:pPr eaLnBrk="1" hangingPunct="1">
              <a:lnSpc>
                <a:spcPct val="105000"/>
              </a:lnSpc>
              <a:defRPr/>
            </a:pPr>
            <a:r>
              <a:rPr lang="en-US" sz="2800" dirty="0" smtClean="0"/>
              <a:t>Building Adaptive Systems based on Phoenix/AOP tool</a:t>
            </a:r>
          </a:p>
          <a:p>
            <a:pPr eaLnBrk="1" hangingPunct="1">
              <a:lnSpc>
                <a:spcPct val="105000"/>
              </a:lnSpc>
              <a:defRPr/>
            </a:pPr>
            <a:r>
              <a:rPr lang="en-US" sz="2800" b="1" dirty="0" smtClean="0"/>
              <a:t>Experiencing the classroom with WRK</a:t>
            </a:r>
          </a:p>
          <a:p>
            <a:pPr eaLnBrk="1" hangingPunct="1">
              <a:lnSpc>
                <a:spcPct val="105000"/>
              </a:lnSpc>
              <a:defRPr/>
            </a:pPr>
            <a:r>
              <a:rPr lang="en-US" sz="2800" dirty="0" smtClean="0"/>
              <a:t>Generating Phoenix/</a:t>
            </a:r>
            <a:r>
              <a:rPr lang="en-US" sz="2800" dirty="0" err="1" smtClean="0"/>
              <a:t>doxygen</a:t>
            </a:r>
            <a:r>
              <a:rPr lang="en-US" sz="2800" dirty="0" smtClean="0"/>
              <a:t> hyperlinked reference of the WRK</a:t>
            </a:r>
          </a:p>
          <a:p>
            <a:pPr eaLnBrk="1" hangingPunct="1">
              <a:lnSpc>
                <a:spcPct val="105000"/>
              </a:lnSpc>
              <a:defRPr/>
            </a:pPr>
            <a:r>
              <a:rPr lang="en-US" sz="2800" dirty="0" smtClean="0"/>
              <a:t>Using/extending Phoenix to build WRK</a:t>
            </a:r>
          </a:p>
          <a:p>
            <a:pPr eaLnBrk="1" hangingPunct="1">
              <a:lnSpc>
                <a:spcPct val="105000"/>
              </a:lnSpc>
              <a:buFontTx/>
              <a:buNone/>
              <a:defRPr/>
            </a:pPr>
            <a:endParaRPr lang="en-US" sz="1050" dirty="0" smtClean="0"/>
          </a:p>
          <a:p>
            <a:pPr eaLnBrk="1" hangingPunct="1">
              <a:lnSpc>
                <a:spcPct val="105000"/>
              </a:lnSpc>
              <a:buFontTx/>
              <a:buNone/>
              <a:defRPr/>
            </a:pPr>
            <a:r>
              <a:rPr lang="en-US" dirty="0" smtClean="0"/>
              <a:t>Research based on Phoenix/WRK</a:t>
            </a:r>
          </a:p>
          <a:p>
            <a:pPr eaLnBrk="1" hangingPunct="1">
              <a:lnSpc>
                <a:spcPct val="105000"/>
              </a:lnSpc>
              <a:defRPr/>
            </a:pPr>
            <a:r>
              <a:rPr lang="en-US" sz="2800" dirty="0" err="1" smtClean="0"/>
              <a:t>Kstructing</a:t>
            </a:r>
            <a:r>
              <a:rPr lang="en-US" sz="2800" dirty="0" smtClean="0"/>
              <a:t> Windows</a:t>
            </a:r>
          </a:p>
          <a:p>
            <a:pPr eaLnBrk="1" hangingPunct="1">
              <a:lnSpc>
                <a:spcPct val="105000"/>
              </a:lnSpc>
              <a:defRPr/>
            </a:pPr>
            <a:r>
              <a:rPr lang="en-US" sz="2800" dirty="0" smtClean="0"/>
              <a:t>Scheduling Server based on WRK</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5938" y="228600"/>
            <a:ext cx="11163300" cy="677108"/>
          </a:xfrm>
        </p:spPr>
        <p:txBody>
          <a:bodyPr/>
          <a:lstStyle/>
          <a:p>
            <a:r>
              <a:rPr lang="de-DE" dirty="0" err="1" smtClean="0"/>
              <a:t>Assignments</a:t>
            </a:r>
            <a:endParaRPr lang="de-DE" dirty="0"/>
          </a:p>
        </p:txBody>
      </p:sp>
      <p:sp>
        <p:nvSpPr>
          <p:cNvPr id="3" name="Inhaltsplatzhalter 2"/>
          <p:cNvSpPr>
            <a:spLocks noGrp="1"/>
          </p:cNvSpPr>
          <p:nvPr>
            <p:ph idx="1"/>
          </p:nvPr>
        </p:nvSpPr>
        <p:spPr>
          <a:xfrm>
            <a:off x="515940" y="2819400"/>
            <a:ext cx="11368881" cy="3754874"/>
          </a:xfrm>
        </p:spPr>
        <p:txBody>
          <a:bodyPr/>
          <a:lstStyle/>
          <a:p>
            <a:r>
              <a:rPr lang="en-US" sz="2800" dirty="0" smtClean="0"/>
              <a:t>Explain how WRK sources in base\</a:t>
            </a:r>
            <a:r>
              <a:rPr lang="en-US" sz="2800" dirty="0" err="1" smtClean="0"/>
              <a:t>ntos</a:t>
            </a:r>
            <a:r>
              <a:rPr lang="en-US" sz="2800" dirty="0" smtClean="0"/>
              <a:t> reflect structuring of </a:t>
            </a:r>
            <a:br>
              <a:rPr lang="en-US" sz="2800" dirty="0" smtClean="0"/>
            </a:br>
            <a:r>
              <a:rPr lang="en-US" sz="2800" dirty="0" smtClean="0"/>
              <a:t>Windows kernel</a:t>
            </a:r>
          </a:p>
          <a:p>
            <a:pPr lvl="1"/>
            <a:r>
              <a:rPr lang="en-US" sz="2400" dirty="0" smtClean="0"/>
              <a:t>Which parts of the kernel are missing?</a:t>
            </a:r>
          </a:p>
          <a:p>
            <a:pPr lvl="1"/>
            <a:r>
              <a:rPr lang="en-US" sz="2400" dirty="0" smtClean="0"/>
              <a:t>What are the kernel modules‘ initialization routines?</a:t>
            </a:r>
          </a:p>
          <a:p>
            <a:pPr lvl="1">
              <a:buNone/>
            </a:pPr>
            <a:endParaRPr lang="en-US" sz="2400" dirty="0" smtClean="0"/>
          </a:p>
          <a:p>
            <a:r>
              <a:rPr lang="en-US" sz="2800" dirty="0" smtClean="0"/>
              <a:t>Explain implementation of Windows scheduler</a:t>
            </a:r>
          </a:p>
          <a:p>
            <a:pPr lvl="1"/>
            <a:r>
              <a:rPr lang="en-US" sz="2400" dirty="0" smtClean="0"/>
              <a:t>How are thread priorities computed in </a:t>
            </a:r>
            <a:r>
              <a:rPr lang="en-US" sz="2400" dirty="0" err="1" smtClean="0">
                <a:latin typeface="+mj-lt"/>
                <a:cs typeface="Courier"/>
              </a:rPr>
              <a:t>KiComputeNewPriority</a:t>
            </a:r>
            <a:r>
              <a:rPr lang="en-US" sz="2400" dirty="0" smtClean="0">
                <a:latin typeface="+mj-lt"/>
                <a:cs typeface="Courier"/>
              </a:rPr>
              <a:t>() ?</a:t>
            </a:r>
          </a:p>
          <a:p>
            <a:pPr lvl="1"/>
            <a:r>
              <a:rPr lang="en-US" sz="2400" dirty="0" smtClean="0">
                <a:cs typeface="Courier"/>
              </a:rPr>
              <a:t>How does </a:t>
            </a:r>
            <a:r>
              <a:rPr lang="en-US" sz="2400" dirty="0" err="1" smtClean="0">
                <a:latin typeface="+mj-lt"/>
                <a:cs typeface="Courier"/>
              </a:rPr>
              <a:t>KiBoostPriorityThread</a:t>
            </a:r>
            <a:r>
              <a:rPr lang="en-US" sz="2400" dirty="0" smtClean="0">
                <a:latin typeface="+mj-lt"/>
                <a:cs typeface="Courier"/>
              </a:rPr>
              <a:t>() </a:t>
            </a:r>
            <a:r>
              <a:rPr lang="en-US" sz="2400" dirty="0" smtClean="0"/>
              <a:t>operate?</a:t>
            </a:r>
            <a:endParaRPr lang="en-US" sz="2400" dirty="0" smtClean="0">
              <a:cs typeface="Courier"/>
            </a:endParaRPr>
          </a:p>
          <a:p>
            <a:endParaRPr lang="de-DE" sz="2800" dirty="0"/>
          </a:p>
        </p:txBody>
      </p:sp>
      <p:pic>
        <p:nvPicPr>
          <p:cNvPr id="4" name="Bild 3"/>
          <p:cNvPicPr>
            <a:picLocks noChangeAspect="1"/>
          </p:cNvPicPr>
          <p:nvPr/>
        </p:nvPicPr>
        <p:blipFill>
          <a:blip r:embed="rId3"/>
          <a:stretch>
            <a:fillRect/>
          </a:stretch>
        </p:blipFill>
        <p:spPr>
          <a:xfrm>
            <a:off x="4112422" y="0"/>
            <a:ext cx="8058150" cy="2567198"/>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p:cNvSpPr>
          <p:nvPr>
            <p:ph type="ctrTitle"/>
          </p:nvPr>
        </p:nvSpPr>
        <p:spPr/>
        <p:txBody>
          <a:bodyPr/>
          <a:lstStyle/>
          <a:p>
            <a:r>
              <a:rPr lang="en-US" dirty="0" smtClean="0"/>
              <a:t>Phoenix and the Windows Research Kernel </a:t>
            </a:r>
            <a:endParaRPr lang="en-US" dirty="0"/>
          </a:p>
        </p:txBody>
      </p:sp>
      <p:sp>
        <p:nvSpPr>
          <p:cNvPr id="90115" name="Rectangle 5"/>
          <p:cNvSpPr>
            <a:spLocks noGrp="1"/>
          </p:cNvSpPr>
          <p:nvPr>
            <p:ph type="subTitle" idx="1"/>
          </p:nvPr>
        </p:nvSpPr>
        <p:spPr/>
        <p:txBody>
          <a:bodyPr/>
          <a:lstStyle/>
          <a:p>
            <a:r>
              <a:rPr lang="en-US" dirty="0" smtClean="0"/>
              <a:t>Enhancing the Teaching/Learning Experience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a:noFill/>
        </p:spPr>
        <p:txBody>
          <a:bodyPr/>
          <a:lstStyle/>
          <a:p>
            <a:pPr eaLnBrk="1" hangingPunct="1"/>
            <a:r>
              <a:rPr lang="de-DE"/>
              <a:t>System Service Call Implementation</a:t>
            </a:r>
          </a:p>
        </p:txBody>
      </p:sp>
      <p:sp>
        <p:nvSpPr>
          <p:cNvPr id="122883" name="Rectangle 3"/>
          <p:cNvSpPr>
            <a:spLocks noGrp="1"/>
          </p:cNvSpPr>
          <p:nvPr>
            <p:ph idx="1"/>
          </p:nvPr>
        </p:nvSpPr>
        <p:spPr>
          <a:xfrm>
            <a:off x="515938" y="1420813"/>
            <a:ext cx="11163300" cy="3520758"/>
          </a:xfrm>
        </p:spPr>
        <p:txBody>
          <a:bodyPr/>
          <a:lstStyle/>
          <a:p>
            <a:pPr eaLnBrk="1" hangingPunct="1"/>
            <a:r>
              <a:rPr lang="en-US" dirty="0" smtClean="0"/>
              <a:t>Implementation of a simple system service call</a:t>
            </a:r>
          </a:p>
          <a:p>
            <a:pPr eaLnBrk="1" hangingPunct="1">
              <a:buNone/>
            </a:pPr>
            <a:endParaRPr lang="en-US" dirty="0" smtClean="0"/>
          </a:p>
          <a:p>
            <a:pPr eaLnBrk="1" hangingPunct="1"/>
            <a:r>
              <a:rPr lang="en-US" dirty="0" smtClean="0"/>
              <a:t>Learning objectives:</a:t>
            </a:r>
          </a:p>
          <a:p>
            <a:pPr lvl="1" eaLnBrk="1" hangingPunct="1"/>
            <a:r>
              <a:rPr lang="en-US" dirty="0" smtClean="0"/>
              <a:t>What‘s the difference between kernel and user mode</a:t>
            </a:r>
          </a:p>
          <a:p>
            <a:pPr lvl="1" eaLnBrk="1" hangingPunct="1"/>
            <a:r>
              <a:rPr lang="en-US" dirty="0" smtClean="0"/>
              <a:t>How to pass parameters </a:t>
            </a:r>
            <a:r>
              <a:rPr lang="en-US" dirty="0" err="1" smtClean="0"/>
              <a:t>fromuser</a:t>
            </a:r>
            <a:r>
              <a:rPr lang="en-US" dirty="0" smtClean="0"/>
              <a:t> to kernel</a:t>
            </a:r>
          </a:p>
          <a:p>
            <a:pPr lvl="1" eaLnBrk="1" hangingPunct="1"/>
            <a:r>
              <a:rPr lang="en-US" dirty="0" smtClean="0"/>
              <a:t>What are the stages of user-kernel and kernel-user transitions</a:t>
            </a:r>
          </a:p>
          <a:p>
            <a:pPr lvl="1" eaLnBrk="1" hangingPunct="1"/>
            <a:r>
              <a:rPr lang="en-US" dirty="0" smtClean="0"/>
              <a:t>Importance of parameter checking</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5938" y="228600"/>
            <a:ext cx="11163300" cy="677108"/>
          </a:xfrm>
        </p:spPr>
        <p:txBody>
          <a:bodyPr/>
          <a:lstStyle/>
          <a:p>
            <a:r>
              <a:rPr lang="de-DE" dirty="0" smtClean="0"/>
              <a:t>More </a:t>
            </a:r>
            <a:r>
              <a:rPr lang="de-DE" dirty="0" err="1" smtClean="0"/>
              <a:t>Assignments</a:t>
            </a:r>
            <a:endParaRPr lang="de-DE" dirty="0"/>
          </a:p>
        </p:txBody>
      </p:sp>
      <p:sp>
        <p:nvSpPr>
          <p:cNvPr id="3" name="Inhaltsplatzhalter 2"/>
          <p:cNvSpPr>
            <a:spLocks noGrp="1"/>
          </p:cNvSpPr>
          <p:nvPr>
            <p:ph idx="1"/>
          </p:nvPr>
        </p:nvSpPr>
        <p:spPr>
          <a:xfrm>
            <a:off x="547690" y="1412877"/>
            <a:ext cx="11502231" cy="4690515"/>
          </a:xfrm>
        </p:spPr>
        <p:txBody>
          <a:bodyPr/>
          <a:lstStyle/>
          <a:p>
            <a:r>
              <a:rPr lang="en-US" dirty="0" smtClean="0"/>
              <a:t>Extend a system call to create „hidden“ processes</a:t>
            </a:r>
          </a:p>
          <a:p>
            <a:pPr lvl="1"/>
            <a:r>
              <a:rPr lang="en-US" dirty="0" smtClean="0"/>
              <a:t>Extend </a:t>
            </a:r>
            <a:r>
              <a:rPr lang="en-US" dirty="0" smtClean="0">
                <a:latin typeface="+mj-lt"/>
                <a:cs typeface="Courier"/>
              </a:rPr>
              <a:t>EPROCESS </a:t>
            </a:r>
            <a:r>
              <a:rPr lang="en-US" dirty="0" smtClean="0"/>
              <a:t>structure with a </a:t>
            </a:r>
            <a:r>
              <a:rPr lang="en-US" dirty="0" err="1" smtClean="0"/>
              <a:t>boolean</a:t>
            </a:r>
            <a:r>
              <a:rPr lang="en-US" dirty="0" smtClean="0"/>
              <a:t> „hidden“ flag</a:t>
            </a:r>
          </a:p>
          <a:p>
            <a:pPr lvl="1"/>
            <a:r>
              <a:rPr lang="en-US" dirty="0" smtClean="0"/>
              <a:t>Change </a:t>
            </a:r>
            <a:r>
              <a:rPr lang="en-US" dirty="0" err="1" smtClean="0">
                <a:latin typeface="+mj-lt"/>
                <a:cs typeface="Courier"/>
              </a:rPr>
              <a:t>NtSetInformationProcess</a:t>
            </a:r>
            <a:r>
              <a:rPr lang="en-US" dirty="0" smtClean="0">
                <a:latin typeface="+mj-lt"/>
                <a:cs typeface="Courier"/>
              </a:rPr>
              <a:t>()</a:t>
            </a:r>
            <a:r>
              <a:rPr lang="en-US" dirty="0" smtClean="0">
                <a:latin typeface="+mj-lt"/>
              </a:rPr>
              <a:t> </a:t>
            </a:r>
            <a:r>
              <a:rPr lang="en-US" dirty="0" smtClean="0"/>
              <a:t>to set the flag</a:t>
            </a:r>
          </a:p>
          <a:p>
            <a:pPr lvl="1"/>
            <a:r>
              <a:rPr lang="en-US" dirty="0" smtClean="0"/>
              <a:t>Modify </a:t>
            </a:r>
            <a:r>
              <a:rPr lang="en-US" dirty="0" err="1" smtClean="0">
                <a:latin typeface="+mj-lt"/>
                <a:cs typeface="Courier"/>
              </a:rPr>
              <a:t>PsGetNextProcess</a:t>
            </a:r>
            <a:r>
              <a:rPr lang="en-US" dirty="0" smtClean="0">
                <a:latin typeface="+mj-lt"/>
                <a:cs typeface="Courier"/>
              </a:rPr>
              <a:t>()</a:t>
            </a:r>
            <a:r>
              <a:rPr lang="en-US" dirty="0" smtClean="0">
                <a:latin typeface="+mj-lt"/>
              </a:rPr>
              <a:t> </a:t>
            </a:r>
            <a:r>
              <a:rPr lang="en-US" dirty="0" smtClean="0"/>
              <a:t>to ignore processes flagged „hidden“   </a:t>
            </a:r>
            <a:r>
              <a:rPr lang="en-US" sz="2000" dirty="0" smtClean="0"/>
              <a:t>(Task Manager uses </a:t>
            </a:r>
            <a:r>
              <a:rPr lang="en-US" sz="2000" dirty="0" err="1" smtClean="0">
                <a:latin typeface="+mj-lt"/>
                <a:cs typeface="Courier"/>
              </a:rPr>
              <a:t>PsGetNextProcess</a:t>
            </a:r>
            <a:r>
              <a:rPr lang="en-US" sz="2000" dirty="0" smtClean="0">
                <a:latin typeface="+mj-lt"/>
                <a:cs typeface="Courier"/>
              </a:rPr>
              <a:t>()</a:t>
            </a:r>
            <a:r>
              <a:rPr lang="en-US" sz="2000" dirty="0" smtClean="0"/>
              <a:t> )</a:t>
            </a:r>
          </a:p>
          <a:p>
            <a:pPr lvl="1"/>
            <a:r>
              <a:rPr lang="en-US" dirty="0" smtClean="0"/>
              <a:t>Implement user-mode functions </a:t>
            </a:r>
            <a:r>
              <a:rPr lang="en-US" dirty="0" err="1" smtClean="0">
                <a:latin typeface="+mj-lt"/>
                <a:cs typeface="Courier"/>
              </a:rPr>
              <a:t>HideProcess</a:t>
            </a:r>
            <a:r>
              <a:rPr lang="en-US" dirty="0" smtClean="0">
                <a:latin typeface="+mj-lt"/>
                <a:cs typeface="Courier"/>
              </a:rPr>
              <a:t>() / </a:t>
            </a:r>
            <a:r>
              <a:rPr lang="en-US" dirty="0" err="1" smtClean="0">
                <a:latin typeface="+mj-lt"/>
                <a:cs typeface="Courier"/>
              </a:rPr>
              <a:t>UnhideProcess</a:t>
            </a:r>
            <a:r>
              <a:rPr lang="en-US" dirty="0" smtClean="0">
                <a:latin typeface="+mj-lt"/>
                <a:cs typeface="Courier"/>
              </a:rPr>
              <a:t>()</a:t>
            </a:r>
          </a:p>
          <a:p>
            <a:pPr lvl="1">
              <a:buNone/>
            </a:pPr>
            <a:endParaRPr lang="en-US" dirty="0" smtClean="0">
              <a:latin typeface="Courier"/>
              <a:cs typeface="Courier"/>
            </a:endParaRPr>
          </a:p>
          <a:p>
            <a:r>
              <a:rPr lang="en-US" dirty="0" smtClean="0">
                <a:cs typeface="Courier"/>
              </a:rPr>
              <a:t>Implement a new system call </a:t>
            </a:r>
            <a:r>
              <a:rPr lang="en-US" dirty="0" err="1" smtClean="0">
                <a:latin typeface="+mj-lt"/>
                <a:cs typeface="Courier"/>
              </a:rPr>
              <a:t>NtSetVisibilityProcess</a:t>
            </a:r>
            <a:r>
              <a:rPr lang="en-US" dirty="0" smtClean="0">
                <a:latin typeface="+mj-lt"/>
                <a:cs typeface="Courier"/>
              </a:rPr>
              <a:t>()</a:t>
            </a:r>
          </a:p>
          <a:p>
            <a:pPr lvl="1"/>
            <a:r>
              <a:rPr lang="en-US" dirty="0" smtClean="0">
                <a:cs typeface="Courier"/>
              </a:rPr>
              <a:t>Extend </a:t>
            </a:r>
            <a:r>
              <a:rPr lang="en-US" dirty="0" smtClean="0"/>
              <a:t>sysstubs.asm und systable.asm</a:t>
            </a:r>
          </a:p>
          <a:p>
            <a:pPr lvl="1"/>
            <a:r>
              <a:rPr lang="en-US" dirty="0" smtClean="0"/>
              <a:t>Modify your user-mode library to use the new system call</a:t>
            </a:r>
            <a:endParaRPr lang="en-US" dirty="0" smtClean="0">
              <a:cs typeface="Courier"/>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a:noFill/>
        </p:spPr>
        <p:txBody>
          <a:bodyPr/>
          <a:lstStyle/>
          <a:p>
            <a:pPr eaLnBrk="1" hangingPunct="1"/>
            <a:r>
              <a:rPr lang="de-DE"/>
              <a:t>WRK Visual Studio Projects</a:t>
            </a:r>
          </a:p>
        </p:txBody>
      </p:sp>
      <p:sp>
        <p:nvSpPr>
          <p:cNvPr id="121859" name="Rectangle 3"/>
          <p:cNvSpPr>
            <a:spLocks noGrp="1"/>
          </p:cNvSpPr>
          <p:nvPr>
            <p:ph idx="1"/>
          </p:nvPr>
        </p:nvSpPr>
        <p:spPr>
          <a:xfrm>
            <a:off x="547688" y="1412875"/>
            <a:ext cx="11131550" cy="4388894"/>
          </a:xfrm>
        </p:spPr>
        <p:txBody>
          <a:bodyPr/>
          <a:lstStyle/>
          <a:p>
            <a:pPr eaLnBrk="1" hangingPunct="1">
              <a:buNone/>
            </a:pPr>
            <a:r>
              <a:rPr lang="de-DE" dirty="0" smtClean="0"/>
              <a:t>Problem:</a:t>
            </a:r>
          </a:p>
          <a:p>
            <a:pPr eaLnBrk="1" hangingPunct="1"/>
            <a:r>
              <a:rPr lang="de-DE" dirty="0" smtClean="0"/>
              <a:t>Most </a:t>
            </a:r>
            <a:r>
              <a:rPr lang="de-DE" dirty="0" err="1" smtClean="0"/>
              <a:t>undergraduate</a:t>
            </a:r>
            <a:r>
              <a:rPr lang="de-DE" dirty="0" smtClean="0"/>
              <a:t> </a:t>
            </a:r>
            <a:r>
              <a:rPr lang="de-DE" dirty="0" err="1" smtClean="0"/>
              <a:t>students</a:t>
            </a:r>
            <a:r>
              <a:rPr lang="de-DE" dirty="0" smtClean="0"/>
              <a:t> </a:t>
            </a:r>
            <a:r>
              <a:rPr lang="de-DE" dirty="0" err="1" smtClean="0"/>
              <a:t>are</a:t>
            </a:r>
            <a:r>
              <a:rPr lang="de-DE" dirty="0" smtClean="0"/>
              <a:t> </a:t>
            </a:r>
            <a:r>
              <a:rPr lang="de-DE" dirty="0" err="1" smtClean="0"/>
              <a:t>used</a:t>
            </a:r>
            <a:r>
              <a:rPr lang="de-DE" dirty="0" smtClean="0"/>
              <a:t> </a:t>
            </a:r>
            <a:r>
              <a:rPr lang="de-DE" dirty="0"/>
              <a:t>to Visual Studio </a:t>
            </a:r>
            <a:br>
              <a:rPr lang="de-DE" dirty="0"/>
            </a:br>
            <a:r>
              <a:rPr lang="de-DE" dirty="0" smtClean="0"/>
              <a:t>but </a:t>
            </a:r>
            <a:r>
              <a:rPr lang="de-DE" dirty="0" err="1" smtClean="0"/>
              <a:t>fear</a:t>
            </a:r>
            <a:r>
              <a:rPr lang="de-DE" dirty="0" smtClean="0"/>
              <a:t> </a:t>
            </a:r>
            <a:r>
              <a:rPr lang="de-DE" dirty="0" err="1" smtClean="0"/>
              <a:t>the</a:t>
            </a:r>
            <a:r>
              <a:rPr lang="de-DE" dirty="0" smtClean="0"/>
              <a:t> </a:t>
            </a:r>
            <a:r>
              <a:rPr lang="de-DE" dirty="0" err="1" smtClean="0"/>
              <a:t>command</a:t>
            </a:r>
            <a:r>
              <a:rPr lang="de-DE" dirty="0" smtClean="0"/>
              <a:t> </a:t>
            </a:r>
            <a:r>
              <a:rPr lang="de-DE" dirty="0" err="1" smtClean="0"/>
              <a:t>line</a:t>
            </a:r>
            <a:endParaRPr lang="de-DE" dirty="0"/>
          </a:p>
          <a:p>
            <a:pPr lvl="1" eaLnBrk="1" hangingPunct="1"/>
            <a:r>
              <a:rPr lang="de-DE" dirty="0"/>
              <a:t>WRK </a:t>
            </a:r>
            <a:r>
              <a:rPr lang="de-DE" dirty="0" err="1" smtClean="0"/>
              <a:t>only</a:t>
            </a:r>
            <a:r>
              <a:rPr lang="de-DE" dirty="0" smtClean="0"/>
              <a:t> </a:t>
            </a:r>
            <a:r>
              <a:rPr lang="de-DE" dirty="0" err="1" smtClean="0"/>
              <a:t>provides</a:t>
            </a:r>
            <a:r>
              <a:rPr lang="de-DE" dirty="0" smtClean="0"/>
              <a:t> </a:t>
            </a:r>
            <a:r>
              <a:rPr lang="de-DE" dirty="0"/>
              <a:t>a </a:t>
            </a:r>
            <a:r>
              <a:rPr lang="de-DE" dirty="0" err="1" smtClean="0"/>
              <a:t>command</a:t>
            </a:r>
            <a:r>
              <a:rPr lang="de-DE" dirty="0" smtClean="0"/>
              <a:t> </a:t>
            </a:r>
            <a:r>
              <a:rPr lang="de-DE" dirty="0" err="1" smtClean="0"/>
              <a:t>line-based</a:t>
            </a:r>
            <a:r>
              <a:rPr lang="de-DE" dirty="0" smtClean="0"/>
              <a:t> </a:t>
            </a:r>
            <a:r>
              <a:rPr lang="de-DE" dirty="0" err="1" smtClean="0"/>
              <a:t>build</a:t>
            </a:r>
            <a:r>
              <a:rPr lang="de-DE" dirty="0" smtClean="0"/>
              <a:t> </a:t>
            </a:r>
            <a:r>
              <a:rPr lang="de-DE" dirty="0" err="1" smtClean="0"/>
              <a:t>environment</a:t>
            </a:r>
            <a:endParaRPr lang="de-DE" dirty="0" smtClean="0"/>
          </a:p>
          <a:p>
            <a:pPr eaLnBrk="1" hangingPunct="1"/>
            <a:r>
              <a:rPr lang="de-DE" dirty="0" smtClean="0"/>
              <a:t>New: Visual </a:t>
            </a:r>
            <a:r>
              <a:rPr lang="de-DE" dirty="0"/>
              <a:t>Studio </a:t>
            </a:r>
            <a:r>
              <a:rPr lang="de-DE" dirty="0" err="1" smtClean="0"/>
              <a:t>solution</a:t>
            </a:r>
            <a:r>
              <a:rPr lang="de-DE" dirty="0" smtClean="0"/>
              <a:t> </a:t>
            </a:r>
            <a:r>
              <a:rPr lang="de-DE" dirty="0" err="1" smtClean="0"/>
              <a:t>file</a:t>
            </a:r>
            <a:endParaRPr lang="de-DE" dirty="0" smtClean="0"/>
          </a:p>
          <a:p>
            <a:pPr lvl="1" eaLnBrk="1" hangingPunct="1"/>
            <a:r>
              <a:rPr lang="de-DE" dirty="0" err="1" smtClean="0"/>
              <a:t>Downloadable</a:t>
            </a:r>
            <a:r>
              <a:rPr lang="de-DE" dirty="0" smtClean="0"/>
              <a:t> at:</a:t>
            </a:r>
            <a:br>
              <a:rPr lang="de-DE" dirty="0" smtClean="0"/>
            </a:br>
            <a:r>
              <a:rPr lang="de-DE" dirty="0">
                <a:hlinkClick r:id="rId3"/>
              </a:rPr>
              <a:t>http://www.dcl.hpi.uni-potsdam.de/research/WRK</a:t>
            </a:r>
            <a:endParaRPr lang="de-DE" dirty="0" smtClean="0"/>
          </a:p>
          <a:p>
            <a:pPr eaLnBrk="1" hangingPunct="1"/>
            <a:endParaRPr lang="de-DE" dirty="0" smtClean="0"/>
          </a:p>
          <a:p>
            <a:pPr eaLnBrk="1" hangingPunct="1"/>
            <a:r>
              <a:rPr lang="de-DE" dirty="0" err="1" smtClean="0"/>
              <a:t>Allows</a:t>
            </a:r>
            <a:r>
              <a:rPr lang="de-DE" dirty="0" smtClean="0"/>
              <a:t> </a:t>
            </a:r>
            <a:r>
              <a:rPr lang="de-DE" dirty="0" err="1" smtClean="0"/>
              <a:t>building</a:t>
            </a:r>
            <a:r>
              <a:rPr lang="de-DE" dirty="0" smtClean="0"/>
              <a:t> </a:t>
            </a:r>
            <a:r>
              <a:rPr lang="de-DE" dirty="0" err="1"/>
              <a:t>and</a:t>
            </a:r>
            <a:r>
              <a:rPr lang="de-DE" dirty="0"/>
              <a:t> </a:t>
            </a:r>
            <a:r>
              <a:rPr lang="de-DE" dirty="0" err="1" smtClean="0"/>
              <a:t>deploying</a:t>
            </a:r>
            <a:r>
              <a:rPr lang="de-DE" dirty="0" smtClean="0"/>
              <a:t> </a:t>
            </a:r>
            <a:r>
              <a:rPr lang="de-DE" dirty="0" err="1" smtClean="0"/>
              <a:t>the</a:t>
            </a:r>
            <a:r>
              <a:rPr lang="de-DE" dirty="0" smtClean="0"/>
              <a:t> </a:t>
            </a:r>
            <a:r>
              <a:rPr lang="de-DE" dirty="0" err="1" smtClean="0"/>
              <a:t>kernel</a:t>
            </a:r>
            <a:endParaRPr lang="de-DE"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a:xfrm>
            <a:off x="515938" y="228600"/>
            <a:ext cx="11163300" cy="677108"/>
          </a:xfrm>
          <a:noFill/>
        </p:spPr>
        <p:txBody>
          <a:bodyPr/>
          <a:lstStyle/>
          <a:p>
            <a:pPr eaLnBrk="1" hangingPunct="1"/>
            <a:r>
              <a:rPr lang="de-DE" dirty="0" smtClean="0"/>
              <a:t>Visual Studio </a:t>
            </a:r>
            <a:r>
              <a:rPr lang="de-DE" dirty="0" smtClean="0"/>
              <a:t>W</a:t>
            </a:r>
            <a:r>
              <a:rPr lang="de-DE" dirty="0" smtClean="0"/>
              <a:t>izard </a:t>
            </a:r>
            <a:r>
              <a:rPr lang="de-DE" dirty="0" smtClean="0"/>
              <a:t>- </a:t>
            </a:r>
            <a:r>
              <a:rPr lang="de-DE" dirty="0" err="1" smtClean="0"/>
              <a:t>Benefits</a:t>
            </a:r>
            <a:endParaRPr lang="de-DE" dirty="0"/>
          </a:p>
        </p:txBody>
      </p:sp>
      <p:sp>
        <p:nvSpPr>
          <p:cNvPr id="123907" name="Rectangle 3"/>
          <p:cNvSpPr>
            <a:spLocks noGrp="1"/>
          </p:cNvSpPr>
          <p:nvPr>
            <p:ph idx="1"/>
          </p:nvPr>
        </p:nvSpPr>
        <p:spPr>
          <a:xfrm>
            <a:off x="547688" y="1412879"/>
            <a:ext cx="11163300" cy="4099584"/>
          </a:xfrm>
        </p:spPr>
        <p:txBody>
          <a:bodyPr/>
          <a:lstStyle/>
          <a:p>
            <a:pPr eaLnBrk="1" hangingPunct="1"/>
            <a:r>
              <a:rPr lang="en-US" dirty="0" smtClean="0"/>
              <a:t>System service calls require modifications to the kernel</a:t>
            </a:r>
          </a:p>
          <a:p>
            <a:pPr eaLnBrk="1" hangingPunct="1"/>
            <a:r>
              <a:rPr lang="en-US" dirty="0" smtClean="0"/>
              <a:t>VS project wizard assists in creating the system call:</a:t>
            </a:r>
            <a:br>
              <a:rPr lang="en-US" dirty="0" smtClean="0"/>
            </a:br>
            <a:endParaRPr lang="en-US" dirty="0" smtClean="0"/>
          </a:p>
          <a:p>
            <a:pPr lvl="1" eaLnBrk="1" hangingPunct="1"/>
            <a:r>
              <a:rPr lang="en-US" dirty="0" smtClean="0"/>
              <a:t>Creates a project for the user-mode DLL that wraps kernel access</a:t>
            </a:r>
          </a:p>
          <a:p>
            <a:pPr lvl="1" eaLnBrk="1" hangingPunct="1"/>
            <a:r>
              <a:rPr lang="en-US" dirty="0" smtClean="0"/>
              <a:t>Lists files of the WRK that need to be modified</a:t>
            </a:r>
          </a:p>
          <a:p>
            <a:pPr lvl="1" eaLnBrk="1" hangingPunct="1"/>
            <a:r>
              <a:rPr lang="en-US" dirty="0" smtClean="0"/>
              <a:t>Provides a simple skeleton of the system service call</a:t>
            </a:r>
          </a:p>
          <a:p>
            <a:pPr lvl="1" eaLnBrk="1" hangingPunct="1"/>
            <a:r>
              <a:rPr lang="en-US" dirty="0" smtClean="0"/>
              <a:t>Download:</a:t>
            </a:r>
            <a:br>
              <a:rPr lang="en-US" dirty="0" smtClean="0"/>
            </a:br>
            <a:r>
              <a:rPr lang="en-US" dirty="0" smtClean="0">
                <a:hlinkClick r:id="rId3"/>
              </a:rPr>
              <a:t>http://www.dcl.hpi.uni-potsdam.de/research/WRK</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a:xfrm>
            <a:off x="3883025" y="228604"/>
            <a:ext cx="7796213" cy="677863"/>
          </a:xfrm>
          <a:noFill/>
        </p:spPr>
        <p:txBody>
          <a:bodyPr/>
          <a:lstStyle/>
          <a:p>
            <a:pPr eaLnBrk="1" hangingPunct="1"/>
            <a:r>
              <a:rPr lang="de-DE" dirty="0"/>
              <a:t>VS </a:t>
            </a:r>
            <a:r>
              <a:rPr lang="de-DE" dirty="0"/>
              <a:t>W</a:t>
            </a:r>
            <a:r>
              <a:rPr lang="de-DE" dirty="0" smtClean="0"/>
              <a:t>izard</a:t>
            </a:r>
            <a:r>
              <a:rPr lang="de-DE" dirty="0"/>
              <a:t>: WRK </a:t>
            </a:r>
            <a:r>
              <a:rPr lang="de-DE" dirty="0" smtClean="0"/>
              <a:t>System Call</a:t>
            </a:r>
            <a:endParaRPr lang="de-DE" dirty="0"/>
          </a:p>
        </p:txBody>
      </p:sp>
      <p:pic>
        <p:nvPicPr>
          <p:cNvPr id="124931" name="Inhaltsplatzhalter 4" descr="projectsettings.jpg"/>
          <p:cNvPicPr>
            <a:picLocks noGrp="1" noChangeAspect="1"/>
          </p:cNvPicPr>
          <p:nvPr>
            <p:ph idx="1"/>
          </p:nvPr>
        </p:nvPicPr>
        <p:blipFill>
          <a:blip r:embed="rId3"/>
          <a:srcRect/>
          <a:stretch>
            <a:fillRect/>
          </a:stretch>
        </p:blipFill>
        <p:spPr>
          <a:xfrm>
            <a:off x="303213" y="304800"/>
            <a:ext cx="3048000" cy="2136775"/>
          </a:xfrm>
        </p:spPr>
      </p:pic>
      <p:pic>
        <p:nvPicPr>
          <p:cNvPr id="124932" name="Bild 5" descr="projectwizardoverview.jpg"/>
          <p:cNvPicPr>
            <a:picLocks noChangeAspect="1"/>
          </p:cNvPicPr>
          <p:nvPr/>
        </p:nvPicPr>
        <p:blipFill>
          <a:blip r:embed="rId4"/>
          <a:srcRect/>
          <a:stretch>
            <a:fillRect/>
          </a:stretch>
        </p:blipFill>
        <p:spPr bwMode="auto">
          <a:xfrm>
            <a:off x="1598613" y="1828800"/>
            <a:ext cx="6858000" cy="4578350"/>
          </a:xfrm>
          <a:prstGeom prst="rect">
            <a:avLst/>
          </a:prstGeom>
          <a:noFill/>
          <a:ln w="9525">
            <a:noFill/>
            <a:miter lim="800000"/>
            <a:headEnd/>
            <a:tailEnd/>
          </a:ln>
        </p:spPr>
      </p:pic>
      <p:pic>
        <p:nvPicPr>
          <p:cNvPr id="124933" name="Bild 6" descr="solutionexplorer.jpg"/>
          <p:cNvPicPr>
            <a:picLocks noChangeAspect="1"/>
          </p:cNvPicPr>
          <p:nvPr/>
        </p:nvPicPr>
        <p:blipFill>
          <a:blip r:embed="rId5"/>
          <a:srcRect/>
          <a:stretch>
            <a:fillRect/>
          </a:stretch>
        </p:blipFill>
        <p:spPr bwMode="auto">
          <a:xfrm>
            <a:off x="9066216" y="1828800"/>
            <a:ext cx="2667000" cy="4552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a:xfrm>
            <a:off x="515938" y="228604"/>
            <a:ext cx="11163300" cy="677863"/>
          </a:xfrm>
          <a:noFill/>
        </p:spPr>
        <p:txBody>
          <a:bodyPr/>
          <a:lstStyle/>
          <a:p>
            <a:pPr eaLnBrk="1" hangingPunct="1"/>
            <a:r>
              <a:rPr lang="en-US"/>
              <a:t>Agenda</a:t>
            </a:r>
          </a:p>
        </p:txBody>
      </p:sp>
      <p:sp>
        <p:nvSpPr>
          <p:cNvPr id="93187" name="Inhaltsplatzhalter 4"/>
          <p:cNvSpPr>
            <a:spLocks noGrp="1"/>
          </p:cNvSpPr>
          <p:nvPr>
            <p:ph idx="1"/>
          </p:nvPr>
        </p:nvSpPr>
        <p:spPr>
          <a:xfrm>
            <a:off x="547688" y="1412875"/>
            <a:ext cx="11163300" cy="5230812"/>
          </a:xfrm>
        </p:spPr>
        <p:txBody>
          <a:bodyPr/>
          <a:lstStyle/>
          <a:p>
            <a:pPr eaLnBrk="1" hangingPunct="1">
              <a:lnSpc>
                <a:spcPct val="105000"/>
              </a:lnSpc>
              <a:buFontTx/>
              <a:buNone/>
              <a:defRPr/>
            </a:pPr>
            <a:r>
              <a:rPr lang="en-US" dirty="0" smtClean="0"/>
              <a:t>Learning/Teaching based on Phoenix/WRK</a:t>
            </a:r>
          </a:p>
          <a:p>
            <a:pPr eaLnBrk="1" hangingPunct="1">
              <a:lnSpc>
                <a:spcPct val="105000"/>
              </a:lnSpc>
              <a:defRPr/>
            </a:pPr>
            <a:r>
              <a:rPr lang="en-US" sz="2800" dirty="0" smtClean="0"/>
              <a:t>Extending Phoenix to support AOP</a:t>
            </a:r>
          </a:p>
          <a:p>
            <a:pPr eaLnBrk="1" hangingPunct="1">
              <a:lnSpc>
                <a:spcPct val="105000"/>
              </a:lnSpc>
              <a:defRPr/>
            </a:pPr>
            <a:r>
              <a:rPr lang="en-US" sz="2800" dirty="0" smtClean="0"/>
              <a:t>Building Adaptive Systems based on Phoenix/AOP tool</a:t>
            </a:r>
          </a:p>
          <a:p>
            <a:pPr eaLnBrk="1" hangingPunct="1">
              <a:lnSpc>
                <a:spcPct val="105000"/>
              </a:lnSpc>
              <a:defRPr/>
            </a:pPr>
            <a:r>
              <a:rPr lang="en-US" sz="2800" dirty="0" smtClean="0"/>
              <a:t>Experiencing the classroom with WRK</a:t>
            </a:r>
          </a:p>
          <a:p>
            <a:pPr eaLnBrk="1" hangingPunct="1">
              <a:lnSpc>
                <a:spcPct val="105000"/>
              </a:lnSpc>
              <a:defRPr/>
            </a:pPr>
            <a:r>
              <a:rPr lang="en-US" sz="2800" b="1" dirty="0" smtClean="0"/>
              <a:t>Generating Phoenix/</a:t>
            </a:r>
            <a:r>
              <a:rPr lang="en-US" sz="2800" b="1" dirty="0" err="1" smtClean="0"/>
              <a:t>doxygen</a:t>
            </a:r>
            <a:r>
              <a:rPr lang="en-US" sz="2800" b="1" dirty="0" smtClean="0"/>
              <a:t> hyperlinked reference of the WRK</a:t>
            </a:r>
          </a:p>
          <a:p>
            <a:pPr eaLnBrk="1" hangingPunct="1">
              <a:lnSpc>
                <a:spcPct val="105000"/>
              </a:lnSpc>
              <a:defRPr/>
            </a:pPr>
            <a:r>
              <a:rPr lang="en-US" sz="2800" dirty="0" smtClean="0"/>
              <a:t>Using/extending Phoenix to build WRK</a:t>
            </a:r>
          </a:p>
          <a:p>
            <a:pPr eaLnBrk="1" hangingPunct="1">
              <a:lnSpc>
                <a:spcPct val="105000"/>
              </a:lnSpc>
              <a:buFontTx/>
              <a:buNone/>
              <a:defRPr/>
            </a:pPr>
            <a:endParaRPr lang="en-US" sz="1050" dirty="0" smtClean="0"/>
          </a:p>
          <a:p>
            <a:pPr eaLnBrk="1" hangingPunct="1">
              <a:lnSpc>
                <a:spcPct val="105000"/>
              </a:lnSpc>
              <a:buFontTx/>
              <a:buNone/>
              <a:defRPr/>
            </a:pPr>
            <a:r>
              <a:rPr lang="en-US" dirty="0" smtClean="0"/>
              <a:t>Research based on Phoenix/WRK</a:t>
            </a:r>
          </a:p>
          <a:p>
            <a:pPr eaLnBrk="1" hangingPunct="1">
              <a:lnSpc>
                <a:spcPct val="105000"/>
              </a:lnSpc>
              <a:defRPr/>
            </a:pPr>
            <a:r>
              <a:rPr lang="en-US" sz="2800" dirty="0" err="1" smtClean="0"/>
              <a:t>Kstructing</a:t>
            </a:r>
            <a:r>
              <a:rPr lang="en-US" sz="2800" dirty="0" smtClean="0"/>
              <a:t> Windows</a:t>
            </a:r>
          </a:p>
          <a:p>
            <a:pPr eaLnBrk="1" hangingPunct="1">
              <a:lnSpc>
                <a:spcPct val="105000"/>
              </a:lnSpc>
              <a:defRPr/>
            </a:pPr>
            <a:r>
              <a:rPr lang="en-US" sz="2800" dirty="0" smtClean="0"/>
              <a:t>Scheduling Server based on WRK</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Bild 2" descr="wrk-blog.1.tiff"/>
          <p:cNvPicPr>
            <a:picLocks noChangeAspect="1"/>
          </p:cNvPicPr>
          <p:nvPr/>
        </p:nvPicPr>
        <p:blipFill>
          <a:blip r:embed="rId3"/>
          <a:srcRect/>
          <a:stretch>
            <a:fillRect/>
          </a:stretch>
        </p:blipFill>
        <p:spPr bwMode="auto">
          <a:xfrm>
            <a:off x="0" y="0"/>
            <a:ext cx="12187238"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noFill/>
        </p:spPr>
        <p:txBody>
          <a:bodyPr/>
          <a:lstStyle/>
          <a:p>
            <a:pPr eaLnBrk="1" hangingPunct="1"/>
            <a:r>
              <a:rPr lang="de-DE"/>
              <a:t>WRK in Classes</a:t>
            </a:r>
          </a:p>
        </p:txBody>
      </p:sp>
      <p:sp>
        <p:nvSpPr>
          <p:cNvPr id="130051" name="Rectangle 3"/>
          <p:cNvSpPr>
            <a:spLocks noGrp="1"/>
          </p:cNvSpPr>
          <p:nvPr>
            <p:ph idx="1"/>
          </p:nvPr>
        </p:nvSpPr>
        <p:spPr>
          <a:xfrm>
            <a:off x="547688" y="1412878"/>
            <a:ext cx="11163300" cy="5381625"/>
          </a:xfrm>
        </p:spPr>
        <p:txBody>
          <a:bodyPr/>
          <a:lstStyle/>
          <a:p>
            <a:pPr eaLnBrk="1" hangingPunct="1"/>
            <a:r>
              <a:rPr lang="de-DE" dirty="0"/>
              <a:t>WRK contains a huge amount of code</a:t>
            </a:r>
          </a:p>
          <a:p>
            <a:pPr lvl="1" eaLnBrk="1" hangingPunct="1"/>
            <a:r>
              <a:rPr lang="de-DE" dirty="0"/>
              <a:t>To structure and simplify access to the code base, we have created hyperlinked documentation using doxygen (doxygen.org)</a:t>
            </a:r>
          </a:p>
          <a:p>
            <a:pPr lvl="1" eaLnBrk="1" hangingPunct="1"/>
            <a:r>
              <a:rPr lang="de-DE" dirty="0">
                <a:hlinkClick r:id="rId3"/>
              </a:rPr>
              <a:t>https://www.dcl.hpi.uni-potsdam.de/wrk</a:t>
            </a:r>
            <a:endParaRPr lang="de-DE" dirty="0"/>
          </a:p>
          <a:p>
            <a:pPr eaLnBrk="1" hangingPunct="1"/>
            <a:r>
              <a:rPr lang="de-DE" dirty="0"/>
              <a:t>Used by a couple of schools in the U.S.</a:t>
            </a:r>
          </a:p>
          <a:p>
            <a:pPr lvl="1" eaLnBrk="1" hangingPunct="1"/>
            <a:r>
              <a:rPr lang="de-DE" dirty="0"/>
              <a:t>Send email to Arkady to get an account</a:t>
            </a:r>
          </a:p>
          <a:p>
            <a:pPr eaLnBrk="1" hangingPunct="1"/>
            <a:r>
              <a:rPr lang="de-DE" dirty="0"/>
              <a:t>Classroom usage showed promising results, but:</a:t>
            </a:r>
          </a:p>
          <a:p>
            <a:pPr lvl="1" eaLnBrk="1" hangingPunct="1"/>
            <a:r>
              <a:rPr lang="de-DE" dirty="0"/>
              <a:t>Doxygen unaware of compiler switches</a:t>
            </a:r>
          </a:p>
          <a:p>
            <a:pPr lvl="1" eaLnBrk="1" hangingPunct="1"/>
            <a:r>
              <a:rPr lang="de-DE" dirty="0"/>
              <a:t>No pre-processor support</a:t>
            </a:r>
          </a:p>
          <a:p>
            <a:pPr lvl="1" eaLnBrk="1" hangingPunct="1"/>
            <a:r>
              <a:rPr lang="de-DE" dirty="0"/>
              <a:t>Resolution of function definitions not always correct</a:t>
            </a:r>
          </a:p>
          <a:p>
            <a:pPr lvl="1" eaLnBrk="1" hangingPunct="1">
              <a:buFontTx/>
              <a:buNone/>
            </a:pPr>
            <a:endParaRPr lang="de-DE"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15938" y="228604"/>
            <a:ext cx="11163300" cy="677863"/>
          </a:xfrm>
        </p:spPr>
        <p:txBody>
          <a:bodyPr/>
          <a:lstStyle/>
          <a:p>
            <a:pPr eaLnBrk="1" hangingPunct="1"/>
            <a:r>
              <a:rPr lang="en-US"/>
              <a:t>Windows Research Kernel (WRK)</a:t>
            </a:r>
          </a:p>
        </p:txBody>
      </p:sp>
      <p:pic>
        <p:nvPicPr>
          <p:cNvPr id="131075" name="Picture 3"/>
          <p:cNvPicPr>
            <a:picLocks noChangeAspect="1" noChangeArrowheads="1"/>
          </p:cNvPicPr>
          <p:nvPr/>
        </p:nvPicPr>
        <p:blipFill>
          <a:blip r:embed="rId3"/>
          <a:srcRect/>
          <a:stretch>
            <a:fillRect/>
          </a:stretch>
        </p:blipFill>
        <p:spPr bwMode="auto">
          <a:xfrm>
            <a:off x="0" y="4763"/>
            <a:ext cx="12187238" cy="68532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7"/>
          <p:cNvPicPr>
            <a:picLocks noChangeAspect="1" noChangeArrowheads="1"/>
          </p:cNvPicPr>
          <p:nvPr/>
        </p:nvPicPr>
        <p:blipFill>
          <a:blip r:embed="rId4"/>
          <a:srcRect r="38881" b="49292"/>
          <a:stretch>
            <a:fillRect/>
          </a:stretch>
        </p:blipFill>
        <p:spPr bwMode="auto">
          <a:xfrm>
            <a:off x="1125541" y="908050"/>
            <a:ext cx="6624637" cy="3924300"/>
          </a:xfrm>
          <a:prstGeom prst="rect">
            <a:avLst/>
          </a:prstGeom>
          <a:noFill/>
          <a:ln w="9525">
            <a:solidFill>
              <a:schemeClr val="bg1"/>
            </a:solidFill>
            <a:miter lim="800000"/>
            <a:headEnd/>
            <a:tailEnd/>
          </a:ln>
        </p:spPr>
      </p:pic>
      <p:sp>
        <p:nvSpPr>
          <p:cNvPr id="133124" name="Rectangle 2"/>
          <p:cNvSpPr>
            <a:spLocks noGrp="1"/>
          </p:cNvSpPr>
          <p:nvPr>
            <p:ph type="title"/>
          </p:nvPr>
        </p:nvSpPr>
        <p:spPr>
          <a:xfrm>
            <a:off x="515938" y="228604"/>
            <a:ext cx="11163300" cy="677863"/>
          </a:xfrm>
          <a:noFill/>
        </p:spPr>
        <p:txBody>
          <a:bodyPr/>
          <a:lstStyle/>
          <a:p>
            <a:pPr eaLnBrk="1" hangingPunct="1"/>
            <a:r>
              <a:rPr lang="de-DE"/>
              <a:t>Exploring the WRK with Phoenix</a:t>
            </a:r>
          </a:p>
        </p:txBody>
      </p:sp>
      <p:graphicFrame>
        <p:nvGraphicFramePr>
          <p:cNvPr id="133122" name="Object 2"/>
          <p:cNvGraphicFramePr>
            <a:graphicFrameLocks noChangeAspect="1"/>
          </p:cNvGraphicFramePr>
          <p:nvPr>
            <p:ph idx="1"/>
          </p:nvPr>
        </p:nvGraphicFramePr>
        <p:xfrm>
          <a:off x="8879701" y="2786058"/>
          <a:ext cx="2244725" cy="2211388"/>
        </p:xfrm>
        <a:graphic>
          <a:graphicData uri="http://schemas.openxmlformats.org/presentationml/2006/ole">
            <p:oleObj spid="_x0000_s133122" name="CorelDRAW" r:id="rId5" imgW="5046840" imgH="4970880" progId="">
              <p:embed/>
            </p:oleObj>
          </a:graphicData>
        </a:graphic>
      </p:graphicFrame>
      <p:pic>
        <p:nvPicPr>
          <p:cNvPr id="133125" name="Picture 6"/>
          <p:cNvPicPr>
            <a:picLocks noChangeAspect="1" noChangeArrowheads="1"/>
          </p:cNvPicPr>
          <p:nvPr/>
        </p:nvPicPr>
        <p:blipFill>
          <a:blip r:embed="rId6"/>
          <a:srcRect t="16852" r="44170" b="34427"/>
          <a:stretch>
            <a:fillRect/>
          </a:stretch>
        </p:blipFill>
        <p:spPr bwMode="auto">
          <a:xfrm>
            <a:off x="188916" y="2924177"/>
            <a:ext cx="6121400" cy="3744913"/>
          </a:xfrm>
          <a:prstGeom prst="rect">
            <a:avLst/>
          </a:prstGeom>
          <a:noFill/>
          <a:ln w="3175">
            <a:solidFill>
              <a:schemeClr val="bg1"/>
            </a:solidFill>
            <a:miter lim="800000"/>
            <a:headEnd/>
            <a:tailEnd/>
          </a:ln>
        </p:spPr>
      </p:pic>
      <p:sp>
        <p:nvSpPr>
          <p:cNvPr id="133126" name="AutoShape 8"/>
          <p:cNvSpPr>
            <a:spLocks noChangeArrowheads="1"/>
          </p:cNvSpPr>
          <p:nvPr/>
        </p:nvSpPr>
        <p:spPr bwMode="auto">
          <a:xfrm rot="2342057">
            <a:off x="7893050" y="2205044"/>
            <a:ext cx="1008063" cy="485775"/>
          </a:xfrm>
          <a:prstGeom prst="rightArrow">
            <a:avLst>
              <a:gd name="adj1" fmla="val 54213"/>
              <a:gd name="adj2" fmla="val 66693"/>
            </a:avLst>
          </a:prstGeom>
          <a:solidFill>
            <a:schemeClr val="accent1"/>
          </a:solidFill>
          <a:ln w="9525">
            <a:solidFill>
              <a:schemeClr val="tx1"/>
            </a:solidFill>
            <a:miter lim="800000"/>
            <a:headEnd/>
            <a:tailEnd/>
          </a:ln>
        </p:spPr>
        <p:txBody>
          <a:bodyPr wrap="none" anchor="ctr">
            <a:prstTxWarp prst="textNoShape">
              <a:avLst/>
            </a:prstTxWarp>
          </a:bodyPr>
          <a:lstStyle/>
          <a:p>
            <a:endParaRPr lang="de-DE"/>
          </a:p>
        </p:txBody>
      </p:sp>
      <p:sp>
        <p:nvSpPr>
          <p:cNvPr id="133127" name="AutoShape 9"/>
          <p:cNvSpPr>
            <a:spLocks noChangeArrowheads="1"/>
          </p:cNvSpPr>
          <p:nvPr/>
        </p:nvSpPr>
        <p:spPr bwMode="auto">
          <a:xfrm rot="8870623">
            <a:off x="7029450" y="5157794"/>
            <a:ext cx="1728788" cy="485775"/>
          </a:xfrm>
          <a:prstGeom prst="rightArrow">
            <a:avLst>
              <a:gd name="adj1" fmla="val 54213"/>
              <a:gd name="adj2" fmla="val 114377"/>
            </a:avLst>
          </a:prstGeom>
          <a:solidFill>
            <a:schemeClr val="accent1"/>
          </a:solidFill>
          <a:ln w="9525">
            <a:solidFill>
              <a:schemeClr val="tx1"/>
            </a:solidFill>
            <a:miter lim="800000"/>
            <a:headEnd/>
            <a:tailEnd/>
          </a:ln>
        </p:spPr>
        <p:txBody>
          <a:bodyPr wrap="none" anchor="ctr">
            <a:prstTxWarp prst="textNoShape">
              <a:avLst/>
            </a:prstTxWarp>
          </a:bodyPr>
          <a:lstStyle/>
          <a:p>
            <a:endParaRPr lang="de-DE"/>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4"/>
          <p:cNvSpPr>
            <a:spLocks noChangeArrowheads="1"/>
          </p:cNvSpPr>
          <p:nvPr/>
        </p:nvSpPr>
        <p:spPr bwMode="auto">
          <a:xfrm>
            <a:off x="11352213" y="6234113"/>
            <a:ext cx="184150" cy="461962"/>
          </a:xfrm>
          <a:prstGeom prst="rect">
            <a:avLst/>
          </a:prstGeom>
          <a:noFill/>
          <a:ln w="9525">
            <a:noFill/>
            <a:miter lim="800000"/>
            <a:headEnd/>
            <a:tailEnd/>
          </a:ln>
        </p:spPr>
        <p:txBody>
          <a:bodyPr wrap="none">
            <a:prstTxWarp prst="textNoShape">
              <a:avLst/>
            </a:prstTxWarp>
            <a:spAutoFit/>
          </a:bodyPr>
          <a:lstStyle/>
          <a:p>
            <a:endParaRPr lang="en-GB"/>
          </a:p>
        </p:txBody>
      </p:sp>
      <p:graphicFrame>
        <p:nvGraphicFramePr>
          <p:cNvPr id="91138" name="Object 2"/>
          <p:cNvGraphicFramePr>
            <a:graphicFrameLocks noChangeAspect="1"/>
          </p:cNvGraphicFramePr>
          <p:nvPr/>
        </p:nvGraphicFramePr>
        <p:xfrm>
          <a:off x="8912228" y="1295400"/>
          <a:ext cx="3014663" cy="1828800"/>
        </p:xfrm>
        <a:graphic>
          <a:graphicData uri="http://schemas.openxmlformats.org/presentationml/2006/ole">
            <p:oleObj spid="_x0000_s91138" name="Photo Editor Photo" r:id="rId4" imgW="1933333" imgH="1428949" progId="">
              <p:embed/>
            </p:oleObj>
          </a:graphicData>
        </a:graphic>
      </p:graphicFrame>
      <p:pic>
        <p:nvPicPr>
          <p:cNvPr id="91140" name="Picture 9" descr="unilogol.gif (3065 Byte)"/>
          <p:cNvPicPr>
            <a:picLocks noChangeAspect="1" noChangeArrowheads="1"/>
          </p:cNvPicPr>
          <p:nvPr/>
        </p:nvPicPr>
        <p:blipFill>
          <a:blip r:embed="rId5"/>
          <a:srcRect/>
          <a:stretch>
            <a:fillRect/>
          </a:stretch>
        </p:blipFill>
        <p:spPr bwMode="auto">
          <a:xfrm>
            <a:off x="530225" y="1295400"/>
            <a:ext cx="1906588" cy="1752600"/>
          </a:xfrm>
          <a:prstGeom prst="rect">
            <a:avLst/>
          </a:prstGeom>
          <a:noFill/>
          <a:ln w="9525">
            <a:noFill/>
            <a:miter lim="800000"/>
            <a:headEnd/>
            <a:tailEnd/>
          </a:ln>
        </p:spPr>
      </p:pic>
      <p:pic>
        <p:nvPicPr>
          <p:cNvPr id="91141" name="Picture 42"/>
          <p:cNvPicPr>
            <a:picLocks noChangeAspect="1" noChangeArrowheads="1"/>
          </p:cNvPicPr>
          <p:nvPr/>
        </p:nvPicPr>
        <p:blipFill>
          <a:blip r:embed="rId6"/>
          <a:srcRect/>
          <a:stretch>
            <a:fillRect/>
          </a:stretch>
        </p:blipFill>
        <p:spPr bwMode="auto">
          <a:xfrm>
            <a:off x="8905875" y="3171829"/>
            <a:ext cx="2967038" cy="3457575"/>
          </a:xfrm>
          <a:prstGeom prst="rect">
            <a:avLst/>
          </a:prstGeom>
          <a:noFill/>
          <a:ln w="9525">
            <a:noFill/>
            <a:miter lim="800000"/>
            <a:headEnd/>
            <a:tailEnd/>
          </a:ln>
        </p:spPr>
      </p:pic>
      <p:sp>
        <p:nvSpPr>
          <p:cNvPr id="91142" name="Titel 8"/>
          <p:cNvSpPr>
            <a:spLocks noGrp="1"/>
          </p:cNvSpPr>
          <p:nvPr>
            <p:ph type="title"/>
          </p:nvPr>
        </p:nvSpPr>
        <p:spPr/>
        <p:txBody>
          <a:bodyPr/>
          <a:lstStyle/>
          <a:p>
            <a:r>
              <a:rPr lang="de-DE" dirty="0" smtClean="0"/>
              <a:t>Operating Systems and Middleware</a:t>
            </a:r>
            <a:endParaRPr lang="en-US" dirty="0"/>
          </a:p>
        </p:txBody>
      </p:sp>
      <p:sp>
        <p:nvSpPr>
          <p:cNvPr id="11" name="Textfeld 10"/>
          <p:cNvSpPr txBox="1"/>
          <p:nvPr/>
        </p:nvSpPr>
        <p:spPr>
          <a:xfrm>
            <a:off x="455613" y="3733804"/>
            <a:ext cx="7543800" cy="2899255"/>
          </a:xfrm>
          <a:prstGeom prst="rect">
            <a:avLst/>
          </a:prstGeom>
          <a:noFill/>
        </p:spPr>
        <p:txBody>
          <a:bodyPr>
            <a:prstTxWarp prst="textNoShape">
              <a:avLst/>
            </a:prstTxWarp>
            <a:spAutoFit/>
          </a:bodyPr>
          <a:lstStyle/>
          <a:p>
            <a:pPr>
              <a:spcBef>
                <a:spcPct val="20000"/>
              </a:spcBef>
            </a:pPr>
            <a:r>
              <a:rPr lang="de-DE" dirty="0">
                <a:solidFill>
                  <a:schemeClr val="bg1"/>
                </a:solidFill>
                <a:latin typeface="Segoe" charset="-128"/>
              </a:rPr>
              <a:t>Prof. </a:t>
            </a:r>
            <a:r>
              <a:rPr lang="en-US" dirty="0">
                <a:solidFill>
                  <a:schemeClr val="bg1"/>
                </a:solidFill>
                <a:latin typeface="Segoe" charset="-128"/>
              </a:rPr>
              <a:t>Dr. </a:t>
            </a:r>
            <a:r>
              <a:rPr lang="en-US" dirty="0" err="1">
                <a:solidFill>
                  <a:schemeClr val="bg1"/>
                </a:solidFill>
                <a:latin typeface="Segoe" charset="-128"/>
              </a:rPr>
              <a:t>rer</a:t>
            </a:r>
            <a:r>
              <a:rPr lang="en-US" dirty="0">
                <a:solidFill>
                  <a:schemeClr val="bg1"/>
                </a:solidFill>
                <a:latin typeface="Segoe" charset="-128"/>
              </a:rPr>
              <a:t>. nat. </a:t>
            </a:r>
            <a:r>
              <a:rPr lang="en-US" dirty="0" err="1">
                <a:solidFill>
                  <a:schemeClr val="bg1"/>
                </a:solidFill>
                <a:latin typeface="Segoe" charset="-128"/>
              </a:rPr>
              <a:t>habil</a:t>
            </a:r>
            <a:r>
              <a:rPr lang="en-US" dirty="0">
                <a:solidFill>
                  <a:schemeClr val="bg1"/>
                </a:solidFill>
                <a:latin typeface="Segoe" charset="-128"/>
              </a:rPr>
              <a:t>. Andreas Polze</a:t>
            </a:r>
          </a:p>
          <a:p>
            <a:pPr>
              <a:spcBef>
                <a:spcPct val="20000"/>
              </a:spcBef>
            </a:pPr>
            <a:r>
              <a:rPr lang="en-US" dirty="0">
                <a:solidFill>
                  <a:schemeClr val="bg1"/>
                </a:solidFill>
                <a:latin typeface="Segoe" charset="-128"/>
              </a:rPr>
              <a:t>Dipl.-</a:t>
            </a:r>
            <a:r>
              <a:rPr lang="en-US" dirty="0" err="1">
                <a:solidFill>
                  <a:schemeClr val="bg1"/>
                </a:solidFill>
                <a:latin typeface="Segoe" charset="-128"/>
              </a:rPr>
              <a:t>Inf</a:t>
            </a:r>
            <a:r>
              <a:rPr lang="en-US" dirty="0">
                <a:solidFill>
                  <a:schemeClr val="bg1"/>
                </a:solidFill>
                <a:latin typeface="Segoe" charset="-128"/>
              </a:rPr>
              <a:t>. Alexander Schmidt</a:t>
            </a:r>
            <a:endParaRPr lang="de-DE" dirty="0">
              <a:solidFill>
                <a:schemeClr val="bg1"/>
              </a:solidFill>
              <a:latin typeface="Segoe" charset="-128"/>
            </a:endParaRPr>
          </a:p>
          <a:p>
            <a:pPr>
              <a:spcBef>
                <a:spcPct val="20000"/>
              </a:spcBef>
            </a:pPr>
            <a:r>
              <a:rPr lang="en-US" dirty="0" err="1">
                <a:solidFill>
                  <a:schemeClr val="bg1"/>
                </a:solidFill>
                <a:latin typeface="Segoe" charset="-128"/>
              </a:rPr>
              <a:t>Hasso-Plattner-Institute</a:t>
            </a:r>
            <a:r>
              <a:rPr lang="en-US" dirty="0">
                <a:solidFill>
                  <a:schemeClr val="bg1"/>
                </a:solidFill>
                <a:latin typeface="Segoe" charset="-128"/>
              </a:rPr>
              <a:t> for Software Engineering</a:t>
            </a:r>
            <a:r>
              <a:rPr lang="de-DE" dirty="0">
                <a:solidFill>
                  <a:schemeClr val="bg1"/>
                </a:solidFill>
                <a:latin typeface="Segoe" charset="-128"/>
              </a:rPr>
              <a:t/>
            </a:r>
            <a:br>
              <a:rPr lang="de-DE" dirty="0">
                <a:solidFill>
                  <a:schemeClr val="bg1"/>
                </a:solidFill>
                <a:latin typeface="Segoe" charset="-128"/>
              </a:rPr>
            </a:br>
            <a:r>
              <a:rPr lang="de-DE" dirty="0">
                <a:solidFill>
                  <a:schemeClr val="bg1"/>
                </a:solidFill>
                <a:latin typeface="Segoe" charset="-128"/>
              </a:rPr>
              <a:t>at University Potsdam</a:t>
            </a:r>
          </a:p>
          <a:p>
            <a:pPr>
              <a:spcBef>
                <a:spcPct val="20000"/>
              </a:spcBef>
            </a:pPr>
            <a:r>
              <a:rPr lang="de-DE" dirty="0" err="1">
                <a:solidFill>
                  <a:schemeClr val="bg1"/>
                </a:solidFill>
                <a:latin typeface="Segoe" charset="-128"/>
              </a:rPr>
              <a:t>Prof.-Dr.-Helmert-Str</a:t>
            </a:r>
            <a:r>
              <a:rPr lang="de-DE" dirty="0">
                <a:solidFill>
                  <a:schemeClr val="bg1"/>
                </a:solidFill>
                <a:latin typeface="Segoe" charset="-128"/>
              </a:rPr>
              <a:t>. 2-3</a:t>
            </a:r>
            <a:br>
              <a:rPr lang="de-DE" dirty="0">
                <a:solidFill>
                  <a:schemeClr val="bg1"/>
                </a:solidFill>
                <a:latin typeface="Segoe" charset="-128"/>
              </a:rPr>
            </a:br>
            <a:r>
              <a:rPr lang="en-US" dirty="0">
                <a:solidFill>
                  <a:schemeClr val="bg1"/>
                </a:solidFill>
                <a:latin typeface="Segoe" charset="-128"/>
              </a:rPr>
              <a:t>144</a:t>
            </a:r>
            <a:r>
              <a:rPr lang="de-DE" dirty="0">
                <a:solidFill>
                  <a:schemeClr val="bg1"/>
                </a:solidFill>
                <a:latin typeface="Segoe" charset="-128"/>
              </a:rPr>
              <a:t>82</a:t>
            </a:r>
            <a:r>
              <a:rPr lang="en-US" dirty="0">
                <a:solidFill>
                  <a:schemeClr val="bg1"/>
                </a:solidFill>
                <a:latin typeface="Segoe" charset="-128"/>
              </a:rPr>
              <a:t> Potsdam, Germany</a:t>
            </a:r>
          </a:p>
          <a:p>
            <a:endParaRPr lang="de-DE" dirty="0">
              <a:solidFill>
                <a:schemeClr val="bg1"/>
              </a:solidFill>
              <a:latin typeface="Segoe" charset="-128"/>
            </a:endParaRPr>
          </a:p>
        </p:txBody>
      </p:sp>
      <p:pic>
        <p:nvPicPr>
          <p:cNvPr id="91144" name="Picture 8" descr="Portrait"/>
          <p:cNvPicPr>
            <a:picLocks noChangeAspect="1" noChangeArrowheads="1"/>
          </p:cNvPicPr>
          <p:nvPr/>
        </p:nvPicPr>
        <p:blipFill>
          <a:blip r:embed="rId7"/>
          <a:srcRect/>
          <a:stretch>
            <a:fillRect/>
          </a:stretch>
        </p:blipFill>
        <p:spPr bwMode="auto">
          <a:xfrm>
            <a:off x="2359819" y="1295400"/>
            <a:ext cx="1366838" cy="1871662"/>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a:xfrm>
            <a:off x="515938" y="228604"/>
            <a:ext cx="11163300" cy="677863"/>
          </a:xfrm>
          <a:noFill/>
        </p:spPr>
        <p:txBody>
          <a:bodyPr/>
          <a:lstStyle/>
          <a:p>
            <a:pPr eaLnBrk="1" hangingPunct="1"/>
            <a:r>
              <a:rPr lang="en-US"/>
              <a:t>Agenda</a:t>
            </a:r>
          </a:p>
        </p:txBody>
      </p:sp>
      <p:sp>
        <p:nvSpPr>
          <p:cNvPr id="93187" name="Inhaltsplatzhalter 4"/>
          <p:cNvSpPr>
            <a:spLocks noGrp="1"/>
          </p:cNvSpPr>
          <p:nvPr>
            <p:ph idx="1"/>
          </p:nvPr>
        </p:nvSpPr>
        <p:spPr>
          <a:xfrm>
            <a:off x="547688" y="1412875"/>
            <a:ext cx="11163300" cy="5230812"/>
          </a:xfrm>
        </p:spPr>
        <p:txBody>
          <a:bodyPr/>
          <a:lstStyle/>
          <a:p>
            <a:pPr eaLnBrk="1" hangingPunct="1">
              <a:lnSpc>
                <a:spcPct val="105000"/>
              </a:lnSpc>
              <a:buFontTx/>
              <a:buNone/>
              <a:defRPr/>
            </a:pPr>
            <a:r>
              <a:rPr lang="en-US" dirty="0" smtClean="0"/>
              <a:t>Learning/Teaching based on Phoenix/WRK</a:t>
            </a:r>
          </a:p>
          <a:p>
            <a:pPr eaLnBrk="1" hangingPunct="1">
              <a:lnSpc>
                <a:spcPct val="105000"/>
              </a:lnSpc>
              <a:defRPr/>
            </a:pPr>
            <a:r>
              <a:rPr lang="en-US" sz="2800" dirty="0" smtClean="0"/>
              <a:t>Extending Phoenix to support AOP</a:t>
            </a:r>
          </a:p>
          <a:p>
            <a:pPr eaLnBrk="1" hangingPunct="1">
              <a:lnSpc>
                <a:spcPct val="105000"/>
              </a:lnSpc>
              <a:defRPr/>
            </a:pPr>
            <a:r>
              <a:rPr lang="en-US" sz="2800" dirty="0" smtClean="0"/>
              <a:t>Building Adaptive Systems based on Phoenix/AOP tool</a:t>
            </a:r>
          </a:p>
          <a:p>
            <a:pPr eaLnBrk="1" hangingPunct="1">
              <a:lnSpc>
                <a:spcPct val="105000"/>
              </a:lnSpc>
              <a:defRPr/>
            </a:pPr>
            <a:r>
              <a:rPr lang="en-US" sz="2800" dirty="0" smtClean="0"/>
              <a:t>Experiencing the classroom with WRK</a:t>
            </a:r>
          </a:p>
          <a:p>
            <a:pPr eaLnBrk="1" hangingPunct="1">
              <a:lnSpc>
                <a:spcPct val="105000"/>
              </a:lnSpc>
              <a:defRPr/>
            </a:pPr>
            <a:r>
              <a:rPr lang="en-US" sz="2800" dirty="0" smtClean="0"/>
              <a:t>Generating Phoenix/</a:t>
            </a:r>
            <a:r>
              <a:rPr lang="en-US" sz="2800" dirty="0" err="1" smtClean="0"/>
              <a:t>doxygen</a:t>
            </a:r>
            <a:r>
              <a:rPr lang="en-US" sz="2800" dirty="0" smtClean="0"/>
              <a:t> hyperlinked reference of the WRK</a:t>
            </a:r>
          </a:p>
          <a:p>
            <a:pPr eaLnBrk="1" hangingPunct="1">
              <a:lnSpc>
                <a:spcPct val="105000"/>
              </a:lnSpc>
              <a:defRPr/>
            </a:pPr>
            <a:r>
              <a:rPr lang="en-US" sz="2800" b="1" dirty="0" smtClean="0"/>
              <a:t>Using/extending Phoenix to build WRK</a:t>
            </a:r>
            <a:endParaRPr lang="en-US" sz="2800" dirty="0" smtClean="0"/>
          </a:p>
          <a:p>
            <a:pPr eaLnBrk="1" hangingPunct="1">
              <a:lnSpc>
                <a:spcPct val="105000"/>
              </a:lnSpc>
              <a:buFontTx/>
              <a:buNone/>
              <a:defRPr/>
            </a:pPr>
            <a:endParaRPr lang="en-US" sz="1050" dirty="0" smtClean="0"/>
          </a:p>
          <a:p>
            <a:pPr eaLnBrk="1" hangingPunct="1">
              <a:lnSpc>
                <a:spcPct val="105000"/>
              </a:lnSpc>
              <a:buFontTx/>
              <a:buNone/>
              <a:defRPr/>
            </a:pPr>
            <a:r>
              <a:rPr lang="en-US" dirty="0" smtClean="0"/>
              <a:t>Research based on Phoenix/WRK</a:t>
            </a:r>
          </a:p>
          <a:p>
            <a:pPr eaLnBrk="1" hangingPunct="1">
              <a:lnSpc>
                <a:spcPct val="105000"/>
              </a:lnSpc>
              <a:defRPr/>
            </a:pPr>
            <a:r>
              <a:rPr lang="en-US" sz="2800" dirty="0" err="1" smtClean="0"/>
              <a:t>Kstructing</a:t>
            </a:r>
            <a:r>
              <a:rPr lang="en-US" sz="2800" dirty="0" smtClean="0"/>
              <a:t> Windows</a:t>
            </a:r>
          </a:p>
          <a:p>
            <a:pPr eaLnBrk="1" hangingPunct="1">
              <a:lnSpc>
                <a:spcPct val="105000"/>
              </a:lnSpc>
              <a:defRPr/>
            </a:pPr>
            <a:r>
              <a:rPr lang="en-US" sz="2800" dirty="0" smtClean="0"/>
              <a:t>Scheduling Server based on WRK</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a:noFill/>
        </p:spPr>
        <p:txBody>
          <a:bodyPr/>
          <a:lstStyle/>
          <a:p>
            <a:pPr eaLnBrk="1" hangingPunct="1"/>
            <a:r>
              <a:rPr lang="de-DE"/>
              <a:t>WRK and Phoenix</a:t>
            </a:r>
          </a:p>
        </p:txBody>
      </p:sp>
      <p:sp>
        <p:nvSpPr>
          <p:cNvPr id="136195" name="Rectangle 3"/>
          <p:cNvSpPr>
            <a:spLocks noGrp="1"/>
          </p:cNvSpPr>
          <p:nvPr>
            <p:ph idx="1"/>
          </p:nvPr>
        </p:nvSpPr>
        <p:spPr>
          <a:xfrm>
            <a:off x="547688" y="1412880"/>
            <a:ext cx="11163300" cy="4899803"/>
          </a:xfrm>
        </p:spPr>
        <p:txBody>
          <a:bodyPr/>
          <a:lstStyle/>
          <a:p>
            <a:pPr eaLnBrk="1" hangingPunct="1"/>
            <a:r>
              <a:rPr lang="de-DE" sz="2800" dirty="0"/>
              <a:t>Phoenix can compile/build the WRK</a:t>
            </a:r>
          </a:p>
          <a:p>
            <a:pPr lvl="1" eaLnBrk="1" hangingPunct="1"/>
            <a:r>
              <a:rPr lang="de-DE" sz="2400" dirty="0"/>
              <a:t>A couple of source code modifications are necessary</a:t>
            </a:r>
          </a:p>
          <a:p>
            <a:pPr lvl="1" eaLnBrk="1" hangingPunct="1"/>
            <a:r>
              <a:rPr lang="de-DE" sz="2400" dirty="0"/>
              <a:t>We have created a Phoenix plugin that renders HTML files of functions/methods beeing compiled</a:t>
            </a:r>
          </a:p>
          <a:p>
            <a:pPr eaLnBrk="1" hangingPunct="1"/>
            <a:r>
              <a:rPr lang="de-DE" sz="2800" dirty="0"/>
              <a:t>Facilitate Phoenix analysis tools for building hyperlinked graph of the WRK sources</a:t>
            </a:r>
          </a:p>
          <a:p>
            <a:pPr lvl="1" eaLnBrk="1" hangingPunct="1"/>
            <a:r>
              <a:rPr lang="de-DE" sz="2400" dirty="0"/>
              <a:t>Function definitions, data structures</a:t>
            </a:r>
          </a:p>
          <a:p>
            <a:pPr lvl="1" eaLnBrk="1" hangingPunct="1"/>
            <a:r>
              <a:rPr lang="de-DE" sz="2400" dirty="0"/>
              <a:t>Call graphs (with GLEE), </a:t>
            </a:r>
          </a:p>
          <a:p>
            <a:pPr lvl="1" eaLnBrk="1" hangingPunct="1"/>
            <a:r>
              <a:rPr lang="de-DE" sz="2400" dirty="0"/>
              <a:t>Track assignments of variabls</a:t>
            </a:r>
          </a:p>
          <a:p>
            <a:pPr lvl="1" eaLnBrk="1" hangingPunct="1"/>
            <a:r>
              <a:rPr lang="de-DE" sz="2400" dirty="0"/>
              <a:t>Automatically create documentation from comments</a:t>
            </a:r>
          </a:p>
          <a:p>
            <a:pPr eaLnBrk="1" hangingPunct="1"/>
            <a:r>
              <a:rPr lang="de-DE" sz="2800" dirty="0"/>
              <a:t>Phoenix better understands Microsoft C++ extensions</a:t>
            </a:r>
          </a:p>
          <a:p>
            <a:pPr lvl="1" eaLnBrk="1" hangingPunct="1"/>
            <a:r>
              <a:rPr lang="de-DE" sz="2400" dirty="0"/>
              <a:t>Extra preprocessing step required to track macro definitions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noFill/>
        </p:spPr>
        <p:txBody>
          <a:bodyPr/>
          <a:lstStyle/>
          <a:p>
            <a:pPr eaLnBrk="1" hangingPunct="1"/>
            <a:r>
              <a:rPr lang="de-DE" dirty="0"/>
              <a:t>Demo: Enhancing Phoenix</a:t>
            </a:r>
          </a:p>
        </p:txBody>
      </p:sp>
      <p:pic>
        <p:nvPicPr>
          <p:cNvPr id="162831" name="Picture 15" descr="CreateXref"/>
          <p:cNvPicPr>
            <a:picLocks noChangeAspect="1" noChangeArrowheads="1"/>
          </p:cNvPicPr>
          <p:nvPr/>
        </p:nvPicPr>
        <p:blipFill>
          <a:blip r:embed="rId3"/>
          <a:srcRect/>
          <a:stretch>
            <a:fillRect/>
          </a:stretch>
        </p:blipFill>
        <p:spPr bwMode="auto">
          <a:xfrm>
            <a:off x="1521622" y="1371600"/>
            <a:ext cx="8423275" cy="4546600"/>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a:xfrm>
            <a:off x="515938" y="228604"/>
            <a:ext cx="11163300" cy="677863"/>
          </a:xfrm>
          <a:noFill/>
        </p:spPr>
        <p:txBody>
          <a:bodyPr/>
          <a:lstStyle/>
          <a:p>
            <a:pPr eaLnBrk="1" hangingPunct="1"/>
            <a:r>
              <a:rPr lang="en-US"/>
              <a:t>Agenda</a:t>
            </a:r>
          </a:p>
        </p:txBody>
      </p:sp>
      <p:sp>
        <p:nvSpPr>
          <p:cNvPr id="93187" name="Inhaltsplatzhalter 4"/>
          <p:cNvSpPr>
            <a:spLocks noGrp="1"/>
          </p:cNvSpPr>
          <p:nvPr>
            <p:ph idx="1"/>
          </p:nvPr>
        </p:nvSpPr>
        <p:spPr>
          <a:xfrm>
            <a:off x="547688" y="1412875"/>
            <a:ext cx="11163300" cy="5230812"/>
          </a:xfrm>
        </p:spPr>
        <p:txBody>
          <a:bodyPr/>
          <a:lstStyle/>
          <a:p>
            <a:pPr eaLnBrk="1" hangingPunct="1">
              <a:lnSpc>
                <a:spcPct val="105000"/>
              </a:lnSpc>
              <a:buFontTx/>
              <a:buNone/>
              <a:defRPr/>
            </a:pPr>
            <a:r>
              <a:rPr lang="en-US" dirty="0" smtClean="0"/>
              <a:t>Learning/Teaching based on Phoenix/WRK</a:t>
            </a:r>
          </a:p>
          <a:p>
            <a:pPr eaLnBrk="1" hangingPunct="1">
              <a:lnSpc>
                <a:spcPct val="105000"/>
              </a:lnSpc>
              <a:defRPr/>
            </a:pPr>
            <a:r>
              <a:rPr lang="en-US" sz="2800" dirty="0" smtClean="0"/>
              <a:t>Extending Phoenix to support AOP</a:t>
            </a:r>
          </a:p>
          <a:p>
            <a:pPr eaLnBrk="1" hangingPunct="1">
              <a:lnSpc>
                <a:spcPct val="105000"/>
              </a:lnSpc>
              <a:defRPr/>
            </a:pPr>
            <a:r>
              <a:rPr lang="en-US" sz="2800" dirty="0" smtClean="0"/>
              <a:t>Building Adaptive Systems based on Phoenix/AOP tool</a:t>
            </a:r>
          </a:p>
          <a:p>
            <a:pPr eaLnBrk="1" hangingPunct="1">
              <a:lnSpc>
                <a:spcPct val="105000"/>
              </a:lnSpc>
              <a:defRPr/>
            </a:pPr>
            <a:r>
              <a:rPr lang="en-US" sz="2800" dirty="0" smtClean="0"/>
              <a:t>Experiencing the classroom with WRK</a:t>
            </a:r>
          </a:p>
          <a:p>
            <a:pPr eaLnBrk="1" hangingPunct="1">
              <a:lnSpc>
                <a:spcPct val="105000"/>
              </a:lnSpc>
              <a:defRPr/>
            </a:pPr>
            <a:r>
              <a:rPr lang="en-US" sz="2800" dirty="0" smtClean="0"/>
              <a:t>Generating Phoenix/</a:t>
            </a:r>
            <a:r>
              <a:rPr lang="en-US" sz="2800" dirty="0" err="1" smtClean="0"/>
              <a:t>doxygen</a:t>
            </a:r>
            <a:r>
              <a:rPr lang="en-US" sz="2800" dirty="0" smtClean="0"/>
              <a:t> hyperlinked reference of the WRK</a:t>
            </a:r>
          </a:p>
          <a:p>
            <a:pPr eaLnBrk="1" hangingPunct="1">
              <a:lnSpc>
                <a:spcPct val="105000"/>
              </a:lnSpc>
              <a:defRPr/>
            </a:pPr>
            <a:r>
              <a:rPr lang="en-US" sz="2800" dirty="0" smtClean="0"/>
              <a:t>Using/extending Phoenix to build WRK</a:t>
            </a:r>
          </a:p>
          <a:p>
            <a:pPr eaLnBrk="1" hangingPunct="1">
              <a:lnSpc>
                <a:spcPct val="105000"/>
              </a:lnSpc>
              <a:buFontTx/>
              <a:buNone/>
              <a:defRPr/>
            </a:pPr>
            <a:endParaRPr lang="en-US" sz="1050" dirty="0" smtClean="0"/>
          </a:p>
          <a:p>
            <a:pPr eaLnBrk="1" hangingPunct="1">
              <a:lnSpc>
                <a:spcPct val="105000"/>
              </a:lnSpc>
              <a:buFontTx/>
              <a:buNone/>
              <a:defRPr/>
            </a:pPr>
            <a:r>
              <a:rPr lang="en-US" dirty="0" smtClean="0"/>
              <a:t>Research based on Phoenix/WRK</a:t>
            </a:r>
          </a:p>
          <a:p>
            <a:pPr eaLnBrk="1" hangingPunct="1">
              <a:lnSpc>
                <a:spcPct val="105000"/>
              </a:lnSpc>
              <a:defRPr/>
            </a:pPr>
            <a:r>
              <a:rPr lang="en-US" sz="2800" b="1" dirty="0" err="1" smtClean="0"/>
              <a:t>Kstructing</a:t>
            </a:r>
            <a:r>
              <a:rPr lang="en-US" sz="2800" b="1" dirty="0" smtClean="0"/>
              <a:t> Windows</a:t>
            </a:r>
          </a:p>
          <a:p>
            <a:pPr eaLnBrk="1" hangingPunct="1">
              <a:lnSpc>
                <a:spcPct val="105000"/>
              </a:lnSpc>
              <a:defRPr/>
            </a:pPr>
            <a:r>
              <a:rPr lang="en-US" sz="2800" dirty="0" smtClean="0"/>
              <a:t>Scheduling Server based on WRK</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a:xfrm>
            <a:off x="515938" y="228601"/>
            <a:ext cx="11163300" cy="1107996"/>
          </a:xfrm>
          <a:noFill/>
        </p:spPr>
        <p:txBody>
          <a:bodyPr/>
          <a:lstStyle/>
          <a:p>
            <a:pPr eaLnBrk="1" hangingPunct="1"/>
            <a:r>
              <a:rPr lang="de-DE" dirty="0"/>
              <a:t>KStruct</a:t>
            </a:r>
            <a:br>
              <a:rPr lang="de-DE" dirty="0"/>
            </a:br>
            <a:r>
              <a:rPr lang="de-DE" sz="3200" dirty="0"/>
              <a:t>Kernel Runtime Inspection</a:t>
            </a:r>
            <a:endParaRPr lang="de-DE" dirty="0"/>
          </a:p>
        </p:txBody>
      </p:sp>
      <p:sp>
        <p:nvSpPr>
          <p:cNvPr id="140291" name="Rectangle 3"/>
          <p:cNvSpPr>
            <a:spLocks noGrp="1"/>
          </p:cNvSpPr>
          <p:nvPr>
            <p:ph idx="1"/>
          </p:nvPr>
        </p:nvSpPr>
        <p:spPr>
          <a:xfrm>
            <a:off x="547688" y="1714489"/>
            <a:ext cx="11163300" cy="4407360"/>
          </a:xfrm>
        </p:spPr>
        <p:txBody>
          <a:bodyPr/>
          <a:lstStyle/>
          <a:p>
            <a:pPr eaLnBrk="1" hangingPunct="1"/>
            <a:r>
              <a:rPr lang="de-DE" dirty="0"/>
              <a:t>OS </a:t>
            </a:r>
            <a:r>
              <a:rPr lang="de-DE" dirty="0" err="1" smtClean="0"/>
              <a:t>kernels</a:t>
            </a:r>
            <a:r>
              <a:rPr lang="de-DE" dirty="0" smtClean="0"/>
              <a:t> </a:t>
            </a:r>
            <a:r>
              <a:rPr lang="de-DE" dirty="0" err="1" smtClean="0"/>
              <a:t>are</a:t>
            </a:r>
            <a:r>
              <a:rPr lang="de-DE" dirty="0" smtClean="0"/>
              <a:t> </a:t>
            </a:r>
            <a:r>
              <a:rPr lang="de-DE" dirty="0" err="1" smtClean="0"/>
              <a:t>complex</a:t>
            </a:r>
            <a:r>
              <a:rPr lang="de-DE" dirty="0" smtClean="0"/>
              <a:t> </a:t>
            </a:r>
            <a:r>
              <a:rPr lang="de-DE" dirty="0" err="1" smtClean="0"/>
              <a:t>software</a:t>
            </a:r>
            <a:r>
              <a:rPr lang="de-DE" dirty="0" smtClean="0"/>
              <a:t> </a:t>
            </a:r>
            <a:r>
              <a:rPr lang="de-DE" dirty="0" err="1" smtClean="0"/>
              <a:t>systems</a:t>
            </a:r>
            <a:endParaRPr lang="de-DE" dirty="0"/>
          </a:p>
          <a:p>
            <a:pPr eaLnBrk="1" hangingPunct="1"/>
            <a:r>
              <a:rPr lang="de-DE" dirty="0" err="1"/>
              <a:t>To</a:t>
            </a:r>
            <a:r>
              <a:rPr lang="de-DE" dirty="0"/>
              <a:t> </a:t>
            </a:r>
            <a:r>
              <a:rPr lang="de-DE" dirty="0" err="1" smtClean="0"/>
              <a:t>improve</a:t>
            </a:r>
            <a:r>
              <a:rPr lang="de-DE" dirty="0" smtClean="0"/>
              <a:t> </a:t>
            </a:r>
            <a:r>
              <a:rPr lang="de-DE" dirty="0" err="1" smtClean="0"/>
              <a:t>understanding</a:t>
            </a:r>
            <a:r>
              <a:rPr lang="de-DE" dirty="0"/>
              <a:t>, </a:t>
            </a:r>
            <a:r>
              <a:rPr lang="de-DE" dirty="0" err="1" smtClean="0"/>
              <a:t>reading</a:t>
            </a:r>
            <a:r>
              <a:rPr lang="de-DE" dirty="0" smtClean="0"/>
              <a:t> </a:t>
            </a:r>
            <a:r>
              <a:rPr lang="de-DE" dirty="0" err="1" smtClean="0"/>
              <a:t>source</a:t>
            </a:r>
            <a:r>
              <a:rPr lang="de-DE" dirty="0" smtClean="0"/>
              <a:t> </a:t>
            </a:r>
            <a:r>
              <a:rPr lang="de-DE" dirty="0" err="1" smtClean="0"/>
              <a:t>code</a:t>
            </a:r>
            <a:r>
              <a:rPr lang="de-DE" dirty="0" smtClean="0"/>
              <a:t> </a:t>
            </a:r>
            <a:r>
              <a:rPr lang="de-DE" dirty="0" err="1" smtClean="0"/>
              <a:t>is</a:t>
            </a:r>
            <a:r>
              <a:rPr lang="de-DE" dirty="0" smtClean="0"/>
              <a:t> not </a:t>
            </a:r>
            <a:r>
              <a:rPr lang="de-DE" dirty="0" err="1" smtClean="0"/>
              <a:t>abstract</a:t>
            </a:r>
            <a:r>
              <a:rPr lang="de-DE" dirty="0" smtClean="0"/>
              <a:t> </a:t>
            </a:r>
            <a:r>
              <a:rPr lang="de-DE" dirty="0" err="1" smtClean="0"/>
              <a:t>enough</a:t>
            </a:r>
            <a:endParaRPr lang="de-DE" dirty="0"/>
          </a:p>
          <a:p>
            <a:pPr lvl="1" eaLnBrk="1" hangingPunct="1"/>
            <a:r>
              <a:rPr lang="de-DE" dirty="0" smtClean="0"/>
              <a:t>But </a:t>
            </a:r>
            <a:r>
              <a:rPr lang="de-DE" dirty="0" err="1" smtClean="0"/>
              <a:t>carrying</a:t>
            </a:r>
            <a:r>
              <a:rPr lang="de-DE" dirty="0" smtClean="0"/>
              <a:t> </a:t>
            </a:r>
            <a:r>
              <a:rPr lang="de-DE" dirty="0"/>
              <a:t>out „</a:t>
            </a:r>
            <a:r>
              <a:rPr lang="de-DE" dirty="0" err="1"/>
              <a:t>experiments</a:t>
            </a:r>
            <a:r>
              <a:rPr lang="de-DE" dirty="0"/>
              <a:t>“ on </a:t>
            </a:r>
            <a:r>
              <a:rPr lang="de-DE" dirty="0" err="1" smtClean="0"/>
              <a:t>the</a:t>
            </a:r>
            <a:r>
              <a:rPr lang="de-DE" dirty="0" smtClean="0"/>
              <a:t> </a:t>
            </a:r>
            <a:r>
              <a:rPr lang="de-DE" dirty="0" err="1" smtClean="0"/>
              <a:t>system</a:t>
            </a:r>
            <a:r>
              <a:rPr lang="de-DE" dirty="0" smtClean="0"/>
              <a:t> </a:t>
            </a:r>
            <a:r>
              <a:rPr lang="de-DE" dirty="0" err="1" smtClean="0"/>
              <a:t>might</a:t>
            </a:r>
            <a:r>
              <a:rPr lang="de-DE" dirty="0" smtClean="0"/>
              <a:t> </a:t>
            </a:r>
            <a:r>
              <a:rPr lang="de-DE" dirty="0" err="1" smtClean="0"/>
              <a:t>help</a:t>
            </a:r>
            <a:endParaRPr lang="de-DE" dirty="0"/>
          </a:p>
          <a:p>
            <a:pPr eaLnBrk="1" hangingPunct="1"/>
            <a:r>
              <a:rPr lang="de-DE" dirty="0" err="1" smtClean="0"/>
              <a:t>Inspecting</a:t>
            </a:r>
            <a:r>
              <a:rPr lang="de-DE" dirty="0" smtClean="0"/>
              <a:t> </a:t>
            </a:r>
            <a:r>
              <a:rPr lang="de-DE" dirty="0" err="1" smtClean="0"/>
              <a:t>the</a:t>
            </a:r>
            <a:r>
              <a:rPr lang="de-DE" dirty="0" smtClean="0"/>
              <a:t> </a:t>
            </a:r>
            <a:r>
              <a:rPr lang="de-DE" dirty="0" err="1" smtClean="0"/>
              <a:t>state</a:t>
            </a:r>
            <a:r>
              <a:rPr lang="de-DE" dirty="0" smtClean="0"/>
              <a:t> </a:t>
            </a:r>
            <a:r>
              <a:rPr lang="de-DE" dirty="0" err="1"/>
              <a:t>of</a:t>
            </a:r>
            <a:r>
              <a:rPr lang="de-DE" dirty="0"/>
              <a:t> </a:t>
            </a:r>
            <a:r>
              <a:rPr lang="de-DE" dirty="0" err="1" smtClean="0"/>
              <a:t>the</a:t>
            </a:r>
            <a:r>
              <a:rPr lang="de-DE" dirty="0" smtClean="0"/>
              <a:t> </a:t>
            </a:r>
            <a:r>
              <a:rPr lang="de-DE" dirty="0" err="1" smtClean="0"/>
              <a:t>system</a:t>
            </a:r>
            <a:r>
              <a:rPr lang="de-DE" dirty="0" smtClean="0"/>
              <a:t> </a:t>
            </a:r>
            <a:r>
              <a:rPr lang="de-DE" dirty="0" err="1"/>
              <a:t>at</a:t>
            </a:r>
            <a:r>
              <a:rPr lang="de-DE" dirty="0"/>
              <a:t> </a:t>
            </a:r>
            <a:r>
              <a:rPr lang="de-DE" dirty="0" err="1" smtClean="0"/>
              <a:t>runtime</a:t>
            </a:r>
            <a:r>
              <a:rPr lang="de-DE" dirty="0" smtClean="0"/>
              <a:t> </a:t>
            </a:r>
            <a:r>
              <a:rPr lang="de-DE" dirty="0" err="1" smtClean="0"/>
              <a:t>might</a:t>
            </a:r>
            <a:r>
              <a:rPr lang="de-DE" dirty="0" smtClean="0"/>
              <a:t> </a:t>
            </a:r>
            <a:r>
              <a:rPr lang="de-DE" dirty="0" err="1" smtClean="0"/>
              <a:t>help</a:t>
            </a:r>
            <a:endParaRPr lang="de-DE" dirty="0"/>
          </a:p>
          <a:p>
            <a:pPr eaLnBrk="1" hangingPunct="1"/>
            <a:r>
              <a:rPr lang="de-DE" dirty="0"/>
              <a:t>Debuggers </a:t>
            </a:r>
            <a:r>
              <a:rPr lang="de-DE" dirty="0" err="1"/>
              <a:t>are</a:t>
            </a:r>
            <a:r>
              <a:rPr lang="de-DE" dirty="0"/>
              <a:t> </a:t>
            </a:r>
            <a:r>
              <a:rPr lang="de-DE" dirty="0" err="1" smtClean="0"/>
              <a:t>of</a:t>
            </a:r>
            <a:r>
              <a:rPr lang="de-DE" dirty="0" smtClean="0"/>
              <a:t> limited </a:t>
            </a:r>
            <a:r>
              <a:rPr lang="de-DE" dirty="0" err="1" smtClean="0"/>
              <a:t>use</a:t>
            </a:r>
            <a:r>
              <a:rPr lang="de-DE" dirty="0" smtClean="0"/>
              <a:t> </a:t>
            </a:r>
            <a:r>
              <a:rPr lang="de-DE" dirty="0" err="1" smtClean="0"/>
              <a:t>only</a:t>
            </a:r>
            <a:endParaRPr lang="de-DE" dirty="0"/>
          </a:p>
          <a:p>
            <a:pPr lvl="1" eaLnBrk="1" hangingPunct="1"/>
            <a:r>
              <a:rPr lang="de-DE" dirty="0"/>
              <a:t>Focus on </a:t>
            </a:r>
            <a:r>
              <a:rPr lang="de-DE" dirty="0" err="1" smtClean="0"/>
              <a:t>single</a:t>
            </a:r>
            <a:r>
              <a:rPr lang="de-DE" dirty="0" smtClean="0"/>
              <a:t> </a:t>
            </a:r>
            <a:r>
              <a:rPr lang="de-DE" dirty="0" err="1" smtClean="0"/>
              <a:t>stepping</a:t>
            </a:r>
            <a:endParaRPr lang="de-DE" dirty="0"/>
          </a:p>
          <a:p>
            <a:pPr lvl="1" eaLnBrk="1" hangingPunct="1"/>
            <a:r>
              <a:rPr lang="de-DE" dirty="0" err="1" smtClean="0"/>
              <a:t>Tracing</a:t>
            </a:r>
            <a:r>
              <a:rPr lang="de-DE" dirty="0" smtClean="0"/>
              <a:t> </a:t>
            </a:r>
            <a:r>
              <a:rPr lang="de-DE" dirty="0" err="1" smtClean="0"/>
              <a:t>either</a:t>
            </a:r>
            <a:r>
              <a:rPr lang="de-DE" dirty="0" smtClean="0"/>
              <a:t> </a:t>
            </a:r>
            <a:r>
              <a:rPr lang="de-DE" dirty="0" err="1" smtClean="0"/>
              <a:t>execution</a:t>
            </a:r>
            <a:r>
              <a:rPr lang="de-DE" dirty="0" smtClean="0"/>
              <a:t> </a:t>
            </a:r>
            <a:r>
              <a:rPr lang="de-DE" dirty="0" err="1" smtClean="0"/>
              <a:t>flow</a:t>
            </a:r>
            <a:r>
              <a:rPr lang="de-DE" dirty="0" smtClean="0"/>
              <a:t> </a:t>
            </a:r>
            <a:r>
              <a:rPr lang="de-DE" dirty="0" err="1" smtClean="0"/>
              <a:t>or</a:t>
            </a:r>
            <a:r>
              <a:rPr lang="de-DE" dirty="0" smtClean="0"/>
              <a:t> </a:t>
            </a:r>
            <a:r>
              <a:rPr lang="de-DE" dirty="0" err="1" smtClean="0"/>
              <a:t>data</a:t>
            </a:r>
            <a:r>
              <a:rPr lang="de-DE" dirty="0" smtClean="0"/>
              <a:t> </a:t>
            </a:r>
            <a:r>
              <a:rPr lang="de-DE" dirty="0" err="1" smtClean="0"/>
              <a:t>structure</a:t>
            </a:r>
            <a:endParaRPr lang="de-DE" dirty="0"/>
          </a:p>
          <a:p>
            <a:pPr lvl="1" eaLnBrk="1" hangingPunct="1"/>
            <a:r>
              <a:rPr lang="de-DE" dirty="0"/>
              <a:t>Heavy </a:t>
            </a:r>
            <a:r>
              <a:rPr lang="de-DE" dirty="0" err="1" smtClean="0"/>
              <a:t>side</a:t>
            </a:r>
            <a:r>
              <a:rPr lang="de-DE" dirty="0" smtClean="0"/>
              <a:t> </a:t>
            </a:r>
            <a:r>
              <a:rPr lang="de-DE" dirty="0" err="1" smtClean="0"/>
              <a:t>effects</a:t>
            </a:r>
            <a:r>
              <a:rPr lang="de-DE" dirty="0" smtClean="0"/>
              <a:t> </a:t>
            </a:r>
            <a:r>
              <a:rPr lang="de-DE" dirty="0"/>
              <a:t>on </a:t>
            </a:r>
            <a:r>
              <a:rPr lang="de-DE" dirty="0" err="1" smtClean="0"/>
              <a:t>system</a:t>
            </a:r>
            <a:r>
              <a:rPr lang="de-DE" dirty="0" smtClean="0"/>
              <a:t> </a:t>
            </a:r>
            <a:r>
              <a:rPr lang="de-DE" dirty="0" err="1" smtClean="0"/>
              <a:t>behavior</a:t>
            </a:r>
            <a:r>
              <a:rPr lang="de-DE" dirty="0" smtClean="0"/>
              <a:t> </a:t>
            </a:r>
            <a:r>
              <a:rPr lang="de-DE" dirty="0"/>
              <a:t>(</a:t>
            </a:r>
            <a:r>
              <a:rPr lang="de-DE" dirty="0" err="1"/>
              <a:t>timing</a:t>
            </a:r>
            <a:r>
              <a:rPr lang="de-DE" dirty="0"/>
              <a:t>)</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a:xfrm>
            <a:off x="515938" y="228604"/>
            <a:ext cx="11163300" cy="677863"/>
          </a:xfrm>
          <a:noFill/>
        </p:spPr>
        <p:txBody>
          <a:bodyPr/>
          <a:lstStyle/>
          <a:p>
            <a:pPr eaLnBrk="1" hangingPunct="1"/>
            <a:r>
              <a:rPr lang="de-DE"/>
              <a:t>Challenges for kernel inspection</a:t>
            </a:r>
          </a:p>
        </p:txBody>
      </p:sp>
      <p:sp>
        <p:nvSpPr>
          <p:cNvPr id="142339" name="Rectangle 3"/>
          <p:cNvSpPr>
            <a:spLocks noGrp="1"/>
          </p:cNvSpPr>
          <p:nvPr>
            <p:ph idx="1"/>
          </p:nvPr>
        </p:nvSpPr>
        <p:spPr>
          <a:xfrm>
            <a:off x="547688" y="1412875"/>
            <a:ext cx="11163300" cy="4881336"/>
          </a:xfrm>
        </p:spPr>
        <p:txBody>
          <a:bodyPr/>
          <a:lstStyle/>
          <a:p>
            <a:pPr eaLnBrk="1" hangingPunct="1"/>
            <a:r>
              <a:rPr lang="de-DE" dirty="0"/>
              <a:t>Windows kernel‘s degree of parallelism is very high</a:t>
            </a:r>
          </a:p>
          <a:p>
            <a:pPr lvl="1" eaLnBrk="1" hangingPunct="1"/>
            <a:r>
              <a:rPr lang="de-DE" dirty="0"/>
              <a:t>Accessing kernel data may raise data consistency issues</a:t>
            </a:r>
          </a:p>
          <a:p>
            <a:pPr lvl="1" eaLnBrk="1" hangingPunct="1"/>
            <a:r>
              <a:rPr lang="de-DE" dirty="0"/>
              <a:t>Handling polymorphic pointers (type-safe access) is tricky</a:t>
            </a:r>
          </a:p>
          <a:p>
            <a:pPr eaLnBrk="1" hangingPunct="1"/>
            <a:r>
              <a:rPr lang="de-DE" dirty="0"/>
              <a:t>Kernel can easily be crashed by de-referencing dangling pointers</a:t>
            </a:r>
          </a:p>
          <a:p>
            <a:pPr eaLnBrk="1" hangingPunct="1"/>
            <a:r>
              <a:rPr lang="de-DE" dirty="0"/>
              <a:t>Render data structures in an appropriate way</a:t>
            </a:r>
          </a:p>
          <a:p>
            <a:pPr lvl="1" eaLnBrk="1" hangingPunct="1"/>
            <a:r>
              <a:rPr lang="de-DE" dirty="0"/>
              <a:t>Human readable</a:t>
            </a:r>
          </a:p>
          <a:p>
            <a:pPr lvl="1" eaLnBrk="1" hangingPunct="1"/>
            <a:r>
              <a:rPr lang="de-DE" dirty="0"/>
              <a:t>Show only subset of data related with experiment</a:t>
            </a:r>
          </a:p>
          <a:p>
            <a:pPr eaLnBrk="1" hangingPunct="1"/>
            <a:r>
              <a:rPr lang="de-DE" dirty="0"/>
              <a:t>Reduce impact of inspection to a minimum</a:t>
            </a:r>
          </a:p>
          <a:p>
            <a:pPr lvl="1" eaLnBrk="1" hangingPunct="1"/>
            <a:r>
              <a:rPr lang="de-DE" dirty="0"/>
              <a:t>Monitoring should work on WRK and retail kernel</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a:xfrm>
            <a:off x="515938" y="228604"/>
            <a:ext cx="11163300" cy="677863"/>
          </a:xfrm>
          <a:noFill/>
        </p:spPr>
        <p:txBody>
          <a:bodyPr/>
          <a:lstStyle/>
          <a:p>
            <a:pPr eaLnBrk="1" hangingPunct="1"/>
            <a:r>
              <a:rPr lang="de-DE"/>
              <a:t>KStruct Approach: Our Solution</a:t>
            </a:r>
          </a:p>
        </p:txBody>
      </p:sp>
      <p:sp>
        <p:nvSpPr>
          <p:cNvPr id="144387" name="Rectangle 3"/>
          <p:cNvSpPr>
            <a:spLocks noGrp="1"/>
          </p:cNvSpPr>
          <p:nvPr>
            <p:ph idx="1"/>
          </p:nvPr>
        </p:nvSpPr>
        <p:spPr>
          <a:xfrm>
            <a:off x="547688" y="1412875"/>
            <a:ext cx="11163300" cy="4382738"/>
          </a:xfrm>
        </p:spPr>
        <p:txBody>
          <a:bodyPr/>
          <a:lstStyle/>
          <a:p>
            <a:pPr eaLnBrk="1" hangingPunct="1"/>
            <a:r>
              <a:rPr lang="de-DE" dirty="0" err="1" smtClean="0"/>
              <a:t>Annotate</a:t>
            </a:r>
            <a:r>
              <a:rPr lang="de-DE" dirty="0" smtClean="0"/>
              <a:t> </a:t>
            </a:r>
            <a:r>
              <a:rPr lang="de-DE" dirty="0" err="1" smtClean="0"/>
              <a:t>data</a:t>
            </a:r>
            <a:r>
              <a:rPr lang="de-DE" dirty="0" smtClean="0"/>
              <a:t> </a:t>
            </a:r>
            <a:r>
              <a:rPr lang="de-DE" dirty="0" err="1" smtClean="0"/>
              <a:t>structures</a:t>
            </a:r>
            <a:r>
              <a:rPr lang="de-DE" dirty="0" smtClean="0"/>
              <a:t> </a:t>
            </a:r>
            <a:r>
              <a:rPr lang="de-DE" dirty="0"/>
              <a:t>of </a:t>
            </a:r>
            <a:r>
              <a:rPr lang="de-DE" dirty="0" err="1"/>
              <a:t>interest</a:t>
            </a:r>
            <a:r>
              <a:rPr lang="de-DE" dirty="0"/>
              <a:t> (</a:t>
            </a:r>
            <a:r>
              <a:rPr lang="de-DE" i="1" dirty="0" err="1"/>
              <a:t>KStruct</a:t>
            </a:r>
            <a:r>
              <a:rPr lang="de-DE" i="1" dirty="0"/>
              <a:t> </a:t>
            </a:r>
            <a:r>
              <a:rPr lang="de-DE" i="1" dirty="0" smtClean="0"/>
              <a:t>Access </a:t>
            </a:r>
            <a:r>
              <a:rPr lang="de-DE" dirty="0" err="1" smtClean="0"/>
              <a:t>domain-specific</a:t>
            </a:r>
            <a:r>
              <a:rPr lang="de-DE" dirty="0" smtClean="0"/>
              <a:t> </a:t>
            </a:r>
            <a:r>
              <a:rPr lang="de-DE" dirty="0" err="1" smtClean="0"/>
              <a:t>language</a:t>
            </a:r>
            <a:r>
              <a:rPr lang="de-DE" dirty="0"/>
              <a:t>)</a:t>
            </a:r>
          </a:p>
          <a:p>
            <a:pPr eaLnBrk="1" hangingPunct="1"/>
            <a:r>
              <a:rPr lang="de-DE" dirty="0" err="1" smtClean="0"/>
              <a:t>Kstruct</a:t>
            </a:r>
            <a:r>
              <a:rPr lang="de-DE" dirty="0" smtClean="0"/>
              <a:t> </a:t>
            </a:r>
            <a:r>
              <a:rPr lang="de-DE" dirty="0" err="1" smtClean="0"/>
              <a:t>framework</a:t>
            </a:r>
            <a:r>
              <a:rPr lang="de-DE" dirty="0" smtClean="0"/>
              <a:t> </a:t>
            </a:r>
            <a:r>
              <a:rPr lang="de-DE" dirty="0"/>
              <a:t>will </a:t>
            </a:r>
            <a:r>
              <a:rPr lang="de-DE" dirty="0" err="1"/>
              <a:t>generate</a:t>
            </a:r>
            <a:r>
              <a:rPr lang="de-DE" dirty="0"/>
              <a:t> a </a:t>
            </a:r>
            <a:r>
              <a:rPr lang="de-DE" dirty="0" err="1" smtClean="0"/>
              <a:t>driver</a:t>
            </a:r>
            <a:r>
              <a:rPr lang="de-DE" dirty="0" smtClean="0"/>
              <a:t> </a:t>
            </a:r>
            <a:r>
              <a:rPr lang="de-DE" dirty="0" err="1" smtClean="0"/>
              <a:t>that</a:t>
            </a:r>
            <a:r>
              <a:rPr lang="de-DE" dirty="0" smtClean="0"/>
              <a:t> </a:t>
            </a:r>
            <a:r>
              <a:rPr lang="de-DE" dirty="0" err="1" smtClean="0"/>
              <a:t>is</a:t>
            </a:r>
            <a:r>
              <a:rPr lang="de-DE" dirty="0" smtClean="0"/>
              <a:t> </a:t>
            </a:r>
            <a:r>
              <a:rPr lang="de-DE" dirty="0" err="1" smtClean="0"/>
              <a:t>capable</a:t>
            </a:r>
            <a:r>
              <a:rPr lang="de-DE" dirty="0" smtClean="0"/>
              <a:t> </a:t>
            </a:r>
            <a:r>
              <a:rPr lang="de-DE" dirty="0" err="1"/>
              <a:t>of</a:t>
            </a:r>
            <a:r>
              <a:rPr lang="de-DE" dirty="0"/>
              <a:t> </a:t>
            </a:r>
            <a:r>
              <a:rPr lang="de-DE" dirty="0" err="1" smtClean="0"/>
              <a:t>accessing</a:t>
            </a:r>
            <a:r>
              <a:rPr lang="de-DE" dirty="0" smtClean="0"/>
              <a:t> </a:t>
            </a:r>
            <a:r>
              <a:rPr lang="de-DE" dirty="0" err="1" smtClean="0"/>
              <a:t>the</a:t>
            </a:r>
            <a:r>
              <a:rPr lang="de-DE" dirty="0" smtClean="0"/>
              <a:t> </a:t>
            </a:r>
            <a:r>
              <a:rPr lang="de-DE" dirty="0" err="1" smtClean="0"/>
              <a:t>structure</a:t>
            </a:r>
            <a:endParaRPr lang="de-DE" dirty="0"/>
          </a:p>
          <a:p>
            <a:pPr eaLnBrk="1" hangingPunct="1"/>
            <a:r>
              <a:rPr lang="de-DE" dirty="0"/>
              <a:t>Driver </a:t>
            </a:r>
            <a:r>
              <a:rPr lang="de-DE" dirty="0" err="1" smtClean="0"/>
              <a:t>exploits</a:t>
            </a:r>
            <a:r>
              <a:rPr lang="de-DE" dirty="0" smtClean="0"/>
              <a:t> </a:t>
            </a:r>
            <a:r>
              <a:rPr lang="de-DE" dirty="0" err="1" smtClean="0"/>
              <a:t>symbol</a:t>
            </a:r>
            <a:r>
              <a:rPr lang="de-DE" dirty="0" smtClean="0"/>
              <a:t> </a:t>
            </a:r>
            <a:r>
              <a:rPr lang="de-DE" dirty="0" err="1" smtClean="0"/>
              <a:t>information</a:t>
            </a:r>
            <a:r>
              <a:rPr lang="de-DE" dirty="0" smtClean="0"/>
              <a:t> </a:t>
            </a:r>
            <a:r>
              <a:rPr lang="de-DE" dirty="0"/>
              <a:t>(PDB </a:t>
            </a:r>
            <a:r>
              <a:rPr lang="de-DE" dirty="0" err="1"/>
              <a:t>files</a:t>
            </a:r>
            <a:r>
              <a:rPr lang="de-DE" dirty="0"/>
              <a:t>)</a:t>
            </a:r>
            <a:r>
              <a:rPr lang="de-DE" dirty="0" smtClean="0"/>
              <a:t/>
            </a:r>
            <a:br>
              <a:rPr lang="de-DE" dirty="0" smtClean="0"/>
            </a:br>
            <a:r>
              <a:rPr lang="de-DE" dirty="0" err="1" smtClean="0"/>
              <a:t>for</a:t>
            </a:r>
            <a:r>
              <a:rPr lang="de-DE" dirty="0" smtClean="0"/>
              <a:t> </a:t>
            </a:r>
            <a:r>
              <a:rPr lang="de-DE" dirty="0" err="1" smtClean="0"/>
              <a:t>accessing</a:t>
            </a:r>
            <a:r>
              <a:rPr lang="de-DE" dirty="0" smtClean="0"/>
              <a:t> </a:t>
            </a:r>
            <a:r>
              <a:rPr lang="de-DE" dirty="0" err="1" smtClean="0"/>
              <a:t>fields</a:t>
            </a:r>
            <a:endParaRPr lang="de-DE" dirty="0"/>
          </a:p>
          <a:p>
            <a:pPr eaLnBrk="1" hangingPunct="1"/>
            <a:r>
              <a:rPr lang="de-DE" dirty="0"/>
              <a:t>Driver will </a:t>
            </a:r>
            <a:r>
              <a:rPr lang="de-DE" dirty="0" err="1" smtClean="0"/>
              <a:t>acquire</a:t>
            </a:r>
            <a:r>
              <a:rPr lang="de-DE" dirty="0" smtClean="0"/>
              <a:t> </a:t>
            </a:r>
            <a:r>
              <a:rPr lang="de-DE" dirty="0" err="1" smtClean="0"/>
              <a:t>locks</a:t>
            </a:r>
            <a:r>
              <a:rPr lang="de-DE" dirty="0" smtClean="0"/>
              <a:t> </a:t>
            </a:r>
            <a:r>
              <a:rPr lang="de-DE" dirty="0"/>
              <a:t>as </a:t>
            </a:r>
            <a:r>
              <a:rPr lang="de-DE" dirty="0" err="1"/>
              <a:t>specified</a:t>
            </a:r>
            <a:endParaRPr lang="de-DE" dirty="0"/>
          </a:p>
          <a:p>
            <a:pPr eaLnBrk="1" hangingPunct="1"/>
            <a:r>
              <a:rPr lang="de-DE" dirty="0" err="1" smtClean="0"/>
              <a:t>Provide</a:t>
            </a:r>
            <a:r>
              <a:rPr lang="de-DE" dirty="0" smtClean="0"/>
              <a:t> easy </a:t>
            </a:r>
            <a:r>
              <a:rPr lang="de-DE" dirty="0" err="1" smtClean="0"/>
              <a:t>access</a:t>
            </a:r>
            <a:r>
              <a:rPr lang="de-DE" dirty="0" smtClean="0"/>
              <a:t> </a:t>
            </a:r>
            <a:r>
              <a:rPr lang="de-DE" dirty="0" err="1"/>
              <a:t>to</a:t>
            </a:r>
            <a:r>
              <a:rPr lang="de-DE" dirty="0"/>
              <a:t> </a:t>
            </a:r>
            <a:r>
              <a:rPr lang="de-DE" dirty="0" err="1" smtClean="0"/>
              <a:t>kernel</a:t>
            </a:r>
            <a:r>
              <a:rPr lang="de-DE" dirty="0" smtClean="0"/>
              <a:t> </a:t>
            </a:r>
            <a:r>
              <a:rPr lang="de-DE" dirty="0" err="1" smtClean="0"/>
              <a:t>state</a:t>
            </a:r>
            <a:r>
              <a:rPr lang="de-DE" dirty="0" smtClean="0"/>
              <a:t> </a:t>
            </a:r>
            <a:r>
              <a:rPr lang="de-DE" dirty="0"/>
              <a:t>via Web </a:t>
            </a:r>
            <a:r>
              <a:rPr lang="de-DE" dirty="0" err="1" smtClean="0"/>
              <a:t>browser</a:t>
            </a:r>
            <a:r>
              <a:rPr lang="de-DE" dirty="0" smtClean="0"/>
              <a:t> </a:t>
            </a:r>
            <a:r>
              <a:rPr lang="de-DE" dirty="0" err="1" smtClean="0"/>
              <a:t>interface</a:t>
            </a:r>
            <a:endParaRPr lang="de-DE"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a:noFill/>
        </p:spPr>
        <p:txBody>
          <a:bodyPr/>
          <a:lstStyle/>
          <a:p>
            <a:pPr eaLnBrk="1" hangingPunct="1"/>
            <a:r>
              <a:rPr lang="de-DE"/>
              <a:t>Architecture</a:t>
            </a:r>
          </a:p>
        </p:txBody>
      </p:sp>
      <p:pic>
        <p:nvPicPr>
          <p:cNvPr id="146435" name="Picture 4" descr="arch_v3"/>
          <p:cNvPicPr>
            <a:picLocks noChangeAspect="1" noChangeArrowheads="1"/>
          </p:cNvPicPr>
          <p:nvPr/>
        </p:nvPicPr>
        <p:blipFill>
          <a:blip r:embed="rId3"/>
          <a:srcRect/>
          <a:stretch>
            <a:fillRect/>
          </a:stretch>
        </p:blipFill>
        <p:spPr bwMode="auto">
          <a:xfrm>
            <a:off x="1196978" y="1268413"/>
            <a:ext cx="9502775" cy="5080000"/>
          </a:xfrm>
          <a:prstGeom prst="rect">
            <a:avLst/>
          </a:prstGeom>
          <a:noFill/>
          <a:ln w="9525">
            <a:solidFill>
              <a:schemeClr val="bg1"/>
            </a:solid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a:xfrm>
            <a:off x="515938" y="228604"/>
            <a:ext cx="11163300" cy="677863"/>
          </a:xfrm>
          <a:noFill/>
        </p:spPr>
        <p:txBody>
          <a:bodyPr/>
          <a:lstStyle/>
          <a:p>
            <a:pPr eaLnBrk="1" hangingPunct="1"/>
            <a:r>
              <a:rPr lang="en-US"/>
              <a:t>Agenda</a:t>
            </a:r>
          </a:p>
        </p:txBody>
      </p:sp>
      <p:sp>
        <p:nvSpPr>
          <p:cNvPr id="93187" name="Inhaltsplatzhalter 4"/>
          <p:cNvSpPr>
            <a:spLocks noGrp="1"/>
          </p:cNvSpPr>
          <p:nvPr>
            <p:ph idx="1"/>
          </p:nvPr>
        </p:nvSpPr>
        <p:spPr>
          <a:xfrm>
            <a:off x="547688" y="1412875"/>
            <a:ext cx="11163300" cy="5230812"/>
          </a:xfrm>
        </p:spPr>
        <p:txBody>
          <a:bodyPr/>
          <a:lstStyle/>
          <a:p>
            <a:pPr eaLnBrk="1" hangingPunct="1">
              <a:lnSpc>
                <a:spcPct val="105000"/>
              </a:lnSpc>
              <a:buFontTx/>
              <a:buNone/>
              <a:defRPr/>
            </a:pPr>
            <a:r>
              <a:rPr lang="en-US" dirty="0" smtClean="0"/>
              <a:t>Learning/Teaching based on Phoenix/WRK</a:t>
            </a:r>
          </a:p>
          <a:p>
            <a:pPr eaLnBrk="1" hangingPunct="1">
              <a:lnSpc>
                <a:spcPct val="105000"/>
              </a:lnSpc>
              <a:defRPr/>
            </a:pPr>
            <a:r>
              <a:rPr lang="en-US" sz="2800" dirty="0" smtClean="0"/>
              <a:t>Extending Phoenix to support AOP</a:t>
            </a:r>
          </a:p>
          <a:p>
            <a:pPr eaLnBrk="1" hangingPunct="1">
              <a:lnSpc>
                <a:spcPct val="105000"/>
              </a:lnSpc>
              <a:defRPr/>
            </a:pPr>
            <a:r>
              <a:rPr lang="en-US" sz="2800" dirty="0" smtClean="0"/>
              <a:t>Building Adaptive Systems based on Phoenix/AOP tool</a:t>
            </a:r>
          </a:p>
          <a:p>
            <a:pPr eaLnBrk="1" hangingPunct="1">
              <a:lnSpc>
                <a:spcPct val="105000"/>
              </a:lnSpc>
              <a:defRPr/>
            </a:pPr>
            <a:r>
              <a:rPr lang="en-US" sz="2800" dirty="0" smtClean="0"/>
              <a:t>Experiencing the classroom with WRK</a:t>
            </a:r>
          </a:p>
          <a:p>
            <a:pPr eaLnBrk="1" hangingPunct="1">
              <a:lnSpc>
                <a:spcPct val="105000"/>
              </a:lnSpc>
              <a:defRPr/>
            </a:pPr>
            <a:r>
              <a:rPr lang="en-US" sz="2800" dirty="0" smtClean="0"/>
              <a:t>Generating Phoenix/</a:t>
            </a:r>
            <a:r>
              <a:rPr lang="en-US" sz="2800" dirty="0" err="1" smtClean="0"/>
              <a:t>doxygen</a:t>
            </a:r>
            <a:r>
              <a:rPr lang="en-US" sz="2800" dirty="0" smtClean="0"/>
              <a:t> hyperlinked reference of the WRK</a:t>
            </a:r>
          </a:p>
          <a:p>
            <a:pPr eaLnBrk="1" hangingPunct="1">
              <a:lnSpc>
                <a:spcPct val="105000"/>
              </a:lnSpc>
              <a:defRPr/>
            </a:pPr>
            <a:r>
              <a:rPr lang="en-US" sz="2800" dirty="0" smtClean="0"/>
              <a:t>Using/extending Phoenix to build WRK</a:t>
            </a:r>
          </a:p>
          <a:p>
            <a:pPr eaLnBrk="1" hangingPunct="1">
              <a:lnSpc>
                <a:spcPct val="105000"/>
              </a:lnSpc>
              <a:buFontTx/>
              <a:buNone/>
              <a:defRPr/>
            </a:pPr>
            <a:endParaRPr lang="en-US" sz="1050" dirty="0" smtClean="0"/>
          </a:p>
          <a:p>
            <a:pPr eaLnBrk="1" hangingPunct="1">
              <a:lnSpc>
                <a:spcPct val="105000"/>
              </a:lnSpc>
              <a:buFontTx/>
              <a:buNone/>
              <a:defRPr/>
            </a:pPr>
            <a:r>
              <a:rPr lang="en-US" dirty="0" smtClean="0"/>
              <a:t>Research based on Phoenix/WRK</a:t>
            </a:r>
          </a:p>
          <a:p>
            <a:pPr eaLnBrk="1" hangingPunct="1">
              <a:lnSpc>
                <a:spcPct val="105000"/>
              </a:lnSpc>
              <a:defRPr/>
            </a:pPr>
            <a:r>
              <a:rPr lang="en-US" sz="2800" dirty="0" err="1" smtClean="0"/>
              <a:t>Kstructing</a:t>
            </a:r>
            <a:r>
              <a:rPr lang="en-US" sz="2800" dirty="0" smtClean="0"/>
              <a:t> Windows</a:t>
            </a:r>
          </a:p>
          <a:p>
            <a:pPr eaLnBrk="1" hangingPunct="1">
              <a:lnSpc>
                <a:spcPct val="105000"/>
              </a:lnSpc>
              <a:defRPr/>
            </a:pPr>
            <a:r>
              <a:rPr lang="en-US" sz="2800" b="1" dirty="0" smtClean="0"/>
              <a:t>Scheduling Server based on WRK</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15938" y="228604"/>
            <a:ext cx="11163300" cy="677863"/>
          </a:xfrm>
        </p:spPr>
        <p:txBody>
          <a:bodyPr/>
          <a:lstStyle/>
          <a:p>
            <a:pPr eaLnBrk="1" hangingPunct="1"/>
            <a:r>
              <a:rPr lang="de-DE"/>
              <a:t>Service-Oriented Computing</a:t>
            </a:r>
          </a:p>
        </p:txBody>
      </p:sp>
      <p:sp>
        <p:nvSpPr>
          <p:cNvPr id="150531" name="Rectangle 3"/>
          <p:cNvSpPr>
            <a:spLocks noGrp="1" noChangeArrowheads="1"/>
          </p:cNvSpPr>
          <p:nvPr>
            <p:ph idx="1"/>
          </p:nvPr>
        </p:nvSpPr>
        <p:spPr>
          <a:xfrm>
            <a:off x="914400" y="5638800"/>
            <a:ext cx="10893425" cy="254000"/>
          </a:xfrm>
        </p:spPr>
        <p:txBody>
          <a:bodyPr/>
          <a:lstStyle/>
          <a:p>
            <a:pPr marL="742950" lvl="1" indent="-285750" eaLnBrk="1" hangingPunct="1"/>
            <a:r>
              <a:rPr lang="de-DE" sz="1800"/>
              <a:t>Due to virtualization and server consolidation, services will eventually end up on same machine</a:t>
            </a:r>
          </a:p>
        </p:txBody>
      </p:sp>
      <p:pic>
        <p:nvPicPr>
          <p:cNvPr id="150532" name="Picture 4" descr="servermodel"/>
          <p:cNvPicPr>
            <a:picLocks noChangeAspect="1" noChangeArrowheads="1"/>
          </p:cNvPicPr>
          <p:nvPr/>
        </p:nvPicPr>
        <p:blipFill>
          <a:blip r:embed="rId3"/>
          <a:srcRect/>
          <a:stretch>
            <a:fillRect/>
          </a:stretch>
        </p:blipFill>
        <p:spPr bwMode="auto">
          <a:xfrm>
            <a:off x="812800" y="1600201"/>
            <a:ext cx="11069638" cy="39417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515938" y="228604"/>
            <a:ext cx="11163300" cy="677863"/>
          </a:xfrm>
          <a:noFill/>
        </p:spPr>
        <p:txBody>
          <a:bodyPr/>
          <a:lstStyle/>
          <a:p>
            <a:pPr eaLnBrk="1" hangingPunct="1"/>
            <a:r>
              <a:rPr lang="en-US" dirty="0"/>
              <a:t>Agenda</a:t>
            </a:r>
          </a:p>
        </p:txBody>
      </p:sp>
      <p:sp>
        <p:nvSpPr>
          <p:cNvPr id="93187" name="Inhaltsplatzhalter 4"/>
          <p:cNvSpPr>
            <a:spLocks noGrp="1"/>
          </p:cNvSpPr>
          <p:nvPr>
            <p:ph idx="1"/>
          </p:nvPr>
        </p:nvSpPr>
        <p:spPr>
          <a:xfrm>
            <a:off x="515938" y="1420813"/>
            <a:ext cx="11163300" cy="5230812"/>
          </a:xfrm>
        </p:spPr>
        <p:txBody>
          <a:bodyPr/>
          <a:lstStyle/>
          <a:p>
            <a:pPr eaLnBrk="1" hangingPunct="1">
              <a:lnSpc>
                <a:spcPct val="105000"/>
              </a:lnSpc>
              <a:buFontTx/>
              <a:buNone/>
              <a:defRPr/>
            </a:pPr>
            <a:r>
              <a:rPr lang="en-US" dirty="0" smtClean="0"/>
              <a:t>Learning/Teaching based on Phoenix/WRK</a:t>
            </a:r>
          </a:p>
          <a:p>
            <a:pPr eaLnBrk="1" hangingPunct="1">
              <a:lnSpc>
                <a:spcPct val="105000"/>
              </a:lnSpc>
              <a:defRPr/>
            </a:pPr>
            <a:r>
              <a:rPr lang="en-US" sz="2800" b="1" dirty="0" smtClean="0"/>
              <a:t>Extending Phoenix to support AOP</a:t>
            </a:r>
          </a:p>
          <a:p>
            <a:pPr eaLnBrk="1" hangingPunct="1">
              <a:lnSpc>
                <a:spcPct val="105000"/>
              </a:lnSpc>
              <a:defRPr/>
            </a:pPr>
            <a:r>
              <a:rPr lang="en-US" sz="2800" dirty="0" smtClean="0"/>
              <a:t>Building Adaptive Systems based on Phoenix/AOP tool</a:t>
            </a:r>
          </a:p>
          <a:p>
            <a:pPr eaLnBrk="1" hangingPunct="1">
              <a:lnSpc>
                <a:spcPct val="105000"/>
              </a:lnSpc>
              <a:defRPr/>
            </a:pPr>
            <a:r>
              <a:rPr lang="en-US" sz="2800" dirty="0" smtClean="0"/>
              <a:t>Experiencing the classroom with WRK</a:t>
            </a:r>
          </a:p>
          <a:p>
            <a:pPr eaLnBrk="1" hangingPunct="1">
              <a:lnSpc>
                <a:spcPct val="105000"/>
              </a:lnSpc>
              <a:defRPr/>
            </a:pPr>
            <a:r>
              <a:rPr lang="en-US" sz="2800" dirty="0" smtClean="0"/>
              <a:t>Generating Phoenix/</a:t>
            </a:r>
            <a:r>
              <a:rPr lang="en-US" sz="2800" dirty="0" err="1" smtClean="0"/>
              <a:t>doxygen</a:t>
            </a:r>
            <a:r>
              <a:rPr lang="en-US" sz="2800" dirty="0" smtClean="0"/>
              <a:t> hyperlinked reference of the WRK</a:t>
            </a:r>
          </a:p>
          <a:p>
            <a:pPr eaLnBrk="1" hangingPunct="1">
              <a:lnSpc>
                <a:spcPct val="105000"/>
              </a:lnSpc>
              <a:defRPr/>
            </a:pPr>
            <a:r>
              <a:rPr lang="en-US" sz="2800" dirty="0" smtClean="0"/>
              <a:t>Using/extending Phoenix to build WRK</a:t>
            </a:r>
          </a:p>
          <a:p>
            <a:pPr eaLnBrk="1" hangingPunct="1">
              <a:lnSpc>
                <a:spcPct val="105000"/>
              </a:lnSpc>
              <a:buFontTx/>
              <a:buNone/>
              <a:defRPr/>
            </a:pPr>
            <a:endParaRPr lang="en-US" sz="1050" dirty="0" smtClean="0"/>
          </a:p>
          <a:p>
            <a:pPr eaLnBrk="1" hangingPunct="1">
              <a:lnSpc>
                <a:spcPct val="105000"/>
              </a:lnSpc>
              <a:buFontTx/>
              <a:buNone/>
              <a:defRPr/>
            </a:pPr>
            <a:r>
              <a:rPr lang="en-US" dirty="0" smtClean="0"/>
              <a:t>Research based on Phoenix/WRK</a:t>
            </a:r>
          </a:p>
          <a:p>
            <a:pPr eaLnBrk="1" hangingPunct="1">
              <a:lnSpc>
                <a:spcPct val="105000"/>
              </a:lnSpc>
              <a:defRPr/>
            </a:pPr>
            <a:r>
              <a:rPr lang="en-US" sz="2800" dirty="0" err="1" smtClean="0"/>
              <a:t>Kstructing</a:t>
            </a:r>
            <a:r>
              <a:rPr lang="en-US" sz="2800" dirty="0" smtClean="0"/>
              <a:t> Windows</a:t>
            </a:r>
          </a:p>
          <a:p>
            <a:pPr eaLnBrk="1" hangingPunct="1">
              <a:lnSpc>
                <a:spcPct val="105000"/>
              </a:lnSpc>
              <a:defRPr/>
            </a:pPr>
            <a:r>
              <a:rPr lang="en-US" sz="2800" dirty="0" smtClean="0"/>
              <a:t>Scheduling Server based on WRK</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p:nvPr>
        </p:nvSpPr>
        <p:spPr>
          <a:xfrm>
            <a:off x="515938" y="228604"/>
            <a:ext cx="11163300" cy="677863"/>
          </a:xfrm>
          <a:noFill/>
        </p:spPr>
        <p:txBody>
          <a:bodyPr/>
          <a:lstStyle/>
          <a:p>
            <a:pPr eaLnBrk="1" hangingPunct="1"/>
            <a:r>
              <a:rPr lang="de-DE" dirty="0"/>
              <a:t>Kernel-Mode Scheduling Server</a:t>
            </a:r>
            <a:endParaRPr lang="de-DE" sz="3600" dirty="0"/>
          </a:p>
        </p:txBody>
      </p:sp>
      <p:sp>
        <p:nvSpPr>
          <p:cNvPr id="152579" name="Rectangle 3"/>
          <p:cNvSpPr>
            <a:spLocks noGrp="1"/>
          </p:cNvSpPr>
          <p:nvPr>
            <p:ph idx="1"/>
          </p:nvPr>
        </p:nvSpPr>
        <p:spPr>
          <a:xfrm>
            <a:off x="547688" y="1412881"/>
            <a:ext cx="11163300" cy="5089525"/>
          </a:xfrm>
        </p:spPr>
        <p:txBody>
          <a:bodyPr/>
          <a:lstStyle/>
          <a:p>
            <a:pPr eaLnBrk="1" hangingPunct="1"/>
            <a:r>
              <a:rPr lang="de-DE" dirty="0"/>
              <a:t>Goal: direct control of CPU capacity</a:t>
            </a:r>
          </a:p>
          <a:p>
            <a:pPr lvl="1" eaLnBrk="1" hangingPunct="1"/>
            <a:r>
              <a:rPr lang="de-DE" dirty="0"/>
              <a:t>„Thread X gets (at most) 13% of the available CPU time“</a:t>
            </a:r>
          </a:p>
          <a:p>
            <a:pPr eaLnBrk="1" hangingPunct="1">
              <a:buFontTx/>
              <a:buNone/>
            </a:pPr>
            <a:endParaRPr lang="de-DE" dirty="0"/>
          </a:p>
          <a:p>
            <a:pPr eaLnBrk="1" hangingPunct="1"/>
            <a:r>
              <a:rPr lang="de-DE" dirty="0"/>
              <a:t>Basic concept</a:t>
            </a:r>
          </a:p>
          <a:p>
            <a:pPr lvl="1" eaLnBrk="1" hangingPunct="1"/>
            <a:r>
              <a:rPr lang="de-DE" dirty="0"/>
              <a:t>High-priority dispatcher</a:t>
            </a:r>
            <a:br>
              <a:rPr lang="de-DE" dirty="0"/>
            </a:br>
            <a:r>
              <a:rPr lang="de-DE" dirty="0"/>
              <a:t>boosts controlled</a:t>
            </a:r>
            <a:br>
              <a:rPr lang="de-DE" dirty="0"/>
            </a:br>
            <a:r>
              <a:rPr lang="de-DE" dirty="0"/>
              <a:t>threads</a:t>
            </a:r>
          </a:p>
          <a:p>
            <a:pPr lvl="1" eaLnBrk="1" hangingPunct="1"/>
            <a:r>
              <a:rPr lang="de-DE" dirty="0"/>
              <a:t>High-Phases</a:t>
            </a:r>
            <a:br>
              <a:rPr lang="de-DE" dirty="0"/>
            </a:br>
            <a:r>
              <a:rPr lang="de-DE" dirty="0"/>
              <a:t>= controlled thread active</a:t>
            </a:r>
          </a:p>
          <a:p>
            <a:pPr lvl="1" eaLnBrk="1" hangingPunct="1"/>
            <a:r>
              <a:rPr lang="de-DE" dirty="0"/>
              <a:t>Low-Phases</a:t>
            </a:r>
            <a:br>
              <a:rPr lang="de-DE" dirty="0"/>
            </a:br>
            <a:r>
              <a:rPr lang="de-DE" dirty="0"/>
              <a:t>= „other“ system activity</a:t>
            </a:r>
          </a:p>
        </p:txBody>
      </p:sp>
      <p:pic>
        <p:nvPicPr>
          <p:cNvPr id="152580" name="Picture 4" descr="SSConcept"/>
          <p:cNvPicPr>
            <a:picLocks noChangeAspect="1" noChangeArrowheads="1"/>
          </p:cNvPicPr>
          <p:nvPr/>
        </p:nvPicPr>
        <p:blipFill>
          <a:blip r:embed="rId3"/>
          <a:srcRect/>
          <a:stretch>
            <a:fillRect/>
          </a:stretch>
        </p:blipFill>
        <p:spPr bwMode="auto">
          <a:xfrm>
            <a:off x="5584825" y="2897188"/>
            <a:ext cx="6389688" cy="3609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a:xfrm>
            <a:off x="515938" y="228600"/>
            <a:ext cx="11163300" cy="1152525"/>
          </a:xfrm>
          <a:noFill/>
        </p:spPr>
        <p:txBody>
          <a:bodyPr/>
          <a:lstStyle/>
          <a:p>
            <a:pPr eaLnBrk="1" hangingPunct="1"/>
            <a:r>
              <a:rPr lang="de-DE"/>
              <a:t>Kernel-Mode Scheduling Server</a:t>
            </a:r>
            <a:br>
              <a:rPr lang="de-DE"/>
            </a:br>
            <a:r>
              <a:rPr lang="de-DE" sz="3600"/>
              <a:t>Implementation</a:t>
            </a:r>
          </a:p>
        </p:txBody>
      </p:sp>
      <p:sp>
        <p:nvSpPr>
          <p:cNvPr id="153603" name="Rectangle 3"/>
          <p:cNvSpPr>
            <a:spLocks noGrp="1"/>
          </p:cNvSpPr>
          <p:nvPr>
            <p:ph idx="1"/>
          </p:nvPr>
        </p:nvSpPr>
        <p:spPr>
          <a:xfrm>
            <a:off x="547688" y="1412875"/>
            <a:ext cx="11163300" cy="4432300"/>
          </a:xfrm>
        </p:spPr>
        <p:txBody>
          <a:bodyPr/>
          <a:lstStyle/>
          <a:p>
            <a:pPr eaLnBrk="1" hangingPunct="1"/>
            <a:endParaRPr lang="de-DE" dirty="0"/>
          </a:p>
          <a:p>
            <a:pPr eaLnBrk="1" hangingPunct="1"/>
            <a:r>
              <a:rPr lang="de-DE" dirty="0"/>
              <a:t>User-Mode Implementation</a:t>
            </a:r>
          </a:p>
          <a:p>
            <a:pPr lvl="1" eaLnBrk="1" hangingPunct="1"/>
            <a:endParaRPr lang="de-DE" dirty="0"/>
          </a:p>
          <a:p>
            <a:pPr lvl="1" eaLnBrk="1" hangingPunct="1"/>
            <a:endParaRPr lang="de-DE" dirty="0"/>
          </a:p>
          <a:p>
            <a:pPr lvl="1" eaLnBrk="1" hangingPunct="1"/>
            <a:endParaRPr lang="de-DE" dirty="0"/>
          </a:p>
          <a:p>
            <a:pPr lvl="1" eaLnBrk="1" hangingPunct="1"/>
            <a:endParaRPr lang="de-DE" dirty="0"/>
          </a:p>
          <a:p>
            <a:pPr lvl="1" eaLnBrk="1" hangingPunct="1"/>
            <a:endParaRPr lang="de-DE" dirty="0"/>
          </a:p>
          <a:p>
            <a:pPr lvl="1" eaLnBrk="1" hangingPunct="1"/>
            <a:r>
              <a:rPr lang="de-DE" dirty="0"/>
              <a:t>(1) add/remove tasks, via (active) task manager component</a:t>
            </a:r>
          </a:p>
          <a:p>
            <a:pPr lvl="1" eaLnBrk="1" hangingPunct="1"/>
            <a:r>
              <a:rPr lang="de-DE" dirty="0"/>
              <a:t>(2) control task assignment via task priority</a:t>
            </a:r>
          </a:p>
        </p:txBody>
      </p:sp>
      <p:pic>
        <p:nvPicPr>
          <p:cNvPr id="153604" name="Picture 4" descr="server1"/>
          <p:cNvPicPr>
            <a:picLocks noChangeAspect="1" noChangeArrowheads="1"/>
          </p:cNvPicPr>
          <p:nvPr/>
        </p:nvPicPr>
        <p:blipFill>
          <a:blip r:embed="rId3"/>
          <a:srcRect/>
          <a:stretch>
            <a:fillRect/>
          </a:stretch>
        </p:blipFill>
        <p:spPr bwMode="auto">
          <a:xfrm>
            <a:off x="2622550" y="2563813"/>
            <a:ext cx="7427913" cy="182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a:xfrm>
            <a:off x="515938" y="228600"/>
            <a:ext cx="11163300" cy="1152525"/>
          </a:xfrm>
          <a:noFill/>
        </p:spPr>
        <p:txBody>
          <a:bodyPr/>
          <a:lstStyle/>
          <a:p>
            <a:pPr eaLnBrk="1" hangingPunct="1"/>
            <a:r>
              <a:rPr lang="de-DE"/>
              <a:t>Kernel-Mode Scheduling Server</a:t>
            </a:r>
            <a:br>
              <a:rPr lang="de-DE"/>
            </a:br>
            <a:r>
              <a:rPr lang="de-DE" sz="3600"/>
              <a:t>Implementation (2)</a:t>
            </a:r>
          </a:p>
        </p:txBody>
      </p:sp>
      <p:sp>
        <p:nvSpPr>
          <p:cNvPr id="154627" name="Rectangle 3"/>
          <p:cNvSpPr>
            <a:spLocks noGrp="1"/>
          </p:cNvSpPr>
          <p:nvPr>
            <p:ph idx="1"/>
          </p:nvPr>
        </p:nvSpPr>
        <p:spPr>
          <a:xfrm>
            <a:off x="547688" y="1412875"/>
            <a:ext cx="11163300" cy="5414962"/>
          </a:xfrm>
        </p:spPr>
        <p:txBody>
          <a:bodyPr/>
          <a:lstStyle/>
          <a:p>
            <a:pPr eaLnBrk="1" hangingPunct="1"/>
            <a:endParaRPr lang="de-DE" dirty="0"/>
          </a:p>
          <a:p>
            <a:pPr eaLnBrk="1" hangingPunct="1"/>
            <a:r>
              <a:rPr lang="de-DE" dirty="0"/>
              <a:t>Kernel-Mode Implementation</a:t>
            </a:r>
          </a:p>
          <a:p>
            <a:pPr lvl="1" eaLnBrk="1" hangingPunct="1"/>
            <a:endParaRPr lang="de-DE" dirty="0"/>
          </a:p>
          <a:p>
            <a:pPr lvl="1" eaLnBrk="1" hangingPunct="1"/>
            <a:endParaRPr lang="de-DE" dirty="0"/>
          </a:p>
          <a:p>
            <a:pPr lvl="1" eaLnBrk="1" hangingPunct="1"/>
            <a:endParaRPr lang="de-DE" dirty="0"/>
          </a:p>
          <a:p>
            <a:pPr lvl="1" eaLnBrk="1" hangingPunct="1"/>
            <a:endParaRPr lang="de-DE" dirty="0"/>
          </a:p>
          <a:p>
            <a:pPr lvl="1" eaLnBrk="1" hangingPunct="1"/>
            <a:endParaRPr lang="de-DE" dirty="0"/>
          </a:p>
          <a:p>
            <a:pPr lvl="1" eaLnBrk="1" hangingPunct="1"/>
            <a:r>
              <a:rPr lang="de-DE" dirty="0"/>
              <a:t>(1) clock interrupt handler controls task priority</a:t>
            </a:r>
          </a:p>
          <a:p>
            <a:pPr lvl="1" eaLnBrk="1" hangingPunct="1"/>
            <a:r>
              <a:rPr lang="de-DE" dirty="0"/>
              <a:t>(2) scheduler &amp; task dispatching are controlled by clock interrupt</a:t>
            </a:r>
          </a:p>
          <a:p>
            <a:pPr lvl="1" eaLnBrk="1" hangingPunct="1"/>
            <a:endParaRPr lang="de-DE" dirty="0"/>
          </a:p>
          <a:p>
            <a:pPr lvl="1" eaLnBrk="1" hangingPunct="1"/>
            <a:r>
              <a:rPr lang="de-DE" dirty="0"/>
              <a:t>Add/remove tasks via new system service call</a:t>
            </a:r>
          </a:p>
        </p:txBody>
      </p:sp>
      <p:pic>
        <p:nvPicPr>
          <p:cNvPr id="154628" name="Picture 4" descr="server3"/>
          <p:cNvPicPr>
            <a:picLocks noChangeAspect="1" noChangeArrowheads="1"/>
          </p:cNvPicPr>
          <p:nvPr/>
        </p:nvPicPr>
        <p:blipFill>
          <a:blip r:embed="rId3"/>
          <a:srcRect/>
          <a:stretch>
            <a:fillRect/>
          </a:stretch>
        </p:blipFill>
        <p:spPr bwMode="auto">
          <a:xfrm>
            <a:off x="2497138" y="2592388"/>
            <a:ext cx="7427912" cy="182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a:xfrm>
            <a:off x="515938" y="228600"/>
            <a:ext cx="11163300" cy="1173163"/>
          </a:xfrm>
          <a:noFill/>
        </p:spPr>
        <p:txBody>
          <a:bodyPr/>
          <a:lstStyle/>
          <a:p>
            <a:pPr eaLnBrk="1" hangingPunct="1"/>
            <a:r>
              <a:rPr lang="de-DE"/>
              <a:t>Kernel-Mode Scheduling Server</a:t>
            </a:r>
            <a:br>
              <a:rPr lang="de-DE"/>
            </a:br>
            <a:r>
              <a:rPr lang="de-DE" sz="3600"/>
              <a:t>Evaluation</a:t>
            </a:r>
          </a:p>
        </p:txBody>
      </p:sp>
      <p:sp>
        <p:nvSpPr>
          <p:cNvPr id="155651" name="Rectangle 3"/>
          <p:cNvSpPr>
            <a:spLocks noGrp="1"/>
          </p:cNvSpPr>
          <p:nvPr>
            <p:ph idx="1"/>
          </p:nvPr>
        </p:nvSpPr>
        <p:spPr>
          <a:xfrm>
            <a:off x="515938" y="1420813"/>
            <a:ext cx="11163300" cy="5345112"/>
          </a:xfrm>
        </p:spPr>
        <p:txBody>
          <a:bodyPr/>
          <a:lstStyle/>
          <a:p>
            <a:pPr eaLnBrk="1" hangingPunct="1"/>
            <a:r>
              <a:rPr lang="de-DE" dirty="0" err="1"/>
              <a:t>Comparing</a:t>
            </a:r>
            <a:r>
              <a:rPr lang="de-DE" dirty="0"/>
              <a:t>: </a:t>
            </a:r>
            <a:r>
              <a:rPr lang="de-DE" dirty="0" err="1"/>
              <a:t>requested</a:t>
            </a:r>
            <a:r>
              <a:rPr lang="de-DE" dirty="0"/>
              <a:t> CPU </a:t>
            </a:r>
            <a:r>
              <a:rPr lang="de-DE" dirty="0" err="1" smtClean="0"/>
              <a:t>share</a:t>
            </a:r>
            <a:r>
              <a:rPr lang="de-DE" dirty="0" smtClean="0"/>
              <a:t> </a:t>
            </a:r>
            <a:r>
              <a:rPr lang="de-DE" dirty="0" err="1" smtClean="0"/>
              <a:t>with</a:t>
            </a:r>
            <a:r>
              <a:rPr lang="de-DE" dirty="0" smtClean="0"/>
              <a:t> </a:t>
            </a:r>
            <a:r>
              <a:rPr lang="de-DE" dirty="0" err="1" smtClean="0"/>
              <a:t>actual</a:t>
            </a:r>
            <a:r>
              <a:rPr lang="de-DE" dirty="0" smtClean="0"/>
              <a:t> </a:t>
            </a:r>
            <a:r>
              <a:rPr lang="de-DE" dirty="0"/>
              <a:t>CPU </a:t>
            </a:r>
            <a:r>
              <a:rPr lang="de-DE" dirty="0" err="1"/>
              <a:t>share</a:t>
            </a:r>
            <a:endParaRPr lang="de-DE" dirty="0"/>
          </a:p>
          <a:p>
            <a:pPr lvl="1" eaLnBrk="1" hangingPunct="1"/>
            <a:r>
              <a:rPr lang="de-DE" dirty="0"/>
              <a:t>CPU </a:t>
            </a:r>
            <a:r>
              <a:rPr lang="de-DE" dirty="0" err="1" smtClean="0"/>
              <a:t>bound</a:t>
            </a:r>
            <a:r>
              <a:rPr lang="de-DE" dirty="0" smtClean="0"/>
              <a:t> </a:t>
            </a:r>
            <a:r>
              <a:rPr lang="de-DE" dirty="0" err="1" smtClean="0"/>
              <a:t>workload</a:t>
            </a:r>
            <a:r>
              <a:rPr lang="de-DE" dirty="0" smtClean="0"/>
              <a:t> </a:t>
            </a:r>
            <a:r>
              <a:rPr lang="de-DE" dirty="0"/>
              <a:t>(</a:t>
            </a:r>
            <a:r>
              <a:rPr lang="de-DE" dirty="0" err="1" smtClean="0"/>
              <a:t>linpack</a:t>
            </a:r>
            <a:r>
              <a:rPr lang="de-DE" dirty="0" smtClean="0"/>
              <a:t> </a:t>
            </a:r>
            <a:r>
              <a:rPr lang="de-DE" dirty="0" err="1" smtClean="0"/>
              <a:t>benchmark</a:t>
            </a:r>
            <a:r>
              <a:rPr lang="de-DE" dirty="0"/>
              <a:t>)</a:t>
            </a:r>
          </a:p>
          <a:p>
            <a:pPr lvl="1" eaLnBrk="1" hangingPunct="1"/>
            <a:endParaRPr lang="de-DE" dirty="0"/>
          </a:p>
          <a:p>
            <a:pPr lvl="1" eaLnBrk="1" hangingPunct="1"/>
            <a:endParaRPr lang="de-DE" dirty="0"/>
          </a:p>
          <a:p>
            <a:pPr lvl="1" eaLnBrk="1" hangingPunct="1"/>
            <a:endParaRPr lang="de-DE" dirty="0"/>
          </a:p>
          <a:p>
            <a:pPr lvl="1" eaLnBrk="1" hangingPunct="1"/>
            <a:endParaRPr lang="de-DE" dirty="0"/>
          </a:p>
          <a:p>
            <a:pPr lvl="1" eaLnBrk="1" hangingPunct="1"/>
            <a:endParaRPr lang="de-DE" dirty="0"/>
          </a:p>
          <a:p>
            <a:pPr lvl="1" eaLnBrk="1" hangingPunct="1"/>
            <a:endParaRPr lang="de-DE" dirty="0"/>
          </a:p>
          <a:p>
            <a:pPr lvl="1" eaLnBrk="1" hangingPunct="1"/>
            <a:endParaRPr lang="de-DE" dirty="0"/>
          </a:p>
          <a:p>
            <a:pPr lvl="1" eaLnBrk="1" hangingPunct="1"/>
            <a:r>
              <a:rPr lang="de-DE" dirty="0" err="1"/>
              <a:t>Overhead</a:t>
            </a:r>
            <a:r>
              <a:rPr lang="de-DE" dirty="0"/>
              <a:t> ~ 2%</a:t>
            </a:r>
            <a:endParaRPr lang="de-DE" dirty="0" smtClean="0"/>
          </a:p>
          <a:p>
            <a:pPr lvl="1" eaLnBrk="1" hangingPunct="1"/>
            <a:r>
              <a:rPr lang="de-DE" dirty="0" err="1" smtClean="0"/>
              <a:t>Better</a:t>
            </a:r>
            <a:r>
              <a:rPr lang="de-DE" dirty="0" smtClean="0"/>
              <a:t> </a:t>
            </a:r>
            <a:r>
              <a:rPr lang="de-DE" dirty="0" err="1" smtClean="0"/>
              <a:t>than</a:t>
            </a:r>
            <a:r>
              <a:rPr lang="de-DE" dirty="0" smtClean="0"/>
              <a:t> </a:t>
            </a:r>
            <a:r>
              <a:rPr lang="de-DE" dirty="0" err="1" smtClean="0"/>
              <a:t>with</a:t>
            </a:r>
            <a:r>
              <a:rPr lang="de-DE" dirty="0" smtClean="0"/>
              <a:t> </a:t>
            </a:r>
            <a:r>
              <a:rPr lang="de-DE" dirty="0" err="1" smtClean="0"/>
              <a:t>user-mode</a:t>
            </a:r>
            <a:r>
              <a:rPr lang="de-DE" dirty="0" smtClean="0"/>
              <a:t> </a:t>
            </a:r>
            <a:r>
              <a:rPr lang="de-DE" dirty="0" err="1" smtClean="0"/>
              <a:t>implementations</a:t>
            </a:r>
            <a:r>
              <a:rPr lang="de-DE" dirty="0" smtClean="0"/>
              <a:t> </a:t>
            </a:r>
            <a:r>
              <a:rPr lang="de-DE" dirty="0"/>
              <a:t>(~5% - 10%)</a:t>
            </a:r>
          </a:p>
        </p:txBody>
      </p:sp>
      <p:pic>
        <p:nvPicPr>
          <p:cNvPr id="155652" name="Picture 4" descr="clockint_result"/>
          <p:cNvPicPr>
            <a:picLocks noChangeAspect="1" noChangeArrowheads="1"/>
          </p:cNvPicPr>
          <p:nvPr/>
        </p:nvPicPr>
        <p:blipFill>
          <a:blip r:embed="rId3"/>
          <a:srcRect/>
          <a:stretch>
            <a:fillRect/>
          </a:stretch>
        </p:blipFill>
        <p:spPr bwMode="auto">
          <a:xfrm>
            <a:off x="2074866" y="2390781"/>
            <a:ext cx="4575175" cy="3205163"/>
          </a:xfrm>
          <a:prstGeom prst="rect">
            <a:avLst/>
          </a:prstGeom>
          <a:noFill/>
          <a:ln w="9525">
            <a:noFill/>
            <a:miter lim="800000"/>
            <a:headEnd/>
            <a:tailEnd/>
          </a:ln>
        </p:spPr>
      </p:pic>
      <p:pic>
        <p:nvPicPr>
          <p:cNvPr id="155653" name="Picture 5" descr="clockint_difference"/>
          <p:cNvPicPr>
            <a:picLocks noChangeAspect="1" noChangeArrowheads="1"/>
          </p:cNvPicPr>
          <p:nvPr/>
        </p:nvPicPr>
        <p:blipFill>
          <a:blip r:embed="rId4"/>
          <a:srcRect/>
          <a:stretch>
            <a:fillRect/>
          </a:stretch>
        </p:blipFill>
        <p:spPr bwMode="auto">
          <a:xfrm>
            <a:off x="6731003" y="2436813"/>
            <a:ext cx="4576763" cy="32051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a:xfrm>
            <a:off x="515938" y="228600"/>
            <a:ext cx="11163300" cy="1173163"/>
          </a:xfrm>
          <a:noFill/>
        </p:spPr>
        <p:txBody>
          <a:bodyPr/>
          <a:lstStyle/>
          <a:p>
            <a:pPr eaLnBrk="1" hangingPunct="1"/>
            <a:r>
              <a:rPr lang="de-DE"/>
              <a:t>Kernel-Mode Scheduling Server</a:t>
            </a:r>
            <a:br>
              <a:rPr lang="de-DE"/>
            </a:br>
            <a:r>
              <a:rPr lang="de-DE" sz="3600"/>
              <a:t>WRK</a:t>
            </a:r>
          </a:p>
        </p:txBody>
      </p:sp>
      <p:sp>
        <p:nvSpPr>
          <p:cNvPr id="156675" name="Rectangle 3"/>
          <p:cNvSpPr>
            <a:spLocks noGrp="1"/>
          </p:cNvSpPr>
          <p:nvPr>
            <p:ph idx="1"/>
          </p:nvPr>
        </p:nvSpPr>
        <p:spPr>
          <a:xfrm>
            <a:off x="547688" y="1412875"/>
            <a:ext cx="11163300" cy="4648200"/>
          </a:xfrm>
        </p:spPr>
        <p:txBody>
          <a:bodyPr/>
          <a:lstStyle/>
          <a:p>
            <a:pPr eaLnBrk="1" hangingPunct="1"/>
            <a:endParaRPr lang="de-DE" dirty="0"/>
          </a:p>
          <a:p>
            <a:pPr eaLnBrk="1" hangingPunct="1"/>
            <a:r>
              <a:rPr lang="de-DE" dirty="0"/>
              <a:t>Windows Research Kernel integration</a:t>
            </a:r>
          </a:p>
          <a:p>
            <a:pPr lvl="1" eaLnBrk="1" hangingPunct="1"/>
            <a:r>
              <a:rPr lang="de-DE" dirty="0"/>
              <a:t>New system service call for task assignment and control</a:t>
            </a:r>
          </a:p>
          <a:p>
            <a:pPr lvl="1" eaLnBrk="1" hangingPunct="1"/>
            <a:r>
              <a:rPr lang="de-DE" dirty="0"/>
              <a:t>Modified clock interrupt handling</a:t>
            </a:r>
          </a:p>
          <a:p>
            <a:pPr lvl="1" eaLnBrk="1" hangingPunct="1"/>
            <a:r>
              <a:rPr lang="de-DE" dirty="0"/>
              <a:t>Adapted scheduling concept</a:t>
            </a:r>
          </a:p>
          <a:p>
            <a:pPr lvl="1" eaLnBrk="1" hangingPunct="1"/>
            <a:r>
              <a:rPr lang="de-DE" dirty="0"/>
              <a:t>Non-trivial case study for using the WRK</a:t>
            </a:r>
          </a:p>
          <a:p>
            <a:pPr eaLnBrk="1" hangingPunct="1">
              <a:buFontTx/>
              <a:buNone/>
            </a:pPr>
            <a:endParaRPr lang="de-DE" dirty="0"/>
          </a:p>
          <a:p>
            <a:pPr eaLnBrk="1" hangingPunct="1">
              <a:buFontTx/>
              <a:buNone/>
            </a:pPr>
            <a:r>
              <a:rPr lang="de-DE" sz="1600" dirty="0"/>
              <a:t>Reference:</a:t>
            </a:r>
          </a:p>
          <a:p>
            <a:pPr eaLnBrk="1" hangingPunct="1">
              <a:buFontTx/>
              <a:buNone/>
            </a:pPr>
            <a:r>
              <a:rPr lang="de-DE" sz="1600" dirty="0"/>
              <a:t>Michael Schöbel, Andreas Polze:</a:t>
            </a:r>
          </a:p>
          <a:p>
            <a:pPr eaLnBrk="1" hangingPunct="1">
              <a:buFontTx/>
              <a:buNone/>
            </a:pPr>
            <a:r>
              <a:rPr lang="de-DE" sz="1600" dirty="0"/>
              <a:t>„Kernel-mode scheduling server for CPU partitioning: a case study using the Windows research kernel“</a:t>
            </a:r>
          </a:p>
          <a:p>
            <a:pPr eaLnBrk="1" hangingPunct="1">
              <a:buFontTx/>
              <a:buNone/>
            </a:pPr>
            <a:r>
              <a:rPr lang="de-DE" sz="1600" dirty="0"/>
              <a:t>in SAC’08 Proceedings of the 2008 ACM symposium on applied computing</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a:xfrm>
            <a:off x="515938" y="228604"/>
            <a:ext cx="11163300" cy="677863"/>
          </a:xfrm>
          <a:noFill/>
        </p:spPr>
        <p:txBody>
          <a:bodyPr/>
          <a:lstStyle/>
          <a:p>
            <a:pPr eaLnBrk="1" hangingPunct="1"/>
            <a:r>
              <a:rPr lang="de-DE"/>
              <a:t>Conclusions</a:t>
            </a:r>
            <a:endParaRPr lang="de-DE" sz="3600"/>
          </a:p>
        </p:txBody>
      </p:sp>
      <p:sp>
        <p:nvSpPr>
          <p:cNvPr id="157699" name="Rectangle 3"/>
          <p:cNvSpPr>
            <a:spLocks noGrp="1"/>
          </p:cNvSpPr>
          <p:nvPr>
            <p:ph idx="1"/>
          </p:nvPr>
        </p:nvSpPr>
        <p:spPr>
          <a:xfrm>
            <a:off x="547688" y="1412875"/>
            <a:ext cx="11163300" cy="4800600"/>
          </a:xfrm>
        </p:spPr>
        <p:txBody>
          <a:bodyPr/>
          <a:lstStyle/>
          <a:p>
            <a:pPr eaLnBrk="1" hangingPunct="1"/>
            <a:r>
              <a:rPr lang="de-DE" sz="2800" dirty="0"/>
              <a:t>Windows Research Kernel is complex</a:t>
            </a:r>
          </a:p>
          <a:p>
            <a:pPr lvl="1" eaLnBrk="1" hangingPunct="1"/>
            <a:r>
              <a:rPr lang="de-DE" sz="2400" dirty="0"/>
              <a:t>Tool support for exploration is essential</a:t>
            </a:r>
          </a:p>
          <a:p>
            <a:pPr lvl="1" eaLnBrk="1" hangingPunct="1"/>
            <a:r>
              <a:rPr lang="de-DE" sz="2400" dirty="0"/>
              <a:t>Phoenix/doxygen-based tools to create hyperlinked docs</a:t>
            </a:r>
          </a:p>
          <a:p>
            <a:pPr eaLnBrk="1" hangingPunct="1"/>
            <a:r>
              <a:rPr lang="de-DE" sz="2800" dirty="0"/>
              <a:t>Assignments/labs based on WRK are ok</a:t>
            </a:r>
          </a:p>
          <a:p>
            <a:pPr lvl="1" eaLnBrk="1" hangingPunct="1"/>
            <a:r>
              <a:rPr lang="de-DE" sz="2400" dirty="0"/>
              <a:t>Provide guidance – solution files, templates, wizards</a:t>
            </a:r>
          </a:p>
          <a:p>
            <a:pPr lvl="1" eaLnBrk="1" hangingPunct="1"/>
            <a:r>
              <a:rPr lang="de-DE" sz="2400" dirty="0"/>
              <a:t>Focus on just a few data structures/functions</a:t>
            </a:r>
          </a:p>
          <a:p>
            <a:pPr eaLnBrk="1" hangingPunct="1"/>
            <a:r>
              <a:rPr lang="de-DE" sz="2800" dirty="0"/>
              <a:t>Phoenix as a compiler just works</a:t>
            </a:r>
          </a:p>
          <a:p>
            <a:pPr lvl="1" eaLnBrk="1" hangingPunct="1"/>
            <a:r>
              <a:rPr lang="de-DE" sz="2400" dirty="0"/>
              <a:t>Extensibility, AOP tools, xref</a:t>
            </a:r>
          </a:p>
          <a:p>
            <a:pPr eaLnBrk="1" hangingPunct="1"/>
            <a:r>
              <a:rPr lang="de-DE" sz="2800" dirty="0"/>
              <a:t>WRK provides for an interesting research vehicle</a:t>
            </a:r>
          </a:p>
          <a:p>
            <a:pPr lvl="1" eaLnBrk="1" hangingPunct="1"/>
            <a:r>
              <a:rPr lang="de-DE" sz="2400" dirty="0"/>
              <a:t>Research on scheduling, resource management, I/O throttling, etc.</a:t>
            </a:r>
          </a:p>
          <a:p>
            <a:pPr lvl="1" eaLnBrk="1" hangingPunct="1"/>
            <a:r>
              <a:rPr lang="de-DE" sz="2400" dirty="0"/>
              <a:t>Windows 2008 Server sources would be even better </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47688" y="95252"/>
            <a:ext cx="11639550" cy="664797"/>
          </a:xfrm>
        </p:spPr>
        <p:txBody>
          <a:bodyPr/>
          <a:lstStyle/>
          <a:p>
            <a:pPr eaLnBrk="1" hangingPunct="1"/>
            <a:r>
              <a:rPr lang="de-DE" dirty="0"/>
              <a:t>Operating Systems and Middleware - Our Group</a:t>
            </a:r>
          </a:p>
        </p:txBody>
      </p:sp>
      <p:sp>
        <p:nvSpPr>
          <p:cNvPr id="158723" name="Rectangle 3"/>
          <p:cNvSpPr>
            <a:spLocks noGrp="1" noChangeArrowheads="1"/>
          </p:cNvSpPr>
          <p:nvPr>
            <p:ph idx="1"/>
          </p:nvPr>
        </p:nvSpPr>
        <p:spPr>
          <a:xfrm>
            <a:off x="914403" y="1828801"/>
            <a:ext cx="7921625" cy="4799013"/>
          </a:xfrm>
        </p:spPr>
        <p:txBody>
          <a:bodyPr/>
          <a:lstStyle/>
          <a:p>
            <a:pPr marL="0" indent="0" eaLnBrk="1" hangingPunct="1">
              <a:buFontTx/>
              <a:buNone/>
            </a:pPr>
            <a:r>
              <a:rPr lang="de-DE" sz="2800"/>
              <a:t>Prof. Dr. rer. nat. habil. Andreas Polze</a:t>
            </a:r>
          </a:p>
          <a:p>
            <a:pPr marL="0" indent="0" eaLnBrk="1" hangingPunct="1">
              <a:buFontTx/>
              <a:buNone/>
            </a:pPr>
            <a:r>
              <a:rPr lang="de-DE" sz="2800"/>
              <a:t>Dr. Martin von Löwis</a:t>
            </a:r>
          </a:p>
          <a:p>
            <a:pPr marL="0" indent="0" eaLnBrk="1" hangingPunct="1">
              <a:buFontTx/>
              <a:buNone/>
            </a:pPr>
            <a:r>
              <a:rPr lang="de-DE" sz="2800"/>
              <a:t>Dipl.-Inf. Andreas Rasche</a:t>
            </a:r>
          </a:p>
          <a:p>
            <a:pPr marL="0" indent="0" eaLnBrk="1" hangingPunct="1">
              <a:buFontTx/>
              <a:buNone/>
            </a:pPr>
            <a:r>
              <a:rPr lang="de-DE" sz="2800"/>
              <a:t>Dipl.-Inf. Peter Tröger</a:t>
            </a:r>
          </a:p>
          <a:p>
            <a:pPr marL="0" indent="0" eaLnBrk="1" hangingPunct="1">
              <a:buFontTx/>
              <a:buNone/>
            </a:pPr>
            <a:r>
              <a:rPr lang="de-DE" sz="2800"/>
              <a:t>Dipl.-Inf. Wolfgang Schult</a:t>
            </a:r>
          </a:p>
          <a:p>
            <a:pPr marL="0" indent="0" eaLnBrk="1" hangingPunct="1">
              <a:buFontTx/>
              <a:buNone/>
            </a:pPr>
            <a:r>
              <a:rPr lang="de-DE" sz="2800"/>
              <a:t>Dipl.-Inf. Bernhard Rabe</a:t>
            </a:r>
          </a:p>
          <a:p>
            <a:pPr marL="0" indent="0" eaLnBrk="1" hangingPunct="1">
              <a:buFontTx/>
              <a:buNone/>
            </a:pPr>
            <a:r>
              <a:rPr lang="de-DE" sz="2800"/>
              <a:t>M.Sc. Michael Schöbel</a:t>
            </a:r>
          </a:p>
          <a:p>
            <a:pPr marL="0" indent="0" eaLnBrk="1" hangingPunct="1">
              <a:buFontTx/>
              <a:buNone/>
            </a:pPr>
            <a:r>
              <a:rPr lang="de-DE" sz="2800"/>
              <a:t>Dipl.-Inf. Alexander Schmidt</a:t>
            </a:r>
          </a:p>
          <a:p>
            <a:pPr marL="0" indent="0" eaLnBrk="1" hangingPunct="1">
              <a:buFontTx/>
              <a:buNone/>
            </a:pPr>
            <a:r>
              <a:rPr lang="de-DE" sz="2800"/>
              <a:t>Dipl.-Inf. Igor Sychev</a:t>
            </a:r>
          </a:p>
          <a:p>
            <a:pPr marL="0" indent="0" eaLnBrk="1" hangingPunct="1">
              <a:buFontTx/>
              <a:buNone/>
            </a:pPr>
            <a:r>
              <a:rPr lang="de-DE" sz="2800"/>
              <a:t>Sabine Wagner</a:t>
            </a:r>
          </a:p>
        </p:txBody>
      </p:sp>
      <p:pic>
        <p:nvPicPr>
          <p:cNvPr id="158724" name="Picture 4"/>
          <p:cNvPicPr>
            <a:picLocks noChangeAspect="1" noChangeArrowheads="1"/>
          </p:cNvPicPr>
          <p:nvPr/>
        </p:nvPicPr>
        <p:blipFill>
          <a:blip r:embed="rId3"/>
          <a:srcRect/>
          <a:stretch>
            <a:fillRect/>
          </a:stretch>
        </p:blipFill>
        <p:spPr bwMode="auto">
          <a:xfrm>
            <a:off x="5484813" y="2286000"/>
            <a:ext cx="6477000" cy="4298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0" y="0"/>
            <a:ext cx="12187238" cy="6858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de-DE"/>
          </a:p>
        </p:txBody>
      </p:sp>
      <p:sp>
        <p:nvSpPr>
          <p:cNvPr id="160771" name="Rechteck 2"/>
          <p:cNvSpPr>
            <a:spLocks noChangeArrowheads="1"/>
          </p:cNvSpPr>
          <p:nvPr/>
        </p:nvSpPr>
        <p:spPr bwMode="auto">
          <a:xfrm>
            <a:off x="0" y="0"/>
            <a:ext cx="12187238" cy="6858000"/>
          </a:xfrm>
          <a:prstGeom prst="rect">
            <a:avLst/>
          </a:prstGeom>
          <a:solidFill>
            <a:schemeClr val="bg1"/>
          </a:solidFill>
          <a:ln w="9525">
            <a:solidFill>
              <a:schemeClr val="bg1"/>
            </a:solidFill>
            <a:miter lim="800000"/>
            <a:headEnd/>
            <a:tailEnd/>
          </a:ln>
        </p:spPr>
        <p:txBody>
          <a:bodyPr wrap="none">
            <a:prstTxWarp prst="textNoShape">
              <a:avLst/>
            </a:prstTxWarp>
          </a:bodyPr>
          <a:lstStyle/>
          <a:p>
            <a:endParaRPr lang="de-DE"/>
          </a:p>
        </p:txBody>
      </p:sp>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0619" y="2762250"/>
            <a:ext cx="6146000" cy="1333500"/>
          </a:xfrm>
          <a:prstGeom prst="rect">
            <a:avLst/>
          </a:prstGeom>
          <a:noFill/>
          <a:ln w="9525">
            <a:noFill/>
            <a:miter lim="800000"/>
            <a:headEnd/>
            <a:tailEnd/>
          </a:ln>
        </p:spPr>
      </p:pic>
      <p:sp>
        <p:nvSpPr>
          <p:cNvPr id="23555" name="Text Box 3"/>
          <p:cNvSpPr txBox="1">
            <a:spLocks noChangeArrowheads="1"/>
          </p:cNvSpPr>
          <p:nvPr/>
        </p:nvSpPr>
        <p:spPr bwMode="blackWhite">
          <a:xfrm>
            <a:off x="507934" y="6083303"/>
            <a:ext cx="11171370" cy="415925"/>
          </a:xfrm>
          <a:prstGeom prst="rect">
            <a:avLst/>
          </a:prstGeom>
          <a:noFill/>
          <a:ln w="12700">
            <a:noFill/>
            <a:miter lim="800000"/>
            <a:headEnd type="none" w="sm" len="sm"/>
            <a:tailEnd type="none" w="sm" len="sm"/>
          </a:ln>
        </p:spPr>
        <p:txBody>
          <a:bodyPr lIns="91425" tIns="45713" rIns="91425" bIns="45713">
            <a:spAutoFit/>
          </a:bodyPr>
          <a:lstStyle/>
          <a:p>
            <a:pPr algn="ctr" defTabSz="912813" rtl="0" eaLnBrk="0" fontAlgn="base" hangingPunct="0">
              <a:spcBef>
                <a:spcPct val="0"/>
              </a:spcBef>
              <a:spcAft>
                <a:spcPct val="0"/>
              </a:spcAft>
            </a:pPr>
            <a:r>
              <a:rPr lang="en-US" sz="700" kern="1200" dirty="0">
                <a:solidFill>
                  <a:srgbClr val="000000"/>
                </a:solidFill>
                <a:latin typeface="Segoe" pitchFamily="34" charset="0"/>
                <a:ea typeface="+mn-ea"/>
                <a:cs typeface="Arial" pitchFamily="34"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a:xfrm>
            <a:off x="515938" y="228600"/>
            <a:ext cx="11163300" cy="609398"/>
          </a:xfrm>
          <a:noFill/>
        </p:spPr>
        <p:txBody>
          <a:bodyPr/>
          <a:lstStyle/>
          <a:p>
            <a:pPr eaLnBrk="1" hangingPunct="1"/>
            <a:r>
              <a:rPr lang="en-US" sz="4400"/>
              <a:t>Attributes Are Used to Annotate Language Elements…</a:t>
            </a:r>
          </a:p>
        </p:txBody>
      </p:sp>
      <p:sp>
        <p:nvSpPr>
          <p:cNvPr id="95235" name="Rectangle 3"/>
          <p:cNvSpPr>
            <a:spLocks noGrp="1"/>
          </p:cNvSpPr>
          <p:nvPr>
            <p:ph type="body" idx="4294967295"/>
          </p:nvPr>
        </p:nvSpPr>
        <p:spPr>
          <a:xfrm>
            <a:off x="1725616" y="1628775"/>
            <a:ext cx="10461625" cy="4542782"/>
          </a:xfrm>
        </p:spPr>
        <p:txBody>
          <a:bodyPr/>
          <a:lstStyle/>
          <a:p>
            <a:pPr eaLnBrk="1" hangingPunct="1"/>
            <a:r>
              <a:rPr lang="en-US" sz="2000"/>
              <a:t>Example Unit Tests:</a:t>
            </a:r>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buFontTx/>
              <a:buNone/>
            </a:pPr>
            <a:endParaRPr lang="en-US" sz="1200"/>
          </a:p>
          <a:p>
            <a:pPr eaLnBrk="1" hangingPunct="1"/>
            <a:r>
              <a:rPr lang="de-DE" sz="2000">
                <a:solidFill>
                  <a:schemeClr val="bg2"/>
                </a:solidFill>
              </a:rPr>
              <a:t>TestFixture is the attribute that marks a class that contains tests </a:t>
            </a:r>
          </a:p>
          <a:p>
            <a:pPr eaLnBrk="1" hangingPunct="1"/>
            <a:r>
              <a:rPr lang="de-DE" sz="2000">
                <a:solidFill>
                  <a:schemeClr val="bg2"/>
                </a:solidFill>
              </a:rPr>
              <a:t>The Test attribute marks a specific method inside a class as a test method</a:t>
            </a:r>
            <a:endParaRPr lang="en-US" sz="2000">
              <a:solidFill>
                <a:schemeClr val="bg2"/>
              </a:solidFill>
            </a:endParaRPr>
          </a:p>
        </p:txBody>
      </p:sp>
      <p:sp>
        <p:nvSpPr>
          <p:cNvPr id="95236" name="Text Box 4"/>
          <p:cNvSpPr txBox="1">
            <a:spLocks noChangeArrowheads="1"/>
          </p:cNvSpPr>
          <p:nvPr/>
        </p:nvSpPr>
        <p:spPr bwMode="auto">
          <a:xfrm>
            <a:off x="1965325" y="2276475"/>
            <a:ext cx="7678738" cy="3022600"/>
          </a:xfrm>
          <a:prstGeom prst="rect">
            <a:avLst/>
          </a:prstGeom>
          <a:noFill/>
          <a:ln w="9525">
            <a:solidFill>
              <a:schemeClr val="bg1"/>
            </a:solidFill>
            <a:miter lim="800000"/>
            <a:headEnd/>
            <a:tailEnd/>
          </a:ln>
        </p:spPr>
        <p:txBody>
          <a:bodyPr>
            <a:prstTxWarp prst="textNoShape">
              <a:avLst/>
            </a:prstTxWarp>
            <a:spAutoFit/>
          </a:bodyPr>
          <a:lstStyle/>
          <a:p>
            <a:r>
              <a:rPr lang="en-US" b="1">
                <a:solidFill>
                  <a:srgbClr val="FF3300"/>
                </a:solidFill>
                <a:latin typeface="Courier New" charset="0"/>
              </a:rPr>
              <a:t>[TestFixture]</a:t>
            </a:r>
          </a:p>
          <a:p>
            <a:r>
              <a:rPr lang="en-US" b="1">
                <a:solidFill>
                  <a:schemeClr val="bg2"/>
                </a:solidFill>
                <a:latin typeface="Courier New" charset="0"/>
              </a:rPr>
              <a:t>public class Test</a:t>
            </a:r>
          </a:p>
          <a:p>
            <a:r>
              <a:rPr lang="en-US" b="1">
                <a:solidFill>
                  <a:schemeClr val="bg2"/>
                </a:solidFill>
                <a:latin typeface="Courier New" charset="0"/>
              </a:rPr>
              <a:t>{</a:t>
            </a:r>
          </a:p>
          <a:p>
            <a:r>
              <a:rPr lang="en-US" b="1">
                <a:solidFill>
                  <a:srgbClr val="FF3300"/>
                </a:solidFill>
                <a:latin typeface="Courier New" charset="0"/>
              </a:rPr>
              <a:t>[Test]</a:t>
            </a:r>
          </a:p>
          <a:p>
            <a:r>
              <a:rPr lang="en-US" b="1">
                <a:solidFill>
                  <a:schemeClr val="bg2"/>
                </a:solidFill>
                <a:latin typeface="Courier New" charset="0"/>
              </a:rPr>
              <a:t>	public void TestMethod()</a:t>
            </a:r>
          </a:p>
          <a:p>
            <a:r>
              <a:rPr lang="en-US" b="1">
                <a:solidFill>
                  <a:schemeClr val="bg2"/>
                </a:solidFill>
                <a:latin typeface="Courier New" charset="0"/>
              </a:rPr>
              <a:t>	{</a:t>
            </a:r>
          </a:p>
          <a:p>
            <a:r>
              <a:rPr lang="en-US" b="1">
                <a:solidFill>
                  <a:schemeClr val="bg2"/>
                </a:solidFill>
                <a:latin typeface="Courier New" charset="0"/>
              </a:rPr>
              <a:t>	}</a:t>
            </a:r>
          </a:p>
          <a:p>
            <a:r>
              <a:rPr lang="en-US" b="1">
                <a:solidFill>
                  <a:schemeClr val="bg2"/>
                </a:solidFill>
                <a:latin typeface="Courier New" charset="0"/>
              </a:rPr>
              <a:t>}</a:t>
            </a:r>
            <a:endParaRPr lang="de-DE">
              <a:solidFill>
                <a:schemeClr val="bg2"/>
              </a:solidFill>
              <a:latin typeface="Courier New"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515938" y="228600"/>
            <a:ext cx="11163300" cy="664797"/>
          </a:xfrm>
          <a:noFill/>
        </p:spPr>
        <p:txBody>
          <a:bodyPr/>
          <a:lstStyle/>
          <a:p>
            <a:pPr eaLnBrk="1" hangingPunct="1"/>
            <a:r>
              <a:rPr lang="en-US"/>
              <a:t>…But Attributes Can Also Have (Built-in) Behavior</a:t>
            </a:r>
            <a:endParaRPr lang="en-US">
              <a:solidFill>
                <a:schemeClr val="bg1"/>
              </a:solidFill>
            </a:endParaRPr>
          </a:p>
        </p:txBody>
      </p:sp>
      <p:sp>
        <p:nvSpPr>
          <p:cNvPr id="97286" name="Rectangle 9"/>
          <p:cNvSpPr>
            <a:spLocks noGrp="1"/>
          </p:cNvSpPr>
          <p:nvPr>
            <p:ph type="body" idx="4294967295"/>
          </p:nvPr>
        </p:nvSpPr>
        <p:spPr>
          <a:xfrm>
            <a:off x="1023938" y="5516563"/>
            <a:ext cx="11163300" cy="793750"/>
          </a:xfrm>
        </p:spPr>
        <p:txBody>
          <a:bodyPr/>
          <a:lstStyle/>
          <a:p>
            <a:pPr eaLnBrk="1" hangingPunct="1">
              <a:lnSpc>
                <a:spcPct val="80000"/>
              </a:lnSpc>
            </a:pPr>
            <a:r>
              <a:rPr lang="en-US" sz="2000">
                <a:solidFill>
                  <a:schemeClr val="bg2"/>
                </a:solidFill>
              </a:rPr>
              <a:t>The constructor and the method MyMethod are protected by the security call.</a:t>
            </a:r>
          </a:p>
          <a:p>
            <a:pPr eaLnBrk="1" hangingPunct="1">
              <a:lnSpc>
                <a:spcPct val="80000"/>
              </a:lnSpc>
            </a:pPr>
            <a:r>
              <a:rPr lang="en-US" sz="2000">
                <a:solidFill>
                  <a:schemeClr val="bg2"/>
                </a:solidFill>
              </a:rPr>
              <a:t>But the implementation on the right hand side crosscuts the constructor and MyMethod (is redundant)!</a:t>
            </a:r>
            <a:endParaRPr lang="en-US" sz="1200"/>
          </a:p>
        </p:txBody>
      </p:sp>
      <p:sp>
        <p:nvSpPr>
          <p:cNvPr id="97283" name="Rectangle 4"/>
          <p:cNvSpPr>
            <a:spLocks noChangeArrowheads="1"/>
          </p:cNvSpPr>
          <p:nvPr/>
        </p:nvSpPr>
        <p:spPr bwMode="auto">
          <a:xfrm>
            <a:off x="6765928" y="1700219"/>
            <a:ext cx="4894263" cy="3532187"/>
          </a:xfrm>
          <a:prstGeom prst="rect">
            <a:avLst/>
          </a:prstGeom>
          <a:noFill/>
          <a:ln w="9525">
            <a:solidFill>
              <a:schemeClr val="bg1"/>
            </a:solidFill>
            <a:miter lim="800000"/>
            <a:headEnd/>
            <a:tailEnd/>
          </a:ln>
        </p:spPr>
        <p:txBody>
          <a:bodyPr>
            <a:prstTxWarp prst="textNoShape">
              <a:avLst/>
            </a:prstTxWarp>
          </a:bodyPr>
          <a:lstStyle/>
          <a:p>
            <a:pPr marL="396875" indent="-396875" defTabSz="912813">
              <a:lnSpc>
                <a:spcPct val="80000"/>
              </a:lnSpc>
              <a:spcBef>
                <a:spcPct val="20000"/>
              </a:spcBef>
              <a:buSzPct val="85000"/>
            </a:pPr>
            <a:r>
              <a:rPr lang="en-US" sz="1200" b="1">
                <a:solidFill>
                  <a:schemeClr val="bg1"/>
                </a:solidFill>
                <a:latin typeface="Segoe" charset="-128"/>
              </a:rPr>
              <a:t>public class MyClass</a:t>
            </a:r>
          </a:p>
          <a:p>
            <a:pPr marL="396875" indent="-396875" defTabSz="912813">
              <a:lnSpc>
                <a:spcPct val="80000"/>
              </a:lnSpc>
              <a:spcBef>
                <a:spcPct val="20000"/>
              </a:spcBef>
              <a:buSzPct val="85000"/>
            </a:pPr>
            <a:r>
              <a:rPr lang="en-US" sz="1200" b="1">
                <a:solidFill>
                  <a:schemeClr val="bg1"/>
                </a:solidFill>
                <a:latin typeface="Segoe" charset="-128"/>
              </a:rPr>
              <a:t>{</a:t>
            </a:r>
          </a:p>
          <a:p>
            <a:pPr marL="396875" indent="-396875" defTabSz="912813">
              <a:lnSpc>
                <a:spcPct val="80000"/>
              </a:lnSpc>
              <a:spcBef>
                <a:spcPct val="20000"/>
              </a:spcBef>
              <a:buSzPct val="85000"/>
            </a:pPr>
            <a:r>
              <a:rPr lang="en-US" sz="1200" b="1">
                <a:solidFill>
                  <a:schemeClr val="bg1"/>
                </a:solidFill>
                <a:latin typeface="Segoe" charset="-128"/>
              </a:rPr>
              <a:t>   public </a:t>
            </a:r>
            <a:r>
              <a:rPr lang="en-US" sz="1200" b="1">
                <a:solidFill>
                  <a:srgbClr val="FF3300"/>
                </a:solidFill>
                <a:latin typeface="Segoe" charset="-128"/>
              </a:rPr>
              <a:t>MyClass</a:t>
            </a:r>
            <a:r>
              <a:rPr lang="en-US" sz="1200" b="1">
                <a:solidFill>
                  <a:schemeClr val="bg1"/>
                </a:solidFill>
                <a:latin typeface="Segoe" charset="-128"/>
              </a:rPr>
              <a:t>()</a:t>
            </a:r>
          </a:p>
          <a:p>
            <a:pPr marL="396875" indent="-396875" defTabSz="912813">
              <a:lnSpc>
                <a:spcPct val="80000"/>
              </a:lnSpc>
              <a:spcBef>
                <a:spcPct val="20000"/>
              </a:spcBef>
              <a:buSzPct val="85000"/>
            </a:pPr>
            <a:r>
              <a:rPr lang="en-US" sz="1200" b="1">
                <a:solidFill>
                  <a:schemeClr val="bg1"/>
                </a:solidFill>
                <a:latin typeface="Segoe" charset="-128"/>
              </a:rPr>
              <a:t>   {</a:t>
            </a:r>
          </a:p>
          <a:p>
            <a:pPr marL="396875" indent="-396875" defTabSz="912813">
              <a:lnSpc>
                <a:spcPct val="80000"/>
              </a:lnSpc>
              <a:spcBef>
                <a:spcPct val="20000"/>
              </a:spcBef>
              <a:buSzPct val="85000"/>
            </a:pPr>
            <a:r>
              <a:rPr lang="en-US" sz="1200" b="1">
                <a:solidFill>
                  <a:srgbClr val="FF3300"/>
                </a:solidFill>
                <a:latin typeface="Segoe" charset="-128"/>
              </a:rPr>
              <a:t>FileIOPermission perm = </a:t>
            </a:r>
          </a:p>
          <a:p>
            <a:pPr marL="396875" indent="-396875" defTabSz="912813">
              <a:lnSpc>
                <a:spcPct val="80000"/>
              </a:lnSpc>
              <a:spcBef>
                <a:spcPct val="20000"/>
              </a:spcBef>
              <a:buSzPct val="85000"/>
            </a:pPr>
            <a:r>
              <a:rPr lang="en-US" sz="1200" b="1">
                <a:solidFill>
                  <a:srgbClr val="FF3300"/>
                </a:solidFill>
                <a:latin typeface="Segoe" charset="-128"/>
              </a:rPr>
              <a:t>         new FileIOPermission(   </a:t>
            </a:r>
          </a:p>
          <a:p>
            <a:pPr marL="396875" indent="-396875" defTabSz="912813">
              <a:lnSpc>
                <a:spcPct val="80000"/>
              </a:lnSpc>
              <a:spcBef>
                <a:spcPct val="20000"/>
              </a:spcBef>
              <a:buSzPct val="85000"/>
            </a:pPr>
            <a:r>
              <a:rPr lang="en-US" sz="1200" b="1">
                <a:solidFill>
                  <a:srgbClr val="FF3300"/>
                </a:solidFill>
                <a:latin typeface="Segoe" charset="-128"/>
              </a:rPr>
              <a:t>         PermissionState.Unrestricted);</a:t>
            </a:r>
          </a:p>
          <a:p>
            <a:pPr marL="396875" indent="-396875" defTabSz="912813">
              <a:lnSpc>
                <a:spcPct val="80000"/>
              </a:lnSpc>
              <a:spcBef>
                <a:spcPct val="20000"/>
              </a:spcBef>
              <a:buSzPct val="85000"/>
            </a:pPr>
            <a:r>
              <a:rPr lang="en-US" sz="1200" b="1">
                <a:solidFill>
                  <a:srgbClr val="FF3300"/>
                </a:solidFill>
                <a:latin typeface="Segoe" charset="-128"/>
              </a:rPr>
              <a:t>      perm.Demand()</a:t>
            </a:r>
          </a:p>
          <a:p>
            <a:pPr marL="396875" indent="-396875" defTabSz="912813">
              <a:lnSpc>
                <a:spcPct val="80000"/>
              </a:lnSpc>
              <a:spcBef>
                <a:spcPct val="20000"/>
              </a:spcBef>
              <a:buSzPct val="85000"/>
            </a:pPr>
            <a:r>
              <a:rPr lang="en-US" sz="1200" b="1">
                <a:solidFill>
                  <a:schemeClr val="bg1"/>
                </a:solidFill>
                <a:latin typeface="Segoe" charset="-128"/>
              </a:rPr>
              <a:t>  }</a:t>
            </a:r>
          </a:p>
          <a:p>
            <a:pPr marL="396875" indent="-396875" defTabSz="912813">
              <a:lnSpc>
                <a:spcPct val="80000"/>
              </a:lnSpc>
              <a:spcBef>
                <a:spcPct val="20000"/>
              </a:spcBef>
              <a:buSzPct val="85000"/>
            </a:pPr>
            <a:endParaRPr lang="en-US" sz="1200" b="1">
              <a:solidFill>
                <a:schemeClr val="bg1"/>
              </a:solidFill>
              <a:latin typeface="Segoe" charset="-128"/>
            </a:endParaRPr>
          </a:p>
          <a:p>
            <a:pPr marL="396875" indent="-396875" defTabSz="912813">
              <a:lnSpc>
                <a:spcPct val="80000"/>
              </a:lnSpc>
              <a:spcBef>
                <a:spcPct val="20000"/>
              </a:spcBef>
              <a:buSzPct val="85000"/>
            </a:pPr>
            <a:r>
              <a:rPr lang="en-US" sz="1200" b="1">
                <a:solidFill>
                  <a:schemeClr val="bg1"/>
                </a:solidFill>
                <a:latin typeface="Segoe" charset="-128"/>
              </a:rPr>
              <a:t>   public void MyMethod()</a:t>
            </a:r>
          </a:p>
          <a:p>
            <a:pPr marL="396875" indent="-396875" defTabSz="912813">
              <a:lnSpc>
                <a:spcPct val="80000"/>
              </a:lnSpc>
              <a:spcBef>
                <a:spcPct val="20000"/>
              </a:spcBef>
              <a:buSzPct val="85000"/>
            </a:pPr>
            <a:r>
              <a:rPr lang="en-US" sz="1200" b="1">
                <a:solidFill>
                  <a:schemeClr val="bg1"/>
                </a:solidFill>
                <a:latin typeface="Segoe" charset="-128"/>
              </a:rPr>
              <a:t>   {</a:t>
            </a:r>
          </a:p>
          <a:p>
            <a:pPr marL="396875" indent="-396875" defTabSz="912813">
              <a:lnSpc>
                <a:spcPct val="80000"/>
              </a:lnSpc>
              <a:spcBef>
                <a:spcPct val="20000"/>
              </a:spcBef>
              <a:buSzPct val="85000"/>
            </a:pPr>
            <a:r>
              <a:rPr lang="en-US" sz="1200" b="1">
                <a:solidFill>
                  <a:srgbClr val="FF3300"/>
                </a:solidFill>
                <a:latin typeface="Segoe" charset="-128"/>
              </a:rPr>
              <a:t>FileIOPermission perm=</a:t>
            </a:r>
          </a:p>
          <a:p>
            <a:pPr marL="396875" indent="-396875" defTabSz="912813">
              <a:lnSpc>
                <a:spcPct val="80000"/>
              </a:lnSpc>
              <a:spcBef>
                <a:spcPct val="20000"/>
              </a:spcBef>
              <a:buSzPct val="85000"/>
            </a:pPr>
            <a:r>
              <a:rPr lang="en-US" sz="1200" b="1">
                <a:solidFill>
                  <a:srgbClr val="FF3300"/>
                </a:solidFill>
                <a:latin typeface="Segoe" charset="-128"/>
              </a:rPr>
              <a:t>         new FileIOPermission(     </a:t>
            </a:r>
          </a:p>
          <a:p>
            <a:pPr marL="396875" indent="-396875" defTabSz="912813">
              <a:lnSpc>
                <a:spcPct val="80000"/>
              </a:lnSpc>
              <a:spcBef>
                <a:spcPct val="20000"/>
              </a:spcBef>
              <a:buSzPct val="85000"/>
            </a:pPr>
            <a:r>
              <a:rPr lang="en-US" sz="1200" b="1">
                <a:solidFill>
                  <a:srgbClr val="FF3300"/>
                </a:solidFill>
                <a:latin typeface="Segoe" charset="-128"/>
              </a:rPr>
              <a:t>         PermissionState.Unrestricted);</a:t>
            </a:r>
          </a:p>
          <a:p>
            <a:pPr marL="396875" indent="-396875" defTabSz="912813">
              <a:lnSpc>
                <a:spcPct val="80000"/>
              </a:lnSpc>
              <a:spcBef>
                <a:spcPct val="20000"/>
              </a:spcBef>
              <a:buSzPct val="85000"/>
            </a:pPr>
            <a:r>
              <a:rPr lang="en-US" sz="1200" b="1">
                <a:solidFill>
                  <a:srgbClr val="FF3300"/>
                </a:solidFill>
                <a:latin typeface="Segoe" charset="-128"/>
              </a:rPr>
              <a:t>      perm.Demand()</a:t>
            </a:r>
          </a:p>
          <a:p>
            <a:pPr marL="396875" indent="-396875" defTabSz="912813">
              <a:lnSpc>
                <a:spcPct val="80000"/>
              </a:lnSpc>
              <a:spcBef>
                <a:spcPct val="20000"/>
              </a:spcBef>
              <a:buSzPct val="85000"/>
            </a:pPr>
            <a:r>
              <a:rPr lang="en-US" sz="1200" b="1">
                <a:solidFill>
                  <a:schemeClr val="bg1"/>
                </a:solidFill>
                <a:latin typeface="Segoe" charset="-128"/>
              </a:rPr>
              <a:t>  }</a:t>
            </a:r>
          </a:p>
          <a:p>
            <a:pPr marL="396875" indent="-396875" defTabSz="912813">
              <a:lnSpc>
                <a:spcPct val="80000"/>
              </a:lnSpc>
              <a:spcBef>
                <a:spcPct val="20000"/>
              </a:spcBef>
              <a:buSzPct val="85000"/>
            </a:pPr>
            <a:r>
              <a:rPr lang="en-US" sz="1200" b="1">
                <a:solidFill>
                  <a:schemeClr val="bg1"/>
                </a:solidFill>
                <a:latin typeface="Segoe" charset="-128"/>
              </a:rPr>
              <a:t>}</a:t>
            </a:r>
          </a:p>
        </p:txBody>
      </p:sp>
      <p:sp>
        <p:nvSpPr>
          <p:cNvPr id="97284" name="Text Box 5"/>
          <p:cNvSpPr txBox="1">
            <a:spLocks noChangeArrowheads="1"/>
          </p:cNvSpPr>
          <p:nvPr/>
        </p:nvSpPr>
        <p:spPr bwMode="auto">
          <a:xfrm>
            <a:off x="5586413" y="2852744"/>
            <a:ext cx="1274762" cy="1006475"/>
          </a:xfrm>
          <a:prstGeom prst="rect">
            <a:avLst/>
          </a:prstGeom>
          <a:noFill/>
          <a:ln w="9525">
            <a:noFill/>
            <a:miter lim="800000"/>
            <a:headEnd/>
            <a:tailEnd/>
          </a:ln>
        </p:spPr>
        <p:txBody>
          <a:bodyPr>
            <a:prstTxWarp prst="textNoShape">
              <a:avLst/>
            </a:prstTxWarp>
            <a:spAutoFit/>
          </a:bodyPr>
          <a:lstStyle/>
          <a:p>
            <a:r>
              <a:rPr lang="de-DE" sz="6000">
                <a:sym typeface="Wingdings" charset="2"/>
              </a:rPr>
              <a:t></a:t>
            </a:r>
            <a:endParaRPr lang="de-DE" sz="6000"/>
          </a:p>
        </p:txBody>
      </p:sp>
      <p:sp>
        <p:nvSpPr>
          <p:cNvPr id="97285" name="Rectangle 8"/>
          <p:cNvSpPr>
            <a:spLocks noChangeArrowheads="1"/>
          </p:cNvSpPr>
          <p:nvPr/>
        </p:nvSpPr>
        <p:spPr bwMode="auto">
          <a:xfrm>
            <a:off x="1006478" y="1700219"/>
            <a:ext cx="4894263" cy="3532187"/>
          </a:xfrm>
          <a:prstGeom prst="rect">
            <a:avLst/>
          </a:prstGeom>
          <a:noFill/>
          <a:ln w="9525">
            <a:solidFill>
              <a:schemeClr val="bg1"/>
            </a:solidFill>
            <a:miter lim="800000"/>
            <a:headEnd/>
            <a:tailEnd/>
          </a:ln>
        </p:spPr>
        <p:txBody>
          <a:bodyPr>
            <a:prstTxWarp prst="textNoShape">
              <a:avLst/>
            </a:prstTxWarp>
          </a:bodyPr>
          <a:lstStyle/>
          <a:p>
            <a:pPr marL="396875" indent="-396875" defTabSz="912813">
              <a:lnSpc>
                <a:spcPct val="90000"/>
              </a:lnSpc>
              <a:spcBef>
                <a:spcPct val="20000"/>
              </a:spcBef>
              <a:buSzPct val="85000"/>
            </a:pPr>
            <a:r>
              <a:rPr lang="en-US" sz="1200" b="1">
                <a:solidFill>
                  <a:srgbClr val="FF3300"/>
                </a:solidFill>
                <a:latin typeface="Segoe" charset="-128"/>
              </a:rPr>
              <a:t>[FileIOPermission(</a:t>
            </a:r>
          </a:p>
          <a:p>
            <a:pPr marL="396875" indent="-396875" defTabSz="912813">
              <a:lnSpc>
                <a:spcPct val="90000"/>
              </a:lnSpc>
              <a:spcBef>
                <a:spcPct val="20000"/>
              </a:spcBef>
              <a:buSzPct val="85000"/>
            </a:pPr>
            <a:r>
              <a:rPr lang="en-US" sz="1200" b="1">
                <a:solidFill>
                  <a:srgbClr val="FF3300"/>
                </a:solidFill>
                <a:latin typeface="Segoe" charset="-128"/>
              </a:rPr>
              <a:t> SecurityAction.Demand,</a:t>
            </a:r>
          </a:p>
          <a:p>
            <a:pPr marL="396875" indent="-396875" defTabSz="912813">
              <a:lnSpc>
                <a:spcPct val="90000"/>
              </a:lnSpc>
              <a:spcBef>
                <a:spcPct val="20000"/>
              </a:spcBef>
              <a:buSzPct val="85000"/>
            </a:pPr>
            <a:r>
              <a:rPr lang="en-US" sz="1200" b="1">
                <a:solidFill>
                  <a:srgbClr val="FF3300"/>
                </a:solidFill>
                <a:latin typeface="Segoe" charset="-128"/>
              </a:rPr>
              <a:t> Unrestricted=true)]</a:t>
            </a:r>
          </a:p>
          <a:p>
            <a:pPr marL="396875" indent="-396875" defTabSz="912813">
              <a:lnSpc>
                <a:spcPct val="90000"/>
              </a:lnSpc>
              <a:spcBef>
                <a:spcPct val="20000"/>
              </a:spcBef>
              <a:buSzPct val="85000"/>
            </a:pPr>
            <a:endParaRPr lang="en-US" sz="1200" b="1">
              <a:solidFill>
                <a:srgbClr val="FF3300"/>
              </a:solidFill>
              <a:latin typeface="Segoe" charset="-128"/>
            </a:endParaRPr>
          </a:p>
          <a:p>
            <a:pPr marL="396875" indent="-396875" defTabSz="912813">
              <a:lnSpc>
                <a:spcPct val="90000"/>
              </a:lnSpc>
              <a:spcBef>
                <a:spcPct val="20000"/>
              </a:spcBef>
              <a:buSzPct val="85000"/>
            </a:pPr>
            <a:r>
              <a:rPr lang="en-US" sz="1200" b="1">
                <a:solidFill>
                  <a:schemeClr val="bg2"/>
                </a:solidFill>
                <a:latin typeface="Segoe" charset="-128"/>
              </a:rPr>
              <a:t> public class MyClass</a:t>
            </a:r>
          </a:p>
          <a:p>
            <a:pPr marL="396875" indent="-396875" defTabSz="912813">
              <a:lnSpc>
                <a:spcPct val="90000"/>
              </a:lnSpc>
              <a:spcBef>
                <a:spcPct val="20000"/>
              </a:spcBef>
              <a:buSzPct val="85000"/>
            </a:pPr>
            <a:r>
              <a:rPr lang="en-US" sz="1200" b="1">
                <a:solidFill>
                  <a:schemeClr val="bg2"/>
                </a:solidFill>
                <a:latin typeface="Segoe" charset="-128"/>
              </a:rPr>
              <a:t> {</a:t>
            </a:r>
          </a:p>
          <a:p>
            <a:pPr marL="396875" indent="-396875" defTabSz="912813">
              <a:lnSpc>
                <a:spcPct val="90000"/>
              </a:lnSpc>
              <a:spcBef>
                <a:spcPct val="20000"/>
              </a:spcBef>
              <a:buSzPct val="85000"/>
            </a:pPr>
            <a:r>
              <a:rPr lang="en-US" sz="1200" b="1">
                <a:solidFill>
                  <a:schemeClr val="bg2"/>
                </a:solidFill>
                <a:latin typeface="Segoe" charset="-128"/>
              </a:rPr>
              <a:t>    public MyClass()</a:t>
            </a:r>
          </a:p>
          <a:p>
            <a:pPr marL="396875" indent="-396875" defTabSz="912813">
              <a:lnSpc>
                <a:spcPct val="90000"/>
              </a:lnSpc>
              <a:spcBef>
                <a:spcPct val="20000"/>
              </a:spcBef>
              <a:buSzPct val="85000"/>
            </a:pPr>
            <a:r>
              <a:rPr lang="en-US" sz="1200" b="1">
                <a:solidFill>
                  <a:schemeClr val="bg2"/>
                </a:solidFill>
                <a:latin typeface="Segoe" charset="-128"/>
              </a:rPr>
              <a:t>    {</a:t>
            </a:r>
          </a:p>
          <a:p>
            <a:pPr marL="396875" indent="-396875" defTabSz="912813">
              <a:lnSpc>
                <a:spcPct val="90000"/>
              </a:lnSpc>
              <a:spcBef>
                <a:spcPct val="20000"/>
              </a:spcBef>
              <a:buSzPct val="85000"/>
            </a:pPr>
            <a:r>
              <a:rPr lang="en-US" sz="1200" b="1">
                <a:solidFill>
                  <a:schemeClr val="bg2"/>
                </a:solidFill>
                <a:latin typeface="Segoe" charset="-128"/>
              </a:rPr>
              <a:t>    }</a:t>
            </a:r>
          </a:p>
          <a:p>
            <a:pPr marL="396875" indent="-396875" defTabSz="912813">
              <a:lnSpc>
                <a:spcPct val="90000"/>
              </a:lnSpc>
              <a:spcBef>
                <a:spcPct val="20000"/>
              </a:spcBef>
              <a:buSzPct val="85000"/>
            </a:pPr>
            <a:endParaRPr lang="en-US" sz="1200" b="1">
              <a:solidFill>
                <a:schemeClr val="bg2"/>
              </a:solidFill>
              <a:latin typeface="Segoe" charset="-128"/>
            </a:endParaRPr>
          </a:p>
          <a:p>
            <a:pPr marL="396875" indent="-396875" defTabSz="912813">
              <a:lnSpc>
                <a:spcPct val="90000"/>
              </a:lnSpc>
              <a:spcBef>
                <a:spcPct val="20000"/>
              </a:spcBef>
              <a:buSzPct val="85000"/>
            </a:pPr>
            <a:r>
              <a:rPr lang="en-US" sz="1200" b="1">
                <a:solidFill>
                  <a:schemeClr val="bg2"/>
                </a:solidFill>
                <a:latin typeface="Segoe" charset="-128"/>
              </a:rPr>
              <a:t>    public void MyMethod()</a:t>
            </a:r>
          </a:p>
          <a:p>
            <a:pPr marL="396875" indent="-396875" defTabSz="912813">
              <a:lnSpc>
                <a:spcPct val="90000"/>
              </a:lnSpc>
              <a:spcBef>
                <a:spcPct val="20000"/>
              </a:spcBef>
              <a:buSzPct val="85000"/>
            </a:pPr>
            <a:r>
              <a:rPr lang="en-US" sz="1200" b="1">
                <a:solidFill>
                  <a:schemeClr val="bg2"/>
                </a:solidFill>
                <a:latin typeface="Segoe" charset="-128"/>
              </a:rPr>
              <a:t>    {</a:t>
            </a:r>
          </a:p>
          <a:p>
            <a:pPr marL="396875" indent="-396875" defTabSz="912813">
              <a:lnSpc>
                <a:spcPct val="90000"/>
              </a:lnSpc>
              <a:spcBef>
                <a:spcPct val="20000"/>
              </a:spcBef>
              <a:buSzPct val="85000"/>
            </a:pPr>
            <a:r>
              <a:rPr lang="en-US" sz="1200" b="1">
                <a:solidFill>
                  <a:schemeClr val="bg2"/>
                </a:solidFill>
                <a:latin typeface="Segoe" charset="-128"/>
              </a:rPr>
              <a:t>    }</a:t>
            </a:r>
          </a:p>
          <a:p>
            <a:pPr marL="396875" indent="-396875" defTabSz="912813">
              <a:lnSpc>
                <a:spcPct val="90000"/>
              </a:lnSpc>
              <a:spcBef>
                <a:spcPct val="20000"/>
              </a:spcBef>
              <a:buSzPct val="85000"/>
            </a:pPr>
            <a:r>
              <a:rPr lang="en-US" sz="1200" b="1">
                <a:solidFill>
                  <a:schemeClr val="bg2"/>
                </a:solidFill>
                <a:latin typeface="Segoe" charset="-128"/>
              </a:rPr>
              <a:t>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p:cNvSpPr>
          <p:nvPr>
            <p:ph type="title"/>
          </p:nvPr>
        </p:nvSpPr>
        <p:spPr>
          <a:xfrm>
            <a:off x="515938" y="228600"/>
            <a:ext cx="11163300" cy="1341438"/>
          </a:xfrm>
          <a:noFill/>
        </p:spPr>
        <p:txBody>
          <a:bodyPr/>
          <a:lstStyle/>
          <a:p>
            <a:pPr eaLnBrk="1" hangingPunct="1"/>
            <a:r>
              <a:rPr lang="en-US"/>
              <a:t>Let‘s Combine The Idea of Custom Attributes With AOP</a:t>
            </a:r>
          </a:p>
        </p:txBody>
      </p:sp>
      <p:sp>
        <p:nvSpPr>
          <p:cNvPr id="99332" name="Rectangle 4"/>
          <p:cNvSpPr>
            <a:spLocks noChangeArrowheads="1"/>
          </p:cNvSpPr>
          <p:nvPr/>
        </p:nvSpPr>
        <p:spPr bwMode="auto">
          <a:xfrm>
            <a:off x="935041" y="5618163"/>
            <a:ext cx="637912" cy="184666"/>
          </a:xfrm>
          <a:prstGeom prst="rect">
            <a:avLst/>
          </a:prstGeom>
          <a:noFill/>
          <a:ln w="9525">
            <a:noFill/>
            <a:miter lim="800000"/>
            <a:headEnd/>
            <a:tailEnd/>
          </a:ln>
        </p:spPr>
        <p:txBody>
          <a:bodyPr wrap="none" lIns="0" tIns="0" rIns="0" bIns="0">
            <a:prstTxWarp prst="textNoShape">
              <a:avLst/>
            </a:prstTxWarp>
            <a:spAutoFit/>
          </a:bodyPr>
          <a:lstStyle/>
          <a:p>
            <a:pPr defTabSz="863600"/>
            <a:r>
              <a:rPr lang="en-GB" sz="1200">
                <a:solidFill>
                  <a:schemeClr val="bg2"/>
                </a:solidFill>
                <a:latin typeface="Arial" charset="0"/>
              </a:rPr>
              <a:t>Singleton</a:t>
            </a:r>
            <a:endParaRPr lang="en-GB" sz="2300">
              <a:solidFill>
                <a:schemeClr val="bg2"/>
              </a:solidFill>
            </a:endParaRPr>
          </a:p>
        </p:txBody>
      </p:sp>
      <p:sp>
        <p:nvSpPr>
          <p:cNvPr id="99333" name="Rectangle 5"/>
          <p:cNvSpPr>
            <a:spLocks noChangeArrowheads="1"/>
          </p:cNvSpPr>
          <p:nvPr/>
        </p:nvSpPr>
        <p:spPr bwMode="auto">
          <a:xfrm>
            <a:off x="2014541" y="5618163"/>
            <a:ext cx="706833" cy="184666"/>
          </a:xfrm>
          <a:prstGeom prst="rect">
            <a:avLst/>
          </a:prstGeom>
          <a:noFill/>
          <a:ln w="9525">
            <a:noFill/>
            <a:miter lim="800000"/>
            <a:headEnd/>
            <a:tailEnd/>
          </a:ln>
        </p:spPr>
        <p:txBody>
          <a:bodyPr wrap="none" lIns="0" tIns="0" rIns="0" bIns="0">
            <a:prstTxWarp prst="textNoShape">
              <a:avLst/>
            </a:prstTxWarp>
            <a:spAutoFit/>
          </a:bodyPr>
          <a:lstStyle/>
          <a:p>
            <a:pPr algn="ctr" defTabSz="863600"/>
            <a:r>
              <a:rPr lang="en-GB" sz="1200">
                <a:solidFill>
                  <a:schemeClr val="bg2"/>
                </a:solidFill>
                <a:latin typeface="Arial" charset="0"/>
              </a:rPr>
              <a:t>Memoized</a:t>
            </a:r>
            <a:endParaRPr lang="en-GB" sz="2300">
              <a:solidFill>
                <a:schemeClr val="bg2"/>
              </a:solidFill>
            </a:endParaRPr>
          </a:p>
        </p:txBody>
      </p:sp>
      <p:sp>
        <p:nvSpPr>
          <p:cNvPr id="99334" name="Rectangle 6"/>
          <p:cNvSpPr>
            <a:spLocks noChangeArrowheads="1"/>
          </p:cNvSpPr>
          <p:nvPr/>
        </p:nvSpPr>
        <p:spPr bwMode="auto">
          <a:xfrm>
            <a:off x="5527675" y="2781301"/>
            <a:ext cx="1807952" cy="415498"/>
          </a:xfrm>
          <a:prstGeom prst="rect">
            <a:avLst/>
          </a:prstGeom>
          <a:noFill/>
          <a:ln w="9525">
            <a:noFill/>
            <a:miter lim="800000"/>
            <a:headEnd/>
            <a:tailEnd/>
          </a:ln>
        </p:spPr>
        <p:txBody>
          <a:bodyPr wrap="none" lIns="0" tIns="0" rIns="0" bIns="0">
            <a:prstTxWarp prst="textNoShape">
              <a:avLst/>
            </a:prstTxWarp>
            <a:spAutoFit/>
          </a:bodyPr>
          <a:lstStyle/>
          <a:p>
            <a:pPr algn="ctr" defTabSz="863600"/>
            <a:r>
              <a:rPr lang="en-GB" sz="2700">
                <a:solidFill>
                  <a:schemeClr val="bg2"/>
                </a:solidFill>
                <a:latin typeface="Arial" charset="0"/>
              </a:rPr>
              <a:t>LOOM.NET</a:t>
            </a:r>
            <a:endParaRPr lang="en-GB" sz="4700">
              <a:solidFill>
                <a:schemeClr val="bg2"/>
              </a:solidFill>
            </a:endParaRPr>
          </a:p>
        </p:txBody>
      </p:sp>
      <p:sp>
        <p:nvSpPr>
          <p:cNvPr id="99335" name="Rectangle 7"/>
          <p:cNvSpPr>
            <a:spLocks noChangeArrowheads="1"/>
          </p:cNvSpPr>
          <p:nvPr/>
        </p:nvSpPr>
        <p:spPr bwMode="auto">
          <a:xfrm>
            <a:off x="2951166" y="5618163"/>
            <a:ext cx="1072269" cy="184666"/>
          </a:xfrm>
          <a:prstGeom prst="rect">
            <a:avLst/>
          </a:prstGeom>
          <a:noFill/>
          <a:ln w="9525">
            <a:noFill/>
            <a:miter lim="800000"/>
            <a:headEnd/>
            <a:tailEnd/>
          </a:ln>
        </p:spPr>
        <p:txBody>
          <a:bodyPr wrap="none" lIns="0" tIns="0" rIns="0" bIns="0">
            <a:prstTxWarp prst="textNoShape">
              <a:avLst/>
            </a:prstTxWarp>
            <a:spAutoFit/>
          </a:bodyPr>
          <a:lstStyle/>
          <a:p>
            <a:pPr defTabSz="863600"/>
            <a:r>
              <a:rPr lang="en-GB" sz="1200">
                <a:solidFill>
                  <a:schemeClr val="bg2"/>
                </a:solidFill>
                <a:latin typeface="Arial" charset="0"/>
              </a:rPr>
              <a:t>Reconfiguration</a:t>
            </a:r>
            <a:endParaRPr lang="en-GB" sz="2300">
              <a:solidFill>
                <a:schemeClr val="bg2"/>
              </a:solidFill>
            </a:endParaRPr>
          </a:p>
        </p:txBody>
      </p:sp>
      <p:sp>
        <p:nvSpPr>
          <p:cNvPr id="99336" name="Rectangle 8"/>
          <p:cNvSpPr>
            <a:spLocks noChangeArrowheads="1"/>
          </p:cNvSpPr>
          <p:nvPr/>
        </p:nvSpPr>
        <p:spPr bwMode="auto">
          <a:xfrm>
            <a:off x="1052513" y="2636839"/>
            <a:ext cx="915196" cy="215444"/>
          </a:xfrm>
          <a:prstGeom prst="rect">
            <a:avLst/>
          </a:prstGeom>
          <a:noFill/>
          <a:ln w="9525">
            <a:noFill/>
            <a:miter lim="800000"/>
            <a:headEnd/>
            <a:tailEnd/>
          </a:ln>
        </p:spPr>
        <p:txBody>
          <a:bodyPr wrap="none" lIns="0" tIns="0" rIns="0" bIns="0">
            <a:prstTxWarp prst="textNoShape">
              <a:avLst/>
            </a:prstTxWarp>
            <a:spAutoFit/>
          </a:bodyPr>
          <a:lstStyle/>
          <a:p>
            <a:pPr defTabSz="863600"/>
            <a:r>
              <a:rPr lang="en-GB" sz="1400">
                <a:solidFill>
                  <a:schemeClr val="bg1"/>
                </a:solidFill>
                <a:latin typeface="Arial" charset="0"/>
              </a:rPr>
              <a:t>Credit Card</a:t>
            </a:r>
            <a:endParaRPr lang="en-GB" sz="1400">
              <a:solidFill>
                <a:schemeClr val="bg1"/>
              </a:solidFill>
            </a:endParaRPr>
          </a:p>
        </p:txBody>
      </p:sp>
      <p:sp>
        <p:nvSpPr>
          <p:cNvPr id="99337" name="Rectangle 9"/>
          <p:cNvSpPr>
            <a:spLocks noChangeArrowheads="1"/>
          </p:cNvSpPr>
          <p:nvPr/>
        </p:nvSpPr>
        <p:spPr bwMode="auto">
          <a:xfrm>
            <a:off x="2466977" y="2638426"/>
            <a:ext cx="996681" cy="215444"/>
          </a:xfrm>
          <a:prstGeom prst="rect">
            <a:avLst/>
          </a:prstGeom>
          <a:noFill/>
          <a:ln w="9525">
            <a:noFill/>
            <a:miter lim="800000"/>
            <a:headEnd/>
            <a:tailEnd/>
          </a:ln>
        </p:spPr>
        <p:txBody>
          <a:bodyPr wrap="none" lIns="0" tIns="0" rIns="0" bIns="0">
            <a:prstTxWarp prst="textNoShape">
              <a:avLst/>
            </a:prstTxWarp>
            <a:spAutoFit/>
          </a:bodyPr>
          <a:lstStyle/>
          <a:p>
            <a:pPr defTabSz="863600"/>
            <a:r>
              <a:rPr lang="en-GB" sz="1400">
                <a:solidFill>
                  <a:schemeClr val="bg1"/>
                </a:solidFill>
                <a:latin typeface="Arial" charset="0"/>
              </a:rPr>
              <a:t>Data Access</a:t>
            </a:r>
            <a:endParaRPr lang="en-GB" sz="1400">
              <a:solidFill>
                <a:schemeClr val="bg1"/>
              </a:solidFill>
            </a:endParaRPr>
          </a:p>
        </p:txBody>
      </p:sp>
      <p:sp>
        <p:nvSpPr>
          <p:cNvPr id="99338" name="Line 10"/>
          <p:cNvSpPr>
            <a:spLocks noChangeShapeType="1"/>
          </p:cNvSpPr>
          <p:nvPr/>
        </p:nvSpPr>
        <p:spPr bwMode="auto">
          <a:xfrm>
            <a:off x="742953" y="4149725"/>
            <a:ext cx="3359150" cy="0"/>
          </a:xfrm>
          <a:prstGeom prst="line">
            <a:avLst/>
          </a:prstGeom>
          <a:noFill/>
          <a:ln w="9525">
            <a:solidFill>
              <a:schemeClr val="tx1"/>
            </a:solidFill>
            <a:prstDash val="sysDot"/>
            <a:miter lim="800000"/>
            <a:headEnd/>
            <a:tailEnd/>
          </a:ln>
        </p:spPr>
        <p:txBody>
          <a:bodyPr wrap="none">
            <a:prstTxWarp prst="textNoShape">
              <a:avLst/>
            </a:prstTxWarp>
          </a:bodyPr>
          <a:lstStyle/>
          <a:p>
            <a:endParaRPr lang="de-DE"/>
          </a:p>
        </p:txBody>
      </p:sp>
      <p:sp>
        <p:nvSpPr>
          <p:cNvPr id="99339" name="Rectangle 11"/>
          <p:cNvSpPr>
            <a:spLocks noChangeArrowheads="1"/>
          </p:cNvSpPr>
          <p:nvPr/>
        </p:nvSpPr>
        <p:spPr bwMode="auto">
          <a:xfrm>
            <a:off x="623891" y="4149725"/>
            <a:ext cx="3527425" cy="647700"/>
          </a:xfrm>
          <a:prstGeom prst="rect">
            <a:avLst/>
          </a:prstGeom>
          <a:noFill/>
          <a:ln w="9525">
            <a:noFill/>
            <a:miter lim="800000"/>
            <a:headEnd/>
            <a:tailEnd/>
          </a:ln>
        </p:spPr>
        <p:txBody>
          <a:bodyPr lIns="86393" tIns="43196" rIns="86393" bIns="43196">
            <a:prstTxWarp prst="textNoShape">
              <a:avLst/>
            </a:prstTxWarp>
          </a:bodyPr>
          <a:lstStyle/>
          <a:p>
            <a:pPr marL="396875" indent="-396875" algn="ctr" defTabSz="912813">
              <a:lnSpc>
                <a:spcPct val="90000"/>
              </a:lnSpc>
              <a:buSzPct val="85000"/>
            </a:pPr>
            <a:r>
              <a:rPr lang="de-DE" sz="2000">
                <a:solidFill>
                  <a:schemeClr val="bg1"/>
                </a:solidFill>
                <a:latin typeface="Segoe" charset="-128"/>
              </a:rPr>
              <a:t>Croscutting Concerns</a:t>
            </a:r>
          </a:p>
          <a:p>
            <a:pPr marL="396875" indent="-396875" algn="ctr" defTabSz="912813">
              <a:lnSpc>
                <a:spcPct val="90000"/>
              </a:lnSpc>
              <a:buSzPct val="85000"/>
            </a:pPr>
            <a:r>
              <a:rPr lang="de-DE" sz="2000">
                <a:solidFill>
                  <a:schemeClr val="bg1"/>
                </a:solidFill>
                <a:latin typeface="Segoe" charset="-128"/>
              </a:rPr>
              <a:t>(Attributes)</a:t>
            </a:r>
          </a:p>
        </p:txBody>
      </p:sp>
      <p:sp>
        <p:nvSpPr>
          <p:cNvPr id="99340" name="Rectangle 12"/>
          <p:cNvSpPr>
            <a:spLocks noChangeArrowheads="1"/>
          </p:cNvSpPr>
          <p:nvPr/>
        </p:nvSpPr>
        <p:spPr bwMode="auto">
          <a:xfrm>
            <a:off x="911228" y="1989140"/>
            <a:ext cx="3070225" cy="414337"/>
          </a:xfrm>
          <a:prstGeom prst="rect">
            <a:avLst/>
          </a:prstGeom>
          <a:noFill/>
          <a:ln w="9525">
            <a:noFill/>
            <a:miter lim="800000"/>
            <a:headEnd/>
            <a:tailEnd/>
          </a:ln>
        </p:spPr>
        <p:txBody>
          <a:bodyPr lIns="86393" tIns="43196" rIns="86393" bIns="43196">
            <a:prstTxWarp prst="textNoShape">
              <a:avLst/>
            </a:prstTxWarp>
          </a:bodyPr>
          <a:lstStyle/>
          <a:p>
            <a:pPr marL="342900" indent="-342900" algn="ctr" defTabSz="912813">
              <a:lnSpc>
                <a:spcPct val="90000"/>
              </a:lnSpc>
              <a:buSzPct val="85000"/>
            </a:pPr>
            <a:r>
              <a:rPr lang="de-DE" sz="2000">
                <a:solidFill>
                  <a:schemeClr val="bg1"/>
                </a:solidFill>
                <a:latin typeface="Segoe" charset="-128"/>
              </a:rPr>
              <a:t>Base Program</a:t>
            </a:r>
          </a:p>
        </p:txBody>
      </p:sp>
      <p:sp>
        <p:nvSpPr>
          <p:cNvPr id="99341" name="Line 13"/>
          <p:cNvSpPr>
            <a:spLocks noChangeShapeType="1"/>
          </p:cNvSpPr>
          <p:nvPr/>
        </p:nvSpPr>
        <p:spPr bwMode="auto">
          <a:xfrm>
            <a:off x="4102100" y="3214688"/>
            <a:ext cx="863600" cy="431800"/>
          </a:xfrm>
          <a:prstGeom prst="line">
            <a:avLst/>
          </a:prstGeom>
          <a:noFill/>
          <a:ln w="76200">
            <a:solidFill>
              <a:srgbClr val="CC3300"/>
            </a:solidFill>
            <a:miter lim="800000"/>
            <a:headEnd/>
            <a:tailEnd type="triangle" w="med" len="med"/>
          </a:ln>
        </p:spPr>
        <p:txBody>
          <a:bodyPr wrap="none">
            <a:prstTxWarp prst="textNoShape">
              <a:avLst/>
            </a:prstTxWarp>
          </a:bodyPr>
          <a:lstStyle/>
          <a:p>
            <a:endParaRPr lang="de-DE"/>
          </a:p>
        </p:txBody>
      </p:sp>
      <p:sp>
        <p:nvSpPr>
          <p:cNvPr id="99342" name="Line 14"/>
          <p:cNvSpPr>
            <a:spLocks noChangeShapeType="1"/>
          </p:cNvSpPr>
          <p:nvPr/>
        </p:nvSpPr>
        <p:spPr bwMode="auto">
          <a:xfrm flipV="1">
            <a:off x="4102100" y="4510088"/>
            <a:ext cx="863600" cy="431800"/>
          </a:xfrm>
          <a:prstGeom prst="line">
            <a:avLst/>
          </a:prstGeom>
          <a:noFill/>
          <a:ln w="76200">
            <a:solidFill>
              <a:srgbClr val="CC3300"/>
            </a:solidFill>
            <a:miter lim="800000"/>
            <a:headEnd/>
            <a:tailEnd type="triangle" w="med" len="med"/>
          </a:ln>
        </p:spPr>
        <p:txBody>
          <a:bodyPr wrap="none">
            <a:prstTxWarp prst="textNoShape">
              <a:avLst/>
            </a:prstTxWarp>
          </a:bodyPr>
          <a:lstStyle/>
          <a:p>
            <a:endParaRPr lang="de-DE"/>
          </a:p>
        </p:txBody>
      </p:sp>
      <p:sp>
        <p:nvSpPr>
          <p:cNvPr id="99343" name="Line 15"/>
          <p:cNvSpPr>
            <a:spLocks noChangeShapeType="1"/>
          </p:cNvSpPr>
          <p:nvPr/>
        </p:nvSpPr>
        <p:spPr bwMode="auto">
          <a:xfrm>
            <a:off x="7845425" y="4006850"/>
            <a:ext cx="671513" cy="0"/>
          </a:xfrm>
          <a:prstGeom prst="line">
            <a:avLst/>
          </a:prstGeom>
          <a:noFill/>
          <a:ln w="76200">
            <a:solidFill>
              <a:srgbClr val="CC3300"/>
            </a:solidFill>
            <a:miter lim="800000"/>
            <a:headEnd/>
            <a:tailEnd type="triangle" w="med" len="med"/>
          </a:ln>
        </p:spPr>
        <p:txBody>
          <a:bodyPr wrap="none">
            <a:prstTxWarp prst="textNoShape">
              <a:avLst/>
            </a:prstTxWarp>
          </a:bodyPr>
          <a:lstStyle/>
          <a:p>
            <a:endParaRPr lang="de-DE"/>
          </a:p>
        </p:txBody>
      </p:sp>
      <p:sp>
        <p:nvSpPr>
          <p:cNvPr id="99344" name="Text Box 22"/>
          <p:cNvSpPr txBox="1">
            <a:spLocks noChangeArrowheads="1"/>
          </p:cNvSpPr>
          <p:nvPr/>
        </p:nvSpPr>
        <p:spPr bwMode="auto">
          <a:xfrm>
            <a:off x="1016000" y="5129214"/>
            <a:ext cx="9793288" cy="318068"/>
          </a:xfrm>
          <a:prstGeom prst="rect">
            <a:avLst/>
          </a:prstGeom>
          <a:noFill/>
          <a:ln w="9525">
            <a:noFill/>
            <a:miter lim="800000"/>
            <a:headEnd/>
            <a:tailEnd/>
          </a:ln>
        </p:spPr>
        <p:txBody>
          <a:bodyPr lIns="86393" tIns="43196" rIns="86393" bIns="43196">
            <a:prstTxWarp prst="textNoShape">
              <a:avLst/>
            </a:prstTxWarp>
            <a:spAutoFit/>
          </a:bodyPr>
          <a:lstStyle/>
          <a:p>
            <a:pPr defTabSz="863600" eaLnBrk="0" hangingPunct="0">
              <a:spcBef>
                <a:spcPct val="50000"/>
              </a:spcBef>
            </a:pPr>
            <a:endParaRPr kumimoji="1" lang="en-US" sz="1500">
              <a:solidFill>
                <a:schemeClr val="bg2"/>
              </a:solidFill>
              <a:latin typeface="Arial" charset="0"/>
            </a:endParaRPr>
          </a:p>
        </p:txBody>
      </p:sp>
      <p:grpSp>
        <p:nvGrpSpPr>
          <p:cNvPr id="99345" name="Group 24"/>
          <p:cNvGrpSpPr>
            <a:grpSpLocks/>
          </p:cNvGrpSpPr>
          <p:nvPr/>
        </p:nvGrpSpPr>
        <p:grpSpPr bwMode="auto">
          <a:xfrm>
            <a:off x="8813803" y="2457456"/>
            <a:ext cx="1814513" cy="1292225"/>
            <a:chOff x="599" y="1289"/>
            <a:chExt cx="1440" cy="1440"/>
          </a:xfrm>
        </p:grpSpPr>
        <p:sp>
          <p:nvSpPr>
            <p:cNvPr id="99401" name="Rectangle 25"/>
            <p:cNvSpPr>
              <a:spLocks noChangeArrowheads="1"/>
            </p:cNvSpPr>
            <p:nvPr/>
          </p:nvSpPr>
          <p:spPr bwMode="auto">
            <a:xfrm>
              <a:off x="599" y="1289"/>
              <a:ext cx="1440" cy="144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de-DE"/>
            </a:p>
          </p:txBody>
        </p:sp>
        <p:sp>
          <p:nvSpPr>
            <p:cNvPr id="99402" name="Rectangle 26"/>
            <p:cNvSpPr>
              <a:spLocks noChangeArrowheads="1"/>
            </p:cNvSpPr>
            <p:nvPr/>
          </p:nvSpPr>
          <p:spPr bwMode="auto">
            <a:xfrm>
              <a:off x="645" y="1337"/>
              <a:ext cx="1315"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03" name="Rectangle 27"/>
            <p:cNvSpPr>
              <a:spLocks noChangeArrowheads="1"/>
            </p:cNvSpPr>
            <p:nvPr/>
          </p:nvSpPr>
          <p:spPr bwMode="auto">
            <a:xfrm flipH="1">
              <a:off x="645" y="1521"/>
              <a:ext cx="816" cy="69"/>
            </a:xfrm>
            <a:prstGeom prst="rect">
              <a:avLst/>
            </a:prstGeom>
            <a:solidFill>
              <a:srgbClr val="FFFF99"/>
            </a:solidFill>
            <a:ln w="9525">
              <a:noFill/>
              <a:miter lim="800000"/>
              <a:headEnd/>
              <a:tailEnd/>
            </a:ln>
          </p:spPr>
          <p:txBody>
            <a:bodyPr>
              <a:prstTxWarp prst="textNoShape">
                <a:avLst/>
              </a:prstTxWarp>
            </a:bodyPr>
            <a:lstStyle/>
            <a:p>
              <a:endParaRPr lang="de-DE"/>
            </a:p>
          </p:txBody>
        </p:sp>
        <p:sp>
          <p:nvSpPr>
            <p:cNvPr id="99404" name="Rectangle 28"/>
            <p:cNvSpPr>
              <a:spLocks noChangeArrowheads="1"/>
            </p:cNvSpPr>
            <p:nvPr/>
          </p:nvSpPr>
          <p:spPr bwMode="auto">
            <a:xfrm>
              <a:off x="645" y="1698"/>
              <a:ext cx="907" cy="74"/>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405" name="Rectangle 29"/>
            <p:cNvSpPr>
              <a:spLocks noChangeArrowheads="1"/>
            </p:cNvSpPr>
            <p:nvPr/>
          </p:nvSpPr>
          <p:spPr bwMode="auto">
            <a:xfrm>
              <a:off x="645" y="1427"/>
              <a:ext cx="1224"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06" name="Rectangle 30"/>
            <p:cNvSpPr>
              <a:spLocks noChangeArrowheads="1"/>
            </p:cNvSpPr>
            <p:nvPr/>
          </p:nvSpPr>
          <p:spPr bwMode="auto">
            <a:xfrm>
              <a:off x="645" y="1609"/>
              <a:ext cx="1224"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07" name="Rectangle 31"/>
            <p:cNvSpPr>
              <a:spLocks noChangeArrowheads="1"/>
            </p:cNvSpPr>
            <p:nvPr/>
          </p:nvSpPr>
          <p:spPr bwMode="auto">
            <a:xfrm>
              <a:off x="645" y="1788"/>
              <a:ext cx="1315" cy="74"/>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408" name="Rectangle 32"/>
            <p:cNvSpPr>
              <a:spLocks noChangeArrowheads="1"/>
            </p:cNvSpPr>
            <p:nvPr/>
          </p:nvSpPr>
          <p:spPr bwMode="auto">
            <a:xfrm>
              <a:off x="645" y="2605"/>
              <a:ext cx="1315" cy="74"/>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409" name="Rectangle 33"/>
            <p:cNvSpPr>
              <a:spLocks noChangeArrowheads="1"/>
            </p:cNvSpPr>
            <p:nvPr/>
          </p:nvSpPr>
          <p:spPr bwMode="auto">
            <a:xfrm>
              <a:off x="645" y="1881"/>
              <a:ext cx="817"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10" name="Rectangle 34"/>
            <p:cNvSpPr>
              <a:spLocks noChangeArrowheads="1"/>
            </p:cNvSpPr>
            <p:nvPr/>
          </p:nvSpPr>
          <p:spPr bwMode="auto">
            <a:xfrm>
              <a:off x="645" y="1972"/>
              <a:ext cx="1361"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11" name="Rectangle 35"/>
            <p:cNvSpPr>
              <a:spLocks noChangeArrowheads="1"/>
            </p:cNvSpPr>
            <p:nvPr/>
          </p:nvSpPr>
          <p:spPr bwMode="auto">
            <a:xfrm>
              <a:off x="644" y="2062"/>
              <a:ext cx="817"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12" name="Rectangle 36"/>
            <p:cNvSpPr>
              <a:spLocks noChangeArrowheads="1"/>
            </p:cNvSpPr>
            <p:nvPr/>
          </p:nvSpPr>
          <p:spPr bwMode="auto">
            <a:xfrm>
              <a:off x="645" y="2153"/>
              <a:ext cx="817"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13" name="Rectangle 37"/>
            <p:cNvSpPr>
              <a:spLocks noChangeArrowheads="1"/>
            </p:cNvSpPr>
            <p:nvPr/>
          </p:nvSpPr>
          <p:spPr bwMode="auto">
            <a:xfrm>
              <a:off x="645" y="2244"/>
              <a:ext cx="1179"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14" name="Rectangle 38"/>
            <p:cNvSpPr>
              <a:spLocks noChangeArrowheads="1"/>
            </p:cNvSpPr>
            <p:nvPr/>
          </p:nvSpPr>
          <p:spPr bwMode="auto">
            <a:xfrm>
              <a:off x="645" y="2335"/>
              <a:ext cx="1361"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15" name="Rectangle 39"/>
            <p:cNvSpPr>
              <a:spLocks noChangeArrowheads="1"/>
            </p:cNvSpPr>
            <p:nvPr/>
          </p:nvSpPr>
          <p:spPr bwMode="auto">
            <a:xfrm>
              <a:off x="645" y="2516"/>
              <a:ext cx="817"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416" name="Rectangle 40"/>
            <p:cNvSpPr>
              <a:spLocks noChangeArrowheads="1"/>
            </p:cNvSpPr>
            <p:nvPr/>
          </p:nvSpPr>
          <p:spPr bwMode="auto">
            <a:xfrm flipH="1">
              <a:off x="645" y="2428"/>
              <a:ext cx="1179" cy="69"/>
            </a:xfrm>
            <a:prstGeom prst="rect">
              <a:avLst/>
            </a:prstGeom>
            <a:solidFill>
              <a:srgbClr val="FFFF99"/>
            </a:solidFill>
            <a:ln w="9525">
              <a:noFill/>
              <a:miter lim="800000"/>
              <a:headEnd/>
              <a:tailEnd/>
            </a:ln>
          </p:spPr>
          <p:txBody>
            <a:bodyPr>
              <a:prstTxWarp prst="textNoShape">
                <a:avLst/>
              </a:prstTxWarp>
            </a:bodyPr>
            <a:lstStyle/>
            <a:p>
              <a:endParaRPr lang="de-DE"/>
            </a:p>
          </p:txBody>
        </p:sp>
      </p:grpSp>
      <p:grpSp>
        <p:nvGrpSpPr>
          <p:cNvPr id="99346" name="Group 41"/>
          <p:cNvGrpSpPr>
            <a:grpSpLocks/>
          </p:cNvGrpSpPr>
          <p:nvPr/>
        </p:nvGrpSpPr>
        <p:grpSpPr bwMode="auto">
          <a:xfrm>
            <a:off x="8813803" y="4159250"/>
            <a:ext cx="1814513" cy="1360488"/>
            <a:chOff x="2135" y="1289"/>
            <a:chExt cx="1440" cy="1440"/>
          </a:xfrm>
        </p:grpSpPr>
        <p:sp>
          <p:nvSpPr>
            <p:cNvPr id="99385" name="Rectangle 42"/>
            <p:cNvSpPr>
              <a:spLocks noChangeArrowheads="1"/>
            </p:cNvSpPr>
            <p:nvPr/>
          </p:nvSpPr>
          <p:spPr bwMode="auto">
            <a:xfrm>
              <a:off x="2135" y="1289"/>
              <a:ext cx="1440" cy="144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de-DE"/>
            </a:p>
          </p:txBody>
        </p:sp>
        <p:sp>
          <p:nvSpPr>
            <p:cNvPr id="99386" name="Rectangle 43"/>
            <p:cNvSpPr>
              <a:spLocks noChangeArrowheads="1"/>
            </p:cNvSpPr>
            <p:nvPr/>
          </p:nvSpPr>
          <p:spPr bwMode="auto">
            <a:xfrm flipH="1">
              <a:off x="2187" y="1430"/>
              <a:ext cx="953" cy="69"/>
            </a:xfrm>
            <a:prstGeom prst="rect">
              <a:avLst/>
            </a:prstGeom>
            <a:solidFill>
              <a:srgbClr val="FFFF99"/>
            </a:solidFill>
            <a:ln w="9525">
              <a:noFill/>
              <a:miter lim="800000"/>
              <a:headEnd/>
              <a:tailEnd/>
            </a:ln>
          </p:spPr>
          <p:txBody>
            <a:bodyPr>
              <a:prstTxWarp prst="textNoShape">
                <a:avLst/>
              </a:prstTxWarp>
            </a:bodyPr>
            <a:lstStyle/>
            <a:p>
              <a:endParaRPr lang="de-DE"/>
            </a:p>
          </p:txBody>
        </p:sp>
        <p:sp>
          <p:nvSpPr>
            <p:cNvPr id="99387" name="Rectangle 44"/>
            <p:cNvSpPr>
              <a:spLocks noChangeArrowheads="1"/>
            </p:cNvSpPr>
            <p:nvPr/>
          </p:nvSpPr>
          <p:spPr bwMode="auto">
            <a:xfrm>
              <a:off x="2187" y="1879"/>
              <a:ext cx="907" cy="74"/>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388" name="Rectangle 45"/>
            <p:cNvSpPr>
              <a:spLocks noChangeArrowheads="1"/>
            </p:cNvSpPr>
            <p:nvPr/>
          </p:nvSpPr>
          <p:spPr bwMode="auto">
            <a:xfrm>
              <a:off x="2187" y="1518"/>
              <a:ext cx="1224"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89" name="Rectangle 46"/>
            <p:cNvSpPr>
              <a:spLocks noChangeArrowheads="1"/>
            </p:cNvSpPr>
            <p:nvPr/>
          </p:nvSpPr>
          <p:spPr bwMode="auto">
            <a:xfrm>
              <a:off x="2187" y="1790"/>
              <a:ext cx="1224"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90" name="Rectangle 47"/>
            <p:cNvSpPr>
              <a:spLocks noChangeArrowheads="1"/>
            </p:cNvSpPr>
            <p:nvPr/>
          </p:nvSpPr>
          <p:spPr bwMode="auto">
            <a:xfrm>
              <a:off x="2187" y="1607"/>
              <a:ext cx="1315" cy="74"/>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391" name="Rectangle 48"/>
            <p:cNvSpPr>
              <a:spLocks noChangeArrowheads="1"/>
            </p:cNvSpPr>
            <p:nvPr/>
          </p:nvSpPr>
          <p:spPr bwMode="auto">
            <a:xfrm>
              <a:off x="2187" y="2519"/>
              <a:ext cx="862" cy="74"/>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392" name="Rectangle 49"/>
            <p:cNvSpPr>
              <a:spLocks noChangeArrowheads="1"/>
            </p:cNvSpPr>
            <p:nvPr/>
          </p:nvSpPr>
          <p:spPr bwMode="auto">
            <a:xfrm>
              <a:off x="2187" y="1700"/>
              <a:ext cx="817"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93" name="Rectangle 50"/>
            <p:cNvSpPr>
              <a:spLocks noChangeArrowheads="1"/>
            </p:cNvSpPr>
            <p:nvPr/>
          </p:nvSpPr>
          <p:spPr bwMode="auto">
            <a:xfrm>
              <a:off x="2187" y="2062"/>
              <a:ext cx="1361"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94" name="Rectangle 51"/>
            <p:cNvSpPr>
              <a:spLocks noChangeArrowheads="1"/>
            </p:cNvSpPr>
            <p:nvPr/>
          </p:nvSpPr>
          <p:spPr bwMode="auto">
            <a:xfrm>
              <a:off x="2187" y="2153"/>
              <a:ext cx="817"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95" name="Rectangle 52"/>
            <p:cNvSpPr>
              <a:spLocks noChangeArrowheads="1"/>
            </p:cNvSpPr>
            <p:nvPr/>
          </p:nvSpPr>
          <p:spPr bwMode="auto">
            <a:xfrm>
              <a:off x="2187" y="2244"/>
              <a:ext cx="1179"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96" name="Rectangle 53"/>
            <p:cNvSpPr>
              <a:spLocks noChangeArrowheads="1"/>
            </p:cNvSpPr>
            <p:nvPr/>
          </p:nvSpPr>
          <p:spPr bwMode="auto">
            <a:xfrm>
              <a:off x="2187" y="2335"/>
              <a:ext cx="1361" cy="72"/>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97" name="Rectangle 54"/>
            <p:cNvSpPr>
              <a:spLocks noChangeArrowheads="1"/>
            </p:cNvSpPr>
            <p:nvPr/>
          </p:nvSpPr>
          <p:spPr bwMode="auto">
            <a:xfrm flipH="1">
              <a:off x="2187" y="2615"/>
              <a:ext cx="1179" cy="69"/>
            </a:xfrm>
            <a:prstGeom prst="rect">
              <a:avLst/>
            </a:prstGeom>
            <a:solidFill>
              <a:srgbClr val="FFFF99"/>
            </a:solidFill>
            <a:ln w="9525">
              <a:noFill/>
              <a:miter lim="800000"/>
              <a:headEnd/>
              <a:tailEnd/>
            </a:ln>
          </p:spPr>
          <p:txBody>
            <a:bodyPr>
              <a:prstTxWarp prst="textNoShape">
                <a:avLst/>
              </a:prstTxWarp>
            </a:bodyPr>
            <a:lstStyle/>
            <a:p>
              <a:endParaRPr lang="de-DE"/>
            </a:p>
          </p:txBody>
        </p:sp>
        <p:sp>
          <p:nvSpPr>
            <p:cNvPr id="99398" name="Rectangle 55"/>
            <p:cNvSpPr>
              <a:spLocks noChangeArrowheads="1"/>
            </p:cNvSpPr>
            <p:nvPr/>
          </p:nvSpPr>
          <p:spPr bwMode="auto">
            <a:xfrm>
              <a:off x="2187" y="1334"/>
              <a:ext cx="816" cy="75"/>
            </a:xfrm>
            <a:prstGeom prst="rect">
              <a:avLst/>
            </a:prstGeom>
            <a:solidFill>
              <a:srgbClr val="99FF99"/>
            </a:solidFill>
            <a:ln w="9525">
              <a:noFill/>
              <a:miter lim="800000"/>
              <a:headEnd/>
              <a:tailEnd/>
            </a:ln>
          </p:spPr>
          <p:txBody>
            <a:bodyPr>
              <a:prstTxWarp prst="textNoShape">
                <a:avLst/>
              </a:prstTxWarp>
            </a:bodyPr>
            <a:lstStyle/>
            <a:p>
              <a:endParaRPr lang="de-DE"/>
            </a:p>
          </p:txBody>
        </p:sp>
        <p:sp>
          <p:nvSpPr>
            <p:cNvPr id="99399" name="Rectangle 56"/>
            <p:cNvSpPr>
              <a:spLocks noChangeArrowheads="1"/>
            </p:cNvSpPr>
            <p:nvPr/>
          </p:nvSpPr>
          <p:spPr bwMode="auto">
            <a:xfrm flipH="1">
              <a:off x="2187" y="1975"/>
              <a:ext cx="1179" cy="69"/>
            </a:xfrm>
            <a:prstGeom prst="rect">
              <a:avLst/>
            </a:prstGeom>
            <a:solidFill>
              <a:srgbClr val="FFFF99"/>
            </a:solidFill>
            <a:ln w="9525">
              <a:noFill/>
              <a:miter lim="800000"/>
              <a:headEnd/>
              <a:tailEnd/>
            </a:ln>
          </p:spPr>
          <p:txBody>
            <a:bodyPr>
              <a:prstTxWarp prst="textNoShape">
                <a:avLst/>
              </a:prstTxWarp>
            </a:bodyPr>
            <a:lstStyle/>
            <a:p>
              <a:endParaRPr lang="de-DE"/>
            </a:p>
          </p:txBody>
        </p:sp>
        <p:sp>
          <p:nvSpPr>
            <p:cNvPr id="99400" name="Rectangle 57"/>
            <p:cNvSpPr>
              <a:spLocks noChangeArrowheads="1"/>
            </p:cNvSpPr>
            <p:nvPr/>
          </p:nvSpPr>
          <p:spPr bwMode="auto">
            <a:xfrm>
              <a:off x="2187" y="2428"/>
              <a:ext cx="816" cy="75"/>
            </a:xfrm>
            <a:prstGeom prst="rect">
              <a:avLst/>
            </a:prstGeom>
            <a:solidFill>
              <a:srgbClr val="99FF99"/>
            </a:solidFill>
            <a:ln w="9525">
              <a:noFill/>
              <a:miter lim="800000"/>
              <a:headEnd/>
              <a:tailEnd/>
            </a:ln>
          </p:spPr>
          <p:txBody>
            <a:bodyPr>
              <a:prstTxWarp prst="textNoShape">
                <a:avLst/>
              </a:prstTxWarp>
            </a:bodyPr>
            <a:lstStyle/>
            <a:p>
              <a:endParaRPr lang="de-DE"/>
            </a:p>
          </p:txBody>
        </p:sp>
      </p:grpSp>
      <p:grpSp>
        <p:nvGrpSpPr>
          <p:cNvPr id="99347" name="Group 58"/>
          <p:cNvGrpSpPr>
            <a:grpSpLocks/>
          </p:cNvGrpSpPr>
          <p:nvPr/>
        </p:nvGrpSpPr>
        <p:grpSpPr bwMode="auto">
          <a:xfrm>
            <a:off x="1016003" y="2933706"/>
            <a:ext cx="1177925" cy="815975"/>
            <a:chOff x="3003" y="2558"/>
            <a:chExt cx="680" cy="454"/>
          </a:xfrm>
        </p:grpSpPr>
        <p:sp>
          <p:nvSpPr>
            <p:cNvPr id="99377" name="Rectangle 59"/>
            <p:cNvSpPr>
              <a:spLocks noChangeArrowheads="1"/>
            </p:cNvSpPr>
            <p:nvPr/>
          </p:nvSpPr>
          <p:spPr bwMode="auto">
            <a:xfrm>
              <a:off x="3003" y="2558"/>
              <a:ext cx="680" cy="454"/>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de-DE"/>
            </a:p>
          </p:txBody>
        </p:sp>
        <p:sp>
          <p:nvSpPr>
            <p:cNvPr id="99378" name="Rectangle 60"/>
            <p:cNvSpPr>
              <a:spLocks noChangeArrowheads="1"/>
            </p:cNvSpPr>
            <p:nvPr/>
          </p:nvSpPr>
          <p:spPr bwMode="auto">
            <a:xfrm>
              <a:off x="3036" y="2588"/>
              <a:ext cx="602" cy="46"/>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79" name="Rectangle 61"/>
            <p:cNvSpPr>
              <a:spLocks noChangeArrowheads="1"/>
            </p:cNvSpPr>
            <p:nvPr/>
          </p:nvSpPr>
          <p:spPr bwMode="auto">
            <a:xfrm>
              <a:off x="3036" y="2768"/>
              <a:ext cx="556" cy="47"/>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80" name="Rectangle 62"/>
            <p:cNvSpPr>
              <a:spLocks noChangeArrowheads="1"/>
            </p:cNvSpPr>
            <p:nvPr/>
          </p:nvSpPr>
          <p:spPr bwMode="auto">
            <a:xfrm>
              <a:off x="3036" y="2711"/>
              <a:ext cx="514" cy="45"/>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81" name="Rectangle 63"/>
            <p:cNvSpPr>
              <a:spLocks noChangeArrowheads="1"/>
            </p:cNvSpPr>
            <p:nvPr/>
          </p:nvSpPr>
          <p:spPr bwMode="auto">
            <a:xfrm>
              <a:off x="3036" y="2650"/>
              <a:ext cx="556" cy="44"/>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82" name="Rectangle 64"/>
            <p:cNvSpPr>
              <a:spLocks noChangeArrowheads="1"/>
            </p:cNvSpPr>
            <p:nvPr/>
          </p:nvSpPr>
          <p:spPr bwMode="auto">
            <a:xfrm>
              <a:off x="3036" y="2826"/>
              <a:ext cx="514" cy="46"/>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83" name="Rectangle 65"/>
            <p:cNvSpPr>
              <a:spLocks noChangeArrowheads="1"/>
            </p:cNvSpPr>
            <p:nvPr/>
          </p:nvSpPr>
          <p:spPr bwMode="auto">
            <a:xfrm>
              <a:off x="3036" y="2884"/>
              <a:ext cx="602" cy="44"/>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84" name="Rectangle 66"/>
            <p:cNvSpPr>
              <a:spLocks noChangeArrowheads="1"/>
            </p:cNvSpPr>
            <p:nvPr/>
          </p:nvSpPr>
          <p:spPr bwMode="auto">
            <a:xfrm>
              <a:off x="3036" y="2941"/>
              <a:ext cx="511" cy="44"/>
            </a:xfrm>
            <a:prstGeom prst="rect">
              <a:avLst/>
            </a:prstGeom>
            <a:solidFill>
              <a:srgbClr val="969696"/>
            </a:solidFill>
            <a:ln w="9525">
              <a:noFill/>
              <a:miter lim="800000"/>
              <a:headEnd/>
              <a:tailEnd/>
            </a:ln>
          </p:spPr>
          <p:txBody>
            <a:bodyPr>
              <a:prstTxWarp prst="textNoShape">
                <a:avLst/>
              </a:prstTxWarp>
            </a:bodyPr>
            <a:lstStyle/>
            <a:p>
              <a:endParaRPr lang="de-DE"/>
            </a:p>
          </p:txBody>
        </p:sp>
      </p:grpSp>
      <p:grpSp>
        <p:nvGrpSpPr>
          <p:cNvPr id="99348" name="Group 67"/>
          <p:cNvGrpSpPr>
            <a:grpSpLocks/>
          </p:cNvGrpSpPr>
          <p:nvPr/>
        </p:nvGrpSpPr>
        <p:grpSpPr bwMode="auto">
          <a:xfrm>
            <a:off x="2466978" y="2933706"/>
            <a:ext cx="1177925" cy="815975"/>
            <a:chOff x="3003" y="2558"/>
            <a:chExt cx="680" cy="454"/>
          </a:xfrm>
        </p:grpSpPr>
        <p:sp>
          <p:nvSpPr>
            <p:cNvPr id="99369" name="Rectangle 68"/>
            <p:cNvSpPr>
              <a:spLocks noChangeArrowheads="1"/>
            </p:cNvSpPr>
            <p:nvPr/>
          </p:nvSpPr>
          <p:spPr bwMode="auto">
            <a:xfrm>
              <a:off x="3003" y="2558"/>
              <a:ext cx="680" cy="454"/>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de-DE"/>
            </a:p>
          </p:txBody>
        </p:sp>
        <p:sp>
          <p:nvSpPr>
            <p:cNvPr id="99370" name="Rectangle 69"/>
            <p:cNvSpPr>
              <a:spLocks noChangeArrowheads="1"/>
            </p:cNvSpPr>
            <p:nvPr/>
          </p:nvSpPr>
          <p:spPr bwMode="auto">
            <a:xfrm>
              <a:off x="3036" y="2588"/>
              <a:ext cx="602" cy="46"/>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71" name="Rectangle 70"/>
            <p:cNvSpPr>
              <a:spLocks noChangeArrowheads="1"/>
            </p:cNvSpPr>
            <p:nvPr/>
          </p:nvSpPr>
          <p:spPr bwMode="auto">
            <a:xfrm>
              <a:off x="3036" y="2768"/>
              <a:ext cx="556" cy="47"/>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72" name="Rectangle 71"/>
            <p:cNvSpPr>
              <a:spLocks noChangeArrowheads="1"/>
            </p:cNvSpPr>
            <p:nvPr/>
          </p:nvSpPr>
          <p:spPr bwMode="auto">
            <a:xfrm>
              <a:off x="3036" y="2711"/>
              <a:ext cx="514" cy="45"/>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73" name="Rectangle 72"/>
            <p:cNvSpPr>
              <a:spLocks noChangeArrowheads="1"/>
            </p:cNvSpPr>
            <p:nvPr/>
          </p:nvSpPr>
          <p:spPr bwMode="auto">
            <a:xfrm>
              <a:off x="3036" y="2650"/>
              <a:ext cx="556" cy="44"/>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74" name="Rectangle 73"/>
            <p:cNvSpPr>
              <a:spLocks noChangeArrowheads="1"/>
            </p:cNvSpPr>
            <p:nvPr/>
          </p:nvSpPr>
          <p:spPr bwMode="auto">
            <a:xfrm>
              <a:off x="3036" y="2826"/>
              <a:ext cx="514" cy="46"/>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75" name="Rectangle 74"/>
            <p:cNvSpPr>
              <a:spLocks noChangeArrowheads="1"/>
            </p:cNvSpPr>
            <p:nvPr/>
          </p:nvSpPr>
          <p:spPr bwMode="auto">
            <a:xfrm>
              <a:off x="3036" y="2884"/>
              <a:ext cx="602" cy="44"/>
            </a:xfrm>
            <a:prstGeom prst="rect">
              <a:avLst/>
            </a:prstGeom>
            <a:solidFill>
              <a:srgbClr val="969696"/>
            </a:solidFill>
            <a:ln w="9525">
              <a:noFill/>
              <a:miter lim="800000"/>
              <a:headEnd/>
              <a:tailEnd/>
            </a:ln>
          </p:spPr>
          <p:txBody>
            <a:bodyPr>
              <a:prstTxWarp prst="textNoShape">
                <a:avLst/>
              </a:prstTxWarp>
            </a:bodyPr>
            <a:lstStyle/>
            <a:p>
              <a:endParaRPr lang="de-DE"/>
            </a:p>
          </p:txBody>
        </p:sp>
        <p:sp>
          <p:nvSpPr>
            <p:cNvPr id="99376" name="Rectangle 75"/>
            <p:cNvSpPr>
              <a:spLocks noChangeArrowheads="1"/>
            </p:cNvSpPr>
            <p:nvPr/>
          </p:nvSpPr>
          <p:spPr bwMode="auto">
            <a:xfrm>
              <a:off x="3036" y="2941"/>
              <a:ext cx="511" cy="44"/>
            </a:xfrm>
            <a:prstGeom prst="rect">
              <a:avLst/>
            </a:prstGeom>
            <a:solidFill>
              <a:srgbClr val="969696"/>
            </a:solidFill>
            <a:ln w="9525">
              <a:noFill/>
              <a:miter lim="800000"/>
              <a:headEnd/>
              <a:tailEnd/>
            </a:ln>
          </p:spPr>
          <p:txBody>
            <a:bodyPr>
              <a:prstTxWarp prst="textNoShape">
                <a:avLst/>
              </a:prstTxWarp>
            </a:bodyPr>
            <a:lstStyle/>
            <a:p>
              <a:endParaRPr lang="de-DE"/>
            </a:p>
          </p:txBody>
        </p:sp>
      </p:grpSp>
      <p:grpSp>
        <p:nvGrpSpPr>
          <p:cNvPr id="99349" name="Group 76"/>
          <p:cNvGrpSpPr>
            <a:grpSpLocks/>
          </p:cNvGrpSpPr>
          <p:nvPr/>
        </p:nvGrpSpPr>
        <p:grpSpPr bwMode="auto">
          <a:xfrm>
            <a:off x="2012950" y="4994281"/>
            <a:ext cx="725488" cy="525463"/>
            <a:chOff x="2368" y="2707"/>
            <a:chExt cx="362" cy="350"/>
          </a:xfrm>
        </p:grpSpPr>
        <p:sp>
          <p:nvSpPr>
            <p:cNvPr id="99364" name="Rectangle 77"/>
            <p:cNvSpPr>
              <a:spLocks noChangeArrowheads="1"/>
            </p:cNvSpPr>
            <p:nvPr/>
          </p:nvSpPr>
          <p:spPr bwMode="auto">
            <a:xfrm>
              <a:off x="2368" y="2707"/>
              <a:ext cx="362" cy="3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de-DE"/>
            </a:p>
          </p:txBody>
        </p:sp>
        <p:sp>
          <p:nvSpPr>
            <p:cNvPr id="99365" name="Rectangle 78"/>
            <p:cNvSpPr>
              <a:spLocks noChangeArrowheads="1"/>
            </p:cNvSpPr>
            <p:nvPr/>
          </p:nvSpPr>
          <p:spPr bwMode="auto">
            <a:xfrm>
              <a:off x="2397" y="2738"/>
              <a:ext cx="197" cy="70"/>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366" name="Rectangle 79"/>
            <p:cNvSpPr>
              <a:spLocks noChangeArrowheads="1"/>
            </p:cNvSpPr>
            <p:nvPr/>
          </p:nvSpPr>
          <p:spPr bwMode="auto">
            <a:xfrm>
              <a:off x="2397" y="2908"/>
              <a:ext cx="243" cy="58"/>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367" name="Rectangle 80"/>
            <p:cNvSpPr>
              <a:spLocks noChangeArrowheads="1"/>
            </p:cNvSpPr>
            <p:nvPr/>
          </p:nvSpPr>
          <p:spPr bwMode="auto">
            <a:xfrm>
              <a:off x="2397" y="2832"/>
              <a:ext cx="288" cy="57"/>
            </a:xfrm>
            <a:prstGeom prst="rect">
              <a:avLst/>
            </a:prstGeom>
            <a:solidFill>
              <a:srgbClr val="CCCCFF"/>
            </a:solidFill>
            <a:ln w="9525">
              <a:noFill/>
              <a:miter lim="800000"/>
              <a:headEnd/>
              <a:tailEnd/>
            </a:ln>
          </p:spPr>
          <p:txBody>
            <a:bodyPr>
              <a:prstTxWarp prst="textNoShape">
                <a:avLst/>
              </a:prstTxWarp>
            </a:bodyPr>
            <a:lstStyle/>
            <a:p>
              <a:endParaRPr lang="de-DE"/>
            </a:p>
          </p:txBody>
        </p:sp>
        <p:sp>
          <p:nvSpPr>
            <p:cNvPr id="99368" name="Rectangle 81"/>
            <p:cNvSpPr>
              <a:spLocks noChangeArrowheads="1"/>
            </p:cNvSpPr>
            <p:nvPr/>
          </p:nvSpPr>
          <p:spPr bwMode="auto">
            <a:xfrm>
              <a:off x="2397" y="2980"/>
              <a:ext cx="197" cy="59"/>
            </a:xfrm>
            <a:prstGeom prst="rect">
              <a:avLst/>
            </a:prstGeom>
            <a:solidFill>
              <a:srgbClr val="CCCCFF"/>
            </a:solidFill>
            <a:ln w="9525">
              <a:noFill/>
              <a:miter lim="800000"/>
              <a:headEnd/>
              <a:tailEnd/>
            </a:ln>
          </p:spPr>
          <p:txBody>
            <a:bodyPr>
              <a:prstTxWarp prst="textNoShape">
                <a:avLst/>
              </a:prstTxWarp>
            </a:bodyPr>
            <a:lstStyle/>
            <a:p>
              <a:endParaRPr lang="de-DE"/>
            </a:p>
          </p:txBody>
        </p:sp>
      </p:grpSp>
      <p:grpSp>
        <p:nvGrpSpPr>
          <p:cNvPr id="99350" name="Group 82"/>
          <p:cNvGrpSpPr>
            <a:grpSpLocks/>
          </p:cNvGrpSpPr>
          <p:nvPr/>
        </p:nvGrpSpPr>
        <p:grpSpPr bwMode="auto">
          <a:xfrm>
            <a:off x="3013075" y="4994281"/>
            <a:ext cx="723900" cy="525463"/>
            <a:chOff x="2822" y="2694"/>
            <a:chExt cx="362" cy="350"/>
          </a:xfrm>
        </p:grpSpPr>
        <p:sp>
          <p:nvSpPr>
            <p:cNvPr id="99360" name="Rectangle 83"/>
            <p:cNvSpPr>
              <a:spLocks noChangeArrowheads="1"/>
            </p:cNvSpPr>
            <p:nvPr/>
          </p:nvSpPr>
          <p:spPr bwMode="auto">
            <a:xfrm>
              <a:off x="2822" y="2694"/>
              <a:ext cx="362" cy="3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de-DE"/>
            </a:p>
          </p:txBody>
        </p:sp>
        <p:sp>
          <p:nvSpPr>
            <p:cNvPr id="99361" name="Rectangle 84"/>
            <p:cNvSpPr>
              <a:spLocks noChangeArrowheads="1"/>
            </p:cNvSpPr>
            <p:nvPr/>
          </p:nvSpPr>
          <p:spPr bwMode="auto">
            <a:xfrm>
              <a:off x="2851" y="2798"/>
              <a:ext cx="243" cy="58"/>
            </a:xfrm>
            <a:prstGeom prst="rect">
              <a:avLst/>
            </a:prstGeom>
            <a:solidFill>
              <a:srgbClr val="66FF99"/>
            </a:solidFill>
            <a:ln w="9525">
              <a:noFill/>
              <a:miter lim="800000"/>
              <a:headEnd/>
              <a:tailEnd/>
            </a:ln>
          </p:spPr>
          <p:txBody>
            <a:bodyPr>
              <a:prstTxWarp prst="textNoShape">
                <a:avLst/>
              </a:prstTxWarp>
            </a:bodyPr>
            <a:lstStyle/>
            <a:p>
              <a:endParaRPr lang="de-DE"/>
            </a:p>
          </p:txBody>
        </p:sp>
        <p:sp>
          <p:nvSpPr>
            <p:cNvPr id="99362" name="Rectangle 85"/>
            <p:cNvSpPr>
              <a:spLocks noChangeArrowheads="1"/>
            </p:cNvSpPr>
            <p:nvPr/>
          </p:nvSpPr>
          <p:spPr bwMode="auto">
            <a:xfrm>
              <a:off x="2851" y="2722"/>
              <a:ext cx="288" cy="57"/>
            </a:xfrm>
            <a:prstGeom prst="rect">
              <a:avLst/>
            </a:prstGeom>
            <a:solidFill>
              <a:srgbClr val="66FF99"/>
            </a:solidFill>
            <a:ln w="9525">
              <a:noFill/>
              <a:miter lim="800000"/>
              <a:headEnd/>
              <a:tailEnd/>
            </a:ln>
          </p:spPr>
          <p:txBody>
            <a:bodyPr>
              <a:prstTxWarp prst="textNoShape">
                <a:avLst/>
              </a:prstTxWarp>
            </a:bodyPr>
            <a:lstStyle/>
            <a:p>
              <a:endParaRPr lang="de-DE"/>
            </a:p>
          </p:txBody>
        </p:sp>
        <p:sp>
          <p:nvSpPr>
            <p:cNvPr id="99363" name="Rectangle 86"/>
            <p:cNvSpPr>
              <a:spLocks noChangeArrowheads="1"/>
            </p:cNvSpPr>
            <p:nvPr/>
          </p:nvSpPr>
          <p:spPr bwMode="auto">
            <a:xfrm>
              <a:off x="2851" y="2870"/>
              <a:ext cx="197" cy="59"/>
            </a:xfrm>
            <a:prstGeom prst="rect">
              <a:avLst/>
            </a:prstGeom>
            <a:solidFill>
              <a:srgbClr val="66FF99"/>
            </a:solidFill>
            <a:ln w="9525">
              <a:noFill/>
              <a:miter lim="800000"/>
              <a:headEnd/>
              <a:tailEnd/>
            </a:ln>
          </p:spPr>
          <p:txBody>
            <a:bodyPr>
              <a:prstTxWarp prst="textNoShape">
                <a:avLst/>
              </a:prstTxWarp>
            </a:bodyPr>
            <a:lstStyle/>
            <a:p>
              <a:endParaRPr lang="de-DE"/>
            </a:p>
          </p:txBody>
        </p:sp>
      </p:grpSp>
      <p:grpSp>
        <p:nvGrpSpPr>
          <p:cNvPr id="99351" name="Group 87"/>
          <p:cNvGrpSpPr>
            <a:grpSpLocks/>
          </p:cNvGrpSpPr>
          <p:nvPr/>
        </p:nvGrpSpPr>
        <p:grpSpPr bwMode="auto">
          <a:xfrm>
            <a:off x="1016000" y="4994281"/>
            <a:ext cx="723900" cy="525463"/>
            <a:chOff x="3276" y="2740"/>
            <a:chExt cx="362" cy="350"/>
          </a:xfrm>
        </p:grpSpPr>
        <p:sp>
          <p:nvSpPr>
            <p:cNvPr id="99355" name="Rectangle 88"/>
            <p:cNvSpPr>
              <a:spLocks noChangeArrowheads="1"/>
            </p:cNvSpPr>
            <p:nvPr/>
          </p:nvSpPr>
          <p:spPr bwMode="auto">
            <a:xfrm>
              <a:off x="3276" y="2740"/>
              <a:ext cx="362" cy="3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de-DE"/>
            </a:p>
          </p:txBody>
        </p:sp>
        <p:sp>
          <p:nvSpPr>
            <p:cNvPr id="99356" name="Rectangle 89"/>
            <p:cNvSpPr>
              <a:spLocks noChangeArrowheads="1"/>
            </p:cNvSpPr>
            <p:nvPr/>
          </p:nvSpPr>
          <p:spPr bwMode="auto">
            <a:xfrm>
              <a:off x="3305" y="2845"/>
              <a:ext cx="197" cy="70"/>
            </a:xfrm>
            <a:prstGeom prst="rect">
              <a:avLst/>
            </a:prstGeom>
            <a:solidFill>
              <a:srgbClr val="FFFF99"/>
            </a:solidFill>
            <a:ln w="9525">
              <a:noFill/>
              <a:miter lim="800000"/>
              <a:headEnd/>
              <a:tailEnd/>
            </a:ln>
          </p:spPr>
          <p:txBody>
            <a:bodyPr>
              <a:prstTxWarp prst="textNoShape">
                <a:avLst/>
              </a:prstTxWarp>
            </a:bodyPr>
            <a:lstStyle/>
            <a:p>
              <a:endParaRPr lang="de-DE"/>
            </a:p>
          </p:txBody>
        </p:sp>
        <p:sp>
          <p:nvSpPr>
            <p:cNvPr id="99357" name="Rectangle 90"/>
            <p:cNvSpPr>
              <a:spLocks noChangeArrowheads="1"/>
            </p:cNvSpPr>
            <p:nvPr/>
          </p:nvSpPr>
          <p:spPr bwMode="auto">
            <a:xfrm>
              <a:off x="3305" y="2941"/>
              <a:ext cx="243" cy="58"/>
            </a:xfrm>
            <a:prstGeom prst="rect">
              <a:avLst/>
            </a:prstGeom>
            <a:solidFill>
              <a:srgbClr val="FFFF99"/>
            </a:solidFill>
            <a:ln w="9525">
              <a:noFill/>
              <a:miter lim="800000"/>
              <a:headEnd/>
              <a:tailEnd/>
            </a:ln>
          </p:spPr>
          <p:txBody>
            <a:bodyPr>
              <a:prstTxWarp prst="textNoShape">
                <a:avLst/>
              </a:prstTxWarp>
            </a:bodyPr>
            <a:lstStyle/>
            <a:p>
              <a:endParaRPr lang="de-DE"/>
            </a:p>
          </p:txBody>
        </p:sp>
        <p:sp>
          <p:nvSpPr>
            <p:cNvPr id="99358" name="Rectangle 91"/>
            <p:cNvSpPr>
              <a:spLocks noChangeArrowheads="1"/>
            </p:cNvSpPr>
            <p:nvPr/>
          </p:nvSpPr>
          <p:spPr bwMode="auto">
            <a:xfrm>
              <a:off x="3305" y="2770"/>
              <a:ext cx="288" cy="57"/>
            </a:xfrm>
            <a:prstGeom prst="rect">
              <a:avLst/>
            </a:prstGeom>
            <a:solidFill>
              <a:srgbClr val="FFFF99"/>
            </a:solidFill>
            <a:ln w="9525">
              <a:noFill/>
              <a:miter lim="800000"/>
              <a:headEnd/>
              <a:tailEnd/>
            </a:ln>
          </p:spPr>
          <p:txBody>
            <a:bodyPr>
              <a:prstTxWarp prst="textNoShape">
                <a:avLst/>
              </a:prstTxWarp>
            </a:bodyPr>
            <a:lstStyle/>
            <a:p>
              <a:endParaRPr lang="de-DE"/>
            </a:p>
          </p:txBody>
        </p:sp>
        <p:sp>
          <p:nvSpPr>
            <p:cNvPr id="99359" name="Rectangle 92"/>
            <p:cNvSpPr>
              <a:spLocks noChangeArrowheads="1"/>
            </p:cNvSpPr>
            <p:nvPr/>
          </p:nvSpPr>
          <p:spPr bwMode="auto">
            <a:xfrm>
              <a:off x="3305" y="3013"/>
              <a:ext cx="197" cy="59"/>
            </a:xfrm>
            <a:prstGeom prst="rect">
              <a:avLst/>
            </a:prstGeom>
            <a:solidFill>
              <a:srgbClr val="FFFF99"/>
            </a:solidFill>
            <a:ln w="9525">
              <a:noFill/>
              <a:miter lim="800000"/>
              <a:headEnd/>
              <a:tailEnd/>
            </a:ln>
          </p:spPr>
          <p:txBody>
            <a:bodyPr>
              <a:prstTxWarp prst="textNoShape">
                <a:avLst/>
              </a:prstTxWarp>
            </a:bodyPr>
            <a:lstStyle/>
            <a:p>
              <a:endParaRPr lang="de-DE"/>
            </a:p>
          </p:txBody>
        </p:sp>
      </p:grpSp>
      <p:graphicFrame>
        <p:nvGraphicFramePr>
          <p:cNvPr id="99330" name="Object 2"/>
          <p:cNvGraphicFramePr>
            <a:graphicFrameLocks noChangeAspect="1"/>
          </p:cNvGraphicFramePr>
          <p:nvPr/>
        </p:nvGraphicFramePr>
        <p:xfrm>
          <a:off x="5661028" y="3213106"/>
          <a:ext cx="1439863" cy="1420813"/>
        </p:xfrm>
        <a:graphic>
          <a:graphicData uri="http://schemas.openxmlformats.org/presentationml/2006/ole">
            <p:oleObj spid="_x0000_s99330" name="CorelDRAW" r:id="rId4" imgW="5046840" imgH="4970880" progId="">
              <p:embed/>
            </p:oleObj>
          </a:graphicData>
        </a:graphic>
      </p:graphicFrame>
      <p:sp>
        <p:nvSpPr>
          <p:cNvPr id="99352" name="Text Box 94"/>
          <p:cNvSpPr txBox="1">
            <a:spLocks noChangeArrowheads="1"/>
          </p:cNvSpPr>
          <p:nvPr/>
        </p:nvSpPr>
        <p:spPr bwMode="auto">
          <a:xfrm>
            <a:off x="5373688" y="4724406"/>
            <a:ext cx="1957387" cy="366713"/>
          </a:xfrm>
          <a:prstGeom prst="rect">
            <a:avLst/>
          </a:prstGeom>
          <a:noFill/>
          <a:ln w="9525">
            <a:noFill/>
            <a:miter lim="800000"/>
            <a:headEnd/>
            <a:tailEnd/>
          </a:ln>
        </p:spPr>
        <p:txBody>
          <a:bodyPr wrap="none">
            <a:prstTxWarp prst="textNoShape">
              <a:avLst/>
            </a:prstTxWarp>
            <a:spAutoFit/>
          </a:bodyPr>
          <a:lstStyle/>
          <a:p>
            <a:r>
              <a:rPr lang="de-DE" sz="1800">
                <a:solidFill>
                  <a:schemeClr val="bg2"/>
                </a:solidFill>
                <a:latin typeface="Segoe" charset="-128"/>
              </a:rPr>
              <a:t>Microsoft</a:t>
            </a:r>
            <a:r>
              <a:rPr lang="de-DE" sz="1800">
                <a:solidFill>
                  <a:schemeClr val="bg2"/>
                </a:solidFill>
                <a:latin typeface="Tahoma" charset="0"/>
              </a:rPr>
              <a:t>Phoenix</a:t>
            </a:r>
          </a:p>
        </p:txBody>
      </p:sp>
      <p:sp>
        <p:nvSpPr>
          <p:cNvPr id="99353" name="Rectangle 95"/>
          <p:cNvSpPr>
            <a:spLocks noChangeArrowheads="1"/>
          </p:cNvSpPr>
          <p:nvPr/>
        </p:nvSpPr>
        <p:spPr bwMode="auto">
          <a:xfrm>
            <a:off x="8829678" y="2133601"/>
            <a:ext cx="915196" cy="215444"/>
          </a:xfrm>
          <a:prstGeom prst="rect">
            <a:avLst/>
          </a:prstGeom>
          <a:noFill/>
          <a:ln w="9525">
            <a:noFill/>
            <a:miter lim="800000"/>
            <a:headEnd/>
            <a:tailEnd/>
          </a:ln>
        </p:spPr>
        <p:txBody>
          <a:bodyPr wrap="none" lIns="0" tIns="0" rIns="0" bIns="0">
            <a:prstTxWarp prst="textNoShape">
              <a:avLst/>
            </a:prstTxWarp>
            <a:spAutoFit/>
          </a:bodyPr>
          <a:lstStyle/>
          <a:p>
            <a:pPr defTabSz="863600"/>
            <a:r>
              <a:rPr lang="en-GB" sz="1400">
                <a:solidFill>
                  <a:schemeClr val="bg1"/>
                </a:solidFill>
                <a:latin typeface="Arial" charset="0"/>
              </a:rPr>
              <a:t>Credit Card</a:t>
            </a:r>
            <a:endParaRPr lang="en-GB" sz="1400">
              <a:solidFill>
                <a:schemeClr val="bg1"/>
              </a:solidFill>
            </a:endParaRPr>
          </a:p>
        </p:txBody>
      </p:sp>
      <p:sp>
        <p:nvSpPr>
          <p:cNvPr id="99354" name="Rectangle 96"/>
          <p:cNvSpPr>
            <a:spLocks noChangeArrowheads="1"/>
          </p:cNvSpPr>
          <p:nvPr/>
        </p:nvSpPr>
        <p:spPr bwMode="auto">
          <a:xfrm>
            <a:off x="8829678" y="3860801"/>
            <a:ext cx="996681" cy="215444"/>
          </a:xfrm>
          <a:prstGeom prst="rect">
            <a:avLst/>
          </a:prstGeom>
          <a:noFill/>
          <a:ln w="9525">
            <a:noFill/>
            <a:miter lim="800000"/>
            <a:headEnd/>
            <a:tailEnd/>
          </a:ln>
        </p:spPr>
        <p:txBody>
          <a:bodyPr wrap="none" lIns="0" tIns="0" rIns="0" bIns="0">
            <a:prstTxWarp prst="textNoShape">
              <a:avLst/>
            </a:prstTxWarp>
            <a:spAutoFit/>
          </a:bodyPr>
          <a:lstStyle/>
          <a:p>
            <a:pPr defTabSz="863600"/>
            <a:r>
              <a:rPr lang="en-GB" sz="1400">
                <a:solidFill>
                  <a:schemeClr val="bg1"/>
                </a:solidFill>
                <a:latin typeface="Arial" charset="0"/>
              </a:rPr>
              <a:t>Data Access</a:t>
            </a:r>
            <a:endParaRPr lang="en-GB" sz="140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515938" y="228600"/>
            <a:ext cx="11163300" cy="664797"/>
          </a:xfrm>
          <a:noFill/>
        </p:spPr>
        <p:txBody>
          <a:bodyPr/>
          <a:lstStyle/>
          <a:p>
            <a:pPr eaLnBrk="1" hangingPunct="1"/>
            <a:r>
              <a:rPr lang="en-US"/>
              <a:t>Example: Defining an Aspect in LOOM.NET</a:t>
            </a:r>
          </a:p>
        </p:txBody>
      </p:sp>
      <p:sp>
        <p:nvSpPr>
          <p:cNvPr id="101386" name="Rectangle 12"/>
          <p:cNvSpPr>
            <a:spLocks noGrp="1"/>
          </p:cNvSpPr>
          <p:nvPr>
            <p:ph type="body" idx="4294967295"/>
          </p:nvPr>
        </p:nvSpPr>
        <p:spPr>
          <a:xfrm>
            <a:off x="4737100" y="5891219"/>
            <a:ext cx="7450138" cy="274637"/>
          </a:xfrm>
        </p:spPr>
        <p:txBody>
          <a:bodyPr/>
          <a:lstStyle/>
          <a:p>
            <a:pPr eaLnBrk="1" hangingPunct="1"/>
            <a:r>
              <a:rPr lang="en-US" sz="2000"/>
              <a:t>Loom provides a seamless integration of AOP into .NET!</a:t>
            </a:r>
          </a:p>
        </p:txBody>
      </p:sp>
      <p:sp>
        <p:nvSpPr>
          <p:cNvPr id="101379" name="Rectangle 4"/>
          <p:cNvSpPr>
            <a:spLocks noChangeArrowheads="1"/>
          </p:cNvSpPr>
          <p:nvPr/>
        </p:nvSpPr>
        <p:spPr bwMode="auto">
          <a:xfrm>
            <a:off x="527050" y="1989138"/>
            <a:ext cx="10266363" cy="4032250"/>
          </a:xfrm>
          <a:prstGeom prst="rect">
            <a:avLst/>
          </a:prstGeom>
          <a:noFill/>
          <a:ln w="9525">
            <a:noFill/>
            <a:miter lim="800000"/>
            <a:headEnd/>
            <a:tailEnd/>
          </a:ln>
        </p:spPr>
        <p:txBody>
          <a:bodyPr>
            <a:prstTxWarp prst="textNoShape">
              <a:avLst/>
            </a:prstTxWarp>
          </a:bodyPr>
          <a:lstStyle/>
          <a:p>
            <a:pPr marL="396875" indent="-396875" defTabSz="912813">
              <a:lnSpc>
                <a:spcPct val="90000"/>
              </a:lnSpc>
              <a:spcBef>
                <a:spcPct val="20000"/>
              </a:spcBef>
              <a:buSzPct val="85000"/>
            </a:pPr>
            <a:r>
              <a:rPr lang="de-DE" sz="1600" b="1">
                <a:solidFill>
                  <a:srgbClr val="FF3300"/>
                </a:solidFill>
                <a:latin typeface="Segoe" charset="-128"/>
              </a:rPr>
              <a:t>    using Loom;</a:t>
            </a:r>
          </a:p>
          <a:p>
            <a:pPr marL="396875" indent="-396875" defTabSz="912813">
              <a:lnSpc>
                <a:spcPct val="90000"/>
              </a:lnSpc>
              <a:spcBef>
                <a:spcPct val="20000"/>
              </a:spcBef>
              <a:buSzPct val="85000"/>
            </a:pPr>
            <a:endParaRPr lang="de-DE" sz="1600" b="1">
              <a:solidFill>
                <a:srgbClr val="FF3300"/>
              </a:solidFill>
              <a:latin typeface="Segoe" charset="-128"/>
            </a:endParaRPr>
          </a:p>
          <a:p>
            <a:pPr marL="396875" indent="-396875" defTabSz="912813">
              <a:lnSpc>
                <a:spcPct val="90000"/>
              </a:lnSpc>
              <a:spcBef>
                <a:spcPct val="20000"/>
              </a:spcBef>
              <a:buSzPct val="85000"/>
            </a:pPr>
            <a:r>
              <a:rPr sz="1600" b="1" noProof="1">
                <a:solidFill>
                  <a:srgbClr val="FF3300"/>
                </a:solidFill>
                <a:latin typeface="Segoe" charset="-128"/>
              </a:rPr>
              <a:t>[CreateAspect(Per.Class)]</a:t>
            </a:r>
          </a:p>
          <a:p>
            <a:pPr marL="396875" indent="-396875" defTabSz="912813">
              <a:lnSpc>
                <a:spcPct val="90000"/>
              </a:lnSpc>
              <a:spcBef>
                <a:spcPct val="20000"/>
              </a:spcBef>
              <a:buSzPct val="85000"/>
            </a:pPr>
            <a:r>
              <a:rPr sz="1600" b="1" noProof="1">
                <a:solidFill>
                  <a:schemeClr val="bg1"/>
                </a:solidFill>
                <a:latin typeface="Segoe" charset="-128"/>
              </a:rPr>
              <a:t>    public class Singleton : </a:t>
            </a:r>
            <a:r>
              <a:rPr sz="1600" b="1" noProof="1">
                <a:solidFill>
                  <a:srgbClr val="FF3300"/>
                </a:solidFill>
                <a:latin typeface="Segoe" charset="-128"/>
              </a:rPr>
              <a:t>AspectAttribute</a:t>
            </a:r>
          </a:p>
          <a:p>
            <a:pPr marL="396875" indent="-396875" defTabSz="912813">
              <a:lnSpc>
                <a:spcPct val="90000"/>
              </a:lnSpc>
              <a:spcBef>
                <a:spcPct val="20000"/>
              </a:spcBef>
              <a:buSzPct val="85000"/>
            </a:pPr>
            <a:r>
              <a:rPr sz="1600" b="1" noProof="1">
                <a:solidFill>
                  <a:schemeClr val="bg1"/>
                </a:solidFill>
                <a:latin typeface="Segoe" charset="-128"/>
              </a:rPr>
              <a:t>    {</a:t>
            </a:r>
          </a:p>
          <a:p>
            <a:pPr marL="396875" indent="-396875" defTabSz="912813">
              <a:lnSpc>
                <a:spcPct val="90000"/>
              </a:lnSpc>
              <a:spcBef>
                <a:spcPct val="20000"/>
              </a:spcBef>
              <a:buSzPct val="85000"/>
            </a:pPr>
            <a:r>
              <a:rPr sz="1600" b="1" noProof="1">
                <a:solidFill>
                  <a:schemeClr val="bg1"/>
                </a:solidFill>
                <a:latin typeface="Segoe" charset="-128"/>
              </a:rPr>
              <a:t>        private object obj = null;</a:t>
            </a:r>
          </a:p>
          <a:p>
            <a:pPr marL="396875" indent="-396875" defTabSz="912813">
              <a:lnSpc>
                <a:spcPct val="90000"/>
              </a:lnSpc>
              <a:spcBef>
                <a:spcPct val="20000"/>
              </a:spcBef>
              <a:buSzPct val="85000"/>
            </a:pPr>
            <a:endParaRPr sz="1600" b="1" noProof="1">
              <a:solidFill>
                <a:schemeClr val="bg1"/>
              </a:solidFill>
              <a:latin typeface="Segoe" charset="-128"/>
            </a:endParaRPr>
          </a:p>
          <a:p>
            <a:pPr marL="396875" indent="-396875" defTabSz="912813">
              <a:lnSpc>
                <a:spcPct val="90000"/>
              </a:lnSpc>
              <a:spcBef>
                <a:spcPct val="20000"/>
              </a:spcBef>
              <a:buSzPct val="85000"/>
            </a:pPr>
            <a:r>
              <a:rPr sz="1600" b="1" noProof="1">
                <a:solidFill>
                  <a:srgbClr val="FF3300"/>
                </a:solidFill>
                <a:latin typeface="Segoe" charset="-128"/>
              </a:rPr>
              <a:t>[Create(Advice.Around)]</a:t>
            </a:r>
          </a:p>
          <a:p>
            <a:pPr marL="396875" indent="-396875" defTabSz="912813">
              <a:lnSpc>
                <a:spcPct val="90000"/>
              </a:lnSpc>
              <a:spcBef>
                <a:spcPct val="20000"/>
              </a:spcBef>
              <a:buSzPct val="85000"/>
            </a:pPr>
            <a:r>
              <a:rPr sz="1600" b="1" noProof="1">
                <a:solidFill>
                  <a:schemeClr val="bg1"/>
                </a:solidFill>
                <a:latin typeface="Segoe" charset="-128"/>
              </a:rPr>
              <a:t>        public T </a:t>
            </a:r>
            <a:r>
              <a:rPr lang="de-DE" sz="1600" b="1">
                <a:solidFill>
                  <a:schemeClr val="bg1"/>
                </a:solidFill>
                <a:latin typeface="Segoe" charset="-128"/>
              </a:rPr>
              <a:t>GetObject</a:t>
            </a:r>
            <a:r>
              <a:rPr sz="1600" b="1" noProof="1">
                <a:solidFill>
                  <a:schemeClr val="bg1"/>
                </a:solidFill>
                <a:latin typeface="Segoe" charset="-128"/>
              </a:rPr>
              <a:t>&lt;T&gt;(</a:t>
            </a:r>
            <a:r>
              <a:rPr sz="1600" b="1" noProof="1">
                <a:solidFill>
                  <a:srgbClr val="FF3300"/>
                </a:solidFill>
                <a:latin typeface="Segoe" charset="-128"/>
              </a:rPr>
              <a:t>[JPContext] Context ctx</a:t>
            </a:r>
            <a:r>
              <a:rPr sz="1600" b="1" noProof="1">
                <a:solidFill>
                  <a:schemeClr val="bg1"/>
                </a:solidFill>
                <a:latin typeface="Segoe" charset="-128"/>
              </a:rPr>
              <a:t>)</a:t>
            </a:r>
          </a:p>
          <a:p>
            <a:pPr marL="396875" indent="-396875" defTabSz="912813">
              <a:lnSpc>
                <a:spcPct val="90000"/>
              </a:lnSpc>
              <a:spcBef>
                <a:spcPct val="20000"/>
              </a:spcBef>
              <a:buSzPct val="85000"/>
            </a:pPr>
            <a:r>
              <a:rPr sz="1600" b="1" noProof="1">
                <a:solidFill>
                  <a:schemeClr val="bg1"/>
                </a:solidFill>
                <a:latin typeface="Segoe" charset="-128"/>
              </a:rPr>
              <a:t>        {</a:t>
            </a:r>
          </a:p>
          <a:p>
            <a:pPr marL="396875" indent="-396875" defTabSz="912813">
              <a:lnSpc>
                <a:spcPct val="90000"/>
              </a:lnSpc>
              <a:spcBef>
                <a:spcPct val="20000"/>
              </a:spcBef>
              <a:buSzPct val="85000"/>
            </a:pPr>
            <a:r>
              <a:rPr sz="1600" b="1" noProof="1">
                <a:solidFill>
                  <a:schemeClr val="bg1"/>
                </a:solidFill>
                <a:latin typeface="Segoe" charset="-128"/>
              </a:rPr>
              <a:t>if (obj == null) obj = </a:t>
            </a:r>
            <a:r>
              <a:rPr sz="1600" b="1" noProof="1">
                <a:solidFill>
                  <a:srgbClr val="FF3300"/>
                </a:solidFill>
                <a:latin typeface="Segoe" charset="-128"/>
              </a:rPr>
              <a:t>ctx.Call()</a:t>
            </a:r>
            <a:r>
              <a:rPr sz="1600" b="1" noProof="1">
                <a:solidFill>
                  <a:schemeClr val="bg1"/>
                </a:solidFill>
                <a:latin typeface="Segoe" charset="-128"/>
              </a:rPr>
              <a:t>;</a:t>
            </a:r>
          </a:p>
          <a:p>
            <a:pPr marL="396875" indent="-396875" defTabSz="912813">
              <a:lnSpc>
                <a:spcPct val="90000"/>
              </a:lnSpc>
              <a:spcBef>
                <a:spcPct val="20000"/>
              </a:spcBef>
              <a:buSzPct val="85000"/>
            </a:pPr>
            <a:r>
              <a:rPr sz="1600" b="1" noProof="1">
                <a:solidFill>
                  <a:schemeClr val="bg1"/>
                </a:solidFill>
                <a:latin typeface="Segoe" charset="-128"/>
              </a:rPr>
              <a:t>            return (T)obj;</a:t>
            </a:r>
          </a:p>
          <a:p>
            <a:pPr marL="396875" indent="-396875" defTabSz="912813">
              <a:lnSpc>
                <a:spcPct val="90000"/>
              </a:lnSpc>
              <a:spcBef>
                <a:spcPct val="20000"/>
              </a:spcBef>
              <a:buSzPct val="85000"/>
            </a:pPr>
            <a:r>
              <a:rPr sz="1600" b="1" noProof="1">
                <a:solidFill>
                  <a:schemeClr val="bg1"/>
                </a:solidFill>
                <a:latin typeface="Segoe" charset="-128"/>
              </a:rPr>
              <a:t>        }</a:t>
            </a:r>
          </a:p>
          <a:p>
            <a:pPr marL="396875" indent="-396875" defTabSz="912813">
              <a:lnSpc>
                <a:spcPct val="90000"/>
              </a:lnSpc>
              <a:spcBef>
                <a:spcPct val="20000"/>
              </a:spcBef>
              <a:buSzPct val="85000"/>
            </a:pPr>
            <a:r>
              <a:rPr sz="1600" b="1" noProof="1">
                <a:solidFill>
                  <a:schemeClr val="bg1"/>
                </a:solidFill>
                <a:latin typeface="Segoe" charset="-128"/>
              </a:rPr>
              <a:t>    }</a:t>
            </a:r>
            <a:endParaRPr lang="en-GB" sz="1600" b="1">
              <a:solidFill>
                <a:schemeClr val="bg1"/>
              </a:solidFill>
              <a:latin typeface="Segoe" charset="-128"/>
            </a:endParaRPr>
          </a:p>
        </p:txBody>
      </p:sp>
      <p:sp>
        <p:nvSpPr>
          <p:cNvPr id="101380" name="Text Box 6"/>
          <p:cNvSpPr txBox="1">
            <a:spLocks noChangeArrowheads="1"/>
          </p:cNvSpPr>
          <p:nvPr/>
        </p:nvSpPr>
        <p:spPr bwMode="auto">
          <a:xfrm>
            <a:off x="8110541" y="1557338"/>
            <a:ext cx="3165475" cy="641350"/>
          </a:xfrm>
          <a:prstGeom prst="rect">
            <a:avLst/>
          </a:prstGeom>
          <a:noFill/>
          <a:ln w="9525">
            <a:noFill/>
            <a:miter lim="800000"/>
            <a:headEnd/>
            <a:tailEnd/>
          </a:ln>
        </p:spPr>
        <p:txBody>
          <a:bodyPr>
            <a:prstTxWarp prst="textNoShape">
              <a:avLst/>
            </a:prstTxWarp>
            <a:spAutoFit/>
          </a:bodyPr>
          <a:lstStyle/>
          <a:p>
            <a:pPr>
              <a:spcBef>
                <a:spcPct val="50000"/>
              </a:spcBef>
            </a:pPr>
            <a:r>
              <a:rPr lang="de-DE" sz="1800">
                <a:solidFill>
                  <a:srgbClr val="FF3300"/>
                </a:solidFill>
                <a:latin typeface="Arial Unicode MS" charset="0"/>
              </a:rPr>
              <a:t>The aspect is </a:t>
            </a:r>
            <a:br>
              <a:rPr lang="de-DE" sz="1800">
                <a:solidFill>
                  <a:srgbClr val="FF3300"/>
                </a:solidFill>
                <a:latin typeface="Arial Unicode MS" charset="0"/>
              </a:rPr>
            </a:br>
            <a:r>
              <a:rPr lang="de-DE" sz="1800">
                <a:solidFill>
                  <a:srgbClr val="FF3300"/>
                </a:solidFill>
                <a:latin typeface="Arial Unicode MS" charset="0"/>
              </a:rPr>
              <a:t>a .Net attribute</a:t>
            </a:r>
          </a:p>
        </p:txBody>
      </p:sp>
      <p:sp>
        <p:nvSpPr>
          <p:cNvPr id="101381" name="Text Box 7"/>
          <p:cNvSpPr txBox="1">
            <a:spLocks noChangeArrowheads="1"/>
          </p:cNvSpPr>
          <p:nvPr/>
        </p:nvSpPr>
        <p:spPr bwMode="auto">
          <a:xfrm>
            <a:off x="8012113" y="2852738"/>
            <a:ext cx="3840162" cy="641350"/>
          </a:xfrm>
          <a:prstGeom prst="rect">
            <a:avLst/>
          </a:prstGeom>
          <a:noFill/>
          <a:ln w="9525">
            <a:noFill/>
            <a:miter lim="800000"/>
            <a:headEnd/>
            <a:tailEnd/>
          </a:ln>
        </p:spPr>
        <p:txBody>
          <a:bodyPr>
            <a:prstTxWarp prst="textNoShape">
              <a:avLst/>
            </a:prstTxWarp>
            <a:spAutoFit/>
          </a:bodyPr>
          <a:lstStyle/>
          <a:p>
            <a:pPr>
              <a:spcBef>
                <a:spcPct val="50000"/>
              </a:spcBef>
            </a:pPr>
            <a:r>
              <a:rPr lang="de-DE" sz="1800">
                <a:solidFill>
                  <a:srgbClr val="FF3300"/>
                </a:solidFill>
                <a:latin typeface="Arial Unicode MS" charset="0"/>
              </a:rPr>
              <a:t>The attributes are describing the behaviour of the aspect</a:t>
            </a:r>
          </a:p>
        </p:txBody>
      </p:sp>
      <p:sp>
        <p:nvSpPr>
          <p:cNvPr id="101382" name="Line 8"/>
          <p:cNvSpPr>
            <a:spLocks noChangeShapeType="1"/>
          </p:cNvSpPr>
          <p:nvPr/>
        </p:nvSpPr>
        <p:spPr bwMode="auto">
          <a:xfrm flipH="1">
            <a:off x="5805488" y="3429000"/>
            <a:ext cx="2111375" cy="863600"/>
          </a:xfrm>
          <a:prstGeom prst="line">
            <a:avLst/>
          </a:prstGeom>
          <a:noFill/>
          <a:ln w="9525">
            <a:solidFill>
              <a:schemeClr val="bg1"/>
            </a:solidFill>
            <a:miter lim="800000"/>
            <a:headEnd/>
            <a:tailEnd/>
          </a:ln>
        </p:spPr>
        <p:txBody>
          <a:bodyPr wrap="none">
            <a:prstTxWarp prst="textNoShape">
              <a:avLst/>
            </a:prstTxWarp>
          </a:bodyPr>
          <a:lstStyle/>
          <a:p>
            <a:endParaRPr lang="de-DE"/>
          </a:p>
        </p:txBody>
      </p:sp>
      <p:sp>
        <p:nvSpPr>
          <p:cNvPr id="101383" name="Line 9"/>
          <p:cNvSpPr>
            <a:spLocks noChangeShapeType="1"/>
          </p:cNvSpPr>
          <p:nvPr/>
        </p:nvSpPr>
        <p:spPr bwMode="auto">
          <a:xfrm flipH="1">
            <a:off x="3573463" y="3213100"/>
            <a:ext cx="4343400" cy="863600"/>
          </a:xfrm>
          <a:prstGeom prst="line">
            <a:avLst/>
          </a:prstGeom>
          <a:noFill/>
          <a:ln w="9525">
            <a:solidFill>
              <a:schemeClr val="bg1"/>
            </a:solidFill>
            <a:miter lim="800000"/>
            <a:headEnd/>
            <a:tailEnd/>
          </a:ln>
        </p:spPr>
        <p:txBody>
          <a:bodyPr wrap="none">
            <a:prstTxWarp prst="textNoShape">
              <a:avLst/>
            </a:prstTxWarp>
          </a:bodyPr>
          <a:lstStyle/>
          <a:p>
            <a:endParaRPr lang="de-DE"/>
          </a:p>
        </p:txBody>
      </p:sp>
      <p:sp>
        <p:nvSpPr>
          <p:cNvPr id="101384" name="Line 10"/>
          <p:cNvSpPr>
            <a:spLocks noChangeShapeType="1"/>
          </p:cNvSpPr>
          <p:nvPr/>
        </p:nvSpPr>
        <p:spPr bwMode="auto">
          <a:xfrm flipH="1" flipV="1">
            <a:off x="3429003" y="2708275"/>
            <a:ext cx="4487863" cy="215900"/>
          </a:xfrm>
          <a:prstGeom prst="line">
            <a:avLst/>
          </a:prstGeom>
          <a:noFill/>
          <a:ln w="9525">
            <a:solidFill>
              <a:schemeClr val="bg1"/>
            </a:solidFill>
            <a:miter lim="800000"/>
            <a:headEnd/>
            <a:tailEnd/>
          </a:ln>
        </p:spPr>
        <p:txBody>
          <a:bodyPr wrap="none">
            <a:prstTxWarp prst="textNoShape">
              <a:avLst/>
            </a:prstTxWarp>
          </a:bodyPr>
          <a:lstStyle/>
          <a:p>
            <a:endParaRPr lang="de-DE"/>
          </a:p>
        </p:txBody>
      </p:sp>
      <p:sp>
        <p:nvSpPr>
          <p:cNvPr id="101385" name="Line 11"/>
          <p:cNvSpPr>
            <a:spLocks noChangeShapeType="1"/>
          </p:cNvSpPr>
          <p:nvPr/>
        </p:nvSpPr>
        <p:spPr bwMode="auto">
          <a:xfrm flipH="1">
            <a:off x="4797428" y="1916113"/>
            <a:ext cx="3168650" cy="1008062"/>
          </a:xfrm>
          <a:prstGeom prst="line">
            <a:avLst/>
          </a:prstGeom>
          <a:noFill/>
          <a:ln w="9525">
            <a:solidFill>
              <a:schemeClr val="bg1"/>
            </a:solidFill>
            <a:miter lim="800000"/>
            <a:headEnd/>
            <a:tailEnd/>
          </a:ln>
        </p:spPr>
        <p:txBody>
          <a:bodyPr wrap="none">
            <a:prstTxWarp prst="textNoShape">
              <a:avLst/>
            </a:prstTxWarp>
          </a:bodyPr>
          <a:lstStyle/>
          <a:p>
            <a:endParaRPr lang="de-DE"/>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p:cNvSpPr>
          <p:nvPr>
            <p:ph type="title"/>
          </p:nvPr>
        </p:nvSpPr>
        <p:spPr>
          <a:noFill/>
        </p:spPr>
        <p:txBody>
          <a:bodyPr/>
          <a:lstStyle/>
          <a:p>
            <a:pPr eaLnBrk="1" hangingPunct="1"/>
            <a:r>
              <a:rPr lang="en-US" dirty="0" err="1"/>
              <a:t>Joinpoints</a:t>
            </a:r>
            <a:r>
              <a:rPr lang="en-US" dirty="0"/>
              <a:t> in LOOM.NET</a:t>
            </a:r>
          </a:p>
        </p:txBody>
      </p:sp>
      <p:graphicFrame>
        <p:nvGraphicFramePr>
          <p:cNvPr id="103426" name="Object 2"/>
          <p:cNvGraphicFramePr>
            <a:graphicFrameLocks noChangeAspect="1"/>
          </p:cNvGraphicFramePr>
          <p:nvPr>
            <p:ph idx="1"/>
          </p:nvPr>
        </p:nvGraphicFramePr>
        <p:xfrm>
          <a:off x="1112841" y="1773241"/>
          <a:ext cx="3600450" cy="3813175"/>
        </p:xfrm>
        <a:graphic>
          <a:graphicData uri="http://schemas.openxmlformats.org/presentationml/2006/ole">
            <p:oleObj spid="_x0000_s103426" name="Visio" r:id="rId4" imgW="3019750" imgH="3197421" progId="Visio.Drawing.11">
              <p:embed/>
            </p:oleObj>
          </a:graphicData>
        </a:graphic>
      </p:graphicFrame>
      <p:sp>
        <p:nvSpPr>
          <p:cNvPr id="103428" name="Rectangle 4"/>
          <p:cNvSpPr>
            <a:spLocks noGrp="1"/>
          </p:cNvSpPr>
          <p:nvPr>
            <p:ph type="body" idx="4294967295"/>
          </p:nvPr>
        </p:nvSpPr>
        <p:spPr>
          <a:xfrm>
            <a:off x="5664994" y="1857365"/>
            <a:ext cx="5951538" cy="3671774"/>
          </a:xfrm>
        </p:spPr>
        <p:txBody>
          <a:bodyPr/>
          <a:lstStyle/>
          <a:p>
            <a:pPr eaLnBrk="1" hangingPunct="1">
              <a:lnSpc>
                <a:spcPct val="105000"/>
              </a:lnSpc>
            </a:pPr>
            <a:r>
              <a:rPr lang="en-US" sz="2400" dirty="0"/>
              <a:t>With LOOM.NET you are able to control the whole lifecycle of an object. An aspect can</a:t>
            </a:r>
          </a:p>
          <a:p>
            <a:pPr lvl="1" eaLnBrk="1" hangingPunct="1">
              <a:lnSpc>
                <a:spcPct val="105000"/>
              </a:lnSpc>
            </a:pPr>
            <a:r>
              <a:rPr lang="en-US" sz="2000" dirty="0"/>
              <a:t>Advice all actions on objects of an annotated class or implementing an annotated interface</a:t>
            </a:r>
          </a:p>
          <a:p>
            <a:pPr lvl="1" eaLnBrk="1" hangingPunct="1">
              <a:lnSpc>
                <a:spcPct val="105000"/>
              </a:lnSpc>
            </a:pPr>
            <a:r>
              <a:rPr lang="en-US" sz="2000" dirty="0"/>
              <a:t>Advice a particular annotated method</a:t>
            </a:r>
          </a:p>
          <a:p>
            <a:pPr lvl="1" eaLnBrk="1" hangingPunct="1">
              <a:lnSpc>
                <a:spcPct val="105000"/>
              </a:lnSpc>
            </a:pPr>
            <a:r>
              <a:rPr lang="en-US" sz="2000" dirty="0"/>
              <a:t>Advice actions on objects implemented in an annotated assembly</a:t>
            </a:r>
          </a:p>
          <a:p>
            <a:pPr lvl="1" eaLnBrk="1" hangingPunct="1">
              <a:lnSpc>
                <a:spcPct val="105000"/>
              </a:lnSpc>
            </a:pPr>
            <a:r>
              <a:rPr lang="en-US" sz="2000" dirty="0"/>
              <a:t>Furthermore an aspect can introduce new interfaces to an annotated class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2144</Words>
  <Application>Microsoft PowerPoint</Application>
  <PresentationFormat>Custom</PresentationFormat>
  <Paragraphs>484</Paragraphs>
  <Slides>48</Slides>
  <Notes>48</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48</vt:i4>
      </vt:variant>
    </vt:vector>
  </HeadingPairs>
  <TitlesOfParts>
    <vt:vector size="55" baseType="lpstr">
      <vt:lpstr>Microsoft_Research_Faculty_Summit_Template_PPT07_16x9_v06</vt:lpstr>
      <vt:lpstr>1_White with Courier font for code slides</vt:lpstr>
      <vt:lpstr>1_Microsoft_Research_Faculty_Summit_Template_PPT07_16x9_v06</vt:lpstr>
      <vt:lpstr>Photo Editor Photo</vt:lpstr>
      <vt:lpstr>CorelDRAW</vt:lpstr>
      <vt:lpstr>Visio</vt:lpstr>
      <vt:lpstr>Bitmap Image</vt:lpstr>
      <vt:lpstr>Slide 1</vt:lpstr>
      <vt:lpstr>Phoenix and the Windows Research Kernel </vt:lpstr>
      <vt:lpstr>Operating Systems and Middleware</vt:lpstr>
      <vt:lpstr>Agenda</vt:lpstr>
      <vt:lpstr>Attributes Are Used to Annotate Language Elements…</vt:lpstr>
      <vt:lpstr>…But Attributes Can Also Have (Built-in) Behavior</vt:lpstr>
      <vt:lpstr>Let‘s Combine The Idea of Custom Attributes With AOP</vt:lpstr>
      <vt:lpstr>Example: Defining an Aspect in LOOM.NET</vt:lpstr>
      <vt:lpstr>Joinpoints in LOOM.NET</vt:lpstr>
      <vt:lpstr>Aspect-weaving with Gripper-Loom.NET</vt:lpstr>
      <vt:lpstr>The Distributed Control Lab</vt:lpstr>
      <vt:lpstr>Agenda</vt:lpstr>
      <vt:lpstr>A More Sophisticated Example  Dynamic Component Updates</vt:lpstr>
      <vt:lpstr>Components &amp; Root Objects</vt:lpstr>
      <vt:lpstr>Reaching a Reconfigurable State</vt:lpstr>
      <vt:lpstr>Evaluation: PaintDotNet</vt:lpstr>
      <vt:lpstr>Lessons learned</vt:lpstr>
      <vt:lpstr>Agenda</vt:lpstr>
      <vt:lpstr>Assignments</vt:lpstr>
      <vt:lpstr>System Service Call Implementation</vt:lpstr>
      <vt:lpstr>More Assignments</vt:lpstr>
      <vt:lpstr>WRK Visual Studio Projects</vt:lpstr>
      <vt:lpstr>Visual Studio Wizard - Benefits</vt:lpstr>
      <vt:lpstr>VS Wizard: WRK System Call</vt:lpstr>
      <vt:lpstr>Agenda</vt:lpstr>
      <vt:lpstr>Slide 26</vt:lpstr>
      <vt:lpstr>WRK in Classes</vt:lpstr>
      <vt:lpstr>Windows Research Kernel (WRK)</vt:lpstr>
      <vt:lpstr>Exploring the WRK with Phoenix</vt:lpstr>
      <vt:lpstr>Agenda</vt:lpstr>
      <vt:lpstr>WRK and Phoenix</vt:lpstr>
      <vt:lpstr>Demo: Enhancing Phoenix</vt:lpstr>
      <vt:lpstr>Agenda</vt:lpstr>
      <vt:lpstr>KStruct Kernel Runtime Inspection</vt:lpstr>
      <vt:lpstr>Challenges for kernel inspection</vt:lpstr>
      <vt:lpstr>KStruct Approach: Our Solution</vt:lpstr>
      <vt:lpstr>Architecture</vt:lpstr>
      <vt:lpstr>Agenda</vt:lpstr>
      <vt:lpstr>Service-Oriented Computing</vt:lpstr>
      <vt:lpstr>Kernel-Mode Scheduling Server</vt:lpstr>
      <vt:lpstr>Kernel-Mode Scheduling Server Implementation</vt:lpstr>
      <vt:lpstr>Kernel-Mode Scheduling Server Implementation (2)</vt:lpstr>
      <vt:lpstr>Kernel-Mode Scheduling Server Evaluation</vt:lpstr>
      <vt:lpstr>Kernel-Mode Scheduling Server WRK</vt:lpstr>
      <vt:lpstr>Conclusions</vt:lpstr>
      <vt:lpstr>Operating Systems and Middleware - Our Group</vt:lpstr>
      <vt:lpstr>Slide 47</vt:lpstr>
      <vt:lpstr>Slide 48</vt:lpstr>
    </vt:vector>
  </TitlesOfParts>
  <Company>Hasso-Plattner-Institute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Phoenix and the Windows Research Kernel</dc:title>
  <dc:subject>Research Facility Summit</dc:subject>
  <dc:creator>Andreas Polze</dc:creator>
  <dc:description>Event Date: July 28 &amp; 29, 2008
Event Location: Redmond, WA</dc:description>
  <cp:lastModifiedBy>Alexander Schmidt</cp:lastModifiedBy>
  <cp:revision>185</cp:revision>
  <dcterms:created xsi:type="dcterms:W3CDTF">2008-07-24T17:53:14Z</dcterms:created>
  <dcterms:modified xsi:type="dcterms:W3CDTF">2008-08-06T19:19:45Z</dcterms:modified>
</cp:coreProperties>
</file>