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663" r:id="rId2"/>
    <p:sldId id="874" r:id="rId3"/>
    <p:sldId id="818" r:id="rId4"/>
    <p:sldId id="856" r:id="rId5"/>
    <p:sldId id="857" r:id="rId6"/>
    <p:sldId id="869" r:id="rId7"/>
    <p:sldId id="870" r:id="rId8"/>
    <p:sldId id="871" r:id="rId9"/>
    <p:sldId id="923" r:id="rId10"/>
    <p:sldId id="928" r:id="rId11"/>
    <p:sldId id="872" r:id="rId12"/>
    <p:sldId id="873" r:id="rId13"/>
    <p:sldId id="714" r:id="rId14"/>
    <p:sldId id="929" r:id="rId15"/>
    <p:sldId id="921" r:id="rId16"/>
    <p:sldId id="922" r:id="rId17"/>
    <p:sldId id="877" r:id="rId18"/>
    <p:sldId id="878" r:id="rId19"/>
    <p:sldId id="879" r:id="rId20"/>
    <p:sldId id="880" r:id="rId21"/>
    <p:sldId id="881" r:id="rId22"/>
    <p:sldId id="882" r:id="rId23"/>
    <p:sldId id="883" r:id="rId24"/>
    <p:sldId id="884" r:id="rId25"/>
    <p:sldId id="885" r:id="rId26"/>
    <p:sldId id="886" r:id="rId27"/>
    <p:sldId id="887" r:id="rId28"/>
    <p:sldId id="888" r:id="rId29"/>
    <p:sldId id="890" r:id="rId30"/>
    <p:sldId id="891" r:id="rId31"/>
    <p:sldId id="892" r:id="rId32"/>
    <p:sldId id="893" r:id="rId33"/>
    <p:sldId id="895" r:id="rId34"/>
    <p:sldId id="896" r:id="rId35"/>
    <p:sldId id="930" r:id="rId36"/>
    <p:sldId id="931" r:id="rId37"/>
    <p:sldId id="932" r:id="rId38"/>
    <p:sldId id="911" r:id="rId39"/>
    <p:sldId id="912" r:id="rId40"/>
    <p:sldId id="913" r:id="rId41"/>
    <p:sldId id="914" r:id="rId42"/>
    <p:sldId id="829" r:id="rId43"/>
    <p:sldId id="915" r:id="rId44"/>
    <p:sldId id="917" r:id="rId45"/>
    <p:sldId id="918" r:id="rId46"/>
    <p:sldId id="919" r:id="rId47"/>
    <p:sldId id="920" r:id="rId48"/>
    <p:sldId id="926" r:id="rId49"/>
    <p:sldId id="845" r:id="rId50"/>
    <p:sldId id="924" r:id="rId51"/>
    <p:sldId id="925" r:id="rId5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-10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-10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-10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-10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-10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-10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-10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-10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-10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66FFFF"/>
    <a:srgbClr val="F4F4F4"/>
    <a:srgbClr val="400080"/>
    <a:srgbClr val="008080"/>
    <a:srgbClr val="FF00FF"/>
    <a:srgbClr val="FF66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321" autoAdjust="0"/>
  </p:normalViewPr>
  <p:slideViewPr>
    <p:cSldViewPr snapToGrid="0" showGuides="1">
      <p:cViewPr>
        <p:scale>
          <a:sx n="66" d="100"/>
          <a:sy n="66" d="100"/>
        </p:scale>
        <p:origin x="-102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1848" y="-108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patterson:Documents:Par%20Lab:CACM:ClockRates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patterson:Documents:Par%20Lab:CACM:ClockRates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210750058298107"/>
          <c:y val="9.9290436300295493E-2"/>
          <c:w val="0.81165830422078233"/>
          <c:h val="0.72340175018786601"/>
        </c:manualLayout>
      </c:layout>
      <c:scatterChart>
        <c:scatterStyle val="smoothMarker"/>
        <c:ser>
          <c:idx val="2"/>
          <c:order val="0"/>
          <c:tx>
            <c:strRef>
              <c:f>Sheet2!$F$1</c:f>
              <c:strCache>
                <c:ptCount val="1"/>
                <c:pt idx="0">
                  <c:v>SRC 2005</c:v>
                </c:pt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Sheet2!$A$2:$A$21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Sheet2!$F$2:$F$21</c:f>
              <c:numCache>
                <c:formatCode>General</c:formatCode>
                <c:ptCount val="20"/>
                <c:pt idx="4" formatCode="_(* #,##0.0_);_(* \(#,##0.0\);_(* &quot;-&quot;??_);_(@_)">
                  <c:v>5.2039999999999997</c:v>
                </c:pt>
                <c:pt idx="5" formatCode="_(* #,##0.0_);_(* \(#,##0.0\);_(* &quot;-&quot;??_);_(@_)">
                  <c:v>6.7830000000000004</c:v>
                </c:pt>
                <c:pt idx="6" formatCode="_(* #,##0.0_);_(* \(#,##0.0\);_(* &quot;-&quot;??_);_(@_)">
                  <c:v>9.2850000000000001</c:v>
                </c:pt>
                <c:pt idx="7" formatCode="_(* #,##0.0_);_(* \(#,##0.0\);_(* &quot;-&quot;??_);_(@_)">
                  <c:v>10.972000000000005</c:v>
                </c:pt>
                <c:pt idx="8" formatCode="_(* #,##0.0_);_(* \(#,##0.0\);_(* &quot;-&quot;??_);_(@_)">
                  <c:v>12.369000000000005</c:v>
                </c:pt>
                <c:pt idx="9" formatCode="_(* #,##0.0_);_(* \(#,##0.0\);_(* &quot;-&quot;??_);_(@_)">
                  <c:v>15.079000000000002</c:v>
                </c:pt>
                <c:pt idx="10" formatCode="_(* #,##0.0_);_(* \(#,##0.0\);_(* &quot;-&quot;??_);_(@_)">
                  <c:v>17.658000000000001</c:v>
                </c:pt>
                <c:pt idx="11" formatCode="_(* #,##0.0_);_(* \(#,##0.0\);_(* &quot;-&quot;??_);_(@_)">
                  <c:v>20.064999999999991</c:v>
                </c:pt>
                <c:pt idx="12" formatCode="_(* #,##0.0_);_(* \(#,##0.0\);_(* &quot;-&quot;??_);_(@_)">
                  <c:v>22.97999999999999</c:v>
                </c:pt>
                <c:pt idx="13" formatCode="_(* #,##0.0_);_(* \(#,##0.0\);_(* &quot;-&quot;??_);_(@_)">
                  <c:v>28.356000000000005</c:v>
                </c:pt>
                <c:pt idx="14" formatCode="_(* #,##0.0_);_(* \(#,##0.0\);_(* &quot;-&quot;??_);_(@_)">
                  <c:v>33.403000000000006</c:v>
                </c:pt>
                <c:pt idx="15" formatCode="_(* #,##0.0_);_(* \(#,##0.0\);_(* &quot;-&quot;??_);_(@_)">
                  <c:v>39.683</c:v>
                </c:pt>
                <c:pt idx="16" formatCode="_(* #,##0.0_);_(* \(#,##0.0\);_(* &quot;-&quot;??_);_(@_)">
                  <c:v>45.535000000000011</c:v>
                </c:pt>
                <c:pt idx="17" formatCode="_(* #,##0.0_);_(* \(#,##0.0\);_(* &quot;-&quot;??_);_(@_)">
                  <c:v>53.207000000000001</c:v>
                </c:pt>
                <c:pt idx="18" formatCode="_(* #,##0.0_);_(* \(#,##0.0\);_(* &quot;-&quot;??_);_(@_)">
                  <c:v>62.443000000000005</c:v>
                </c:pt>
                <c:pt idx="19" formatCode="_(* #,##0.0_);_(* \(#,##0.0\);_(* &quot;-&quot;??_);_(@_)">
                  <c:v>73.111999999999995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Sheet2!$J$1</c:f>
              <c:strCache>
                <c:ptCount val="1"/>
                <c:pt idx="0">
                  <c:v>Intel</c:v>
                </c:pt>
              </c:strCache>
            </c:strRef>
          </c:tx>
          <c:spPr>
            <a:ln w="38100">
              <a:solidFill>
                <a:srgbClr val="33CCCC"/>
              </a:solidFill>
              <a:prstDash val="solid"/>
            </a:ln>
          </c:spPr>
          <c:marker>
            <c:symbol val="none"/>
          </c:marker>
          <c:xVal>
            <c:numRef>
              <c:f>Sheet2!$A$2:$A$6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numCache>
            </c:numRef>
          </c:xVal>
          <c:yVal>
            <c:numRef>
              <c:f>Sheet2!$J$2:$J$6</c:f>
              <c:numCache>
                <c:formatCode>_(* #,##0.0_);_(* \(#,##0.0\);_(* "-"??_);_(@_)</c:formatCode>
                <c:ptCount val="5"/>
                <c:pt idx="0">
                  <c:v>2</c:v>
                </c:pt>
                <c:pt idx="1">
                  <c:v>2.8</c:v>
                </c:pt>
                <c:pt idx="2">
                  <c:v>3.2</c:v>
                </c:pt>
                <c:pt idx="3">
                  <c:v>3.6</c:v>
                </c:pt>
                <c:pt idx="4">
                  <c:v>3.8</c:v>
                </c:pt>
              </c:numCache>
            </c:numRef>
          </c:yVal>
          <c:smooth val="1"/>
        </c:ser>
        <c:axId val="48774144"/>
        <c:axId val="44938368"/>
      </c:scatterChart>
      <c:valAx>
        <c:axId val="48774144"/>
        <c:scaling>
          <c:orientation val="minMax"/>
          <c:max val="2013"/>
          <c:min val="2001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938368"/>
        <c:crosses val="autoZero"/>
        <c:crossBetween val="midCat"/>
        <c:majorUnit val="2"/>
        <c:minorUnit val="1"/>
      </c:valAx>
      <c:valAx>
        <c:axId val="44938368"/>
        <c:scaling>
          <c:orientation val="minMax"/>
          <c:max val="25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2800"/>
            </a:pPr>
            <a:endParaRPr lang="en-US"/>
          </a:p>
        </c:txPr>
        <c:crossAx val="48774144"/>
        <c:crosses val="autoZero"/>
        <c:crossBetween val="midCat"/>
        <c:majorUnit val="5"/>
        <c:minorUnit val="2.5"/>
      </c:valAx>
      <c:spPr>
        <a:solidFill>
          <a:srgbClr val="FFFFFF"/>
        </a:solidFill>
        <a:ln w="3175" cap="flat" cmpd="sng" algn="ctr">
          <a:solidFill>
            <a:sysClr val="windowText" lastClr="000000"/>
          </a:solidFill>
          <a:prstDash val="solid"/>
          <a:round/>
          <a:headEnd type="none" w="med" len="med"/>
          <a:tailEnd type="none" w="med" len="me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00">
          <a:latin typeface="Times New Roman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210750058298102"/>
          <c:y val="9.9290436300295465E-2"/>
          <c:w val="0.81165830422078233"/>
          <c:h val="0.72340175018786601"/>
        </c:manualLayout>
      </c:layout>
      <c:scatterChart>
        <c:scatterStyle val="smoothMarker"/>
        <c:ser>
          <c:idx val="2"/>
          <c:order val="0"/>
          <c:tx>
            <c:strRef>
              <c:f>Sheet2!$F$1</c:f>
              <c:strCache>
                <c:ptCount val="1"/>
                <c:pt idx="0">
                  <c:v>SRC 2005</c:v>
                </c:pt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Sheet2!$A$2:$A$21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Sheet2!$F$2:$F$21</c:f>
              <c:numCache>
                <c:formatCode>General</c:formatCode>
                <c:ptCount val="20"/>
                <c:pt idx="4" formatCode="_(* #,##0.0_);_(* \(#,##0.0\);_(* &quot;-&quot;??_);_(@_)">
                  <c:v>5.2039999999999997</c:v>
                </c:pt>
                <c:pt idx="5" formatCode="_(* #,##0.0_);_(* \(#,##0.0\);_(* &quot;-&quot;??_);_(@_)">
                  <c:v>6.7830000000000004</c:v>
                </c:pt>
                <c:pt idx="6" formatCode="_(* #,##0.0_);_(* \(#,##0.0\);_(* &quot;-&quot;??_);_(@_)">
                  <c:v>9.2850000000000001</c:v>
                </c:pt>
                <c:pt idx="7" formatCode="_(* #,##0.0_);_(* \(#,##0.0\);_(* &quot;-&quot;??_);_(@_)">
                  <c:v>10.972000000000005</c:v>
                </c:pt>
                <c:pt idx="8" formatCode="_(* #,##0.0_);_(* \(#,##0.0\);_(* &quot;-&quot;??_);_(@_)">
                  <c:v>12.369000000000005</c:v>
                </c:pt>
                <c:pt idx="9" formatCode="_(* #,##0.0_);_(* \(#,##0.0\);_(* &quot;-&quot;??_);_(@_)">
                  <c:v>15.079000000000002</c:v>
                </c:pt>
                <c:pt idx="10" formatCode="_(* #,##0.0_);_(* \(#,##0.0\);_(* &quot;-&quot;??_);_(@_)">
                  <c:v>17.658000000000001</c:v>
                </c:pt>
                <c:pt idx="11" formatCode="_(* #,##0.0_);_(* \(#,##0.0\);_(* &quot;-&quot;??_);_(@_)">
                  <c:v>20.064999999999991</c:v>
                </c:pt>
                <c:pt idx="12" formatCode="_(* #,##0.0_);_(* \(#,##0.0\);_(* &quot;-&quot;??_);_(@_)">
                  <c:v>22.97999999999999</c:v>
                </c:pt>
                <c:pt idx="13" formatCode="_(* #,##0.0_);_(* \(#,##0.0\);_(* &quot;-&quot;??_);_(@_)">
                  <c:v>28.356000000000005</c:v>
                </c:pt>
                <c:pt idx="14" formatCode="_(* #,##0.0_);_(* \(#,##0.0\);_(* &quot;-&quot;??_);_(@_)">
                  <c:v>33.403000000000006</c:v>
                </c:pt>
                <c:pt idx="15" formatCode="_(* #,##0.0_);_(* \(#,##0.0\);_(* &quot;-&quot;??_);_(@_)">
                  <c:v>39.683</c:v>
                </c:pt>
                <c:pt idx="16" formatCode="_(* #,##0.0_);_(* \(#,##0.0\);_(* &quot;-&quot;??_);_(@_)">
                  <c:v>45.535000000000011</c:v>
                </c:pt>
                <c:pt idx="17" formatCode="_(* #,##0.0_);_(* \(#,##0.0\);_(* &quot;-&quot;??_);_(@_)">
                  <c:v>53.207000000000001</c:v>
                </c:pt>
                <c:pt idx="18" formatCode="_(* #,##0.0_);_(* \(#,##0.0\);_(* &quot;-&quot;??_);_(@_)">
                  <c:v>62.443000000000005</c:v>
                </c:pt>
                <c:pt idx="19" formatCode="_(* #,##0.0_);_(* \(#,##0.0\);_(* &quot;-&quot;??_);_(@_)">
                  <c:v>73.111999999999995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Sheet2!$H$1</c:f>
              <c:strCache>
                <c:ptCount val="1"/>
                <c:pt idx="0">
                  <c:v>SRC 2007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ymbol val="none"/>
          </c:marker>
          <c:xVal>
            <c:numRef>
              <c:f>Sheet2!$A$2:$A$23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xVal>
          <c:yVal>
            <c:numRef>
              <c:f>Sheet2!$H$2:$H$23</c:f>
              <c:numCache>
                <c:formatCode>General</c:formatCode>
                <c:ptCount val="22"/>
                <c:pt idx="6" formatCode="_(* #,##0.0_);_(* \(#,##0.0\);_(* &quot;-&quot;??_);_(@_)">
                  <c:v>4.7</c:v>
                </c:pt>
                <c:pt idx="7" formatCode="_(* #,##0.0_);_(* \(#,##0.0\);_(* &quot;-&quot;??_);_(@_)">
                  <c:v>5.0629999999999979</c:v>
                </c:pt>
                <c:pt idx="8" formatCode="_(* #,##0.0_);_(* \(#,##0.0\);_(* &quot;-&quot;??_);_(@_)">
                  <c:v>5.4539999999999997</c:v>
                </c:pt>
                <c:pt idx="9" formatCode="_(* #,##0.0_);_(* \(#,##0.0\);_(* &quot;-&quot;??_);_(@_)">
                  <c:v>5.875</c:v>
                </c:pt>
                <c:pt idx="10" formatCode="_(* #,##0.0_);_(* \(#,##0.0\);_(* &quot;-&quot;??_);_(@_)">
                  <c:v>6.328999999999998</c:v>
                </c:pt>
                <c:pt idx="11" formatCode="_(* #,##0.0_);_(* \(#,##0.0\);_(* &quot;-&quot;??_);_(@_)">
                  <c:v>6.8169999999999966</c:v>
                </c:pt>
                <c:pt idx="12" formatCode="_(* #,##0.0_);_(* \(#,##0.0\);_(* &quot;-&quot;??_);_(@_)">
                  <c:v>7.3439999999999976</c:v>
                </c:pt>
                <c:pt idx="13" formatCode="_(* #,##0.0_);_(* \(#,##0.0\);_(* &quot;-&quot;??_);_(@_)">
                  <c:v>7.9110000000000014</c:v>
                </c:pt>
                <c:pt idx="14" formatCode="_(* #,##0.0_);_(* \(#,##0.0\);_(* &quot;-&quot;??_);_(@_)">
                  <c:v>8.5220000000000002</c:v>
                </c:pt>
                <c:pt idx="15" formatCode="_(* #,##0.0_);_(* \(#,##0.0\);_(* &quot;-&quot;??_);_(@_)">
                  <c:v>9.18</c:v>
                </c:pt>
                <c:pt idx="16" formatCode="_(* #,##0.0_);_(* \(#,##0.0\);_(* &quot;-&quot;??_);_(@_)">
                  <c:v>9.8890000000000047</c:v>
                </c:pt>
                <c:pt idx="17" formatCode="_(* #,##0.0_);_(* \(#,##0.0\);_(* &quot;-&quot;??_);_(@_)">
                  <c:v>10.652000000000005</c:v>
                </c:pt>
                <c:pt idx="18" formatCode="_(* #,##0.0_);_(* \(#,##0.0\);_(* &quot;-&quot;??_);_(@_)">
                  <c:v>11.475000000000005</c:v>
                </c:pt>
                <c:pt idx="19" formatCode="_(* #,##0.0_);_(* \(#,##0.0\);_(* &quot;-&quot;??_);_(@_)">
                  <c:v>12.361000000000002</c:v>
                </c:pt>
                <c:pt idx="20" formatCode="_(* #,##0.0_);_(* \(#,##0.0\);_(* &quot;-&quot;??_);_(@_)">
                  <c:v>13.315000000000005</c:v>
                </c:pt>
                <c:pt idx="21" formatCode="_(* #,##0.0_);_(* \(#,##0.0\);_(* &quot;-&quot;??_);_(@_)">
                  <c:v>14.343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Sheet2!$J$1</c:f>
              <c:strCache>
                <c:ptCount val="1"/>
                <c:pt idx="0">
                  <c:v>Intel</c:v>
                </c:pt>
              </c:strCache>
            </c:strRef>
          </c:tx>
          <c:spPr>
            <a:ln w="38100">
              <a:solidFill>
                <a:srgbClr val="33CCCC"/>
              </a:solidFill>
              <a:prstDash val="solid"/>
            </a:ln>
          </c:spPr>
          <c:marker>
            <c:symbol val="none"/>
          </c:marker>
          <c:xVal>
            <c:numRef>
              <c:f>Sheet2!$A$2:$A$6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numCache>
            </c:numRef>
          </c:xVal>
          <c:yVal>
            <c:numRef>
              <c:f>Sheet2!$J$2:$J$6</c:f>
              <c:numCache>
                <c:formatCode>_(* #,##0.0_);_(* \(#,##0.0\);_(* "-"??_);_(@_)</c:formatCode>
                <c:ptCount val="5"/>
                <c:pt idx="0">
                  <c:v>2</c:v>
                </c:pt>
                <c:pt idx="1">
                  <c:v>2.8</c:v>
                </c:pt>
                <c:pt idx="2">
                  <c:v>3.2</c:v>
                </c:pt>
                <c:pt idx="3">
                  <c:v>3.6</c:v>
                </c:pt>
                <c:pt idx="4">
                  <c:v>3.8</c:v>
                </c:pt>
              </c:numCache>
            </c:numRef>
          </c:yVal>
          <c:smooth val="1"/>
        </c:ser>
        <c:ser>
          <c:idx val="0"/>
          <c:order val="3"/>
          <c:tx>
            <c:v>Multicore</c:v>
          </c:tx>
          <c:spPr>
            <a:ln w="38100" cmpd="sng"/>
          </c:spPr>
          <c:marker>
            <c:symbol val="none"/>
          </c:marker>
          <c:xVal>
            <c:numRef>
              <c:f>Sheet2!$A$7:$A$9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xVal>
          <c:yVal>
            <c:numRef>
              <c:f>Sheet2!$J$7:$J$9</c:f>
              <c:numCache>
                <c:formatCode>_(* #,##0.0_);_(* \(#,##0.0\);_(* "-"??_);_(@_)</c:formatCode>
                <c:ptCount val="3"/>
                <c:pt idx="0" formatCode="General">
                  <c:v>2.4</c:v>
                </c:pt>
                <c:pt idx="1">
                  <c:v>2.6670000000000011</c:v>
                </c:pt>
                <c:pt idx="2">
                  <c:v>3.1659999999999999</c:v>
                </c:pt>
              </c:numCache>
            </c:numRef>
          </c:yVal>
          <c:smooth val="1"/>
        </c:ser>
        <c:axId val="49118592"/>
        <c:axId val="49124480"/>
      </c:scatterChart>
      <c:valAx>
        <c:axId val="49118592"/>
        <c:scaling>
          <c:orientation val="minMax"/>
          <c:max val="2013"/>
          <c:min val="2001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9124480"/>
        <c:crosses val="autoZero"/>
        <c:crossBetween val="midCat"/>
        <c:majorUnit val="2"/>
        <c:minorUnit val="1"/>
      </c:valAx>
      <c:valAx>
        <c:axId val="49124480"/>
        <c:scaling>
          <c:orientation val="minMax"/>
          <c:max val="25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2800"/>
            </a:pPr>
            <a:endParaRPr lang="en-US"/>
          </a:p>
        </c:txPr>
        <c:crossAx val="49118592"/>
        <c:crosses val="autoZero"/>
        <c:crossBetween val="midCat"/>
        <c:majorUnit val="5"/>
        <c:minorUnit val="2.5"/>
      </c:valAx>
      <c:spPr>
        <a:solidFill>
          <a:srgbClr val="FFFFFF"/>
        </a:solidFill>
        <a:ln w="3175" cap="flat" cmpd="sng" algn="ctr">
          <a:solidFill>
            <a:sysClr val="windowText" lastClr="000000"/>
          </a:solidFill>
          <a:prstDash val="solid"/>
          <a:round/>
          <a:headEnd type="none" w="med" len="med"/>
          <a:tailEnd type="none" w="med" len="me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00">
          <a:latin typeface="Times New Roman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ffectLst/>
              </a:defRPr>
            </a:lvl1pPr>
          </a:lstStyle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ffectLst/>
              </a:defRPr>
            </a:lvl1pPr>
          </a:lstStyle>
          <a:p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ffectLst/>
              </a:defRPr>
            </a:lvl1pPr>
          </a:lstStyle>
          <a:p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ffectLst/>
              </a:defRPr>
            </a:lvl1pPr>
          </a:lstStyle>
          <a:p>
            <a:fld id="{690200EF-6798-4E54-9E7D-EBF94CBE33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ffectLst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ffectLst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ffectLst/>
              </a:defRPr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ffectLst/>
              </a:defRPr>
            </a:lvl1pPr>
          </a:lstStyle>
          <a:p>
            <a:fld id="{B2A02937-20B5-4548-B88C-10DFCFE824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B0AE2-CDF9-4A43-B693-23330DAAD768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4823E-992B-4845-A022-419822CE9C67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97432-DAC1-4CF0-950D-DF04A706C69C}" type="slidenum">
              <a:rPr lang="en-US"/>
              <a:pPr/>
              <a:t>15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31170-1DBB-4DA0-9103-93B27A7D0B9E}" type="slidenum">
              <a:rPr lang="en-US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C9212-A05F-4350-AE2C-3BC9BC6FA154}" type="slidenum">
              <a:rPr lang="en-US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72757-767B-4104-BDA2-A739F8DBBF6A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1FB04-7BB7-43DE-874E-7D7453BA5EEC}" type="slidenum">
              <a:rPr lang="en-US"/>
              <a:pPr/>
              <a:t>19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2A5D5-96C3-4D33-9158-34296658CCFA}" type="slidenum">
              <a:rPr lang="en-US"/>
              <a:pPr/>
              <a:t>20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58BC8-A961-4BF1-A9C1-D55B59E78883}" type="slidenum">
              <a:rPr lang="en-US"/>
              <a:pPr/>
              <a:t>21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7045" tIns="48523" rIns="97045" bIns="4852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3D1C0-0776-4258-9F93-C949F585DAC0}" type="slidenum">
              <a:rPr lang="en-US"/>
              <a:pPr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18933-228D-41E1-A7D9-97BF94C2DC9D}" type="slidenum">
              <a:rPr lang="en-US"/>
              <a:pPr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8698B-667C-44FE-ACC1-57D685F85DE0}" type="slidenum">
              <a:rPr lang="en-US"/>
              <a:pPr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AB25E-BFBE-4DD7-85BA-C46C6A9DC38E}" type="slidenum">
              <a:rPr lang="en-US"/>
              <a:pPr/>
              <a:t>25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C9B9-F177-406C-B990-D14F9E3F9F93}" type="slidenum">
              <a:rPr lang="en-US"/>
              <a:pPr/>
              <a:t>26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47014-B7B8-4E82-977B-6CA0C57540C5}" type="slidenum">
              <a:rPr lang="en-US"/>
              <a:pPr/>
              <a:t>27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D8F3D-2821-4E27-9459-1000F484A32D}" type="slidenum">
              <a:rPr lang="en-US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58460-73D6-4C09-BF54-AA51114B729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9F042-C790-409E-84F1-D673F9B17C03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F33B3-993F-4738-97DB-520C2344C20A}" type="slidenum">
              <a:rPr lang="en-US"/>
              <a:pPr/>
              <a:t>30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A26DC-2E57-4E85-BCCD-C1053F2E2D76}" type="slidenum">
              <a:rPr lang="en-US"/>
              <a:pPr/>
              <a:t>31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0841B-2CF2-4DE9-B92C-AEC280E9D618}" type="slidenum">
              <a:rPr lang="en-US"/>
              <a:pPr/>
              <a:t>32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FF6A5-F2DC-4855-A632-EF9E86603A75}" type="slidenum">
              <a:rPr lang="en-US"/>
              <a:pPr/>
              <a:t>33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DBF15-3598-42FE-BCE2-D850DE4B3C72}" type="slidenum">
              <a:rPr lang="en-US"/>
              <a:pPr/>
              <a:t>34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2DB09-1876-4CFA-A19F-4E1AFFFC50A5}" type="slidenum">
              <a:rPr lang="en-US"/>
              <a:pPr/>
              <a:t>35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39C17-4B45-4B8E-A5C3-CE231BAF0CE9}" type="slidenum">
              <a:rPr lang="en-US"/>
              <a:pPr/>
              <a:t>36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3A001-E195-4FF0-AF4C-0C7C73093900}" type="slidenum">
              <a:rPr lang="en-US"/>
              <a:pPr/>
              <a:t>37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B3121-5744-4C15-B4AC-3181C01817E1}" type="slidenum">
              <a:rPr lang="en-US"/>
              <a:pPr/>
              <a:t>38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F3BDF-AC88-4407-94D4-F3415D83005C}" type="slidenum">
              <a:rPr lang="en-US"/>
              <a:pPr/>
              <a:t>39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AAA74-EED0-4FB5-A1C6-F22B6FC1CC70}" type="slidenum">
              <a:rPr lang="en-US"/>
              <a:pPr/>
              <a:t>40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11986-E593-4DE7-AD0F-7812B3A73DD3}" type="slidenum">
              <a:rPr lang="en-US"/>
              <a:pPr/>
              <a:t>41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F2D3A-5C19-438F-A553-AE21D3CB0CAD}" type="slidenum">
              <a:rPr lang="en-US"/>
              <a:pPr/>
              <a:t>42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FE19-B617-4A95-A398-6FB21A9561B9}" type="slidenum">
              <a:rPr lang="en-US"/>
              <a:pPr/>
              <a:t>43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847B3-3FAC-4192-8481-A5E8B192F144}" type="slidenum">
              <a:rPr lang="en-US"/>
              <a:pPr/>
              <a:t>44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25763" y="541338"/>
            <a:ext cx="3687762" cy="2765425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3487738"/>
            <a:ext cx="7015162" cy="33067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1F2E2-F814-4F33-A225-ACD55EC7B16B}" type="slidenum">
              <a:rPr lang="en-US"/>
              <a:pPr/>
              <a:t>45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7B7E7-BBC7-4BF0-988D-480A281C0D52}" type="slidenum">
              <a:rPr lang="en-US"/>
              <a:pPr/>
              <a:t>46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C3348-3718-4F57-A379-8563493686C5}" type="slidenum">
              <a:rPr lang="en-US"/>
              <a:pPr/>
              <a:t>47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3AE84-BF56-48EB-845A-9F1C0D6AC010}" type="slidenum">
              <a:rPr lang="en-US"/>
              <a:pPr/>
              <a:t>49</a:t>
            </a:fld>
            <a:endParaRPr lang="en-US"/>
          </a:p>
        </p:txBody>
      </p:sp>
      <p:sp>
        <p:nvSpPr>
          <p:cNvPr id="10547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Gray @ SIGMOD 2 June 1999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http://research.microsoft.com/~gray/talks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E0DB4-0577-4CC9-B032-41C7DADB5028}" type="slidenum">
              <a:rPr lang="en-US"/>
              <a:pPr/>
              <a:t>7</a:t>
            </a:fld>
            <a:endParaRPr lang="en-US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0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2937-20B5-4548-B88C-10DFCFE824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ridge_berkeley_color_m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0"/>
            <a:ext cx="6037262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4"/>
          <p:cNvSpPr txBox="1">
            <a:spLocks noChangeArrowheads="1"/>
          </p:cNvSpPr>
          <p:nvPr userDrawn="1"/>
        </p:nvSpPr>
        <p:spPr bwMode="auto">
          <a:xfrm>
            <a:off x="6242050" y="381000"/>
            <a:ext cx="1312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  <a:t>Parallel </a:t>
            </a:r>
            <a:b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</a:br>
            <a: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  <a:t>Applications</a:t>
            </a:r>
            <a:endParaRPr lang="en-US" sz="1400">
              <a:effectLst/>
              <a:latin typeface="Tahoma" pitchFamily="34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 userDrawn="1"/>
        </p:nvSpPr>
        <p:spPr bwMode="auto">
          <a:xfrm>
            <a:off x="1847850" y="460375"/>
            <a:ext cx="112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  <a:t>Parallel </a:t>
            </a:r>
            <a:b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</a:br>
            <a: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  <a:t>Hardware</a:t>
            </a:r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4217988" y="1946275"/>
            <a:ext cx="9985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  <a:t>Parallel </a:t>
            </a:r>
            <a:b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</a:br>
            <a: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  <a:t>Software</a:t>
            </a: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206375" y="2149475"/>
            <a:ext cx="1598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  <a:t>IT industry</a:t>
            </a:r>
          </a:p>
          <a:p>
            <a:pPr algn="r"/>
            <a: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  <a:t>(Silicon Valley)</a:t>
            </a:r>
          </a:p>
        </p:txBody>
      </p:sp>
      <p:sp>
        <p:nvSpPr>
          <p:cNvPr id="9" name="Text Box 25"/>
          <p:cNvSpPr txBox="1">
            <a:spLocks noChangeArrowheads="1"/>
          </p:cNvSpPr>
          <p:nvPr userDrawn="1"/>
        </p:nvSpPr>
        <p:spPr bwMode="auto">
          <a:xfrm>
            <a:off x="7608888" y="2212975"/>
            <a:ext cx="741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FF"/>
                </a:solidFill>
                <a:effectLst/>
                <a:latin typeface="Tahoma" pitchFamily="34" charset="0"/>
              </a:rPr>
              <a:t>Users</a:t>
            </a: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990600" y="2743200"/>
            <a:ext cx="7086600" cy="2209800"/>
          </a:xfrm>
        </p:spPr>
        <p:txBody>
          <a:bodyPr/>
          <a:lstStyle>
            <a:lvl1pPr>
              <a:defRPr sz="42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471613" y="4495800"/>
            <a:ext cx="6019800" cy="175260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9AF44E-307A-4191-AB97-8252A6447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4C487-855A-4DA8-8D45-4EE3880F4C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46088"/>
            <a:ext cx="2125662" cy="5873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446088"/>
            <a:ext cx="6226175" cy="5873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7D4BB2-18D4-453B-AC2B-3CBDA77FD0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446088"/>
            <a:ext cx="7315200" cy="746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6350"/>
            <a:ext cx="4038600" cy="5043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6350"/>
            <a:ext cx="4038600" cy="5043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5A1C76-729A-4615-9A3E-B4064BDB90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446088"/>
            <a:ext cx="7315200" cy="746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76350"/>
            <a:ext cx="8229600" cy="50434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456F11-FF09-43FF-B9B0-4605C0BB07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A71D96-1AFE-4903-AAE1-598A563BE0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07346F-4328-4FB3-8C55-0B577ADC85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6350"/>
            <a:ext cx="4038600" cy="504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6350"/>
            <a:ext cx="4038600" cy="504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ACE262-FF48-4695-9891-C8122F403D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D6CC7-F6B1-4778-B459-6B87E6FB31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0FB30-0765-435C-9064-B18C3A2EE9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3F6EE3-649E-498C-A566-B14A80FAB0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FAC4CD-C0C8-4A26-B433-5578AF895C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20A145-1882-46F7-947F-3B1277E795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6063"/>
            <a:ext cx="2895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/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 Black" pitchFamily="34" charset="0"/>
              </a:defRPr>
            </a:lvl1pPr>
          </a:lstStyle>
          <a:p>
            <a:fld id="{BEFA07CE-0A13-4AA4-92A9-5A8E1ACEA23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hlink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hlink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hlink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446088"/>
            <a:ext cx="7315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6350"/>
            <a:ext cx="82296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5113"/>
            <a:ext cx="21336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34" charset="0"/>
              </a:defRPr>
            </a:lvl1pPr>
          </a:lstStyle>
          <a:p>
            <a:endParaRPr lang="en-US"/>
          </a:p>
        </p:txBody>
      </p:sp>
      <p:pic>
        <p:nvPicPr>
          <p:cNvPr id="1032" name="Picture 20" descr="Viewlogo_new0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366000" y="0"/>
            <a:ext cx="1778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1.xls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B0C7C8-AFE1-4E10-9E9E-0A5A1789F02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09975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a typeface="ＭＳ Ｐゴシック" pitchFamily="34" charset="-128"/>
              </a:rPr>
              <a:t>The Parallel Computing Landscape: </a:t>
            </a:r>
            <a:br>
              <a:rPr lang="en-US" sz="3400" dirty="0" smtClean="0">
                <a:ea typeface="ＭＳ Ｐゴシック" pitchFamily="34" charset="-128"/>
              </a:rPr>
            </a:br>
            <a:r>
              <a:rPr lang="en-US" sz="3400" dirty="0" smtClean="0">
                <a:ea typeface="ＭＳ Ｐゴシック" pitchFamily="34" charset="-128"/>
              </a:rPr>
              <a:t>A View from Berkeley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050" y="5024438"/>
            <a:ext cx="8597900" cy="9223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ea typeface="ＭＳ Ｐゴシック" pitchFamily="34" charset="-128"/>
              </a:rPr>
              <a:t>Dave Patterson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ea typeface="ＭＳ Ｐゴシック" pitchFamily="34" charset="-128"/>
              </a:rPr>
              <a:t>Parallel Computing Laboratory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ea typeface="ＭＳ Ｐゴシック" pitchFamily="34" charset="-128"/>
              </a:rPr>
              <a:t>U.C. Berkeley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732213" y="6027738"/>
            <a:ext cx="1543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effectLst/>
                <a:latin typeface="Tahoma" pitchFamily="34" charset="0"/>
                <a:cs typeface="Tahoma" pitchFamily="34" charset="0"/>
              </a:rPr>
              <a:t>July, 2008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ea typeface="ＭＳ Ｐゴシック" pitchFamily="34" charset="-128"/>
              </a:rPr>
              <a:t>What Caused the Revolution?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ea typeface="ＭＳ Ｐゴシック" pitchFamily="34" charset="-128"/>
              </a:rPr>
              <a:t>Is it an Interesting, Important Research Problem or Just Doing Industry’s Dirty Work?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Why Might We Succeed (this time)?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Example Coordinated Attack: Par Lab @ UCB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Conclusion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657C59E-988B-43E4-9AA5-0CD4F9A550F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might we succeed this time?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No Killer Microprocessor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 one is building a faster serial microprocessor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Programmers needing more performance have no other option than parallel hardware</a:t>
            </a:r>
          </a:p>
          <a:p>
            <a:r>
              <a:rPr lang="en-US" smtClean="0">
                <a:ea typeface="ＭＳ Ｐゴシック" pitchFamily="34" charset="-128"/>
              </a:rPr>
              <a:t>Vitality of Open Source Software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OSS community is a meritocracy, so it’s more likely to embrace technical advances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OSS more significant commercially than in past </a:t>
            </a:r>
          </a:p>
          <a:p>
            <a:r>
              <a:rPr lang="en-US" smtClean="0">
                <a:ea typeface="ＭＳ Ｐゴシック" pitchFamily="34" charset="-128"/>
              </a:rPr>
              <a:t>All the Wood Behind One Arrow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Whole industry committed, so more people working on it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D36CD7-3B66-4ECC-A12A-636A66EB55C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might we succeed this time?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Single-Chip Multiprocessors Enable Innovation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Enables inventions that were impractical or uneconomical </a:t>
            </a:r>
          </a:p>
          <a:p>
            <a:r>
              <a:rPr lang="en-US" smtClean="0">
                <a:ea typeface="ＭＳ Ｐゴシック" pitchFamily="34" charset="-128"/>
              </a:rPr>
              <a:t>FPGA prototypes shorten HW/SW cycle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Fast enough to run whole SW stack, can change every day vs. every 5 years</a:t>
            </a:r>
          </a:p>
          <a:p>
            <a:r>
              <a:rPr lang="en-US" smtClean="0">
                <a:ea typeface="ＭＳ Ｐゴシック" pitchFamily="34" charset="-128"/>
              </a:rPr>
              <a:t>Necessity Bolsters Courage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Since we must find a solution, industry is more likely to take risks in trying potential solutions</a:t>
            </a:r>
          </a:p>
          <a:p>
            <a:r>
              <a:rPr lang="en-US" smtClean="0">
                <a:ea typeface="ＭＳ Ｐゴシック" pitchFamily="34" charset="-128"/>
              </a:rPr>
              <a:t>Multicore Synergy with Software as a Service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6061EF-9E9C-4B42-9D98-AB0C523D0E5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32414D-7D62-4C9A-80B9-38C5FC84C442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>
          <a:xfrm>
            <a:off x="195263" y="628650"/>
            <a:ext cx="8504237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Context: Re-inventing Client/Server</a:t>
            </a:r>
          </a:p>
        </p:txBody>
      </p:sp>
      <p:sp>
        <p:nvSpPr>
          <p:cNvPr id="889865" name="Rectangle 9"/>
          <p:cNvSpPr>
            <a:spLocks noChangeArrowheads="1"/>
          </p:cNvSpPr>
          <p:nvPr/>
        </p:nvSpPr>
        <p:spPr bwMode="auto">
          <a:xfrm>
            <a:off x="274638" y="5213350"/>
            <a:ext cx="813276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3000">
                <a:effectLst/>
                <a:latin typeface="Tahoma" pitchFamily="34" charset="0"/>
              </a:rPr>
              <a:t>Laptop/Handheld as future client, </a:t>
            </a:r>
            <a:br>
              <a:rPr lang="en-US" sz="3000">
                <a:effectLst/>
                <a:latin typeface="Tahoma" pitchFamily="34" charset="0"/>
              </a:rPr>
            </a:br>
            <a:r>
              <a:rPr lang="en-US" sz="3000">
                <a:effectLst/>
                <a:latin typeface="Tahoma" pitchFamily="34" charset="0"/>
              </a:rPr>
              <a:t>Datacenter as future server</a:t>
            </a:r>
          </a:p>
        </p:txBody>
      </p:sp>
      <p:grpSp>
        <p:nvGrpSpPr>
          <p:cNvPr id="32773" name="Group 19"/>
          <p:cNvGrpSpPr>
            <a:grpSpLocks/>
          </p:cNvGrpSpPr>
          <p:nvPr/>
        </p:nvGrpSpPr>
        <p:grpSpPr bwMode="auto">
          <a:xfrm>
            <a:off x="212725" y="1246188"/>
            <a:ext cx="8931275" cy="1169987"/>
            <a:chOff x="134" y="913"/>
            <a:chExt cx="5626" cy="737"/>
          </a:xfrm>
        </p:grpSpPr>
        <p:pic>
          <p:nvPicPr>
            <p:cNvPr id="3277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0" y="913"/>
              <a:ext cx="125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 Box 18"/>
            <p:cNvSpPr txBox="1">
              <a:spLocks noChangeArrowheads="1"/>
            </p:cNvSpPr>
            <p:nvPr/>
          </p:nvSpPr>
          <p:spPr bwMode="auto">
            <a:xfrm>
              <a:off x="134" y="981"/>
              <a:ext cx="4603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</a:pPr>
              <a:r>
                <a:rPr lang="en-US" sz="3000">
                  <a:effectLst/>
                  <a:latin typeface="Tahoma" pitchFamily="34" charset="0"/>
                </a:rPr>
                <a:t> “The Datacenter is the Computer”</a:t>
              </a:r>
            </a:p>
            <a:p>
              <a:pPr lvl="1"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</a:pPr>
              <a:r>
                <a:rPr lang="en-US" sz="2800">
                  <a:effectLst/>
                  <a:latin typeface="Tahoma" pitchFamily="34" charset="0"/>
                </a:rPr>
                <a:t>Building sized computers: Google, MS, …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87325" y="2325688"/>
            <a:ext cx="8956675" cy="3346450"/>
            <a:chOff x="118" y="1465"/>
            <a:chExt cx="5642" cy="2108"/>
          </a:xfrm>
        </p:grpSpPr>
        <p:pic>
          <p:nvPicPr>
            <p:cNvPr id="32775" name="Picture 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2" y="1504"/>
              <a:ext cx="1088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Text Box 21"/>
            <p:cNvSpPr txBox="1">
              <a:spLocks noChangeArrowheads="1"/>
            </p:cNvSpPr>
            <p:nvPr/>
          </p:nvSpPr>
          <p:spPr bwMode="auto">
            <a:xfrm>
              <a:off x="118" y="1465"/>
              <a:ext cx="4829" cy="2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</a:pPr>
              <a:r>
                <a:rPr lang="en-US" sz="3000">
                  <a:effectLst/>
                  <a:latin typeface="Tahoma" pitchFamily="34" charset="0"/>
                </a:rPr>
                <a:t> “The Laptop/Handheld is the Computer”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</a:pPr>
              <a:r>
                <a:rPr lang="en-US" sz="2800">
                  <a:effectLst/>
                  <a:latin typeface="Tahoma" pitchFamily="34" charset="0"/>
                </a:rPr>
                <a:t> ‘07: HP no. laptops &gt; desktops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</a:pPr>
              <a:r>
                <a:rPr lang="en-US" sz="2800">
                  <a:effectLst/>
                  <a:latin typeface="Tahoma" pitchFamily="34" charset="0"/>
                </a:rPr>
                <a:t> 1B+ Cell phones/yr, increasing in function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</a:pPr>
              <a:r>
                <a:rPr lang="en-US" sz="2800">
                  <a:effectLst/>
                  <a:latin typeface="Tahoma" pitchFamily="34" charset="0"/>
                </a:rPr>
                <a:t> Otellini demoed "Universal Communicator”</a:t>
              </a:r>
              <a:endParaRPr lang="en-US" sz="2400">
                <a:effectLst/>
                <a:latin typeface="Tahoma" pitchFamily="34" charset="0"/>
              </a:endParaRPr>
            </a:p>
            <a:p>
              <a:pPr lvl="2" eaLnBrk="1" hangingPunct="1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</a:pPr>
              <a:r>
                <a:rPr lang="en-US" sz="2000">
                  <a:effectLst/>
                  <a:latin typeface="Tahoma" pitchFamily="34" charset="0"/>
                </a:rPr>
                <a:t> Combination cell phone, PC and video device</a:t>
              </a:r>
              <a:endParaRPr lang="en-US" sz="2800">
                <a:effectLst/>
                <a:latin typeface="Tahoma" pitchFamily="34" charset="0"/>
              </a:endParaRPr>
            </a:p>
            <a:p>
              <a:pPr lvl="1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</a:pPr>
              <a:r>
                <a:rPr lang="en-US" sz="2800">
                  <a:effectLst/>
                  <a:latin typeface="Tahoma" pitchFamily="34" charset="0"/>
                </a:rPr>
                <a:t> Smart Cellphones</a:t>
              </a:r>
              <a:endParaRPr lang="en-US" sz="2400">
                <a:effectLst/>
                <a:latin typeface="Tahoma" pitchFamily="34" charset="0"/>
              </a:endParaRPr>
            </a:p>
            <a:p>
              <a:pPr lvl="1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</a:pPr>
              <a:endParaRPr lang="en-US" sz="2000">
                <a:effectLst/>
                <a:latin typeface="Tahoma" pitchFamily="34" charset="0"/>
              </a:endParaRPr>
            </a:p>
          </p:txBody>
        </p:sp>
        <p:pic>
          <p:nvPicPr>
            <p:cNvPr id="32777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87" y="2562"/>
              <a:ext cx="873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ea typeface="ＭＳ Ｐゴシック" pitchFamily="34" charset="-128"/>
              </a:rPr>
              <a:t>What Caused the Revolution?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ea typeface="ＭＳ Ｐゴシック" pitchFamily="34" charset="-128"/>
              </a:rPr>
              <a:t>Is it an Interesting, Important Research Problem or Just Doing Industry’s Dirty Work?</a:t>
            </a:r>
          </a:p>
          <a:p>
            <a:pPr eaLnBrk="1" hangingPunct="1"/>
            <a:r>
              <a:rPr lang="en-US" smtClean="0">
                <a:solidFill>
                  <a:srgbClr val="808080"/>
                </a:solidFill>
                <a:ea typeface="ＭＳ Ｐゴシック" pitchFamily="34" charset="-128"/>
              </a:rPr>
              <a:t>Why Might We Succeed (this time)?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Example Coordinated Attack: Par Lab @ UCB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Conclusion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394A87-9029-44BB-8336-3324AD0A35A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E90239-71C9-47DB-AA15-ACE35CBC5E71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446088"/>
            <a:ext cx="7759700" cy="746125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Need a Fresh Approach to Parallelism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686800" cy="558165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Berkeley researchers from many backgrounds meeting since Feb. 2005 to discuss parallelism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Krste Asanovic, Ras Bodik, Jim Demmel, Kurt Keutzer, John Kubiatowicz, Edward Lee, George Necula, Dave Patterson, Koushik Sen, John Shalf, John Wawrzynek, Kathy Yelick, …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Circuit design, computer architecture, massively parallel computing, computer-aided design, embedded hardware </a:t>
            </a:r>
            <a:br>
              <a:rPr lang="en-US" sz="2000" smtClean="0">
                <a:ea typeface="ＭＳ Ｐゴシック" pitchFamily="34" charset="-128"/>
              </a:rPr>
            </a:br>
            <a:r>
              <a:rPr lang="en-US" sz="2000" smtClean="0">
                <a:ea typeface="ＭＳ Ｐゴシック" pitchFamily="34" charset="-128"/>
              </a:rPr>
              <a:t>and software, programming languages, compilers, </a:t>
            </a:r>
            <a:br>
              <a:rPr lang="en-US" sz="2000" smtClean="0">
                <a:ea typeface="ＭＳ Ｐゴシック" pitchFamily="34" charset="-128"/>
              </a:rPr>
            </a:br>
            <a:r>
              <a:rPr lang="en-US" sz="2000" smtClean="0">
                <a:ea typeface="ＭＳ Ｐゴシック" pitchFamily="34" charset="-128"/>
              </a:rPr>
              <a:t>scientific programming, and numerical analysis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Tried to learn from parallel  successes in high performance computing (LBNL) &amp; embedded (BWRC) 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Led to “Berkeley View” Tech. Report 12/2006 and </a:t>
            </a:r>
            <a:br>
              <a:rPr lang="en-US" sz="2600" smtClean="0">
                <a:ea typeface="ＭＳ Ｐゴシック" pitchFamily="34" charset="-128"/>
              </a:rPr>
            </a:br>
            <a:r>
              <a:rPr lang="en-US" sz="2600" smtClean="0">
                <a:ea typeface="ＭＳ Ｐゴシック" pitchFamily="34" charset="-128"/>
              </a:rPr>
              <a:t>new Parallel Computing Laboratory (“Par Lab”)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0000FF"/>
                </a:solidFill>
                <a:ea typeface="ＭＳ Ｐゴシック" pitchFamily="34" charset="-128"/>
              </a:rPr>
              <a:t>Goal: Productive, Efficient, Correct, Portable SW for 100+ cores &amp; scale as double cores every 2 years (!)</a:t>
            </a:r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4060825" y="8461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022A64-3995-4C00-BA5D-B287AAE1D75A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446088"/>
            <a:ext cx="75438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Try Application Driven Research?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331200" cy="2994025"/>
          </a:xfrm>
        </p:spPr>
        <p:txBody>
          <a:bodyPr/>
          <a:lstStyle/>
          <a:p>
            <a:pPr eaLnBrk="1" hangingPunct="1"/>
            <a:r>
              <a:rPr lang="en-US" sz="2600" smtClean="0">
                <a:ea typeface="ＭＳ Ｐゴシック" pitchFamily="34" charset="-128"/>
              </a:rPr>
              <a:t>Conventional Wisdom in CS Research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Users don’t know what they want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Computer Scientists solve individual parallel problems with clever language feature (e.g., futures), new compiler pass, or novel hardware widget (e.g., SIMD)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Approach: Push (foist?) CS nuggets/solutions on users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Problem: Stupid users don’t learn/use proper solution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898052" name="Text Box 4"/>
          <p:cNvSpPr txBox="1">
            <a:spLocks noChangeArrowheads="1"/>
          </p:cNvSpPr>
          <p:nvPr/>
        </p:nvSpPr>
        <p:spPr bwMode="auto">
          <a:xfrm>
            <a:off x="434975" y="4197350"/>
            <a:ext cx="877887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600">
                <a:effectLst/>
                <a:latin typeface="Tahoma" pitchFamily="34" charset="0"/>
              </a:rPr>
              <a:t> Another Approach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>
                <a:effectLst/>
                <a:latin typeface="Tahoma" pitchFamily="34" charset="0"/>
              </a:rPr>
              <a:t> 	Work with domain experts developing compelling apps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>
                <a:effectLst/>
                <a:latin typeface="Tahoma" pitchFamily="34" charset="0"/>
              </a:rPr>
              <a:t> 	Provide HW/SW infrastructure necessary to build, 	compose, and understand parallel software written in 	multiple languages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>
                <a:effectLst/>
                <a:latin typeface="Tahoma" pitchFamily="34" charset="0"/>
              </a:rPr>
              <a:t> 	Research guided by commonly recurring patterns 	actually observed while developing compelling app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3C516A-EF07-40D6-B9DA-2493255ED8B0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5 Themes of Par Lab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2350"/>
            <a:ext cx="8534400" cy="558165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Times" pitchFamily="-108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Applications</a:t>
            </a:r>
          </a:p>
          <a:p>
            <a:pPr marL="914400" lvl="1" indent="-457200" eaLnBrk="1" hangingPunct="1">
              <a:lnSpc>
                <a:spcPct val="90000"/>
              </a:lnSpc>
              <a:buFont typeface="Times" pitchFamily="-108" charset="0"/>
              <a:buChar char=""/>
            </a:pPr>
            <a:r>
              <a:rPr lang="en-US" smtClean="0">
                <a:ea typeface="ＭＳ Ｐゴシック" pitchFamily="34" charset="-128"/>
              </a:rPr>
              <a:t>Compelling apps drive top-down research agenda</a:t>
            </a:r>
          </a:p>
          <a:p>
            <a:pPr marL="571500" indent="-571500" eaLnBrk="1" hangingPunct="1">
              <a:lnSpc>
                <a:spcPct val="90000"/>
              </a:lnSpc>
              <a:buFont typeface="Times" pitchFamily="-108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Identify Common Design Patterns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Breaking through disciplinary boundaries</a:t>
            </a:r>
          </a:p>
          <a:p>
            <a:pPr marL="571500" indent="-571500" eaLnBrk="1" hangingPunct="1">
              <a:lnSpc>
                <a:spcPct val="90000"/>
              </a:lnSpc>
              <a:buFont typeface="Times" pitchFamily="-108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Developing Parallel Software with Productivity, Efficiency, and Correctness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2 Layers + Coordination &amp; Composition Language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+ Autotuning </a:t>
            </a:r>
          </a:p>
          <a:p>
            <a:pPr marL="571500" indent="-571500" eaLnBrk="1" hangingPunct="1">
              <a:lnSpc>
                <a:spcPct val="90000"/>
              </a:lnSpc>
              <a:buFont typeface="Times" pitchFamily="-108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OS and Architecture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Composable primitives, not packaged solutions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Deconstruction, Fast barrier synchronization, Partitions</a:t>
            </a:r>
          </a:p>
          <a:p>
            <a:pPr marL="571500" indent="-571500" eaLnBrk="1" hangingPunct="1">
              <a:lnSpc>
                <a:spcPct val="90000"/>
              </a:lnSpc>
              <a:buFont typeface="Times" pitchFamily="-108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Diagnosing Power/Performance Bottlenecks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D1B4EC-575D-437D-AE76-FD3286E63A08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44" descr="50%"/>
          <p:cNvSpPr>
            <a:spLocks noChangeArrowheads="1"/>
          </p:cNvSpPr>
          <p:nvPr/>
        </p:nvSpPr>
        <p:spPr bwMode="auto">
          <a:xfrm rot="-5400000">
            <a:off x="-958850" y="3822700"/>
            <a:ext cx="5416550" cy="514350"/>
          </a:xfrm>
          <a:prstGeom prst="rect">
            <a:avLst/>
          </a:prstGeom>
          <a:pattFill prst="pct50">
            <a:fgClr>
              <a:srgbClr val="CCFF66"/>
            </a:fgClr>
            <a:bgClr>
              <a:srgbClr val="FFFFFF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2019300" y="1371600"/>
            <a:ext cx="1066800" cy="53340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Personal Health</a:t>
            </a: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3086100" y="1371600"/>
            <a:ext cx="1066800" cy="53340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Image Retrieval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4152900" y="1371600"/>
            <a:ext cx="1066800" cy="53340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Hearing, Music</a:t>
            </a: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5219700" y="1371600"/>
            <a:ext cx="914400" cy="53340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Speech</a:t>
            </a:r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6134100" y="1371600"/>
            <a:ext cx="990600" cy="53340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Parallel Browser</a:t>
            </a:r>
          </a:p>
        </p:txBody>
      </p:sp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1866900" y="1905000"/>
            <a:ext cx="5486400" cy="30480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Design Patterns/Motifs</a:t>
            </a:r>
          </a:p>
        </p:txBody>
      </p:sp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4610100" y="5715000"/>
            <a:ext cx="2743200" cy="533400"/>
          </a:xfrm>
          <a:prstGeom prst="rect">
            <a:avLst/>
          </a:prstGeom>
          <a:solidFill>
            <a:srgbClr val="FFF1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1212425" name="Rectangle 9"/>
          <p:cNvSpPr>
            <a:spLocks noChangeArrowheads="1"/>
          </p:cNvSpPr>
          <p:nvPr/>
        </p:nvSpPr>
        <p:spPr bwMode="auto">
          <a:xfrm>
            <a:off x="1866900" y="2209800"/>
            <a:ext cx="5486400" cy="1676400"/>
          </a:xfrm>
          <a:prstGeom prst="rect">
            <a:avLst/>
          </a:prstGeom>
          <a:solidFill>
            <a:srgbClr val="9AFFB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2426" name="Rectangle 10"/>
          <p:cNvSpPr>
            <a:spLocks noChangeArrowheads="1"/>
          </p:cNvSpPr>
          <p:nvPr/>
        </p:nvSpPr>
        <p:spPr bwMode="auto">
          <a:xfrm>
            <a:off x="1866900" y="2209800"/>
            <a:ext cx="54864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12427" name="Rectangle 11"/>
          <p:cNvSpPr>
            <a:spLocks noChangeArrowheads="1"/>
          </p:cNvSpPr>
          <p:nvPr/>
        </p:nvSpPr>
        <p:spPr bwMode="auto">
          <a:xfrm>
            <a:off x="1866900" y="3886200"/>
            <a:ext cx="5486400" cy="1828800"/>
          </a:xfrm>
          <a:prstGeom prst="rect">
            <a:avLst/>
          </a:prstGeom>
          <a:solidFill>
            <a:srgbClr val="FFB9A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98" name="Rectangle 12"/>
          <p:cNvSpPr>
            <a:spLocks noChangeArrowheads="1"/>
          </p:cNvSpPr>
          <p:nvPr/>
        </p:nvSpPr>
        <p:spPr bwMode="auto">
          <a:xfrm>
            <a:off x="4152900" y="4114800"/>
            <a:ext cx="1905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Sketching</a:t>
            </a:r>
          </a:p>
        </p:txBody>
      </p:sp>
      <p:sp>
        <p:nvSpPr>
          <p:cNvPr id="41999" name="Rectangle 13"/>
          <p:cNvSpPr>
            <a:spLocks noChangeArrowheads="1"/>
          </p:cNvSpPr>
          <p:nvPr/>
        </p:nvSpPr>
        <p:spPr bwMode="auto">
          <a:xfrm>
            <a:off x="3771900" y="4495800"/>
            <a:ext cx="2590800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42000" name="Rectangle 14"/>
          <p:cNvSpPr>
            <a:spLocks noChangeArrowheads="1"/>
          </p:cNvSpPr>
          <p:nvPr/>
        </p:nvSpPr>
        <p:spPr bwMode="auto">
          <a:xfrm>
            <a:off x="1866900" y="4876800"/>
            <a:ext cx="10668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Legacy Code</a:t>
            </a:r>
          </a:p>
        </p:txBody>
      </p:sp>
      <p:sp>
        <p:nvSpPr>
          <p:cNvPr id="42001" name="Rectangle 15"/>
          <p:cNvSpPr>
            <a:spLocks noChangeArrowheads="1"/>
          </p:cNvSpPr>
          <p:nvPr/>
        </p:nvSpPr>
        <p:spPr bwMode="auto">
          <a:xfrm>
            <a:off x="3314700" y="4876800"/>
            <a:ext cx="1371600" cy="533400"/>
          </a:xfrm>
          <a:prstGeom prst="rect">
            <a:avLst/>
          </a:prstGeom>
          <a:solidFill>
            <a:srgbClr val="FFB9A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Schedulers</a:t>
            </a:r>
          </a:p>
        </p:txBody>
      </p:sp>
      <p:sp>
        <p:nvSpPr>
          <p:cNvPr id="42002" name="Rectangle 16"/>
          <p:cNvSpPr>
            <a:spLocks noChangeArrowheads="1"/>
          </p:cNvSpPr>
          <p:nvPr/>
        </p:nvSpPr>
        <p:spPr bwMode="auto">
          <a:xfrm>
            <a:off x="5143500" y="4876800"/>
            <a:ext cx="2209800" cy="533400"/>
          </a:xfrm>
          <a:prstGeom prst="rect">
            <a:avLst/>
          </a:prstGeom>
          <a:solidFill>
            <a:srgbClr val="FFB9A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Communication &amp; Synch. Primitives</a:t>
            </a:r>
          </a:p>
        </p:txBody>
      </p:sp>
      <p:sp>
        <p:nvSpPr>
          <p:cNvPr id="42003" name="Rectangle 17"/>
          <p:cNvSpPr>
            <a:spLocks noChangeArrowheads="1"/>
          </p:cNvSpPr>
          <p:nvPr/>
        </p:nvSpPr>
        <p:spPr bwMode="auto">
          <a:xfrm>
            <a:off x="1866900" y="5410200"/>
            <a:ext cx="54864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Efficiency Language Compilers</a:t>
            </a:r>
          </a:p>
        </p:txBody>
      </p:sp>
      <p:sp>
        <p:nvSpPr>
          <p:cNvPr id="42004" name="Rectangle 18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7461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Par Lab Research Overview</a:t>
            </a:r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152400" y="939800"/>
            <a:ext cx="88392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i="1">
                <a:effectLst/>
                <a:latin typeface="Tahoma" pitchFamily="34" charset="0"/>
              </a:rPr>
              <a:t>Easy to write correct programs that run efficiently on manycore</a:t>
            </a:r>
          </a:p>
        </p:txBody>
      </p:sp>
      <p:sp>
        <p:nvSpPr>
          <p:cNvPr id="42006" name="Rectangle 20"/>
          <p:cNvSpPr>
            <a:spLocks noChangeArrowheads="1"/>
          </p:cNvSpPr>
          <p:nvPr/>
        </p:nvSpPr>
        <p:spPr bwMode="auto">
          <a:xfrm>
            <a:off x="1866900" y="5715000"/>
            <a:ext cx="2743200" cy="533400"/>
          </a:xfrm>
          <a:prstGeom prst="rect">
            <a:avLst/>
          </a:prstGeom>
          <a:solidFill>
            <a:srgbClr val="FFF1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Legacy OS</a:t>
            </a:r>
          </a:p>
        </p:txBody>
      </p:sp>
      <p:sp>
        <p:nvSpPr>
          <p:cNvPr id="42007" name="Rectangle 21"/>
          <p:cNvSpPr>
            <a:spLocks noChangeArrowheads="1"/>
          </p:cNvSpPr>
          <p:nvPr/>
        </p:nvSpPr>
        <p:spPr bwMode="auto">
          <a:xfrm>
            <a:off x="1866900" y="6248400"/>
            <a:ext cx="2743200" cy="533400"/>
          </a:xfrm>
          <a:prstGeom prst="rect">
            <a:avLst/>
          </a:prstGeom>
          <a:solidFill>
            <a:srgbClr val="C3D7F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Multicore/GPGPU</a:t>
            </a:r>
          </a:p>
        </p:txBody>
      </p:sp>
      <p:sp>
        <p:nvSpPr>
          <p:cNvPr id="42008" name="Rectangle 22"/>
          <p:cNvSpPr>
            <a:spLocks noChangeArrowheads="1"/>
          </p:cNvSpPr>
          <p:nvPr/>
        </p:nvSpPr>
        <p:spPr bwMode="auto">
          <a:xfrm>
            <a:off x="4610100" y="5715000"/>
            <a:ext cx="2743200" cy="22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OS Libraries &amp; Services</a:t>
            </a:r>
          </a:p>
        </p:txBody>
      </p:sp>
      <p:sp>
        <p:nvSpPr>
          <p:cNvPr id="42009" name="Rectangle 23"/>
          <p:cNvSpPr>
            <a:spLocks noChangeArrowheads="1"/>
          </p:cNvSpPr>
          <p:nvPr/>
        </p:nvSpPr>
        <p:spPr bwMode="auto">
          <a:xfrm>
            <a:off x="4610100" y="6248400"/>
            <a:ext cx="2743200" cy="533400"/>
          </a:xfrm>
          <a:prstGeom prst="rect">
            <a:avLst/>
          </a:prstGeom>
          <a:solidFill>
            <a:srgbClr val="C3D7F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RAMP Manycore</a:t>
            </a:r>
          </a:p>
        </p:txBody>
      </p:sp>
      <p:sp>
        <p:nvSpPr>
          <p:cNvPr id="42010" name="Rectangle 24"/>
          <p:cNvSpPr>
            <a:spLocks noChangeArrowheads="1"/>
          </p:cNvSpPr>
          <p:nvPr/>
        </p:nvSpPr>
        <p:spPr bwMode="auto">
          <a:xfrm>
            <a:off x="4610100" y="5943600"/>
            <a:ext cx="27432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Hypervisor</a:t>
            </a:r>
          </a:p>
        </p:txBody>
      </p:sp>
      <p:sp>
        <p:nvSpPr>
          <p:cNvPr id="42011" name="Text Box 25"/>
          <p:cNvSpPr txBox="1">
            <a:spLocks noChangeArrowheads="1"/>
          </p:cNvSpPr>
          <p:nvPr/>
        </p:nvSpPr>
        <p:spPr bwMode="auto">
          <a:xfrm rot="-1800000">
            <a:off x="239713" y="5730875"/>
            <a:ext cx="1970087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OS</a:t>
            </a:r>
          </a:p>
        </p:txBody>
      </p:sp>
      <p:sp>
        <p:nvSpPr>
          <p:cNvPr id="42012" name="Text Box 26"/>
          <p:cNvSpPr txBox="1">
            <a:spLocks noChangeArrowheads="1"/>
          </p:cNvSpPr>
          <p:nvPr/>
        </p:nvSpPr>
        <p:spPr bwMode="auto">
          <a:xfrm rot="-1800000">
            <a:off x="744538" y="6248400"/>
            <a:ext cx="7112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Arch.</a:t>
            </a:r>
          </a:p>
        </p:txBody>
      </p:sp>
      <p:sp>
        <p:nvSpPr>
          <p:cNvPr id="42013" name="Rectangle 27"/>
          <p:cNvSpPr>
            <a:spLocks noChangeArrowheads="1"/>
          </p:cNvSpPr>
          <p:nvPr/>
        </p:nvSpPr>
        <p:spPr bwMode="auto">
          <a:xfrm rot="-5400000">
            <a:off x="6057900" y="3505200"/>
            <a:ext cx="4038600" cy="1447800"/>
          </a:xfrm>
          <a:prstGeom prst="rect">
            <a:avLst/>
          </a:prstGeom>
          <a:solidFill>
            <a:srgbClr val="B0F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42014" name="Text Box 28"/>
          <p:cNvSpPr txBox="1">
            <a:spLocks noChangeArrowheads="1"/>
          </p:cNvSpPr>
          <p:nvPr/>
        </p:nvSpPr>
        <p:spPr bwMode="auto">
          <a:xfrm rot="-1800000">
            <a:off x="0" y="2851150"/>
            <a:ext cx="1600200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Productivity Layer</a:t>
            </a:r>
          </a:p>
        </p:txBody>
      </p:sp>
      <p:sp>
        <p:nvSpPr>
          <p:cNvPr id="42015" name="Text Box 29"/>
          <p:cNvSpPr txBox="1">
            <a:spLocks noChangeArrowheads="1"/>
          </p:cNvSpPr>
          <p:nvPr/>
        </p:nvSpPr>
        <p:spPr bwMode="auto">
          <a:xfrm rot="-1800000">
            <a:off x="228600" y="4419600"/>
            <a:ext cx="1411288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Efficiency Layer</a:t>
            </a:r>
          </a:p>
        </p:txBody>
      </p:sp>
      <p:sp>
        <p:nvSpPr>
          <p:cNvPr id="42016" name="Text Box 30"/>
          <p:cNvSpPr txBox="1">
            <a:spLocks noChangeArrowheads="1"/>
          </p:cNvSpPr>
          <p:nvPr/>
        </p:nvSpPr>
        <p:spPr bwMode="auto">
          <a:xfrm rot="-5400000">
            <a:off x="8151019" y="3867944"/>
            <a:ext cx="1643063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Correctness</a:t>
            </a:r>
          </a:p>
        </p:txBody>
      </p:sp>
      <p:sp>
        <p:nvSpPr>
          <p:cNvPr id="42017" name="Text Box 31"/>
          <p:cNvSpPr txBox="1">
            <a:spLocks noChangeArrowheads="1"/>
          </p:cNvSpPr>
          <p:nvPr/>
        </p:nvSpPr>
        <p:spPr bwMode="auto">
          <a:xfrm rot="-1800000">
            <a:off x="-119063" y="1752600"/>
            <a:ext cx="1676401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Applications</a:t>
            </a:r>
          </a:p>
        </p:txBody>
      </p:sp>
      <p:sp>
        <p:nvSpPr>
          <p:cNvPr id="42018" name="Text Box 32"/>
          <p:cNvSpPr txBox="1">
            <a:spLocks noChangeArrowheads="1"/>
          </p:cNvSpPr>
          <p:nvPr/>
        </p:nvSpPr>
        <p:spPr bwMode="auto">
          <a:xfrm>
            <a:off x="2041525" y="2316163"/>
            <a:ext cx="5105400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Composition &amp; Coordination Language (C&amp;CL)</a:t>
            </a:r>
          </a:p>
        </p:txBody>
      </p:sp>
      <p:sp>
        <p:nvSpPr>
          <p:cNvPr id="42019" name="Rectangle 33"/>
          <p:cNvSpPr>
            <a:spLocks noChangeArrowheads="1"/>
          </p:cNvSpPr>
          <p:nvPr/>
        </p:nvSpPr>
        <p:spPr bwMode="auto">
          <a:xfrm>
            <a:off x="3314700" y="3124200"/>
            <a:ext cx="1676400" cy="76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Parallel Libraries</a:t>
            </a:r>
            <a:endParaRPr lang="en-US" sz="1800">
              <a:effectLst/>
              <a:latin typeface="ariel" charset="0"/>
            </a:endParaRPr>
          </a:p>
        </p:txBody>
      </p:sp>
      <p:sp>
        <p:nvSpPr>
          <p:cNvPr id="42020" name="Rectangle 34"/>
          <p:cNvSpPr>
            <a:spLocks noChangeArrowheads="1"/>
          </p:cNvSpPr>
          <p:nvPr/>
        </p:nvSpPr>
        <p:spPr bwMode="auto">
          <a:xfrm>
            <a:off x="4991100" y="3124200"/>
            <a:ext cx="2362200" cy="76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Parallel Frameworks</a:t>
            </a:r>
            <a:endParaRPr lang="en-US" sz="1800">
              <a:effectLst/>
              <a:latin typeface="ariel" charset="0"/>
            </a:endParaRPr>
          </a:p>
        </p:txBody>
      </p:sp>
      <p:sp>
        <p:nvSpPr>
          <p:cNvPr id="42021" name="Text Box 35"/>
          <p:cNvSpPr txBox="1">
            <a:spLocks noChangeArrowheads="1"/>
          </p:cNvSpPr>
          <p:nvPr/>
        </p:nvSpPr>
        <p:spPr bwMode="auto">
          <a:xfrm>
            <a:off x="7429500" y="2346325"/>
            <a:ext cx="13271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Static Verification</a:t>
            </a:r>
          </a:p>
        </p:txBody>
      </p:sp>
      <p:sp>
        <p:nvSpPr>
          <p:cNvPr id="42022" name="Text Box 36"/>
          <p:cNvSpPr txBox="1">
            <a:spLocks noChangeArrowheads="1"/>
          </p:cNvSpPr>
          <p:nvPr/>
        </p:nvSpPr>
        <p:spPr bwMode="auto">
          <a:xfrm>
            <a:off x="7505700" y="4800600"/>
            <a:ext cx="11747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Dynamic Checking</a:t>
            </a:r>
          </a:p>
        </p:txBody>
      </p:sp>
      <p:sp>
        <p:nvSpPr>
          <p:cNvPr id="42023" name="Text Box 37"/>
          <p:cNvSpPr txBox="1">
            <a:spLocks noChangeArrowheads="1"/>
          </p:cNvSpPr>
          <p:nvPr/>
        </p:nvSpPr>
        <p:spPr bwMode="auto">
          <a:xfrm>
            <a:off x="7429500" y="5562600"/>
            <a:ext cx="129540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Debugging</a:t>
            </a:r>
          </a:p>
          <a:p>
            <a:pPr algn="ctr"/>
            <a:r>
              <a:rPr lang="en-US" sz="1800" b="1">
                <a:effectLst/>
                <a:latin typeface="ariel" charset="0"/>
              </a:rPr>
              <a:t>with Replay</a:t>
            </a:r>
          </a:p>
        </p:txBody>
      </p:sp>
      <p:sp>
        <p:nvSpPr>
          <p:cNvPr id="42024" name="Text Box 38"/>
          <p:cNvSpPr txBox="1">
            <a:spLocks noChangeArrowheads="1"/>
          </p:cNvSpPr>
          <p:nvPr/>
        </p:nvSpPr>
        <p:spPr bwMode="auto">
          <a:xfrm>
            <a:off x="7505700" y="4038600"/>
            <a:ext cx="11747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Directed Testing</a:t>
            </a:r>
          </a:p>
        </p:txBody>
      </p:sp>
      <p:sp>
        <p:nvSpPr>
          <p:cNvPr id="42025" name="Text Box 39"/>
          <p:cNvSpPr txBox="1">
            <a:spLocks noChangeArrowheads="1"/>
          </p:cNvSpPr>
          <p:nvPr/>
        </p:nvSpPr>
        <p:spPr bwMode="auto">
          <a:xfrm>
            <a:off x="4475163" y="4572000"/>
            <a:ext cx="12192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Autotuners</a:t>
            </a:r>
          </a:p>
        </p:txBody>
      </p:sp>
      <p:sp>
        <p:nvSpPr>
          <p:cNvPr id="42026" name="Text Box 40"/>
          <p:cNvSpPr txBox="1">
            <a:spLocks noChangeArrowheads="1"/>
          </p:cNvSpPr>
          <p:nvPr/>
        </p:nvSpPr>
        <p:spPr bwMode="auto">
          <a:xfrm>
            <a:off x="2781300" y="2743200"/>
            <a:ext cx="35814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C&amp;CL Compiler/Interpreter</a:t>
            </a:r>
          </a:p>
        </p:txBody>
      </p:sp>
      <p:sp>
        <p:nvSpPr>
          <p:cNvPr id="42027" name="Text Box 41"/>
          <p:cNvSpPr txBox="1">
            <a:spLocks noChangeArrowheads="1"/>
          </p:cNvSpPr>
          <p:nvPr/>
        </p:nvSpPr>
        <p:spPr bwMode="auto">
          <a:xfrm>
            <a:off x="1773238" y="4022725"/>
            <a:ext cx="2227262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Efficiency Languages</a:t>
            </a:r>
          </a:p>
        </p:txBody>
      </p:sp>
      <p:sp>
        <p:nvSpPr>
          <p:cNvPr id="1212458" name="Freeform 42"/>
          <p:cNvSpPr>
            <a:spLocks/>
          </p:cNvSpPr>
          <p:nvPr/>
        </p:nvSpPr>
        <p:spPr bwMode="auto">
          <a:xfrm>
            <a:off x="1866900" y="1371600"/>
            <a:ext cx="5486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0" y="336"/>
              </a:cxn>
              <a:cxn ang="0">
                <a:pos x="96" y="336"/>
              </a:cxn>
              <a:cxn ang="0">
                <a:pos x="96" y="0"/>
              </a:cxn>
              <a:cxn ang="0">
                <a:pos x="3312" y="0"/>
              </a:cxn>
              <a:cxn ang="0">
                <a:pos x="3312" y="336"/>
              </a:cxn>
              <a:cxn ang="0">
                <a:pos x="3456" y="336"/>
              </a:cxn>
              <a:cxn ang="0">
                <a:pos x="3456" y="528"/>
              </a:cxn>
              <a:cxn ang="0">
                <a:pos x="0" y="528"/>
              </a:cxn>
            </a:cxnLst>
            <a:rect l="0" t="0" r="r" b="b"/>
            <a:pathLst>
              <a:path w="3456" h="528">
                <a:moveTo>
                  <a:pt x="0" y="528"/>
                </a:moveTo>
                <a:lnTo>
                  <a:pt x="0" y="336"/>
                </a:lnTo>
                <a:lnTo>
                  <a:pt x="96" y="336"/>
                </a:lnTo>
                <a:lnTo>
                  <a:pt x="96" y="0"/>
                </a:lnTo>
                <a:lnTo>
                  <a:pt x="3312" y="0"/>
                </a:lnTo>
                <a:lnTo>
                  <a:pt x="3312" y="336"/>
                </a:lnTo>
                <a:lnTo>
                  <a:pt x="3456" y="336"/>
                </a:lnTo>
                <a:lnTo>
                  <a:pt x="3456" y="528"/>
                </a:lnTo>
                <a:lnTo>
                  <a:pt x="0" y="528"/>
                </a:lnTo>
                <a:close/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29" name="Text Box 43"/>
          <p:cNvSpPr txBox="1">
            <a:spLocks noChangeArrowheads="1"/>
          </p:cNvSpPr>
          <p:nvPr/>
        </p:nvSpPr>
        <p:spPr bwMode="auto">
          <a:xfrm>
            <a:off x="7429500" y="3184525"/>
            <a:ext cx="13271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Type Systems</a:t>
            </a:r>
          </a:p>
        </p:txBody>
      </p:sp>
      <p:sp>
        <p:nvSpPr>
          <p:cNvPr id="42030" name="Text Box 45"/>
          <p:cNvSpPr txBox="1">
            <a:spLocks noChangeArrowheads="1"/>
          </p:cNvSpPr>
          <p:nvPr/>
        </p:nvSpPr>
        <p:spPr bwMode="auto">
          <a:xfrm rot="-5400000">
            <a:off x="-496093" y="3856831"/>
            <a:ext cx="4303712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Diagnosing Power/Performance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B038562-8C80-4461-BF79-3770D05C9E8F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 marL="571500" indent="-571500" eaLnBrk="1" hangingPunct="1"/>
            <a:r>
              <a:rPr lang="en-US" sz="2600" smtClean="0">
                <a:ea typeface="ＭＳ Ｐゴシック" pitchFamily="34" charset="-128"/>
              </a:rPr>
              <a:t>“Who needs 100 cores to run M/S Word?”</a:t>
            </a:r>
          </a:p>
          <a:p>
            <a:pPr marL="914400" lvl="1" indent="-457200" eaLnBrk="1" hangingPunct="1"/>
            <a:r>
              <a:rPr lang="en-US" sz="2000" smtClean="0">
                <a:ea typeface="ＭＳ Ｐゴシック" pitchFamily="34" charset="-128"/>
              </a:rPr>
              <a:t>Need compelling apps that use 100s of cores</a:t>
            </a:r>
          </a:p>
          <a:p>
            <a:pPr marL="571500" indent="-571500" eaLnBrk="1" hangingPunct="1"/>
            <a:r>
              <a:rPr lang="en-US" sz="2600" smtClean="0">
                <a:ea typeface="ＭＳ Ｐゴシック" pitchFamily="34" charset="-128"/>
              </a:rPr>
              <a:t>How did we pick applications?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500" smtClean="0">
                <a:ea typeface="ＭＳ Ｐゴシック" pitchFamily="34" charset="-128"/>
              </a:rPr>
              <a:t>Enthusiastic expert application partner, leader in field, promise to help design, use, evaluate our technology</a:t>
            </a:r>
            <a:endParaRPr lang="en-US" sz="3400" smtClean="0">
              <a:ea typeface="ＭＳ Ｐゴシック" pitchFamily="34" charset="-128"/>
            </a:endParaRP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500" smtClean="0">
                <a:ea typeface="ＭＳ Ｐゴシック" pitchFamily="34" charset="-128"/>
              </a:rPr>
              <a:t>Compelling in terms of likely market or social impact, with short term feasibility and longer term potential</a:t>
            </a:r>
            <a:endParaRPr lang="en-US" sz="3400" smtClean="0">
              <a:ea typeface="ＭＳ Ｐゴシック" pitchFamily="34" charset="-128"/>
            </a:endParaRP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500" smtClean="0">
                <a:ea typeface="ＭＳ Ｐゴシック" pitchFamily="34" charset="-128"/>
              </a:rPr>
              <a:t>Requires significant speed-up, or a smaller, more efficient platform to work as intended</a:t>
            </a:r>
            <a:endParaRPr lang="en-US" smtClean="0">
              <a:ea typeface="ＭＳ Ｐゴシック" pitchFamily="34" charset="-128"/>
            </a:endParaRP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smtClean="0">
                <a:ea typeface="ＭＳ Ｐゴシック" pitchFamily="34" charset="-128"/>
              </a:rPr>
              <a:t>As a whole, applications cover the most important            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Platforms (handheld, laptop)                           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Markets (consumer, business, health)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>
          <a:xfrm>
            <a:off x="487363" y="625475"/>
            <a:ext cx="7666037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Theme 1. Applications. What are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the problems?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Caused the Revolution?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Is it an Interesting, Important Research Problem or Just Doing Industry’s Dirty Work?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Why Might We Succeed (this time)?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Example Coordinated Attack: Par Lab @ UCB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Conclusion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4BDC91-5322-4603-B1B0-F9296C45514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42CB9D-BFCD-4CD8-8D28-F6B1916B8A8E}" type="slidenum">
              <a:rPr lang="en-US"/>
              <a:pPr/>
              <a:t>20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509588"/>
            <a:ext cx="73152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Compelling Laptop/Handheld Apps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(David Wessel)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6525"/>
            <a:ext cx="5588000" cy="5214938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Musicians have an insatiable appetite for computation  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More channels, instruments, more processing, </a:t>
            </a:r>
            <a:br>
              <a:rPr lang="en-US" sz="1600" smtClean="0">
                <a:ea typeface="ＭＳ Ｐゴシック" pitchFamily="34" charset="-128"/>
              </a:rPr>
            </a:br>
            <a:r>
              <a:rPr lang="en-US" sz="1600" smtClean="0">
                <a:ea typeface="ＭＳ Ｐゴシック" pitchFamily="34" charset="-128"/>
              </a:rPr>
              <a:t>more interaction!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Latency must be low (5 ms)  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Must be reliable (No clicks) </a:t>
            </a:r>
          </a:p>
          <a:p>
            <a:pPr marL="571500" indent="-571500" eaLnBrk="1" hangingPunct="1">
              <a:buFont typeface="Tahoma" pitchFamily="34" charset="0"/>
              <a:buAutoNum type="arabicPeriod"/>
            </a:pPr>
            <a:r>
              <a:rPr lang="en-US" sz="2000" smtClean="0">
                <a:ea typeface="ＭＳ Ｐゴシック" pitchFamily="34" charset="-128"/>
              </a:rPr>
              <a:t>Music Enhancer</a:t>
            </a:r>
          </a:p>
          <a:p>
            <a:pPr marL="914400" lvl="1" indent="-457200" eaLnBrk="1" hangingPunct="1"/>
            <a:r>
              <a:rPr lang="en-US" sz="1600" smtClean="0">
                <a:ea typeface="ＭＳ Ｐゴシック" pitchFamily="34" charset="-128"/>
              </a:rPr>
              <a:t>Enhanced sound delivery systems for home sound systems using large microphone and speaker arrays</a:t>
            </a:r>
          </a:p>
          <a:p>
            <a:pPr marL="914400" lvl="1" indent="-457200" eaLnBrk="1" hangingPunct="1"/>
            <a:r>
              <a:rPr lang="en-US" sz="1600" smtClean="0">
                <a:ea typeface="ＭＳ Ｐゴシック" pitchFamily="34" charset="-128"/>
              </a:rPr>
              <a:t>Laptop/Handheld recreate 3D sound over ear buds</a:t>
            </a:r>
          </a:p>
          <a:p>
            <a:pPr marL="571500" indent="-571500" eaLnBrk="1" hangingPunct="1">
              <a:buFont typeface="Tahoma" pitchFamily="34" charset="0"/>
              <a:buAutoNum type="arabicPeriod"/>
            </a:pPr>
            <a:r>
              <a:rPr lang="en-US" sz="2000" smtClean="0">
                <a:ea typeface="ＭＳ Ｐゴシック" pitchFamily="34" charset="-128"/>
              </a:rPr>
              <a:t>Hearing Augmenter</a:t>
            </a:r>
          </a:p>
          <a:p>
            <a:pPr marL="914400" lvl="1" indent="-457200" eaLnBrk="1" hangingPunct="1"/>
            <a:r>
              <a:rPr lang="en-US" sz="1600" smtClean="0">
                <a:ea typeface="ＭＳ Ｐゴシック" pitchFamily="34" charset="-128"/>
              </a:rPr>
              <a:t>Laptop/Handheld as accelerator for hearing aide</a:t>
            </a:r>
          </a:p>
          <a:p>
            <a:pPr marL="571500" indent="-571500" eaLnBrk="1" hangingPunct="1">
              <a:buFont typeface="Tahoma" pitchFamily="34" charset="0"/>
              <a:buAutoNum type="arabicPeriod"/>
            </a:pPr>
            <a:r>
              <a:rPr lang="en-US" sz="2000" smtClean="0">
                <a:ea typeface="ＭＳ Ｐゴシック" pitchFamily="34" charset="-128"/>
              </a:rPr>
              <a:t>Novel Instrument User Interface</a:t>
            </a:r>
          </a:p>
          <a:p>
            <a:pPr marL="914400" lvl="1" indent="-457200" eaLnBrk="1" hangingPunct="1"/>
            <a:r>
              <a:rPr lang="en-US" sz="1600" smtClean="0">
                <a:ea typeface="ＭＳ Ｐゴシック" pitchFamily="34" charset="-128"/>
              </a:rPr>
              <a:t>New composition and performance systems beyond keyboards</a:t>
            </a:r>
          </a:p>
          <a:p>
            <a:pPr marL="914400" lvl="1" indent="-457200" eaLnBrk="1" hangingPunct="1"/>
            <a:r>
              <a:rPr lang="en-US" sz="1600" smtClean="0">
                <a:ea typeface="ＭＳ Ｐゴシック" pitchFamily="34" charset="-128"/>
              </a:rPr>
              <a:t>Input device for Laptop/Handheld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3" y="1349375"/>
            <a:ext cx="338613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5856288" y="4062413"/>
            <a:ext cx="306863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Berkeley Center for New Music and Audio Technology (CNMAT) created a compact loudspeaker array: </a:t>
            </a:r>
            <a:br>
              <a:rPr lang="en-US" sz="130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en-US" sz="130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10-inch-diameter icosahedron incorporating 120 tweeters.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BA825D-3800-48CB-A02D-0AD1E399FE92}" type="slidenum">
              <a:rPr lang="en-US"/>
              <a:pPr/>
              <a:t>21</a:t>
            </a:fld>
            <a:endParaRPr lang="en-US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752600"/>
            <a:ext cx="863600" cy="647700"/>
          </a:xfrm>
          <a:prstGeom prst="rect">
            <a:avLst/>
          </a:prstGeom>
          <a:noFill/>
          <a:ln w="57150">
            <a:solidFill>
              <a:srgbClr val="144AAE"/>
            </a:solidFill>
            <a:miter lim="800000"/>
            <a:headEnd/>
            <a:tailEnd/>
          </a:ln>
        </p:spPr>
      </p:pic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720725"/>
            <a:ext cx="7696200" cy="381000"/>
          </a:xfrm>
        </p:spPr>
        <p:txBody>
          <a:bodyPr/>
          <a:lstStyle/>
          <a:p>
            <a:pPr eaLnBrk="1" hangingPunct="1"/>
            <a:r>
              <a:rPr lang="en-US" sz="3700" smtClean="0">
                <a:ea typeface="ＭＳ Ｐゴシック" pitchFamily="34" charset="-128"/>
              </a:rPr>
              <a:t>Content-Based Image Retrieval</a:t>
            </a:r>
            <a:br>
              <a:rPr lang="en-US" sz="3700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(Kurt Keutzer)</a:t>
            </a:r>
            <a:r>
              <a:rPr lang="en-US" sz="370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242116" name="Line 4"/>
          <p:cNvSpPr>
            <a:spLocks noChangeShapeType="1"/>
          </p:cNvSpPr>
          <p:nvPr/>
        </p:nvSpPr>
        <p:spPr bwMode="auto">
          <a:xfrm flipH="1">
            <a:off x="3771900" y="2070100"/>
            <a:ext cx="461963" cy="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 type="none" w="sm" len="sm"/>
            <a:tailEnd type="none" w="lg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156075" y="1822450"/>
            <a:ext cx="1662113" cy="673100"/>
          </a:xfrm>
          <a:prstGeom prst="rect">
            <a:avLst/>
          </a:prstGeom>
          <a:solidFill>
            <a:srgbClr val="FFFFAE"/>
          </a:solidFill>
          <a:ln w="31750">
            <a:solidFill>
              <a:schemeClr val="accent2"/>
            </a:solidFill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effectLst/>
                <a:latin typeface="Arial" pitchFamily="34" charset="0"/>
                <a:cs typeface="Arial" pitchFamily="34" charset="0"/>
              </a:rPr>
              <a:t>Relevance Feedback</a:t>
            </a:r>
          </a:p>
        </p:txBody>
      </p:sp>
      <p:sp>
        <p:nvSpPr>
          <p:cNvPr id="1242118" name="Line 6"/>
          <p:cNvSpPr>
            <a:spLocks noChangeShapeType="1"/>
          </p:cNvSpPr>
          <p:nvPr/>
        </p:nvSpPr>
        <p:spPr bwMode="auto">
          <a:xfrm flipV="1">
            <a:off x="6096000" y="2057400"/>
            <a:ext cx="0" cy="1152525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 type="none" w="sm" len="sm"/>
            <a:tailEnd type="none" w="lg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1242119" name="Line 7"/>
          <p:cNvSpPr>
            <a:spLocks noChangeShapeType="1"/>
          </p:cNvSpPr>
          <p:nvPr/>
        </p:nvSpPr>
        <p:spPr bwMode="auto">
          <a:xfrm flipH="1">
            <a:off x="5867400" y="2057400"/>
            <a:ext cx="923925" cy="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1242120" name="Line 8"/>
          <p:cNvSpPr>
            <a:spLocks noChangeShapeType="1"/>
          </p:cNvSpPr>
          <p:nvPr/>
        </p:nvSpPr>
        <p:spPr bwMode="auto">
          <a:xfrm flipH="1">
            <a:off x="3771900" y="2057400"/>
            <a:ext cx="38100" cy="105410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1242121" name="AutoShape 9"/>
          <p:cNvSpPr>
            <a:spLocks noChangeArrowheads="1"/>
          </p:cNvSpPr>
          <p:nvPr/>
        </p:nvSpPr>
        <p:spPr bwMode="auto">
          <a:xfrm>
            <a:off x="611188" y="3357563"/>
            <a:ext cx="1322387" cy="1720850"/>
          </a:xfrm>
          <a:prstGeom prst="flowChartMagneticDisk">
            <a:avLst/>
          </a:prstGeom>
          <a:solidFill>
            <a:schemeClr val="accent2"/>
          </a:solidFill>
          <a:ln w="31750">
            <a:solidFill>
              <a:schemeClr val="tx1"/>
            </a:solidFill>
            <a:round/>
            <a:headEnd type="none" w="sm" len="sm"/>
            <a:tailEnd type="none" w="lg" len="med"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42122" name="Text Box 10"/>
          <p:cNvSpPr txBox="1">
            <a:spLocks noChangeArrowheads="1"/>
          </p:cNvSpPr>
          <p:nvPr/>
        </p:nvSpPr>
        <p:spPr bwMode="auto">
          <a:xfrm>
            <a:off x="825500" y="3357563"/>
            <a:ext cx="974725" cy="517525"/>
          </a:xfrm>
          <a:prstGeom prst="rect">
            <a:avLst/>
          </a:prstGeom>
          <a:noFill/>
          <a:ln w="3175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Image</a:t>
            </a:r>
          </a:p>
          <a:p>
            <a:pPr algn="ctr"/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Database</a:t>
            </a:r>
          </a:p>
        </p:txBody>
      </p:sp>
      <p:grpSp>
        <p:nvGrpSpPr>
          <p:cNvPr id="48140" name="Group 11"/>
          <p:cNvGrpSpPr>
            <a:grpSpLocks/>
          </p:cNvGrpSpPr>
          <p:nvPr/>
        </p:nvGrpSpPr>
        <p:grpSpPr bwMode="auto">
          <a:xfrm>
            <a:off x="882650" y="4033838"/>
            <a:ext cx="900113" cy="858837"/>
            <a:chOff x="556" y="2541"/>
            <a:chExt cx="567" cy="541"/>
          </a:xfrm>
        </p:grpSpPr>
        <p:pic>
          <p:nvPicPr>
            <p:cNvPr id="48173" name="Picture 12" descr="IMG_408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4" y="2541"/>
              <a:ext cx="138" cy="1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174" name="Picture 13" descr="IMG_408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6" y="2562"/>
              <a:ext cx="185" cy="12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175" name="Picture 14" descr="IMG_408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5" y="2562"/>
              <a:ext cx="185" cy="12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176" name="Picture 15" descr="IMG_409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" y="2725"/>
              <a:ext cx="139" cy="1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177" name="Picture 16" descr="IMG_6182_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1" y="2726"/>
              <a:ext cx="138" cy="17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178" name="Picture 17" descr="IMG_6188_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55" y="2726"/>
              <a:ext cx="138" cy="17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179" name="Picture 18" descr="IMG_8387_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1" y="2911"/>
              <a:ext cx="139" cy="17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180" name="Picture 19" descr="IMG_8388_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1" y="2911"/>
              <a:ext cx="138" cy="17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181" name="Picture 20" descr="IMG_8388b_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39" y="2911"/>
              <a:ext cx="184" cy="17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48141" name="Text Box 21"/>
          <p:cNvSpPr txBox="1">
            <a:spLocks noChangeArrowheads="1"/>
          </p:cNvSpPr>
          <p:nvPr/>
        </p:nvSpPr>
        <p:spPr bwMode="auto">
          <a:xfrm>
            <a:off x="304800" y="2057400"/>
            <a:ext cx="2185988" cy="398463"/>
          </a:xfrm>
          <a:prstGeom prst="rect">
            <a:avLst/>
          </a:prstGeom>
          <a:solidFill>
            <a:srgbClr val="FFFFAE"/>
          </a:solidFill>
          <a:ln w="31750">
            <a:solidFill>
              <a:schemeClr val="accent2"/>
            </a:solidFill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/>
                <a:latin typeface="Arial" pitchFamily="34" charset="0"/>
                <a:cs typeface="Arial" pitchFamily="34" charset="0"/>
              </a:rPr>
              <a:t>Query by example</a:t>
            </a:r>
          </a:p>
        </p:txBody>
      </p:sp>
      <p:sp>
        <p:nvSpPr>
          <p:cNvPr id="48142" name="Text Box 22"/>
          <p:cNvSpPr txBox="1">
            <a:spLocks noChangeArrowheads="1"/>
          </p:cNvSpPr>
          <p:nvPr/>
        </p:nvSpPr>
        <p:spPr bwMode="auto">
          <a:xfrm>
            <a:off x="3084513" y="3086100"/>
            <a:ext cx="1244600" cy="673100"/>
          </a:xfrm>
          <a:prstGeom prst="rect">
            <a:avLst/>
          </a:prstGeom>
          <a:solidFill>
            <a:srgbClr val="FFFFAE"/>
          </a:solidFill>
          <a:ln w="31750">
            <a:solidFill>
              <a:schemeClr val="accent2"/>
            </a:solidFill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Similarity</a:t>
            </a:r>
          </a:p>
          <a:p>
            <a:pPr algn="ctr"/>
            <a:r>
              <a:rPr lang="en-US" sz="1800" b="1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Metric</a:t>
            </a:r>
          </a:p>
        </p:txBody>
      </p:sp>
      <p:grpSp>
        <p:nvGrpSpPr>
          <p:cNvPr id="48143" name="Group 23"/>
          <p:cNvGrpSpPr>
            <a:grpSpLocks/>
          </p:cNvGrpSpPr>
          <p:nvPr/>
        </p:nvGrpSpPr>
        <p:grpSpPr bwMode="auto">
          <a:xfrm>
            <a:off x="2051050" y="3703638"/>
            <a:ext cx="1189038" cy="614362"/>
            <a:chOff x="1255" y="3116"/>
            <a:chExt cx="861" cy="478"/>
          </a:xfrm>
        </p:grpSpPr>
        <p:sp>
          <p:nvSpPr>
            <p:cNvPr id="1242136" name="Line 24"/>
            <p:cNvSpPr>
              <a:spLocks noChangeShapeType="1"/>
            </p:cNvSpPr>
            <p:nvPr/>
          </p:nvSpPr>
          <p:spPr bwMode="auto">
            <a:xfrm>
              <a:off x="1255" y="3498"/>
              <a:ext cx="717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  <p:sp>
          <p:nvSpPr>
            <p:cNvPr id="1242137" name="Line 25"/>
            <p:cNvSpPr>
              <a:spLocks noChangeShapeType="1"/>
            </p:cNvSpPr>
            <p:nvPr/>
          </p:nvSpPr>
          <p:spPr bwMode="auto">
            <a:xfrm>
              <a:off x="1255" y="3594"/>
              <a:ext cx="813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  <p:sp>
          <p:nvSpPr>
            <p:cNvPr id="1242138" name="Line 26"/>
            <p:cNvSpPr>
              <a:spLocks noChangeShapeType="1"/>
            </p:cNvSpPr>
            <p:nvPr/>
          </p:nvSpPr>
          <p:spPr bwMode="auto">
            <a:xfrm flipV="1">
              <a:off x="1972" y="3307"/>
              <a:ext cx="0" cy="189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  <p:sp>
          <p:nvSpPr>
            <p:cNvPr id="1242139" name="Line 27"/>
            <p:cNvSpPr>
              <a:spLocks noChangeShapeType="1"/>
            </p:cNvSpPr>
            <p:nvPr/>
          </p:nvSpPr>
          <p:spPr bwMode="auto">
            <a:xfrm flipV="1">
              <a:off x="2068" y="3307"/>
              <a:ext cx="0" cy="287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  <p:sp>
          <p:nvSpPr>
            <p:cNvPr id="1242140" name="Line 28"/>
            <p:cNvSpPr>
              <a:spLocks noChangeShapeType="1"/>
            </p:cNvSpPr>
            <p:nvPr/>
          </p:nvSpPr>
          <p:spPr bwMode="auto">
            <a:xfrm flipH="1">
              <a:off x="1910" y="3116"/>
              <a:ext cx="109" cy="191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  <p:sp>
          <p:nvSpPr>
            <p:cNvPr id="1242141" name="Line 29"/>
            <p:cNvSpPr>
              <a:spLocks noChangeShapeType="1"/>
            </p:cNvSpPr>
            <p:nvPr/>
          </p:nvSpPr>
          <p:spPr bwMode="auto">
            <a:xfrm>
              <a:off x="2019" y="3116"/>
              <a:ext cx="97" cy="191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  <p:sp>
          <p:nvSpPr>
            <p:cNvPr id="1242142" name="Line 30"/>
            <p:cNvSpPr>
              <a:spLocks noChangeShapeType="1"/>
            </p:cNvSpPr>
            <p:nvPr/>
          </p:nvSpPr>
          <p:spPr bwMode="auto">
            <a:xfrm flipH="1">
              <a:off x="1924" y="3307"/>
              <a:ext cx="48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  <p:sp>
          <p:nvSpPr>
            <p:cNvPr id="1242143" name="Line 31"/>
            <p:cNvSpPr>
              <a:spLocks noChangeShapeType="1"/>
            </p:cNvSpPr>
            <p:nvPr/>
          </p:nvSpPr>
          <p:spPr bwMode="auto">
            <a:xfrm flipH="1">
              <a:off x="2068" y="3307"/>
              <a:ext cx="48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</p:grpSp>
      <p:grpSp>
        <p:nvGrpSpPr>
          <p:cNvPr id="48144" name="Group 32"/>
          <p:cNvGrpSpPr>
            <a:grpSpLocks/>
          </p:cNvGrpSpPr>
          <p:nvPr/>
        </p:nvGrpSpPr>
        <p:grpSpPr bwMode="auto">
          <a:xfrm>
            <a:off x="2590800" y="2286000"/>
            <a:ext cx="533400" cy="838200"/>
            <a:chOff x="1302" y="2064"/>
            <a:chExt cx="718" cy="478"/>
          </a:xfrm>
        </p:grpSpPr>
        <p:sp>
          <p:nvSpPr>
            <p:cNvPr id="1242145" name="Line 33"/>
            <p:cNvSpPr>
              <a:spLocks noChangeShapeType="1"/>
            </p:cNvSpPr>
            <p:nvPr/>
          </p:nvSpPr>
          <p:spPr bwMode="auto">
            <a:xfrm>
              <a:off x="1302" y="2064"/>
              <a:ext cx="718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  <p:sp>
          <p:nvSpPr>
            <p:cNvPr id="1242146" name="Line 34"/>
            <p:cNvSpPr>
              <a:spLocks noChangeShapeType="1"/>
            </p:cNvSpPr>
            <p:nvPr/>
          </p:nvSpPr>
          <p:spPr bwMode="auto">
            <a:xfrm>
              <a:off x="2020" y="2064"/>
              <a:ext cx="0" cy="478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</p:grpSp>
      <p:sp>
        <p:nvSpPr>
          <p:cNvPr id="48145" name="Text Box 35"/>
          <p:cNvSpPr txBox="1">
            <a:spLocks noChangeArrowheads="1"/>
          </p:cNvSpPr>
          <p:nvPr/>
        </p:nvSpPr>
        <p:spPr bwMode="auto">
          <a:xfrm>
            <a:off x="4895850" y="3086100"/>
            <a:ext cx="1320800" cy="673100"/>
          </a:xfrm>
          <a:prstGeom prst="rect">
            <a:avLst/>
          </a:prstGeom>
          <a:solidFill>
            <a:srgbClr val="FFFFAE"/>
          </a:solidFill>
          <a:ln w="31750">
            <a:solidFill>
              <a:schemeClr val="accent2"/>
            </a:solidFill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Candidate</a:t>
            </a:r>
          </a:p>
          <a:p>
            <a:pPr algn="ctr"/>
            <a:r>
              <a:rPr lang="en-US" sz="1800" b="1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1242148" name="Line 36"/>
          <p:cNvSpPr>
            <a:spLocks noChangeShapeType="1"/>
          </p:cNvSpPr>
          <p:nvPr/>
        </p:nvSpPr>
        <p:spPr bwMode="auto">
          <a:xfrm flipV="1">
            <a:off x="4343400" y="3333750"/>
            <a:ext cx="547688" cy="1905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1242149" name="Line 37"/>
          <p:cNvSpPr>
            <a:spLocks noChangeShapeType="1"/>
          </p:cNvSpPr>
          <p:nvPr/>
        </p:nvSpPr>
        <p:spPr bwMode="auto">
          <a:xfrm>
            <a:off x="6276975" y="3333750"/>
            <a:ext cx="504825" cy="24765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1242150" name="Text Box 38"/>
          <p:cNvSpPr txBox="1">
            <a:spLocks noChangeArrowheads="1"/>
          </p:cNvSpPr>
          <p:nvPr/>
        </p:nvSpPr>
        <p:spPr bwMode="auto">
          <a:xfrm>
            <a:off x="6859588" y="3352800"/>
            <a:ext cx="1366837" cy="3683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 type="none" w="sm" len="sm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Final Result</a:t>
            </a:r>
          </a:p>
        </p:txBody>
      </p:sp>
      <p:sp>
        <p:nvSpPr>
          <p:cNvPr id="48149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2362200" y="4572000"/>
            <a:ext cx="6205538" cy="2133600"/>
          </a:xfrm>
          <a:solidFill>
            <a:srgbClr val="FFFFAE"/>
          </a:solidFill>
        </p:spPr>
        <p:txBody>
          <a:bodyPr lIns="92075" tIns="46038" rIns="92075" bIns="46038"/>
          <a:lstStyle/>
          <a:p>
            <a:pPr marL="260350" indent="-260350" defTabSz="903288" eaLnBrk="1" hangingPunct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Built around Key Characteristics of personal databases</a:t>
            </a:r>
          </a:p>
          <a:p>
            <a:pPr marL="563563" lvl="1" indent="-200025" defTabSz="903288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Very large number of pictures (&gt;5K)</a:t>
            </a:r>
          </a:p>
          <a:p>
            <a:pPr marL="563563" lvl="1" indent="-200025" defTabSz="903288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Non-labeled images</a:t>
            </a:r>
          </a:p>
          <a:p>
            <a:pPr marL="563563" lvl="1" indent="-200025" defTabSz="903288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Many pictures of few people</a:t>
            </a:r>
          </a:p>
          <a:p>
            <a:pPr marL="563563" lvl="1" indent="-200025" defTabSz="903288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Complex pictures including people, events, places, and objects</a:t>
            </a:r>
          </a:p>
          <a:p>
            <a:pPr marL="563563" lvl="1" indent="-200025" defTabSz="903288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ea typeface="ＭＳ Ｐゴシック" pitchFamily="34" charset="-128"/>
            </a:endParaRPr>
          </a:p>
          <a:p>
            <a:pPr marL="563563" lvl="1" indent="-200025" defTabSz="903288" eaLnBrk="1" hangingPunct="1">
              <a:lnSpc>
                <a:spcPct val="80000"/>
              </a:lnSpc>
            </a:pPr>
            <a:endParaRPr lang="en-US" sz="1600" smtClean="0">
              <a:ea typeface="ＭＳ Ｐゴシック" pitchFamily="34" charset="-128"/>
            </a:endParaRPr>
          </a:p>
        </p:txBody>
      </p:sp>
      <p:pic>
        <p:nvPicPr>
          <p:cNvPr id="48150" name="Picture 4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2590800"/>
            <a:ext cx="500063" cy="685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8151" name="Picture 4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3886200"/>
            <a:ext cx="685800" cy="5143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8152" name="Picture 4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3886200"/>
            <a:ext cx="685800" cy="5143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48153" name="Group 43"/>
          <p:cNvGrpSpPr>
            <a:grpSpLocks/>
          </p:cNvGrpSpPr>
          <p:nvPr/>
        </p:nvGrpSpPr>
        <p:grpSpPr bwMode="auto">
          <a:xfrm>
            <a:off x="6629400" y="1676400"/>
            <a:ext cx="990600" cy="762000"/>
            <a:chOff x="4896" y="1152"/>
            <a:chExt cx="624" cy="480"/>
          </a:xfrm>
        </p:grpSpPr>
        <p:sp>
          <p:nvSpPr>
            <p:cNvPr id="1242156" name="Oval 44"/>
            <p:cNvSpPr>
              <a:spLocks noChangeArrowheads="1"/>
            </p:cNvSpPr>
            <p:nvPr/>
          </p:nvSpPr>
          <p:spPr bwMode="auto">
            <a:xfrm>
              <a:off x="4896" y="1152"/>
              <a:ext cx="624" cy="480"/>
            </a:xfrm>
            <a:prstGeom prst="ellips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42157" name="Line 45"/>
            <p:cNvSpPr>
              <a:spLocks noChangeShapeType="1"/>
            </p:cNvSpPr>
            <p:nvPr/>
          </p:nvSpPr>
          <p:spPr bwMode="auto">
            <a:xfrm>
              <a:off x="4992" y="1200"/>
              <a:ext cx="432" cy="38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latin typeface="Times" pitchFamily="-107" charset="0"/>
                <a:ea typeface="+mn-ea"/>
              </a:endParaRPr>
            </a:p>
          </p:txBody>
        </p:sp>
      </p:grpSp>
      <p:pic>
        <p:nvPicPr>
          <p:cNvPr id="48154" name="Picture 46" descr="Ucb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594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55" name="Group 47"/>
          <p:cNvGrpSpPr>
            <a:grpSpLocks/>
          </p:cNvGrpSpPr>
          <p:nvPr/>
        </p:nvGrpSpPr>
        <p:grpSpPr bwMode="auto">
          <a:xfrm>
            <a:off x="1219200" y="5943600"/>
            <a:ext cx="1066800" cy="533400"/>
            <a:chOff x="240" y="2736"/>
            <a:chExt cx="816" cy="432"/>
          </a:xfrm>
        </p:grpSpPr>
        <p:sp>
          <p:nvSpPr>
            <p:cNvPr id="1242160" name="Rectangle 48"/>
            <p:cNvSpPr>
              <a:spLocks noChangeArrowheads="1"/>
            </p:cNvSpPr>
            <p:nvPr/>
          </p:nvSpPr>
          <p:spPr bwMode="auto">
            <a:xfrm>
              <a:off x="240" y="2736"/>
              <a:ext cx="816" cy="432"/>
            </a:xfrm>
            <a:prstGeom prst="rect">
              <a:avLst/>
            </a:prstGeom>
            <a:solidFill>
              <a:srgbClr val="00149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48160" name="Picture 49" descr="Intel_white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36" y="2784"/>
              <a:ext cx="51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56" name="Text Box 50"/>
          <p:cNvSpPr txBox="1">
            <a:spLocks noChangeArrowheads="1"/>
          </p:cNvSpPr>
          <p:nvPr/>
        </p:nvSpPr>
        <p:spPr bwMode="auto">
          <a:xfrm>
            <a:off x="457200" y="5105400"/>
            <a:ext cx="15763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effectLst/>
                <a:latin typeface="Arial" pitchFamily="34" charset="0"/>
              </a:rPr>
              <a:t>1000’s of images</a:t>
            </a:r>
          </a:p>
        </p:txBody>
      </p:sp>
      <p:pic>
        <p:nvPicPr>
          <p:cNvPr id="48157" name="Picture 5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" y="2590800"/>
            <a:ext cx="479425" cy="685800"/>
          </a:xfrm>
          <a:prstGeom prst="rect">
            <a:avLst/>
          </a:prstGeom>
          <a:noFill/>
          <a:ln w="57150">
            <a:solidFill>
              <a:srgbClr val="144AAE"/>
            </a:solidFill>
            <a:miter lim="800000"/>
            <a:headEnd/>
            <a:tailEnd/>
          </a:ln>
        </p:spPr>
      </p:pic>
      <p:pic>
        <p:nvPicPr>
          <p:cNvPr id="48158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86200"/>
            <a:ext cx="711200" cy="533400"/>
          </a:xfrm>
          <a:prstGeom prst="rect">
            <a:avLst/>
          </a:prstGeom>
          <a:noFill/>
          <a:ln w="57150">
            <a:solidFill>
              <a:srgbClr val="144AAE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092B24-5498-4B1F-9125-06B32E6B2FDF}" type="slidenum">
              <a:rPr lang="en-US"/>
              <a:pPr/>
              <a:t>22</a:t>
            </a:fld>
            <a:endParaRPr lang="en-US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5" y="1676400"/>
            <a:ext cx="6629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7525"/>
            <a:ext cx="7586663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Coronary Artery Disease </a:t>
            </a:r>
            <a:r>
              <a:rPr lang="en-US" sz="2400" smtClean="0">
                <a:ea typeface="ＭＳ Ｐゴシック" pitchFamily="34" charset="-128"/>
              </a:rPr>
              <a:t>(Tony Keaveny)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40068" name="Text Box 4"/>
          <p:cNvSpPr txBox="1">
            <a:spLocks noChangeArrowheads="1"/>
          </p:cNvSpPr>
          <p:nvPr/>
        </p:nvSpPr>
        <p:spPr bwMode="auto">
          <a:xfrm>
            <a:off x="393700" y="4194175"/>
            <a:ext cx="84089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Modeling to help patient compliance?</a:t>
            </a:r>
            <a:endParaRPr lang="en-US" sz="26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114300" lvl="1">
              <a:buClr>
                <a:schemeClr val="accent1"/>
              </a:buClr>
              <a:buSzPct val="75000"/>
              <a:buFont typeface="Times" pitchFamily="-108" charset="0"/>
              <a:buChar char="•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800">
                <a:effectLst/>
                <a:latin typeface="Tahoma" pitchFamily="34" charset="0"/>
              </a:rPr>
              <a:t>450k deaths/year, 16M w. symptom, 72M</a:t>
            </a:r>
            <a:r>
              <a:rPr lang="en-US" sz="2800">
                <a:effectLst/>
                <a:latin typeface="Tahoma" pitchFamily="34" charset="0"/>
                <a:sym typeface="Symbol" pitchFamily="18" charset="2"/>
              </a:rPr>
              <a:t></a:t>
            </a:r>
            <a:r>
              <a:rPr lang="en-US" sz="2800">
                <a:effectLst/>
                <a:latin typeface="Tahoma" pitchFamily="34" charset="0"/>
              </a:rPr>
              <a:t>BP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Massively parallel, Real-time variations</a:t>
            </a:r>
          </a:p>
          <a:p>
            <a:pPr marL="114300" lvl="1">
              <a:buClr>
                <a:schemeClr val="accent1"/>
              </a:buClr>
              <a:buSzPct val="75000"/>
              <a:buFont typeface="Times" pitchFamily="-108" charset="0"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CFD FE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solid (non-linear), fluid (Newtonian), pulsatile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114300" lvl="1">
              <a:buClr>
                <a:schemeClr val="accent1"/>
              </a:buClr>
              <a:buSzPct val="75000"/>
              <a:buFont typeface="Times" pitchFamily="-108" charset="0"/>
              <a:buChar char="•"/>
            </a:pP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Blood pressure, activity, habitus, cholesterol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295525" y="1249363"/>
            <a:ext cx="1057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effectLst/>
                <a:latin typeface="Tahoma" pitchFamily="34" charset="0"/>
              </a:rPr>
              <a:t>Before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5902325" y="1211263"/>
            <a:ext cx="8366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effectLst/>
                <a:latin typeface="Tahoma" pitchFamily="34" charset="0"/>
              </a:rPr>
              <a:t>After</a:t>
            </a:r>
            <a:endParaRPr lang="en-US" sz="2400"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15A89B-E337-43CB-9EE6-3EBD3B11CD3A}" type="slidenum">
              <a:rPr lang="en-US"/>
              <a:pPr/>
              <a:t>23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6763"/>
            <a:ext cx="73152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Compelling Laptop/Handheld Apps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(Nelson Morgan)</a:t>
            </a:r>
            <a:r>
              <a:rPr lang="en-US" smtClean="0">
                <a:ea typeface="ＭＳ Ｐゴシック" pitchFamily="34" charset="-128"/>
              </a:rPr>
              <a:t> 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70050"/>
            <a:ext cx="3624263" cy="339248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Meeting Diarist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Laptops/ Handhelds at meeting coordinate to create speaker identified, partially transcribed text diary of meeting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450" y="1201738"/>
            <a:ext cx="4659313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3717" name="Text Box 5"/>
          <p:cNvSpPr txBox="1">
            <a:spLocks noChangeArrowheads="1"/>
          </p:cNvSpPr>
          <p:nvPr/>
        </p:nvSpPr>
        <p:spPr bwMode="auto">
          <a:xfrm>
            <a:off x="347663" y="4981575"/>
            <a:ext cx="7886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3000">
                <a:effectLst/>
                <a:latin typeface="Tahoma" pitchFamily="34" charset="0"/>
              </a:rPr>
              <a:t> Teleconference speaker identifier, </a:t>
            </a:r>
            <a:br>
              <a:rPr lang="en-US" sz="3000">
                <a:effectLst/>
                <a:latin typeface="Tahoma" pitchFamily="34" charset="0"/>
              </a:rPr>
            </a:br>
            <a:r>
              <a:rPr lang="en-US" sz="3000">
                <a:effectLst/>
                <a:latin typeface="Tahoma" pitchFamily="34" charset="0"/>
              </a:rPr>
              <a:t>	speech helper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>
                <a:effectLst/>
                <a:latin typeface="Tahoma" pitchFamily="34" charset="0"/>
              </a:rPr>
              <a:t> 	L/Hs used for teleconference, identifies who is 		speaking, “closed caption” hint of what being said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D21412-80A6-4618-9FE9-F4F1CBBE73CF}" type="slidenum">
              <a:rPr lang="en-US"/>
              <a:pPr/>
              <a:t>24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5150"/>
            <a:ext cx="58420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Parallel Browser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(Ras Bodik)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348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Web 2.0: Browser plays role of traditional OS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Resource sharing and allocation, Protection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Goal: Desktop quality browsing on handhelds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Enabled by 4G networks, better output devices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Bottlenecks to parallelize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Parsing, Rendering, Scripting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“SkipJax”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Parallel replacement for JavaScript/AJAX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Based on Brown’s FlapJax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969DDA-15F8-4918-B00F-3FA3449C6A23}" type="slidenum">
              <a:rPr lang="en-US"/>
              <a:pPr/>
              <a:t>25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Compelling Laptop/Handheld Apps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5740400" cy="5043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Health Coach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Since laptop/handheld always with you, Record images of all meals, weigh plate before and after, analyze calories consumed so far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“What if I order a pizza for my next meal? A salad?”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Since laptop/handheld always with you, record amount of exercise so far, show how body would look if maintain this exercise and diet pattern next 3 months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“What would I look like if I regularly ran less? Further?”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Face Recognizer/Name Whisperer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Laptop/handheld scans faces, matches image database, whispers name in ear (relies on Content Based Image Retrieval)</a:t>
            </a: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75" y="1200150"/>
            <a:ext cx="2032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75" y="3289300"/>
            <a:ext cx="21399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5218113"/>
            <a:ext cx="101441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91FCAC-E3A7-4411-91A4-5DB8218785C4}" type="slidenum">
              <a:rPr lang="en-US"/>
              <a:pPr/>
              <a:t>26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35013"/>
            <a:ext cx="8093075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Theme 2. Use design patterns 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697038"/>
            <a:ext cx="8229600" cy="477202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How invent parallel systems of future when tied to old code, programming models, CPUs of the past?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Look for common design patterns (see </a:t>
            </a:r>
            <a:r>
              <a:rPr lang="en-US" sz="2600" i="1" smtClean="0">
                <a:ea typeface="ＭＳ Ｐゴシック" pitchFamily="34" charset="-128"/>
              </a:rPr>
              <a:t>A Pattern Language</a:t>
            </a:r>
            <a:r>
              <a:rPr lang="en-US" sz="2600" smtClean="0">
                <a:ea typeface="ＭＳ Ｐゴシック" pitchFamily="34" charset="-128"/>
              </a:rPr>
              <a:t>, Christopher Alexander, 1975)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i="1" smtClean="0">
                <a:solidFill>
                  <a:srgbClr val="0000FF"/>
                </a:solidFill>
                <a:ea typeface="ＭＳ Ｐゴシック" pitchFamily="34" charset="-128"/>
              </a:rPr>
              <a:t>design patterns</a:t>
            </a:r>
            <a:r>
              <a:rPr lang="en-US" sz="2800" i="1" smtClean="0">
                <a:ea typeface="ＭＳ Ｐゴシック" pitchFamily="34" charset="-128"/>
              </a:rPr>
              <a:t>: </a:t>
            </a:r>
            <a:r>
              <a:rPr lang="en-US" sz="2800" smtClean="0">
                <a:ea typeface="ＭＳ Ｐゴシック" pitchFamily="34" charset="-128"/>
              </a:rPr>
              <a:t>time-tested solutions to recurring problems in a well-defined context</a:t>
            </a:r>
          </a:p>
          <a:p>
            <a:pPr marL="971550" lvl="1" indent="-571500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“family of entrances” pattern to simplify comprehension of multiple entrances for a 1st-time visitor to a site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i="1" smtClean="0">
                <a:solidFill>
                  <a:srgbClr val="0000FF"/>
                </a:solidFill>
                <a:ea typeface="ＭＳ Ｐゴシック" pitchFamily="34" charset="-128"/>
              </a:rPr>
              <a:t>pattern “language”</a:t>
            </a:r>
            <a:r>
              <a:rPr lang="en-US" sz="2800" i="1" smtClean="0">
                <a:ea typeface="ＭＳ Ｐゴシック" pitchFamily="34" charset="-128"/>
              </a:rPr>
              <a:t>: </a:t>
            </a:r>
            <a:r>
              <a:rPr lang="en-US" sz="2800" smtClean="0">
                <a:ea typeface="ＭＳ Ｐゴシック" pitchFamily="34" charset="-128"/>
              </a:rPr>
              <a:t>collection of related and interlocking patterns that flow into each other as the designer solves a design problem </a:t>
            </a:r>
            <a:r>
              <a:rPr lang="en-US" sz="2600" smtClean="0">
                <a:ea typeface="ＭＳ Ｐゴシック" pitchFamily="34" charset="-128"/>
              </a:rPr>
              <a:t> </a:t>
            </a:r>
            <a:r>
              <a:rPr lang="en-US" sz="2800" smtClean="0">
                <a:ea typeface="ＭＳ Ｐゴシック" pitchFamily="34" charset="-128"/>
              </a:rPr>
              <a:t> </a:t>
            </a:r>
            <a:endParaRPr lang="en-US" sz="2600" smtClean="0">
              <a:ea typeface="ＭＳ Ｐゴシック" pitchFamily="34" charset="-128"/>
            </a:endParaRPr>
          </a:p>
          <a:p>
            <a:pPr marL="571500" indent="-571500" eaLnBrk="1" hangingPunct="1">
              <a:lnSpc>
                <a:spcPct val="90000"/>
              </a:lnSpc>
            </a:pPr>
            <a:endParaRPr lang="en-US" sz="2600" smtClean="0">
              <a:ea typeface="ＭＳ Ｐゴシック" pitchFamily="34" charset="-128"/>
            </a:endParaRPr>
          </a:p>
          <a:p>
            <a:pPr marL="571500" indent="-571500" eaLnBrk="1" hangingPunct="1">
              <a:lnSpc>
                <a:spcPct val="90000"/>
              </a:lnSpc>
            </a:pPr>
            <a:endParaRPr lang="en-US" sz="26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42E130-897B-463E-8FC5-1204CD517C00}" type="slidenum">
              <a:rPr lang="en-US"/>
              <a:pPr/>
              <a:t>27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35013"/>
            <a:ext cx="8093075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Theme 2. What to compute? 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697038"/>
            <a:ext cx="8229600" cy="477202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Look for common computations across many areas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smtClean="0">
                <a:ea typeface="ＭＳ Ｐゴシック" pitchFamily="34" charset="-128"/>
              </a:rPr>
              <a:t>Embedded Computing (42 EEMBC benchmarks)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smtClean="0">
                <a:ea typeface="ＭＳ Ｐゴシック" pitchFamily="34" charset="-128"/>
              </a:rPr>
              <a:t>Desktop/Server Computing (28 SPEC2006)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smtClean="0">
                <a:ea typeface="ＭＳ Ｐゴシック" pitchFamily="34" charset="-128"/>
              </a:rPr>
              <a:t>Data Base / Text Mining Software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smtClean="0">
                <a:ea typeface="ＭＳ Ｐゴシック" pitchFamily="34" charset="-128"/>
              </a:rPr>
              <a:t>Games/Graphics/Vision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smtClean="0">
                <a:ea typeface="ＭＳ Ｐゴシック" pitchFamily="34" charset="-128"/>
              </a:rPr>
              <a:t>Machine Learning</a:t>
            </a:r>
          </a:p>
          <a:p>
            <a:pPr marL="571500" indent="-571500" eaLnBrk="1" hangingPunct="1">
              <a:lnSpc>
                <a:spcPct val="90000"/>
              </a:lnSpc>
              <a:buFont typeface="Times" pitchFamily="-108" charset="0"/>
              <a:buAutoNum type="arabicPeriod"/>
            </a:pPr>
            <a:r>
              <a:rPr lang="en-US" sz="2600" smtClean="0">
                <a:ea typeface="ＭＳ Ｐゴシック" pitchFamily="34" charset="-128"/>
              </a:rPr>
              <a:t>High Performance Computing (Original “7 Dwarfs”)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Result: 13 “Motifs” </a:t>
            </a:r>
            <a:br>
              <a:rPr lang="en-US" sz="2600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(Use “motif” instead when go from 7 to 13)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8B4D83-49F2-4CCE-84C0-E3D7E6DA943B}" type="slidenum">
              <a:rPr lang="en-US"/>
              <a:pPr/>
              <a:t>28</a:t>
            </a:fld>
            <a:endParaRPr lang="en-US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2089150"/>
            <a:ext cx="18145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2122488"/>
            <a:ext cx="78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2101850"/>
            <a:ext cx="8270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0" y="1192213"/>
            <a:ext cx="91440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r>
              <a:rPr lang="en-US" sz="2800">
                <a:effectLst/>
                <a:latin typeface="Tahoma" pitchFamily="34" charset="0"/>
              </a:rPr>
              <a:t>How do compelling apps relate to 13 motifs?</a:t>
            </a:r>
          </a:p>
          <a:p>
            <a:pPr marL="495300" indent="-4953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800">
                <a:effectLst/>
                <a:latin typeface="Tahoma" pitchFamily="34" charset="0"/>
              </a:rPr>
              <a:t>	</a:t>
            </a:r>
            <a:endParaRPr lang="en-US" sz="2200">
              <a:effectLst/>
              <a:latin typeface="Tahoma" pitchFamily="34" charset="0"/>
            </a:endParaRPr>
          </a:p>
        </p:txBody>
      </p:sp>
      <p:sp>
        <p:nvSpPr>
          <p:cNvPr id="10035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“Motif" Popularity </a:t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		</a:t>
            </a:r>
            <a:r>
              <a:rPr lang="en-US" sz="2800" smtClean="0">
                <a:ea typeface="ＭＳ Ｐゴシック" pitchFamily="34" charset="-128"/>
              </a:rPr>
              <a:t>(</a:t>
            </a:r>
            <a:r>
              <a:rPr lang="en-US" sz="2800" smtClean="0">
                <a:solidFill>
                  <a:srgbClr val="CC0000"/>
                </a:solidFill>
                <a:ea typeface="ＭＳ Ｐゴシック" pitchFamily="34" charset="-128"/>
              </a:rPr>
              <a:t>Red Hot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n-US" sz="280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n-US" sz="2800" smtClean="0">
                <a:solidFill>
                  <a:srgbClr val="99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Blue Cool</a:t>
            </a:r>
            <a:r>
              <a:rPr lang="en-US" sz="2800" smtClean="0">
                <a:ea typeface="ＭＳ Ｐゴシック" pitchFamily="34" charset="-128"/>
              </a:rPr>
              <a:t>)</a:t>
            </a:r>
          </a:p>
        </p:txBody>
      </p:sp>
      <p:pic>
        <p:nvPicPr>
          <p:cNvPr id="62473" name="Picture 9" descr="Leucodendr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8963" y="2151063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55563" y="2114550"/>
          <a:ext cx="8999537" cy="4522788"/>
        </p:xfrm>
        <a:graphic>
          <a:graphicData uri="http://schemas.openxmlformats.org/presentationml/2006/ole">
            <p:oleObj spid="_x0000_s62466" name="Worksheet" r:id="rId8" imgW="5340096" imgH="2682240" progId="Excel.Sheet.8">
              <p:embed/>
            </p:oleObj>
          </a:graphicData>
        </a:graphic>
      </p:graphicFrame>
      <p:pic>
        <p:nvPicPr>
          <p:cNvPr id="62474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04200" y="2087563"/>
            <a:ext cx="83026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33" name="Rectangle 41"/>
          <p:cNvSpPr>
            <a:spLocks noChangeArrowheads="1"/>
          </p:cNvSpPr>
          <p:nvPr/>
        </p:nvSpPr>
        <p:spPr bwMode="auto">
          <a:xfrm flipH="1">
            <a:off x="228600" y="1965325"/>
            <a:ext cx="4343400" cy="1828800"/>
          </a:xfrm>
          <a:prstGeom prst="rect">
            <a:avLst/>
          </a:prstGeom>
          <a:solidFill>
            <a:srgbClr val="E7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8656" name="Line 64"/>
          <p:cNvSpPr>
            <a:spLocks noChangeShapeType="1"/>
          </p:cNvSpPr>
          <p:nvPr/>
        </p:nvSpPr>
        <p:spPr bwMode="auto">
          <a:xfrm>
            <a:off x="4572000" y="196532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34" name="Rectangle 42"/>
          <p:cNvSpPr>
            <a:spLocks noChangeArrowheads="1"/>
          </p:cNvSpPr>
          <p:nvPr/>
        </p:nvSpPr>
        <p:spPr bwMode="auto">
          <a:xfrm flipH="1">
            <a:off x="228600" y="1050925"/>
            <a:ext cx="1981200" cy="1143000"/>
          </a:xfrm>
          <a:prstGeom prst="rect">
            <a:avLst/>
          </a:prstGeom>
          <a:solidFill>
            <a:srgbClr val="E7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8629" name="Rectangle 37"/>
          <p:cNvSpPr>
            <a:spLocks noChangeArrowheads="1"/>
          </p:cNvSpPr>
          <p:nvPr/>
        </p:nvSpPr>
        <p:spPr bwMode="auto">
          <a:xfrm>
            <a:off x="4724400" y="1965325"/>
            <a:ext cx="4343400" cy="1828800"/>
          </a:xfrm>
          <a:prstGeom prst="rect">
            <a:avLst/>
          </a:prstGeom>
          <a:solidFill>
            <a:srgbClr val="E7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8630" name="Rectangle 38"/>
          <p:cNvSpPr>
            <a:spLocks noChangeArrowheads="1"/>
          </p:cNvSpPr>
          <p:nvPr/>
        </p:nvSpPr>
        <p:spPr bwMode="auto">
          <a:xfrm>
            <a:off x="7086600" y="1050925"/>
            <a:ext cx="1981200" cy="1143000"/>
          </a:xfrm>
          <a:prstGeom prst="rect">
            <a:avLst/>
          </a:prstGeom>
          <a:solidFill>
            <a:srgbClr val="E7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2286000" y="1050925"/>
            <a:ext cx="4724400" cy="838200"/>
          </a:xfrm>
          <a:prstGeom prst="rect">
            <a:avLst/>
          </a:prstGeom>
          <a:solidFill>
            <a:srgbClr val="FFFFB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228600" y="3870325"/>
            <a:ext cx="8839200" cy="990600"/>
          </a:xfrm>
          <a:prstGeom prst="rect">
            <a:avLst/>
          </a:prstGeom>
          <a:solidFill>
            <a:srgbClr val="FFE7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228600" y="5013325"/>
            <a:ext cx="8839200" cy="914400"/>
          </a:xfrm>
          <a:prstGeom prst="rect">
            <a:avLst/>
          </a:prstGeom>
          <a:solidFill>
            <a:srgbClr val="EFFF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228600" y="6003925"/>
            <a:ext cx="8839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4800600" y="2117725"/>
            <a:ext cx="2057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Graph Algorithms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Dynamic Programming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Dense Linear Algebra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Sparse Linear Algebra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Unstructured Grids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Structured Grids</a:t>
            </a:r>
          </a:p>
        </p:txBody>
      </p:sp>
      <p:sp>
        <p:nvSpPr>
          <p:cNvPr id="64524" name="Text Box 14"/>
          <p:cNvSpPr txBox="1">
            <a:spLocks noChangeArrowheads="1"/>
          </p:cNvSpPr>
          <p:nvPr/>
        </p:nvSpPr>
        <p:spPr bwMode="auto">
          <a:xfrm>
            <a:off x="2286000" y="2193925"/>
            <a:ext cx="220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Model-view controller 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Bulk synchronous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Map reduce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Layered systems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Arbitrary Static Task Graph</a:t>
            </a:r>
          </a:p>
        </p:txBody>
      </p:sp>
      <p:sp>
        <p:nvSpPr>
          <p:cNvPr id="64525" name="Text Box 15"/>
          <p:cNvSpPr txBox="1">
            <a:spLocks noChangeArrowheads="1"/>
          </p:cNvSpPr>
          <p:nvPr/>
        </p:nvSpPr>
        <p:spPr bwMode="auto">
          <a:xfrm>
            <a:off x="304800" y="2346325"/>
            <a:ext cx="2057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Pipe-and-filter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Agent and Repository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Process Control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Event based, implicit invocation</a:t>
            </a:r>
          </a:p>
        </p:txBody>
      </p:sp>
      <p:sp>
        <p:nvSpPr>
          <p:cNvPr id="64526" name="Text Box 16"/>
          <p:cNvSpPr txBox="1">
            <a:spLocks noChangeArrowheads="1"/>
          </p:cNvSpPr>
          <p:nvPr/>
        </p:nvSpPr>
        <p:spPr bwMode="auto">
          <a:xfrm>
            <a:off x="6781800" y="211772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Graphical models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Finite state machines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Backtrack Branch and Bound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N-Body methods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Combinational Logic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Spectral Methods</a:t>
            </a:r>
          </a:p>
        </p:txBody>
      </p:sp>
      <p:sp>
        <p:nvSpPr>
          <p:cNvPr id="64527" name="Text Box 17"/>
          <p:cNvSpPr txBox="1">
            <a:spLocks noChangeArrowheads="1"/>
          </p:cNvSpPr>
          <p:nvPr/>
        </p:nvSpPr>
        <p:spPr bwMode="auto">
          <a:xfrm>
            <a:off x="3276600" y="1355725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Task Decomposition </a:t>
            </a:r>
            <a:r>
              <a:rPr lang="en-US" sz="1400">
                <a:effectLst/>
              </a:rPr>
              <a:t>↔</a:t>
            </a:r>
            <a:r>
              <a:rPr lang="en-US" sz="1200">
                <a:effectLst/>
              </a:rPr>
              <a:t> Data Decomposition</a:t>
            </a:r>
          </a:p>
        </p:txBody>
      </p:sp>
      <p:sp>
        <p:nvSpPr>
          <p:cNvPr id="64528" name="Text Box 18"/>
          <p:cNvSpPr txBox="1">
            <a:spLocks noChangeArrowheads="1"/>
          </p:cNvSpPr>
          <p:nvPr/>
        </p:nvSpPr>
        <p:spPr bwMode="auto">
          <a:xfrm>
            <a:off x="2362200" y="1584325"/>
            <a:ext cx="480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Group Tasks     Order groups     data sharing     data access Patterns?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1689100" y="593725"/>
            <a:ext cx="599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530" name="Text Box 19"/>
          <p:cNvSpPr txBox="1">
            <a:spLocks noChangeArrowheads="1"/>
          </p:cNvSpPr>
          <p:nvPr/>
        </p:nvSpPr>
        <p:spPr bwMode="auto">
          <a:xfrm>
            <a:off x="4038600" y="59372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effectLst/>
              </a:rPr>
              <a:t>Applications</a:t>
            </a:r>
          </a:p>
        </p:txBody>
      </p:sp>
      <p:sp>
        <p:nvSpPr>
          <p:cNvPr id="64531" name="Text Box 21"/>
          <p:cNvSpPr txBox="1">
            <a:spLocks noChangeArrowheads="1"/>
          </p:cNvSpPr>
          <p:nvPr/>
        </p:nvSpPr>
        <p:spPr bwMode="auto">
          <a:xfrm>
            <a:off x="4591050" y="4260850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Pipeline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Discrete Event</a:t>
            </a:r>
          </a:p>
        </p:txBody>
      </p:sp>
      <p:sp>
        <p:nvSpPr>
          <p:cNvPr id="64532" name="Text Box 22"/>
          <p:cNvSpPr txBox="1">
            <a:spLocks noChangeArrowheads="1"/>
          </p:cNvSpPr>
          <p:nvPr/>
        </p:nvSpPr>
        <p:spPr bwMode="auto">
          <a:xfrm>
            <a:off x="228600" y="4251325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Event Based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Divide and Conquer</a:t>
            </a:r>
          </a:p>
        </p:txBody>
      </p:sp>
      <p:sp>
        <p:nvSpPr>
          <p:cNvPr id="64533" name="Text Box 23"/>
          <p:cNvSpPr txBox="1">
            <a:spLocks noChangeArrowheads="1"/>
          </p:cNvSpPr>
          <p:nvPr/>
        </p:nvSpPr>
        <p:spPr bwMode="auto">
          <a:xfrm>
            <a:off x="2438400" y="4251325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Data Parallelism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Geometric Decomposition</a:t>
            </a:r>
          </a:p>
        </p:txBody>
      </p:sp>
      <p:sp>
        <p:nvSpPr>
          <p:cNvPr id="64534" name="Text Box 24"/>
          <p:cNvSpPr txBox="1">
            <a:spLocks noChangeArrowheads="1"/>
          </p:cNvSpPr>
          <p:nvPr/>
        </p:nvSpPr>
        <p:spPr bwMode="auto">
          <a:xfrm>
            <a:off x="5943600" y="4232275"/>
            <a:ext cx="1504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Task Parallelism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Graph Partitioning</a:t>
            </a:r>
          </a:p>
        </p:txBody>
      </p:sp>
      <p:sp>
        <p:nvSpPr>
          <p:cNvPr id="64535" name="Text Box 25"/>
          <p:cNvSpPr txBox="1">
            <a:spLocks noChangeArrowheads="1"/>
          </p:cNvSpPr>
          <p:nvPr/>
        </p:nvSpPr>
        <p:spPr bwMode="auto">
          <a:xfrm>
            <a:off x="304800" y="5394325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Fork/Join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CSP</a:t>
            </a:r>
          </a:p>
        </p:txBody>
      </p:sp>
      <p:sp>
        <p:nvSpPr>
          <p:cNvPr id="64536" name="Text Box 26"/>
          <p:cNvSpPr txBox="1">
            <a:spLocks noChangeArrowheads="1"/>
          </p:cNvSpPr>
          <p:nvPr/>
        </p:nvSpPr>
        <p:spPr bwMode="auto">
          <a:xfrm>
            <a:off x="7391400" y="5394325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Master/worker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Loop Parallelism</a:t>
            </a:r>
          </a:p>
        </p:txBody>
      </p:sp>
      <p:sp>
        <p:nvSpPr>
          <p:cNvPr id="64537" name="Text Box 27"/>
          <p:cNvSpPr txBox="1">
            <a:spLocks noChangeArrowheads="1"/>
          </p:cNvSpPr>
          <p:nvPr/>
        </p:nvSpPr>
        <p:spPr bwMode="auto">
          <a:xfrm>
            <a:off x="2514600" y="5394325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Distributed Array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Shared Data</a:t>
            </a:r>
          </a:p>
        </p:txBody>
      </p:sp>
      <p:sp>
        <p:nvSpPr>
          <p:cNvPr id="64538" name="Text Box 28"/>
          <p:cNvSpPr txBox="1">
            <a:spLocks noChangeArrowheads="1"/>
          </p:cNvSpPr>
          <p:nvPr/>
        </p:nvSpPr>
        <p:spPr bwMode="auto">
          <a:xfrm>
            <a:off x="4953000" y="5394325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Shared Queue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Shared Hash Table</a:t>
            </a:r>
          </a:p>
        </p:txBody>
      </p:sp>
      <p:sp>
        <p:nvSpPr>
          <p:cNvPr id="64539" name="Text Box 29"/>
          <p:cNvSpPr txBox="1">
            <a:spLocks noChangeArrowheads="1"/>
          </p:cNvSpPr>
          <p:nvPr/>
        </p:nvSpPr>
        <p:spPr bwMode="auto">
          <a:xfrm>
            <a:off x="5991225" y="6232525"/>
            <a:ext cx="1009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Barriers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Mutex</a:t>
            </a:r>
          </a:p>
        </p:txBody>
      </p:sp>
      <p:sp>
        <p:nvSpPr>
          <p:cNvPr id="64540" name="Text Box 30"/>
          <p:cNvSpPr txBox="1">
            <a:spLocks noChangeArrowheads="1"/>
          </p:cNvSpPr>
          <p:nvPr/>
        </p:nvSpPr>
        <p:spPr bwMode="auto">
          <a:xfrm>
            <a:off x="238125" y="6175375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Thread Creation/destruction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Process Creation/destruction</a:t>
            </a:r>
          </a:p>
        </p:txBody>
      </p:sp>
      <p:sp>
        <p:nvSpPr>
          <p:cNvPr id="64541" name="Text Box 31"/>
          <p:cNvSpPr txBox="1">
            <a:spLocks noChangeArrowheads="1"/>
          </p:cNvSpPr>
          <p:nvPr/>
        </p:nvSpPr>
        <p:spPr bwMode="auto">
          <a:xfrm>
            <a:off x="2324100" y="6232525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Message passing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Collective communication</a:t>
            </a:r>
          </a:p>
        </p:txBody>
      </p:sp>
      <p:sp>
        <p:nvSpPr>
          <p:cNvPr id="64542" name="Text Box 32"/>
          <p:cNvSpPr txBox="1">
            <a:spLocks noChangeArrowheads="1"/>
          </p:cNvSpPr>
          <p:nvPr/>
        </p:nvSpPr>
        <p:spPr bwMode="auto">
          <a:xfrm>
            <a:off x="4305300" y="6232525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Speculation</a:t>
            </a:r>
          </a:p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Transactional memory</a:t>
            </a:r>
          </a:p>
        </p:txBody>
      </p:sp>
      <p:sp>
        <p:nvSpPr>
          <p:cNvPr id="64543" name="Text Box 33"/>
          <p:cNvSpPr txBox="1">
            <a:spLocks noChangeArrowheads="1"/>
          </p:cNvSpPr>
          <p:nvPr/>
        </p:nvSpPr>
        <p:spPr bwMode="auto">
          <a:xfrm>
            <a:off x="304800" y="1203325"/>
            <a:ext cx="190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Choose your high level structure – what is the structure of my application?  Guided expansion </a:t>
            </a:r>
          </a:p>
        </p:txBody>
      </p:sp>
      <p:sp>
        <p:nvSpPr>
          <p:cNvPr id="64544" name="Text Box 34"/>
          <p:cNvSpPr txBox="1">
            <a:spLocks noChangeArrowheads="1"/>
          </p:cNvSpPr>
          <p:nvPr/>
        </p:nvSpPr>
        <p:spPr bwMode="auto">
          <a:xfrm>
            <a:off x="7162800" y="1127125"/>
            <a:ext cx="190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Identify the key computational patterns – what are my key computations?</a:t>
            </a:r>
            <a:br>
              <a:rPr lang="en-US" sz="1200">
                <a:effectLst/>
              </a:rPr>
            </a:br>
            <a:r>
              <a:rPr lang="en-US" sz="1200">
                <a:effectLst/>
              </a:rPr>
              <a:t>Guided instantiation</a:t>
            </a:r>
          </a:p>
        </p:txBody>
      </p:sp>
      <p:sp>
        <p:nvSpPr>
          <p:cNvPr id="64545" name="Text Box 35"/>
          <p:cNvSpPr txBox="1">
            <a:spLocks noChangeArrowheads="1"/>
          </p:cNvSpPr>
          <p:nvPr/>
        </p:nvSpPr>
        <p:spPr bwMode="auto">
          <a:xfrm>
            <a:off x="228600" y="5975350"/>
            <a:ext cx="803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Implementation methods – what are the building blocks of parallel programming? Guided implementation</a:t>
            </a:r>
          </a:p>
        </p:txBody>
      </p:sp>
      <p:sp>
        <p:nvSpPr>
          <p:cNvPr id="64546" name="Text Box 36"/>
          <p:cNvSpPr txBox="1">
            <a:spLocks noChangeArrowheads="1"/>
          </p:cNvSpPr>
          <p:nvPr/>
        </p:nvSpPr>
        <p:spPr bwMode="auto">
          <a:xfrm>
            <a:off x="2514600" y="1127125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Choose you high level architecture?  Guided decomposition</a:t>
            </a:r>
          </a:p>
        </p:txBody>
      </p:sp>
      <p:sp>
        <p:nvSpPr>
          <p:cNvPr id="64547" name="Text Box 43"/>
          <p:cNvSpPr txBox="1">
            <a:spLocks noChangeArrowheads="1"/>
          </p:cNvSpPr>
          <p:nvPr/>
        </p:nvSpPr>
        <p:spPr bwMode="auto">
          <a:xfrm>
            <a:off x="304800" y="3946525"/>
            <a:ext cx="819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Refine the strucuture  - what concurrent approach do I use? Guided re-organization</a:t>
            </a:r>
          </a:p>
        </p:txBody>
      </p:sp>
      <p:sp>
        <p:nvSpPr>
          <p:cNvPr id="64548" name="Text Box 44"/>
          <p:cNvSpPr txBox="1">
            <a:spLocks noChangeArrowheads="1"/>
          </p:cNvSpPr>
          <p:nvPr/>
        </p:nvSpPr>
        <p:spPr bwMode="auto">
          <a:xfrm>
            <a:off x="304800" y="5013325"/>
            <a:ext cx="803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Utilize Supporting Structures – how do I implement my concurrency? Guided mapping</a:t>
            </a:r>
          </a:p>
        </p:txBody>
      </p:sp>
      <p:sp>
        <p:nvSpPr>
          <p:cNvPr id="238637" name="AutoShape 45"/>
          <p:cNvSpPr>
            <a:spLocks noChangeArrowheads="1"/>
          </p:cNvSpPr>
          <p:nvPr/>
        </p:nvSpPr>
        <p:spPr bwMode="auto">
          <a:xfrm>
            <a:off x="4343400" y="2117725"/>
            <a:ext cx="381000" cy="685800"/>
          </a:xfrm>
          <a:prstGeom prst="curvedRight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8640" name="AutoShape 48"/>
          <p:cNvSpPr>
            <a:spLocks noChangeArrowheads="1"/>
          </p:cNvSpPr>
          <p:nvPr/>
        </p:nvSpPr>
        <p:spPr bwMode="auto">
          <a:xfrm rot="16200000">
            <a:off x="4343400" y="898525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650" name="Line 58"/>
          <p:cNvSpPr>
            <a:spLocks noChangeShapeType="1"/>
          </p:cNvSpPr>
          <p:nvPr/>
        </p:nvSpPr>
        <p:spPr bwMode="auto">
          <a:xfrm>
            <a:off x="228600" y="105092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52" name="Line 60"/>
          <p:cNvSpPr>
            <a:spLocks noChangeShapeType="1"/>
          </p:cNvSpPr>
          <p:nvPr/>
        </p:nvSpPr>
        <p:spPr bwMode="auto">
          <a:xfrm>
            <a:off x="228600" y="3794125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53" name="Line 61"/>
          <p:cNvSpPr>
            <a:spLocks noChangeShapeType="1"/>
          </p:cNvSpPr>
          <p:nvPr/>
        </p:nvSpPr>
        <p:spPr bwMode="auto">
          <a:xfrm>
            <a:off x="228600" y="10509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54" name="Line 62"/>
          <p:cNvSpPr>
            <a:spLocks noChangeShapeType="1"/>
          </p:cNvSpPr>
          <p:nvPr/>
        </p:nvSpPr>
        <p:spPr bwMode="auto">
          <a:xfrm>
            <a:off x="2209800" y="10509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55" name="Line 63"/>
          <p:cNvSpPr>
            <a:spLocks noChangeShapeType="1"/>
          </p:cNvSpPr>
          <p:nvPr/>
        </p:nvSpPr>
        <p:spPr bwMode="auto">
          <a:xfrm>
            <a:off x="2209800" y="196532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57" name="Line 65"/>
          <p:cNvSpPr>
            <a:spLocks noChangeShapeType="1"/>
          </p:cNvSpPr>
          <p:nvPr/>
        </p:nvSpPr>
        <p:spPr bwMode="auto">
          <a:xfrm>
            <a:off x="4724400" y="196532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38" name="AutoShape 46"/>
          <p:cNvSpPr>
            <a:spLocks noChangeArrowheads="1"/>
          </p:cNvSpPr>
          <p:nvPr/>
        </p:nvSpPr>
        <p:spPr bwMode="auto">
          <a:xfrm>
            <a:off x="4419600" y="3032125"/>
            <a:ext cx="304800" cy="685800"/>
          </a:xfrm>
          <a:prstGeom prst="curvedLeftArrow">
            <a:avLst>
              <a:gd name="adj1" fmla="val 45000"/>
              <a:gd name="adj2" fmla="val 9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8658" name="Line 66"/>
          <p:cNvSpPr>
            <a:spLocks noChangeShapeType="1"/>
          </p:cNvSpPr>
          <p:nvPr/>
        </p:nvSpPr>
        <p:spPr bwMode="auto">
          <a:xfrm>
            <a:off x="4724400" y="196532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59" name="Line 67"/>
          <p:cNvSpPr>
            <a:spLocks noChangeShapeType="1"/>
          </p:cNvSpPr>
          <p:nvPr/>
        </p:nvSpPr>
        <p:spPr bwMode="auto">
          <a:xfrm>
            <a:off x="7086600" y="10509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60" name="Line 68"/>
          <p:cNvSpPr>
            <a:spLocks noChangeShapeType="1"/>
          </p:cNvSpPr>
          <p:nvPr/>
        </p:nvSpPr>
        <p:spPr bwMode="auto">
          <a:xfrm>
            <a:off x="7086600" y="10509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61" name="Line 69"/>
          <p:cNvSpPr>
            <a:spLocks noChangeShapeType="1"/>
          </p:cNvSpPr>
          <p:nvPr/>
        </p:nvSpPr>
        <p:spPr bwMode="auto">
          <a:xfrm>
            <a:off x="9067800" y="105092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62" name="Line 70"/>
          <p:cNvSpPr>
            <a:spLocks noChangeShapeType="1"/>
          </p:cNvSpPr>
          <p:nvPr/>
        </p:nvSpPr>
        <p:spPr bwMode="auto">
          <a:xfrm>
            <a:off x="4724400" y="3794125"/>
            <a:ext cx="2667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63" name="Line 71"/>
          <p:cNvSpPr>
            <a:spLocks noChangeShapeType="1"/>
          </p:cNvSpPr>
          <p:nvPr/>
        </p:nvSpPr>
        <p:spPr bwMode="auto">
          <a:xfrm>
            <a:off x="4724400" y="3794125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238641" name="AutoShape 49"/>
          <p:cNvSpPr>
            <a:spLocks noChangeArrowheads="1"/>
          </p:cNvSpPr>
          <p:nvPr/>
        </p:nvSpPr>
        <p:spPr bwMode="auto">
          <a:xfrm rot="13060089">
            <a:off x="7375525" y="920750"/>
            <a:ext cx="384175" cy="173038"/>
          </a:xfrm>
          <a:prstGeom prst="leftArrow">
            <a:avLst>
              <a:gd name="adj1" fmla="val 50000"/>
              <a:gd name="adj2" fmla="val 555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639" name="AutoShape 47"/>
          <p:cNvSpPr>
            <a:spLocks noChangeArrowheads="1"/>
          </p:cNvSpPr>
          <p:nvPr/>
        </p:nvSpPr>
        <p:spPr bwMode="auto">
          <a:xfrm rot="-2856866">
            <a:off x="1719263" y="950913"/>
            <a:ext cx="436562" cy="176212"/>
          </a:xfrm>
          <a:prstGeom prst="leftArrow">
            <a:avLst>
              <a:gd name="adj1" fmla="val 50000"/>
              <a:gd name="adj2" fmla="val 619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664" name="Line 72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64567" name="Text Box 73"/>
          <p:cNvSpPr txBox="1">
            <a:spLocks noChangeArrowheads="1"/>
          </p:cNvSpPr>
          <p:nvPr/>
        </p:nvSpPr>
        <p:spPr bwMode="auto">
          <a:xfrm rot="-5400000">
            <a:off x="-1072356" y="3340893"/>
            <a:ext cx="230028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effectLst/>
              </a:rPr>
              <a:t>Productivity Layer</a:t>
            </a:r>
          </a:p>
        </p:txBody>
      </p:sp>
      <p:sp>
        <p:nvSpPr>
          <p:cNvPr id="64568" name="Text Box 75"/>
          <p:cNvSpPr txBox="1">
            <a:spLocks noChangeArrowheads="1"/>
          </p:cNvSpPr>
          <p:nvPr/>
        </p:nvSpPr>
        <p:spPr bwMode="auto">
          <a:xfrm rot="-5400000">
            <a:off x="-619919" y="5684044"/>
            <a:ext cx="146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effectLst/>
              </a:rPr>
              <a:t>Efficiency Layer</a:t>
            </a:r>
          </a:p>
        </p:txBody>
      </p:sp>
      <p:sp>
        <p:nvSpPr>
          <p:cNvPr id="64569" name="Text Box 76"/>
          <p:cNvSpPr txBox="1">
            <a:spLocks noChangeArrowheads="1"/>
          </p:cNvSpPr>
          <p:nvPr/>
        </p:nvSpPr>
        <p:spPr bwMode="auto">
          <a:xfrm>
            <a:off x="7381875" y="4222750"/>
            <a:ext cx="150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Digital Circuits</a:t>
            </a:r>
          </a:p>
        </p:txBody>
      </p:sp>
      <p:sp>
        <p:nvSpPr>
          <p:cNvPr id="64570" name="Text Box 77"/>
          <p:cNvSpPr txBox="1">
            <a:spLocks noChangeArrowheads="1"/>
          </p:cNvSpPr>
          <p:nvPr/>
        </p:nvSpPr>
        <p:spPr bwMode="auto">
          <a:xfrm>
            <a:off x="7524750" y="6232525"/>
            <a:ext cx="1009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ffectLst/>
              </a:rPr>
              <a:t>Semaphores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16970A-C55A-42D5-A8DF-85EF46E22C1C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481013"/>
            <a:ext cx="73152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Parallel Revolution, Ready or Not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229600" cy="5581650"/>
          </a:xfrm>
        </p:spPr>
        <p:txBody>
          <a:bodyPr/>
          <a:lstStyle/>
          <a:p>
            <a:pPr eaLnBrk="1" hangingPunct="1"/>
            <a:r>
              <a:rPr lang="en-US" sz="2600" smtClean="0">
                <a:ea typeface="ＭＳ Ｐゴシック" pitchFamily="34" charset="-128"/>
              </a:rPr>
              <a:t>PC, Server: Power Wall + Memory Wall = </a:t>
            </a:r>
            <a:r>
              <a:rPr lang="en-US" sz="2600" smtClean="0">
                <a:solidFill>
                  <a:srgbClr val="FF0000"/>
                </a:solidFill>
                <a:ea typeface="ＭＳ Ｐゴシック" pitchFamily="34" charset="-128"/>
              </a:rPr>
              <a:t>Brick Wall</a:t>
            </a:r>
            <a:r>
              <a:rPr lang="en-US" sz="2000" i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lvl="1" eaLnBrk="1" hangingPunct="1">
              <a:buFont typeface="Symbol" pitchFamily="18" charset="2"/>
              <a:buChar char="Þ"/>
            </a:pPr>
            <a:r>
              <a:rPr lang="en-US" sz="2000" smtClean="0">
                <a:ea typeface="ＭＳ Ｐゴシック" pitchFamily="34" charset="-128"/>
              </a:rPr>
              <a:t>End of way built microprocessors for last 40 years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en-US" sz="2600" smtClean="0">
                <a:ea typeface="ＭＳ Ｐゴシック" pitchFamily="34" charset="-128"/>
              </a:rPr>
              <a:t>New Moore’s Law is 2X processors (“cores”) per chip every technology generation, but ≈ same clock rate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“This shift toward increasing parallelism is not a triumphant stride forward based on breakthroughs …; instead, this … 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is actually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a retreat from even greater challenges that thwart efficient silicon implementation of traditional solutions</a:t>
            </a:r>
            <a:r>
              <a:rPr lang="en-US" smtClean="0">
                <a:ea typeface="ＭＳ Ｐゴシック" pitchFamily="34" charset="-128"/>
              </a:rPr>
              <a:t>.”</a:t>
            </a:r>
            <a:r>
              <a:rPr lang="en-US" sz="2800" smtClean="0">
                <a:ea typeface="ＭＳ Ｐゴシック" pitchFamily="34" charset="-128"/>
              </a:rPr>
              <a:t> 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en-US" sz="2000" i="1" smtClean="0">
                <a:ea typeface="ＭＳ Ｐゴシック" pitchFamily="34" charset="-128"/>
              </a:rPr>
              <a:t>The Parallel Computing Landscape: A Berkeley View, Dec 2006</a:t>
            </a:r>
            <a:endParaRPr lang="en-US" sz="2000" smtClean="0">
              <a:ea typeface="ＭＳ Ｐゴシック" pitchFamily="34" charset="-128"/>
            </a:endParaRP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Sea change for HW &amp; SW industries since changing the model of programming and debugging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4F2F87-71E5-4F86-93D3-803F6C453313}" type="slidenum">
              <a:rPr lang="en-US"/>
              <a:pPr/>
              <a:t>30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Themes 1 and 2 Summary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Application-Driven Research (top down) vs.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CS Solution-Driven Research (bottom up)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Bet is not that every program speeds up with more cores, but that we can find some compelling applications that do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Drill down on 5 app areas to guide research agenda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Design Patterns + Motifs to guide design of apps through layers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E5FD00-CB43-47B4-A144-43350E672888}" type="slidenum">
              <a:rPr lang="en-US"/>
              <a:pPr/>
              <a:t>31</a:t>
            </a:fld>
            <a:endParaRPr lang="en-US"/>
          </a:p>
        </p:txBody>
      </p:sp>
      <p:sp>
        <p:nvSpPr>
          <p:cNvPr id="68611" name="Rectangle 2" descr="50%"/>
          <p:cNvSpPr>
            <a:spLocks noChangeArrowheads="1"/>
          </p:cNvSpPr>
          <p:nvPr/>
        </p:nvSpPr>
        <p:spPr bwMode="auto">
          <a:xfrm rot="-5400000">
            <a:off x="-955675" y="3816350"/>
            <a:ext cx="5410200" cy="514350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2019300" y="1371600"/>
            <a:ext cx="10668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Personal Health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3086100" y="1371600"/>
            <a:ext cx="10668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Image Retrieval</a:t>
            </a:r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4152900" y="1371600"/>
            <a:ext cx="10668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Hearing, Music</a:t>
            </a:r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5219700" y="1371600"/>
            <a:ext cx="9144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Speech</a:t>
            </a:r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6134100" y="1371600"/>
            <a:ext cx="9906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Parallel Browser</a:t>
            </a:r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1866900" y="1905000"/>
            <a:ext cx="54864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Design Patterns/Motifs</a:t>
            </a:r>
          </a:p>
          <a:p>
            <a:pPr algn="ctr"/>
            <a:endParaRPr lang="en-US" sz="1800" b="1">
              <a:solidFill>
                <a:srgbClr val="7F7F7F"/>
              </a:solidFill>
              <a:effectLst/>
              <a:latin typeface="ariel" charset="0"/>
            </a:endParaRP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4610100" y="5715000"/>
            <a:ext cx="2743200" cy="533400"/>
          </a:xfrm>
          <a:prstGeom prst="rect">
            <a:avLst/>
          </a:prstGeom>
          <a:solidFill>
            <a:srgbClr val="FFF18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1282058" name="Rectangle 10"/>
          <p:cNvSpPr>
            <a:spLocks noChangeArrowheads="1"/>
          </p:cNvSpPr>
          <p:nvPr/>
        </p:nvSpPr>
        <p:spPr bwMode="auto">
          <a:xfrm>
            <a:off x="1866900" y="2209800"/>
            <a:ext cx="5486400" cy="1676400"/>
          </a:xfrm>
          <a:prstGeom prst="rect">
            <a:avLst/>
          </a:prstGeom>
          <a:solidFill>
            <a:srgbClr val="9AFFB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2060" name="Rectangle 12"/>
          <p:cNvSpPr>
            <a:spLocks noChangeArrowheads="1"/>
          </p:cNvSpPr>
          <p:nvPr/>
        </p:nvSpPr>
        <p:spPr bwMode="auto">
          <a:xfrm>
            <a:off x="1866900" y="3886200"/>
            <a:ext cx="5486400" cy="1828800"/>
          </a:xfrm>
          <a:prstGeom prst="rect">
            <a:avLst/>
          </a:prstGeom>
          <a:solidFill>
            <a:srgbClr val="FFB9A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4152900" y="4114800"/>
            <a:ext cx="1905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Sketching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771900" y="4495800"/>
            <a:ext cx="2590800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1866900" y="4876800"/>
            <a:ext cx="10668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Legacy Code</a:t>
            </a: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3314700" y="4876800"/>
            <a:ext cx="1371600" cy="533400"/>
          </a:xfrm>
          <a:prstGeom prst="rect">
            <a:avLst/>
          </a:prstGeom>
          <a:solidFill>
            <a:srgbClr val="FFB9A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Schedulers</a:t>
            </a: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5143500" y="4876800"/>
            <a:ext cx="2209800" cy="533400"/>
          </a:xfrm>
          <a:prstGeom prst="rect">
            <a:avLst/>
          </a:prstGeom>
          <a:solidFill>
            <a:srgbClr val="FFB9A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Communication &amp; Synch. Primitives</a:t>
            </a:r>
          </a:p>
        </p:txBody>
      </p:sp>
      <p:sp>
        <p:nvSpPr>
          <p:cNvPr id="68626" name="Rectangle 19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7461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Par Lab Research Overview</a:t>
            </a:r>
          </a:p>
        </p:txBody>
      </p:sp>
      <p:sp>
        <p:nvSpPr>
          <p:cNvPr id="68627" name="Text Box 20"/>
          <p:cNvSpPr txBox="1">
            <a:spLocks noChangeArrowheads="1"/>
          </p:cNvSpPr>
          <p:nvPr/>
        </p:nvSpPr>
        <p:spPr bwMode="auto">
          <a:xfrm>
            <a:off x="152400" y="939800"/>
            <a:ext cx="88392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i="1">
                <a:effectLst/>
                <a:latin typeface="Tahoma" pitchFamily="34" charset="0"/>
              </a:rPr>
              <a:t>Easy to write correct programs that run efficiently on manycore</a:t>
            </a:r>
          </a:p>
        </p:txBody>
      </p:sp>
      <p:sp>
        <p:nvSpPr>
          <p:cNvPr id="68628" name="Rectangle 21"/>
          <p:cNvSpPr>
            <a:spLocks noChangeArrowheads="1"/>
          </p:cNvSpPr>
          <p:nvPr/>
        </p:nvSpPr>
        <p:spPr bwMode="auto">
          <a:xfrm>
            <a:off x="1866900" y="5715000"/>
            <a:ext cx="2743200" cy="533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Legacy OS</a:t>
            </a:r>
          </a:p>
        </p:txBody>
      </p:sp>
      <p:sp>
        <p:nvSpPr>
          <p:cNvPr id="68629" name="Rectangle 22"/>
          <p:cNvSpPr>
            <a:spLocks noChangeArrowheads="1"/>
          </p:cNvSpPr>
          <p:nvPr/>
        </p:nvSpPr>
        <p:spPr bwMode="auto">
          <a:xfrm>
            <a:off x="1866900" y="6248400"/>
            <a:ext cx="2743200" cy="533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Multicore/GPGPU</a:t>
            </a:r>
          </a:p>
        </p:txBody>
      </p:sp>
      <p:sp>
        <p:nvSpPr>
          <p:cNvPr id="68630" name="Rectangle 23"/>
          <p:cNvSpPr>
            <a:spLocks noChangeArrowheads="1"/>
          </p:cNvSpPr>
          <p:nvPr/>
        </p:nvSpPr>
        <p:spPr bwMode="auto">
          <a:xfrm>
            <a:off x="4610100" y="5715000"/>
            <a:ext cx="2743200" cy="228600"/>
          </a:xfrm>
          <a:prstGeom prst="rect">
            <a:avLst/>
          </a:prstGeom>
          <a:solidFill>
            <a:schemeClr val="bg1"/>
          </a:solidFill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OS Libraries &amp; Services</a:t>
            </a:r>
          </a:p>
        </p:txBody>
      </p:sp>
      <p:sp>
        <p:nvSpPr>
          <p:cNvPr id="68631" name="Rectangle 24"/>
          <p:cNvSpPr>
            <a:spLocks noChangeArrowheads="1"/>
          </p:cNvSpPr>
          <p:nvPr/>
        </p:nvSpPr>
        <p:spPr bwMode="auto">
          <a:xfrm>
            <a:off x="4610100" y="6248400"/>
            <a:ext cx="2743200" cy="533400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RAMP Manycore</a:t>
            </a:r>
          </a:p>
        </p:txBody>
      </p:sp>
      <p:sp>
        <p:nvSpPr>
          <p:cNvPr id="68632" name="Rectangle 25"/>
          <p:cNvSpPr>
            <a:spLocks noChangeArrowheads="1"/>
          </p:cNvSpPr>
          <p:nvPr/>
        </p:nvSpPr>
        <p:spPr bwMode="auto">
          <a:xfrm>
            <a:off x="4610100" y="5943600"/>
            <a:ext cx="27432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Hypervisor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 rot="-1800000">
            <a:off x="239713" y="5730875"/>
            <a:ext cx="1970087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OS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 rot="-1800000">
            <a:off x="744538" y="6248400"/>
            <a:ext cx="7112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Arch.</a:t>
            </a:r>
          </a:p>
        </p:txBody>
      </p:sp>
      <p:sp>
        <p:nvSpPr>
          <p:cNvPr id="68635" name="Rectangle 28"/>
          <p:cNvSpPr>
            <a:spLocks noChangeArrowheads="1"/>
          </p:cNvSpPr>
          <p:nvPr/>
        </p:nvSpPr>
        <p:spPr bwMode="auto">
          <a:xfrm rot="-5400000">
            <a:off x="6057900" y="3492500"/>
            <a:ext cx="4038600" cy="1447800"/>
          </a:xfrm>
          <a:prstGeom prst="rect">
            <a:avLst/>
          </a:prstGeom>
          <a:solidFill>
            <a:srgbClr val="B0F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68636" name="Text Box 29"/>
          <p:cNvSpPr txBox="1">
            <a:spLocks noChangeArrowheads="1"/>
          </p:cNvSpPr>
          <p:nvPr/>
        </p:nvSpPr>
        <p:spPr bwMode="auto">
          <a:xfrm rot="-1800000">
            <a:off x="0" y="2851150"/>
            <a:ext cx="1600200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Productivity Layer</a:t>
            </a:r>
          </a:p>
        </p:txBody>
      </p:sp>
      <p:sp>
        <p:nvSpPr>
          <p:cNvPr id="68637" name="Text Box 30"/>
          <p:cNvSpPr txBox="1">
            <a:spLocks noChangeArrowheads="1"/>
          </p:cNvSpPr>
          <p:nvPr/>
        </p:nvSpPr>
        <p:spPr bwMode="auto">
          <a:xfrm rot="-1800000">
            <a:off x="228600" y="4419600"/>
            <a:ext cx="1411288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Efficiency Layer</a:t>
            </a:r>
          </a:p>
        </p:txBody>
      </p:sp>
      <p:sp>
        <p:nvSpPr>
          <p:cNvPr id="68638" name="Text Box 31"/>
          <p:cNvSpPr txBox="1">
            <a:spLocks noChangeArrowheads="1"/>
          </p:cNvSpPr>
          <p:nvPr/>
        </p:nvSpPr>
        <p:spPr bwMode="auto">
          <a:xfrm rot="-5400000">
            <a:off x="8151019" y="3867944"/>
            <a:ext cx="1643063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Correctness</a:t>
            </a:r>
          </a:p>
        </p:txBody>
      </p:sp>
      <p:sp>
        <p:nvSpPr>
          <p:cNvPr id="68639" name="Text Box 32"/>
          <p:cNvSpPr txBox="1">
            <a:spLocks noChangeArrowheads="1"/>
          </p:cNvSpPr>
          <p:nvPr/>
        </p:nvSpPr>
        <p:spPr bwMode="auto">
          <a:xfrm rot="-1800000">
            <a:off x="0" y="1752600"/>
            <a:ext cx="16764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Applications</a:t>
            </a:r>
          </a:p>
        </p:txBody>
      </p:sp>
      <p:sp>
        <p:nvSpPr>
          <p:cNvPr id="68640" name="Text Box 33"/>
          <p:cNvSpPr txBox="1">
            <a:spLocks noChangeArrowheads="1"/>
          </p:cNvSpPr>
          <p:nvPr/>
        </p:nvSpPr>
        <p:spPr bwMode="auto">
          <a:xfrm>
            <a:off x="2041525" y="2316163"/>
            <a:ext cx="5105400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Composition &amp; Coordination Language (C&amp;CL)</a:t>
            </a:r>
          </a:p>
        </p:txBody>
      </p:sp>
      <p:sp>
        <p:nvSpPr>
          <p:cNvPr id="68641" name="Rectangle 34"/>
          <p:cNvSpPr>
            <a:spLocks noChangeArrowheads="1"/>
          </p:cNvSpPr>
          <p:nvPr/>
        </p:nvSpPr>
        <p:spPr bwMode="auto">
          <a:xfrm>
            <a:off x="3314700" y="3124200"/>
            <a:ext cx="1676400" cy="76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Parallel Libraries</a:t>
            </a:r>
            <a:endParaRPr lang="en-US" sz="1800">
              <a:effectLst/>
              <a:latin typeface="ariel" charset="0"/>
            </a:endParaRPr>
          </a:p>
        </p:txBody>
      </p:sp>
      <p:sp>
        <p:nvSpPr>
          <p:cNvPr id="68642" name="Rectangle 35"/>
          <p:cNvSpPr>
            <a:spLocks noChangeArrowheads="1"/>
          </p:cNvSpPr>
          <p:nvPr/>
        </p:nvSpPr>
        <p:spPr bwMode="auto">
          <a:xfrm>
            <a:off x="4991100" y="3124200"/>
            <a:ext cx="2362200" cy="76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Parallel Frameworks</a:t>
            </a:r>
            <a:endParaRPr lang="en-US" sz="1800">
              <a:effectLst/>
              <a:latin typeface="ariel" charset="0"/>
            </a:endParaRPr>
          </a:p>
        </p:txBody>
      </p:sp>
      <p:sp>
        <p:nvSpPr>
          <p:cNvPr id="68643" name="Text Box 36"/>
          <p:cNvSpPr txBox="1">
            <a:spLocks noChangeArrowheads="1"/>
          </p:cNvSpPr>
          <p:nvPr/>
        </p:nvSpPr>
        <p:spPr bwMode="auto">
          <a:xfrm>
            <a:off x="7429500" y="2346325"/>
            <a:ext cx="13271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Static Verification</a:t>
            </a:r>
          </a:p>
        </p:txBody>
      </p:sp>
      <p:sp>
        <p:nvSpPr>
          <p:cNvPr id="68644" name="Text Box 37"/>
          <p:cNvSpPr txBox="1">
            <a:spLocks noChangeArrowheads="1"/>
          </p:cNvSpPr>
          <p:nvPr/>
        </p:nvSpPr>
        <p:spPr bwMode="auto">
          <a:xfrm>
            <a:off x="7505700" y="4800600"/>
            <a:ext cx="11747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Dynamic Checking</a:t>
            </a:r>
          </a:p>
        </p:txBody>
      </p:sp>
      <p:sp>
        <p:nvSpPr>
          <p:cNvPr id="68645" name="Text Box 38"/>
          <p:cNvSpPr txBox="1">
            <a:spLocks noChangeArrowheads="1"/>
          </p:cNvSpPr>
          <p:nvPr/>
        </p:nvSpPr>
        <p:spPr bwMode="auto">
          <a:xfrm>
            <a:off x="7429500" y="5562600"/>
            <a:ext cx="129540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Debugging</a:t>
            </a:r>
          </a:p>
          <a:p>
            <a:pPr algn="ctr"/>
            <a:r>
              <a:rPr lang="en-US" sz="1800" b="1">
                <a:effectLst/>
                <a:latin typeface="ariel" charset="0"/>
              </a:rPr>
              <a:t>with Replay</a:t>
            </a:r>
          </a:p>
        </p:txBody>
      </p:sp>
      <p:sp>
        <p:nvSpPr>
          <p:cNvPr id="68646" name="Text Box 39"/>
          <p:cNvSpPr txBox="1">
            <a:spLocks noChangeArrowheads="1"/>
          </p:cNvSpPr>
          <p:nvPr/>
        </p:nvSpPr>
        <p:spPr bwMode="auto">
          <a:xfrm>
            <a:off x="7505700" y="4038600"/>
            <a:ext cx="11747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Directed Testing</a:t>
            </a:r>
          </a:p>
        </p:txBody>
      </p:sp>
      <p:sp>
        <p:nvSpPr>
          <p:cNvPr id="68647" name="Text Box 40"/>
          <p:cNvSpPr txBox="1">
            <a:spLocks noChangeArrowheads="1"/>
          </p:cNvSpPr>
          <p:nvPr/>
        </p:nvSpPr>
        <p:spPr bwMode="auto">
          <a:xfrm>
            <a:off x="4475163" y="4572000"/>
            <a:ext cx="12192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Autotuners</a:t>
            </a:r>
          </a:p>
        </p:txBody>
      </p:sp>
      <p:sp>
        <p:nvSpPr>
          <p:cNvPr id="68648" name="Text Box 41"/>
          <p:cNvSpPr txBox="1">
            <a:spLocks noChangeArrowheads="1"/>
          </p:cNvSpPr>
          <p:nvPr/>
        </p:nvSpPr>
        <p:spPr bwMode="auto">
          <a:xfrm>
            <a:off x="2781300" y="2743200"/>
            <a:ext cx="35814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C&amp;CL Compiler/Interpreter</a:t>
            </a:r>
          </a:p>
        </p:txBody>
      </p:sp>
      <p:sp>
        <p:nvSpPr>
          <p:cNvPr id="68649" name="Text Box 42"/>
          <p:cNvSpPr txBox="1">
            <a:spLocks noChangeArrowheads="1"/>
          </p:cNvSpPr>
          <p:nvPr/>
        </p:nvSpPr>
        <p:spPr bwMode="auto">
          <a:xfrm>
            <a:off x="1773238" y="4022725"/>
            <a:ext cx="2227262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Efficiency Languages</a:t>
            </a:r>
          </a:p>
        </p:txBody>
      </p:sp>
      <p:sp>
        <p:nvSpPr>
          <p:cNvPr id="1282091" name="Freeform 43"/>
          <p:cNvSpPr>
            <a:spLocks/>
          </p:cNvSpPr>
          <p:nvPr/>
        </p:nvSpPr>
        <p:spPr bwMode="auto">
          <a:xfrm>
            <a:off x="1866900" y="1371600"/>
            <a:ext cx="5486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0" y="336"/>
              </a:cxn>
              <a:cxn ang="0">
                <a:pos x="96" y="336"/>
              </a:cxn>
              <a:cxn ang="0">
                <a:pos x="96" y="0"/>
              </a:cxn>
              <a:cxn ang="0">
                <a:pos x="3312" y="0"/>
              </a:cxn>
              <a:cxn ang="0">
                <a:pos x="3312" y="336"/>
              </a:cxn>
              <a:cxn ang="0">
                <a:pos x="3456" y="336"/>
              </a:cxn>
              <a:cxn ang="0">
                <a:pos x="3456" y="528"/>
              </a:cxn>
              <a:cxn ang="0">
                <a:pos x="0" y="528"/>
              </a:cxn>
            </a:cxnLst>
            <a:rect l="0" t="0" r="r" b="b"/>
            <a:pathLst>
              <a:path w="3456" h="528">
                <a:moveTo>
                  <a:pt x="0" y="528"/>
                </a:moveTo>
                <a:lnTo>
                  <a:pt x="0" y="336"/>
                </a:lnTo>
                <a:lnTo>
                  <a:pt x="96" y="336"/>
                </a:lnTo>
                <a:lnTo>
                  <a:pt x="96" y="0"/>
                </a:lnTo>
                <a:lnTo>
                  <a:pt x="3312" y="0"/>
                </a:lnTo>
                <a:lnTo>
                  <a:pt x="3312" y="336"/>
                </a:lnTo>
                <a:lnTo>
                  <a:pt x="3456" y="336"/>
                </a:lnTo>
                <a:lnTo>
                  <a:pt x="3456" y="528"/>
                </a:lnTo>
                <a:lnTo>
                  <a:pt x="0" y="528"/>
                </a:lnTo>
                <a:close/>
              </a:path>
            </a:pathLst>
          </a:custGeom>
          <a:noFill/>
          <a:ln w="508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1" name="Text Box 44"/>
          <p:cNvSpPr txBox="1">
            <a:spLocks noChangeArrowheads="1"/>
          </p:cNvSpPr>
          <p:nvPr/>
        </p:nvSpPr>
        <p:spPr bwMode="auto">
          <a:xfrm>
            <a:off x="7429500" y="3184525"/>
            <a:ext cx="13271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effectLst/>
                <a:latin typeface="ariel" charset="0"/>
              </a:rPr>
              <a:t>Type Systems</a:t>
            </a:r>
          </a:p>
        </p:txBody>
      </p:sp>
      <p:sp>
        <p:nvSpPr>
          <p:cNvPr id="68652" name="Text Box 45"/>
          <p:cNvSpPr txBox="1">
            <a:spLocks noChangeArrowheads="1"/>
          </p:cNvSpPr>
          <p:nvPr/>
        </p:nvSpPr>
        <p:spPr bwMode="auto">
          <a:xfrm rot="-5400000">
            <a:off x="-496093" y="3856831"/>
            <a:ext cx="4303712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Diagnosing Power/Performance</a:t>
            </a:r>
          </a:p>
        </p:txBody>
      </p:sp>
      <p:sp>
        <p:nvSpPr>
          <p:cNvPr id="68653" name="Rectangle 18"/>
          <p:cNvSpPr>
            <a:spLocks noChangeArrowheads="1"/>
          </p:cNvSpPr>
          <p:nvPr/>
        </p:nvSpPr>
        <p:spPr bwMode="auto">
          <a:xfrm>
            <a:off x="1866900" y="5410200"/>
            <a:ext cx="54864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Efficiency Language Compilers</a:t>
            </a:r>
          </a:p>
        </p:txBody>
      </p:sp>
      <p:sp>
        <p:nvSpPr>
          <p:cNvPr id="1282059" name="Rectangle 11"/>
          <p:cNvSpPr>
            <a:spLocks noChangeArrowheads="1"/>
          </p:cNvSpPr>
          <p:nvPr/>
        </p:nvSpPr>
        <p:spPr bwMode="auto">
          <a:xfrm>
            <a:off x="1866900" y="2209800"/>
            <a:ext cx="54864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71302F-F7EE-45CA-B092-711609C38FF4}" type="slidenum">
              <a:rPr lang="en-US"/>
              <a:pPr/>
              <a:t>32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519113"/>
            <a:ext cx="6230937" cy="630237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Theme 3: Developing Parallel SW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192213"/>
            <a:ext cx="8924925" cy="5275262"/>
          </a:xfrm>
        </p:spPr>
        <p:txBody>
          <a:bodyPr/>
          <a:lstStyle/>
          <a:p>
            <a:pPr eaLnBrk="1" hangingPunct="1"/>
            <a:r>
              <a:rPr lang="en-US" sz="2600" smtClean="0">
                <a:ea typeface="ＭＳ Ｐゴシック" pitchFamily="34" charset="-128"/>
              </a:rPr>
              <a:t>2 types of programmers </a:t>
            </a:r>
            <a:r>
              <a:rPr lang="en-US" sz="2600" smtClean="0">
                <a:ea typeface="ＭＳ Ｐゴシック" pitchFamily="34" charset="-128"/>
                <a:sym typeface="Symbol" pitchFamily="18" charset="2"/>
              </a:rPr>
              <a:t> </a:t>
            </a:r>
            <a:r>
              <a:rPr lang="en-US" sz="2600" smtClean="0">
                <a:ea typeface="ＭＳ Ｐゴシック" pitchFamily="34" charset="-128"/>
              </a:rPr>
              <a:t>2 layers</a:t>
            </a:r>
          </a:p>
          <a:p>
            <a:pPr eaLnBrk="1" hangingPunct="1"/>
            <a:r>
              <a:rPr lang="en-US" sz="2600" b="1" smtClean="0">
                <a:solidFill>
                  <a:srgbClr val="0000FF"/>
                </a:solidFill>
                <a:ea typeface="ＭＳ Ｐゴシック" pitchFamily="34" charset="-128"/>
              </a:rPr>
              <a:t>Efficiency Layer </a:t>
            </a:r>
            <a:r>
              <a:rPr lang="en-US" sz="2600" smtClean="0">
                <a:ea typeface="ＭＳ Ｐゴシック" pitchFamily="34" charset="-128"/>
              </a:rPr>
              <a:t>(10% of today’s programmers)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Expert programmers build Frameworks &amp; Libraries, Hypervisors, …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“Bare metal” efficiency possible at Efficiency Layer</a:t>
            </a:r>
            <a:endParaRPr lang="en-US" sz="2000" smtClean="0">
              <a:ea typeface="ＭＳ Ｐゴシック" pitchFamily="34" charset="-128"/>
            </a:endParaRPr>
          </a:p>
          <a:p>
            <a:pPr eaLnBrk="1" hangingPunct="1"/>
            <a:r>
              <a:rPr lang="en-US" sz="2600" b="1" smtClean="0">
                <a:solidFill>
                  <a:srgbClr val="0000FF"/>
                </a:solidFill>
                <a:ea typeface="ＭＳ Ｐゴシック" pitchFamily="34" charset="-128"/>
              </a:rPr>
              <a:t>Productivity Layer </a:t>
            </a:r>
            <a:r>
              <a:rPr lang="en-US" sz="2600" smtClean="0">
                <a:ea typeface="ＭＳ Ｐゴシック" pitchFamily="34" charset="-128"/>
              </a:rPr>
              <a:t>(90% of today’s programmers)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Domain experts / Naïve programmers productively build parallel apps using frameworks &amp; libraries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Frameworks &amp; libraries composed to form app frameworks</a:t>
            </a:r>
            <a:endParaRPr lang="en-US" sz="2000" smtClean="0">
              <a:ea typeface="ＭＳ Ｐゴシック" pitchFamily="34" charset="-128"/>
            </a:endParaRP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Effective composition techniques allows the efficiency programmers to be highly leveraged </a:t>
            </a:r>
            <a:r>
              <a:rPr lang="en-US" sz="2600" smtClean="0">
                <a:ea typeface="ＭＳ Ｐゴシック" pitchFamily="34" charset="-128"/>
                <a:sym typeface="Symbol" pitchFamily="18" charset="2"/>
              </a:rPr>
              <a:t> </a:t>
            </a:r>
            <a:br>
              <a:rPr lang="en-US" sz="2600" smtClean="0">
                <a:ea typeface="ＭＳ Ｐゴシック" pitchFamily="34" charset="-128"/>
                <a:sym typeface="Symbol" pitchFamily="18" charset="2"/>
              </a:rPr>
            </a:br>
            <a:r>
              <a:rPr lang="en-US" sz="2600" smtClean="0">
                <a:ea typeface="ＭＳ Ｐゴシック" pitchFamily="34" charset="-128"/>
                <a:sym typeface="Symbol" pitchFamily="18" charset="2"/>
              </a:rPr>
              <a:t>Create language for Composition and Coordination (C&amp;C)</a:t>
            </a:r>
            <a:endParaRPr lang="en-US" sz="26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4259BC-A563-4E6D-BD05-6841357AA10B}" type="slidenum">
              <a:rPr lang="en-US"/>
              <a:pPr/>
              <a:t>33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446088"/>
            <a:ext cx="73152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Ensuring Correctness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(Koushek Sen)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305800" cy="5043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Productivity Layer</a:t>
            </a:r>
            <a:r>
              <a:rPr lang="en-US" sz="260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Enforce independence of tasks using decomposition (partitioning) and copying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Goal: Remove chance for concurrency errors (e.g., nondeterminism from execution order, not just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low-level data races)</a:t>
            </a:r>
            <a:endParaRPr 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Efficiency Layer: Check for subtle concurrency bugs (races, deadlocks, and so on)</a:t>
            </a:r>
            <a:endParaRPr lang="en-US" sz="26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Mixture of verification and automated directed testing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Error detection on frameworks with sequential code as specification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Automatic detection of races, deadlocks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19C0BB-ABBA-48D7-B586-50F5D1CA8E84}" type="slidenum">
              <a:rPr lang="en-US"/>
              <a:pPr/>
              <a:t>34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496888"/>
            <a:ext cx="73152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21</a:t>
            </a:r>
            <a:r>
              <a:rPr lang="en-US" baseline="30000" smtClean="0">
                <a:ea typeface="ＭＳ Ｐゴシック" pitchFamily="34" charset="-128"/>
              </a:rPr>
              <a:t>st</a:t>
            </a:r>
            <a:r>
              <a:rPr lang="en-US" smtClean="0">
                <a:ea typeface="ＭＳ Ｐゴシック" pitchFamily="34" charset="-128"/>
              </a:rPr>
              <a:t> Century Code Generation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(Demmel, Yelick)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4756" name="Picture 4" descr="need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100" y="1062038"/>
            <a:ext cx="4191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134100" y="1349375"/>
            <a:ext cx="25527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800" b="1">
                <a:solidFill>
                  <a:schemeClr val="bg1"/>
                </a:solidFill>
                <a:effectLst/>
                <a:latin typeface="ariel" charset="0"/>
              </a:rPr>
              <a:t>Search space for block sizes </a:t>
            </a:r>
            <a:br>
              <a:rPr lang="en-US" sz="1800" b="1">
                <a:solidFill>
                  <a:schemeClr val="bg1"/>
                </a:solidFill>
                <a:effectLst/>
                <a:latin typeface="ariel" charset="0"/>
              </a:rPr>
            </a:br>
            <a:r>
              <a:rPr lang="en-US" sz="1800" b="1">
                <a:solidFill>
                  <a:schemeClr val="bg1"/>
                </a:solidFill>
                <a:effectLst/>
                <a:latin typeface="ariel" charset="0"/>
              </a:rPr>
              <a:t>(dense matrix):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US" sz="1800" b="1">
                <a:solidFill>
                  <a:schemeClr val="bg1"/>
                </a:solidFill>
                <a:effectLst/>
                <a:latin typeface="ariel" charset="0"/>
              </a:rPr>
              <a:t> Axes are block                                 	dimensions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US" sz="1800" b="1">
                <a:solidFill>
                  <a:schemeClr val="bg1"/>
                </a:solidFill>
                <a:effectLst/>
                <a:latin typeface="ariel" charset="0"/>
              </a:rPr>
              <a:t> Temperature is                    	speed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82600" y="1504950"/>
            <a:ext cx="5715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  <a:tabLst>
                <a:tab pos="5722938" algn="l"/>
              </a:tabLst>
            </a:pPr>
            <a:r>
              <a:rPr lang="en-US" sz="2200">
                <a:effectLst/>
                <a:latin typeface="Tahoma" pitchFamily="34" charset="0"/>
              </a:rPr>
              <a:t>Problem: generating optimal code is </a:t>
            </a:r>
            <a:br>
              <a:rPr lang="en-US" sz="2200">
                <a:effectLst/>
                <a:latin typeface="Tahoma" pitchFamily="34" charset="0"/>
              </a:rPr>
            </a:br>
            <a:r>
              <a:rPr lang="en-US" sz="2200">
                <a:effectLst/>
                <a:latin typeface="Tahoma" pitchFamily="34" charset="0"/>
              </a:rPr>
              <a:t>like searching for needle in a haystack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  <a:tabLst>
                <a:tab pos="5722938" algn="l"/>
              </a:tabLst>
            </a:pPr>
            <a:r>
              <a:rPr lang="en-US" sz="2200">
                <a:effectLst/>
                <a:latin typeface="Tahoma" pitchFamily="34" charset="0"/>
              </a:rPr>
              <a:t>Manycore </a:t>
            </a:r>
            <a:r>
              <a:rPr lang="en-US" sz="1600">
                <a:effectLst/>
                <a:latin typeface="Tahoma" pitchFamily="34" charset="0"/>
                <a:sym typeface="Symbol" pitchFamily="18" charset="2"/>
              </a:rPr>
              <a:t></a:t>
            </a:r>
            <a:r>
              <a:rPr lang="en-US" sz="3000">
                <a:effectLst/>
                <a:latin typeface="Tahoma" pitchFamily="34" charset="0"/>
              </a:rPr>
              <a:t> </a:t>
            </a:r>
            <a:r>
              <a:rPr lang="en-US" sz="2200">
                <a:effectLst/>
                <a:latin typeface="Tahoma" pitchFamily="34" charset="0"/>
              </a:rPr>
              <a:t>even more diverse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  <a:tabLst>
                <a:tab pos="5722938" algn="l"/>
              </a:tabLst>
            </a:pPr>
            <a:r>
              <a:rPr lang="en-US" sz="2200">
                <a:effectLst/>
                <a:latin typeface="Tahoma" pitchFamily="34" charset="0"/>
              </a:rPr>
              <a:t>New approach: “</a:t>
            </a:r>
            <a:r>
              <a:rPr lang="en-US" sz="2200">
                <a:solidFill>
                  <a:schemeClr val="accent1"/>
                </a:solidFill>
                <a:effectLst/>
                <a:latin typeface="Tahoma" pitchFamily="34" charset="0"/>
              </a:rPr>
              <a:t>Auto-tuners</a:t>
            </a:r>
            <a:r>
              <a:rPr lang="en-US" sz="2200">
                <a:effectLst/>
                <a:latin typeface="Tahoma" pitchFamily="34" charset="0"/>
              </a:rPr>
              <a:t>”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tabLst>
                <a:tab pos="5722938" algn="l"/>
              </a:tabLst>
            </a:pPr>
            <a:r>
              <a:rPr lang="en-US" sz="1800">
                <a:effectLst/>
                <a:latin typeface="Tahoma" pitchFamily="34" charset="0"/>
              </a:rPr>
              <a:t>1st generate program variations of combinations of optimizations (blocking, prefetching, …) and data structures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tabLst>
                <a:tab pos="5722938" algn="l"/>
              </a:tabLst>
            </a:pPr>
            <a:r>
              <a:rPr lang="en-US" sz="1800">
                <a:effectLst/>
                <a:latin typeface="Tahoma" pitchFamily="34" charset="0"/>
              </a:rPr>
              <a:t>Then compile and run to heuristically </a:t>
            </a:r>
            <a:br>
              <a:rPr lang="en-US" sz="1800">
                <a:effectLst/>
                <a:latin typeface="Tahoma" pitchFamily="34" charset="0"/>
              </a:rPr>
            </a:br>
            <a:r>
              <a:rPr lang="en-US" sz="1800">
                <a:effectLst/>
                <a:latin typeface="Tahoma" pitchFamily="34" charset="0"/>
              </a:rPr>
              <a:t>search for best code for </a:t>
            </a:r>
            <a:r>
              <a:rPr lang="en-US" sz="1800" i="1" u="sng">
                <a:solidFill>
                  <a:schemeClr val="accent1"/>
                </a:solidFill>
                <a:effectLst/>
                <a:latin typeface="Tahoma" pitchFamily="34" charset="0"/>
              </a:rPr>
              <a:t>that</a:t>
            </a:r>
            <a:r>
              <a:rPr lang="en-US" sz="1800">
                <a:effectLst/>
                <a:latin typeface="Tahoma" pitchFamily="34" charset="0"/>
              </a:rPr>
              <a:t> computer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  <a:tabLst>
                <a:tab pos="5722938" algn="l"/>
              </a:tabLst>
            </a:pPr>
            <a:r>
              <a:rPr lang="en-US" sz="2200">
                <a:effectLst/>
                <a:latin typeface="Tahoma" pitchFamily="34" charset="0"/>
              </a:rPr>
              <a:t>Examples: PHiPAC (BLAS), Atlas (BLAS), Spiral (DSP), FFT-W (FFT)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tabLst>
                <a:tab pos="5722938" algn="l"/>
              </a:tabLst>
            </a:pPr>
            <a:endParaRPr lang="en-US" sz="1800">
              <a:effectLst/>
              <a:latin typeface="Tahoma" pitchFamily="34" charset="0"/>
            </a:endParaRP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3225" y="5422900"/>
            <a:ext cx="8686800" cy="1435100"/>
          </a:xfrm>
        </p:spPr>
        <p:txBody>
          <a:bodyPr/>
          <a:lstStyle/>
          <a:p>
            <a:pPr eaLnBrk="1" hangingPunct="1">
              <a:tabLst>
                <a:tab pos="5722938" algn="l"/>
              </a:tabLst>
            </a:pPr>
            <a:r>
              <a:rPr lang="en-US" sz="2600" smtClean="0">
                <a:ea typeface="ＭＳ Ｐゴシック" pitchFamily="34" charset="-128"/>
              </a:rPr>
              <a:t>Example: Sparse Matrix (SpMV) for 4 multicores</a:t>
            </a:r>
            <a:endParaRPr lang="en-US" sz="2400" smtClean="0">
              <a:ea typeface="ＭＳ Ｐゴシック" pitchFamily="34" charset="-128"/>
            </a:endParaRPr>
          </a:p>
          <a:p>
            <a:pPr lvl="1" eaLnBrk="1" hangingPunct="1">
              <a:tabLst>
                <a:tab pos="5722938" algn="l"/>
              </a:tabLst>
            </a:pPr>
            <a:r>
              <a:rPr lang="en-US" smtClean="0">
                <a:ea typeface="ＭＳ Ｐゴシック" pitchFamily="34" charset="-128"/>
              </a:rPr>
              <a:t>Fastest SpMV; Optimizations: BCOO v. BCSR data structures, NUMA, 16b vs. 32b indicies, 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2CB9B2-A675-4B21-AF7E-42082CEE8D9A}" type="slidenum">
              <a:rPr lang="en-US"/>
              <a:pPr/>
              <a:t>35</a:t>
            </a:fld>
            <a:endParaRPr lang="en-US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175" y="571500"/>
            <a:ext cx="13287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4038" y="935038"/>
            <a:ext cx="1211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622300"/>
            <a:ext cx="12588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Rectangle 5"/>
          <p:cNvSpPr>
            <a:spLocks noGrp="1" noChangeArrowheads="1"/>
          </p:cNvSpPr>
          <p:nvPr>
            <p:ph type="title"/>
          </p:nvPr>
        </p:nvSpPr>
        <p:spPr>
          <a:xfrm>
            <a:off x="420688" y="276225"/>
            <a:ext cx="7315200" cy="7461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Sparse Matrix * Vector</a:t>
            </a:r>
          </a:p>
        </p:txBody>
      </p:sp>
      <p:graphicFrame>
        <p:nvGraphicFramePr>
          <p:cNvPr id="1268906" name="Group 170"/>
          <p:cNvGraphicFramePr>
            <a:graphicFrameLocks noGrp="1"/>
          </p:cNvGraphicFramePr>
          <p:nvPr>
            <p:ph type="tbl" idx="1"/>
          </p:nvPr>
        </p:nvGraphicFramePr>
        <p:xfrm>
          <a:off x="122238" y="1276350"/>
          <a:ext cx="9021762" cy="5591810"/>
        </p:xfrm>
        <a:graphic>
          <a:graphicData uri="http://schemas.openxmlformats.org/drawingml/2006/table">
            <a:tbl>
              <a:tblPr/>
              <a:tblGrid>
                <a:gridCol w="2333625"/>
                <a:gridCol w="1590675"/>
                <a:gridCol w="182562"/>
                <a:gridCol w="1493838"/>
                <a:gridCol w="1778000"/>
                <a:gridCol w="1643062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Clovertwn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Opteron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Niagara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Chips*Cores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2*4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2*2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1*8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1*8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Architecture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4-/3-issue, SSE3, OOO, caches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2-VLIW, SIMD,RAM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1-issue, </a:t>
                      </a:r>
                      <a:b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MT,cache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Clock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Peak  MemBW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21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21 GB/s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26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41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Peak  GFLOPS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74.6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17.6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14.6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11.2 GF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Naïve SpMV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(median of many matrices)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1.0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0.6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2.7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Efficiency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Autotuned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1.5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1.9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3.4 GF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2.9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Auto 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1.5X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3.2X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∞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1.1X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875" name="Picture 142" descr="s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5550" y="655638"/>
            <a:ext cx="1230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8907" name="Rectangle 171"/>
          <p:cNvSpPr>
            <a:spLocks noChangeArrowheads="1"/>
          </p:cNvSpPr>
          <p:nvPr/>
        </p:nvSpPr>
        <p:spPr bwMode="auto">
          <a:xfrm>
            <a:off x="0" y="4611688"/>
            <a:ext cx="9144000" cy="22463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6877" name="Rectangle 172"/>
          <p:cNvSpPr>
            <a:spLocks noChangeArrowheads="1"/>
          </p:cNvSpPr>
          <p:nvPr/>
        </p:nvSpPr>
        <p:spPr bwMode="auto">
          <a:xfrm>
            <a:off x="1497013" y="5089525"/>
            <a:ext cx="669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effectLst/>
                <a:latin typeface="Tahoma" pitchFamily="34" charset="0"/>
              </a:rPr>
              <a:t>20th Century Metrics: Clock Rate or </a:t>
            </a:r>
            <a:br>
              <a:rPr lang="en-US">
                <a:solidFill>
                  <a:srgbClr val="FFFF00"/>
                </a:solidFill>
                <a:effectLst/>
                <a:latin typeface="Tahoma" pitchFamily="34" charset="0"/>
              </a:rPr>
            </a:br>
            <a:r>
              <a:rPr lang="en-US">
                <a:solidFill>
                  <a:srgbClr val="FFFF00"/>
                </a:solidFill>
                <a:effectLst/>
                <a:latin typeface="Tahoma" pitchFamily="34" charset="0"/>
              </a:rPr>
              <a:t>Theoretical Peak Performance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92FE57-6A49-4BC6-BD29-5379C29838FB}" type="slidenum">
              <a:rPr lang="en-US"/>
              <a:pPr/>
              <a:t>36</a:t>
            </a:fld>
            <a:endParaRPr lang="en-US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175" y="571500"/>
            <a:ext cx="13287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4038" y="935038"/>
            <a:ext cx="1211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622300"/>
            <a:ext cx="12588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>
          <a:xfrm>
            <a:off x="420688" y="276225"/>
            <a:ext cx="7315200" cy="7461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Sparse Matrix * Vector</a:t>
            </a:r>
          </a:p>
        </p:txBody>
      </p:sp>
      <p:graphicFrame>
        <p:nvGraphicFramePr>
          <p:cNvPr id="1270790" name="Group 6"/>
          <p:cNvGraphicFramePr>
            <a:graphicFrameLocks noGrp="1"/>
          </p:cNvGraphicFramePr>
          <p:nvPr>
            <p:ph type="tbl" idx="1"/>
          </p:nvPr>
        </p:nvGraphicFramePr>
        <p:xfrm>
          <a:off x="122238" y="1276350"/>
          <a:ext cx="9021762" cy="5591810"/>
        </p:xfrm>
        <a:graphic>
          <a:graphicData uri="http://schemas.openxmlformats.org/drawingml/2006/table">
            <a:tbl>
              <a:tblPr/>
              <a:tblGrid>
                <a:gridCol w="2333625"/>
                <a:gridCol w="1590675"/>
                <a:gridCol w="182562"/>
                <a:gridCol w="1493838"/>
                <a:gridCol w="1778000"/>
                <a:gridCol w="1643062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Clovertwn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Opteron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Niagara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Chips*Cores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2*4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2*2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1*8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1*8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Architecture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4-/3-issue, SSE3, OOO, caches, prefch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2-VLIW, SIMD,RAM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1-issue, </a:t>
                      </a:r>
                      <a:b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cache,MT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Clock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Peak  MemBW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21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21 GB/s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26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41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Peak  GFLOPS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74.6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17.6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14.6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11.2 GF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Naïve SpMV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(median of many matrices)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1.0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0.6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2.7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Efficiency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Autotuned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1.5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1.9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3.4 GF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2.9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Auto 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1.5X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3.2X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∞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1.1X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8923" name="Picture 78" descr="s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5550" y="655638"/>
            <a:ext cx="1230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0863" name="Rectangle 79"/>
          <p:cNvSpPr>
            <a:spLocks noChangeArrowheads="1"/>
          </p:cNvSpPr>
          <p:nvPr/>
        </p:nvSpPr>
        <p:spPr bwMode="auto">
          <a:xfrm>
            <a:off x="0" y="5780088"/>
            <a:ext cx="9144000" cy="10779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925" name="Rectangle 80"/>
          <p:cNvSpPr>
            <a:spLocks noChangeArrowheads="1"/>
          </p:cNvSpPr>
          <p:nvPr/>
        </p:nvSpPr>
        <p:spPr bwMode="auto">
          <a:xfrm>
            <a:off x="574675" y="5983288"/>
            <a:ext cx="85217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effectLst/>
                <a:latin typeface="Tahoma" pitchFamily="34" charset="0"/>
              </a:rPr>
              <a:t>21st Century: Actual (Autotuned) Performance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59D5EB-48C3-4FF2-BAFB-45603910FF46}" type="slidenum">
              <a:rPr lang="en-US"/>
              <a:pPr/>
              <a:t>37</a:t>
            </a:fld>
            <a:endParaRPr lang="en-US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175" y="571500"/>
            <a:ext cx="13287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4038" y="935038"/>
            <a:ext cx="1211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622300"/>
            <a:ext cx="12588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Rectangle 5"/>
          <p:cNvSpPr>
            <a:spLocks noGrp="1" noChangeArrowheads="1"/>
          </p:cNvSpPr>
          <p:nvPr>
            <p:ph type="title"/>
          </p:nvPr>
        </p:nvSpPr>
        <p:spPr>
          <a:xfrm>
            <a:off x="420688" y="276225"/>
            <a:ext cx="7315200" cy="7461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Sparse Matrix * Vector</a:t>
            </a:r>
          </a:p>
        </p:txBody>
      </p:sp>
      <p:graphicFrame>
        <p:nvGraphicFramePr>
          <p:cNvPr id="1272838" name="Group 6"/>
          <p:cNvGraphicFramePr>
            <a:graphicFrameLocks noGrp="1"/>
          </p:cNvGraphicFramePr>
          <p:nvPr>
            <p:ph type="tbl" idx="1"/>
          </p:nvPr>
        </p:nvGraphicFramePr>
        <p:xfrm>
          <a:off x="122238" y="1276350"/>
          <a:ext cx="9021762" cy="5591810"/>
        </p:xfrm>
        <a:graphic>
          <a:graphicData uri="http://schemas.openxmlformats.org/drawingml/2006/table">
            <a:tbl>
              <a:tblPr/>
              <a:tblGrid>
                <a:gridCol w="2333625"/>
                <a:gridCol w="1590675"/>
                <a:gridCol w="182562"/>
                <a:gridCol w="1493838"/>
                <a:gridCol w="1778000"/>
                <a:gridCol w="1643062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Clovertwn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Opteron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Niagara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Chips*Cores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2*4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2*2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1*8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1*8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Architecture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4-/3-issue, SSE3, OOO, caches, prefch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2-VLIW, SIMD,RAM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1-issue, </a:t>
                      </a:r>
                      <a:b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cache,MT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Clock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Peak  MemBW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21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21 GB/s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26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41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Peak  GFLOPS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74.6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17.6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14.6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11.2 GF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Naïve SpMV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(median of many matrices)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1.0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0.6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2.7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Efficiency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Autotuned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1.5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1.9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3.4 GF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2.9 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Auto 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1.5X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3.2X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∞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1.1X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0971" name="Picture 78" descr="s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5550" y="655638"/>
            <a:ext cx="1230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21E080-7969-4D12-84F1-607C760102B3}" type="slidenum">
              <a:rPr lang="en-US"/>
              <a:pPr/>
              <a:t>38</a:t>
            </a:fld>
            <a:endParaRPr 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Theme 3: Summary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00150"/>
            <a:ext cx="8229600" cy="5043488"/>
          </a:xfrm>
        </p:spPr>
        <p:txBody>
          <a:bodyPr/>
          <a:lstStyle/>
          <a:p>
            <a:pPr marL="342900" lvl="1" indent="-342900" eaLnBrk="1" hangingPunct="1"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r>
              <a:rPr lang="en-US" sz="2600" smtClean="0">
                <a:ea typeface="ＭＳ Ｐゴシック" pitchFamily="34" charset="-128"/>
              </a:rPr>
              <a:t>SpMV:</a:t>
            </a:r>
            <a:r>
              <a:rPr lang="en-US" sz="3000" smtClean="0">
                <a:ea typeface="ＭＳ Ｐゴシック" pitchFamily="34" charset="-128"/>
              </a:rPr>
              <a:t> </a:t>
            </a:r>
            <a:r>
              <a:rPr lang="en-US" sz="2600" smtClean="0">
                <a:ea typeface="ＭＳ Ｐゴシック" pitchFamily="34" charset="-128"/>
              </a:rPr>
              <a:t>Easier to autotune single local RAM + DMA </a:t>
            </a:r>
            <a:br>
              <a:rPr lang="en-US" sz="2600" smtClean="0">
                <a:ea typeface="ＭＳ Ｐゴシック" pitchFamily="34" charset="-128"/>
              </a:rPr>
            </a:br>
            <a:r>
              <a:rPr lang="en-US" sz="2600" smtClean="0">
                <a:ea typeface="ＭＳ Ｐゴシック" pitchFamily="34" charset="-128"/>
              </a:rPr>
              <a:t>than multilevel caches + HW and SW prefetching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Productivity Layer &amp; Efficiency Layer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C&amp;C Language to compose Libraries/Frameworks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Libraries and Frameworks to leverage experts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B0611F-55FF-43BB-8F7F-BAB6091EE3BF}" type="slidenum">
              <a:rPr lang="en-US"/>
              <a:pPr/>
              <a:t>39</a:t>
            </a:fld>
            <a:endParaRPr lang="en-US"/>
          </a:p>
        </p:txBody>
      </p:sp>
      <p:sp>
        <p:nvSpPr>
          <p:cNvPr id="84995" name="Rectangle 2" descr="50%"/>
          <p:cNvSpPr>
            <a:spLocks noChangeArrowheads="1"/>
          </p:cNvSpPr>
          <p:nvPr/>
        </p:nvSpPr>
        <p:spPr bwMode="auto">
          <a:xfrm rot="-5400000">
            <a:off x="-955675" y="3816350"/>
            <a:ext cx="5410200" cy="514350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2019300" y="1371600"/>
            <a:ext cx="10668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Personal Health</a:t>
            </a: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3086100" y="1371600"/>
            <a:ext cx="10668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Image Retrieval</a:t>
            </a:r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4152900" y="1371600"/>
            <a:ext cx="10668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Hearing, Music</a:t>
            </a:r>
          </a:p>
        </p:txBody>
      </p:sp>
      <p:sp>
        <p:nvSpPr>
          <p:cNvPr id="84999" name="Rectangle 6"/>
          <p:cNvSpPr>
            <a:spLocks noChangeArrowheads="1"/>
          </p:cNvSpPr>
          <p:nvPr/>
        </p:nvSpPr>
        <p:spPr bwMode="auto">
          <a:xfrm>
            <a:off x="5219700" y="1371600"/>
            <a:ext cx="9144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Speech</a:t>
            </a:r>
          </a:p>
        </p:txBody>
      </p:sp>
      <p:sp>
        <p:nvSpPr>
          <p:cNvPr id="85000" name="Rectangle 7"/>
          <p:cNvSpPr>
            <a:spLocks noChangeArrowheads="1"/>
          </p:cNvSpPr>
          <p:nvPr/>
        </p:nvSpPr>
        <p:spPr bwMode="auto">
          <a:xfrm>
            <a:off x="6134100" y="1371600"/>
            <a:ext cx="9906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Parallel Browser</a:t>
            </a:r>
          </a:p>
        </p:txBody>
      </p:sp>
      <p:sp>
        <p:nvSpPr>
          <p:cNvPr id="85001" name="Rectangle 8"/>
          <p:cNvSpPr>
            <a:spLocks noChangeArrowheads="1"/>
          </p:cNvSpPr>
          <p:nvPr/>
        </p:nvSpPr>
        <p:spPr bwMode="auto">
          <a:xfrm>
            <a:off x="1866900" y="1905000"/>
            <a:ext cx="54864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Design Patterns/Motifs</a:t>
            </a:r>
          </a:p>
          <a:p>
            <a:pPr algn="ctr"/>
            <a:endParaRPr lang="en-US" sz="1800" b="1">
              <a:solidFill>
                <a:srgbClr val="7F7F7F"/>
              </a:solidFill>
              <a:effectLst/>
              <a:latin typeface="ariel" charset="0"/>
            </a:endParaRPr>
          </a:p>
        </p:txBody>
      </p:sp>
      <p:sp>
        <p:nvSpPr>
          <p:cNvPr id="85002" name="Rectangle 9"/>
          <p:cNvSpPr>
            <a:spLocks noChangeArrowheads="1"/>
          </p:cNvSpPr>
          <p:nvPr/>
        </p:nvSpPr>
        <p:spPr bwMode="auto">
          <a:xfrm>
            <a:off x="4610100" y="5715000"/>
            <a:ext cx="2743200" cy="533400"/>
          </a:xfrm>
          <a:prstGeom prst="rect">
            <a:avLst/>
          </a:prstGeom>
          <a:solidFill>
            <a:srgbClr val="FFF18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1286154" name="Rectangle 10"/>
          <p:cNvSpPr>
            <a:spLocks noChangeArrowheads="1"/>
          </p:cNvSpPr>
          <p:nvPr/>
        </p:nvSpPr>
        <p:spPr bwMode="auto">
          <a:xfrm>
            <a:off x="1866900" y="2209800"/>
            <a:ext cx="5486400" cy="1676400"/>
          </a:xfrm>
          <a:prstGeom prst="rect">
            <a:avLst/>
          </a:prstGeom>
          <a:solidFill>
            <a:schemeClr val="bg1"/>
          </a:solidFill>
          <a:ln w="50800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6155" name="Rectangle 11"/>
          <p:cNvSpPr>
            <a:spLocks noChangeArrowheads="1"/>
          </p:cNvSpPr>
          <p:nvPr/>
        </p:nvSpPr>
        <p:spPr bwMode="auto">
          <a:xfrm>
            <a:off x="1866900" y="3871913"/>
            <a:ext cx="5486400" cy="1828800"/>
          </a:xfrm>
          <a:prstGeom prst="rect">
            <a:avLst/>
          </a:prstGeom>
          <a:solidFill>
            <a:schemeClr val="bg1"/>
          </a:solidFill>
          <a:ln w="50800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005" name="Rectangle 12"/>
          <p:cNvSpPr>
            <a:spLocks noChangeArrowheads="1"/>
          </p:cNvSpPr>
          <p:nvPr/>
        </p:nvSpPr>
        <p:spPr bwMode="auto">
          <a:xfrm>
            <a:off x="4152900" y="4114800"/>
            <a:ext cx="1905000" cy="3810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Sketching</a:t>
            </a:r>
          </a:p>
        </p:txBody>
      </p:sp>
      <p:sp>
        <p:nvSpPr>
          <p:cNvPr id="85006" name="Rectangle 13"/>
          <p:cNvSpPr>
            <a:spLocks noChangeArrowheads="1"/>
          </p:cNvSpPr>
          <p:nvPr/>
        </p:nvSpPr>
        <p:spPr bwMode="auto">
          <a:xfrm>
            <a:off x="3771900" y="4481513"/>
            <a:ext cx="2590800" cy="9144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800" b="1">
              <a:solidFill>
                <a:srgbClr val="7F7F7F"/>
              </a:solidFill>
              <a:effectLst/>
              <a:latin typeface="ariel" charset="0"/>
            </a:endParaRPr>
          </a:p>
        </p:txBody>
      </p:sp>
      <p:sp>
        <p:nvSpPr>
          <p:cNvPr id="85007" name="Rectangle 14"/>
          <p:cNvSpPr>
            <a:spLocks noChangeArrowheads="1"/>
          </p:cNvSpPr>
          <p:nvPr/>
        </p:nvSpPr>
        <p:spPr bwMode="auto">
          <a:xfrm>
            <a:off x="1866900" y="4862513"/>
            <a:ext cx="1066800" cy="5334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Legacy Code</a:t>
            </a:r>
          </a:p>
        </p:txBody>
      </p:sp>
      <p:sp>
        <p:nvSpPr>
          <p:cNvPr id="85008" name="Rectangle 15"/>
          <p:cNvSpPr>
            <a:spLocks noChangeArrowheads="1"/>
          </p:cNvSpPr>
          <p:nvPr/>
        </p:nvSpPr>
        <p:spPr bwMode="auto">
          <a:xfrm>
            <a:off x="3314700" y="4876800"/>
            <a:ext cx="1371600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Schedulers</a:t>
            </a:r>
          </a:p>
        </p:txBody>
      </p:sp>
      <p:sp>
        <p:nvSpPr>
          <p:cNvPr id="85009" name="Rectangle 16"/>
          <p:cNvSpPr>
            <a:spLocks noChangeArrowheads="1"/>
          </p:cNvSpPr>
          <p:nvPr/>
        </p:nvSpPr>
        <p:spPr bwMode="auto">
          <a:xfrm>
            <a:off x="5143500" y="4876800"/>
            <a:ext cx="2209800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Communication &amp; Synch. Primitives</a:t>
            </a:r>
          </a:p>
        </p:txBody>
      </p:sp>
      <p:sp>
        <p:nvSpPr>
          <p:cNvPr id="85010" name="Rectangle 17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7461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Par Lab Research Overview</a:t>
            </a:r>
          </a:p>
        </p:txBody>
      </p:sp>
      <p:sp>
        <p:nvSpPr>
          <p:cNvPr id="85011" name="Text Box 18"/>
          <p:cNvSpPr txBox="1">
            <a:spLocks noChangeArrowheads="1"/>
          </p:cNvSpPr>
          <p:nvPr/>
        </p:nvSpPr>
        <p:spPr bwMode="auto">
          <a:xfrm>
            <a:off x="152400" y="939800"/>
            <a:ext cx="88392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i="1">
                <a:effectLst/>
                <a:latin typeface="Tahoma" pitchFamily="34" charset="0"/>
              </a:rPr>
              <a:t>Easy to write correct programs that run efficiently on manycore</a:t>
            </a: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1866900" y="6248400"/>
            <a:ext cx="2743200" cy="533400"/>
          </a:xfrm>
          <a:prstGeom prst="rect">
            <a:avLst/>
          </a:prstGeom>
          <a:solidFill>
            <a:srgbClr val="CCFF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Multicore/GPGPU</a:t>
            </a:r>
          </a:p>
        </p:txBody>
      </p:sp>
      <p:sp>
        <p:nvSpPr>
          <p:cNvPr id="85013" name="Rectangle 22"/>
          <p:cNvSpPr>
            <a:spLocks noChangeArrowheads="1"/>
          </p:cNvSpPr>
          <p:nvPr/>
        </p:nvSpPr>
        <p:spPr bwMode="auto">
          <a:xfrm>
            <a:off x="4610100" y="6248400"/>
            <a:ext cx="2743200" cy="533400"/>
          </a:xfrm>
          <a:prstGeom prst="rect">
            <a:avLst/>
          </a:prstGeom>
          <a:solidFill>
            <a:srgbClr val="FFFF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RAMP Manycore</a:t>
            </a:r>
          </a:p>
        </p:txBody>
      </p:sp>
      <p:sp>
        <p:nvSpPr>
          <p:cNvPr id="85014" name="Text Box 24"/>
          <p:cNvSpPr txBox="1">
            <a:spLocks noChangeArrowheads="1"/>
          </p:cNvSpPr>
          <p:nvPr/>
        </p:nvSpPr>
        <p:spPr bwMode="auto">
          <a:xfrm rot="-1800000">
            <a:off x="239713" y="5730875"/>
            <a:ext cx="1970087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OS</a:t>
            </a:r>
          </a:p>
        </p:txBody>
      </p:sp>
      <p:sp>
        <p:nvSpPr>
          <p:cNvPr id="85015" name="Text Box 25"/>
          <p:cNvSpPr txBox="1">
            <a:spLocks noChangeArrowheads="1"/>
          </p:cNvSpPr>
          <p:nvPr/>
        </p:nvSpPr>
        <p:spPr bwMode="auto">
          <a:xfrm rot="-1800000">
            <a:off x="744538" y="6248400"/>
            <a:ext cx="7112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Arch.</a:t>
            </a:r>
          </a:p>
        </p:txBody>
      </p:sp>
      <p:sp>
        <p:nvSpPr>
          <p:cNvPr id="85016" name="Rectangle 26"/>
          <p:cNvSpPr>
            <a:spLocks noChangeArrowheads="1"/>
          </p:cNvSpPr>
          <p:nvPr/>
        </p:nvSpPr>
        <p:spPr bwMode="auto">
          <a:xfrm rot="-5400000">
            <a:off x="6057900" y="3492500"/>
            <a:ext cx="4038600" cy="1447800"/>
          </a:xfrm>
          <a:prstGeom prst="rect">
            <a:avLst/>
          </a:prstGeom>
          <a:solidFill>
            <a:schemeClr val="bg1"/>
          </a:solidFill>
          <a:ln w="50800">
            <a:solidFill>
              <a:srgbClr val="7F7F7F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85017" name="Text Box 27"/>
          <p:cNvSpPr txBox="1">
            <a:spLocks noChangeArrowheads="1"/>
          </p:cNvSpPr>
          <p:nvPr/>
        </p:nvSpPr>
        <p:spPr bwMode="auto">
          <a:xfrm rot="-1800000">
            <a:off x="0" y="2698750"/>
            <a:ext cx="1600200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Productivity Layer</a:t>
            </a:r>
          </a:p>
        </p:txBody>
      </p:sp>
      <p:sp>
        <p:nvSpPr>
          <p:cNvPr id="85018" name="Text Box 28"/>
          <p:cNvSpPr txBox="1">
            <a:spLocks noChangeArrowheads="1"/>
          </p:cNvSpPr>
          <p:nvPr/>
        </p:nvSpPr>
        <p:spPr bwMode="auto">
          <a:xfrm rot="-1800000">
            <a:off x="228600" y="4419600"/>
            <a:ext cx="1411288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Efficiency Layer</a:t>
            </a:r>
          </a:p>
        </p:txBody>
      </p:sp>
      <p:sp>
        <p:nvSpPr>
          <p:cNvPr id="85019" name="Text Box 29"/>
          <p:cNvSpPr txBox="1">
            <a:spLocks noChangeArrowheads="1"/>
          </p:cNvSpPr>
          <p:nvPr/>
        </p:nvSpPr>
        <p:spPr bwMode="auto">
          <a:xfrm rot="-5400000">
            <a:off x="8151019" y="3867944"/>
            <a:ext cx="1643063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Correctness</a:t>
            </a:r>
          </a:p>
        </p:txBody>
      </p:sp>
      <p:sp>
        <p:nvSpPr>
          <p:cNvPr id="85020" name="Text Box 30"/>
          <p:cNvSpPr txBox="1">
            <a:spLocks noChangeArrowheads="1"/>
          </p:cNvSpPr>
          <p:nvPr/>
        </p:nvSpPr>
        <p:spPr bwMode="auto">
          <a:xfrm rot="-1800000">
            <a:off x="0" y="1752600"/>
            <a:ext cx="16764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Applications</a:t>
            </a:r>
          </a:p>
        </p:txBody>
      </p:sp>
      <p:sp>
        <p:nvSpPr>
          <p:cNvPr id="85021" name="Text Box 31"/>
          <p:cNvSpPr txBox="1">
            <a:spLocks noChangeArrowheads="1"/>
          </p:cNvSpPr>
          <p:nvPr/>
        </p:nvSpPr>
        <p:spPr bwMode="auto">
          <a:xfrm>
            <a:off x="2041525" y="2316163"/>
            <a:ext cx="5105400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Composition &amp; Coordination Language (C&amp;CL)</a:t>
            </a:r>
          </a:p>
        </p:txBody>
      </p:sp>
      <p:sp>
        <p:nvSpPr>
          <p:cNvPr id="85022" name="Rectangle 32"/>
          <p:cNvSpPr>
            <a:spLocks noChangeArrowheads="1"/>
          </p:cNvSpPr>
          <p:nvPr/>
        </p:nvSpPr>
        <p:spPr bwMode="auto">
          <a:xfrm>
            <a:off x="3314700" y="3124200"/>
            <a:ext cx="1676400" cy="7620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Parallel Libraries</a:t>
            </a:r>
            <a:endParaRPr lang="en-US" sz="1800">
              <a:solidFill>
                <a:srgbClr val="7F7F7F"/>
              </a:solidFill>
              <a:effectLst/>
              <a:latin typeface="ariel" charset="0"/>
            </a:endParaRPr>
          </a:p>
        </p:txBody>
      </p:sp>
      <p:sp>
        <p:nvSpPr>
          <p:cNvPr id="85023" name="Rectangle 33"/>
          <p:cNvSpPr>
            <a:spLocks noChangeArrowheads="1"/>
          </p:cNvSpPr>
          <p:nvPr/>
        </p:nvSpPr>
        <p:spPr bwMode="auto">
          <a:xfrm>
            <a:off x="4991100" y="3124200"/>
            <a:ext cx="2362200" cy="7620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Parallel Frameworks</a:t>
            </a:r>
            <a:endParaRPr lang="en-US" sz="1800">
              <a:solidFill>
                <a:srgbClr val="7F7F7F"/>
              </a:solidFill>
              <a:effectLst/>
              <a:latin typeface="ariel" charset="0"/>
            </a:endParaRPr>
          </a:p>
        </p:txBody>
      </p:sp>
      <p:sp>
        <p:nvSpPr>
          <p:cNvPr id="85024" name="Text Box 34"/>
          <p:cNvSpPr txBox="1">
            <a:spLocks noChangeArrowheads="1"/>
          </p:cNvSpPr>
          <p:nvPr/>
        </p:nvSpPr>
        <p:spPr bwMode="auto">
          <a:xfrm>
            <a:off x="7429500" y="2346325"/>
            <a:ext cx="13271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Static Verification</a:t>
            </a:r>
          </a:p>
        </p:txBody>
      </p:sp>
      <p:sp>
        <p:nvSpPr>
          <p:cNvPr id="85025" name="Text Box 35"/>
          <p:cNvSpPr txBox="1">
            <a:spLocks noChangeArrowheads="1"/>
          </p:cNvSpPr>
          <p:nvPr/>
        </p:nvSpPr>
        <p:spPr bwMode="auto">
          <a:xfrm>
            <a:off x="7505700" y="4800600"/>
            <a:ext cx="11747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Dynamic Checking</a:t>
            </a:r>
          </a:p>
        </p:txBody>
      </p:sp>
      <p:sp>
        <p:nvSpPr>
          <p:cNvPr id="85026" name="Text Box 36"/>
          <p:cNvSpPr txBox="1">
            <a:spLocks noChangeArrowheads="1"/>
          </p:cNvSpPr>
          <p:nvPr/>
        </p:nvSpPr>
        <p:spPr bwMode="auto">
          <a:xfrm>
            <a:off x="7429500" y="5562600"/>
            <a:ext cx="129540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Debugging</a:t>
            </a:r>
          </a:p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with Replay</a:t>
            </a:r>
          </a:p>
        </p:txBody>
      </p:sp>
      <p:sp>
        <p:nvSpPr>
          <p:cNvPr id="85027" name="Text Box 37"/>
          <p:cNvSpPr txBox="1">
            <a:spLocks noChangeArrowheads="1"/>
          </p:cNvSpPr>
          <p:nvPr/>
        </p:nvSpPr>
        <p:spPr bwMode="auto">
          <a:xfrm>
            <a:off x="7505700" y="4038600"/>
            <a:ext cx="11747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Directed Testing</a:t>
            </a:r>
          </a:p>
        </p:txBody>
      </p:sp>
      <p:sp>
        <p:nvSpPr>
          <p:cNvPr id="85028" name="Text Box 38"/>
          <p:cNvSpPr txBox="1">
            <a:spLocks noChangeArrowheads="1"/>
          </p:cNvSpPr>
          <p:nvPr/>
        </p:nvSpPr>
        <p:spPr bwMode="auto">
          <a:xfrm>
            <a:off x="4475163" y="4572000"/>
            <a:ext cx="12192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Autotuners</a:t>
            </a:r>
          </a:p>
        </p:txBody>
      </p:sp>
      <p:sp>
        <p:nvSpPr>
          <p:cNvPr id="85029" name="Text Box 39"/>
          <p:cNvSpPr txBox="1">
            <a:spLocks noChangeArrowheads="1"/>
          </p:cNvSpPr>
          <p:nvPr/>
        </p:nvSpPr>
        <p:spPr bwMode="auto">
          <a:xfrm>
            <a:off x="2781300" y="2743200"/>
            <a:ext cx="35814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C&amp;CL Compiler/Interpreter</a:t>
            </a:r>
          </a:p>
        </p:txBody>
      </p:sp>
      <p:sp>
        <p:nvSpPr>
          <p:cNvPr id="85030" name="Text Box 40"/>
          <p:cNvSpPr txBox="1">
            <a:spLocks noChangeArrowheads="1"/>
          </p:cNvSpPr>
          <p:nvPr/>
        </p:nvSpPr>
        <p:spPr bwMode="auto">
          <a:xfrm>
            <a:off x="1773238" y="4022725"/>
            <a:ext cx="2227262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Efficiency Languages</a:t>
            </a:r>
          </a:p>
        </p:txBody>
      </p:sp>
      <p:sp>
        <p:nvSpPr>
          <p:cNvPr id="1286185" name="Freeform 41"/>
          <p:cNvSpPr>
            <a:spLocks/>
          </p:cNvSpPr>
          <p:nvPr/>
        </p:nvSpPr>
        <p:spPr bwMode="auto">
          <a:xfrm>
            <a:off x="1866900" y="1371600"/>
            <a:ext cx="5486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0" y="336"/>
              </a:cxn>
              <a:cxn ang="0">
                <a:pos x="96" y="336"/>
              </a:cxn>
              <a:cxn ang="0">
                <a:pos x="96" y="0"/>
              </a:cxn>
              <a:cxn ang="0">
                <a:pos x="3312" y="0"/>
              </a:cxn>
              <a:cxn ang="0">
                <a:pos x="3312" y="336"/>
              </a:cxn>
              <a:cxn ang="0">
                <a:pos x="3456" y="336"/>
              </a:cxn>
              <a:cxn ang="0">
                <a:pos x="3456" y="528"/>
              </a:cxn>
              <a:cxn ang="0">
                <a:pos x="0" y="528"/>
              </a:cxn>
            </a:cxnLst>
            <a:rect l="0" t="0" r="r" b="b"/>
            <a:pathLst>
              <a:path w="3456" h="528">
                <a:moveTo>
                  <a:pt x="0" y="528"/>
                </a:moveTo>
                <a:lnTo>
                  <a:pt x="0" y="336"/>
                </a:lnTo>
                <a:lnTo>
                  <a:pt x="96" y="336"/>
                </a:lnTo>
                <a:lnTo>
                  <a:pt x="96" y="0"/>
                </a:lnTo>
                <a:lnTo>
                  <a:pt x="3312" y="0"/>
                </a:lnTo>
                <a:lnTo>
                  <a:pt x="3312" y="336"/>
                </a:lnTo>
                <a:lnTo>
                  <a:pt x="3456" y="336"/>
                </a:lnTo>
                <a:lnTo>
                  <a:pt x="3456" y="528"/>
                </a:lnTo>
                <a:lnTo>
                  <a:pt x="0" y="528"/>
                </a:lnTo>
                <a:close/>
              </a:path>
            </a:pathLst>
          </a:custGeom>
          <a:noFill/>
          <a:ln w="508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032" name="Text Box 42"/>
          <p:cNvSpPr txBox="1">
            <a:spLocks noChangeArrowheads="1"/>
          </p:cNvSpPr>
          <p:nvPr/>
        </p:nvSpPr>
        <p:spPr bwMode="auto">
          <a:xfrm>
            <a:off x="7429500" y="3184525"/>
            <a:ext cx="13271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Type Systems</a:t>
            </a:r>
          </a:p>
        </p:txBody>
      </p:sp>
      <p:sp>
        <p:nvSpPr>
          <p:cNvPr id="85033" name="Text Box 43"/>
          <p:cNvSpPr txBox="1">
            <a:spLocks noChangeArrowheads="1"/>
          </p:cNvSpPr>
          <p:nvPr/>
        </p:nvSpPr>
        <p:spPr bwMode="auto">
          <a:xfrm rot="-5400000">
            <a:off x="-496093" y="3856831"/>
            <a:ext cx="4303712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Diagnosing Power/Performance</a:t>
            </a:r>
          </a:p>
        </p:txBody>
      </p:sp>
      <p:sp>
        <p:nvSpPr>
          <p:cNvPr id="85034" name="Rectangle 44"/>
          <p:cNvSpPr>
            <a:spLocks noChangeArrowheads="1"/>
          </p:cNvSpPr>
          <p:nvPr/>
        </p:nvSpPr>
        <p:spPr bwMode="auto">
          <a:xfrm>
            <a:off x="1866900" y="5410200"/>
            <a:ext cx="5486400" cy="3048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Efficiency Language Compilers</a:t>
            </a:r>
          </a:p>
        </p:txBody>
      </p:sp>
      <p:sp>
        <p:nvSpPr>
          <p:cNvPr id="1286189" name="Rectangle 45"/>
          <p:cNvSpPr>
            <a:spLocks noChangeArrowheads="1"/>
          </p:cNvSpPr>
          <p:nvPr/>
        </p:nvSpPr>
        <p:spPr bwMode="auto">
          <a:xfrm>
            <a:off x="1866900" y="2209800"/>
            <a:ext cx="5486400" cy="4572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036" name="Rectangle 23"/>
          <p:cNvSpPr>
            <a:spLocks noChangeArrowheads="1"/>
          </p:cNvSpPr>
          <p:nvPr/>
        </p:nvSpPr>
        <p:spPr bwMode="auto">
          <a:xfrm>
            <a:off x="4610100" y="5943600"/>
            <a:ext cx="2743200" cy="30480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Hypervisor</a:t>
            </a:r>
          </a:p>
        </p:txBody>
      </p:sp>
      <p:sp>
        <p:nvSpPr>
          <p:cNvPr id="85037" name="Rectangle 21"/>
          <p:cNvSpPr>
            <a:spLocks noChangeArrowheads="1"/>
          </p:cNvSpPr>
          <p:nvPr/>
        </p:nvSpPr>
        <p:spPr bwMode="auto">
          <a:xfrm>
            <a:off x="4610100" y="5715000"/>
            <a:ext cx="2743200" cy="22860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OS Libraries &amp; Services</a:t>
            </a:r>
          </a:p>
        </p:txBody>
      </p:sp>
      <p:sp>
        <p:nvSpPr>
          <p:cNvPr id="85038" name="Rectangle 19"/>
          <p:cNvSpPr>
            <a:spLocks noChangeArrowheads="1"/>
          </p:cNvSpPr>
          <p:nvPr/>
        </p:nvSpPr>
        <p:spPr bwMode="auto">
          <a:xfrm>
            <a:off x="1866900" y="5715000"/>
            <a:ext cx="2743200" cy="533400"/>
          </a:xfrm>
          <a:prstGeom prst="rect">
            <a:avLst/>
          </a:prstGeom>
          <a:solidFill>
            <a:srgbClr val="CCFF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Legacy OS</a:t>
            </a:r>
          </a:p>
        </p:txBody>
      </p:sp>
      <p:sp>
        <p:nvSpPr>
          <p:cNvPr id="85039" name="Rectangle 48"/>
          <p:cNvSpPr>
            <a:spLocks noChangeArrowheads="1"/>
          </p:cNvSpPr>
          <p:nvPr/>
        </p:nvSpPr>
        <p:spPr bwMode="auto">
          <a:xfrm>
            <a:off x="1854200" y="6248400"/>
            <a:ext cx="2743200" cy="533400"/>
          </a:xfrm>
          <a:prstGeom prst="rect">
            <a:avLst/>
          </a:prstGeom>
          <a:solidFill>
            <a:srgbClr val="C3D7F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Multicore/GPGPU</a:t>
            </a:r>
          </a:p>
        </p:txBody>
      </p:sp>
      <p:sp>
        <p:nvSpPr>
          <p:cNvPr id="85040" name="Rectangle 49"/>
          <p:cNvSpPr>
            <a:spLocks noChangeArrowheads="1"/>
          </p:cNvSpPr>
          <p:nvPr/>
        </p:nvSpPr>
        <p:spPr bwMode="auto">
          <a:xfrm>
            <a:off x="4597400" y="6248400"/>
            <a:ext cx="2743200" cy="533400"/>
          </a:xfrm>
          <a:prstGeom prst="rect">
            <a:avLst/>
          </a:prstGeom>
          <a:solidFill>
            <a:srgbClr val="C3D7F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RAMP Manycore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2005 IT Roadmap Semiconductors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304800" y="1276350"/>
            <a:ext cx="11461750" cy="7024688"/>
          </a:xfrm>
        </p:spPr>
        <p:txBody>
          <a:bodyPr/>
          <a:lstStyle/>
          <a:p>
            <a:pPr eaLnBrk="1" hangingPunct="1"/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356264-C74D-47A5-A1C8-E8C5F8529440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565150" y="1335088"/>
            <a:ext cx="7832725" cy="4773612"/>
            <a:chOff x="-41229" y="0"/>
            <a:chExt cx="3178711" cy="2093128"/>
          </a:xfrm>
        </p:grpSpPr>
        <p:graphicFrame>
          <p:nvGraphicFramePr>
            <p:cNvPr id="9" name="Chart 8"/>
            <p:cNvGraphicFramePr>
              <a:graphicFrameLocks/>
            </p:cNvGraphicFramePr>
            <p:nvPr/>
          </p:nvGraphicFramePr>
          <p:xfrm>
            <a:off x="134864" y="0"/>
            <a:ext cx="3002618" cy="20931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2"/>
            <p:cNvSpPr txBox="1"/>
            <p:nvPr/>
          </p:nvSpPr>
          <p:spPr>
            <a:xfrm rot="16200000">
              <a:off x="-168702" y="1300376"/>
              <a:ext cx="430181" cy="1752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/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Clock Rate (GHz)</a:t>
              </a: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750420" y="252679"/>
              <a:ext cx="1117767" cy="1628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2005 Roadmap</a:t>
              </a:r>
            </a:p>
          </p:txBody>
        </p: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2214307" y="482431"/>
              <a:ext cx="163580" cy="148177"/>
            </a:xfrm>
            <a:prstGeom prst="line">
              <a:avLst/>
            </a:prstGeom>
            <a:noFill/>
            <a:ln w="12700">
              <a:solidFill>
                <a:srgbClr val="8AD00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" name="TextBox 8"/>
            <p:cNvSpPr txBox="1"/>
            <p:nvPr/>
          </p:nvSpPr>
          <p:spPr>
            <a:xfrm>
              <a:off x="471591" y="1113040"/>
              <a:ext cx="968946" cy="13364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Intel single core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16200000" flipH="1">
              <a:off x="821372" y="1320126"/>
              <a:ext cx="148266" cy="121118"/>
            </a:xfrm>
            <a:prstGeom prst="line">
              <a:avLst/>
            </a:prstGeom>
            <a:noFill/>
            <a:ln w="12700">
              <a:solidFill>
                <a:srgbClr val="00D0CE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801180-DC13-43A3-A430-7219622CB3BF}" type="slidenum">
              <a:rPr lang="en-US"/>
              <a:pPr/>
              <a:t>40</a:t>
            </a:fld>
            <a:endParaRPr 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650" y="1792288"/>
            <a:ext cx="8394700" cy="4573587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Traditional OSes brittle, insecure, memory hogs</a:t>
            </a:r>
            <a:endParaRPr 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Traditional monolithic OS image uses lots of precious memory * 100s - 1000s times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(e.g., AIX uses GBs of DRAM / CPU)</a:t>
            </a:r>
            <a:endParaRPr lang="en-US" sz="22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ea typeface="ＭＳ Ｐゴシック" pitchFamily="34" charset="-128"/>
              </a:rPr>
              <a:t>How can novel OS and architectural support  improve productivity, efficiency, and correctness for scalable hardware?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Efficiency instead of performance to capture energy as well as performance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ea typeface="ＭＳ Ｐゴシック" pitchFamily="34" charset="-128"/>
              </a:rPr>
              <a:t>Other HW challenges: power limit, design and verification costs, low yield, higher error rates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ea typeface="ＭＳ Ｐゴシック" pitchFamily="34" charset="-128"/>
              </a:rPr>
              <a:t>How prototype ideas fast enough to run real SW?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8925" y="701675"/>
            <a:ext cx="8734425" cy="74612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Theme 4: OS and Architecture	</a:t>
            </a:r>
            <a:br>
              <a:rPr lang="en-US" sz="40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(Krste Asanovic, Eric Brewer, John Kubiatowicz)</a:t>
            </a:r>
            <a:endParaRPr lang="en-US" sz="40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416141-07B4-4669-8E57-CE72C865739A}" type="slidenum">
              <a:rPr lang="en-US"/>
              <a:pPr/>
              <a:t>41</a:t>
            </a:fld>
            <a:endParaRPr lang="en-US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Deconstructing Operating Systems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76350"/>
            <a:ext cx="8572500" cy="55816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Resurgence of interest in virtual machines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Hypervisor: thin SW layer btw guest OS and HW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Future OS: libraries where only functions needed are linked into app, on top of thin hypervisor providing protection and sharing of resources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Opportunity for OS innovation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Leverage HW partitioning support for very thin hypervisors, and to allow software full access to hardware within partition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EAE161-12C4-42E2-99D1-D7D21A942ADB}" type="slidenum">
              <a:rPr lang="en-US"/>
              <a:pPr/>
              <a:t>42</a:t>
            </a:fld>
            <a:endParaRPr 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331788"/>
            <a:ext cx="73152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Partitions and Fast Barrier Network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3252788"/>
          </a:xfrm>
        </p:spPr>
        <p:txBody>
          <a:bodyPr/>
          <a:lstStyle/>
          <a:p>
            <a:pPr eaLnBrk="1" hangingPunct="1"/>
            <a:r>
              <a:rPr lang="en-US" sz="2600" smtClean="0">
                <a:ea typeface="ＭＳ Ｐゴシック" pitchFamily="34" charset="-128"/>
              </a:rPr>
              <a:t> Partition: hardware-isolated group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 Chip divided into hardware-isolated </a:t>
            </a:r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partition</a:t>
            </a:r>
            <a:r>
              <a:rPr lang="en-US" sz="2000" smtClean="0">
                <a:ea typeface="ＭＳ Ｐゴシック" pitchFamily="34" charset="-128"/>
              </a:rPr>
              <a:t>, under control of supervisor software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 User-level software has almost complete control of hardware inside partition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 Fast Barrier Network per partition (≈ 1ns)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 Signals propagate combinationally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 Hypervisor sets taps saying where partition sees barrier</a:t>
            </a:r>
          </a:p>
        </p:txBody>
      </p:sp>
      <p:grpSp>
        <p:nvGrpSpPr>
          <p:cNvPr id="91141" name="Group 518"/>
          <p:cNvGrpSpPr>
            <a:grpSpLocks/>
          </p:cNvGrpSpPr>
          <p:nvPr/>
        </p:nvGrpSpPr>
        <p:grpSpPr bwMode="auto">
          <a:xfrm>
            <a:off x="3352800" y="990600"/>
            <a:ext cx="2438400" cy="2438400"/>
            <a:chOff x="480" y="864"/>
            <a:chExt cx="1536" cy="1536"/>
          </a:xfrm>
        </p:grpSpPr>
        <p:sp>
          <p:nvSpPr>
            <p:cNvPr id="1220103" name="Rectangle 519"/>
            <p:cNvSpPr>
              <a:spLocks noChangeAspect="1" noChangeArrowheads="1"/>
            </p:cNvSpPr>
            <p:nvPr/>
          </p:nvSpPr>
          <p:spPr bwMode="auto">
            <a:xfrm>
              <a:off x="480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04" name="Rectangle 520"/>
            <p:cNvSpPr>
              <a:spLocks noChangeAspect="1" noChangeArrowheads="1"/>
            </p:cNvSpPr>
            <p:nvPr/>
          </p:nvSpPr>
          <p:spPr bwMode="auto">
            <a:xfrm>
              <a:off x="576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05" name="Rectangle 521"/>
            <p:cNvSpPr>
              <a:spLocks noChangeAspect="1" noChangeArrowheads="1"/>
            </p:cNvSpPr>
            <p:nvPr/>
          </p:nvSpPr>
          <p:spPr bwMode="auto">
            <a:xfrm>
              <a:off x="672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06" name="Rectangle 522"/>
            <p:cNvSpPr>
              <a:spLocks noChangeAspect="1" noChangeArrowheads="1"/>
            </p:cNvSpPr>
            <p:nvPr/>
          </p:nvSpPr>
          <p:spPr bwMode="auto">
            <a:xfrm>
              <a:off x="768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07" name="Rectangle 523"/>
            <p:cNvSpPr>
              <a:spLocks noChangeAspect="1" noChangeArrowheads="1"/>
            </p:cNvSpPr>
            <p:nvPr/>
          </p:nvSpPr>
          <p:spPr bwMode="auto">
            <a:xfrm>
              <a:off x="480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08" name="Rectangle 524"/>
            <p:cNvSpPr>
              <a:spLocks noChangeAspect="1" noChangeArrowheads="1"/>
            </p:cNvSpPr>
            <p:nvPr/>
          </p:nvSpPr>
          <p:spPr bwMode="auto">
            <a:xfrm>
              <a:off x="576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09" name="Rectangle 525"/>
            <p:cNvSpPr>
              <a:spLocks noChangeAspect="1" noChangeArrowheads="1"/>
            </p:cNvSpPr>
            <p:nvPr/>
          </p:nvSpPr>
          <p:spPr bwMode="auto">
            <a:xfrm>
              <a:off x="672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0" name="Rectangle 526"/>
            <p:cNvSpPr>
              <a:spLocks noChangeAspect="1" noChangeArrowheads="1"/>
            </p:cNvSpPr>
            <p:nvPr/>
          </p:nvSpPr>
          <p:spPr bwMode="auto">
            <a:xfrm>
              <a:off x="768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1" name="Rectangle 527"/>
            <p:cNvSpPr>
              <a:spLocks noChangeAspect="1" noChangeArrowheads="1"/>
            </p:cNvSpPr>
            <p:nvPr/>
          </p:nvSpPr>
          <p:spPr bwMode="auto">
            <a:xfrm>
              <a:off x="480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2" name="Rectangle 528"/>
            <p:cNvSpPr>
              <a:spLocks noChangeAspect="1" noChangeArrowheads="1"/>
            </p:cNvSpPr>
            <p:nvPr/>
          </p:nvSpPr>
          <p:spPr bwMode="auto">
            <a:xfrm>
              <a:off x="576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3" name="Rectangle 529"/>
            <p:cNvSpPr>
              <a:spLocks noChangeAspect="1" noChangeArrowheads="1"/>
            </p:cNvSpPr>
            <p:nvPr/>
          </p:nvSpPr>
          <p:spPr bwMode="auto">
            <a:xfrm>
              <a:off x="672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4" name="Rectangle 530"/>
            <p:cNvSpPr>
              <a:spLocks noChangeAspect="1" noChangeArrowheads="1"/>
            </p:cNvSpPr>
            <p:nvPr/>
          </p:nvSpPr>
          <p:spPr bwMode="auto">
            <a:xfrm>
              <a:off x="768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5" name="Rectangle 531"/>
            <p:cNvSpPr>
              <a:spLocks noChangeAspect="1" noChangeArrowheads="1"/>
            </p:cNvSpPr>
            <p:nvPr/>
          </p:nvSpPr>
          <p:spPr bwMode="auto">
            <a:xfrm>
              <a:off x="480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6" name="Rectangle 532"/>
            <p:cNvSpPr>
              <a:spLocks noChangeAspect="1" noChangeArrowheads="1"/>
            </p:cNvSpPr>
            <p:nvPr/>
          </p:nvSpPr>
          <p:spPr bwMode="auto">
            <a:xfrm>
              <a:off x="576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7" name="Rectangle 533"/>
            <p:cNvSpPr>
              <a:spLocks noChangeAspect="1" noChangeArrowheads="1"/>
            </p:cNvSpPr>
            <p:nvPr/>
          </p:nvSpPr>
          <p:spPr bwMode="auto">
            <a:xfrm>
              <a:off x="672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8" name="Rectangle 534"/>
            <p:cNvSpPr>
              <a:spLocks noChangeAspect="1" noChangeArrowheads="1"/>
            </p:cNvSpPr>
            <p:nvPr/>
          </p:nvSpPr>
          <p:spPr bwMode="auto">
            <a:xfrm>
              <a:off x="768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19" name="Rectangle 535"/>
            <p:cNvSpPr>
              <a:spLocks noChangeAspect="1" noChangeArrowheads="1"/>
            </p:cNvSpPr>
            <p:nvPr/>
          </p:nvSpPr>
          <p:spPr bwMode="auto">
            <a:xfrm>
              <a:off x="864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0" name="Rectangle 536"/>
            <p:cNvSpPr>
              <a:spLocks noChangeAspect="1" noChangeArrowheads="1"/>
            </p:cNvSpPr>
            <p:nvPr/>
          </p:nvSpPr>
          <p:spPr bwMode="auto">
            <a:xfrm>
              <a:off x="960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1" name="Rectangle 537"/>
            <p:cNvSpPr>
              <a:spLocks noChangeAspect="1" noChangeArrowheads="1"/>
            </p:cNvSpPr>
            <p:nvPr/>
          </p:nvSpPr>
          <p:spPr bwMode="auto">
            <a:xfrm>
              <a:off x="1056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2" name="Rectangle 538"/>
            <p:cNvSpPr>
              <a:spLocks noChangeAspect="1" noChangeArrowheads="1"/>
            </p:cNvSpPr>
            <p:nvPr/>
          </p:nvSpPr>
          <p:spPr bwMode="auto">
            <a:xfrm>
              <a:off x="1152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3" name="Rectangle 539"/>
            <p:cNvSpPr>
              <a:spLocks noChangeAspect="1" noChangeArrowheads="1"/>
            </p:cNvSpPr>
            <p:nvPr/>
          </p:nvSpPr>
          <p:spPr bwMode="auto">
            <a:xfrm>
              <a:off x="864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4" name="Rectangle 540"/>
            <p:cNvSpPr>
              <a:spLocks noChangeAspect="1" noChangeArrowheads="1"/>
            </p:cNvSpPr>
            <p:nvPr/>
          </p:nvSpPr>
          <p:spPr bwMode="auto">
            <a:xfrm>
              <a:off x="960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5" name="Rectangle 541"/>
            <p:cNvSpPr>
              <a:spLocks noChangeAspect="1" noChangeArrowheads="1"/>
            </p:cNvSpPr>
            <p:nvPr/>
          </p:nvSpPr>
          <p:spPr bwMode="auto">
            <a:xfrm>
              <a:off x="1056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6" name="Rectangle 542"/>
            <p:cNvSpPr>
              <a:spLocks noChangeAspect="1" noChangeArrowheads="1"/>
            </p:cNvSpPr>
            <p:nvPr/>
          </p:nvSpPr>
          <p:spPr bwMode="auto">
            <a:xfrm>
              <a:off x="1152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7" name="Rectangle 543"/>
            <p:cNvSpPr>
              <a:spLocks noChangeAspect="1" noChangeArrowheads="1"/>
            </p:cNvSpPr>
            <p:nvPr/>
          </p:nvSpPr>
          <p:spPr bwMode="auto">
            <a:xfrm>
              <a:off x="864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8" name="Rectangle 544"/>
            <p:cNvSpPr>
              <a:spLocks noChangeAspect="1" noChangeArrowheads="1"/>
            </p:cNvSpPr>
            <p:nvPr/>
          </p:nvSpPr>
          <p:spPr bwMode="auto">
            <a:xfrm>
              <a:off x="960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29" name="Rectangle 545"/>
            <p:cNvSpPr>
              <a:spLocks noChangeAspect="1" noChangeArrowheads="1"/>
            </p:cNvSpPr>
            <p:nvPr/>
          </p:nvSpPr>
          <p:spPr bwMode="auto">
            <a:xfrm>
              <a:off x="1056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0" name="Rectangle 546"/>
            <p:cNvSpPr>
              <a:spLocks noChangeAspect="1" noChangeArrowheads="1"/>
            </p:cNvSpPr>
            <p:nvPr/>
          </p:nvSpPr>
          <p:spPr bwMode="auto">
            <a:xfrm>
              <a:off x="1152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1" name="Rectangle 547"/>
            <p:cNvSpPr>
              <a:spLocks noChangeAspect="1" noChangeArrowheads="1"/>
            </p:cNvSpPr>
            <p:nvPr/>
          </p:nvSpPr>
          <p:spPr bwMode="auto">
            <a:xfrm>
              <a:off x="864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2" name="Rectangle 548"/>
            <p:cNvSpPr>
              <a:spLocks noChangeAspect="1" noChangeArrowheads="1"/>
            </p:cNvSpPr>
            <p:nvPr/>
          </p:nvSpPr>
          <p:spPr bwMode="auto">
            <a:xfrm>
              <a:off x="960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3" name="Rectangle 549"/>
            <p:cNvSpPr>
              <a:spLocks noChangeAspect="1"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4" name="Rectangle 550"/>
            <p:cNvSpPr>
              <a:spLocks noChangeAspect="1" noChangeArrowheads="1"/>
            </p:cNvSpPr>
            <p:nvPr/>
          </p:nvSpPr>
          <p:spPr bwMode="auto">
            <a:xfrm>
              <a:off x="1152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5" name="Rectangle 551"/>
            <p:cNvSpPr>
              <a:spLocks noChangeAspect="1" noChangeArrowheads="1"/>
            </p:cNvSpPr>
            <p:nvPr/>
          </p:nvSpPr>
          <p:spPr bwMode="auto">
            <a:xfrm>
              <a:off x="1248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6" name="Rectangle 552"/>
            <p:cNvSpPr>
              <a:spLocks noChangeAspect="1" noChangeArrowheads="1"/>
            </p:cNvSpPr>
            <p:nvPr/>
          </p:nvSpPr>
          <p:spPr bwMode="auto">
            <a:xfrm>
              <a:off x="1344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7" name="Rectangle 553"/>
            <p:cNvSpPr>
              <a:spLocks noChangeAspect="1" noChangeArrowheads="1"/>
            </p:cNvSpPr>
            <p:nvPr/>
          </p:nvSpPr>
          <p:spPr bwMode="auto">
            <a:xfrm>
              <a:off x="1440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8" name="Rectangle 554"/>
            <p:cNvSpPr>
              <a:spLocks noChangeAspect="1" noChangeArrowheads="1"/>
            </p:cNvSpPr>
            <p:nvPr/>
          </p:nvSpPr>
          <p:spPr bwMode="auto">
            <a:xfrm>
              <a:off x="1536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39" name="Rectangle 555"/>
            <p:cNvSpPr>
              <a:spLocks noChangeAspect="1" noChangeArrowheads="1"/>
            </p:cNvSpPr>
            <p:nvPr/>
          </p:nvSpPr>
          <p:spPr bwMode="auto">
            <a:xfrm>
              <a:off x="1248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0" name="Rectangle 556"/>
            <p:cNvSpPr>
              <a:spLocks noChangeAspect="1" noChangeArrowheads="1"/>
            </p:cNvSpPr>
            <p:nvPr/>
          </p:nvSpPr>
          <p:spPr bwMode="auto">
            <a:xfrm>
              <a:off x="1344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1" name="Rectangle 557"/>
            <p:cNvSpPr>
              <a:spLocks noChangeAspect="1" noChangeArrowheads="1"/>
            </p:cNvSpPr>
            <p:nvPr/>
          </p:nvSpPr>
          <p:spPr bwMode="auto">
            <a:xfrm>
              <a:off x="1440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2" name="Rectangle 558"/>
            <p:cNvSpPr>
              <a:spLocks noChangeAspect="1" noChangeArrowheads="1"/>
            </p:cNvSpPr>
            <p:nvPr/>
          </p:nvSpPr>
          <p:spPr bwMode="auto">
            <a:xfrm>
              <a:off x="1536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3" name="Rectangle 559"/>
            <p:cNvSpPr>
              <a:spLocks noChangeAspect="1" noChangeArrowheads="1"/>
            </p:cNvSpPr>
            <p:nvPr/>
          </p:nvSpPr>
          <p:spPr bwMode="auto">
            <a:xfrm>
              <a:off x="1248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4" name="Rectangle 560"/>
            <p:cNvSpPr>
              <a:spLocks noChangeAspect="1" noChangeArrowheads="1"/>
            </p:cNvSpPr>
            <p:nvPr/>
          </p:nvSpPr>
          <p:spPr bwMode="auto">
            <a:xfrm>
              <a:off x="1344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5" name="Rectangle 561"/>
            <p:cNvSpPr>
              <a:spLocks noChangeAspect="1" noChangeArrowheads="1"/>
            </p:cNvSpPr>
            <p:nvPr/>
          </p:nvSpPr>
          <p:spPr bwMode="auto">
            <a:xfrm>
              <a:off x="1440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6" name="Rectangle 562"/>
            <p:cNvSpPr>
              <a:spLocks noChangeAspect="1" noChangeArrowheads="1"/>
            </p:cNvSpPr>
            <p:nvPr/>
          </p:nvSpPr>
          <p:spPr bwMode="auto">
            <a:xfrm>
              <a:off x="1536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7" name="Rectangle 563"/>
            <p:cNvSpPr>
              <a:spLocks noChangeAspect="1" noChangeArrowheads="1"/>
            </p:cNvSpPr>
            <p:nvPr/>
          </p:nvSpPr>
          <p:spPr bwMode="auto">
            <a:xfrm>
              <a:off x="1248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8" name="Rectangle 564"/>
            <p:cNvSpPr>
              <a:spLocks noChangeAspect="1"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49" name="Rectangle 565"/>
            <p:cNvSpPr>
              <a:spLocks noChangeAspect="1"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0" name="Rectangle 566"/>
            <p:cNvSpPr>
              <a:spLocks noChangeAspect="1" noChangeArrowheads="1"/>
            </p:cNvSpPr>
            <p:nvPr/>
          </p:nvSpPr>
          <p:spPr bwMode="auto">
            <a:xfrm>
              <a:off x="1536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1" name="Rectangle 567"/>
            <p:cNvSpPr>
              <a:spLocks noChangeAspect="1" noChangeArrowheads="1"/>
            </p:cNvSpPr>
            <p:nvPr/>
          </p:nvSpPr>
          <p:spPr bwMode="auto">
            <a:xfrm>
              <a:off x="1632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2" name="Rectangle 568"/>
            <p:cNvSpPr>
              <a:spLocks noChangeAspect="1" noChangeArrowheads="1"/>
            </p:cNvSpPr>
            <p:nvPr/>
          </p:nvSpPr>
          <p:spPr bwMode="auto">
            <a:xfrm>
              <a:off x="1728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3" name="Rectangle 569"/>
            <p:cNvSpPr>
              <a:spLocks noChangeAspect="1" noChangeArrowheads="1"/>
            </p:cNvSpPr>
            <p:nvPr/>
          </p:nvSpPr>
          <p:spPr bwMode="auto">
            <a:xfrm>
              <a:off x="1824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4" name="Rectangle 570"/>
            <p:cNvSpPr>
              <a:spLocks noChangeAspect="1" noChangeArrowheads="1"/>
            </p:cNvSpPr>
            <p:nvPr/>
          </p:nvSpPr>
          <p:spPr bwMode="auto">
            <a:xfrm>
              <a:off x="1920" y="86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5" name="Rectangle 571"/>
            <p:cNvSpPr>
              <a:spLocks noChangeAspect="1" noChangeArrowheads="1"/>
            </p:cNvSpPr>
            <p:nvPr/>
          </p:nvSpPr>
          <p:spPr bwMode="auto">
            <a:xfrm>
              <a:off x="1632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6" name="Rectangle 572"/>
            <p:cNvSpPr>
              <a:spLocks noChangeAspect="1" noChangeArrowheads="1"/>
            </p:cNvSpPr>
            <p:nvPr/>
          </p:nvSpPr>
          <p:spPr bwMode="auto">
            <a:xfrm>
              <a:off x="1728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7" name="Rectangle 573"/>
            <p:cNvSpPr>
              <a:spLocks noChangeAspect="1" noChangeArrowheads="1"/>
            </p:cNvSpPr>
            <p:nvPr/>
          </p:nvSpPr>
          <p:spPr bwMode="auto">
            <a:xfrm>
              <a:off x="1824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8" name="Rectangle 574"/>
            <p:cNvSpPr>
              <a:spLocks noChangeAspect="1" noChangeArrowheads="1"/>
            </p:cNvSpPr>
            <p:nvPr/>
          </p:nvSpPr>
          <p:spPr bwMode="auto">
            <a:xfrm>
              <a:off x="1920" y="96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59" name="Rectangle 575"/>
            <p:cNvSpPr>
              <a:spLocks noChangeAspect="1" noChangeArrowheads="1"/>
            </p:cNvSpPr>
            <p:nvPr/>
          </p:nvSpPr>
          <p:spPr bwMode="auto">
            <a:xfrm>
              <a:off x="1632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0" name="Rectangle 576"/>
            <p:cNvSpPr>
              <a:spLocks noChangeAspect="1" noChangeArrowheads="1"/>
            </p:cNvSpPr>
            <p:nvPr/>
          </p:nvSpPr>
          <p:spPr bwMode="auto">
            <a:xfrm>
              <a:off x="1728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1" name="Rectangle 577"/>
            <p:cNvSpPr>
              <a:spLocks noChangeAspect="1" noChangeArrowheads="1"/>
            </p:cNvSpPr>
            <p:nvPr/>
          </p:nvSpPr>
          <p:spPr bwMode="auto">
            <a:xfrm>
              <a:off x="1824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2" name="Rectangle 578"/>
            <p:cNvSpPr>
              <a:spLocks noChangeAspect="1" noChangeArrowheads="1"/>
            </p:cNvSpPr>
            <p:nvPr/>
          </p:nvSpPr>
          <p:spPr bwMode="auto">
            <a:xfrm>
              <a:off x="1920" y="105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3" name="Rectangle 579"/>
            <p:cNvSpPr>
              <a:spLocks noChangeAspect="1" noChangeArrowheads="1"/>
            </p:cNvSpPr>
            <p:nvPr/>
          </p:nvSpPr>
          <p:spPr bwMode="auto">
            <a:xfrm>
              <a:off x="1632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4" name="Rectangle 580"/>
            <p:cNvSpPr>
              <a:spLocks noChangeAspect="1" noChangeArrowheads="1"/>
            </p:cNvSpPr>
            <p:nvPr/>
          </p:nvSpPr>
          <p:spPr bwMode="auto">
            <a:xfrm>
              <a:off x="1728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5" name="Rectangle 581"/>
            <p:cNvSpPr>
              <a:spLocks noChangeAspect="1" noChangeArrowheads="1"/>
            </p:cNvSpPr>
            <p:nvPr/>
          </p:nvSpPr>
          <p:spPr bwMode="auto">
            <a:xfrm>
              <a:off x="1824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6" name="Rectangle 582"/>
            <p:cNvSpPr>
              <a:spLocks noChangeAspect="1" noChangeArrowheads="1"/>
            </p:cNvSpPr>
            <p:nvPr/>
          </p:nvSpPr>
          <p:spPr bwMode="auto">
            <a:xfrm>
              <a:off x="1920" y="115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7" name="Rectangle 583"/>
            <p:cNvSpPr>
              <a:spLocks noChangeAspect="1" noChangeArrowheads="1"/>
            </p:cNvSpPr>
            <p:nvPr/>
          </p:nvSpPr>
          <p:spPr bwMode="auto">
            <a:xfrm>
              <a:off x="480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8" name="Rectangle 584"/>
            <p:cNvSpPr>
              <a:spLocks noChangeAspect="1"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69" name="Rectangle 585"/>
            <p:cNvSpPr>
              <a:spLocks noChangeAspect="1" noChangeArrowheads="1"/>
            </p:cNvSpPr>
            <p:nvPr/>
          </p:nvSpPr>
          <p:spPr bwMode="auto">
            <a:xfrm>
              <a:off x="672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0" name="Rectangle 586"/>
            <p:cNvSpPr>
              <a:spLocks noChangeAspect="1" noChangeArrowheads="1"/>
            </p:cNvSpPr>
            <p:nvPr/>
          </p:nvSpPr>
          <p:spPr bwMode="auto">
            <a:xfrm>
              <a:off x="768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1" name="Rectangle 587"/>
            <p:cNvSpPr>
              <a:spLocks noChangeAspect="1" noChangeArrowheads="1"/>
            </p:cNvSpPr>
            <p:nvPr/>
          </p:nvSpPr>
          <p:spPr bwMode="auto">
            <a:xfrm>
              <a:off x="480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2" name="Rectangle 588"/>
            <p:cNvSpPr>
              <a:spLocks noChangeAspect="1" noChangeArrowheads="1"/>
            </p:cNvSpPr>
            <p:nvPr/>
          </p:nvSpPr>
          <p:spPr bwMode="auto">
            <a:xfrm>
              <a:off x="576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3" name="Rectangle 589"/>
            <p:cNvSpPr>
              <a:spLocks noChangeAspect="1" noChangeArrowheads="1"/>
            </p:cNvSpPr>
            <p:nvPr/>
          </p:nvSpPr>
          <p:spPr bwMode="auto">
            <a:xfrm>
              <a:off x="672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4" name="Rectangle 590"/>
            <p:cNvSpPr>
              <a:spLocks noChangeAspect="1"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5" name="Rectangle 591"/>
            <p:cNvSpPr>
              <a:spLocks noChangeAspect="1" noChangeArrowheads="1"/>
            </p:cNvSpPr>
            <p:nvPr/>
          </p:nvSpPr>
          <p:spPr bwMode="auto">
            <a:xfrm>
              <a:off x="480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6" name="Rectangle 592"/>
            <p:cNvSpPr>
              <a:spLocks noChangeAspect="1" noChangeArrowheads="1"/>
            </p:cNvSpPr>
            <p:nvPr/>
          </p:nvSpPr>
          <p:spPr bwMode="auto">
            <a:xfrm>
              <a:off x="576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7" name="Rectangle 593"/>
            <p:cNvSpPr>
              <a:spLocks noChangeAspect="1" noChangeArrowheads="1"/>
            </p:cNvSpPr>
            <p:nvPr/>
          </p:nvSpPr>
          <p:spPr bwMode="auto">
            <a:xfrm>
              <a:off x="672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8" name="Rectangle 594"/>
            <p:cNvSpPr>
              <a:spLocks noChangeAspect="1" noChangeArrowheads="1"/>
            </p:cNvSpPr>
            <p:nvPr/>
          </p:nvSpPr>
          <p:spPr bwMode="auto">
            <a:xfrm>
              <a:off x="768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79" name="Rectangle 595"/>
            <p:cNvSpPr>
              <a:spLocks noChangeAspect="1"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0" name="Rectangle 596"/>
            <p:cNvSpPr>
              <a:spLocks noChangeAspect="1"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1" name="Rectangle 597"/>
            <p:cNvSpPr>
              <a:spLocks noChangeAspect="1"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2" name="Rectangle 598"/>
            <p:cNvSpPr>
              <a:spLocks noChangeAspect="1"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3" name="Rectangle 599"/>
            <p:cNvSpPr>
              <a:spLocks noChangeAspect="1" noChangeArrowheads="1"/>
            </p:cNvSpPr>
            <p:nvPr/>
          </p:nvSpPr>
          <p:spPr bwMode="auto">
            <a:xfrm>
              <a:off x="864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4" name="Rectangle 600"/>
            <p:cNvSpPr>
              <a:spLocks noChangeAspect="1" noChangeArrowheads="1"/>
            </p:cNvSpPr>
            <p:nvPr/>
          </p:nvSpPr>
          <p:spPr bwMode="auto">
            <a:xfrm>
              <a:off x="960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5" name="Rectangle 601"/>
            <p:cNvSpPr>
              <a:spLocks noChangeAspect="1" noChangeArrowheads="1"/>
            </p:cNvSpPr>
            <p:nvPr/>
          </p:nvSpPr>
          <p:spPr bwMode="auto">
            <a:xfrm>
              <a:off x="1056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6" name="Rectangle 602"/>
            <p:cNvSpPr>
              <a:spLocks noChangeAspect="1" noChangeArrowheads="1"/>
            </p:cNvSpPr>
            <p:nvPr/>
          </p:nvSpPr>
          <p:spPr bwMode="auto">
            <a:xfrm>
              <a:off x="1152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7" name="Rectangle 603"/>
            <p:cNvSpPr>
              <a:spLocks noChangeAspect="1" noChangeArrowheads="1"/>
            </p:cNvSpPr>
            <p:nvPr/>
          </p:nvSpPr>
          <p:spPr bwMode="auto">
            <a:xfrm>
              <a:off x="864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8" name="Rectangle 604"/>
            <p:cNvSpPr>
              <a:spLocks noChangeAspect="1" noChangeArrowheads="1"/>
            </p:cNvSpPr>
            <p:nvPr/>
          </p:nvSpPr>
          <p:spPr bwMode="auto">
            <a:xfrm>
              <a:off x="960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89" name="Rectangle 605"/>
            <p:cNvSpPr>
              <a:spLocks noChangeAspect="1" noChangeArrowheads="1"/>
            </p:cNvSpPr>
            <p:nvPr/>
          </p:nvSpPr>
          <p:spPr bwMode="auto">
            <a:xfrm>
              <a:off x="1056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0" name="Rectangle 606"/>
            <p:cNvSpPr>
              <a:spLocks noChangeAspect="1" noChangeArrowheads="1"/>
            </p:cNvSpPr>
            <p:nvPr/>
          </p:nvSpPr>
          <p:spPr bwMode="auto">
            <a:xfrm>
              <a:off x="1152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1" name="Rectangle 607"/>
            <p:cNvSpPr>
              <a:spLocks noChangeAspect="1" noChangeArrowheads="1"/>
            </p:cNvSpPr>
            <p:nvPr/>
          </p:nvSpPr>
          <p:spPr bwMode="auto">
            <a:xfrm>
              <a:off x="864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2" name="Rectangle 608"/>
            <p:cNvSpPr>
              <a:spLocks noChangeAspect="1" noChangeArrowheads="1"/>
            </p:cNvSpPr>
            <p:nvPr/>
          </p:nvSpPr>
          <p:spPr bwMode="auto">
            <a:xfrm>
              <a:off x="960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3" name="Rectangle 609"/>
            <p:cNvSpPr>
              <a:spLocks noChangeAspect="1" noChangeArrowheads="1"/>
            </p:cNvSpPr>
            <p:nvPr/>
          </p:nvSpPr>
          <p:spPr bwMode="auto">
            <a:xfrm>
              <a:off x="1056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4" name="Rectangle 610"/>
            <p:cNvSpPr>
              <a:spLocks noChangeAspect="1" noChangeArrowheads="1"/>
            </p:cNvSpPr>
            <p:nvPr/>
          </p:nvSpPr>
          <p:spPr bwMode="auto">
            <a:xfrm>
              <a:off x="1152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5" name="Rectangle 611"/>
            <p:cNvSpPr>
              <a:spLocks noChangeAspect="1"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6" name="Rectangle 612"/>
            <p:cNvSpPr>
              <a:spLocks noChangeAspect="1"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7" name="Rectangle 613"/>
            <p:cNvSpPr>
              <a:spLocks noChangeAspect="1"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8" name="Rectangle 614"/>
            <p:cNvSpPr>
              <a:spLocks noChangeAspect="1" noChangeArrowheads="1"/>
            </p:cNvSpPr>
            <p:nvPr/>
          </p:nvSpPr>
          <p:spPr bwMode="auto">
            <a:xfrm>
              <a:off x="1152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199" name="Rectangle 615"/>
            <p:cNvSpPr>
              <a:spLocks noChangeAspect="1" noChangeArrowheads="1"/>
            </p:cNvSpPr>
            <p:nvPr/>
          </p:nvSpPr>
          <p:spPr bwMode="auto">
            <a:xfrm>
              <a:off x="1248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0" name="Rectangle 616"/>
            <p:cNvSpPr>
              <a:spLocks noChangeAspect="1" noChangeArrowheads="1"/>
            </p:cNvSpPr>
            <p:nvPr/>
          </p:nvSpPr>
          <p:spPr bwMode="auto">
            <a:xfrm>
              <a:off x="1344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1" name="Rectangle 617"/>
            <p:cNvSpPr>
              <a:spLocks noChangeAspect="1" noChangeArrowheads="1"/>
            </p:cNvSpPr>
            <p:nvPr/>
          </p:nvSpPr>
          <p:spPr bwMode="auto">
            <a:xfrm>
              <a:off x="1440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2" name="Rectangle 618"/>
            <p:cNvSpPr>
              <a:spLocks noChangeAspect="1" noChangeArrowheads="1"/>
            </p:cNvSpPr>
            <p:nvPr/>
          </p:nvSpPr>
          <p:spPr bwMode="auto">
            <a:xfrm>
              <a:off x="1536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3" name="Rectangle 619"/>
            <p:cNvSpPr>
              <a:spLocks noChangeAspect="1" noChangeArrowheads="1"/>
            </p:cNvSpPr>
            <p:nvPr/>
          </p:nvSpPr>
          <p:spPr bwMode="auto">
            <a:xfrm>
              <a:off x="1248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4" name="Rectangle 620"/>
            <p:cNvSpPr>
              <a:spLocks noChangeAspect="1" noChangeArrowheads="1"/>
            </p:cNvSpPr>
            <p:nvPr/>
          </p:nvSpPr>
          <p:spPr bwMode="auto">
            <a:xfrm>
              <a:off x="1344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5" name="Rectangle 621"/>
            <p:cNvSpPr>
              <a:spLocks noChangeAspect="1"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6" name="Rectangle 622"/>
            <p:cNvSpPr>
              <a:spLocks noChangeAspect="1" noChangeArrowheads="1"/>
            </p:cNvSpPr>
            <p:nvPr/>
          </p:nvSpPr>
          <p:spPr bwMode="auto">
            <a:xfrm>
              <a:off x="1536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7" name="Rectangle 623"/>
            <p:cNvSpPr>
              <a:spLocks noChangeAspect="1" noChangeArrowheads="1"/>
            </p:cNvSpPr>
            <p:nvPr/>
          </p:nvSpPr>
          <p:spPr bwMode="auto">
            <a:xfrm>
              <a:off x="1248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8" name="Rectangle 624"/>
            <p:cNvSpPr>
              <a:spLocks noChangeAspect="1"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09" name="Rectangle 625"/>
            <p:cNvSpPr>
              <a:spLocks noChangeAspect="1" noChangeArrowheads="1"/>
            </p:cNvSpPr>
            <p:nvPr/>
          </p:nvSpPr>
          <p:spPr bwMode="auto">
            <a:xfrm>
              <a:off x="1440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0" name="Rectangle 626"/>
            <p:cNvSpPr>
              <a:spLocks noChangeAspect="1" noChangeArrowheads="1"/>
            </p:cNvSpPr>
            <p:nvPr/>
          </p:nvSpPr>
          <p:spPr bwMode="auto">
            <a:xfrm>
              <a:off x="1536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1" name="Rectangle 627"/>
            <p:cNvSpPr>
              <a:spLocks noChangeAspect="1" noChangeArrowheads="1"/>
            </p:cNvSpPr>
            <p:nvPr/>
          </p:nvSpPr>
          <p:spPr bwMode="auto">
            <a:xfrm>
              <a:off x="1248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2" name="Rectangle 628"/>
            <p:cNvSpPr>
              <a:spLocks noChangeAspect="1" noChangeArrowheads="1"/>
            </p:cNvSpPr>
            <p:nvPr/>
          </p:nvSpPr>
          <p:spPr bwMode="auto">
            <a:xfrm>
              <a:off x="1344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3" name="Rectangle 629"/>
            <p:cNvSpPr>
              <a:spLocks noChangeAspect="1" noChangeArrowheads="1"/>
            </p:cNvSpPr>
            <p:nvPr/>
          </p:nvSpPr>
          <p:spPr bwMode="auto">
            <a:xfrm>
              <a:off x="1440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4" name="Rectangle 630"/>
            <p:cNvSpPr>
              <a:spLocks noChangeAspect="1" noChangeArrowheads="1"/>
            </p:cNvSpPr>
            <p:nvPr/>
          </p:nvSpPr>
          <p:spPr bwMode="auto">
            <a:xfrm>
              <a:off x="1536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5" name="Rectangle 631"/>
            <p:cNvSpPr>
              <a:spLocks noChangeAspect="1" noChangeArrowheads="1"/>
            </p:cNvSpPr>
            <p:nvPr/>
          </p:nvSpPr>
          <p:spPr bwMode="auto">
            <a:xfrm>
              <a:off x="1632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6" name="Rectangle 632"/>
            <p:cNvSpPr>
              <a:spLocks noChangeAspect="1" noChangeArrowheads="1"/>
            </p:cNvSpPr>
            <p:nvPr/>
          </p:nvSpPr>
          <p:spPr bwMode="auto">
            <a:xfrm>
              <a:off x="1728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7" name="Rectangle 633"/>
            <p:cNvSpPr>
              <a:spLocks noChangeAspect="1" noChangeArrowheads="1"/>
            </p:cNvSpPr>
            <p:nvPr/>
          </p:nvSpPr>
          <p:spPr bwMode="auto">
            <a:xfrm>
              <a:off x="1824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8" name="Rectangle 634"/>
            <p:cNvSpPr>
              <a:spLocks noChangeAspect="1" noChangeArrowheads="1"/>
            </p:cNvSpPr>
            <p:nvPr/>
          </p:nvSpPr>
          <p:spPr bwMode="auto">
            <a:xfrm>
              <a:off x="1920" y="124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19" name="Rectangle 635"/>
            <p:cNvSpPr>
              <a:spLocks noChangeAspect="1" noChangeArrowheads="1"/>
            </p:cNvSpPr>
            <p:nvPr/>
          </p:nvSpPr>
          <p:spPr bwMode="auto">
            <a:xfrm>
              <a:off x="1632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0" name="Rectangle 636"/>
            <p:cNvSpPr>
              <a:spLocks noChangeAspect="1"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1" name="Rectangle 637"/>
            <p:cNvSpPr>
              <a:spLocks noChangeAspect="1" noChangeArrowheads="1"/>
            </p:cNvSpPr>
            <p:nvPr/>
          </p:nvSpPr>
          <p:spPr bwMode="auto">
            <a:xfrm>
              <a:off x="1824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2" name="Rectangle 638"/>
            <p:cNvSpPr>
              <a:spLocks noChangeAspect="1" noChangeArrowheads="1"/>
            </p:cNvSpPr>
            <p:nvPr/>
          </p:nvSpPr>
          <p:spPr bwMode="auto">
            <a:xfrm>
              <a:off x="1920" y="134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3" name="Rectangle 639"/>
            <p:cNvSpPr>
              <a:spLocks noChangeAspect="1" noChangeArrowheads="1"/>
            </p:cNvSpPr>
            <p:nvPr/>
          </p:nvSpPr>
          <p:spPr bwMode="auto">
            <a:xfrm>
              <a:off x="1632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4" name="Rectangle 640"/>
            <p:cNvSpPr>
              <a:spLocks noChangeAspect="1" noChangeArrowheads="1"/>
            </p:cNvSpPr>
            <p:nvPr/>
          </p:nvSpPr>
          <p:spPr bwMode="auto">
            <a:xfrm>
              <a:off x="1728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5" name="Rectangle 641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6" name="Rectangle 642"/>
            <p:cNvSpPr>
              <a:spLocks noChangeAspect="1" noChangeArrowheads="1"/>
            </p:cNvSpPr>
            <p:nvPr/>
          </p:nvSpPr>
          <p:spPr bwMode="auto">
            <a:xfrm>
              <a:off x="1920" y="144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7" name="Rectangle 643"/>
            <p:cNvSpPr>
              <a:spLocks noChangeAspect="1"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8" name="Rectangle 644"/>
            <p:cNvSpPr>
              <a:spLocks noChangeAspect="1" noChangeArrowheads="1"/>
            </p:cNvSpPr>
            <p:nvPr/>
          </p:nvSpPr>
          <p:spPr bwMode="auto">
            <a:xfrm>
              <a:off x="1728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29" name="Rectangle 645"/>
            <p:cNvSpPr>
              <a:spLocks noChangeAspect="1" noChangeArrowheads="1"/>
            </p:cNvSpPr>
            <p:nvPr/>
          </p:nvSpPr>
          <p:spPr bwMode="auto">
            <a:xfrm>
              <a:off x="1824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0" name="Rectangle 646"/>
            <p:cNvSpPr>
              <a:spLocks noChangeAspect="1" noChangeArrowheads="1"/>
            </p:cNvSpPr>
            <p:nvPr/>
          </p:nvSpPr>
          <p:spPr bwMode="auto">
            <a:xfrm>
              <a:off x="1920" y="153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1" name="Rectangle 647"/>
            <p:cNvSpPr>
              <a:spLocks noChangeAspect="1"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2" name="Rectangle 648"/>
            <p:cNvSpPr>
              <a:spLocks noChangeAspect="1"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3" name="Rectangle 649"/>
            <p:cNvSpPr>
              <a:spLocks noChangeAspect="1"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4" name="Rectangle 650"/>
            <p:cNvSpPr>
              <a:spLocks noChangeAspect="1"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5" name="Rectangle 651"/>
            <p:cNvSpPr>
              <a:spLocks noChangeAspect="1"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6" name="Rectangle 652"/>
            <p:cNvSpPr>
              <a:spLocks noChangeAspect="1"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7" name="Rectangle 653"/>
            <p:cNvSpPr>
              <a:spLocks noChangeAspect="1"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8" name="Rectangle 654"/>
            <p:cNvSpPr>
              <a:spLocks noChangeAspect="1"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39" name="Rectangle 655"/>
            <p:cNvSpPr>
              <a:spLocks noChangeAspect="1" noChangeArrowheads="1"/>
            </p:cNvSpPr>
            <p:nvPr/>
          </p:nvSpPr>
          <p:spPr bwMode="auto">
            <a:xfrm>
              <a:off x="480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0" name="Rectangle 656"/>
            <p:cNvSpPr>
              <a:spLocks noChangeAspect="1" noChangeArrowheads="1"/>
            </p:cNvSpPr>
            <p:nvPr/>
          </p:nvSpPr>
          <p:spPr bwMode="auto">
            <a:xfrm>
              <a:off x="576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1" name="Rectangle 657"/>
            <p:cNvSpPr>
              <a:spLocks noChangeAspect="1"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2" name="Rectangle 658"/>
            <p:cNvSpPr>
              <a:spLocks noChangeAspect="1" noChangeArrowheads="1"/>
            </p:cNvSpPr>
            <p:nvPr/>
          </p:nvSpPr>
          <p:spPr bwMode="auto">
            <a:xfrm>
              <a:off x="768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3" name="Rectangle 659"/>
            <p:cNvSpPr>
              <a:spLocks noChangeAspect="1" noChangeArrowheads="1"/>
            </p:cNvSpPr>
            <p:nvPr/>
          </p:nvSpPr>
          <p:spPr bwMode="auto">
            <a:xfrm>
              <a:off x="480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4" name="Rectangle 660"/>
            <p:cNvSpPr>
              <a:spLocks noChangeAspect="1" noChangeArrowheads="1"/>
            </p:cNvSpPr>
            <p:nvPr/>
          </p:nvSpPr>
          <p:spPr bwMode="auto">
            <a:xfrm>
              <a:off x="576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5" name="Rectangle 661"/>
            <p:cNvSpPr>
              <a:spLocks noChangeAspect="1" noChangeArrowheads="1"/>
            </p:cNvSpPr>
            <p:nvPr/>
          </p:nvSpPr>
          <p:spPr bwMode="auto">
            <a:xfrm>
              <a:off x="672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6" name="Rectangle 662"/>
            <p:cNvSpPr>
              <a:spLocks noChangeAspect="1" noChangeArrowheads="1"/>
            </p:cNvSpPr>
            <p:nvPr/>
          </p:nvSpPr>
          <p:spPr bwMode="auto">
            <a:xfrm>
              <a:off x="768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7" name="Rectangle 663"/>
            <p:cNvSpPr>
              <a:spLocks noChangeAspect="1"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8" name="Rectangle 664"/>
            <p:cNvSpPr>
              <a:spLocks noChangeAspect="1"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49" name="Rectangle 665"/>
            <p:cNvSpPr>
              <a:spLocks noChangeAspect="1" noChangeArrowheads="1"/>
            </p:cNvSpPr>
            <p:nvPr/>
          </p:nvSpPr>
          <p:spPr bwMode="auto">
            <a:xfrm>
              <a:off x="1056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0" name="Rectangle 666"/>
            <p:cNvSpPr>
              <a:spLocks noChangeAspect="1"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1" name="Rectangle 667"/>
            <p:cNvSpPr>
              <a:spLocks noChangeAspect="1"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2" name="Rectangle 668"/>
            <p:cNvSpPr>
              <a:spLocks noChangeAspect="1"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3" name="Rectangle 669"/>
            <p:cNvSpPr>
              <a:spLocks noChangeAspect="1"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4" name="Rectangle 670"/>
            <p:cNvSpPr>
              <a:spLocks noChangeAspect="1" noChangeArrowheads="1"/>
            </p:cNvSpPr>
            <p:nvPr/>
          </p:nvSpPr>
          <p:spPr bwMode="auto">
            <a:xfrm>
              <a:off x="1152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5" name="Rectangle 671"/>
            <p:cNvSpPr>
              <a:spLocks noChangeAspect="1" noChangeArrowheads="1"/>
            </p:cNvSpPr>
            <p:nvPr/>
          </p:nvSpPr>
          <p:spPr bwMode="auto">
            <a:xfrm>
              <a:off x="864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6" name="Rectangle 672"/>
            <p:cNvSpPr>
              <a:spLocks noChangeAspect="1"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7" name="Rectangle 673"/>
            <p:cNvSpPr>
              <a:spLocks noChangeAspect="1" noChangeArrowheads="1"/>
            </p:cNvSpPr>
            <p:nvPr/>
          </p:nvSpPr>
          <p:spPr bwMode="auto">
            <a:xfrm>
              <a:off x="1056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8" name="Rectangle 674"/>
            <p:cNvSpPr>
              <a:spLocks noChangeAspect="1"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59" name="Rectangle 675"/>
            <p:cNvSpPr>
              <a:spLocks noChangeAspect="1"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0" name="Rectangle 676"/>
            <p:cNvSpPr>
              <a:spLocks noChangeAspect="1" noChangeArrowheads="1"/>
            </p:cNvSpPr>
            <p:nvPr/>
          </p:nvSpPr>
          <p:spPr bwMode="auto">
            <a:xfrm>
              <a:off x="960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1" name="Rectangle 677"/>
            <p:cNvSpPr>
              <a:spLocks noChangeAspect="1" noChangeArrowheads="1"/>
            </p:cNvSpPr>
            <p:nvPr/>
          </p:nvSpPr>
          <p:spPr bwMode="auto">
            <a:xfrm>
              <a:off x="1056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2" name="Rectangle 678"/>
            <p:cNvSpPr>
              <a:spLocks noChangeAspect="1" noChangeArrowheads="1"/>
            </p:cNvSpPr>
            <p:nvPr/>
          </p:nvSpPr>
          <p:spPr bwMode="auto">
            <a:xfrm>
              <a:off x="1152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3" name="Rectangle 679"/>
            <p:cNvSpPr>
              <a:spLocks noChangeAspect="1" noChangeArrowheads="1"/>
            </p:cNvSpPr>
            <p:nvPr/>
          </p:nvSpPr>
          <p:spPr bwMode="auto">
            <a:xfrm>
              <a:off x="1248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4" name="Rectangle 680"/>
            <p:cNvSpPr>
              <a:spLocks noChangeAspect="1" noChangeArrowheads="1"/>
            </p:cNvSpPr>
            <p:nvPr/>
          </p:nvSpPr>
          <p:spPr bwMode="auto">
            <a:xfrm>
              <a:off x="1344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5" name="Rectangle 681"/>
            <p:cNvSpPr>
              <a:spLocks noChangeAspect="1" noChangeArrowheads="1"/>
            </p:cNvSpPr>
            <p:nvPr/>
          </p:nvSpPr>
          <p:spPr bwMode="auto">
            <a:xfrm>
              <a:off x="1440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6" name="Rectangle 682"/>
            <p:cNvSpPr>
              <a:spLocks noChangeAspect="1"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7" name="Rectangle 683"/>
            <p:cNvSpPr>
              <a:spLocks noChangeAspect="1" noChangeArrowheads="1"/>
            </p:cNvSpPr>
            <p:nvPr/>
          </p:nvSpPr>
          <p:spPr bwMode="auto">
            <a:xfrm>
              <a:off x="1248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8" name="Rectangle 684"/>
            <p:cNvSpPr>
              <a:spLocks noChangeAspect="1" noChangeArrowheads="1"/>
            </p:cNvSpPr>
            <p:nvPr/>
          </p:nvSpPr>
          <p:spPr bwMode="auto">
            <a:xfrm>
              <a:off x="1344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69" name="Rectangle 685"/>
            <p:cNvSpPr>
              <a:spLocks noChangeAspect="1" noChangeArrowheads="1"/>
            </p:cNvSpPr>
            <p:nvPr/>
          </p:nvSpPr>
          <p:spPr bwMode="auto">
            <a:xfrm>
              <a:off x="1440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0" name="Rectangle 686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1" name="Rectangle 687"/>
            <p:cNvSpPr>
              <a:spLocks noChangeAspect="1" noChangeArrowheads="1"/>
            </p:cNvSpPr>
            <p:nvPr/>
          </p:nvSpPr>
          <p:spPr bwMode="auto">
            <a:xfrm>
              <a:off x="1248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2" name="Rectangle 688"/>
            <p:cNvSpPr>
              <a:spLocks noChangeAspect="1" noChangeArrowheads="1"/>
            </p:cNvSpPr>
            <p:nvPr/>
          </p:nvSpPr>
          <p:spPr bwMode="auto">
            <a:xfrm>
              <a:off x="1344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3" name="Rectangle 689"/>
            <p:cNvSpPr>
              <a:spLocks noChangeAspect="1" noChangeArrowheads="1"/>
            </p:cNvSpPr>
            <p:nvPr/>
          </p:nvSpPr>
          <p:spPr bwMode="auto">
            <a:xfrm>
              <a:off x="1440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4" name="Rectangle 690"/>
            <p:cNvSpPr>
              <a:spLocks noChangeAspect="1" noChangeArrowheads="1"/>
            </p:cNvSpPr>
            <p:nvPr/>
          </p:nvSpPr>
          <p:spPr bwMode="auto">
            <a:xfrm>
              <a:off x="1536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5" name="Rectangle 691"/>
            <p:cNvSpPr>
              <a:spLocks noChangeAspect="1" noChangeArrowheads="1"/>
            </p:cNvSpPr>
            <p:nvPr/>
          </p:nvSpPr>
          <p:spPr bwMode="auto">
            <a:xfrm>
              <a:off x="1248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6" name="Rectangle 692"/>
            <p:cNvSpPr>
              <a:spLocks noChangeAspect="1" noChangeArrowheads="1"/>
            </p:cNvSpPr>
            <p:nvPr/>
          </p:nvSpPr>
          <p:spPr bwMode="auto">
            <a:xfrm>
              <a:off x="1344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7" name="Rectangle 693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8" name="Rectangle 694"/>
            <p:cNvSpPr>
              <a:spLocks noChangeAspect="1" noChangeArrowheads="1"/>
            </p:cNvSpPr>
            <p:nvPr/>
          </p:nvSpPr>
          <p:spPr bwMode="auto">
            <a:xfrm>
              <a:off x="1536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79" name="Rectangle 695"/>
            <p:cNvSpPr>
              <a:spLocks noChangeAspect="1" noChangeArrowheads="1"/>
            </p:cNvSpPr>
            <p:nvPr/>
          </p:nvSpPr>
          <p:spPr bwMode="auto">
            <a:xfrm>
              <a:off x="1632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0" name="Rectangle 696"/>
            <p:cNvSpPr>
              <a:spLocks noChangeAspect="1" noChangeArrowheads="1"/>
            </p:cNvSpPr>
            <p:nvPr/>
          </p:nvSpPr>
          <p:spPr bwMode="auto">
            <a:xfrm>
              <a:off x="1728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1" name="Rectangle 697"/>
            <p:cNvSpPr>
              <a:spLocks noChangeAspect="1" noChangeArrowheads="1"/>
            </p:cNvSpPr>
            <p:nvPr/>
          </p:nvSpPr>
          <p:spPr bwMode="auto">
            <a:xfrm>
              <a:off x="1824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2" name="Rectangle 698"/>
            <p:cNvSpPr>
              <a:spLocks noChangeAspect="1" noChangeArrowheads="1"/>
            </p:cNvSpPr>
            <p:nvPr/>
          </p:nvSpPr>
          <p:spPr bwMode="auto">
            <a:xfrm>
              <a:off x="1920" y="163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3" name="Rectangle 699"/>
            <p:cNvSpPr>
              <a:spLocks noChangeAspect="1" noChangeArrowheads="1"/>
            </p:cNvSpPr>
            <p:nvPr/>
          </p:nvSpPr>
          <p:spPr bwMode="auto">
            <a:xfrm>
              <a:off x="1632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4" name="Rectangle 700"/>
            <p:cNvSpPr>
              <a:spLocks noChangeAspect="1" noChangeArrowheads="1"/>
            </p:cNvSpPr>
            <p:nvPr/>
          </p:nvSpPr>
          <p:spPr bwMode="auto">
            <a:xfrm>
              <a:off x="1728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5" name="Rectangle 701"/>
            <p:cNvSpPr>
              <a:spLocks noChangeAspect="1" noChangeArrowheads="1"/>
            </p:cNvSpPr>
            <p:nvPr/>
          </p:nvSpPr>
          <p:spPr bwMode="auto">
            <a:xfrm>
              <a:off x="1824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6" name="Rectangle 702"/>
            <p:cNvSpPr>
              <a:spLocks noChangeAspect="1" noChangeArrowheads="1"/>
            </p:cNvSpPr>
            <p:nvPr/>
          </p:nvSpPr>
          <p:spPr bwMode="auto">
            <a:xfrm>
              <a:off x="1920" y="172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7" name="Rectangle 703"/>
            <p:cNvSpPr>
              <a:spLocks noChangeAspect="1"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8" name="Rectangle 704"/>
            <p:cNvSpPr>
              <a:spLocks noChangeAspect="1" noChangeArrowheads="1"/>
            </p:cNvSpPr>
            <p:nvPr/>
          </p:nvSpPr>
          <p:spPr bwMode="auto">
            <a:xfrm>
              <a:off x="1728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89" name="Rectangle 705"/>
            <p:cNvSpPr>
              <a:spLocks noChangeAspect="1" noChangeArrowheads="1"/>
            </p:cNvSpPr>
            <p:nvPr/>
          </p:nvSpPr>
          <p:spPr bwMode="auto">
            <a:xfrm>
              <a:off x="1824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0" name="Rectangle 706"/>
            <p:cNvSpPr>
              <a:spLocks noChangeAspect="1" noChangeArrowheads="1"/>
            </p:cNvSpPr>
            <p:nvPr/>
          </p:nvSpPr>
          <p:spPr bwMode="auto">
            <a:xfrm>
              <a:off x="1920" y="182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1" name="Rectangle 707"/>
            <p:cNvSpPr>
              <a:spLocks noChangeAspect="1" noChangeArrowheads="1"/>
            </p:cNvSpPr>
            <p:nvPr/>
          </p:nvSpPr>
          <p:spPr bwMode="auto">
            <a:xfrm>
              <a:off x="1632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2" name="Rectangle 708"/>
            <p:cNvSpPr>
              <a:spLocks noChangeAspect="1" noChangeArrowheads="1"/>
            </p:cNvSpPr>
            <p:nvPr/>
          </p:nvSpPr>
          <p:spPr bwMode="auto">
            <a:xfrm>
              <a:off x="1728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3" name="Rectangle 709"/>
            <p:cNvSpPr>
              <a:spLocks noChangeAspect="1" noChangeArrowheads="1"/>
            </p:cNvSpPr>
            <p:nvPr/>
          </p:nvSpPr>
          <p:spPr bwMode="auto">
            <a:xfrm>
              <a:off x="1824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4" name="Rectangle 710"/>
            <p:cNvSpPr>
              <a:spLocks noChangeAspect="1" noChangeArrowheads="1"/>
            </p:cNvSpPr>
            <p:nvPr/>
          </p:nvSpPr>
          <p:spPr bwMode="auto">
            <a:xfrm>
              <a:off x="1920" y="1920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5" name="Rectangle 711"/>
            <p:cNvSpPr>
              <a:spLocks noChangeAspect="1" noChangeArrowheads="1"/>
            </p:cNvSpPr>
            <p:nvPr/>
          </p:nvSpPr>
          <p:spPr bwMode="auto">
            <a:xfrm>
              <a:off x="480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6" name="Rectangle 712"/>
            <p:cNvSpPr>
              <a:spLocks noChangeAspect="1" noChangeArrowheads="1"/>
            </p:cNvSpPr>
            <p:nvPr/>
          </p:nvSpPr>
          <p:spPr bwMode="auto">
            <a:xfrm>
              <a:off x="576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7" name="Rectangle 713"/>
            <p:cNvSpPr>
              <a:spLocks noChangeAspect="1" noChangeArrowheads="1"/>
            </p:cNvSpPr>
            <p:nvPr/>
          </p:nvSpPr>
          <p:spPr bwMode="auto">
            <a:xfrm>
              <a:off x="672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8" name="Rectangle 714"/>
            <p:cNvSpPr>
              <a:spLocks noChangeAspect="1" noChangeArrowheads="1"/>
            </p:cNvSpPr>
            <p:nvPr/>
          </p:nvSpPr>
          <p:spPr bwMode="auto">
            <a:xfrm>
              <a:off x="768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299" name="Rectangle 715"/>
            <p:cNvSpPr>
              <a:spLocks noChangeAspect="1" noChangeArrowheads="1"/>
            </p:cNvSpPr>
            <p:nvPr/>
          </p:nvSpPr>
          <p:spPr bwMode="auto">
            <a:xfrm>
              <a:off x="480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0" name="Rectangle 716"/>
            <p:cNvSpPr>
              <a:spLocks noChangeAspect="1" noChangeArrowheads="1"/>
            </p:cNvSpPr>
            <p:nvPr/>
          </p:nvSpPr>
          <p:spPr bwMode="auto">
            <a:xfrm>
              <a:off x="576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1" name="Rectangle 717"/>
            <p:cNvSpPr>
              <a:spLocks noChangeAspect="1" noChangeArrowheads="1"/>
            </p:cNvSpPr>
            <p:nvPr/>
          </p:nvSpPr>
          <p:spPr bwMode="auto">
            <a:xfrm>
              <a:off x="672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2" name="Rectangle 718"/>
            <p:cNvSpPr>
              <a:spLocks noChangeAspect="1" noChangeArrowheads="1"/>
            </p:cNvSpPr>
            <p:nvPr/>
          </p:nvSpPr>
          <p:spPr bwMode="auto">
            <a:xfrm>
              <a:off x="768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3" name="Rectangle 719"/>
            <p:cNvSpPr>
              <a:spLocks noChangeAspect="1" noChangeArrowheads="1"/>
            </p:cNvSpPr>
            <p:nvPr/>
          </p:nvSpPr>
          <p:spPr bwMode="auto">
            <a:xfrm>
              <a:off x="480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4" name="Rectangle 720"/>
            <p:cNvSpPr>
              <a:spLocks noChangeAspect="1" noChangeArrowheads="1"/>
            </p:cNvSpPr>
            <p:nvPr/>
          </p:nvSpPr>
          <p:spPr bwMode="auto">
            <a:xfrm>
              <a:off x="576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5" name="Rectangle 721"/>
            <p:cNvSpPr>
              <a:spLocks noChangeAspect="1" noChangeArrowheads="1"/>
            </p:cNvSpPr>
            <p:nvPr/>
          </p:nvSpPr>
          <p:spPr bwMode="auto">
            <a:xfrm>
              <a:off x="672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6" name="Rectangle 722"/>
            <p:cNvSpPr>
              <a:spLocks noChangeAspect="1" noChangeArrowheads="1"/>
            </p:cNvSpPr>
            <p:nvPr/>
          </p:nvSpPr>
          <p:spPr bwMode="auto">
            <a:xfrm>
              <a:off x="768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7" name="Rectangle 723"/>
            <p:cNvSpPr>
              <a:spLocks noChangeAspect="1"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8" name="Rectangle 724"/>
            <p:cNvSpPr>
              <a:spLocks noChangeAspect="1" noChangeArrowheads="1"/>
            </p:cNvSpPr>
            <p:nvPr/>
          </p:nvSpPr>
          <p:spPr bwMode="auto">
            <a:xfrm>
              <a:off x="576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09" name="Rectangle 725"/>
            <p:cNvSpPr>
              <a:spLocks noChangeAspect="1"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0" name="Rectangle 726"/>
            <p:cNvSpPr>
              <a:spLocks noChangeAspect="1" noChangeArrowheads="1"/>
            </p:cNvSpPr>
            <p:nvPr/>
          </p:nvSpPr>
          <p:spPr bwMode="auto">
            <a:xfrm>
              <a:off x="768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1" name="Rectangle 727"/>
            <p:cNvSpPr>
              <a:spLocks noChangeAspect="1"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2" name="Rectangle 728"/>
            <p:cNvSpPr>
              <a:spLocks noChangeAspect="1" noChangeArrowheads="1"/>
            </p:cNvSpPr>
            <p:nvPr/>
          </p:nvSpPr>
          <p:spPr bwMode="auto">
            <a:xfrm>
              <a:off x="960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3" name="Rectangle 729"/>
            <p:cNvSpPr>
              <a:spLocks noChangeAspect="1" noChangeArrowheads="1"/>
            </p:cNvSpPr>
            <p:nvPr/>
          </p:nvSpPr>
          <p:spPr bwMode="auto">
            <a:xfrm>
              <a:off x="1056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4" name="Rectangle 730"/>
            <p:cNvSpPr>
              <a:spLocks noChangeAspect="1" noChangeArrowheads="1"/>
            </p:cNvSpPr>
            <p:nvPr/>
          </p:nvSpPr>
          <p:spPr bwMode="auto">
            <a:xfrm>
              <a:off x="1152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5" name="Rectangle 731"/>
            <p:cNvSpPr>
              <a:spLocks noChangeAspect="1" noChangeArrowheads="1"/>
            </p:cNvSpPr>
            <p:nvPr/>
          </p:nvSpPr>
          <p:spPr bwMode="auto">
            <a:xfrm>
              <a:off x="864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6" name="Rectangle 732"/>
            <p:cNvSpPr>
              <a:spLocks noChangeAspect="1" noChangeArrowheads="1"/>
            </p:cNvSpPr>
            <p:nvPr/>
          </p:nvSpPr>
          <p:spPr bwMode="auto">
            <a:xfrm>
              <a:off x="960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7" name="Rectangle 733"/>
            <p:cNvSpPr>
              <a:spLocks noChangeAspect="1"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8" name="Rectangle 734"/>
            <p:cNvSpPr>
              <a:spLocks noChangeAspect="1" noChangeArrowheads="1"/>
            </p:cNvSpPr>
            <p:nvPr/>
          </p:nvSpPr>
          <p:spPr bwMode="auto">
            <a:xfrm>
              <a:off x="1152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19" name="Rectangle 735"/>
            <p:cNvSpPr>
              <a:spLocks noChangeAspect="1" noChangeArrowheads="1"/>
            </p:cNvSpPr>
            <p:nvPr/>
          </p:nvSpPr>
          <p:spPr bwMode="auto">
            <a:xfrm>
              <a:off x="864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0" name="Rectangle 736"/>
            <p:cNvSpPr>
              <a:spLocks noChangeAspect="1" noChangeArrowheads="1"/>
            </p:cNvSpPr>
            <p:nvPr/>
          </p:nvSpPr>
          <p:spPr bwMode="auto">
            <a:xfrm>
              <a:off x="960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1" name="Rectangle 737"/>
            <p:cNvSpPr>
              <a:spLocks noChangeAspect="1" noChangeArrowheads="1"/>
            </p:cNvSpPr>
            <p:nvPr/>
          </p:nvSpPr>
          <p:spPr bwMode="auto">
            <a:xfrm>
              <a:off x="1056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2" name="Rectangle 738"/>
            <p:cNvSpPr>
              <a:spLocks noChangeAspect="1" noChangeArrowheads="1"/>
            </p:cNvSpPr>
            <p:nvPr/>
          </p:nvSpPr>
          <p:spPr bwMode="auto">
            <a:xfrm>
              <a:off x="1152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3" name="Rectangle 739"/>
            <p:cNvSpPr>
              <a:spLocks noChangeAspect="1"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4" name="Rectangle 740"/>
            <p:cNvSpPr>
              <a:spLocks noChangeAspect="1"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5" name="Rectangle 741"/>
            <p:cNvSpPr>
              <a:spLocks noChangeAspect="1"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6" name="Rectangle 742"/>
            <p:cNvSpPr>
              <a:spLocks noChangeAspect="1"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7" name="Rectangle 743"/>
            <p:cNvSpPr>
              <a:spLocks noChangeAspect="1" noChangeArrowheads="1"/>
            </p:cNvSpPr>
            <p:nvPr/>
          </p:nvSpPr>
          <p:spPr bwMode="auto">
            <a:xfrm>
              <a:off x="1248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8" name="Rectangle 744"/>
            <p:cNvSpPr>
              <a:spLocks noChangeAspect="1" noChangeArrowheads="1"/>
            </p:cNvSpPr>
            <p:nvPr/>
          </p:nvSpPr>
          <p:spPr bwMode="auto">
            <a:xfrm>
              <a:off x="1344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29" name="Rectangle 745"/>
            <p:cNvSpPr>
              <a:spLocks noChangeAspect="1" noChangeArrowheads="1"/>
            </p:cNvSpPr>
            <p:nvPr/>
          </p:nvSpPr>
          <p:spPr bwMode="auto">
            <a:xfrm>
              <a:off x="1440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0" name="Rectangle 746"/>
            <p:cNvSpPr>
              <a:spLocks noChangeAspect="1" noChangeArrowheads="1"/>
            </p:cNvSpPr>
            <p:nvPr/>
          </p:nvSpPr>
          <p:spPr bwMode="auto">
            <a:xfrm>
              <a:off x="1536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1" name="Rectangle 747"/>
            <p:cNvSpPr>
              <a:spLocks noChangeAspect="1" noChangeArrowheads="1"/>
            </p:cNvSpPr>
            <p:nvPr/>
          </p:nvSpPr>
          <p:spPr bwMode="auto">
            <a:xfrm>
              <a:off x="1248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2" name="Rectangle 748"/>
            <p:cNvSpPr>
              <a:spLocks noChangeAspect="1" noChangeArrowheads="1"/>
            </p:cNvSpPr>
            <p:nvPr/>
          </p:nvSpPr>
          <p:spPr bwMode="auto">
            <a:xfrm>
              <a:off x="1344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3" name="Rectangle 749"/>
            <p:cNvSpPr>
              <a:spLocks noChangeAspect="1" noChangeArrowheads="1"/>
            </p:cNvSpPr>
            <p:nvPr/>
          </p:nvSpPr>
          <p:spPr bwMode="auto">
            <a:xfrm>
              <a:off x="1440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4" name="Rectangle 750"/>
            <p:cNvSpPr>
              <a:spLocks noChangeAspect="1"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5" name="Rectangle 751"/>
            <p:cNvSpPr>
              <a:spLocks noChangeAspect="1" noChangeArrowheads="1"/>
            </p:cNvSpPr>
            <p:nvPr/>
          </p:nvSpPr>
          <p:spPr bwMode="auto">
            <a:xfrm>
              <a:off x="1248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6" name="Rectangle 752"/>
            <p:cNvSpPr>
              <a:spLocks noChangeAspect="1" noChangeArrowheads="1"/>
            </p:cNvSpPr>
            <p:nvPr/>
          </p:nvSpPr>
          <p:spPr bwMode="auto">
            <a:xfrm>
              <a:off x="1344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7" name="Rectangle 753"/>
            <p:cNvSpPr>
              <a:spLocks noChangeAspect="1"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8" name="Rectangle 754"/>
            <p:cNvSpPr>
              <a:spLocks noChangeAspect="1" noChangeArrowheads="1"/>
            </p:cNvSpPr>
            <p:nvPr/>
          </p:nvSpPr>
          <p:spPr bwMode="auto">
            <a:xfrm>
              <a:off x="1536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39" name="Rectangle 755"/>
            <p:cNvSpPr>
              <a:spLocks noChangeAspect="1" noChangeArrowheads="1"/>
            </p:cNvSpPr>
            <p:nvPr/>
          </p:nvSpPr>
          <p:spPr bwMode="auto">
            <a:xfrm>
              <a:off x="1248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0" name="Rectangle 756"/>
            <p:cNvSpPr>
              <a:spLocks noChangeAspect="1" noChangeArrowheads="1"/>
            </p:cNvSpPr>
            <p:nvPr/>
          </p:nvSpPr>
          <p:spPr bwMode="auto">
            <a:xfrm>
              <a:off x="1344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1" name="Rectangle 757"/>
            <p:cNvSpPr>
              <a:spLocks noChangeAspect="1" noChangeArrowheads="1"/>
            </p:cNvSpPr>
            <p:nvPr/>
          </p:nvSpPr>
          <p:spPr bwMode="auto">
            <a:xfrm>
              <a:off x="1440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2" name="Rectangle 758"/>
            <p:cNvSpPr>
              <a:spLocks noChangeAspect="1"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3" name="Rectangle 759"/>
            <p:cNvSpPr>
              <a:spLocks noChangeAspect="1" noChangeArrowheads="1"/>
            </p:cNvSpPr>
            <p:nvPr/>
          </p:nvSpPr>
          <p:spPr bwMode="auto">
            <a:xfrm>
              <a:off x="1632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4" name="Rectangle 760"/>
            <p:cNvSpPr>
              <a:spLocks noChangeAspect="1" noChangeArrowheads="1"/>
            </p:cNvSpPr>
            <p:nvPr/>
          </p:nvSpPr>
          <p:spPr bwMode="auto">
            <a:xfrm>
              <a:off x="1728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5" name="Rectangle 761"/>
            <p:cNvSpPr>
              <a:spLocks noChangeAspect="1" noChangeArrowheads="1"/>
            </p:cNvSpPr>
            <p:nvPr/>
          </p:nvSpPr>
          <p:spPr bwMode="auto">
            <a:xfrm>
              <a:off x="1824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6" name="Rectangle 762"/>
            <p:cNvSpPr>
              <a:spLocks noChangeAspect="1" noChangeArrowheads="1"/>
            </p:cNvSpPr>
            <p:nvPr/>
          </p:nvSpPr>
          <p:spPr bwMode="auto">
            <a:xfrm>
              <a:off x="1920" y="2016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7" name="Rectangle 763"/>
            <p:cNvSpPr>
              <a:spLocks noChangeAspect="1" noChangeArrowheads="1"/>
            </p:cNvSpPr>
            <p:nvPr/>
          </p:nvSpPr>
          <p:spPr bwMode="auto">
            <a:xfrm>
              <a:off x="1632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8" name="Rectangle 764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49" name="Rectangle 765"/>
            <p:cNvSpPr>
              <a:spLocks noChangeAspect="1" noChangeArrowheads="1"/>
            </p:cNvSpPr>
            <p:nvPr/>
          </p:nvSpPr>
          <p:spPr bwMode="auto">
            <a:xfrm>
              <a:off x="1824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50" name="Rectangle 766"/>
            <p:cNvSpPr>
              <a:spLocks noChangeAspect="1"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51" name="Rectangle 767"/>
            <p:cNvSpPr>
              <a:spLocks noChangeAspect="1" noChangeArrowheads="1"/>
            </p:cNvSpPr>
            <p:nvPr/>
          </p:nvSpPr>
          <p:spPr bwMode="auto">
            <a:xfrm>
              <a:off x="1632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52" name="Rectangle 768"/>
            <p:cNvSpPr>
              <a:spLocks noChangeAspect="1"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53" name="Rectangle 769"/>
            <p:cNvSpPr>
              <a:spLocks noChangeAspect="1" noChangeArrowheads="1"/>
            </p:cNvSpPr>
            <p:nvPr/>
          </p:nvSpPr>
          <p:spPr bwMode="auto">
            <a:xfrm>
              <a:off x="1824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54" name="Rectangle 770"/>
            <p:cNvSpPr>
              <a:spLocks noChangeAspect="1" noChangeArrowheads="1"/>
            </p:cNvSpPr>
            <p:nvPr/>
          </p:nvSpPr>
          <p:spPr bwMode="auto">
            <a:xfrm>
              <a:off x="1920" y="2208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55" name="Rectangle 771"/>
            <p:cNvSpPr>
              <a:spLocks noChangeAspect="1"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56" name="Rectangle 772"/>
            <p:cNvSpPr>
              <a:spLocks noChangeAspect="1" noChangeArrowheads="1"/>
            </p:cNvSpPr>
            <p:nvPr/>
          </p:nvSpPr>
          <p:spPr bwMode="auto">
            <a:xfrm>
              <a:off x="1728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57" name="Rectangle 773"/>
            <p:cNvSpPr>
              <a:spLocks noChangeAspect="1" noChangeArrowheads="1"/>
            </p:cNvSpPr>
            <p:nvPr/>
          </p:nvSpPr>
          <p:spPr bwMode="auto">
            <a:xfrm>
              <a:off x="1824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58" name="Rectangle 774"/>
            <p:cNvSpPr>
              <a:spLocks noChangeAspect="1" noChangeArrowheads="1"/>
            </p:cNvSpPr>
            <p:nvPr/>
          </p:nvSpPr>
          <p:spPr bwMode="auto">
            <a:xfrm>
              <a:off x="1920" y="2304"/>
              <a:ext cx="96" cy="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4" tIns="9144" rIns="9144" bIns="9144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91142" name="Text Box 775"/>
          <p:cNvSpPr txBox="1">
            <a:spLocks noChangeArrowheads="1"/>
          </p:cNvSpPr>
          <p:nvPr/>
        </p:nvSpPr>
        <p:spPr bwMode="auto">
          <a:xfrm>
            <a:off x="838200" y="1600200"/>
            <a:ext cx="2362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effectLst/>
                <a:latin typeface="Arial" pitchFamily="34" charset="0"/>
              </a:rPr>
              <a:t>InfiniCore chip with 16x16 tile array</a:t>
            </a:r>
          </a:p>
        </p:txBody>
      </p:sp>
      <p:grpSp>
        <p:nvGrpSpPr>
          <p:cNvPr id="91143" name="Group 776"/>
          <p:cNvGrpSpPr>
            <a:grpSpLocks/>
          </p:cNvGrpSpPr>
          <p:nvPr/>
        </p:nvGrpSpPr>
        <p:grpSpPr bwMode="auto">
          <a:xfrm>
            <a:off x="3317875" y="995363"/>
            <a:ext cx="2492375" cy="2438400"/>
            <a:chOff x="480" y="864"/>
            <a:chExt cx="1536" cy="1536"/>
          </a:xfrm>
        </p:grpSpPr>
        <p:sp>
          <p:nvSpPr>
            <p:cNvPr id="1220361" name="Rectangle 777"/>
            <p:cNvSpPr>
              <a:spLocks noChangeArrowheads="1"/>
            </p:cNvSpPr>
            <p:nvPr/>
          </p:nvSpPr>
          <p:spPr bwMode="auto">
            <a:xfrm>
              <a:off x="1632" y="2208"/>
              <a:ext cx="384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62" name="Rectangle 778"/>
            <p:cNvSpPr>
              <a:spLocks noChangeArrowheads="1"/>
            </p:cNvSpPr>
            <p:nvPr/>
          </p:nvSpPr>
          <p:spPr bwMode="auto">
            <a:xfrm>
              <a:off x="1248" y="2208"/>
              <a:ext cx="384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63" name="Rectangle 779"/>
            <p:cNvSpPr>
              <a:spLocks noChangeArrowheads="1"/>
            </p:cNvSpPr>
            <p:nvPr/>
          </p:nvSpPr>
          <p:spPr bwMode="auto">
            <a:xfrm>
              <a:off x="480" y="2016"/>
              <a:ext cx="768" cy="3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64" name="Rectangle 780"/>
            <p:cNvSpPr>
              <a:spLocks noChangeArrowheads="1"/>
            </p:cNvSpPr>
            <p:nvPr/>
          </p:nvSpPr>
          <p:spPr bwMode="auto">
            <a:xfrm>
              <a:off x="480" y="864"/>
              <a:ext cx="768" cy="7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65" name="Rectangle 781"/>
            <p:cNvSpPr>
              <a:spLocks noChangeArrowheads="1"/>
            </p:cNvSpPr>
            <p:nvPr/>
          </p:nvSpPr>
          <p:spPr bwMode="auto">
            <a:xfrm>
              <a:off x="480" y="1632"/>
              <a:ext cx="768" cy="3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66" name="Rectangle 782"/>
            <p:cNvSpPr>
              <a:spLocks noChangeArrowheads="1"/>
            </p:cNvSpPr>
            <p:nvPr/>
          </p:nvSpPr>
          <p:spPr bwMode="auto">
            <a:xfrm>
              <a:off x="1632" y="2016"/>
              <a:ext cx="384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67" name="Rectangle 783"/>
            <p:cNvSpPr>
              <a:spLocks noChangeArrowheads="1"/>
            </p:cNvSpPr>
            <p:nvPr/>
          </p:nvSpPr>
          <p:spPr bwMode="auto">
            <a:xfrm>
              <a:off x="1248" y="864"/>
              <a:ext cx="192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68" name="Rectangle 784"/>
            <p:cNvSpPr>
              <a:spLocks noChangeArrowheads="1"/>
            </p:cNvSpPr>
            <p:nvPr/>
          </p:nvSpPr>
          <p:spPr bwMode="auto">
            <a:xfrm>
              <a:off x="1440" y="864"/>
              <a:ext cx="201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69" name="Rectangle 785"/>
            <p:cNvSpPr>
              <a:spLocks noChangeArrowheads="1"/>
            </p:cNvSpPr>
            <p:nvPr/>
          </p:nvSpPr>
          <p:spPr bwMode="auto">
            <a:xfrm>
              <a:off x="1632" y="864"/>
              <a:ext cx="192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0" name="Rectangle 786"/>
            <p:cNvSpPr>
              <a:spLocks noChangeArrowheads="1"/>
            </p:cNvSpPr>
            <p:nvPr/>
          </p:nvSpPr>
          <p:spPr bwMode="auto">
            <a:xfrm>
              <a:off x="1824" y="864"/>
              <a:ext cx="192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1" name="Rectangle 787"/>
            <p:cNvSpPr>
              <a:spLocks noChangeArrowheads="1"/>
            </p:cNvSpPr>
            <p:nvPr/>
          </p:nvSpPr>
          <p:spPr bwMode="auto">
            <a:xfrm>
              <a:off x="1248" y="1632"/>
              <a:ext cx="384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2" name="Rectangle 788"/>
            <p:cNvSpPr>
              <a:spLocks noChangeArrowheads="1"/>
            </p:cNvSpPr>
            <p:nvPr/>
          </p:nvSpPr>
          <p:spPr bwMode="auto">
            <a:xfrm>
              <a:off x="1248" y="1824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3" name="Rectangle 789"/>
            <p:cNvSpPr>
              <a:spLocks noChangeArrowheads="1"/>
            </p:cNvSpPr>
            <p:nvPr/>
          </p:nvSpPr>
          <p:spPr bwMode="auto">
            <a:xfrm>
              <a:off x="1344" y="1920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4" name="Rectangle 790"/>
            <p:cNvSpPr>
              <a:spLocks noChangeArrowheads="1"/>
            </p:cNvSpPr>
            <p:nvPr/>
          </p:nvSpPr>
          <p:spPr bwMode="auto">
            <a:xfrm>
              <a:off x="1440" y="2016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5" name="Rectangle 791"/>
            <p:cNvSpPr>
              <a:spLocks noChangeArrowheads="1"/>
            </p:cNvSpPr>
            <p:nvPr/>
          </p:nvSpPr>
          <p:spPr bwMode="auto">
            <a:xfrm>
              <a:off x="1536" y="2112"/>
              <a:ext cx="105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6" name="Rectangle 792"/>
            <p:cNvSpPr>
              <a:spLocks noChangeArrowheads="1"/>
            </p:cNvSpPr>
            <p:nvPr/>
          </p:nvSpPr>
          <p:spPr bwMode="auto">
            <a:xfrm>
              <a:off x="1248" y="1920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7" name="Rectangle 793"/>
            <p:cNvSpPr>
              <a:spLocks noChangeArrowheads="1"/>
            </p:cNvSpPr>
            <p:nvPr/>
          </p:nvSpPr>
          <p:spPr bwMode="auto">
            <a:xfrm>
              <a:off x="1248" y="2016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8" name="Rectangle 794"/>
            <p:cNvSpPr>
              <a:spLocks noChangeArrowheads="1"/>
            </p:cNvSpPr>
            <p:nvPr/>
          </p:nvSpPr>
          <p:spPr bwMode="auto">
            <a:xfrm>
              <a:off x="1344" y="2112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79" name="Rectangle 795"/>
            <p:cNvSpPr>
              <a:spLocks noChangeArrowheads="1"/>
            </p:cNvSpPr>
            <p:nvPr/>
          </p:nvSpPr>
          <p:spPr bwMode="auto">
            <a:xfrm>
              <a:off x="1536" y="2016"/>
              <a:ext cx="105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0" name="Rectangle 796"/>
            <p:cNvSpPr>
              <a:spLocks noChangeArrowheads="1"/>
            </p:cNvSpPr>
            <p:nvPr/>
          </p:nvSpPr>
          <p:spPr bwMode="auto">
            <a:xfrm>
              <a:off x="1440" y="1920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1" name="Rectangle 797"/>
            <p:cNvSpPr>
              <a:spLocks noChangeArrowheads="1"/>
            </p:cNvSpPr>
            <p:nvPr/>
          </p:nvSpPr>
          <p:spPr bwMode="auto">
            <a:xfrm>
              <a:off x="1344" y="1824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2" name="Rectangle 798"/>
            <p:cNvSpPr>
              <a:spLocks noChangeArrowheads="1"/>
            </p:cNvSpPr>
            <p:nvPr/>
          </p:nvSpPr>
          <p:spPr bwMode="auto">
            <a:xfrm>
              <a:off x="1440" y="1824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3" name="Rectangle 799"/>
            <p:cNvSpPr>
              <a:spLocks noChangeArrowheads="1"/>
            </p:cNvSpPr>
            <p:nvPr/>
          </p:nvSpPr>
          <p:spPr bwMode="auto">
            <a:xfrm>
              <a:off x="1536" y="1920"/>
              <a:ext cx="105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4" name="Rectangle 800"/>
            <p:cNvSpPr>
              <a:spLocks noChangeArrowheads="1"/>
            </p:cNvSpPr>
            <p:nvPr/>
          </p:nvSpPr>
          <p:spPr bwMode="auto">
            <a:xfrm>
              <a:off x="1536" y="1824"/>
              <a:ext cx="105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5" name="Rectangle 801"/>
            <p:cNvSpPr>
              <a:spLocks noChangeArrowheads="1"/>
            </p:cNvSpPr>
            <p:nvPr/>
          </p:nvSpPr>
          <p:spPr bwMode="auto">
            <a:xfrm>
              <a:off x="1440" y="1440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6" name="Rectangle 802"/>
            <p:cNvSpPr>
              <a:spLocks noChangeArrowheads="1"/>
            </p:cNvSpPr>
            <p:nvPr/>
          </p:nvSpPr>
          <p:spPr bwMode="auto">
            <a:xfrm>
              <a:off x="1440" y="1536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7" name="Rectangle 803"/>
            <p:cNvSpPr>
              <a:spLocks noChangeArrowheads="1"/>
            </p:cNvSpPr>
            <p:nvPr/>
          </p:nvSpPr>
          <p:spPr bwMode="auto">
            <a:xfrm>
              <a:off x="1536" y="1440"/>
              <a:ext cx="105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8" name="Rectangle 804"/>
            <p:cNvSpPr>
              <a:spLocks noChangeArrowheads="1"/>
            </p:cNvSpPr>
            <p:nvPr/>
          </p:nvSpPr>
          <p:spPr bwMode="auto">
            <a:xfrm>
              <a:off x="1536" y="1536"/>
              <a:ext cx="105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89" name="Rectangle 805"/>
            <p:cNvSpPr>
              <a:spLocks noChangeArrowheads="1"/>
            </p:cNvSpPr>
            <p:nvPr/>
          </p:nvSpPr>
          <p:spPr bwMode="auto">
            <a:xfrm>
              <a:off x="1632" y="1632"/>
              <a:ext cx="384" cy="3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0" name="Rectangle 806"/>
            <p:cNvSpPr>
              <a:spLocks noChangeArrowheads="1"/>
            </p:cNvSpPr>
            <p:nvPr/>
          </p:nvSpPr>
          <p:spPr bwMode="auto">
            <a:xfrm>
              <a:off x="1632" y="1248"/>
              <a:ext cx="384" cy="3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1" name="Rectangle 807"/>
            <p:cNvSpPr>
              <a:spLocks noChangeArrowheads="1"/>
            </p:cNvSpPr>
            <p:nvPr/>
          </p:nvSpPr>
          <p:spPr bwMode="auto">
            <a:xfrm>
              <a:off x="1632" y="1056"/>
              <a:ext cx="384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2" name="Rectangle 808"/>
            <p:cNvSpPr>
              <a:spLocks noChangeArrowheads="1"/>
            </p:cNvSpPr>
            <p:nvPr/>
          </p:nvSpPr>
          <p:spPr bwMode="auto">
            <a:xfrm>
              <a:off x="1248" y="1056"/>
              <a:ext cx="192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3" name="Rectangle 809"/>
            <p:cNvSpPr>
              <a:spLocks noChangeArrowheads="1"/>
            </p:cNvSpPr>
            <p:nvPr/>
          </p:nvSpPr>
          <p:spPr bwMode="auto">
            <a:xfrm>
              <a:off x="1248" y="1248"/>
              <a:ext cx="192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4" name="Rectangle 810"/>
            <p:cNvSpPr>
              <a:spLocks noChangeArrowheads="1"/>
            </p:cNvSpPr>
            <p:nvPr/>
          </p:nvSpPr>
          <p:spPr bwMode="auto">
            <a:xfrm>
              <a:off x="1248" y="1440"/>
              <a:ext cx="192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5" name="Rectangle 811"/>
            <p:cNvSpPr>
              <a:spLocks noChangeArrowheads="1"/>
            </p:cNvSpPr>
            <p:nvPr/>
          </p:nvSpPr>
          <p:spPr bwMode="auto">
            <a:xfrm>
              <a:off x="1440" y="1248"/>
              <a:ext cx="201" cy="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6" name="Rectangle 812"/>
            <p:cNvSpPr>
              <a:spLocks noChangeArrowheads="1"/>
            </p:cNvSpPr>
            <p:nvPr/>
          </p:nvSpPr>
          <p:spPr bwMode="auto">
            <a:xfrm>
              <a:off x="1440" y="1056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7" name="Rectangle 813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8" name="Rectangle 814"/>
            <p:cNvSpPr>
              <a:spLocks noChangeArrowheads="1"/>
            </p:cNvSpPr>
            <p:nvPr/>
          </p:nvSpPr>
          <p:spPr bwMode="auto">
            <a:xfrm>
              <a:off x="1536" y="1056"/>
              <a:ext cx="105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20399" name="Rectangle 815"/>
            <p:cNvSpPr>
              <a:spLocks noChangeArrowheads="1"/>
            </p:cNvSpPr>
            <p:nvPr/>
          </p:nvSpPr>
          <p:spPr bwMode="auto">
            <a:xfrm>
              <a:off x="1536" y="1152"/>
              <a:ext cx="105" cy="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791B6D-4B6E-4EB6-9DEB-B0C385A04613}" type="slidenum">
              <a:rPr lang="en-US"/>
              <a:pPr/>
              <a:t>43</a:t>
            </a:fld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3152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HW Solution: Small is Beautiful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600" smtClean="0">
                <a:ea typeface="ＭＳ Ｐゴシック" pitchFamily="34" charset="-128"/>
              </a:rPr>
              <a:t>Want Software Composable Primitives, </a:t>
            </a:r>
            <a:br>
              <a:rPr lang="en-US" sz="2600" smtClean="0">
                <a:ea typeface="ＭＳ Ｐゴシック" pitchFamily="34" charset="-128"/>
              </a:rPr>
            </a:br>
            <a:r>
              <a:rPr lang="en-US" sz="2600" smtClean="0">
                <a:ea typeface="ＭＳ Ｐゴシック" pitchFamily="34" charset="-128"/>
              </a:rPr>
              <a:t>Not Hardware Packaged Solutions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smtClean="0">
                <a:ea typeface="ＭＳ Ｐゴシック" pitchFamily="34" charset="-128"/>
              </a:rPr>
              <a:t>“You’re not going fast if you’re headed in the wrong direction”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smtClean="0">
                <a:ea typeface="ＭＳ Ｐゴシック" pitchFamily="34" charset="-128"/>
              </a:rPr>
              <a:t>Transactional Memory is usually a Packaged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Expect modestly pipelined (5- to 9-stage) </a:t>
            </a:r>
            <a:br>
              <a:rPr lang="en-US" sz="2600" smtClean="0">
                <a:ea typeface="ＭＳ Ｐゴシック" pitchFamily="34" charset="-128"/>
              </a:rPr>
            </a:br>
            <a:r>
              <a:rPr lang="en-US" sz="2600" smtClean="0">
                <a:ea typeface="ＭＳ Ｐゴシック" pitchFamily="34" charset="-128"/>
              </a:rPr>
              <a:t>CPUs, FPUs, vector, SIMD 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Small cores not much slower than large cores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ea typeface="ＭＳ Ｐゴシック" pitchFamily="34" charset="-128"/>
              </a:rPr>
              <a:t>Parallel is energy efficient path to performance:CV</a:t>
            </a:r>
            <a:r>
              <a:rPr lang="en-US" sz="2600" baseline="30000" smtClean="0">
                <a:ea typeface="ＭＳ Ｐゴシック" pitchFamily="34" charset="-128"/>
              </a:rPr>
              <a:t>2</a:t>
            </a:r>
            <a:r>
              <a:rPr lang="en-US" sz="2600" smtClean="0">
                <a:ea typeface="ＭＳ Ｐゴシック" pitchFamily="34" charset="-128"/>
              </a:rPr>
              <a:t>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Lower threshold and supply voltages lowers energy per op</a:t>
            </a:r>
            <a:endParaRPr lang="en-US" sz="1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600" smtClean="0">
                <a:ea typeface="ＭＳ Ｐゴシック" pitchFamily="34" charset="-128"/>
              </a:rPr>
              <a:t> Configurable Memory Hierarchy (Cell v. Clovertown)</a:t>
            </a:r>
            <a:endParaRPr lang="en-US" sz="22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smtClean="0">
                <a:ea typeface="ＭＳ Ｐゴシック" pitchFamily="34" charset="-128"/>
              </a:rPr>
              <a:t>Can configure on-chip memory as cache or local RAM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smtClean="0">
                <a:ea typeface="ＭＳ Ｐゴシック" pitchFamily="34" charset="-128"/>
              </a:rPr>
              <a:t>Programmable DMA to move data without occupying CPU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smtClean="0">
                <a:ea typeface="ＭＳ Ｐゴシック" pitchFamily="34" charset="-128"/>
              </a:rPr>
              <a:t>Cache coherence: Mostly HW but SW handlers for complex cases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smtClean="0">
                <a:ea typeface="ＭＳ Ｐゴシック" pitchFamily="34" charset="-128"/>
              </a:rPr>
              <a:t>Hardware logging of memory writes to allow rollback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771A64-8359-4128-B8E4-A008D24BFA7A}" type="slidenum">
              <a:rPr lang="en-US"/>
              <a:pPr/>
              <a:t>44</a:t>
            </a:fld>
            <a:endParaRPr lang="en-US"/>
          </a:p>
        </p:txBody>
      </p:sp>
      <p:sp>
        <p:nvSpPr>
          <p:cNvPr id="9523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12788"/>
            <a:ext cx="8077200" cy="8588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1008 Core “RAMP Blue” </a:t>
            </a:r>
            <a:r>
              <a:rPr lang="en-US" sz="3200" smtClean="0">
                <a:ea typeface="ＭＳ Ｐゴシック" pitchFamily="34" charset="-128"/>
              </a:rPr>
              <a:t/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 (</a:t>
            </a:r>
            <a:r>
              <a:rPr lang="en-US" sz="3100" smtClean="0">
                <a:ea typeface="ＭＳ Ｐゴシック" pitchFamily="34" charset="-128"/>
              </a:rPr>
              <a:t>Wawrzynek</a:t>
            </a:r>
            <a:r>
              <a:rPr lang="en-US" sz="3200" smtClean="0">
                <a:ea typeface="ＭＳ Ｐゴシック" pitchFamily="34" charset="-128"/>
              </a:rPr>
              <a:t>, Krasnov</a:t>
            </a:r>
            <a:r>
              <a:rPr lang="en-US" sz="3100" smtClean="0">
                <a:ea typeface="ＭＳ Ｐゴシック" pitchFamily="34" charset="-128"/>
              </a:rPr>
              <a:t>,… at Berkeley)</a:t>
            </a:r>
            <a:r>
              <a:rPr lang="en-US" sz="3200" smtClean="0">
                <a:ea typeface="ＭＳ Ｐゴシック" pitchFamily="34" charset="-128"/>
              </a:rPr>
              <a:t> </a:t>
            </a:r>
            <a:br>
              <a:rPr lang="en-US" sz="3200" smtClean="0">
                <a:ea typeface="ＭＳ Ｐゴシック" pitchFamily="34" charset="-128"/>
              </a:rPr>
            </a:b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9523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76375"/>
            <a:ext cx="65913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1008 = 12 32-bit RISC cores / FPGA, 4 FGPAs/board, 21 boards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Simple MicroBlaze soft cores @ 90 MHz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34" charset="-128"/>
              </a:rPr>
              <a:t>Full star-connection between modules</a:t>
            </a:r>
            <a:endParaRPr lang="en-US" sz="16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000000"/>
                </a:solidFill>
                <a:ea typeface="ＭＳ Ｐゴシック" pitchFamily="34" charset="-128"/>
              </a:rPr>
              <a:t>NASA Advanced Supercomputing (NAS)         Parallel Benchmarks (all class 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</a:rPr>
              <a:t>UPC versions (C plus shared-memory abstraction) </a:t>
            </a:r>
            <a:br>
              <a:rPr lang="en-US" sz="200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</a:rPr>
              <a:t>CG, EP, IS, MG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000000"/>
                </a:solidFill>
                <a:ea typeface="ＭＳ Ｐゴシック" pitchFamily="34" charset="-128"/>
              </a:rPr>
              <a:t>RAMPants creating HW &amp; SW for many- core community using next gen FPGAs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</a:rPr>
              <a:t>Chuck Thacker &amp; Microsoft designing next boards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</a:rPr>
              <a:t>3rd party to manufacture and sell boards: 1H08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</a:rPr>
              <a:t>Gateware, Software BSD open source</a:t>
            </a:r>
            <a:endParaRPr lang="en-US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5237" name="Picture 11" descr="ram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34925"/>
            <a:ext cx="1803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2288" y="1614488"/>
            <a:ext cx="2271712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CEF941-F15B-412A-81B9-648E34EE3938}" type="slidenum">
              <a:rPr lang="en-US"/>
              <a:pPr/>
              <a:t>45</a:t>
            </a:fld>
            <a:endParaRPr lang="en-US"/>
          </a:p>
        </p:txBody>
      </p:sp>
      <p:sp>
        <p:nvSpPr>
          <p:cNvPr id="97283" name="Rectangle 53" descr="50%"/>
          <p:cNvSpPr>
            <a:spLocks noChangeArrowheads="1"/>
          </p:cNvSpPr>
          <p:nvPr/>
        </p:nvSpPr>
        <p:spPr bwMode="auto">
          <a:xfrm rot="-5400000">
            <a:off x="-939006" y="3842544"/>
            <a:ext cx="5376862" cy="514350"/>
          </a:xfrm>
          <a:prstGeom prst="rect">
            <a:avLst/>
          </a:prstGeom>
          <a:pattFill prst="pct50">
            <a:fgClr>
              <a:srgbClr val="CCFF66"/>
            </a:fgClr>
            <a:bgClr>
              <a:srgbClr val="FFFFFF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97284" name="Rectangle 2" descr="50%"/>
          <p:cNvSpPr>
            <a:spLocks noChangeArrowheads="1"/>
          </p:cNvSpPr>
          <p:nvPr/>
        </p:nvSpPr>
        <p:spPr bwMode="auto">
          <a:xfrm rot="-5400000">
            <a:off x="-955675" y="3816350"/>
            <a:ext cx="5410200" cy="5143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97285" name="Rectangle 3"/>
          <p:cNvSpPr>
            <a:spLocks noChangeArrowheads="1"/>
          </p:cNvSpPr>
          <p:nvPr/>
        </p:nvSpPr>
        <p:spPr bwMode="auto">
          <a:xfrm>
            <a:off x="2019300" y="1371600"/>
            <a:ext cx="10668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Personal Health</a:t>
            </a:r>
          </a:p>
        </p:txBody>
      </p:sp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3086100" y="1371600"/>
            <a:ext cx="10668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Image Retrieval</a:t>
            </a:r>
          </a:p>
        </p:txBody>
      </p:sp>
      <p:sp>
        <p:nvSpPr>
          <p:cNvPr id="97287" name="Rectangle 5"/>
          <p:cNvSpPr>
            <a:spLocks noChangeArrowheads="1"/>
          </p:cNvSpPr>
          <p:nvPr/>
        </p:nvSpPr>
        <p:spPr bwMode="auto">
          <a:xfrm>
            <a:off x="4152900" y="1371600"/>
            <a:ext cx="10668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Hearing, Music</a:t>
            </a:r>
          </a:p>
        </p:txBody>
      </p:sp>
      <p:sp>
        <p:nvSpPr>
          <p:cNvPr id="97288" name="Rectangle 6"/>
          <p:cNvSpPr>
            <a:spLocks noChangeArrowheads="1"/>
          </p:cNvSpPr>
          <p:nvPr/>
        </p:nvSpPr>
        <p:spPr bwMode="auto">
          <a:xfrm>
            <a:off x="5219700" y="1371600"/>
            <a:ext cx="9144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Speech</a:t>
            </a:r>
          </a:p>
        </p:txBody>
      </p:sp>
      <p:sp>
        <p:nvSpPr>
          <p:cNvPr id="97289" name="Rectangle 7"/>
          <p:cNvSpPr>
            <a:spLocks noChangeArrowheads="1"/>
          </p:cNvSpPr>
          <p:nvPr/>
        </p:nvSpPr>
        <p:spPr bwMode="auto">
          <a:xfrm>
            <a:off x="6134100" y="1371600"/>
            <a:ext cx="990600" cy="533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Parallel Browser</a:t>
            </a:r>
          </a:p>
        </p:txBody>
      </p:sp>
      <p:sp>
        <p:nvSpPr>
          <p:cNvPr id="97290" name="Rectangle 8"/>
          <p:cNvSpPr>
            <a:spLocks noChangeArrowheads="1"/>
          </p:cNvSpPr>
          <p:nvPr/>
        </p:nvSpPr>
        <p:spPr bwMode="auto">
          <a:xfrm>
            <a:off x="1866900" y="1905000"/>
            <a:ext cx="54864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Design Patterns/Motifs</a:t>
            </a:r>
          </a:p>
          <a:p>
            <a:pPr algn="ctr"/>
            <a:endParaRPr lang="en-US" sz="1800" b="1">
              <a:solidFill>
                <a:srgbClr val="7F7F7F"/>
              </a:solidFill>
              <a:effectLst/>
              <a:latin typeface="ariel" charset="0"/>
            </a:endParaRPr>
          </a:p>
        </p:txBody>
      </p:sp>
      <p:sp>
        <p:nvSpPr>
          <p:cNvPr id="97291" name="Rectangle 9"/>
          <p:cNvSpPr>
            <a:spLocks noChangeArrowheads="1"/>
          </p:cNvSpPr>
          <p:nvPr/>
        </p:nvSpPr>
        <p:spPr bwMode="auto">
          <a:xfrm>
            <a:off x="4610100" y="5715000"/>
            <a:ext cx="2743200" cy="533400"/>
          </a:xfrm>
          <a:prstGeom prst="rect">
            <a:avLst/>
          </a:prstGeom>
          <a:solidFill>
            <a:srgbClr val="FFF18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1290250" name="Rectangle 10"/>
          <p:cNvSpPr>
            <a:spLocks noChangeArrowheads="1"/>
          </p:cNvSpPr>
          <p:nvPr/>
        </p:nvSpPr>
        <p:spPr bwMode="auto">
          <a:xfrm>
            <a:off x="1866900" y="2209800"/>
            <a:ext cx="5486400" cy="1676400"/>
          </a:xfrm>
          <a:prstGeom prst="rect">
            <a:avLst/>
          </a:prstGeom>
          <a:solidFill>
            <a:schemeClr val="bg1"/>
          </a:solidFill>
          <a:ln w="50800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90251" name="Rectangle 11"/>
          <p:cNvSpPr>
            <a:spLocks noChangeArrowheads="1"/>
          </p:cNvSpPr>
          <p:nvPr/>
        </p:nvSpPr>
        <p:spPr bwMode="auto">
          <a:xfrm>
            <a:off x="1866900" y="3871913"/>
            <a:ext cx="5486400" cy="1828800"/>
          </a:xfrm>
          <a:prstGeom prst="rect">
            <a:avLst/>
          </a:prstGeom>
          <a:solidFill>
            <a:schemeClr val="bg1"/>
          </a:solidFill>
          <a:ln w="50800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294" name="Rectangle 12"/>
          <p:cNvSpPr>
            <a:spLocks noChangeArrowheads="1"/>
          </p:cNvSpPr>
          <p:nvPr/>
        </p:nvSpPr>
        <p:spPr bwMode="auto">
          <a:xfrm>
            <a:off x="4152900" y="4114800"/>
            <a:ext cx="1905000" cy="3810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Sketching</a:t>
            </a:r>
          </a:p>
        </p:txBody>
      </p:sp>
      <p:sp>
        <p:nvSpPr>
          <p:cNvPr id="97295" name="Rectangle 13"/>
          <p:cNvSpPr>
            <a:spLocks noChangeArrowheads="1"/>
          </p:cNvSpPr>
          <p:nvPr/>
        </p:nvSpPr>
        <p:spPr bwMode="auto">
          <a:xfrm>
            <a:off x="3771900" y="4481513"/>
            <a:ext cx="2590800" cy="9144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800" b="1">
              <a:solidFill>
                <a:srgbClr val="7F7F7F"/>
              </a:solidFill>
              <a:effectLst/>
              <a:latin typeface="ariel" charset="0"/>
            </a:endParaRPr>
          </a:p>
        </p:txBody>
      </p:sp>
      <p:sp>
        <p:nvSpPr>
          <p:cNvPr id="97296" name="Rectangle 14"/>
          <p:cNvSpPr>
            <a:spLocks noChangeArrowheads="1"/>
          </p:cNvSpPr>
          <p:nvPr/>
        </p:nvSpPr>
        <p:spPr bwMode="auto">
          <a:xfrm>
            <a:off x="1866900" y="4862513"/>
            <a:ext cx="1066800" cy="5334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Legacy Code</a:t>
            </a:r>
          </a:p>
        </p:txBody>
      </p:sp>
      <p:sp>
        <p:nvSpPr>
          <p:cNvPr id="97297" name="Rectangle 15"/>
          <p:cNvSpPr>
            <a:spLocks noChangeArrowheads="1"/>
          </p:cNvSpPr>
          <p:nvPr/>
        </p:nvSpPr>
        <p:spPr bwMode="auto">
          <a:xfrm>
            <a:off x="3314700" y="4876800"/>
            <a:ext cx="1371600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Schedulers</a:t>
            </a:r>
          </a:p>
        </p:txBody>
      </p:sp>
      <p:sp>
        <p:nvSpPr>
          <p:cNvPr id="97298" name="Rectangle 16"/>
          <p:cNvSpPr>
            <a:spLocks noChangeArrowheads="1"/>
          </p:cNvSpPr>
          <p:nvPr/>
        </p:nvSpPr>
        <p:spPr bwMode="auto">
          <a:xfrm>
            <a:off x="5143500" y="4876800"/>
            <a:ext cx="2209800" cy="533400"/>
          </a:xfrm>
          <a:prstGeom prst="rect">
            <a:avLst/>
          </a:prstGeom>
          <a:solidFill>
            <a:schemeClr val="bg1"/>
          </a:solidFill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Communication &amp; Synch. Primitives</a:t>
            </a:r>
          </a:p>
        </p:txBody>
      </p:sp>
      <p:sp>
        <p:nvSpPr>
          <p:cNvPr id="97299" name="Rectangle 17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7461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Par Lab Research Overview</a:t>
            </a:r>
          </a:p>
        </p:txBody>
      </p:sp>
      <p:sp>
        <p:nvSpPr>
          <p:cNvPr id="97300" name="Text Box 18"/>
          <p:cNvSpPr txBox="1">
            <a:spLocks noChangeArrowheads="1"/>
          </p:cNvSpPr>
          <p:nvPr/>
        </p:nvSpPr>
        <p:spPr bwMode="auto">
          <a:xfrm>
            <a:off x="152400" y="939800"/>
            <a:ext cx="88392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i="1">
                <a:effectLst/>
                <a:latin typeface="Tahoma" pitchFamily="34" charset="0"/>
              </a:rPr>
              <a:t>Easy to write correct programs that run efficiently on manycore</a:t>
            </a:r>
          </a:p>
        </p:txBody>
      </p:sp>
      <p:sp>
        <p:nvSpPr>
          <p:cNvPr id="97301" name="Rectangle 19"/>
          <p:cNvSpPr>
            <a:spLocks noChangeArrowheads="1"/>
          </p:cNvSpPr>
          <p:nvPr/>
        </p:nvSpPr>
        <p:spPr bwMode="auto">
          <a:xfrm>
            <a:off x="1866900" y="6248400"/>
            <a:ext cx="2743200" cy="533400"/>
          </a:xfrm>
          <a:prstGeom prst="rect">
            <a:avLst/>
          </a:prstGeom>
          <a:solidFill>
            <a:srgbClr val="CCFF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Multicore/GPGPU</a:t>
            </a:r>
          </a:p>
        </p:txBody>
      </p:sp>
      <p:sp>
        <p:nvSpPr>
          <p:cNvPr id="97302" name="Rectangle 20"/>
          <p:cNvSpPr>
            <a:spLocks noChangeArrowheads="1"/>
          </p:cNvSpPr>
          <p:nvPr/>
        </p:nvSpPr>
        <p:spPr bwMode="auto">
          <a:xfrm>
            <a:off x="4610100" y="6248400"/>
            <a:ext cx="2743200" cy="533400"/>
          </a:xfrm>
          <a:prstGeom prst="rect">
            <a:avLst/>
          </a:prstGeom>
          <a:solidFill>
            <a:srgbClr val="FFFF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RAMP Manycore</a:t>
            </a:r>
          </a:p>
        </p:txBody>
      </p:sp>
      <p:sp>
        <p:nvSpPr>
          <p:cNvPr id="97303" name="Text Box 21"/>
          <p:cNvSpPr txBox="1">
            <a:spLocks noChangeArrowheads="1"/>
          </p:cNvSpPr>
          <p:nvPr/>
        </p:nvSpPr>
        <p:spPr bwMode="auto">
          <a:xfrm rot="-1800000">
            <a:off x="239713" y="5730875"/>
            <a:ext cx="1970087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OS</a:t>
            </a:r>
          </a:p>
        </p:txBody>
      </p:sp>
      <p:sp>
        <p:nvSpPr>
          <p:cNvPr id="97304" name="Text Box 22"/>
          <p:cNvSpPr txBox="1">
            <a:spLocks noChangeArrowheads="1"/>
          </p:cNvSpPr>
          <p:nvPr/>
        </p:nvSpPr>
        <p:spPr bwMode="auto">
          <a:xfrm rot="-1800000">
            <a:off x="744538" y="6248400"/>
            <a:ext cx="7112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Arch.</a:t>
            </a:r>
          </a:p>
        </p:txBody>
      </p:sp>
      <p:sp>
        <p:nvSpPr>
          <p:cNvPr id="97305" name="Rectangle 23"/>
          <p:cNvSpPr>
            <a:spLocks noChangeArrowheads="1"/>
          </p:cNvSpPr>
          <p:nvPr/>
        </p:nvSpPr>
        <p:spPr bwMode="auto">
          <a:xfrm rot="-5400000">
            <a:off x="6057900" y="3492500"/>
            <a:ext cx="4038600" cy="1447800"/>
          </a:xfrm>
          <a:prstGeom prst="rect">
            <a:avLst/>
          </a:prstGeom>
          <a:solidFill>
            <a:schemeClr val="bg1"/>
          </a:solidFill>
          <a:ln w="50800">
            <a:solidFill>
              <a:srgbClr val="7F7F7F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97306" name="Text Box 24"/>
          <p:cNvSpPr txBox="1">
            <a:spLocks noChangeArrowheads="1"/>
          </p:cNvSpPr>
          <p:nvPr/>
        </p:nvSpPr>
        <p:spPr bwMode="auto">
          <a:xfrm rot="-1800000">
            <a:off x="0" y="2698750"/>
            <a:ext cx="1600200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Productivity Layer</a:t>
            </a:r>
          </a:p>
        </p:txBody>
      </p:sp>
      <p:sp>
        <p:nvSpPr>
          <p:cNvPr id="97307" name="Text Box 25"/>
          <p:cNvSpPr txBox="1">
            <a:spLocks noChangeArrowheads="1"/>
          </p:cNvSpPr>
          <p:nvPr/>
        </p:nvSpPr>
        <p:spPr bwMode="auto">
          <a:xfrm rot="-1800000">
            <a:off x="228600" y="4419600"/>
            <a:ext cx="1411288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Efficiency Layer</a:t>
            </a:r>
          </a:p>
        </p:txBody>
      </p:sp>
      <p:sp>
        <p:nvSpPr>
          <p:cNvPr id="97308" name="Text Box 26"/>
          <p:cNvSpPr txBox="1">
            <a:spLocks noChangeArrowheads="1"/>
          </p:cNvSpPr>
          <p:nvPr/>
        </p:nvSpPr>
        <p:spPr bwMode="auto">
          <a:xfrm rot="-5400000">
            <a:off x="8151019" y="3867944"/>
            <a:ext cx="1643063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7F7F7F"/>
                </a:solidFill>
                <a:effectLst/>
                <a:latin typeface="ariel" charset="0"/>
              </a:rPr>
              <a:t>Correctness</a:t>
            </a:r>
          </a:p>
        </p:txBody>
      </p:sp>
      <p:sp>
        <p:nvSpPr>
          <p:cNvPr id="97309" name="Text Box 27"/>
          <p:cNvSpPr txBox="1">
            <a:spLocks noChangeArrowheads="1"/>
          </p:cNvSpPr>
          <p:nvPr/>
        </p:nvSpPr>
        <p:spPr bwMode="auto">
          <a:xfrm rot="-1800000">
            <a:off x="0" y="1752600"/>
            <a:ext cx="16764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Applications</a:t>
            </a:r>
          </a:p>
        </p:txBody>
      </p:sp>
      <p:sp>
        <p:nvSpPr>
          <p:cNvPr id="97310" name="Text Box 28"/>
          <p:cNvSpPr txBox="1">
            <a:spLocks noChangeArrowheads="1"/>
          </p:cNvSpPr>
          <p:nvPr/>
        </p:nvSpPr>
        <p:spPr bwMode="auto">
          <a:xfrm>
            <a:off x="2041525" y="2316163"/>
            <a:ext cx="5105400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Composition &amp; Coordination Language (C&amp;CL)</a:t>
            </a:r>
          </a:p>
        </p:txBody>
      </p:sp>
      <p:sp>
        <p:nvSpPr>
          <p:cNvPr id="97311" name="Rectangle 29"/>
          <p:cNvSpPr>
            <a:spLocks noChangeArrowheads="1"/>
          </p:cNvSpPr>
          <p:nvPr/>
        </p:nvSpPr>
        <p:spPr bwMode="auto">
          <a:xfrm>
            <a:off x="3314700" y="3124200"/>
            <a:ext cx="1676400" cy="7620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Parallel Libraries</a:t>
            </a:r>
            <a:endParaRPr lang="en-US" sz="1800">
              <a:solidFill>
                <a:srgbClr val="7F7F7F"/>
              </a:solidFill>
              <a:effectLst/>
              <a:latin typeface="ariel" charset="0"/>
            </a:endParaRPr>
          </a:p>
        </p:txBody>
      </p:sp>
      <p:sp>
        <p:nvSpPr>
          <p:cNvPr id="97312" name="Rectangle 30"/>
          <p:cNvSpPr>
            <a:spLocks noChangeArrowheads="1"/>
          </p:cNvSpPr>
          <p:nvPr/>
        </p:nvSpPr>
        <p:spPr bwMode="auto">
          <a:xfrm>
            <a:off x="4991100" y="3124200"/>
            <a:ext cx="2362200" cy="7620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Parallel Frameworks</a:t>
            </a:r>
            <a:endParaRPr lang="en-US" sz="1800">
              <a:solidFill>
                <a:srgbClr val="7F7F7F"/>
              </a:solidFill>
              <a:effectLst/>
              <a:latin typeface="ariel" charset="0"/>
            </a:endParaRPr>
          </a:p>
        </p:txBody>
      </p:sp>
      <p:sp>
        <p:nvSpPr>
          <p:cNvPr id="97313" name="Text Box 31"/>
          <p:cNvSpPr txBox="1">
            <a:spLocks noChangeArrowheads="1"/>
          </p:cNvSpPr>
          <p:nvPr/>
        </p:nvSpPr>
        <p:spPr bwMode="auto">
          <a:xfrm>
            <a:off x="7429500" y="2346325"/>
            <a:ext cx="13271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Static Verification</a:t>
            </a:r>
          </a:p>
        </p:txBody>
      </p:sp>
      <p:sp>
        <p:nvSpPr>
          <p:cNvPr id="97314" name="Text Box 32"/>
          <p:cNvSpPr txBox="1">
            <a:spLocks noChangeArrowheads="1"/>
          </p:cNvSpPr>
          <p:nvPr/>
        </p:nvSpPr>
        <p:spPr bwMode="auto">
          <a:xfrm>
            <a:off x="7505700" y="4800600"/>
            <a:ext cx="11747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Dynamic Checking</a:t>
            </a:r>
          </a:p>
        </p:txBody>
      </p:sp>
      <p:sp>
        <p:nvSpPr>
          <p:cNvPr id="97315" name="Text Box 33"/>
          <p:cNvSpPr txBox="1">
            <a:spLocks noChangeArrowheads="1"/>
          </p:cNvSpPr>
          <p:nvPr/>
        </p:nvSpPr>
        <p:spPr bwMode="auto">
          <a:xfrm>
            <a:off x="7429500" y="5562600"/>
            <a:ext cx="129540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Debugging</a:t>
            </a:r>
          </a:p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with Replay</a:t>
            </a:r>
          </a:p>
        </p:txBody>
      </p:sp>
      <p:sp>
        <p:nvSpPr>
          <p:cNvPr id="97316" name="Text Box 34"/>
          <p:cNvSpPr txBox="1">
            <a:spLocks noChangeArrowheads="1"/>
          </p:cNvSpPr>
          <p:nvPr/>
        </p:nvSpPr>
        <p:spPr bwMode="auto">
          <a:xfrm>
            <a:off x="7505700" y="4038600"/>
            <a:ext cx="11747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Directed Testing</a:t>
            </a:r>
          </a:p>
        </p:txBody>
      </p:sp>
      <p:sp>
        <p:nvSpPr>
          <p:cNvPr id="97317" name="Text Box 35"/>
          <p:cNvSpPr txBox="1">
            <a:spLocks noChangeArrowheads="1"/>
          </p:cNvSpPr>
          <p:nvPr/>
        </p:nvSpPr>
        <p:spPr bwMode="auto">
          <a:xfrm>
            <a:off x="4475163" y="4572000"/>
            <a:ext cx="12192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Autotuners</a:t>
            </a:r>
          </a:p>
        </p:txBody>
      </p:sp>
      <p:sp>
        <p:nvSpPr>
          <p:cNvPr id="97318" name="Text Box 36"/>
          <p:cNvSpPr txBox="1">
            <a:spLocks noChangeArrowheads="1"/>
          </p:cNvSpPr>
          <p:nvPr/>
        </p:nvSpPr>
        <p:spPr bwMode="auto">
          <a:xfrm>
            <a:off x="2781300" y="2743200"/>
            <a:ext cx="35814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C&amp;CL Compiler/Interpreter</a:t>
            </a:r>
          </a:p>
        </p:txBody>
      </p:sp>
      <p:sp>
        <p:nvSpPr>
          <p:cNvPr id="97319" name="Text Box 37"/>
          <p:cNvSpPr txBox="1">
            <a:spLocks noChangeArrowheads="1"/>
          </p:cNvSpPr>
          <p:nvPr/>
        </p:nvSpPr>
        <p:spPr bwMode="auto">
          <a:xfrm>
            <a:off x="1773238" y="4022725"/>
            <a:ext cx="2227262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Efficiency Languages</a:t>
            </a:r>
          </a:p>
        </p:txBody>
      </p:sp>
      <p:sp>
        <p:nvSpPr>
          <p:cNvPr id="1290278" name="Freeform 38"/>
          <p:cNvSpPr>
            <a:spLocks/>
          </p:cNvSpPr>
          <p:nvPr/>
        </p:nvSpPr>
        <p:spPr bwMode="auto">
          <a:xfrm>
            <a:off x="1866900" y="1371600"/>
            <a:ext cx="5486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0" y="336"/>
              </a:cxn>
              <a:cxn ang="0">
                <a:pos x="96" y="336"/>
              </a:cxn>
              <a:cxn ang="0">
                <a:pos x="96" y="0"/>
              </a:cxn>
              <a:cxn ang="0">
                <a:pos x="3312" y="0"/>
              </a:cxn>
              <a:cxn ang="0">
                <a:pos x="3312" y="336"/>
              </a:cxn>
              <a:cxn ang="0">
                <a:pos x="3456" y="336"/>
              </a:cxn>
              <a:cxn ang="0">
                <a:pos x="3456" y="528"/>
              </a:cxn>
              <a:cxn ang="0">
                <a:pos x="0" y="528"/>
              </a:cxn>
            </a:cxnLst>
            <a:rect l="0" t="0" r="r" b="b"/>
            <a:pathLst>
              <a:path w="3456" h="528">
                <a:moveTo>
                  <a:pt x="0" y="528"/>
                </a:moveTo>
                <a:lnTo>
                  <a:pt x="0" y="336"/>
                </a:lnTo>
                <a:lnTo>
                  <a:pt x="96" y="336"/>
                </a:lnTo>
                <a:lnTo>
                  <a:pt x="96" y="0"/>
                </a:lnTo>
                <a:lnTo>
                  <a:pt x="3312" y="0"/>
                </a:lnTo>
                <a:lnTo>
                  <a:pt x="3312" y="336"/>
                </a:lnTo>
                <a:lnTo>
                  <a:pt x="3456" y="336"/>
                </a:lnTo>
                <a:lnTo>
                  <a:pt x="3456" y="528"/>
                </a:lnTo>
                <a:lnTo>
                  <a:pt x="0" y="528"/>
                </a:lnTo>
                <a:close/>
              </a:path>
            </a:pathLst>
          </a:custGeom>
          <a:noFill/>
          <a:ln w="508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21" name="Text Box 39"/>
          <p:cNvSpPr txBox="1">
            <a:spLocks noChangeArrowheads="1"/>
          </p:cNvSpPr>
          <p:nvPr/>
        </p:nvSpPr>
        <p:spPr bwMode="auto">
          <a:xfrm>
            <a:off x="7429500" y="3184525"/>
            <a:ext cx="13271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Type Systems</a:t>
            </a:r>
          </a:p>
        </p:txBody>
      </p:sp>
      <p:sp>
        <p:nvSpPr>
          <p:cNvPr id="97322" name="Text Box 40"/>
          <p:cNvSpPr txBox="1">
            <a:spLocks noChangeArrowheads="1"/>
          </p:cNvSpPr>
          <p:nvPr/>
        </p:nvSpPr>
        <p:spPr bwMode="auto">
          <a:xfrm rot="-5400000">
            <a:off x="-496093" y="3856831"/>
            <a:ext cx="4303712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400">
                <a:effectLst/>
                <a:latin typeface="ariel" charset="0"/>
              </a:rPr>
              <a:t>Diagnosing Power/Performance</a:t>
            </a:r>
          </a:p>
        </p:txBody>
      </p:sp>
      <p:sp>
        <p:nvSpPr>
          <p:cNvPr id="97323" name="Rectangle 41"/>
          <p:cNvSpPr>
            <a:spLocks noChangeArrowheads="1"/>
          </p:cNvSpPr>
          <p:nvPr/>
        </p:nvSpPr>
        <p:spPr bwMode="auto">
          <a:xfrm>
            <a:off x="1866900" y="5410200"/>
            <a:ext cx="5486400" cy="3048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Efficiency Language Compilers</a:t>
            </a:r>
          </a:p>
        </p:txBody>
      </p:sp>
      <p:sp>
        <p:nvSpPr>
          <p:cNvPr id="1290282" name="Rectangle 42"/>
          <p:cNvSpPr>
            <a:spLocks noChangeArrowheads="1"/>
          </p:cNvSpPr>
          <p:nvPr/>
        </p:nvSpPr>
        <p:spPr bwMode="auto">
          <a:xfrm>
            <a:off x="1866900" y="2209800"/>
            <a:ext cx="5486400" cy="457200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325" name="Rectangle 43"/>
          <p:cNvSpPr>
            <a:spLocks noChangeArrowheads="1"/>
          </p:cNvSpPr>
          <p:nvPr/>
        </p:nvSpPr>
        <p:spPr bwMode="auto">
          <a:xfrm>
            <a:off x="4610100" y="5943600"/>
            <a:ext cx="2743200" cy="30480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Hypervisor</a:t>
            </a:r>
          </a:p>
        </p:txBody>
      </p:sp>
      <p:sp>
        <p:nvSpPr>
          <p:cNvPr id="97326" name="Rectangle 44"/>
          <p:cNvSpPr>
            <a:spLocks noChangeArrowheads="1"/>
          </p:cNvSpPr>
          <p:nvPr/>
        </p:nvSpPr>
        <p:spPr bwMode="auto">
          <a:xfrm>
            <a:off x="4610100" y="5715000"/>
            <a:ext cx="2743200" cy="22860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OS Libraries &amp; Services</a:t>
            </a:r>
          </a:p>
        </p:txBody>
      </p:sp>
      <p:sp>
        <p:nvSpPr>
          <p:cNvPr id="97327" name="Rectangle 45"/>
          <p:cNvSpPr>
            <a:spLocks noChangeArrowheads="1"/>
          </p:cNvSpPr>
          <p:nvPr/>
        </p:nvSpPr>
        <p:spPr bwMode="auto">
          <a:xfrm>
            <a:off x="1866900" y="5715000"/>
            <a:ext cx="2743200" cy="533400"/>
          </a:xfrm>
          <a:prstGeom prst="rect">
            <a:avLst/>
          </a:prstGeom>
          <a:solidFill>
            <a:srgbClr val="CCFF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Legacy OS</a:t>
            </a:r>
          </a:p>
        </p:txBody>
      </p:sp>
      <p:sp>
        <p:nvSpPr>
          <p:cNvPr id="97328" name="Rectangle 46"/>
          <p:cNvSpPr>
            <a:spLocks noChangeArrowheads="1"/>
          </p:cNvSpPr>
          <p:nvPr/>
        </p:nvSpPr>
        <p:spPr bwMode="auto">
          <a:xfrm>
            <a:off x="1854200" y="6248400"/>
            <a:ext cx="2743200" cy="533400"/>
          </a:xfrm>
          <a:prstGeom prst="rect">
            <a:avLst/>
          </a:prstGeom>
          <a:solidFill>
            <a:srgbClr val="C3D7F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Multicore/GPGPU</a:t>
            </a:r>
          </a:p>
        </p:txBody>
      </p:sp>
      <p:sp>
        <p:nvSpPr>
          <p:cNvPr id="97329" name="Rectangle 47"/>
          <p:cNvSpPr>
            <a:spLocks noChangeArrowheads="1"/>
          </p:cNvSpPr>
          <p:nvPr/>
        </p:nvSpPr>
        <p:spPr bwMode="auto">
          <a:xfrm>
            <a:off x="4597400" y="6248400"/>
            <a:ext cx="2743200" cy="533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effectLst/>
                <a:latin typeface="ariel" charset="0"/>
              </a:rPr>
              <a:t>RAMP Manycore</a:t>
            </a:r>
          </a:p>
        </p:txBody>
      </p:sp>
      <p:sp>
        <p:nvSpPr>
          <p:cNvPr id="97330" name="Rectangle 48"/>
          <p:cNvSpPr>
            <a:spLocks noChangeArrowheads="1"/>
          </p:cNvSpPr>
          <p:nvPr/>
        </p:nvSpPr>
        <p:spPr bwMode="auto">
          <a:xfrm>
            <a:off x="1914525" y="5756275"/>
            <a:ext cx="2743200" cy="533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Legacy OS</a:t>
            </a:r>
          </a:p>
        </p:txBody>
      </p:sp>
      <p:sp>
        <p:nvSpPr>
          <p:cNvPr id="97331" name="Rectangle 49"/>
          <p:cNvSpPr>
            <a:spLocks noChangeArrowheads="1"/>
          </p:cNvSpPr>
          <p:nvPr/>
        </p:nvSpPr>
        <p:spPr bwMode="auto">
          <a:xfrm>
            <a:off x="1914525" y="6289675"/>
            <a:ext cx="2743200" cy="533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Multicore/GPGPU</a:t>
            </a:r>
          </a:p>
        </p:txBody>
      </p:sp>
      <p:sp>
        <p:nvSpPr>
          <p:cNvPr id="97332" name="Rectangle 50"/>
          <p:cNvSpPr>
            <a:spLocks noChangeArrowheads="1"/>
          </p:cNvSpPr>
          <p:nvPr/>
        </p:nvSpPr>
        <p:spPr bwMode="auto">
          <a:xfrm>
            <a:off x="4657725" y="5756275"/>
            <a:ext cx="2743200" cy="228600"/>
          </a:xfrm>
          <a:prstGeom prst="rect">
            <a:avLst/>
          </a:prstGeom>
          <a:solidFill>
            <a:schemeClr val="bg1"/>
          </a:solidFill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OS Libraries &amp; Services</a:t>
            </a:r>
          </a:p>
        </p:txBody>
      </p:sp>
      <p:sp>
        <p:nvSpPr>
          <p:cNvPr id="97333" name="Rectangle 52"/>
          <p:cNvSpPr>
            <a:spLocks noChangeArrowheads="1"/>
          </p:cNvSpPr>
          <p:nvPr/>
        </p:nvSpPr>
        <p:spPr bwMode="auto">
          <a:xfrm>
            <a:off x="4657725" y="5984875"/>
            <a:ext cx="27432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Hypervisor</a:t>
            </a:r>
          </a:p>
        </p:txBody>
      </p:sp>
      <p:sp>
        <p:nvSpPr>
          <p:cNvPr id="97334" name="Rectangle 51"/>
          <p:cNvSpPr>
            <a:spLocks noChangeArrowheads="1"/>
          </p:cNvSpPr>
          <p:nvPr/>
        </p:nvSpPr>
        <p:spPr bwMode="auto">
          <a:xfrm>
            <a:off x="4657725" y="6289675"/>
            <a:ext cx="2743200" cy="533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7F7F7F"/>
                </a:solidFill>
                <a:effectLst/>
                <a:latin typeface="ariel" charset="0"/>
              </a:rPr>
              <a:t>RAMP Manycore</a:t>
            </a:r>
          </a:p>
        </p:txBody>
      </p:sp>
      <p:sp>
        <p:nvSpPr>
          <p:cNvPr id="1290294" name="Line 54"/>
          <p:cNvSpPr>
            <a:spLocks noChangeShapeType="1"/>
          </p:cNvSpPr>
          <p:nvPr/>
        </p:nvSpPr>
        <p:spPr bwMode="auto">
          <a:xfrm flipV="1">
            <a:off x="1879600" y="1897063"/>
            <a:ext cx="0" cy="3792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1290295" name="Line 55"/>
          <p:cNvSpPr>
            <a:spLocks noChangeShapeType="1"/>
          </p:cNvSpPr>
          <p:nvPr/>
        </p:nvSpPr>
        <p:spPr bwMode="auto">
          <a:xfrm>
            <a:off x="2014538" y="14049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sp>
        <p:nvSpPr>
          <p:cNvPr id="1290296" name="Line 56"/>
          <p:cNvSpPr>
            <a:spLocks noChangeShapeType="1"/>
          </p:cNvSpPr>
          <p:nvPr/>
        </p:nvSpPr>
        <p:spPr bwMode="auto">
          <a:xfrm>
            <a:off x="1862138" y="1897063"/>
            <a:ext cx="16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6F5DC8-5C68-4BE9-BA6B-6BDAC95A819C}" type="slidenum">
              <a:rPr lang="en-US"/>
              <a:pPr/>
              <a:t>46</a:t>
            </a:fld>
            <a:endParaRPr lang="en-US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650" y="1562100"/>
            <a:ext cx="8769350" cy="5337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Collect data on Power/Performance bottlenecks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Aid autotuner, scheduler, OS in adapting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Turn data into useful information that can help efficiency-level programmer improve system?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E.g., % peak power, % peak memory BW, % CPU, %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E.g., sample traces of critical paths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Turn data into useful information that can help productivity-level programmer improve app?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Where am I spending my time in my program?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If I change it like this, impact on Power/Performance?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701675"/>
            <a:ext cx="8712200" cy="74612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Theme 5: Diagnosing Power/ Performance Bottlenecks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F404C1-52EE-47AB-89F4-02031E5402AE}" type="slidenum">
              <a:rPr lang="en-US"/>
              <a:pPr/>
              <a:t>47</a:t>
            </a:fld>
            <a:endParaRPr lang="en-US"/>
          </a:p>
        </p:txBody>
      </p:sp>
      <p:sp>
        <p:nvSpPr>
          <p:cNvPr id="101379" name="Rectangle 46" descr="50%"/>
          <p:cNvSpPr>
            <a:spLocks noChangeArrowheads="1"/>
          </p:cNvSpPr>
          <p:nvPr/>
        </p:nvSpPr>
        <p:spPr bwMode="auto">
          <a:xfrm rot="-5400000">
            <a:off x="1876426" y="3917950"/>
            <a:ext cx="5205412" cy="547687"/>
          </a:xfrm>
          <a:prstGeom prst="rect">
            <a:avLst/>
          </a:prstGeom>
          <a:pattFill prst="pct50">
            <a:fgClr>
              <a:srgbClr val="CCFF66"/>
            </a:fgClr>
            <a:bgClr>
              <a:srgbClr val="FFFFFF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800" b="1">
              <a:effectLst/>
              <a:latin typeface="ariel" charset="0"/>
            </a:endParaRPr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395288"/>
            <a:ext cx="7315200" cy="7461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ea typeface="ＭＳ Ｐゴシック" pitchFamily="34" charset="-128"/>
              </a:rPr>
              <a:t>Par Lab Summary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052513"/>
            <a:ext cx="3978275" cy="5414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Try Apps-Driven vs. CS Solution-Driven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Design patterns + Motifs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Efficiency layer for ≈10% today’s programmers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Productivity layer for ≈90% today’s programmers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C&amp;C language to help compose and coordinate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Autotuners vs. Compilers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OS &amp; HW: Primitives vs. Solutions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Diagnose Power/Perf. bottlenecks</a:t>
            </a:r>
          </a:p>
        </p:txBody>
      </p:sp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4552950" y="1582738"/>
            <a:ext cx="684213" cy="51435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Personal Health</a:t>
            </a:r>
          </a:p>
        </p:txBody>
      </p:sp>
      <p:sp>
        <p:nvSpPr>
          <p:cNvPr id="101383" name="Rectangle 6"/>
          <p:cNvSpPr>
            <a:spLocks noChangeArrowheads="1"/>
          </p:cNvSpPr>
          <p:nvPr/>
        </p:nvSpPr>
        <p:spPr bwMode="auto">
          <a:xfrm>
            <a:off x="5237163" y="1582738"/>
            <a:ext cx="685800" cy="51435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Image Retrieval</a:t>
            </a:r>
          </a:p>
        </p:txBody>
      </p:sp>
      <p:sp>
        <p:nvSpPr>
          <p:cNvPr id="101384" name="Rectangle 7"/>
          <p:cNvSpPr>
            <a:spLocks noChangeArrowheads="1"/>
          </p:cNvSpPr>
          <p:nvPr/>
        </p:nvSpPr>
        <p:spPr bwMode="auto">
          <a:xfrm>
            <a:off x="5922963" y="1582738"/>
            <a:ext cx="685800" cy="51435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Hearing, Music</a:t>
            </a:r>
          </a:p>
        </p:txBody>
      </p:sp>
      <p:sp>
        <p:nvSpPr>
          <p:cNvPr id="101385" name="Rectangle 8"/>
          <p:cNvSpPr>
            <a:spLocks noChangeArrowheads="1"/>
          </p:cNvSpPr>
          <p:nvPr/>
        </p:nvSpPr>
        <p:spPr bwMode="auto">
          <a:xfrm>
            <a:off x="6608763" y="1582738"/>
            <a:ext cx="587375" cy="51435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Speech</a:t>
            </a:r>
          </a:p>
        </p:txBody>
      </p:sp>
      <p:sp>
        <p:nvSpPr>
          <p:cNvPr id="101386" name="Rectangle 9"/>
          <p:cNvSpPr>
            <a:spLocks noChangeArrowheads="1"/>
          </p:cNvSpPr>
          <p:nvPr/>
        </p:nvSpPr>
        <p:spPr bwMode="auto">
          <a:xfrm>
            <a:off x="7196138" y="1582738"/>
            <a:ext cx="636587" cy="514350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Parallel Browser</a:t>
            </a:r>
          </a:p>
        </p:txBody>
      </p:sp>
      <p:sp>
        <p:nvSpPr>
          <p:cNvPr id="101387" name="Rectangle 10"/>
          <p:cNvSpPr>
            <a:spLocks noChangeArrowheads="1"/>
          </p:cNvSpPr>
          <p:nvPr/>
        </p:nvSpPr>
        <p:spPr bwMode="auto">
          <a:xfrm>
            <a:off x="4454525" y="2097088"/>
            <a:ext cx="3525838" cy="295275"/>
          </a:xfrm>
          <a:prstGeom prst="rect">
            <a:avLst/>
          </a:prstGeom>
          <a:solidFill>
            <a:srgbClr val="FEB7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Design Patterns/Motifs</a:t>
            </a:r>
          </a:p>
          <a:p>
            <a:pPr algn="ctr"/>
            <a:endParaRPr lang="en-US" sz="1200" b="1">
              <a:effectLst/>
              <a:latin typeface="ariel" charset="0"/>
            </a:endParaRPr>
          </a:p>
        </p:txBody>
      </p:sp>
      <p:sp>
        <p:nvSpPr>
          <p:cNvPr id="101388" name="Rectangle 11"/>
          <p:cNvSpPr>
            <a:spLocks noChangeArrowheads="1"/>
          </p:cNvSpPr>
          <p:nvPr/>
        </p:nvSpPr>
        <p:spPr bwMode="auto">
          <a:xfrm>
            <a:off x="6216650" y="5775325"/>
            <a:ext cx="1763713" cy="515938"/>
          </a:xfrm>
          <a:prstGeom prst="rect">
            <a:avLst/>
          </a:prstGeom>
          <a:solidFill>
            <a:srgbClr val="FFF1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200" b="1">
              <a:effectLst/>
              <a:latin typeface="ariel" charset="0"/>
            </a:endParaRPr>
          </a:p>
        </p:txBody>
      </p:sp>
      <p:sp>
        <p:nvSpPr>
          <p:cNvPr id="1264652" name="Rectangle 12"/>
          <p:cNvSpPr>
            <a:spLocks noChangeArrowheads="1"/>
          </p:cNvSpPr>
          <p:nvPr/>
        </p:nvSpPr>
        <p:spPr bwMode="auto">
          <a:xfrm>
            <a:off x="4454525" y="2392363"/>
            <a:ext cx="3525838" cy="1617662"/>
          </a:xfrm>
          <a:prstGeom prst="rect">
            <a:avLst/>
          </a:prstGeom>
          <a:solidFill>
            <a:srgbClr val="9AFFB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4653" name="Rectangle 13"/>
          <p:cNvSpPr>
            <a:spLocks noChangeArrowheads="1"/>
          </p:cNvSpPr>
          <p:nvPr/>
        </p:nvSpPr>
        <p:spPr bwMode="auto">
          <a:xfrm>
            <a:off x="4454525" y="2392363"/>
            <a:ext cx="3525838" cy="441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64654" name="Rectangle 14"/>
          <p:cNvSpPr>
            <a:spLocks noChangeArrowheads="1"/>
          </p:cNvSpPr>
          <p:nvPr/>
        </p:nvSpPr>
        <p:spPr bwMode="auto">
          <a:xfrm>
            <a:off x="4454525" y="4010025"/>
            <a:ext cx="3525838" cy="1765300"/>
          </a:xfrm>
          <a:prstGeom prst="rect">
            <a:avLst/>
          </a:prstGeom>
          <a:solidFill>
            <a:srgbClr val="FFB9A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1392" name="Rectangle 15"/>
          <p:cNvSpPr>
            <a:spLocks noChangeArrowheads="1"/>
          </p:cNvSpPr>
          <p:nvPr/>
        </p:nvSpPr>
        <p:spPr bwMode="auto">
          <a:xfrm>
            <a:off x="5922963" y="4230688"/>
            <a:ext cx="1223962" cy="368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Sketching</a:t>
            </a:r>
          </a:p>
        </p:txBody>
      </p:sp>
      <p:sp>
        <p:nvSpPr>
          <p:cNvPr id="101393" name="Rectangle 16"/>
          <p:cNvSpPr>
            <a:spLocks noChangeArrowheads="1"/>
          </p:cNvSpPr>
          <p:nvPr/>
        </p:nvSpPr>
        <p:spPr bwMode="auto">
          <a:xfrm>
            <a:off x="5678488" y="4598988"/>
            <a:ext cx="1665287" cy="882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200" b="1">
              <a:effectLst/>
              <a:latin typeface="ariel" charset="0"/>
            </a:endParaRPr>
          </a:p>
        </p:txBody>
      </p:sp>
      <p:sp>
        <p:nvSpPr>
          <p:cNvPr id="101394" name="Rectangle 17"/>
          <p:cNvSpPr>
            <a:spLocks noChangeArrowheads="1"/>
          </p:cNvSpPr>
          <p:nvPr/>
        </p:nvSpPr>
        <p:spPr bwMode="auto">
          <a:xfrm>
            <a:off x="4454525" y="4967288"/>
            <a:ext cx="685800" cy="514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Legacy Code</a:t>
            </a:r>
          </a:p>
        </p:txBody>
      </p:sp>
      <p:sp>
        <p:nvSpPr>
          <p:cNvPr id="101395" name="Rectangle 18"/>
          <p:cNvSpPr>
            <a:spLocks noChangeArrowheads="1"/>
          </p:cNvSpPr>
          <p:nvPr/>
        </p:nvSpPr>
        <p:spPr bwMode="auto">
          <a:xfrm>
            <a:off x="5384800" y="4967288"/>
            <a:ext cx="881063" cy="514350"/>
          </a:xfrm>
          <a:prstGeom prst="rect">
            <a:avLst/>
          </a:prstGeom>
          <a:solidFill>
            <a:srgbClr val="FFB9A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Schedulers</a:t>
            </a:r>
          </a:p>
        </p:txBody>
      </p:sp>
      <p:sp>
        <p:nvSpPr>
          <p:cNvPr id="101396" name="Rectangle 19"/>
          <p:cNvSpPr>
            <a:spLocks noChangeArrowheads="1"/>
          </p:cNvSpPr>
          <p:nvPr/>
        </p:nvSpPr>
        <p:spPr bwMode="auto">
          <a:xfrm>
            <a:off x="6559550" y="4967288"/>
            <a:ext cx="1420813" cy="514350"/>
          </a:xfrm>
          <a:prstGeom prst="rect">
            <a:avLst/>
          </a:prstGeom>
          <a:solidFill>
            <a:srgbClr val="FFB9A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Communication &amp; Synch. Primitives</a:t>
            </a:r>
          </a:p>
        </p:txBody>
      </p:sp>
      <p:sp>
        <p:nvSpPr>
          <p:cNvPr id="101397" name="Rectangle 20"/>
          <p:cNvSpPr>
            <a:spLocks noChangeArrowheads="1"/>
          </p:cNvSpPr>
          <p:nvPr/>
        </p:nvSpPr>
        <p:spPr bwMode="auto">
          <a:xfrm>
            <a:off x="4454525" y="5481638"/>
            <a:ext cx="3525838" cy="2936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Efficiency Language Compilers</a:t>
            </a:r>
          </a:p>
        </p:txBody>
      </p:sp>
      <p:sp>
        <p:nvSpPr>
          <p:cNvPr id="101398" name="Rectangle 21"/>
          <p:cNvSpPr>
            <a:spLocks noChangeArrowheads="1"/>
          </p:cNvSpPr>
          <p:nvPr/>
        </p:nvSpPr>
        <p:spPr bwMode="auto">
          <a:xfrm>
            <a:off x="4454525" y="5775325"/>
            <a:ext cx="1762125" cy="515938"/>
          </a:xfrm>
          <a:prstGeom prst="rect">
            <a:avLst/>
          </a:prstGeom>
          <a:solidFill>
            <a:srgbClr val="FFF1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Legacy OS</a:t>
            </a:r>
          </a:p>
        </p:txBody>
      </p:sp>
      <p:sp>
        <p:nvSpPr>
          <p:cNvPr id="101399" name="Rectangle 22"/>
          <p:cNvSpPr>
            <a:spLocks noChangeArrowheads="1"/>
          </p:cNvSpPr>
          <p:nvPr/>
        </p:nvSpPr>
        <p:spPr bwMode="auto">
          <a:xfrm>
            <a:off x="4454525" y="6291263"/>
            <a:ext cx="1762125" cy="514350"/>
          </a:xfrm>
          <a:prstGeom prst="rect">
            <a:avLst/>
          </a:prstGeom>
          <a:solidFill>
            <a:srgbClr val="C3D7F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Multicore/GPGPU</a:t>
            </a:r>
          </a:p>
        </p:txBody>
      </p:sp>
      <p:sp>
        <p:nvSpPr>
          <p:cNvPr id="101400" name="Rectangle 23"/>
          <p:cNvSpPr>
            <a:spLocks noChangeArrowheads="1"/>
          </p:cNvSpPr>
          <p:nvPr/>
        </p:nvSpPr>
        <p:spPr bwMode="auto">
          <a:xfrm>
            <a:off x="6216650" y="5775325"/>
            <a:ext cx="1763713" cy="220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OS Libraries &amp; Services</a:t>
            </a:r>
          </a:p>
        </p:txBody>
      </p:sp>
      <p:sp>
        <p:nvSpPr>
          <p:cNvPr id="101401" name="Rectangle 24"/>
          <p:cNvSpPr>
            <a:spLocks noChangeArrowheads="1"/>
          </p:cNvSpPr>
          <p:nvPr/>
        </p:nvSpPr>
        <p:spPr bwMode="auto">
          <a:xfrm>
            <a:off x="6216650" y="6291263"/>
            <a:ext cx="1763713" cy="514350"/>
          </a:xfrm>
          <a:prstGeom prst="rect">
            <a:avLst/>
          </a:prstGeom>
          <a:solidFill>
            <a:srgbClr val="C3D7F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RAMP Manycore</a:t>
            </a:r>
          </a:p>
        </p:txBody>
      </p:sp>
      <p:sp>
        <p:nvSpPr>
          <p:cNvPr id="101402" name="Rectangle 25"/>
          <p:cNvSpPr>
            <a:spLocks noChangeArrowheads="1"/>
          </p:cNvSpPr>
          <p:nvPr/>
        </p:nvSpPr>
        <p:spPr bwMode="auto">
          <a:xfrm>
            <a:off x="6216650" y="5995988"/>
            <a:ext cx="1763713" cy="295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Hypervisor</a:t>
            </a:r>
          </a:p>
        </p:txBody>
      </p:sp>
      <p:sp>
        <p:nvSpPr>
          <p:cNvPr id="101403" name="Text Box 26"/>
          <p:cNvSpPr txBox="1">
            <a:spLocks noChangeArrowheads="1"/>
          </p:cNvSpPr>
          <p:nvPr/>
        </p:nvSpPr>
        <p:spPr bwMode="auto">
          <a:xfrm rot="-5400000">
            <a:off x="3411538" y="5708650"/>
            <a:ext cx="1266825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>
                <a:effectLst/>
                <a:latin typeface="ariel" charset="0"/>
              </a:rPr>
              <a:t>OS</a:t>
            </a:r>
          </a:p>
        </p:txBody>
      </p:sp>
      <p:sp>
        <p:nvSpPr>
          <p:cNvPr id="101404" name="Text Box 27"/>
          <p:cNvSpPr txBox="1">
            <a:spLocks noChangeArrowheads="1"/>
          </p:cNvSpPr>
          <p:nvPr/>
        </p:nvSpPr>
        <p:spPr bwMode="auto">
          <a:xfrm rot="-5400000">
            <a:off x="3807620" y="6288881"/>
            <a:ext cx="474662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>
                <a:effectLst/>
                <a:latin typeface="ariel" charset="0"/>
              </a:rPr>
              <a:t>Arch.</a:t>
            </a:r>
          </a:p>
        </p:txBody>
      </p:sp>
      <p:sp>
        <p:nvSpPr>
          <p:cNvPr id="101405" name="Rectangle 28"/>
          <p:cNvSpPr>
            <a:spLocks noChangeArrowheads="1"/>
          </p:cNvSpPr>
          <p:nvPr/>
        </p:nvSpPr>
        <p:spPr bwMode="auto">
          <a:xfrm rot="-5400000">
            <a:off x="6496051" y="3876675"/>
            <a:ext cx="3898900" cy="930275"/>
          </a:xfrm>
          <a:prstGeom prst="rect">
            <a:avLst/>
          </a:prstGeom>
          <a:solidFill>
            <a:srgbClr val="B0F6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/>
            <a:endParaRPr lang="en-US" sz="1200" b="1">
              <a:effectLst/>
              <a:latin typeface="ariel" charset="0"/>
            </a:endParaRPr>
          </a:p>
        </p:txBody>
      </p:sp>
      <p:sp>
        <p:nvSpPr>
          <p:cNvPr id="101406" name="Text Box 29"/>
          <p:cNvSpPr txBox="1">
            <a:spLocks noChangeArrowheads="1"/>
          </p:cNvSpPr>
          <p:nvPr/>
        </p:nvSpPr>
        <p:spPr bwMode="auto">
          <a:xfrm rot="-5400000">
            <a:off x="3425032" y="3072606"/>
            <a:ext cx="1239838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>
                <a:effectLst/>
                <a:latin typeface="ariel" charset="0"/>
              </a:rPr>
              <a:t>Productivity</a:t>
            </a:r>
          </a:p>
        </p:txBody>
      </p:sp>
      <p:sp>
        <p:nvSpPr>
          <p:cNvPr id="101407" name="Text Box 30"/>
          <p:cNvSpPr txBox="1">
            <a:spLocks noChangeArrowheads="1"/>
          </p:cNvSpPr>
          <p:nvPr/>
        </p:nvSpPr>
        <p:spPr bwMode="auto">
          <a:xfrm rot="-5400000">
            <a:off x="3591719" y="4614069"/>
            <a:ext cx="906463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>
                <a:effectLst/>
                <a:latin typeface="ariel" charset="0"/>
              </a:rPr>
              <a:t>Efficiency</a:t>
            </a:r>
          </a:p>
        </p:txBody>
      </p:sp>
      <p:sp>
        <p:nvSpPr>
          <p:cNvPr id="101408" name="Text Box 31"/>
          <p:cNvSpPr txBox="1">
            <a:spLocks noChangeArrowheads="1"/>
          </p:cNvSpPr>
          <p:nvPr/>
        </p:nvSpPr>
        <p:spPr bwMode="auto">
          <a:xfrm rot="-5400000">
            <a:off x="8459788" y="4033838"/>
            <a:ext cx="1095375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>
                <a:effectLst/>
                <a:latin typeface="ariel" charset="0"/>
              </a:rPr>
              <a:t>Correctness</a:t>
            </a:r>
          </a:p>
        </p:txBody>
      </p:sp>
      <p:sp>
        <p:nvSpPr>
          <p:cNvPr id="101409" name="Text Box 32"/>
          <p:cNvSpPr txBox="1">
            <a:spLocks noChangeArrowheads="1"/>
          </p:cNvSpPr>
          <p:nvPr/>
        </p:nvSpPr>
        <p:spPr bwMode="auto">
          <a:xfrm rot="-5400000">
            <a:off x="3506788" y="1812925"/>
            <a:ext cx="1076325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>
                <a:effectLst/>
                <a:latin typeface="ariel" charset="0"/>
              </a:rPr>
              <a:t>Apps</a:t>
            </a:r>
          </a:p>
        </p:txBody>
      </p:sp>
      <p:sp>
        <p:nvSpPr>
          <p:cNvPr id="101410" name="Text Box 33"/>
          <p:cNvSpPr txBox="1">
            <a:spLocks noChangeArrowheads="1"/>
          </p:cNvSpPr>
          <p:nvPr/>
        </p:nvSpPr>
        <p:spPr bwMode="auto">
          <a:xfrm>
            <a:off x="4497388" y="2532063"/>
            <a:ext cx="3409950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b="1">
                <a:effectLst/>
                <a:latin typeface="ariel" charset="0"/>
              </a:rPr>
              <a:t>Composition &amp; Coordination Language (C&amp;CL)</a:t>
            </a:r>
          </a:p>
        </p:txBody>
      </p:sp>
      <p:sp>
        <p:nvSpPr>
          <p:cNvPr id="101411" name="Rectangle 34"/>
          <p:cNvSpPr>
            <a:spLocks noChangeArrowheads="1"/>
          </p:cNvSpPr>
          <p:nvPr/>
        </p:nvSpPr>
        <p:spPr bwMode="auto">
          <a:xfrm>
            <a:off x="5384800" y="3275013"/>
            <a:ext cx="1077913" cy="735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Parallel Libraries</a:t>
            </a:r>
            <a:endParaRPr lang="en-US" sz="1200">
              <a:effectLst/>
              <a:latin typeface="ariel" charset="0"/>
            </a:endParaRPr>
          </a:p>
        </p:txBody>
      </p:sp>
      <p:sp>
        <p:nvSpPr>
          <p:cNvPr id="101412" name="Rectangle 35"/>
          <p:cNvSpPr>
            <a:spLocks noChangeArrowheads="1"/>
          </p:cNvSpPr>
          <p:nvPr/>
        </p:nvSpPr>
        <p:spPr bwMode="auto">
          <a:xfrm>
            <a:off x="6462713" y="3275013"/>
            <a:ext cx="1517650" cy="735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0" rIns="182880" bIns="0" anchor="ctr"/>
          <a:lstStyle/>
          <a:p>
            <a:pPr algn="ctr"/>
            <a:r>
              <a:rPr lang="en-US" sz="1200" b="1">
                <a:effectLst/>
                <a:latin typeface="ariel" charset="0"/>
              </a:rPr>
              <a:t>Parallel Frameworks</a:t>
            </a:r>
            <a:endParaRPr lang="en-US" sz="1200">
              <a:effectLst/>
              <a:latin typeface="ariel" charset="0"/>
            </a:endParaRPr>
          </a:p>
        </p:txBody>
      </p:sp>
      <p:sp>
        <p:nvSpPr>
          <p:cNvPr id="101413" name="Text Box 36"/>
          <p:cNvSpPr txBox="1">
            <a:spLocks noChangeArrowheads="1"/>
          </p:cNvSpPr>
          <p:nvPr/>
        </p:nvSpPr>
        <p:spPr bwMode="auto">
          <a:xfrm>
            <a:off x="8027988" y="2601913"/>
            <a:ext cx="854075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200" b="1">
                <a:effectLst/>
                <a:latin typeface="ariel" charset="0"/>
              </a:rPr>
              <a:t>Static Verification</a:t>
            </a:r>
          </a:p>
        </p:txBody>
      </p:sp>
      <p:sp>
        <p:nvSpPr>
          <p:cNvPr id="101414" name="Text Box 37"/>
          <p:cNvSpPr txBox="1">
            <a:spLocks noChangeArrowheads="1"/>
          </p:cNvSpPr>
          <p:nvPr/>
        </p:nvSpPr>
        <p:spPr bwMode="auto">
          <a:xfrm>
            <a:off x="8077200" y="4970463"/>
            <a:ext cx="75565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200" b="1">
                <a:effectLst/>
                <a:latin typeface="ariel" charset="0"/>
              </a:rPr>
              <a:t>Dynamic Checking</a:t>
            </a:r>
          </a:p>
        </p:txBody>
      </p:sp>
      <p:sp>
        <p:nvSpPr>
          <p:cNvPr id="101415" name="Text Box 38"/>
          <p:cNvSpPr txBox="1">
            <a:spLocks noChangeArrowheads="1"/>
          </p:cNvSpPr>
          <p:nvPr/>
        </p:nvSpPr>
        <p:spPr bwMode="auto">
          <a:xfrm>
            <a:off x="8029575" y="5614988"/>
            <a:ext cx="831850" cy="5476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200" b="1">
                <a:effectLst/>
                <a:latin typeface="ariel" charset="0"/>
              </a:rPr>
              <a:t>Debugging</a:t>
            </a:r>
          </a:p>
          <a:p>
            <a:pPr algn="ctr"/>
            <a:r>
              <a:rPr lang="en-US" sz="1200" b="1">
                <a:effectLst/>
                <a:latin typeface="ariel" charset="0"/>
              </a:rPr>
              <a:t>with Replay</a:t>
            </a:r>
          </a:p>
        </p:txBody>
      </p:sp>
      <p:sp>
        <p:nvSpPr>
          <p:cNvPr id="101416" name="Text Box 39"/>
          <p:cNvSpPr txBox="1">
            <a:spLocks noChangeArrowheads="1"/>
          </p:cNvSpPr>
          <p:nvPr/>
        </p:nvSpPr>
        <p:spPr bwMode="auto">
          <a:xfrm>
            <a:off x="8077200" y="4237038"/>
            <a:ext cx="754063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200" b="1">
                <a:effectLst/>
                <a:latin typeface="ariel" charset="0"/>
              </a:rPr>
              <a:t>Directed Testing</a:t>
            </a:r>
          </a:p>
        </p:txBody>
      </p:sp>
      <p:sp>
        <p:nvSpPr>
          <p:cNvPr id="101417" name="Text Box 40"/>
          <p:cNvSpPr txBox="1">
            <a:spLocks noChangeArrowheads="1"/>
          </p:cNvSpPr>
          <p:nvPr/>
        </p:nvSpPr>
        <p:spPr bwMode="auto">
          <a:xfrm>
            <a:off x="6111875" y="4708525"/>
            <a:ext cx="812800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b="1">
                <a:effectLst/>
                <a:latin typeface="ariel" charset="0"/>
              </a:rPr>
              <a:t>Autotuners</a:t>
            </a:r>
          </a:p>
        </p:txBody>
      </p:sp>
      <p:sp>
        <p:nvSpPr>
          <p:cNvPr id="101418" name="Text Box 41"/>
          <p:cNvSpPr txBox="1">
            <a:spLocks noChangeArrowheads="1"/>
          </p:cNvSpPr>
          <p:nvPr/>
        </p:nvSpPr>
        <p:spPr bwMode="auto">
          <a:xfrm>
            <a:off x="5041900" y="2946400"/>
            <a:ext cx="2300288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200" b="1">
                <a:effectLst/>
                <a:latin typeface="ariel" charset="0"/>
              </a:rPr>
              <a:t>C&amp;CL Compiler/Interpreter</a:t>
            </a:r>
          </a:p>
        </p:txBody>
      </p:sp>
      <p:sp>
        <p:nvSpPr>
          <p:cNvPr id="101419" name="Text Box 42"/>
          <p:cNvSpPr txBox="1">
            <a:spLocks noChangeArrowheads="1"/>
          </p:cNvSpPr>
          <p:nvPr/>
        </p:nvSpPr>
        <p:spPr bwMode="auto">
          <a:xfrm>
            <a:off x="4392613" y="4225925"/>
            <a:ext cx="1433512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200" b="1">
                <a:effectLst/>
                <a:latin typeface="ariel" charset="0"/>
              </a:rPr>
              <a:t>Efficiency Languages</a:t>
            </a:r>
          </a:p>
        </p:txBody>
      </p:sp>
      <p:sp>
        <p:nvSpPr>
          <p:cNvPr id="1264683" name="Freeform 43"/>
          <p:cNvSpPr>
            <a:spLocks/>
          </p:cNvSpPr>
          <p:nvPr/>
        </p:nvSpPr>
        <p:spPr bwMode="auto">
          <a:xfrm>
            <a:off x="4454525" y="1582738"/>
            <a:ext cx="3525838" cy="8096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0" y="336"/>
              </a:cxn>
              <a:cxn ang="0">
                <a:pos x="96" y="336"/>
              </a:cxn>
              <a:cxn ang="0">
                <a:pos x="96" y="0"/>
              </a:cxn>
              <a:cxn ang="0">
                <a:pos x="3312" y="0"/>
              </a:cxn>
              <a:cxn ang="0">
                <a:pos x="3312" y="336"/>
              </a:cxn>
              <a:cxn ang="0">
                <a:pos x="3456" y="336"/>
              </a:cxn>
              <a:cxn ang="0">
                <a:pos x="3456" y="528"/>
              </a:cxn>
              <a:cxn ang="0">
                <a:pos x="0" y="528"/>
              </a:cxn>
            </a:cxnLst>
            <a:rect l="0" t="0" r="r" b="b"/>
            <a:pathLst>
              <a:path w="3456" h="528">
                <a:moveTo>
                  <a:pt x="0" y="528"/>
                </a:moveTo>
                <a:lnTo>
                  <a:pt x="0" y="336"/>
                </a:lnTo>
                <a:lnTo>
                  <a:pt x="96" y="336"/>
                </a:lnTo>
                <a:lnTo>
                  <a:pt x="96" y="0"/>
                </a:lnTo>
                <a:lnTo>
                  <a:pt x="3312" y="0"/>
                </a:lnTo>
                <a:lnTo>
                  <a:pt x="3312" y="336"/>
                </a:lnTo>
                <a:lnTo>
                  <a:pt x="3456" y="336"/>
                </a:lnTo>
                <a:lnTo>
                  <a:pt x="3456" y="528"/>
                </a:lnTo>
                <a:lnTo>
                  <a:pt x="0" y="528"/>
                </a:lnTo>
                <a:close/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1421" name="Text Box 44"/>
          <p:cNvSpPr txBox="1">
            <a:spLocks noChangeArrowheads="1"/>
          </p:cNvSpPr>
          <p:nvPr/>
        </p:nvSpPr>
        <p:spPr bwMode="auto">
          <a:xfrm>
            <a:off x="8029575" y="3411538"/>
            <a:ext cx="852488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200" b="1">
                <a:effectLst/>
                <a:latin typeface="ariel" charset="0"/>
              </a:rPr>
              <a:t>Type Systems</a:t>
            </a:r>
          </a:p>
        </p:txBody>
      </p:sp>
      <p:sp>
        <p:nvSpPr>
          <p:cNvPr id="101422" name="Text Box 45"/>
          <p:cNvSpPr txBox="1">
            <a:spLocks noChangeArrowheads="1"/>
          </p:cNvSpPr>
          <p:nvPr/>
        </p:nvSpPr>
        <p:spPr bwMode="auto">
          <a:xfrm>
            <a:off x="4397375" y="989013"/>
            <a:ext cx="3789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effectLst/>
                <a:latin typeface="Tahoma" pitchFamily="34" charset="0"/>
              </a:rPr>
              <a:t>Easy to write correct programs that run </a:t>
            </a:r>
          </a:p>
          <a:p>
            <a:pPr algn="ctr"/>
            <a:r>
              <a:rPr lang="en-US" sz="1600" i="1">
                <a:effectLst/>
                <a:latin typeface="Tahoma" pitchFamily="34" charset="0"/>
              </a:rPr>
              <a:t>efficiently and scale up on manycore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 rot="-5400000">
            <a:off x="2878932" y="3918743"/>
            <a:ext cx="2971800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>
                <a:effectLst/>
                <a:latin typeface="ariel" charset="0"/>
              </a:rPr>
              <a:t>Diagnosing Power/Performance Bottlenecks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  <a:ea typeface="ＭＳ Ｐゴシック" pitchFamily="34" charset="-128"/>
              </a:rPr>
              <a:t>Conclusion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Power wall + Memory Wall = Brick Wall for serial computers</a:t>
            </a:r>
          </a:p>
          <a:p>
            <a:r>
              <a:rPr lang="en-US" smtClean="0">
                <a:ea typeface="ＭＳ Ｐゴシック" pitchFamily="34" charset="-128"/>
              </a:rPr>
              <a:t>Industry bet its future on parallel computing, one of the hardest problems in CS</a:t>
            </a:r>
          </a:p>
          <a:p>
            <a:r>
              <a:rPr lang="en-US" smtClean="0">
                <a:ea typeface="ＭＳ Ｐゴシック" pitchFamily="34" charset="-128"/>
              </a:rPr>
              <a:t>Most important challenge for the research community in 50 years.</a:t>
            </a:r>
          </a:p>
          <a:p>
            <a:r>
              <a:rPr lang="en-US" smtClean="0">
                <a:ea typeface="ＭＳ Ｐゴシック" pitchFamily="34" charset="-128"/>
              </a:rPr>
              <a:t>Once in a career opportunity to reinvent whole hardware/software stack if can make it easy to write correct, efficient, portable, scalable parallel programs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F41B38-86A3-4377-83D8-CFAB85EC2917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F89047-64F8-448D-A88B-F1F4C9235EA8}" type="slidenum">
              <a:rPr lang="en-US"/>
              <a:pPr/>
              <a:t>49</a:t>
            </a:fld>
            <a:endParaRPr lang="en-US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311150"/>
            <a:ext cx="7315200" cy="7461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Acknowledgments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1225"/>
            <a:ext cx="8991600" cy="5581650"/>
          </a:xfrm>
        </p:spPr>
        <p:txBody>
          <a:bodyPr/>
          <a:lstStyle/>
          <a:p>
            <a:pPr eaLnBrk="1" hangingPunct="1"/>
            <a:r>
              <a:rPr lang="en-US" sz="2600" smtClean="0">
                <a:ea typeface="ＭＳ Ｐゴシック" pitchFamily="34" charset="-128"/>
              </a:rPr>
              <a:t>Intel and Microsoft for being founding sponsors</a:t>
            </a:r>
            <a:br>
              <a:rPr lang="en-US" sz="2600" smtClean="0">
                <a:ea typeface="ＭＳ Ｐゴシック" pitchFamily="34" charset="-128"/>
              </a:rPr>
            </a:br>
            <a:r>
              <a:rPr lang="en-US" sz="2600" smtClean="0">
                <a:ea typeface="ＭＳ Ｐゴシック" pitchFamily="34" charset="-128"/>
              </a:rPr>
              <a:t> of the Par Lab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Faculty, Students, and Staff in Par Lab</a:t>
            </a:r>
          </a:p>
          <a:p>
            <a:pPr eaLnBrk="1" hangingPunct="1"/>
            <a:r>
              <a:rPr lang="en-US" sz="2600" b="1" smtClean="0">
                <a:solidFill>
                  <a:srgbClr val="0000FF"/>
                </a:solidFill>
                <a:ea typeface="ＭＳ Ｐゴシック" pitchFamily="34" charset="-128"/>
              </a:rPr>
              <a:t>See parlab.eecs.berkeley.edu</a:t>
            </a:r>
            <a:endParaRPr lang="en-US" sz="3400" b="1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RAMP based on work of RAMP Developers: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Krste Asanovic (Berkeley), Derek Chiou (Texas),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James Hoe  (CMU), Christos Kozyrakis (Stanford),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Shih-Lien Lu  (Intel), Mark Oskin  (Washington),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David Patterson (Berkeley, Co-PI), and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John Wawrzynek (Berkeley, PI)</a:t>
            </a:r>
          </a:p>
          <a:p>
            <a:pPr eaLnBrk="1" hangingPunct="1"/>
            <a:r>
              <a:rPr lang="en-US" sz="2600" b="1" smtClean="0">
                <a:solidFill>
                  <a:srgbClr val="0000FF"/>
                </a:solidFill>
                <a:ea typeface="ＭＳ Ｐゴシック" pitchFamily="34" charset="-128"/>
              </a:rPr>
              <a:t>See ramp.eecs.berkeley.edu</a:t>
            </a:r>
          </a:p>
          <a:p>
            <a:pPr eaLnBrk="1" hangingPunct="1"/>
            <a:r>
              <a:rPr lang="en-US" sz="2600" b="1" smtClean="0">
                <a:solidFill>
                  <a:srgbClr val="0000FF"/>
                </a:solidFill>
                <a:ea typeface="ＭＳ Ｐゴシック" pitchFamily="34" charset="-128"/>
              </a:rPr>
              <a:t>CACM update (if time permits)</a:t>
            </a:r>
            <a:endParaRPr lang="en-US" sz="2600" b="1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104453" name="Picture 4" descr="Viewlogo_new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0" y="0"/>
            <a:ext cx="1778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Change in ITS Roadmap in 2 yrs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-304800" y="1276350"/>
            <a:ext cx="11461750" cy="7024688"/>
          </a:xfrm>
        </p:spPr>
        <p:txBody>
          <a:bodyPr/>
          <a:lstStyle/>
          <a:p>
            <a:pPr eaLnBrk="1" hangingPunct="1"/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A2D7BF-2276-46AE-9241-AB3EB3F6E306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565150" y="1335088"/>
            <a:ext cx="7832725" cy="4773612"/>
            <a:chOff x="-41229" y="0"/>
            <a:chExt cx="3178711" cy="2093128"/>
          </a:xfrm>
        </p:grpSpPr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-41229" y="0"/>
              <a:ext cx="3178711" cy="2093128"/>
              <a:chOff x="-41229" y="0"/>
              <a:chExt cx="3178711" cy="2093128"/>
            </a:xfrm>
          </p:grpSpPr>
          <p:graphicFrame>
            <p:nvGraphicFramePr>
              <p:cNvPr id="9" name="Chart 8"/>
              <p:cNvGraphicFramePr>
                <a:graphicFrameLocks/>
              </p:cNvGraphicFramePr>
              <p:nvPr/>
            </p:nvGraphicFramePr>
            <p:xfrm>
              <a:off x="134864" y="0"/>
              <a:ext cx="3002618" cy="20931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TextBox 2"/>
              <p:cNvSpPr txBox="1"/>
              <p:nvPr/>
            </p:nvSpPr>
            <p:spPr>
              <a:xfrm rot="16200000">
                <a:off x="-168702" y="1300376"/>
                <a:ext cx="430181" cy="17523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Clock Rate (GHz)</a:t>
                </a:r>
              </a:p>
            </p:txBody>
          </p:sp>
          <p:sp>
            <p:nvSpPr>
              <p:cNvPr id="11" name="TextBox 3"/>
              <p:cNvSpPr txBox="1"/>
              <p:nvPr/>
            </p:nvSpPr>
            <p:spPr>
              <a:xfrm>
                <a:off x="1750420" y="252679"/>
                <a:ext cx="1117767" cy="1628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2005 Roadmap</a:t>
                </a:r>
              </a:p>
            </p:txBody>
          </p: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2214307" y="482431"/>
                <a:ext cx="163580" cy="148177"/>
              </a:xfrm>
              <a:prstGeom prst="line">
                <a:avLst/>
              </a:prstGeom>
              <a:noFill/>
              <a:ln w="12700">
                <a:solidFill>
                  <a:srgbClr val="8AD00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3" name="TextBox 6"/>
              <p:cNvSpPr txBox="1"/>
              <p:nvPr/>
            </p:nvSpPr>
            <p:spPr>
              <a:xfrm>
                <a:off x="2046773" y="905607"/>
                <a:ext cx="862001" cy="19281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2007 Roadmap</a:t>
                </a:r>
              </a:p>
            </p:txBody>
          </p:sp>
          <p:cxnSp>
            <p:nvCxnSpPr>
              <p:cNvPr id="14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2383714" y="1142972"/>
                <a:ext cx="147533" cy="119030"/>
              </a:xfrm>
              <a:prstGeom prst="line">
                <a:avLst/>
              </a:prstGeom>
              <a:noFill/>
              <a:ln w="12700">
                <a:solidFill>
                  <a:srgbClr val="67659E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5" name="TextBox 8"/>
              <p:cNvSpPr txBox="1"/>
              <p:nvPr/>
            </p:nvSpPr>
            <p:spPr>
              <a:xfrm>
                <a:off x="471591" y="1113040"/>
                <a:ext cx="968946" cy="13364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Intel single core</a:t>
                </a:r>
              </a:p>
            </p:txBody>
          </p: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 rot="16200000" flipH="1">
                <a:off x="821372" y="1320126"/>
                <a:ext cx="148266" cy="121118"/>
              </a:xfrm>
              <a:prstGeom prst="line">
                <a:avLst/>
              </a:prstGeom>
              <a:noFill/>
              <a:ln w="12700">
                <a:solidFill>
                  <a:srgbClr val="00D0CE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7" name="TextBox 12"/>
              <p:cNvSpPr txBox="1"/>
              <p:nvPr/>
            </p:nvSpPr>
            <p:spPr>
              <a:xfrm>
                <a:off x="1858009" y="1499368"/>
                <a:ext cx="969591" cy="26729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Intel multicore</a:t>
                </a:r>
              </a:p>
            </p:txBody>
          </p: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723362" y="1573848"/>
                <a:ext cx="188764" cy="73785"/>
              </a:xfrm>
              <a:prstGeom prst="line">
                <a:avLst/>
              </a:prstGeom>
              <a:noFill/>
              <a:ln w="12700">
                <a:solidFill>
                  <a:srgbClr val="3F7EC1"/>
                </a:solidFill>
                <a:round/>
                <a:headEnd type="arrow" w="med" len="med"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8" name="Curved Connector 7"/>
            <p:cNvCxnSpPr>
              <a:cxnSpLocks noChangeShapeType="1"/>
            </p:cNvCxnSpPr>
            <p:nvPr/>
          </p:nvCxnSpPr>
          <p:spPr bwMode="auto">
            <a:xfrm>
              <a:off x="1293005" y="1484750"/>
              <a:ext cx="174591" cy="59167"/>
            </a:xfrm>
            <a:prstGeom prst="curvedConnector3">
              <a:avLst>
                <a:gd name="adj1" fmla="val 97370"/>
              </a:avLst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46088"/>
            <a:ext cx="7315200" cy="746125"/>
          </a:xfrm>
        </p:spPr>
        <p:txBody>
          <a:bodyPr>
            <a:normAutofit/>
          </a:bodyPr>
          <a:lstStyle/>
          <a:p>
            <a:r>
              <a:rPr lang="en-US" sz="2900" smtClean="0">
                <a:ea typeface="ＭＳ Ｐゴシック" pitchFamily="34" charset="-128"/>
              </a:rPr>
              <a:t>CACM Rebooted July 2008: to become</a:t>
            </a:r>
            <a:br>
              <a:rPr lang="en-US" sz="2900" smtClean="0">
                <a:ea typeface="ＭＳ Ｐゴシック" pitchFamily="34" charset="-128"/>
              </a:rPr>
            </a:br>
            <a:r>
              <a:rPr lang="en-US" sz="2900" smtClean="0">
                <a:ea typeface="ＭＳ Ｐゴシック" pitchFamily="34" charset="-128"/>
              </a:rPr>
              <a:t>Best Read Computing Publication?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34" charset="-128"/>
              </a:rPr>
              <a:t>New direction, editor, editorial board, content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Moshe Vardi as EIC + all star editorial board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34" charset="-128"/>
              </a:rPr>
              <a:t>3 News Articles for MS/PhD in CS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E.g., “Cloud Computing”, “Dependable Design”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34" charset="-128"/>
              </a:rPr>
              <a:t>6 Viewpoints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Interview: “The ‘Art’ of being Don Knuth”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“Technology Curriculum for 21</a:t>
            </a:r>
            <a:r>
              <a:rPr lang="en-US" sz="2200" baseline="30000" smtClean="0">
                <a:ea typeface="ＭＳ Ｐゴシック" pitchFamily="34" charset="-128"/>
              </a:rPr>
              <a:t>st</a:t>
            </a:r>
            <a:r>
              <a:rPr lang="en-US" sz="2200" smtClean="0">
                <a:ea typeface="ＭＳ Ｐゴシック" pitchFamily="34" charset="-128"/>
              </a:rPr>
              <a:t> Century”: Stephen Andriole (Villanova) vs. Eric Roberts (Stanford)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34" charset="-128"/>
              </a:rPr>
              <a:t>3 Practice articles: Merged </a:t>
            </a:r>
            <a:r>
              <a:rPr lang="en-US" sz="2800" i="1" smtClean="0">
                <a:ea typeface="ＭＳ Ｐゴシック" pitchFamily="34" charset="-128"/>
              </a:rPr>
              <a:t>Queue </a:t>
            </a:r>
            <a:r>
              <a:rPr lang="en-US" sz="2800" smtClean="0">
                <a:ea typeface="ＭＳ Ｐゴシック" pitchFamily="34" charset="-128"/>
              </a:rPr>
              <a:t>with </a:t>
            </a:r>
            <a:r>
              <a:rPr lang="en-US" sz="2800" i="1" smtClean="0">
                <a:ea typeface="ＭＳ Ｐゴシック" pitchFamily="34" charset="-128"/>
              </a:rPr>
              <a:t>CACM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“Beyond Relational Databases” (Margo Seltzer, Oracle), “Flash Storage” (Adam Leventhal, Sun), “XML Fever”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34" charset="-128"/>
              </a:rPr>
              <a:t>2 Contributed Articles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“Web Science” (Hendler, Shadbolt, Hall, Berners-Lee, …) 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“Revolution inside the box” (Mark Oskin, Wash.)</a:t>
            </a:r>
          </a:p>
          <a:p>
            <a:pPr lvl="1">
              <a:lnSpc>
                <a:spcPct val="80000"/>
              </a:lnSpc>
            </a:pPr>
            <a:endParaRPr lang="en-US" sz="22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446088"/>
            <a:ext cx="7315200" cy="746125"/>
          </a:xfrm>
        </p:spPr>
        <p:txBody>
          <a:bodyPr>
            <a:normAutofit/>
          </a:bodyPr>
          <a:lstStyle/>
          <a:p>
            <a:r>
              <a:rPr lang="en-US" sz="2900" smtClean="0">
                <a:ea typeface="ＭＳ Ｐゴシック" pitchFamily="34" charset="-128"/>
              </a:rPr>
              <a:t>(New) CACM is worth reading (again): </a:t>
            </a:r>
            <a:br>
              <a:rPr lang="en-US" sz="2900" smtClean="0">
                <a:ea typeface="ＭＳ Ｐゴシック" pitchFamily="34" charset="-128"/>
              </a:rPr>
            </a:br>
            <a:r>
              <a:rPr lang="en-US" sz="2900" smtClean="0">
                <a:ea typeface="ＭＳ Ｐゴシック" pitchFamily="34" charset="-128"/>
              </a:rPr>
              <a:t>Tell your friends!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11275"/>
            <a:ext cx="8450263" cy="55467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1 Review: invited overview of recent hot topic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“Transactional Memory” by J. Larus and C. Kozyrakis</a:t>
            </a:r>
          </a:p>
          <a:p>
            <a:r>
              <a:rPr lang="en-US" smtClean="0">
                <a:ea typeface="ＭＳ Ｐゴシック" pitchFamily="34" charset="-128"/>
              </a:rPr>
              <a:t>2 Research Highlights: Restore field overview?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Mine the best of 5000 conferences papers/year: Nominations, then Research Highlight Board votes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Emulate </a:t>
            </a:r>
            <a:r>
              <a:rPr lang="en-US" i="1" smtClean="0">
                <a:ea typeface="ＭＳ Ｐゴシック" pitchFamily="34" charset="-128"/>
              </a:rPr>
              <a:t>Science </a:t>
            </a:r>
            <a:r>
              <a:rPr lang="en-US" smtClean="0">
                <a:ea typeface="ＭＳ Ｐゴシック" pitchFamily="34" charset="-128"/>
              </a:rPr>
              <a:t>by having 1 page Perspective +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 8-page article revised for larger CACM audience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“CS takes on Molecular Dynamics” (Bob Colwell) + “Anton, a Special-Purpose Machine for Molecular Dynamics” (Shaw </a:t>
            </a:r>
            <a:r>
              <a:rPr lang="en-US" i="1" smtClean="0">
                <a:ea typeface="ＭＳ Ｐゴシック" pitchFamily="34" charset="-128"/>
              </a:rPr>
              <a:t>et al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“Physical Side of Computing” (Feng Shao) + “The Emergence of a Networking Primitive in Wireless Sensor Networks” (Levis,  Brewer, Culler </a:t>
            </a:r>
            <a:r>
              <a:rPr lang="en-US" i="1" smtClean="0">
                <a:ea typeface="ＭＳ Ｐゴシック" pitchFamily="34" charset="-128"/>
              </a:rPr>
              <a:t>et al</a:t>
            </a:r>
            <a:r>
              <a:rPr lang="en-US" smtClean="0"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65125" y="561975"/>
            <a:ext cx="7302500" cy="7461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Interesting, important or just doing industry’s dirty work?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76250" y="1506538"/>
            <a:ext cx="8229600" cy="504348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Jim Gray’s 12 Grand Challenges as part of Turing Award Lecture in 1998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Examined all past Turing Award Lectures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Develop list for 21</a:t>
            </a:r>
            <a:r>
              <a:rPr lang="en-US" baseline="30000" smtClean="0">
                <a:ea typeface="ＭＳ Ｐゴシック" pitchFamily="34" charset="-128"/>
              </a:rPr>
              <a:t>st</a:t>
            </a:r>
            <a:r>
              <a:rPr lang="en-US" smtClean="0">
                <a:ea typeface="ＭＳ Ｐゴシック" pitchFamily="34" charset="-128"/>
              </a:rPr>
              <a:t> Century</a:t>
            </a:r>
          </a:p>
          <a:p>
            <a:r>
              <a:rPr lang="en-US" smtClean="0">
                <a:ea typeface="ＭＳ Ｐゴシック" pitchFamily="34" charset="-128"/>
              </a:rPr>
              <a:t>Gartner 7 IT Grand Challenges in 2008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 a fundamental issue to be overcome within the field of IT whose resolutions will have broad and extremely beneficial economic, scientific or societal effects on all aspects of our lives. </a:t>
            </a:r>
          </a:p>
          <a:p>
            <a:r>
              <a:rPr lang="en-US" smtClean="0">
                <a:ea typeface="ＭＳ Ｐゴシック" pitchFamily="34" charset="-128"/>
              </a:rPr>
              <a:t>John Hennessy’s, President of Stanford, assessment of parallelism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C4739E-3C5B-40A4-AC5A-82BA23C5B9E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6615113"/>
            <a:ext cx="2133600" cy="242887"/>
          </a:xfrm>
          <a:noFill/>
        </p:spPr>
        <p:txBody>
          <a:bodyPr/>
          <a:lstStyle/>
          <a:p>
            <a:pPr algn="l"/>
            <a:fld id="{81747916-B7E8-4720-BD6C-33734ADF11D8}" type="slidenum">
              <a:rPr lang="en-US">
                <a:latin typeface="Arial" pitchFamily="34" charset="0"/>
              </a:rPr>
              <a:pPr algn="l"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1064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Gray’s List of 12 Grand Challenges</a:t>
            </a:r>
            <a:endParaRPr lang="en-US" sz="18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9144000" cy="6096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Devise an architecture that scales up </a:t>
            </a:r>
            <a:br>
              <a:rPr lang="en-US" sz="280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</a:b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by 10^6.</a:t>
            </a:r>
            <a:endParaRPr lang="en-US" sz="28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The Turing test: win the impersonation game 30% of time.</a:t>
            </a:r>
            <a:endParaRPr 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684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lphaLcPeriod"/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3.Read and understand as well as a human.</a:t>
            </a:r>
            <a:endParaRPr lang="en-US" sz="18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684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lphaLcPeriod"/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4.Think and write as well as a human.</a:t>
            </a:r>
            <a:endParaRPr lang="en-US" sz="18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Hear as well as a person (native speaker): speech to text.</a:t>
            </a:r>
            <a:endParaRPr 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Speak as well as a person (native speaker): text to speech.</a:t>
            </a:r>
            <a:endParaRPr 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See as well as a person (recognize).</a:t>
            </a:r>
            <a:endParaRPr 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Remember what is seen and heard and quickly return it on request.</a:t>
            </a:r>
            <a:endParaRPr 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Build a system that, given a text corpus, can answer questions about the text and summarize it as quickly and  precisely as a human expert.  Then add sounds: conversations, music.</a:t>
            </a: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</a:rPr>
              <a:t> Then add</a:t>
            </a: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 images, pictures, art, movies.</a:t>
            </a:r>
            <a:endParaRPr 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Simulate being some other place as an observer (Tele-Past) and a participant (Tele-Present).</a:t>
            </a:r>
            <a:endParaRPr 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ea typeface="ＭＳ Ｐゴシック" pitchFamily="34" charset="-128"/>
                <a:cs typeface="Times New Roman" pitchFamily="18" charset="0"/>
              </a:rPr>
              <a:t>Build a system  used by millions of people each day but administered  by a ½ time person.</a:t>
            </a:r>
            <a:endParaRPr lang="en-US" sz="2000" smtClean="0"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ea typeface="ＭＳ Ｐゴシック" pitchFamily="34" charset="-128"/>
                <a:cs typeface="Times New Roman" pitchFamily="18" charset="0"/>
              </a:rPr>
              <a:t>Do 9 and prove it only services authorized users.</a:t>
            </a:r>
            <a:endParaRPr lang="en-US" sz="2000" smtClean="0"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ea typeface="ＭＳ Ｐゴシック" pitchFamily="34" charset="-128"/>
                <a:cs typeface="Times New Roman" pitchFamily="18" charset="0"/>
              </a:rPr>
              <a:t>Do 9 and prove it is almost always available: (out 1 sec. per 100 years).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Automatic Programming: Given a specification, build a  system that implements the spec. Prove that the implementation matches the spec. Do it better than a team of programmers.</a:t>
            </a:r>
            <a:endParaRPr lang="en-US" sz="20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4100" y="0"/>
            <a:ext cx="17399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Gartner 7 IT Grand Challenges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Never having to manually recharge devices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z="4000" smtClean="0">
                <a:solidFill>
                  <a:srgbClr val="FF0000"/>
                </a:solidFill>
                <a:ea typeface="ＭＳ Ｐゴシック" pitchFamily="34" charset="-128"/>
              </a:rPr>
              <a:t>Parallel Programming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Non Tactile, Natural Computing Interface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Automated Speech Translation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Persistent and Reliable Long-Term Storage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Increase Programmer Productivity 100-fold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Identifying the Financial Consequences of IT Investing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E2AAA5-B110-4912-84D9-1B004B63594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John Hennessy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ea typeface="ＭＳ Ｐゴシック" pitchFamily="34" charset="-128"/>
              </a:rPr>
              <a:t>Computing Legend and President of Stanford University: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200" i="1" smtClean="0">
                <a:ea typeface="ＭＳ Ｐゴシック" pitchFamily="34" charset="-128"/>
              </a:rPr>
              <a:t>“…</a:t>
            </a:r>
            <a:r>
              <a:rPr lang="en-US" sz="3200" i="1" smtClean="0">
                <a:solidFill>
                  <a:srgbClr val="0000FF"/>
                </a:solidFill>
                <a:ea typeface="ＭＳ Ｐゴシック" pitchFamily="34" charset="-128"/>
              </a:rPr>
              <a:t>when we start talking about parallelism and ease of use of truly parallel computers, we're talking about a problem that's as hard as any that computer science has faced</a:t>
            </a:r>
            <a:r>
              <a:rPr lang="en-US" sz="3200" i="1" smtClean="0">
                <a:ea typeface="ＭＳ Ｐゴシック" pitchFamily="34" charset="-128"/>
              </a:rPr>
              <a:t>.”</a:t>
            </a:r>
            <a:r>
              <a:rPr lang="en-US" sz="3200" smtClean="0">
                <a:ea typeface="ＭＳ Ｐゴシック" pitchFamily="34" charset="-128"/>
              </a:rPr>
              <a:t>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  <a:ea typeface="ＭＳ Ｐゴシック" pitchFamily="34" charset="-128"/>
              </a:rPr>
              <a:t>“A Conversation with Hennessy and Patterson,”</a:t>
            </a:r>
            <a:r>
              <a:rPr lang="en-US" sz="2400" i="1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br>
              <a:rPr lang="en-US" sz="2400" i="1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2400" i="1" smtClean="0">
                <a:solidFill>
                  <a:srgbClr val="000000"/>
                </a:solidFill>
                <a:ea typeface="ＭＳ Ｐゴシック" pitchFamily="34" charset="-128"/>
              </a:rPr>
              <a:t>ACM Queue Magazine</a:t>
            </a:r>
            <a:r>
              <a:rPr lang="en-US" sz="2400" smtClean="0">
                <a:solidFill>
                  <a:srgbClr val="000000"/>
                </a:solidFill>
                <a:ea typeface="ＭＳ Ｐゴシック" pitchFamily="34" charset="-128"/>
              </a:rPr>
              <a:t>, 4:10, 1/07.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647ADA-8C18-4CDA-85E7-16DF57C24C2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9999CC"/>
      </a:accent2>
      <a:accent3>
        <a:srgbClr val="FFFFFF"/>
      </a:accent3>
      <a:accent4>
        <a:srgbClr val="000000"/>
      </a:accent4>
      <a:accent5>
        <a:srgbClr val="AAAAC0"/>
      </a:accent5>
      <a:accent6>
        <a:srgbClr val="8A8AB9"/>
      </a:accent6>
      <a:hlink>
        <a:srgbClr val="CCCCE6"/>
      </a:hlink>
      <a:folHlink>
        <a:srgbClr val="B2B2B2"/>
      </a:folHlink>
    </a:clrScheme>
    <a:fontScheme name="Pix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-107" charset="0"/>
          </a:defRPr>
        </a:defPPr>
      </a:lstStyle>
    </a:lnDef>
  </a:objectDefaults>
  <a:extraClrSchemeLst>
    <a:extraClrScheme>
      <a:clrScheme name="Pixel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17290</TotalTime>
  <Words>3319</Words>
  <PresentationFormat>On-screen Show (4:3)</PresentationFormat>
  <Paragraphs>857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Pixel</vt:lpstr>
      <vt:lpstr>Worksheet</vt:lpstr>
      <vt:lpstr>The Parallel Computing Landscape:  A View from Berkeley</vt:lpstr>
      <vt:lpstr>Outline</vt:lpstr>
      <vt:lpstr>A Parallel Revolution, Ready or Not</vt:lpstr>
      <vt:lpstr>2005 IT Roadmap Semiconductors</vt:lpstr>
      <vt:lpstr>Change in ITS Roadmap in 2 yrs</vt:lpstr>
      <vt:lpstr>Interesting, important or just doing industry’s dirty work?</vt:lpstr>
      <vt:lpstr>Gray’s List of 12 Grand Challenges</vt:lpstr>
      <vt:lpstr>Gartner 7 IT Grand Challenges</vt:lpstr>
      <vt:lpstr>John Hennessy</vt:lpstr>
      <vt:lpstr>Outline</vt:lpstr>
      <vt:lpstr>Why might we succeed this time?</vt:lpstr>
      <vt:lpstr>Why might we succeed this time?</vt:lpstr>
      <vt:lpstr>Context: Re-inventing Client/Server</vt:lpstr>
      <vt:lpstr>Outline</vt:lpstr>
      <vt:lpstr>Need a Fresh Approach to Parallelism</vt:lpstr>
      <vt:lpstr>Try Application Driven Research?</vt:lpstr>
      <vt:lpstr>5 Themes of Par Lab</vt:lpstr>
      <vt:lpstr>Par Lab Research Overview</vt:lpstr>
      <vt:lpstr>Theme 1. Applications. What are  the problems?</vt:lpstr>
      <vt:lpstr>Compelling Laptop/Handheld Apps (David Wessel)</vt:lpstr>
      <vt:lpstr>Content-Based Image Retrieval (Kurt Keutzer) </vt:lpstr>
      <vt:lpstr>Coronary Artery Disease (Tony Keaveny)</vt:lpstr>
      <vt:lpstr>Compelling Laptop/Handheld Apps (Nelson Morgan)  </vt:lpstr>
      <vt:lpstr>Parallel Browser  (Ras Bodik)</vt:lpstr>
      <vt:lpstr>Compelling Laptop/Handheld Apps</vt:lpstr>
      <vt:lpstr>Theme 2. Use design patterns  </vt:lpstr>
      <vt:lpstr>Theme 2. What to compute? </vt:lpstr>
      <vt:lpstr>“Motif" Popularity    (Red Hot  Blue Cool)</vt:lpstr>
      <vt:lpstr>Slide 29</vt:lpstr>
      <vt:lpstr>Themes 1 and 2 Summary</vt:lpstr>
      <vt:lpstr>Par Lab Research Overview</vt:lpstr>
      <vt:lpstr>Theme 3: Developing Parallel SW</vt:lpstr>
      <vt:lpstr>Ensuring Correctness (Koushek Sen)</vt:lpstr>
      <vt:lpstr>21st Century Code Generation (Demmel, Yelick)</vt:lpstr>
      <vt:lpstr>Example: Sparse Matrix * Vector</vt:lpstr>
      <vt:lpstr>Example: Sparse Matrix * Vector</vt:lpstr>
      <vt:lpstr>Example: Sparse Matrix * Vector</vt:lpstr>
      <vt:lpstr>Theme 3: Summary</vt:lpstr>
      <vt:lpstr>Par Lab Research Overview</vt:lpstr>
      <vt:lpstr>Theme 4: OS and Architecture  (Krste Asanovic, Eric Brewer, John Kubiatowicz)</vt:lpstr>
      <vt:lpstr>Deconstructing Operating Systems</vt:lpstr>
      <vt:lpstr>Partitions and Fast Barrier Network</vt:lpstr>
      <vt:lpstr>HW Solution: Small is Beautiful</vt:lpstr>
      <vt:lpstr>1008 Core “RAMP Blue”   (Wawrzynek, Krasnov,… at Berkeley)  </vt:lpstr>
      <vt:lpstr>Par Lab Research Overview</vt:lpstr>
      <vt:lpstr>Theme 5: Diagnosing Power/ Performance Bottlenecks</vt:lpstr>
      <vt:lpstr>Par Lab Summary</vt:lpstr>
      <vt:lpstr>Conclusion</vt:lpstr>
      <vt:lpstr>Acknowledgments</vt:lpstr>
      <vt:lpstr>CACM Rebooted July 2008: to become Best Read Computing Publication?</vt:lpstr>
      <vt:lpstr>(New) CACM is worth reading (again):  Tell your friends!</vt:lpstr>
    </vt:vector>
  </TitlesOfParts>
  <Company>David Patterson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Berkeley View:  A New Framework &amp; a New Platform for Parallel Research</dc:title>
  <dc:subject>Research Facility Summit</dc:subject>
  <dc:creator>Dave Patterson</dc:creator>
  <dc:description>Event Date: July 28 &amp; 29, 2008
Event Location: Redmond, WA</dc:description>
  <cp:lastModifiedBy>a-nakell</cp:lastModifiedBy>
  <cp:revision>824</cp:revision>
  <cp:lastPrinted>2007-07-23T16:07:28Z</cp:lastPrinted>
  <dcterms:created xsi:type="dcterms:W3CDTF">2008-07-28T14:46:48Z</dcterms:created>
  <dcterms:modified xsi:type="dcterms:W3CDTF">2008-08-01T19:05:50Z</dcterms:modified>
</cp:coreProperties>
</file>