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pdf" ContentType="application/pdf"/>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 id="2147483718" r:id="rId2"/>
  </p:sldMasterIdLst>
  <p:notesMasterIdLst>
    <p:notesMasterId r:id="rId16"/>
  </p:notesMasterIdLst>
  <p:handoutMasterIdLst>
    <p:handoutMasterId r:id="rId17"/>
  </p:handoutMasterIdLst>
  <p:sldIdLst>
    <p:sldId id="257" r:id="rId3"/>
    <p:sldId id="297" r:id="rId4"/>
    <p:sldId id="300" r:id="rId5"/>
    <p:sldId id="301" r:id="rId6"/>
    <p:sldId id="302" r:id="rId7"/>
    <p:sldId id="308" r:id="rId8"/>
    <p:sldId id="309" r:id="rId9"/>
    <p:sldId id="310" r:id="rId10"/>
    <p:sldId id="305" r:id="rId11"/>
    <p:sldId id="306" r:id="rId12"/>
    <p:sldId id="307" r:id="rId13"/>
    <p:sldId id="311" r:id="rId14"/>
    <p:sldId id="256" r:id="rId15"/>
  </p:sldIdLst>
  <p:sldSz cx="12188825" cy="6858000"/>
  <p:notesSz cx="6858000" cy="9144000"/>
  <p:defaultTextStyle>
    <a:defPPr>
      <a:defRPr lang="en-US"/>
    </a:defPPr>
    <a:lvl1pPr algn="l" defTabSz="912813"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5613" indent="1588" algn="l" defTabSz="912813"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2813" indent="1588" algn="l" defTabSz="912813"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0013" indent="1588" algn="l" defTabSz="912813"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7213" indent="1588" algn="l" defTabSz="912813"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066"/>
    <a:srgbClr val="000000"/>
    <a:srgbClr val="F3AF35"/>
    <a:srgbClr val="9C42E6"/>
    <a:srgbClr val="D1943B"/>
    <a:srgbClr val="F8F57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0" d="100"/>
          <a:sy n="60" d="100"/>
        </p:scale>
        <p:origin x="-96" y="-492"/>
      </p:cViewPr>
      <p:guideLst>
        <p:guide orient="horz" pos="144"/>
        <p:guide orient="horz" pos="895"/>
        <p:guide orient="horz" pos="1484"/>
        <p:guide orient="horz" pos="1200"/>
        <p:guide orient="horz" pos="2736"/>
        <p:guide pos="3839"/>
        <p:guide pos="325"/>
        <p:guide pos="613"/>
        <p:guide pos="7353"/>
        <p:guide pos="1190"/>
        <p:guide pos="7063"/>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4" d="100"/>
          <a:sy n="74" d="100"/>
        </p:scale>
        <p:origin x="-218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ea typeface="+mn-ea"/>
                <a:cs typeface="+mn-cs"/>
              </a:defRPr>
            </a:lvl1pPr>
          </a:lstStyle>
          <a:p>
            <a:pPr>
              <a:defRPr/>
            </a:pPr>
            <a:fld id="{DEA42E63-79B6-D840-B300-662E47C9E0D0}" type="datetime1">
              <a:rPr lang="en-US"/>
              <a:pPr>
                <a:defRPr/>
              </a:pPr>
              <a:t>7/29/2008</a:t>
            </a:fld>
            <a:endParaRPr lang="en-US"/>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ea typeface="+mn-ea"/>
                <a:cs typeface="+mn-cs"/>
              </a:defRPr>
            </a:lvl1pPr>
          </a:lstStyle>
          <a:p>
            <a:pPr>
              <a:defRPr/>
            </a:pPr>
            <a:fld id="{25F038C2-23E6-F344-BF06-9FDF23CDC29C}" type="slidenum">
              <a:rPr lang="en-US"/>
              <a:pPr>
                <a:defRPr/>
              </a:pPr>
              <a:t>‹#›</a:t>
            </a:fld>
            <a:endParaRPr lang="en-US"/>
          </a:p>
        </p:txBody>
      </p:sp>
      <p:sp>
        <p:nvSpPr>
          <p:cNvPr id="6" name="Footer Placeholder 5"/>
          <p:cNvSpPr>
            <a:spLocks noGrp="1"/>
          </p:cNvSpPr>
          <p:nvPr>
            <p:ph type="ftr" sz="quarter" idx="2"/>
          </p:nvPr>
        </p:nvSpPr>
        <p:spPr>
          <a:xfrm>
            <a:off x="0" y="8685213"/>
            <a:ext cx="6172200" cy="457200"/>
          </a:xfrm>
          <a:prstGeom prst="rect">
            <a:avLst/>
          </a:prstGeom>
        </p:spPr>
        <p:txBody>
          <a:bodyPr vert="horz" wrap="square" lIns="91440" tIns="45720" rIns="91440" bIns="45720" numCol="1" anchor="b" anchorCtr="0" compatLnSpc="1">
            <a:prstTxWarp prst="textNoShape">
              <a:avLst/>
            </a:prstTxWarp>
          </a:bodyPr>
          <a:lstStyle>
            <a:lvl1pPr>
              <a:defRPr sz="500">
                <a:solidFill>
                  <a:srgbClr val="000000"/>
                </a:solidFill>
                <a:latin typeface="Segoe" charset="0"/>
              </a:defRPr>
            </a:lvl1pPr>
          </a:lstStyle>
          <a:p>
            <a:r>
              <a:rPr lang="en-US"/>
              <a:t>© 2008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ea typeface="+mn-ea"/>
                <a:cs typeface="+mn-cs"/>
              </a:defRPr>
            </a:lvl1pPr>
          </a:lstStyle>
          <a:p>
            <a:pPr>
              <a:defRPr/>
            </a:pPr>
            <a:fld id="{CECCE5DF-B8F3-F746-8A3C-28F6955E9ED6}" type="datetime1">
              <a:rPr lang="en-US"/>
              <a:pPr>
                <a:defRPr/>
              </a:pPr>
              <a:t>7/29/2008</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wrap="square" lIns="91440" tIns="45720" rIns="91440" bIns="45720" numCol="1" anchor="b" anchorCtr="0" compatLnSpc="1">
            <a:prstTxWarp prst="textNoShape">
              <a:avLst/>
            </a:prstTxWarp>
          </a:bodyPr>
          <a:lstStyle>
            <a:lvl1pPr>
              <a:defRPr sz="500">
                <a:solidFill>
                  <a:srgbClr val="000000"/>
                </a:solidFill>
                <a:latin typeface="Segoe" charset="0"/>
              </a:defRPr>
            </a:lvl1pPr>
          </a:lstStyle>
          <a:p>
            <a:r>
              <a:rPr lang="en-US"/>
              <a:t>© 2008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ea typeface="+mn-ea"/>
                <a:cs typeface="+mn-cs"/>
              </a:defRPr>
            </a:lvl1pPr>
          </a:lstStyle>
          <a:p>
            <a:pPr>
              <a:defRPr/>
            </a:pPr>
            <a:fld id="{91E041BB-66F9-C046-93FA-DB02CBCFDBAF}"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eaLnBrk="0" fontAlgn="base" hangingPunct="0">
      <a:lnSpc>
        <a:spcPct val="90000"/>
      </a:lnSpc>
      <a:spcBef>
        <a:spcPct val="30000"/>
      </a:spcBef>
      <a:spcAft>
        <a:spcPts val="338"/>
      </a:spcAft>
      <a:defRPr sz="900" kern="1200">
        <a:solidFill>
          <a:schemeClr val="tx1"/>
        </a:solidFill>
        <a:latin typeface="Segoe" pitchFamily="34" charset="0"/>
        <a:ea typeface="ＭＳ Ｐゴシック" charset="-128"/>
        <a:cs typeface="ＭＳ Ｐゴシック" charset="-128"/>
      </a:defRPr>
    </a:lvl1pPr>
    <a:lvl2pPr marL="212725" indent="-104775"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ＭＳ Ｐゴシック" charset="-128"/>
        <a:cs typeface="+mn-cs"/>
      </a:defRPr>
    </a:lvl2pPr>
    <a:lvl3pPr marL="327025"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ＭＳ Ｐゴシック" charset="-128"/>
        <a:cs typeface="+mn-cs"/>
      </a:defRPr>
    </a:lvl3pPr>
    <a:lvl4pPr marL="482600" indent="-14605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ＭＳ Ｐゴシック" charset="-128"/>
        <a:cs typeface="+mn-cs"/>
      </a:defRPr>
    </a:lvl4pPr>
    <a:lvl5pPr marL="614363"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ＭＳ Ｐゴシック" charset="-128"/>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Segoe" charset="0"/>
            </a:endParaRPr>
          </a:p>
        </p:txBody>
      </p:sp>
      <p:sp>
        <p:nvSpPr>
          <p:cNvPr id="2970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smtClean="0"/>
          </a:p>
        </p:txBody>
      </p:sp>
      <p:sp>
        <p:nvSpPr>
          <p:cNvPr id="2970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209F70BF-8EFD-4D95-91F0-897EA638B866}" type="datetime8">
              <a:rPr lang="en-US"/>
              <a:pPr defTabSz="912813" fontAlgn="base">
                <a:spcBef>
                  <a:spcPct val="0"/>
                </a:spcBef>
                <a:spcAft>
                  <a:spcPct val="0"/>
                </a:spcAft>
                <a:defRPr/>
              </a:pPr>
              <a:t>7/29/2008 1:48 PM</a:t>
            </a:fld>
            <a:endParaRPr lang="en-US"/>
          </a:p>
        </p:txBody>
      </p:sp>
      <p:sp>
        <p:nvSpPr>
          <p:cNvPr id="20486" name="Footer Placeholder 5"/>
          <p:cNvSpPr>
            <a:spLocks noGrp="1"/>
          </p:cNvSpPr>
          <p:nvPr>
            <p:ph type="ftr" sz="quarter" idx="4"/>
          </p:nvPr>
        </p:nvSpPr>
        <p:spPr bwMode="auto">
          <a:noFill/>
          <a:ln>
            <a:miter lim="800000"/>
            <a:headEnd/>
            <a:tailEnd/>
          </a:ln>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endParaRPr lang="en-US">
              <a:solidFill>
                <a:schemeClr val="tx1"/>
              </a:solidFill>
            </a:endParaRPr>
          </a:p>
        </p:txBody>
      </p:sp>
      <p:sp>
        <p:nvSpPr>
          <p:cNvPr id="2970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4BCDF1D2-4DE0-9649-9443-432A280ED6B9}" type="slidenum">
              <a:rPr lang="en-US"/>
              <a:pPr defTabSz="912813"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1E041BB-66F9-C046-93FA-DB02CBCFDBAF}"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1E041BB-66F9-C046-93FA-DB02CBCFDBAF}"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Segoe" charset="0"/>
            </a:endParaRPr>
          </a:p>
        </p:txBody>
      </p:sp>
      <p:sp>
        <p:nvSpPr>
          <p:cNvPr id="2867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smtClean="0"/>
          </a:p>
        </p:txBody>
      </p:sp>
      <p:sp>
        <p:nvSpPr>
          <p:cNvPr id="2867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A549130F-F55A-4CBD-AB95-DCC6F61C21E4}" type="datetime8">
              <a:rPr lang="en-US"/>
              <a:pPr defTabSz="912813" fontAlgn="base">
                <a:spcBef>
                  <a:spcPct val="0"/>
                </a:spcBef>
                <a:spcAft>
                  <a:spcPct val="0"/>
                </a:spcAft>
                <a:defRPr/>
              </a:pPr>
              <a:t>7/29/2008 1:48 PM</a:t>
            </a:fld>
            <a:endParaRPr lang="en-US"/>
          </a:p>
        </p:txBody>
      </p:sp>
      <p:sp>
        <p:nvSpPr>
          <p:cNvPr id="18438" name="Footer Placeholder 5"/>
          <p:cNvSpPr>
            <a:spLocks noGrp="1"/>
          </p:cNvSpPr>
          <p:nvPr>
            <p:ph type="ftr" sz="quarter" idx="4"/>
          </p:nvPr>
        </p:nvSpPr>
        <p:spPr bwMode="auto">
          <a:noFill/>
          <a:ln>
            <a:miter lim="800000"/>
            <a:headEnd/>
            <a:tailEnd/>
          </a:ln>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endParaRPr lang="en-US">
              <a:solidFill>
                <a:schemeClr val="tx1"/>
              </a:solidFill>
            </a:endParaRPr>
          </a:p>
        </p:txBody>
      </p:sp>
      <p:sp>
        <p:nvSpPr>
          <p:cNvPr id="28679"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CEE95C4D-11EC-A04B-9FEF-F6172C74DDB1}" type="slidenum">
              <a:rPr lang="en-US"/>
              <a:pPr defTabSz="912813" fontAlgn="base">
                <a:spcBef>
                  <a:spcPct val="0"/>
                </a:spcBef>
                <a:spcAft>
                  <a:spcPct val="0"/>
                </a:spcAft>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Segoe" charset="0"/>
            </a:endParaRPr>
          </a:p>
        </p:txBody>
      </p:sp>
      <p:sp>
        <p:nvSpPr>
          <p:cNvPr id="2867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smtClean="0"/>
          </a:p>
        </p:txBody>
      </p:sp>
      <p:sp>
        <p:nvSpPr>
          <p:cNvPr id="2867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A549130F-F55A-4CBD-AB95-DCC6F61C21E4}" type="datetime8">
              <a:rPr lang="en-US"/>
              <a:pPr defTabSz="912813" fontAlgn="base">
                <a:spcBef>
                  <a:spcPct val="0"/>
                </a:spcBef>
                <a:spcAft>
                  <a:spcPct val="0"/>
                </a:spcAft>
                <a:defRPr/>
              </a:pPr>
              <a:t>7/29/2008 1:48 PM</a:t>
            </a:fld>
            <a:endParaRPr lang="en-US"/>
          </a:p>
        </p:txBody>
      </p:sp>
      <p:sp>
        <p:nvSpPr>
          <p:cNvPr id="18438" name="Footer Placeholder 5"/>
          <p:cNvSpPr>
            <a:spLocks noGrp="1"/>
          </p:cNvSpPr>
          <p:nvPr>
            <p:ph type="ftr" sz="quarter" idx="4"/>
          </p:nvPr>
        </p:nvSpPr>
        <p:spPr bwMode="auto">
          <a:noFill/>
          <a:ln>
            <a:miter lim="800000"/>
            <a:headEnd/>
            <a:tailEnd/>
          </a:ln>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endParaRPr lang="en-US">
              <a:solidFill>
                <a:schemeClr val="tx1"/>
              </a:solidFill>
            </a:endParaRPr>
          </a:p>
        </p:txBody>
      </p:sp>
      <p:sp>
        <p:nvSpPr>
          <p:cNvPr id="28679"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CEE95C4D-11EC-A04B-9FEF-F6172C74DDB1}" type="slidenum">
              <a:rPr lang="en-US"/>
              <a:pPr defTabSz="912813" fontAlgn="base">
                <a:spcBef>
                  <a:spcPct val="0"/>
                </a:spcBef>
                <a:spcAft>
                  <a:spcPct val="0"/>
                </a:spcAft>
                <a:defRPr/>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1E041BB-66F9-C046-93FA-DB02CBCFDBAF}"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1E041BB-66F9-C046-93FA-DB02CBCFDBAF}"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1E041BB-66F9-C046-93FA-DB02CBCFDBAF}"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1E041BB-66F9-C046-93FA-DB02CBCFDBAF}"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1E041BB-66F9-C046-93FA-DB02CBCFDBAF}"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1E041BB-66F9-C046-93FA-DB02CBCFDBAF}"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1E041BB-66F9-C046-93FA-DB02CBCFDBAF}"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1E041BB-66F9-C046-93FA-DB02CBCFDBAF}"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itle_2.png"/>
          <p:cNvPicPr>
            <a:picLocks noChangeAspect="1"/>
          </p:cNvPicPr>
          <p:nvPr userDrawn="1"/>
        </p:nvPicPr>
        <p:blipFill>
          <a:blip r:embed="rId2"/>
          <a:srcRect b="81670"/>
          <a:stretch>
            <a:fillRect/>
          </a:stretch>
        </p:blipFill>
        <p:spPr bwMode="auto">
          <a:xfrm>
            <a:off x="0" y="0"/>
            <a:ext cx="12192000" cy="1676400"/>
          </a:xfrm>
          <a:prstGeom prst="rect">
            <a:avLst/>
          </a:prstGeom>
          <a:noFill/>
          <a:ln w="9525">
            <a:noFill/>
            <a:miter lim="800000"/>
            <a:headEnd/>
            <a:tailEnd/>
          </a:ln>
        </p:spPr>
      </p:pic>
      <p:pic>
        <p:nvPicPr>
          <p:cNvPr id="5" name="Picture 4" descr="Research_bL.PNG"/>
          <p:cNvPicPr>
            <a:picLocks noChangeAspect="1"/>
          </p:cNvPicPr>
          <p:nvPr userDrawn="1"/>
        </p:nvPicPr>
        <p:blipFill>
          <a:blip r:embed="rId3"/>
          <a:srcRect/>
          <a:stretch>
            <a:fillRect/>
          </a:stretch>
        </p:blipFill>
        <p:spPr bwMode="auto">
          <a:xfrm>
            <a:off x="9906000" y="136525"/>
            <a:ext cx="1846263" cy="512763"/>
          </a:xfrm>
          <a:prstGeom prst="rect">
            <a:avLst/>
          </a:prstGeom>
          <a:noFill/>
          <a:ln w="9525">
            <a:noFill/>
            <a:miter lim="800000"/>
            <a:headEnd/>
            <a:tailEnd/>
          </a:ln>
        </p:spPr>
      </p:pic>
      <p:sp>
        <p:nvSpPr>
          <p:cNvPr id="2" name="Title 1"/>
          <p:cNvSpPr>
            <a:spLocks noGrp="1"/>
          </p:cNvSpPr>
          <p:nvPr>
            <p:ph type="ctrTitle"/>
          </p:nvPr>
        </p:nvSpPr>
        <p:spPr>
          <a:xfrm>
            <a:off x="973414" y="1905001"/>
            <a:ext cx="10239883" cy="1523495"/>
          </a:xfrm>
        </p:spPr>
        <p:txBody>
          <a:bodyPr>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2833" y="1905000"/>
            <a:ext cx="1071812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355850"/>
            <a:ext cx="9324523" cy="1523494"/>
          </a:xfrm>
        </p:spPr>
        <p:txBody>
          <a:bodyPr anchor="ctr" anchorCtr="0">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89124" y="4344989"/>
            <a:ext cx="9324171"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72355" y="1420813"/>
            <a:ext cx="10240158" cy="1384994"/>
          </a:xfrm>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800" b="1" i="1" u="none" strike="noStrike" kern="600" cap="none" spc="-250"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8" y="1411553"/>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29" y="1411553"/>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515938" y="4752975"/>
            <a:ext cx="7013575" cy="1662113"/>
          </a:xfrm>
          <a:prstGeom prst="rect">
            <a:avLst/>
          </a:prstGeom>
        </p:spPr>
        <p:txBody>
          <a:bodyPr wrap="none" lIns="0" tIns="0" rIns="0" bIns="0">
            <a:prstTxWarp prst="textNoShape">
              <a:avLst/>
            </a:prstTxWarp>
            <a:spAutoFit/>
          </a:bodyPr>
          <a:lstStyle/>
          <a:p>
            <a:pPr>
              <a:lnSpc>
                <a:spcPct val="90000"/>
              </a:lnSpc>
              <a:spcBef>
                <a:spcPct val="20000"/>
              </a:spcBef>
              <a:buSzPct val="85000"/>
              <a:buFont typeface="Arial" charset="0"/>
              <a:buNone/>
            </a:pPr>
            <a:r>
              <a:rPr lang="en-US" sz="6000">
                <a:latin typeface="Segoe" charset="0"/>
              </a:rPr>
              <a:t>Microsoft Research </a:t>
            </a:r>
            <a:br>
              <a:rPr lang="en-US" sz="6000">
                <a:latin typeface="Segoe" charset="0"/>
              </a:rPr>
            </a:br>
            <a:r>
              <a:rPr lang="en-US" sz="6000">
                <a:latin typeface="Segoe" charset="0"/>
              </a:rPr>
              <a:t>Faculty Summit 2008</a:t>
            </a:r>
            <a:endParaRPr lang="en-US" sz="8800">
              <a:solidFill>
                <a:schemeClr val="bg1"/>
              </a:solidFill>
              <a:latin typeface="Segoe" charset="0"/>
            </a:endParaRPr>
          </a:p>
        </p:txBody>
      </p:sp>
      <p:pic>
        <p:nvPicPr>
          <p:cNvPr id="3" name="Picture 4" descr="Research_bL_r.png"/>
          <p:cNvPicPr>
            <a:picLocks noChangeAspect="1"/>
          </p:cNvPicPr>
          <p:nvPr userDrawn="1"/>
        </p:nvPicPr>
        <p:blipFill>
          <a:blip r:embed="rId3"/>
          <a:srcRect/>
          <a:stretch>
            <a:fillRect/>
          </a:stretch>
        </p:blipFill>
        <p:spPr bwMode="auto">
          <a:xfrm>
            <a:off x="9948863" y="206375"/>
            <a:ext cx="1709737" cy="474663"/>
          </a:xfrm>
          <a:prstGeom prst="rect">
            <a:avLst/>
          </a:prstGeom>
          <a:noFill/>
          <a:ln w="9525">
            <a:noFill/>
            <a:miter lim="800000"/>
            <a:headEnd/>
            <a:tailEnd/>
          </a:ln>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4887" cy="665163"/>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15938" y="1420813"/>
            <a:ext cx="11164887"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1" tx1="lt1" bg2="dk2" tx2="lt2" accent1="accent1" accent2="accent2" accent3="accent3" accent4="accent4" accent5="accent5" accent6="accent6" hlink="hlink" folHlink="folHlink"/>
  <p:sldLayoutIdLst>
    <p:sldLayoutId id="2147483751" r:id="rId1"/>
    <p:sldLayoutId id="2147483752" r:id="rId2"/>
    <p:sldLayoutId id="2147483744" r:id="rId3"/>
    <p:sldLayoutId id="2147483745" r:id="rId4"/>
    <p:sldLayoutId id="2147483746" r:id="rId5"/>
    <p:sldLayoutId id="2147483747" r:id="rId6"/>
    <p:sldLayoutId id="2147483748" r:id="rId7"/>
    <p:sldLayoutId id="2147483749" r:id="rId8"/>
    <p:sldLayoutId id="2147483753" r:id="rId9"/>
    <p:sldLayoutId id="2147483754" r:id="rId10"/>
    <p:sldLayoutId id="2147483755" r:id="rId11"/>
  </p:sldLayoutIdLst>
  <p:transition>
    <p:fade/>
  </p:transition>
  <p:txStyles>
    <p:titleStyle>
      <a:lvl1pPr algn="l" defTabSz="1095375" rtl="0" fontAlgn="base">
        <a:lnSpc>
          <a:spcPct val="90000"/>
        </a:lnSpc>
        <a:spcBef>
          <a:spcPct val="0"/>
        </a:spcBef>
        <a:spcAft>
          <a:spcPct val="0"/>
        </a:spcAft>
        <a:defRPr lang="en-US" sz="4800" kern="1200"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ＭＳ Ｐゴシック" charset="-128"/>
          <a:cs typeface="Arial" charset="0"/>
        </a:defRPr>
      </a:lvl1pPr>
      <a:lvl2pPr algn="l" defTabSz="1095375" rtl="0" fontAlgn="base">
        <a:lnSpc>
          <a:spcPct val="90000"/>
        </a:lnSpc>
        <a:spcBef>
          <a:spcPct val="0"/>
        </a:spcBef>
        <a:spcAft>
          <a:spcPct val="0"/>
        </a:spcAft>
        <a:defRPr sz="4800">
          <a:solidFill>
            <a:schemeClr val="tx1"/>
          </a:solidFill>
          <a:latin typeface="Segoe" pitchFamily="34" charset="0"/>
          <a:ea typeface="ＭＳ Ｐゴシック" charset="-128"/>
          <a:cs typeface="Arial" pitchFamily="34" charset="0"/>
        </a:defRPr>
      </a:lvl2pPr>
      <a:lvl3pPr algn="l" defTabSz="1095375" rtl="0" fontAlgn="base">
        <a:lnSpc>
          <a:spcPct val="90000"/>
        </a:lnSpc>
        <a:spcBef>
          <a:spcPct val="0"/>
        </a:spcBef>
        <a:spcAft>
          <a:spcPct val="0"/>
        </a:spcAft>
        <a:defRPr sz="4800">
          <a:solidFill>
            <a:schemeClr val="tx1"/>
          </a:solidFill>
          <a:latin typeface="Segoe" pitchFamily="34" charset="0"/>
          <a:ea typeface="ＭＳ Ｐゴシック" charset="-128"/>
          <a:cs typeface="Arial" pitchFamily="34" charset="0"/>
        </a:defRPr>
      </a:lvl3pPr>
      <a:lvl4pPr algn="l" defTabSz="1095375" rtl="0" fontAlgn="base">
        <a:lnSpc>
          <a:spcPct val="90000"/>
        </a:lnSpc>
        <a:spcBef>
          <a:spcPct val="0"/>
        </a:spcBef>
        <a:spcAft>
          <a:spcPct val="0"/>
        </a:spcAft>
        <a:defRPr sz="4800">
          <a:solidFill>
            <a:schemeClr val="tx1"/>
          </a:solidFill>
          <a:latin typeface="Segoe" pitchFamily="34" charset="0"/>
          <a:ea typeface="ＭＳ Ｐゴシック" charset="-128"/>
          <a:cs typeface="Arial" pitchFamily="34" charset="0"/>
        </a:defRPr>
      </a:lvl4pPr>
      <a:lvl5pPr algn="l" defTabSz="1095375" rtl="0" fontAlgn="base">
        <a:lnSpc>
          <a:spcPct val="90000"/>
        </a:lnSpc>
        <a:spcBef>
          <a:spcPct val="0"/>
        </a:spcBef>
        <a:spcAft>
          <a:spcPct val="0"/>
        </a:spcAft>
        <a:defRPr sz="4800">
          <a:solidFill>
            <a:schemeClr val="tx1"/>
          </a:solidFill>
          <a:latin typeface="Segoe" pitchFamily="34" charset="0"/>
          <a:ea typeface="ＭＳ Ｐゴシック" charset="-128"/>
          <a:cs typeface="Arial" pitchFamily="34" charset="0"/>
        </a:defRPr>
      </a:lvl5pPr>
      <a:lvl6pPr marL="4572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fontAlgn="base">
        <a:lnSpc>
          <a:spcPct val="90000"/>
        </a:lnSpc>
        <a:spcBef>
          <a:spcPct val="20000"/>
        </a:spcBef>
        <a:spcAft>
          <a:spcPct val="0"/>
        </a:spcAft>
        <a:buSzPct val="85000"/>
        <a:buBlip>
          <a:blip r:embed="rId14"/>
        </a:buBlip>
        <a:defRPr sz="3200" kern="1200">
          <a:solidFill>
            <a:schemeClr val="bg1"/>
          </a:solidFill>
          <a:latin typeface="+mn-lt"/>
          <a:ea typeface="ＭＳ Ｐゴシック" charset="-128"/>
          <a:cs typeface="ＭＳ Ｐゴシック" charset="-128"/>
        </a:defRPr>
      </a:lvl1pPr>
      <a:lvl2pPr marL="914400" indent="-396875" algn="l" defTabSz="912813" rtl="0" fontAlgn="base">
        <a:lnSpc>
          <a:spcPct val="90000"/>
        </a:lnSpc>
        <a:spcBef>
          <a:spcPct val="20000"/>
        </a:spcBef>
        <a:spcAft>
          <a:spcPct val="0"/>
        </a:spcAft>
        <a:buSzPct val="85000"/>
        <a:buBlip>
          <a:blip r:embed="rId14"/>
        </a:buBlip>
        <a:defRPr sz="2800" kern="1200">
          <a:solidFill>
            <a:schemeClr val="bg1"/>
          </a:solidFill>
          <a:latin typeface="+mn-lt"/>
          <a:ea typeface="ＭＳ Ｐゴシック" charset="-128"/>
          <a:cs typeface="+mn-cs"/>
        </a:defRPr>
      </a:lvl2pPr>
      <a:lvl3pPr marL="1258888" indent="-344488" algn="l" defTabSz="912813" rtl="0" fontAlgn="base">
        <a:lnSpc>
          <a:spcPct val="90000"/>
        </a:lnSpc>
        <a:spcBef>
          <a:spcPct val="20000"/>
        </a:spcBef>
        <a:spcAft>
          <a:spcPct val="0"/>
        </a:spcAft>
        <a:buSzPct val="85000"/>
        <a:buBlip>
          <a:blip r:embed="rId14"/>
        </a:buBlip>
        <a:defRPr sz="2400" kern="1200">
          <a:solidFill>
            <a:schemeClr val="bg1"/>
          </a:solidFill>
          <a:latin typeface="+mn-lt"/>
          <a:ea typeface="ＭＳ Ｐゴシック" charset="-128"/>
          <a:cs typeface="+mn-cs"/>
        </a:defRPr>
      </a:lvl3pPr>
      <a:lvl4pPr marL="1604963" indent="-346075" algn="l" defTabSz="912813" rtl="0" fontAlgn="base">
        <a:lnSpc>
          <a:spcPct val="90000"/>
        </a:lnSpc>
        <a:spcBef>
          <a:spcPct val="20000"/>
        </a:spcBef>
        <a:spcAft>
          <a:spcPct val="0"/>
        </a:spcAft>
        <a:buSzPct val="85000"/>
        <a:buBlip>
          <a:blip r:embed="rId14"/>
        </a:buBlip>
        <a:defRPr sz="2400" kern="1200">
          <a:solidFill>
            <a:schemeClr val="bg1"/>
          </a:solidFill>
          <a:latin typeface="+mn-lt"/>
          <a:ea typeface="ＭＳ Ｐゴシック" charset="-128"/>
          <a:cs typeface="+mn-cs"/>
        </a:defRPr>
      </a:lvl4pPr>
      <a:lvl5pPr marL="1941513" indent="-336550" algn="l" defTabSz="912813" rtl="0" fontAlgn="base">
        <a:lnSpc>
          <a:spcPct val="90000"/>
        </a:lnSpc>
        <a:spcBef>
          <a:spcPct val="20000"/>
        </a:spcBef>
        <a:spcAft>
          <a:spcPct val="0"/>
        </a:spcAft>
        <a:buSzPct val="85000"/>
        <a:buBlip>
          <a:blip r:embed="rId14"/>
        </a:buBlip>
        <a:defRPr sz="2400" kern="1200">
          <a:solidFill>
            <a:schemeClr val="bg1"/>
          </a:solidFill>
          <a:latin typeface="+mn-lt"/>
          <a:ea typeface="ＭＳ Ｐゴシック"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13314" name="Picture 3" descr="white rectangle.png"/>
          <p:cNvPicPr>
            <a:picLocks noChangeAspect="1"/>
          </p:cNvPicPr>
          <p:nvPr/>
        </p:nvPicPr>
        <p:blipFill>
          <a:blip r:embed="rId4"/>
          <a:srcRect b="10452"/>
          <a:stretch>
            <a:fillRect/>
          </a:stretch>
        </p:blipFill>
        <p:spPr bwMode="auto">
          <a:xfrm>
            <a:off x="0" y="1300163"/>
            <a:ext cx="12188825" cy="5557837"/>
          </a:xfrm>
          <a:prstGeom prst="rect">
            <a:avLst/>
          </a:prstGeom>
          <a:noFill/>
          <a:ln w="9525">
            <a:noFill/>
            <a:miter lim="800000"/>
            <a:headEnd/>
            <a:tailEnd/>
          </a:ln>
        </p:spPr>
      </p:pic>
      <p:sp>
        <p:nvSpPr>
          <p:cNvPr id="2" name="Title Placeholder 1"/>
          <p:cNvSpPr>
            <a:spLocks noGrp="1"/>
          </p:cNvSpPr>
          <p:nvPr>
            <p:ph type="title"/>
          </p:nvPr>
        </p:nvSpPr>
        <p:spPr>
          <a:xfrm>
            <a:off x="508000" y="230188"/>
            <a:ext cx="11172825"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3316" name="Text Placeholder 2"/>
          <p:cNvSpPr>
            <a:spLocks noGrp="1"/>
          </p:cNvSpPr>
          <p:nvPr>
            <p:ph type="body" idx="1"/>
          </p:nvPr>
        </p:nvSpPr>
        <p:spPr bwMode="auto">
          <a:xfrm>
            <a:off x="963613" y="1905000"/>
            <a:ext cx="10717212"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50" r:id="rId1"/>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ＭＳ Ｐゴシック"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Segoe" pitchFamily="34" charset="0"/>
          <a:ea typeface="ＭＳ Ｐゴシック" charset="-128"/>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Segoe" pitchFamily="34" charset="0"/>
          <a:ea typeface="ＭＳ Ｐゴシック" charset="-128"/>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Segoe" pitchFamily="34" charset="0"/>
          <a:ea typeface="ＭＳ Ｐゴシック" charset="-128"/>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Segoe" pitchFamily="34" charset="0"/>
          <a:ea typeface="ＭＳ Ｐゴシック" charset="-128"/>
          <a:cs typeface="Arial" pitchFamily="34" charset="0"/>
        </a:defRPr>
      </a:lvl5pPr>
      <a:lvl6pPr marL="4572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42900" indent="-342900"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ＭＳ Ｐゴシック" charset="-128"/>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ＭＳ Ｐゴシック" charset="-128"/>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ＭＳ Ｐゴシック" charset="-128"/>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ＭＳ Ｐゴシック" charset="-128"/>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ＭＳ Ｐゴシック" charset="-128"/>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20.pd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8.pdf"/><Relationship Id="rId10" Type="http://schemas.openxmlformats.org/officeDocument/2006/relationships/image" Target="../media/image20.png"/><Relationship Id="rId4" Type="http://schemas.openxmlformats.org/officeDocument/2006/relationships/image" Target="../media/image17.jpeg"/><Relationship Id="rId9" Type="http://schemas.openxmlformats.org/officeDocument/2006/relationships/image" Target="../media/image22.pdf"/></Relationships>
</file>

<file path=ppt/slides/_rels/slide4.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tif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file:///\\rfs-slideedit-2\Root\RFS-BREAKOUT%20SERVER\Formatted\Lee_eScience\smoke-wmv95.wmv" TargetMode="External"/><Relationship Id="rId5" Type="http://schemas.openxmlformats.org/officeDocument/2006/relationships/image" Target="../media/image25.tiff"/><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3414" y="1905001"/>
            <a:ext cx="10828218" cy="1523495"/>
          </a:xfrm>
        </p:spPr>
        <p:txBody>
          <a:bodyPr/>
          <a:lstStyle/>
          <a:p>
            <a:pPr>
              <a:defRPr/>
            </a:pPr>
            <a:r>
              <a:rPr dirty="0" smtClean="0"/>
              <a:t>eScience: Data, Computing, and Crowds</a:t>
            </a:r>
            <a:endParaRPr dirty="0"/>
          </a:p>
        </p:txBody>
      </p:sp>
      <p:sp>
        <p:nvSpPr>
          <p:cNvPr id="3" name="Subtitle 2"/>
          <p:cNvSpPr>
            <a:spLocks noGrp="1"/>
          </p:cNvSpPr>
          <p:nvPr>
            <p:ph type="subTitle" idx="1"/>
          </p:nvPr>
        </p:nvSpPr>
        <p:spPr>
          <a:xfrm>
            <a:off x="973138" y="4344988"/>
            <a:ext cx="10239375" cy="461962"/>
          </a:xfrm>
        </p:spPr>
        <p:txBody>
          <a:bodyPr/>
          <a:lstStyle/>
          <a:p>
            <a:pPr>
              <a:spcBef>
                <a:spcPct val="0"/>
              </a:spcBef>
            </a:pPr>
            <a:r>
              <a:rPr lang="en-US" dirty="0" smtClean="0">
                <a:solidFill>
                  <a:srgbClr val="3D618C"/>
                </a:solidFill>
              </a:rPr>
              <a:t>Peter Lee</a:t>
            </a:r>
          </a:p>
          <a:p>
            <a:pPr>
              <a:spcBef>
                <a:spcPct val="0"/>
              </a:spcBef>
            </a:pPr>
            <a:r>
              <a:rPr lang="en-US" dirty="0" smtClean="0">
                <a:solidFill>
                  <a:srgbClr val="3D618C"/>
                </a:solidFill>
              </a:rPr>
              <a:t>Head, Computer Science Department</a:t>
            </a:r>
          </a:p>
          <a:p>
            <a:pPr>
              <a:spcBef>
                <a:spcPct val="0"/>
              </a:spcBef>
            </a:pPr>
            <a:r>
              <a:rPr lang="en-US" dirty="0" smtClean="0">
                <a:solidFill>
                  <a:srgbClr val="3D618C"/>
                </a:solidFill>
              </a:rPr>
              <a:t>Carnegie Mellon University</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515938" y="228600"/>
            <a:ext cx="11164887" cy="677108"/>
          </a:xfrm>
        </p:spPr>
        <p:txBody>
          <a:bodyPr/>
          <a:lstStyle/>
          <a:p>
            <a:r>
              <a:rPr lang="en-US" dirty="0" smtClean="0"/>
              <a:t>I</a:t>
            </a:r>
            <a:r>
              <a:rPr dirty="0" smtClean="0"/>
              <a:t>nfrastructure or Basic Research?</a:t>
            </a:r>
            <a:endParaRPr lang="en-US" dirty="0"/>
          </a:p>
        </p:txBody>
      </p:sp>
      <p:sp>
        <p:nvSpPr>
          <p:cNvPr id="12" name="Text Placeholder 11"/>
          <p:cNvSpPr>
            <a:spLocks noGrp="1"/>
          </p:cNvSpPr>
          <p:nvPr>
            <p:ph type="body" sz="quarter" idx="10"/>
          </p:nvPr>
        </p:nvSpPr>
        <p:spPr>
          <a:xfrm>
            <a:off x="507868" y="1239164"/>
            <a:ext cx="6709403" cy="4711033"/>
          </a:xfrm>
        </p:spPr>
        <p:txBody>
          <a:bodyPr/>
          <a:lstStyle/>
          <a:p>
            <a:r>
              <a:rPr lang="en-US" dirty="0" smtClean="0"/>
              <a:t>In the 2014 time frame, such data storage requirements may not be extraordinary</a:t>
            </a:r>
          </a:p>
          <a:p>
            <a:r>
              <a:rPr lang="en-US" dirty="0" smtClean="0"/>
              <a:t>But deriving knowledge from such data streams efficiently will be hard</a:t>
            </a:r>
          </a:p>
          <a:p>
            <a:pPr lvl="1"/>
            <a:r>
              <a:rPr lang="en-US" dirty="0" smtClean="0"/>
              <a:t>Astronomers don’t yet know what questions they will want to ask</a:t>
            </a:r>
          </a:p>
          <a:p>
            <a:endParaRPr lang="en-US" dirty="0" smtClean="0"/>
          </a:p>
          <a:p>
            <a:r>
              <a:rPr lang="en-US" i="1" dirty="0" smtClean="0"/>
              <a:t>It’s all about the software, and in this case the software is research</a:t>
            </a:r>
          </a:p>
        </p:txBody>
      </p:sp>
      <p:pic>
        <p:nvPicPr>
          <p:cNvPr id="13" name="Picture 12" descr="diskcapacity.gif"/>
          <p:cNvPicPr>
            <a:picLocks noChangeAspect="1"/>
          </p:cNvPicPr>
          <p:nvPr/>
        </p:nvPicPr>
        <p:blipFill>
          <a:blip r:embed="rId3"/>
          <a:srcRect t="11829"/>
          <a:stretch>
            <a:fillRect/>
          </a:stretch>
        </p:blipFill>
        <p:spPr>
          <a:xfrm>
            <a:off x="7197896" y="882904"/>
            <a:ext cx="4762500" cy="5789221"/>
          </a:xfrm>
          <a:prstGeom prst="rect">
            <a:avLst/>
          </a:prstGeo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4887" cy="677108"/>
          </a:xfrm>
        </p:spPr>
        <p:txBody>
          <a:bodyPr/>
          <a:lstStyle/>
          <a:p>
            <a:r>
              <a:rPr dirty="0" smtClean="0"/>
              <a:t>Closing Thoughts / Questions</a:t>
            </a:r>
            <a:endParaRPr lang="en-US" dirty="0"/>
          </a:p>
        </p:txBody>
      </p:sp>
      <p:sp>
        <p:nvSpPr>
          <p:cNvPr id="3" name="Text Placeholder 2"/>
          <p:cNvSpPr>
            <a:spLocks noGrp="1"/>
          </p:cNvSpPr>
          <p:nvPr>
            <p:ph type="body" sz="quarter" idx="10"/>
          </p:nvPr>
        </p:nvSpPr>
        <p:spPr>
          <a:xfrm>
            <a:off x="507868" y="1411552"/>
            <a:ext cx="11173090" cy="3812326"/>
          </a:xfrm>
        </p:spPr>
        <p:txBody>
          <a:bodyPr/>
          <a:lstStyle/>
          <a:p>
            <a:r>
              <a:rPr lang="en-US" dirty="0" smtClean="0"/>
              <a:t>Virtually all major research instruments of the future will be software-driven, but with big lead times and unknowns</a:t>
            </a:r>
          </a:p>
          <a:p>
            <a:pPr lvl="1"/>
            <a:r>
              <a:rPr lang="en-US" dirty="0" smtClean="0"/>
              <a:t>Funding programs need to address and tolerate this</a:t>
            </a:r>
          </a:p>
          <a:p>
            <a:r>
              <a:rPr lang="en-US" dirty="0" smtClean="0"/>
              <a:t>Who gets to read?  Who gets to write?  Who gets to write code?</a:t>
            </a:r>
          </a:p>
          <a:p>
            <a:pPr lvl="1"/>
            <a:r>
              <a:rPr lang="en-US" dirty="0" smtClean="0"/>
              <a:t>What are the ownership, allocation, and trust models?</a:t>
            </a:r>
          </a:p>
          <a:p>
            <a:r>
              <a:rPr lang="en-US" dirty="0" smtClean="0"/>
              <a:t>Are there reward structures for researchers to develop the software architectures, APIs, languages, and algorithms?</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obot.jpg"/>
          <p:cNvPicPr>
            <a:picLocks noChangeAspect="1"/>
          </p:cNvPicPr>
          <p:nvPr/>
        </p:nvPicPr>
        <p:blipFill>
          <a:blip r:embed="rId3" cstate="print"/>
          <a:stretch>
            <a:fillRect/>
          </a:stretch>
        </p:blipFill>
        <p:spPr>
          <a:xfrm>
            <a:off x="10669082" y="4388478"/>
            <a:ext cx="1412963" cy="1059722"/>
          </a:xfrm>
          <a:prstGeom prst="rect">
            <a:avLst/>
          </a:prstGeom>
        </p:spPr>
      </p:pic>
      <p:sp>
        <p:nvSpPr>
          <p:cNvPr id="2" name="Title 1"/>
          <p:cNvSpPr>
            <a:spLocks noGrp="1"/>
          </p:cNvSpPr>
          <p:nvPr>
            <p:ph type="title"/>
          </p:nvPr>
        </p:nvSpPr>
        <p:spPr>
          <a:xfrm>
            <a:off x="515938" y="228600"/>
            <a:ext cx="11164887" cy="1172629"/>
          </a:xfrm>
        </p:spPr>
        <p:txBody>
          <a:bodyPr/>
          <a:lstStyle/>
          <a:p>
            <a:r>
              <a:rPr dirty="0" smtClean="0"/>
              <a:t>An eScience Vision</a:t>
            </a:r>
            <a:br>
              <a:rPr dirty="0" smtClean="0"/>
            </a:br>
            <a:r>
              <a:rPr sz="3600" dirty="0" smtClean="0"/>
              <a:t>From data to discovery</a:t>
            </a:r>
            <a:endParaRPr lang="en-US" sz="3600" dirty="0"/>
          </a:p>
        </p:txBody>
      </p:sp>
      <p:pic>
        <p:nvPicPr>
          <p:cNvPr id="4" name="Picture 3" descr="611-folsom-street-nsa.jpg"/>
          <p:cNvPicPr>
            <a:picLocks noChangeAspect="1"/>
          </p:cNvPicPr>
          <p:nvPr/>
        </p:nvPicPr>
        <p:blipFill>
          <a:blip r:embed="rId4"/>
          <a:srcRect l="17375" b="36712"/>
          <a:stretch>
            <a:fillRect/>
          </a:stretch>
        </p:blipFill>
        <p:spPr>
          <a:xfrm>
            <a:off x="1752170" y="1494975"/>
            <a:ext cx="8600092" cy="4034827"/>
          </a:xfrm>
          <a:prstGeom prst="rect">
            <a:avLst/>
          </a:prstGeom>
        </p:spPr>
      </p:pic>
      <p:pic>
        <p:nvPicPr>
          <p:cNvPr id="6" name="Picture 5" descr="paper.jpg"/>
          <p:cNvPicPr>
            <a:picLocks noChangeAspect="1"/>
          </p:cNvPicPr>
          <p:nvPr/>
        </p:nvPicPr>
        <p:blipFill>
          <a:blip r:embed="rId5"/>
          <a:stretch>
            <a:fillRect/>
          </a:stretch>
        </p:blipFill>
        <p:spPr>
          <a:xfrm>
            <a:off x="4066960" y="5713660"/>
            <a:ext cx="1144339" cy="1144339"/>
          </a:xfrm>
          <a:prstGeom prst="rect">
            <a:avLst/>
          </a:prstGeom>
        </p:spPr>
      </p:pic>
      <p:pic>
        <p:nvPicPr>
          <p:cNvPr id="7" name="Picture 6" descr="vaccine.jpg"/>
          <p:cNvPicPr>
            <a:picLocks noChangeAspect="1"/>
          </p:cNvPicPr>
          <p:nvPr/>
        </p:nvPicPr>
        <p:blipFill>
          <a:blip r:embed="rId6" cstate="print"/>
          <a:stretch>
            <a:fillRect/>
          </a:stretch>
        </p:blipFill>
        <p:spPr>
          <a:xfrm>
            <a:off x="1733066" y="5633277"/>
            <a:ext cx="1224723" cy="1224723"/>
          </a:xfrm>
          <a:prstGeom prst="rect">
            <a:avLst/>
          </a:prstGeom>
        </p:spPr>
      </p:pic>
      <p:cxnSp>
        <p:nvCxnSpPr>
          <p:cNvPr id="9" name="Shape 8"/>
          <p:cNvCxnSpPr>
            <a:endCxn id="6" idx="1"/>
          </p:cNvCxnSpPr>
          <p:nvPr/>
        </p:nvCxnSpPr>
        <p:spPr>
          <a:xfrm rot="16200000" flipH="1">
            <a:off x="3496047" y="5714917"/>
            <a:ext cx="772104" cy="369722"/>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Curved Connector 10"/>
          <p:cNvCxnSpPr>
            <a:endCxn id="7" idx="3"/>
          </p:cNvCxnSpPr>
          <p:nvPr/>
        </p:nvCxnSpPr>
        <p:spPr>
          <a:xfrm rot="5400000">
            <a:off x="2945482" y="5526033"/>
            <a:ext cx="731914" cy="707299"/>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pic>
        <p:nvPicPr>
          <p:cNvPr id="12" name="Picture 11" descr="lsst.jpeg"/>
          <p:cNvPicPr>
            <a:picLocks noChangeAspect="1"/>
          </p:cNvPicPr>
          <p:nvPr/>
        </p:nvPicPr>
        <p:blipFill>
          <a:blip r:embed="rId7"/>
          <a:stretch>
            <a:fillRect/>
          </a:stretch>
        </p:blipFill>
        <p:spPr>
          <a:xfrm>
            <a:off x="10529087" y="2880139"/>
            <a:ext cx="1659737" cy="1250336"/>
          </a:xfrm>
          <a:prstGeom prst="rect">
            <a:avLst/>
          </a:prstGeom>
        </p:spPr>
      </p:pic>
      <p:pic>
        <p:nvPicPr>
          <p:cNvPr id="13" name="Picture 12" descr="sensornet.jpg"/>
          <p:cNvPicPr>
            <a:picLocks noChangeAspect="1"/>
          </p:cNvPicPr>
          <p:nvPr/>
        </p:nvPicPr>
        <p:blipFill>
          <a:blip r:embed="rId8"/>
          <a:stretch>
            <a:fillRect/>
          </a:stretch>
        </p:blipFill>
        <p:spPr>
          <a:xfrm>
            <a:off x="10542147" y="5417277"/>
            <a:ext cx="1353309" cy="1353309"/>
          </a:xfrm>
          <a:prstGeom prst="rect">
            <a:avLst/>
          </a:prstGeom>
        </p:spPr>
      </p:pic>
      <p:cxnSp>
        <p:nvCxnSpPr>
          <p:cNvPr id="15" name="Straight Arrow Connector 14"/>
          <p:cNvCxnSpPr/>
          <p:nvPr/>
        </p:nvCxnSpPr>
        <p:spPr>
          <a:xfrm flipV="1">
            <a:off x="10078989" y="5095777"/>
            <a:ext cx="723372" cy="1929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5400000" flipH="1" flipV="1">
            <a:off x="9797676" y="4332216"/>
            <a:ext cx="1109175" cy="64299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endCxn id="13" idx="1"/>
          </p:cNvCxnSpPr>
          <p:nvPr/>
        </p:nvCxnSpPr>
        <p:spPr>
          <a:xfrm rot="16200000" flipH="1">
            <a:off x="9924014" y="5475799"/>
            <a:ext cx="708806" cy="52745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947729" y="6188878"/>
            <a:ext cx="3786493" cy="451406"/>
          </a:xfrm>
          <a:prstGeom prst="rect">
            <a:avLst/>
          </a:prstGeom>
        </p:spPr>
        <p:txBody>
          <a:bodyPr vert="horz" wrap="none" lIns="0" tIns="0" rIns="0" bIns="0" rtlCol="0">
            <a:spAutoFit/>
          </a:bodyPr>
          <a:lstStyle/>
          <a:p>
            <a: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The dark</a:t>
            </a:r>
            <a:r>
              <a:rPr kumimoji="0" lang="en-US" sz="3200" b="0" i="0" u="none" strike="noStrike" kern="1200" cap="none" spc="0" normalizeH="0" noProof="0" dirty="0" smtClean="0">
                <a:ln>
                  <a:noFill/>
                </a:ln>
                <a:solidFill>
                  <a:schemeClr val="bg1"/>
                </a:solidFill>
                <a:effectLst/>
                <a:uLnTx/>
                <a:uFillTx/>
                <a:latin typeface="+mn-lt"/>
                <a:ea typeface="+mn-ea"/>
                <a:cs typeface="+mn-cs"/>
              </a:rPr>
              <a:t> laboratory?</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16" name="Picture 15" descr="proposal.jpg"/>
          <p:cNvPicPr>
            <a:picLocks noChangeAspect="1"/>
          </p:cNvPicPr>
          <p:nvPr/>
        </p:nvPicPr>
        <p:blipFill>
          <a:blip r:embed="rId9"/>
          <a:stretch>
            <a:fillRect/>
          </a:stretch>
        </p:blipFill>
        <p:spPr>
          <a:xfrm>
            <a:off x="301534" y="3337021"/>
            <a:ext cx="921995" cy="1192403"/>
          </a:xfrm>
          <a:prstGeom prst="rect">
            <a:avLst/>
          </a:prstGeom>
        </p:spPr>
      </p:pic>
      <p:cxnSp>
        <p:nvCxnSpPr>
          <p:cNvPr id="20" name="Curved Connector 19"/>
          <p:cNvCxnSpPr>
            <a:stCxn id="16" idx="3"/>
          </p:cNvCxnSpPr>
          <p:nvPr/>
        </p:nvCxnSpPr>
        <p:spPr>
          <a:xfrm>
            <a:off x="1223529" y="3933223"/>
            <a:ext cx="1362918" cy="527769"/>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childTnLst>
                          </p:cTn>
                        </p:par>
                        <p:par>
                          <p:cTn id="31" fill="hold">
                            <p:stCondLst>
                              <p:cond delay="500"/>
                            </p:stCondLst>
                            <p:childTnLst>
                              <p:par>
                                <p:cTn id="32" presetID="1"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par>
                                <p:cTn id="42" presetID="22" presetClass="entr" presetSubtype="8"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par>
                          <p:cTn id="45" fill="hold">
                            <p:stCondLst>
                              <p:cond delay="500"/>
                            </p:stCondLst>
                            <p:childTnLst>
                              <p:par>
                                <p:cTn id="46" presetID="22" presetClass="entr" presetSubtype="1"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1000"/>
                            </p:stCondLst>
                            <p:childTnLst>
                              <p:par>
                                <p:cTn id="50" presetID="1" presetClass="entr" presetSubtype="0"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p:cNvSpPr/>
          <p:nvPr/>
        </p:nvSpPr>
        <p:spPr bwMode="auto">
          <a:xfrm>
            <a:off x="2780966" y="1623576"/>
            <a:ext cx="6864000" cy="3584727"/>
          </a:xfrm>
          <a:prstGeom prst="cloud">
            <a:avLst/>
          </a:prstGeom>
          <a:gradFill flip="none" rotWithShape="1">
            <a:gsLst>
              <a:gs pos="0">
                <a:schemeClr val="accent2">
                  <a:shade val="15000"/>
                  <a:satMod val="180000"/>
                  <a:alpha val="63000"/>
                </a:schemeClr>
              </a:gs>
              <a:gs pos="50000">
                <a:schemeClr val="accent2">
                  <a:shade val="45000"/>
                  <a:satMod val="170000"/>
                  <a:alpha val="63000"/>
                </a:schemeClr>
              </a:gs>
              <a:gs pos="70000">
                <a:schemeClr val="accent2">
                  <a:tint val="99000"/>
                  <a:shade val="65000"/>
                  <a:satMod val="155000"/>
                  <a:alpha val="63000"/>
                </a:schemeClr>
              </a:gs>
              <a:gs pos="100000">
                <a:schemeClr val="accent2">
                  <a:tint val="95500"/>
                  <a:shade val="100000"/>
                  <a:satMod val="155000"/>
                  <a:alpha val="63000"/>
                </a:schemeClr>
              </a:gs>
            </a:gsLst>
            <a:lin ang="16200000" scaled="0"/>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515938" y="228600"/>
            <a:ext cx="11164887" cy="1172629"/>
          </a:xfrm>
        </p:spPr>
        <p:txBody>
          <a:bodyPr/>
          <a:lstStyle/>
          <a:p>
            <a:r>
              <a:rPr dirty="0" smtClean="0"/>
              <a:t>eScience and Open Access</a:t>
            </a:r>
            <a:br>
              <a:rPr dirty="0" smtClean="0"/>
            </a:br>
            <a:r>
              <a:rPr sz="3600" dirty="0" smtClean="0"/>
              <a:t>Involving the Citizen-Scientist</a:t>
            </a:r>
            <a:endParaRPr lang="en-US" sz="3600" dirty="0"/>
          </a:p>
        </p:txBody>
      </p:sp>
      <p:pic>
        <p:nvPicPr>
          <p:cNvPr id="4" name="Picture 3" descr="lsst.jpeg"/>
          <p:cNvPicPr>
            <a:picLocks noChangeAspect="1"/>
          </p:cNvPicPr>
          <p:nvPr/>
        </p:nvPicPr>
        <p:blipFill>
          <a:blip r:embed="rId3"/>
          <a:stretch>
            <a:fillRect/>
          </a:stretch>
        </p:blipFill>
        <p:spPr>
          <a:xfrm>
            <a:off x="222980" y="2695375"/>
            <a:ext cx="1905000" cy="1435100"/>
          </a:xfrm>
          <a:prstGeom prst="rect">
            <a:avLst/>
          </a:prstGeom>
        </p:spPr>
      </p:pic>
      <p:pic>
        <p:nvPicPr>
          <p:cNvPr id="5" name="Picture 4" descr="datacenter_lg.jpg"/>
          <p:cNvPicPr>
            <a:picLocks noChangeAspect="1"/>
          </p:cNvPicPr>
          <p:nvPr/>
        </p:nvPicPr>
        <p:blipFill>
          <a:blip r:embed="rId4"/>
          <a:stretch>
            <a:fillRect/>
          </a:stretch>
        </p:blipFill>
        <p:spPr>
          <a:xfrm>
            <a:off x="4886782" y="2443951"/>
            <a:ext cx="2491616" cy="1845841"/>
          </a:xfrm>
          <a:prstGeom prst="rect">
            <a:avLst/>
          </a:prstGeom>
        </p:spPr>
      </p:pic>
      <p:pic>
        <p:nvPicPr>
          <p:cNvPr id="8" name="Picture 7"/>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10533084" y="2700600"/>
            <a:ext cx="1137937" cy="1083749"/>
          </a:xfrm>
          <a:prstGeom prst="rect">
            <a:avLst/>
          </a:prstGeom>
        </p:spPr>
      </p:pic>
      <p:pic>
        <p:nvPicPr>
          <p:cNvPr id="9" name="Picture 8"/>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7"/>
              <a:stretch>
                <a:fillRect/>
              </a:stretch>
            </p:blipFill>
          </mc:Choice>
          <mc:Fallback>
            <p:blipFill>
              <a:blip r:embed="rId8"/>
              <a:stretch>
                <a:fillRect/>
              </a:stretch>
            </p:blipFill>
          </mc:Fallback>
        </mc:AlternateContent>
        <p:spPr>
          <a:xfrm>
            <a:off x="10609461" y="4219045"/>
            <a:ext cx="1122159" cy="1098780"/>
          </a:xfrm>
          <a:prstGeom prst="rect">
            <a:avLst/>
          </a:prstGeom>
        </p:spPr>
      </p:pic>
      <p:pic>
        <p:nvPicPr>
          <p:cNvPr id="11" name="Picture 10"/>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9"/>
              <a:stretch>
                <a:fillRect/>
              </a:stretch>
            </p:blipFill>
          </mc:Choice>
          <mc:Fallback>
            <p:blipFill>
              <a:blip r:embed="rId10"/>
              <a:stretch>
                <a:fillRect/>
              </a:stretch>
            </p:blipFill>
          </mc:Fallback>
        </mc:AlternateContent>
        <p:spPr>
          <a:xfrm>
            <a:off x="9644965" y="4537884"/>
            <a:ext cx="795747" cy="1041705"/>
          </a:xfrm>
          <a:prstGeom prst="rect">
            <a:avLst/>
          </a:prstGeom>
        </p:spPr>
      </p:pic>
      <p:cxnSp>
        <p:nvCxnSpPr>
          <p:cNvPr id="13" name="Curved Connector 12"/>
          <p:cNvCxnSpPr>
            <a:stCxn id="4" idx="3"/>
            <a:endCxn id="7" idx="2"/>
          </p:cNvCxnSpPr>
          <p:nvPr/>
        </p:nvCxnSpPr>
        <p:spPr>
          <a:xfrm>
            <a:off x="2127980" y="3412925"/>
            <a:ext cx="674277" cy="3015"/>
          </a:xfrm>
          <a:prstGeom prst="curved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endCxn id="11" idx="1"/>
          </p:cNvCxnSpPr>
          <p:nvPr/>
        </p:nvCxnSpPr>
        <p:spPr>
          <a:xfrm rot="16200000" flipH="1">
            <a:off x="8723099" y="4136870"/>
            <a:ext cx="975685" cy="86804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9516366" y="3745477"/>
            <a:ext cx="1591419" cy="91627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9644965" y="2941726"/>
            <a:ext cx="1093096" cy="14467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755523" y="5979903"/>
            <a:ext cx="866824" cy="451406"/>
          </a:xfrm>
          <a:prstGeom prst="rect">
            <a:avLst/>
          </a:prstGeom>
        </p:spPr>
        <p:txBody>
          <a:bodyPr vert="horz" wrap="none" lIns="0" tIns="0" rIns="0" bIns="0" rtlCol="0">
            <a:spAutoFit/>
          </a:bodyPr>
          <a:lstStyle/>
          <a:p>
            <a: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Data</a:t>
            </a:r>
          </a:p>
        </p:txBody>
      </p:sp>
      <p:sp>
        <p:nvSpPr>
          <p:cNvPr id="23" name="TextBox 22"/>
          <p:cNvSpPr txBox="1"/>
          <p:nvPr/>
        </p:nvSpPr>
        <p:spPr>
          <a:xfrm>
            <a:off x="5256507" y="5979903"/>
            <a:ext cx="1984518" cy="451406"/>
          </a:xfrm>
          <a:prstGeom prst="rect">
            <a:avLst/>
          </a:prstGeom>
        </p:spPr>
        <p:txBody>
          <a:bodyPr vert="horz" wrap="none" lIns="0" tIns="0" rIns="0" bIns="0" rtlCol="0">
            <a:spAutoFit/>
          </a:bodyPr>
          <a:lstStyle/>
          <a:p>
            <a: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Computing</a:t>
            </a:r>
          </a:p>
        </p:txBody>
      </p:sp>
      <p:sp>
        <p:nvSpPr>
          <p:cNvPr id="24" name="TextBox 23"/>
          <p:cNvSpPr txBox="1"/>
          <p:nvPr/>
        </p:nvSpPr>
        <p:spPr>
          <a:xfrm>
            <a:off x="10115461" y="5979903"/>
            <a:ext cx="1231507" cy="451406"/>
          </a:xfrm>
          <a:prstGeom prst="rect">
            <a:avLst/>
          </a:prstGeom>
        </p:spPr>
        <p:txBody>
          <a:bodyPr vert="horz" wrap="none" lIns="0" tIns="0" rIns="0" bIns="0" rtlCol="0">
            <a:spAutoFit/>
          </a:bodyPr>
          <a:lstStyle/>
          <a:p>
            <a: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Ph.D.s</a:t>
            </a:r>
          </a:p>
        </p:txBody>
      </p:sp>
      <p:sp>
        <p:nvSpPr>
          <p:cNvPr id="17" name="TextBox 16"/>
          <p:cNvSpPr txBox="1"/>
          <p:nvPr/>
        </p:nvSpPr>
        <p:spPr>
          <a:xfrm>
            <a:off x="8053126" y="5729574"/>
            <a:ext cx="1391006" cy="451406"/>
          </a:xfrm>
          <a:prstGeom prst="rect">
            <a:avLst/>
          </a:prstGeom>
        </p:spPr>
        <p:txBody>
          <a:bodyPr vert="horz" wrap="none" lIns="0" tIns="0" rIns="0" bIns="0" rtlCol="0">
            <a:spAutoFit/>
          </a:bodyPr>
          <a:lstStyle/>
          <a:p>
            <a: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Crowds</a:t>
            </a:r>
          </a:p>
        </p:txBody>
      </p:sp>
      <p:pic>
        <p:nvPicPr>
          <p:cNvPr id="18" name="Picture 17"/>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7"/>
              <a:stretch>
                <a:fillRect/>
              </a:stretch>
            </p:blipFill>
          </mc:Choice>
          <mc:Fallback>
            <p:blipFill>
              <a:blip r:embed="rId8"/>
              <a:stretch>
                <a:fillRect/>
              </a:stretch>
            </p:blipFill>
          </mc:Fallback>
        </mc:AlternateContent>
        <p:spPr>
          <a:xfrm>
            <a:off x="10436619" y="1505878"/>
            <a:ext cx="1122159" cy="1098780"/>
          </a:xfrm>
          <a:prstGeom prst="rect">
            <a:avLst/>
          </a:prstGeom>
        </p:spPr>
      </p:pic>
      <p:cxnSp>
        <p:nvCxnSpPr>
          <p:cNvPr id="20" name="Straight Arrow Connector 19"/>
          <p:cNvCxnSpPr/>
          <p:nvPr/>
        </p:nvCxnSpPr>
        <p:spPr>
          <a:xfrm flipV="1">
            <a:off x="9478476" y="1948585"/>
            <a:ext cx="1456467" cy="45229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26" name="Picture 2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9"/>
              <a:stretch>
                <a:fillRect/>
              </a:stretch>
            </p:blipFill>
          </mc:Choice>
          <mc:Fallback>
            <p:blipFill>
              <a:blip r:embed="rId10"/>
              <a:stretch>
                <a:fillRect/>
              </a:stretch>
            </p:blipFill>
          </mc:Fallback>
        </mc:AlternateContent>
        <p:spPr>
          <a:xfrm>
            <a:off x="10370410" y="786917"/>
            <a:ext cx="795747" cy="1041705"/>
          </a:xfrm>
          <a:prstGeom prst="rect">
            <a:avLst/>
          </a:prstGeom>
        </p:spPr>
      </p:pic>
      <p:cxnSp>
        <p:nvCxnSpPr>
          <p:cNvPr id="27" name="Straight Arrow Connector 26"/>
          <p:cNvCxnSpPr>
            <a:endCxn id="26" idx="1"/>
          </p:cNvCxnSpPr>
          <p:nvPr/>
        </p:nvCxnSpPr>
        <p:spPr>
          <a:xfrm flipV="1">
            <a:off x="9184210" y="1307770"/>
            <a:ext cx="1186200" cy="76783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29" name="Picture 28"/>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10809385" y="3379645"/>
            <a:ext cx="1137937" cy="1083749"/>
          </a:xfrm>
          <a:prstGeom prst="rect">
            <a:avLst/>
          </a:prstGeom>
        </p:spPr>
      </p:pic>
      <p:cxnSp>
        <p:nvCxnSpPr>
          <p:cNvPr id="30" name="Straight Arrow Connector 29"/>
          <p:cNvCxnSpPr/>
          <p:nvPr/>
        </p:nvCxnSpPr>
        <p:spPr>
          <a:xfrm>
            <a:off x="9710792" y="3469660"/>
            <a:ext cx="1303570" cy="15111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32" name="Picture 31" descr="datacenter_lg.jpg"/>
          <p:cNvPicPr>
            <a:picLocks noChangeAspect="1"/>
          </p:cNvPicPr>
          <p:nvPr/>
        </p:nvPicPr>
        <p:blipFill>
          <a:blip r:embed="rId4"/>
          <a:stretch>
            <a:fillRect/>
          </a:stretch>
        </p:blipFill>
        <p:spPr>
          <a:xfrm>
            <a:off x="5302473" y="2178133"/>
            <a:ext cx="2491616" cy="1845841"/>
          </a:xfrm>
          <a:prstGeom prst="rect">
            <a:avLst/>
          </a:prstGeom>
        </p:spPr>
      </p:pic>
      <p:pic>
        <p:nvPicPr>
          <p:cNvPr id="33" name="Picture 32" descr="datacenter_lg.jpg"/>
          <p:cNvPicPr>
            <a:picLocks noChangeAspect="1"/>
          </p:cNvPicPr>
          <p:nvPr/>
        </p:nvPicPr>
        <p:blipFill>
          <a:blip r:embed="rId4"/>
          <a:stretch>
            <a:fillRect/>
          </a:stretch>
        </p:blipFill>
        <p:spPr>
          <a:xfrm>
            <a:off x="5767104" y="2085195"/>
            <a:ext cx="2491616" cy="1845841"/>
          </a:xfrm>
          <a:prstGeom prst="rect">
            <a:avLst/>
          </a:prstGeom>
        </p:spPr>
      </p:pic>
      <p:pic>
        <p:nvPicPr>
          <p:cNvPr id="34" name="Picture 33" descr="datacenter_lg.jpg"/>
          <p:cNvPicPr>
            <a:picLocks noChangeAspect="1"/>
          </p:cNvPicPr>
          <p:nvPr/>
        </p:nvPicPr>
        <p:blipFill>
          <a:blip r:embed="rId4"/>
          <a:stretch>
            <a:fillRect/>
          </a:stretch>
        </p:blipFill>
        <p:spPr>
          <a:xfrm>
            <a:off x="6138809" y="1992258"/>
            <a:ext cx="2491616" cy="1845841"/>
          </a:xfrm>
          <a:prstGeom prst="rect">
            <a:avLst/>
          </a:prstGeom>
        </p:spPr>
      </p:pic>
      <p:cxnSp>
        <p:nvCxnSpPr>
          <p:cNvPr id="36" name="Straight Connector 35"/>
          <p:cNvCxnSpPr/>
          <p:nvPr/>
        </p:nvCxnSpPr>
        <p:spPr>
          <a:xfrm>
            <a:off x="9555915" y="5978968"/>
            <a:ext cx="2276693" cy="418218"/>
          </a:xfrm>
          <a:prstGeom prst="line">
            <a:avLst/>
          </a:prstGeom>
        </p:spPr>
        <p:style>
          <a:lnRef idx="2">
            <a:schemeClr val="accent3"/>
          </a:lnRef>
          <a:fillRef idx="0">
            <a:schemeClr val="accent3"/>
          </a:fillRef>
          <a:effectRef idx="1">
            <a:schemeClr val="accent3"/>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4887" cy="1172629"/>
          </a:xfrm>
        </p:spPr>
        <p:txBody>
          <a:bodyPr/>
          <a:lstStyle/>
          <a:p>
            <a:r>
              <a:rPr dirty="0" smtClean="0"/>
              <a:t>Opportunities for Synergy</a:t>
            </a:r>
            <a:br>
              <a:rPr dirty="0" smtClean="0"/>
            </a:br>
            <a:r>
              <a:rPr sz="3600" dirty="0" smtClean="0"/>
              <a:t>From machine translation to protein folding to neuroscience</a:t>
            </a:r>
            <a:endParaRPr lang="en-US" sz="3600" dirty="0"/>
          </a:p>
        </p:txBody>
      </p:sp>
      <p:pic>
        <p:nvPicPr>
          <p:cNvPr id="4" name="Picture 3" descr="mt-example.tiff"/>
          <p:cNvPicPr>
            <a:picLocks noChangeAspect="1"/>
          </p:cNvPicPr>
          <p:nvPr/>
        </p:nvPicPr>
        <p:blipFill>
          <a:blip r:embed="rId3"/>
          <a:stretch>
            <a:fillRect/>
          </a:stretch>
        </p:blipFill>
        <p:spPr>
          <a:xfrm>
            <a:off x="294766" y="1637114"/>
            <a:ext cx="6424560" cy="3637045"/>
          </a:xfrm>
          <a:prstGeom prst="rect">
            <a:avLst/>
          </a:prstGeom>
        </p:spPr>
      </p:pic>
      <p:pic>
        <p:nvPicPr>
          <p:cNvPr id="5" name="Picture 4" descr="protein-align.tiff"/>
          <p:cNvPicPr>
            <a:picLocks noChangeAspect="1"/>
          </p:cNvPicPr>
          <p:nvPr/>
        </p:nvPicPr>
        <p:blipFill>
          <a:blip r:embed="rId4"/>
          <a:stretch>
            <a:fillRect/>
          </a:stretch>
        </p:blipFill>
        <p:spPr>
          <a:xfrm>
            <a:off x="6992600" y="1757470"/>
            <a:ext cx="4796755" cy="3018367"/>
          </a:xfrm>
          <a:prstGeom prst="rect">
            <a:avLst/>
          </a:prstGeom>
        </p:spPr>
      </p:pic>
      <p:sp>
        <p:nvSpPr>
          <p:cNvPr id="6" name="TextBox 5"/>
          <p:cNvSpPr txBox="1"/>
          <p:nvPr/>
        </p:nvSpPr>
        <p:spPr>
          <a:xfrm>
            <a:off x="7105127" y="4709977"/>
            <a:ext cx="4886781" cy="511116"/>
          </a:xfrm>
          <a:prstGeom prst="rect">
            <a:avLst/>
          </a:prstGeom>
        </p:spPr>
        <p:txBody>
          <a:bodyPr vert="horz" wrap="square" lIns="0" tIns="0" rIns="0" bIns="0" rtlCol="0">
            <a:spAutoFit/>
          </a:bodyPr>
          <a:lstStyle/>
          <a:p>
            <a: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pPr>
            <a:r>
              <a:rPr kumimoji="0" lang="en-US" sz="1800" b="0" i="0" u="none" strike="noStrike" kern="1200" cap="none" spc="0" normalizeH="0" baseline="0" noProof="0" dirty="0" smtClean="0">
                <a:ln>
                  <a:noFill/>
                </a:ln>
                <a:solidFill>
                  <a:schemeClr val="bg1"/>
                </a:solidFill>
                <a:effectLst/>
                <a:uLnTx/>
                <a:uFillTx/>
                <a:latin typeface="+mn-lt"/>
                <a:ea typeface="+mn-ea"/>
                <a:cs typeface="+mn-cs"/>
              </a:rPr>
              <a:t>Predicted alignment for known B-helices on cross-family validation [</a:t>
            </a:r>
            <a:r>
              <a:rPr kumimoji="0" lang="en-US" sz="1800" b="0" i="0" u="none" strike="noStrike" kern="1200" cap="none" spc="0" normalizeH="0" baseline="0" noProof="0" dirty="0" err="1" smtClean="0">
                <a:ln>
                  <a:noFill/>
                </a:ln>
                <a:solidFill>
                  <a:schemeClr val="bg1"/>
                </a:solidFill>
                <a:effectLst/>
                <a:uLnTx/>
                <a:uFillTx/>
                <a:latin typeface="+mn-lt"/>
                <a:ea typeface="+mn-ea"/>
                <a:cs typeface="+mn-cs"/>
              </a:rPr>
              <a:t>Carbonell</a:t>
            </a:r>
            <a:r>
              <a:rPr kumimoji="0" lang="en-US" sz="1800" b="0" i="0" u="none" strike="noStrike" kern="1200" cap="none" spc="0" normalizeH="0" baseline="0" noProof="0" dirty="0" smtClean="0">
                <a:ln>
                  <a:noFill/>
                </a:ln>
                <a:solidFill>
                  <a:schemeClr val="bg1"/>
                </a:solidFill>
                <a:effectLst/>
                <a:uLnTx/>
                <a:uFillTx/>
                <a:latin typeface="+mn-lt"/>
                <a:ea typeface="+mn-ea"/>
                <a:cs typeface="+mn-cs"/>
              </a:rPr>
              <a:t>, et al]</a:t>
            </a:r>
          </a:p>
        </p:txBody>
      </p:sp>
      <p:pic>
        <p:nvPicPr>
          <p:cNvPr id="7" name="Picture 6" descr="fMRI prediction accuracy_news.jpg"/>
          <p:cNvPicPr>
            <a:picLocks noChangeAspect="1"/>
          </p:cNvPicPr>
          <p:nvPr/>
        </p:nvPicPr>
        <p:blipFill>
          <a:blip r:embed="rId5"/>
          <a:stretch>
            <a:fillRect/>
          </a:stretch>
        </p:blipFill>
        <p:spPr>
          <a:xfrm>
            <a:off x="3592144" y="3710785"/>
            <a:ext cx="3496906" cy="3147215"/>
          </a:xfrm>
          <a:prstGeom prst="rect">
            <a:avLst/>
          </a:prstGeom>
        </p:spPr>
      </p:pic>
      <p:sp>
        <p:nvSpPr>
          <p:cNvPr id="8" name="TextBox 7"/>
          <p:cNvSpPr txBox="1"/>
          <p:nvPr/>
        </p:nvSpPr>
        <p:spPr>
          <a:xfrm>
            <a:off x="1543196" y="6389503"/>
            <a:ext cx="2820841" cy="253916"/>
          </a:xfrm>
          <a:prstGeom prst="rect">
            <a:avLst/>
          </a:prstGeom>
        </p:spPr>
        <p:txBody>
          <a:bodyPr vert="horz" wrap="square" lIns="0" tIns="0" rIns="0" bIns="0" rtlCol="0">
            <a:spAutoFit/>
          </a:bodyPr>
          <a:lstStyle/>
          <a:p>
            <a: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pPr>
            <a:r>
              <a:rPr kumimoji="0" lang="en-US" sz="1800" b="0" i="0" u="none" strike="noStrike" kern="1200" cap="none" spc="0" normalizeH="0" baseline="0" noProof="0" dirty="0" smtClean="0">
                <a:ln>
                  <a:noFill/>
                </a:ln>
                <a:solidFill>
                  <a:schemeClr val="bg1"/>
                </a:solidFill>
                <a:effectLst/>
                <a:uLnTx/>
                <a:uFillTx/>
                <a:latin typeface="+mn-lt"/>
                <a:ea typeface="+mn-ea"/>
                <a:cs typeface="+mn-cs"/>
              </a:rPr>
              <a:t>[Tom Mitchell, Marcel Just]</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4887" cy="1172629"/>
          </a:xfrm>
        </p:spPr>
        <p:txBody>
          <a:bodyPr/>
          <a:lstStyle/>
          <a:p>
            <a:r>
              <a:rPr dirty="0" smtClean="0"/>
              <a:t>Tools for Scientists, Students, and Citizens</a:t>
            </a:r>
            <a:br>
              <a:rPr dirty="0" smtClean="0"/>
            </a:br>
            <a:r>
              <a:rPr sz="3600" dirty="0" smtClean="0"/>
              <a:t>Beyond visualizationsto massive-scale interactive simulations</a:t>
            </a:r>
            <a:endParaRPr lang="en-US" sz="3600" dirty="0"/>
          </a:p>
        </p:txBody>
      </p:sp>
      <p:sp>
        <p:nvSpPr>
          <p:cNvPr id="5" name="TextBox 4"/>
          <p:cNvSpPr txBox="1"/>
          <p:nvPr/>
        </p:nvSpPr>
        <p:spPr>
          <a:xfrm>
            <a:off x="735051" y="6381778"/>
            <a:ext cx="5478438" cy="253916"/>
          </a:xfrm>
          <a:prstGeom prst="rect">
            <a:avLst/>
          </a:prstGeom>
        </p:spPr>
        <p:txBody>
          <a:bodyPr vert="horz" wrap="none" lIns="0" tIns="0" rIns="0" bIns="0" rtlCol="0">
            <a:spAutoFit/>
          </a:bodyPr>
          <a:lstStyle/>
          <a:p>
            <a: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pPr>
            <a:r>
              <a:rPr lang="en-US" sz="1800" dirty="0" smtClean="0">
                <a:solidFill>
                  <a:schemeClr val="bg1"/>
                </a:solidFill>
                <a:latin typeface="+mn-lt"/>
                <a:ea typeface="+mn-ea"/>
                <a:cs typeface="+mn-cs"/>
              </a:rPr>
              <a:t>Fluid dynamics </a:t>
            </a:r>
            <a:r>
              <a:rPr lang="en-US" sz="1800" dirty="0" err="1" smtClean="0">
                <a:solidFill>
                  <a:schemeClr val="bg1"/>
                </a:solidFill>
                <a:latin typeface="+mn-lt"/>
                <a:ea typeface="+mn-ea"/>
                <a:cs typeface="+mn-cs"/>
              </a:rPr>
              <a:t>m</a:t>
            </a:r>
            <a:r>
              <a:rPr kumimoji="0" lang="en-US" sz="1800" b="0" i="0" u="none" strike="noStrike" kern="1200" cap="none" spc="0" normalizeH="0" baseline="0" noProof="0" dirty="0" err="1" smtClean="0">
                <a:ln>
                  <a:noFill/>
                </a:ln>
                <a:solidFill>
                  <a:schemeClr val="bg1"/>
                </a:solidFill>
                <a:effectLst/>
                <a:uLnTx/>
                <a:uFillTx/>
                <a:latin typeface="+mn-lt"/>
                <a:ea typeface="+mn-ea"/>
                <a:cs typeface="+mn-cs"/>
              </a:rPr>
              <a:t>odel</a:t>
            </a:r>
            <a:r>
              <a:rPr kumimoji="0" lang="en-US" sz="1800" b="0" i="0" u="none" strike="noStrike" kern="1200" cap="none" spc="0" normalizeH="0" baseline="0" noProof="0" dirty="0" smtClean="0">
                <a:ln>
                  <a:noFill/>
                </a:ln>
                <a:solidFill>
                  <a:schemeClr val="bg1"/>
                </a:solidFill>
                <a:effectLst/>
                <a:uLnTx/>
                <a:uFillTx/>
                <a:latin typeface="+mn-lt"/>
                <a:ea typeface="+mn-ea"/>
                <a:cs typeface="+mn-cs"/>
              </a:rPr>
              <a:t> reduction [</a:t>
            </a:r>
            <a:r>
              <a:rPr kumimoji="0" lang="en-US" sz="1800" b="0" i="0" u="none" strike="noStrike" kern="1200" cap="none" spc="0" normalizeH="0" baseline="0" noProof="0" dirty="0" err="1" smtClean="0">
                <a:ln>
                  <a:noFill/>
                </a:ln>
                <a:solidFill>
                  <a:schemeClr val="bg1"/>
                </a:solidFill>
                <a:effectLst/>
                <a:uLnTx/>
                <a:uFillTx/>
                <a:latin typeface="+mn-lt"/>
                <a:ea typeface="+mn-ea"/>
                <a:cs typeface="+mn-cs"/>
              </a:rPr>
              <a:t>AdrienTreuille</a:t>
            </a:r>
            <a:r>
              <a:rPr kumimoji="0" lang="en-US" sz="1800" b="0" i="0" u="none" strike="noStrike" kern="1200" cap="none" spc="0" normalizeH="0" baseline="0" noProof="0" dirty="0" smtClean="0">
                <a:ln>
                  <a:noFill/>
                </a:ln>
                <a:solidFill>
                  <a:schemeClr val="bg1"/>
                </a:solidFill>
                <a:effectLst/>
                <a:uLnTx/>
                <a:uFillTx/>
                <a:latin typeface="+mn-lt"/>
                <a:ea typeface="+mn-ea"/>
                <a:cs typeface="+mn-cs"/>
              </a:rPr>
              <a:t>, et al]</a:t>
            </a:r>
          </a:p>
        </p:txBody>
      </p:sp>
      <p:sp>
        <p:nvSpPr>
          <p:cNvPr id="6" name="TextBox 5"/>
          <p:cNvSpPr txBox="1"/>
          <p:nvPr/>
        </p:nvSpPr>
        <p:spPr>
          <a:xfrm>
            <a:off x="7265875" y="5063627"/>
            <a:ext cx="4443299" cy="253916"/>
          </a:xfrm>
          <a:prstGeom prst="rect">
            <a:avLst/>
          </a:prstGeom>
        </p:spPr>
        <p:txBody>
          <a:bodyPr vert="horz" wrap="none" lIns="0" tIns="0" rIns="0" bIns="0" rtlCol="0">
            <a:spAutoFit/>
          </a:bodyPr>
          <a:lstStyle/>
          <a:p>
            <a: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pPr>
            <a:r>
              <a:rPr kumimoji="0" lang="en-US" sz="1800" b="0" i="0" u="none" strike="noStrike" kern="1200" cap="none" spc="0" normalizeH="0" baseline="0" noProof="0" dirty="0" smtClean="0">
                <a:ln>
                  <a:noFill/>
                </a:ln>
                <a:solidFill>
                  <a:schemeClr val="bg1"/>
                </a:solidFill>
                <a:effectLst/>
                <a:uLnTx/>
                <a:uFillTx/>
                <a:latin typeface="+mn-lt"/>
                <a:ea typeface="+mn-ea"/>
                <a:cs typeface="+mn-cs"/>
              </a:rPr>
              <a:t>“Universe in a box” [</a:t>
            </a:r>
            <a:r>
              <a:rPr kumimoji="0" lang="en-US" sz="1800" b="0" i="0" u="none" strike="noStrike" kern="1200" cap="none" spc="0" normalizeH="0" baseline="0" noProof="0" dirty="0" err="1" smtClean="0">
                <a:ln>
                  <a:noFill/>
                </a:ln>
                <a:solidFill>
                  <a:schemeClr val="bg1"/>
                </a:solidFill>
                <a:effectLst/>
                <a:uLnTx/>
                <a:uFillTx/>
                <a:latin typeface="+mn-lt"/>
                <a:ea typeface="+mn-ea"/>
                <a:cs typeface="+mn-cs"/>
              </a:rPr>
              <a:t>Tiziana</a:t>
            </a:r>
            <a:r>
              <a:rPr kumimoji="0" lang="en-US" sz="1800" b="0" i="0" u="none" strike="noStrike" kern="1200" cap="none" spc="0" normalizeH="0" noProof="0" dirty="0" err="1" smtClean="0">
                <a:ln>
                  <a:noFill/>
                </a:ln>
                <a:solidFill>
                  <a:schemeClr val="bg1"/>
                </a:solidFill>
                <a:effectLst/>
                <a:uLnTx/>
                <a:uFillTx/>
                <a:latin typeface="+mn-lt"/>
                <a:ea typeface="+mn-ea"/>
                <a:cs typeface="+mn-cs"/>
              </a:rPr>
              <a:t>diMatteo</a:t>
            </a:r>
            <a:r>
              <a:rPr kumimoji="0" lang="en-US" sz="1800" b="0" i="0" u="none" strike="noStrike" kern="1200" cap="none" spc="0" normalizeH="0" noProof="0" dirty="0" smtClean="0">
                <a:ln>
                  <a:noFill/>
                </a:ln>
                <a:solidFill>
                  <a:schemeClr val="bg1"/>
                </a:solidFill>
                <a:effectLst/>
                <a:uLnTx/>
                <a:uFillTx/>
                <a:latin typeface="+mn-lt"/>
                <a:ea typeface="+mn-ea"/>
                <a:cs typeface="+mn-cs"/>
              </a:rPr>
              <a:t>, et al]</a:t>
            </a:r>
            <a:endParaRPr kumimoji="0" lang="en-US" sz="1800" b="0"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7" name="smoke-wmv95.wmv">
            <a:hlinkClick r:id="" action="ppaction://media"/>
          </p:cNvPr>
          <p:cNvPicPr/>
          <p:nvPr>
            <a:videoFile r:link="rId1"/>
          </p:nvPr>
        </p:nvPicPr>
        <p:blipFill>
          <a:blip r:embed="rId4"/>
          <a:stretch>
            <a:fillRect/>
          </a:stretch>
        </p:blipFill>
        <p:spPr>
          <a:xfrm>
            <a:off x="967546" y="1386182"/>
            <a:ext cx="5003153" cy="5003153"/>
          </a:xfrm>
          <a:prstGeom prst="rect">
            <a:avLst/>
          </a:prstGeom>
        </p:spPr>
      </p:pic>
      <p:pic>
        <p:nvPicPr>
          <p:cNvPr id="4" name="Picture 3" descr="blackhole.tiff"/>
          <p:cNvPicPr>
            <a:picLocks noChangeAspect="1"/>
          </p:cNvPicPr>
          <p:nvPr/>
        </p:nvPicPr>
        <p:blipFill>
          <a:blip r:embed="rId5"/>
          <a:stretch>
            <a:fillRect/>
          </a:stretch>
        </p:blipFill>
        <p:spPr>
          <a:xfrm>
            <a:off x="5204129" y="1623574"/>
            <a:ext cx="6687530" cy="337914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323"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2000"/>
                            </p:stCondLst>
                            <p:childTnLst>
                              <p:par>
                                <p:cTn id="13" presetID="1"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p:cTn id="15" fill="hold" display="0">
                  <p:stCondLst>
                    <p:cond delay="indefinite"/>
                  </p:stCondLst>
                  <p:endCondLst>
                    <p:cond evt="onNext" delay="0">
                      <p:tgtEl>
                        <p:sldTgt/>
                      </p:tgtEl>
                    </p:cond>
                    <p:cond evt="onPrev" delay="0">
                      <p:tgtEl>
                        <p:sldTgt/>
                      </p:tgtEl>
                    </p:cond>
                  </p:endCondLst>
                </p:cTn>
                <p:tgtEl>
                  <p:spTgt spid="7"/>
                </p:tgtEl>
              </p:cMediaNode>
            </p:video>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7"/>
                                        </p:tgtEl>
                                      </p:cBhvr>
                                    </p:cmd>
                                  </p:childTnLst>
                                </p:cTn>
                              </p:par>
                            </p:childTnLst>
                          </p:cTn>
                        </p:par>
                      </p:childTnLst>
                    </p:cTn>
                  </p:par>
                </p:childTnLst>
              </p:cTn>
              <p:nextCondLst>
                <p:cond evt="onClick" delay="0">
                  <p:tgtEl>
                    <p:spTgt spid="7"/>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4887" cy="677108"/>
          </a:xfrm>
        </p:spPr>
        <p:txBody>
          <a:bodyPr/>
          <a:lstStyle/>
          <a:p>
            <a:r>
              <a:rPr dirty="0" smtClean="0"/>
              <a:t>The Potential of Crowds</a:t>
            </a:r>
            <a:endParaRPr lang="en-US" dirty="0"/>
          </a:p>
        </p:txBody>
      </p:sp>
      <p:pic>
        <p:nvPicPr>
          <p:cNvPr id="18" name="Picture 11"/>
          <p:cNvPicPr>
            <a:picLocks noChangeAspect="1" noChangeArrowheads="1"/>
          </p:cNvPicPr>
          <p:nvPr/>
        </p:nvPicPr>
        <p:blipFill>
          <a:blip r:embed="rId3"/>
          <a:srcRect/>
          <a:stretch>
            <a:fillRect/>
          </a:stretch>
        </p:blipFill>
        <p:spPr bwMode="auto">
          <a:xfrm>
            <a:off x="4863516" y="3353148"/>
            <a:ext cx="3016828" cy="894876"/>
          </a:xfrm>
          <a:prstGeom prst="rect">
            <a:avLst/>
          </a:prstGeom>
          <a:noFill/>
          <a:ln w="9525">
            <a:noFill/>
            <a:miter lim="800000"/>
            <a:headEnd/>
            <a:tailEnd/>
          </a:ln>
        </p:spPr>
      </p:pic>
      <p:pic>
        <p:nvPicPr>
          <p:cNvPr id="19" name="Picture 12"/>
          <p:cNvPicPr>
            <a:picLocks noChangeAspect="1" noChangeArrowheads="1"/>
          </p:cNvPicPr>
          <p:nvPr/>
        </p:nvPicPr>
        <p:blipFill>
          <a:blip r:embed="rId4"/>
          <a:srcRect/>
          <a:stretch>
            <a:fillRect/>
          </a:stretch>
        </p:blipFill>
        <p:spPr bwMode="auto">
          <a:xfrm>
            <a:off x="419307" y="1153153"/>
            <a:ext cx="4774190" cy="1956381"/>
          </a:xfrm>
          <a:prstGeom prst="rect">
            <a:avLst/>
          </a:prstGeom>
          <a:noFill/>
          <a:ln w="9525">
            <a:noFill/>
            <a:miter lim="800000"/>
            <a:headEnd/>
            <a:tailEnd/>
          </a:ln>
        </p:spPr>
      </p:pic>
      <p:pic>
        <p:nvPicPr>
          <p:cNvPr id="20" name="Picture 5" descr="snip.jpg"/>
          <p:cNvPicPr>
            <a:picLocks noChangeAspect="1"/>
          </p:cNvPicPr>
          <p:nvPr/>
        </p:nvPicPr>
        <p:blipFill>
          <a:blip r:embed="rId5"/>
          <a:srcRect/>
          <a:stretch>
            <a:fillRect/>
          </a:stretch>
        </p:blipFill>
        <p:spPr bwMode="auto">
          <a:xfrm>
            <a:off x="6776796" y="1355594"/>
            <a:ext cx="4727435" cy="1520714"/>
          </a:xfrm>
          <a:prstGeom prst="rect">
            <a:avLst/>
          </a:prstGeom>
          <a:noFill/>
          <a:ln w="9525">
            <a:noFill/>
            <a:miter lim="800000"/>
            <a:headEnd/>
            <a:tailEnd/>
          </a:ln>
        </p:spPr>
      </p:pic>
      <p:sp>
        <p:nvSpPr>
          <p:cNvPr id="21" name="Rectangle 20"/>
          <p:cNvSpPr/>
          <p:nvPr/>
        </p:nvSpPr>
        <p:spPr bwMode="auto">
          <a:xfrm>
            <a:off x="9060308" y="1595424"/>
            <a:ext cx="851824" cy="216854"/>
          </a:xfrm>
          <a:prstGeom prst="rect">
            <a:avLst/>
          </a:prstGeom>
          <a:noFill/>
          <a:ln w="25400" cap="flat" cmpd="sng" algn="ctr">
            <a:solidFill>
              <a:schemeClr val="bg1"/>
            </a:solidFill>
            <a:prstDash val="solid"/>
            <a:round/>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23" name="Shape 22"/>
          <p:cNvCxnSpPr>
            <a:stCxn id="21" idx="2"/>
            <a:endCxn id="18" idx="3"/>
          </p:cNvCxnSpPr>
          <p:nvPr/>
        </p:nvCxnSpPr>
        <p:spPr>
          <a:xfrm rot="5400000">
            <a:off x="7689128" y="2003494"/>
            <a:ext cx="1988308" cy="1605876"/>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Curved Connector 24"/>
          <p:cNvCxnSpPr>
            <a:stCxn id="18" idx="1"/>
          </p:cNvCxnSpPr>
          <p:nvPr/>
        </p:nvCxnSpPr>
        <p:spPr>
          <a:xfrm rot="10800000">
            <a:off x="2663886" y="1827768"/>
            <a:ext cx="2199630" cy="1972819"/>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727922" y="4693334"/>
            <a:ext cx="10980785" cy="1977977"/>
          </a:xfrm>
          <a:prstGeom prst="rect">
            <a:avLst/>
          </a:prstGeom>
        </p:spPr>
        <p:txBody>
          <a:bodyPr vert="horz" wrap="square" lIns="0" tIns="0" rIns="0" bIns="0" rtlCol="0">
            <a:spAutoFit/>
          </a:bodyPr>
          <a:lstStyle/>
          <a:p>
            <a: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30M </a:t>
            </a:r>
            <a:r>
              <a:rPr kumimoji="0" lang="en-US" sz="3200" b="0" i="0" u="none" strike="noStrike" kern="1200" cap="none" spc="0" normalizeH="0" baseline="0" noProof="0" dirty="0" err="1" smtClean="0">
                <a:ln>
                  <a:noFill/>
                </a:ln>
                <a:solidFill>
                  <a:schemeClr val="bg1"/>
                </a:solidFill>
                <a:effectLst/>
                <a:uLnTx/>
                <a:uFillTx/>
                <a:latin typeface="+mn-lt"/>
                <a:ea typeface="+mn-ea"/>
                <a:cs typeface="+mn-cs"/>
              </a:rPr>
              <a:t>reCAPTCHAs</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are being solved per day, allowing the equivalent</a:t>
            </a:r>
            <a:r>
              <a:rPr kumimoji="0" lang="en-US" sz="3200" b="0" i="0" u="none" strike="noStrike" kern="1200" cap="none" spc="0" normalizeH="0" noProof="0" dirty="0" smtClean="0">
                <a:ln>
                  <a:noFill/>
                </a:ln>
                <a:solidFill>
                  <a:schemeClr val="bg1"/>
                </a:solidFill>
                <a:effectLst/>
                <a:uLnTx/>
                <a:uFillTx/>
                <a:latin typeface="+mn-lt"/>
                <a:ea typeface="+mn-ea"/>
                <a:cs typeface="+mn-cs"/>
              </a:rPr>
              <a:t> of 125 books to be digitized daily</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a:t>
            </a:r>
          </a:p>
          <a:p>
            <a: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pPr>
            <a:r>
              <a:rPr lang="en-US" sz="3200" dirty="0" smtClean="0">
                <a:solidFill>
                  <a:schemeClr val="bg1"/>
                </a:solidFill>
                <a:latin typeface="+mn-lt"/>
                <a:ea typeface="+mn-ea"/>
                <a:cs typeface="+mn-cs"/>
              </a:rPr>
              <a:t>Some people solve them simply to help digitize books.</a:t>
            </a:r>
          </a:p>
          <a:p>
            <a: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Over 750M</a:t>
            </a:r>
            <a:r>
              <a:rPr kumimoji="0" lang="en-US" sz="3200" b="0" i="0" u="none" strike="noStrike" kern="1200" cap="none" spc="0" normalizeH="0" noProof="0" dirty="0" smtClean="0">
                <a:ln>
                  <a:noFill/>
                </a:ln>
                <a:solidFill>
                  <a:schemeClr val="bg1"/>
                </a:solidFill>
                <a:effectLst/>
                <a:uLnTx/>
                <a:uFillTx/>
                <a:latin typeface="+mn-lt"/>
                <a:ea typeface="+mn-ea"/>
                <a:cs typeface="+mn-cs"/>
              </a:rPr>
              <a:t> different people have solved a CAPTCHA.</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0" name="TextBox 9"/>
          <p:cNvSpPr txBox="1"/>
          <p:nvPr/>
        </p:nvSpPr>
        <p:spPr>
          <a:xfrm>
            <a:off x="526582" y="3097911"/>
            <a:ext cx="1950579" cy="253916"/>
          </a:xfrm>
          <a:prstGeom prst="rect">
            <a:avLst/>
          </a:prstGeom>
        </p:spPr>
        <p:txBody>
          <a:bodyPr vert="horz" wrap="none" lIns="0" tIns="0" rIns="0" bIns="0" rtlCol="0">
            <a:spAutoFit/>
          </a:bodyPr>
          <a:lstStyle/>
          <a:p>
            <a: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pPr>
            <a:r>
              <a:rPr kumimoji="0" lang="en-US" sz="1800" b="0" i="0" u="none" strike="noStrike" kern="1200" cap="none" spc="0" normalizeH="0" baseline="0" noProof="0" dirty="0" smtClean="0">
                <a:ln>
                  <a:noFill/>
                </a:ln>
                <a:solidFill>
                  <a:schemeClr val="bg1"/>
                </a:solidFill>
                <a:effectLst/>
                <a:uLnTx/>
                <a:uFillTx/>
                <a:latin typeface="+mn-lt"/>
                <a:ea typeface="+mn-ea"/>
                <a:cs typeface="+mn-cs"/>
              </a:rPr>
              <a:t>Luis von </a:t>
            </a:r>
            <a:r>
              <a:rPr kumimoji="0" lang="en-US" sz="1800" b="0" i="0" u="none" strike="noStrike" kern="1200" cap="none" spc="0" normalizeH="0" baseline="0" noProof="0" dirty="0" err="1" smtClean="0">
                <a:ln>
                  <a:noFill/>
                </a:ln>
                <a:solidFill>
                  <a:schemeClr val="bg1"/>
                </a:solidFill>
                <a:effectLst/>
                <a:uLnTx/>
                <a:uFillTx/>
                <a:latin typeface="+mn-lt"/>
                <a:ea typeface="+mn-ea"/>
                <a:cs typeface="+mn-cs"/>
              </a:rPr>
              <a:t>Ahn</a:t>
            </a:r>
            <a:r>
              <a:rPr kumimoji="0" lang="en-US" sz="1800" b="0" i="0" u="none" strike="noStrike" kern="1200" cap="none" spc="0" normalizeH="0" baseline="0" noProof="0" dirty="0" smtClean="0">
                <a:ln>
                  <a:noFill/>
                </a:ln>
                <a:solidFill>
                  <a:schemeClr val="bg1"/>
                </a:solidFill>
                <a:effectLst/>
                <a:uLnTx/>
                <a:uFillTx/>
                <a:latin typeface="+mn-lt"/>
                <a:ea typeface="+mn-ea"/>
                <a:cs typeface="+mn-cs"/>
              </a:rPr>
              <a:t>, et al.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1"/>
                                        </p:tgtEl>
                                        <p:attrNameLst>
                                          <p:attrName>style.visibility</p:attrName>
                                        </p:attrNameLst>
                                      </p:cBhvr>
                                      <p:to>
                                        <p:strVal val="visible"/>
                                      </p:to>
                                    </p:set>
                                  </p:childTnLst>
                                </p:cTn>
                              </p:par>
                              <p:par>
                                <p:cTn id="10" presetID="22" presetClass="entr" presetSubtype="1"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oldit.jpg"/>
          <p:cNvPicPr>
            <a:picLocks noChangeAspect="1"/>
          </p:cNvPicPr>
          <p:nvPr/>
        </p:nvPicPr>
        <p:blipFill>
          <a:blip r:embed="rId3"/>
          <a:stretch>
            <a:fillRect/>
          </a:stretch>
        </p:blipFill>
        <p:spPr>
          <a:xfrm>
            <a:off x="257817" y="0"/>
            <a:ext cx="11673191" cy="6858000"/>
          </a:xfrm>
          <a:prstGeom prst="rect">
            <a:avLst/>
          </a:prstGeom>
        </p:spPr>
      </p:pic>
      <p:sp>
        <p:nvSpPr>
          <p:cNvPr id="4" name="TextBox 3"/>
          <p:cNvSpPr txBox="1"/>
          <p:nvPr/>
        </p:nvSpPr>
        <p:spPr>
          <a:xfrm>
            <a:off x="8580189" y="4615888"/>
            <a:ext cx="2258280" cy="507831"/>
          </a:xfrm>
          <a:prstGeom prst="rect">
            <a:avLst/>
          </a:prstGeom>
        </p:spPr>
        <p:style>
          <a:lnRef idx="1">
            <a:schemeClr val="accent2"/>
          </a:lnRef>
          <a:fillRef idx="2">
            <a:schemeClr val="accent2"/>
          </a:fillRef>
          <a:effectRef idx="1">
            <a:schemeClr val="accent2"/>
          </a:effectRef>
          <a:fontRef idx="minor">
            <a:schemeClr val="dk1"/>
          </a:fontRef>
        </p:style>
        <p:txBody>
          <a:bodyPr vert="horz" wrap="none" lIns="0" tIns="0" rIns="0" bIns="0" rtlCol="0">
            <a:spAutoFit/>
          </a:bodyPr>
          <a:lstStyle/>
          <a:p>
            <a: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pPr>
            <a:r>
              <a:rPr kumimoji="0" lang="en-US" sz="3600" b="0" i="0" u="none" strike="noStrike" kern="1200" cap="none" spc="0" normalizeH="0" baseline="0" noProof="0" dirty="0" smtClean="0">
                <a:ln>
                  <a:noFill/>
                </a:ln>
                <a:solidFill>
                  <a:schemeClr val="bg1"/>
                </a:solidFill>
                <a:effectLst/>
                <a:uLnTx/>
                <a:uFillTx/>
                <a:latin typeface="+mn-lt"/>
                <a:ea typeface="+mn-ea"/>
                <a:cs typeface="+mn-cs"/>
              </a:rPr>
              <a:t>http://</a:t>
            </a:r>
            <a:r>
              <a:rPr kumimoji="0" lang="en-US" sz="3600" b="0" i="0" u="none" strike="noStrike" kern="1200" cap="none" spc="0" normalizeH="0" baseline="0" noProof="0" dirty="0" err="1" smtClean="0">
                <a:ln>
                  <a:noFill/>
                </a:ln>
                <a:solidFill>
                  <a:schemeClr val="bg1"/>
                </a:solidFill>
                <a:effectLst/>
                <a:uLnTx/>
                <a:uFillTx/>
                <a:latin typeface="+mn-lt"/>
                <a:ea typeface="+mn-ea"/>
                <a:cs typeface="+mn-cs"/>
              </a:rPr>
              <a:t>fold.it</a:t>
            </a:r>
            <a:endParaRPr kumimoji="0" lang="en-US" sz="36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4887" cy="677108"/>
          </a:xfrm>
        </p:spPr>
        <p:txBody>
          <a:bodyPr/>
          <a:lstStyle/>
          <a:p>
            <a:r>
              <a:rPr dirty="0" smtClean="0"/>
              <a:t>Getting from Here to There</a:t>
            </a:r>
            <a:endParaRPr lang="en-US" dirty="0"/>
          </a:p>
        </p:txBody>
      </p:sp>
      <p:sp>
        <p:nvSpPr>
          <p:cNvPr id="3" name="Text Placeholder 2"/>
          <p:cNvSpPr>
            <a:spLocks noGrp="1"/>
          </p:cNvSpPr>
          <p:nvPr>
            <p:ph type="body" sz="quarter" idx="10"/>
          </p:nvPr>
        </p:nvSpPr>
        <p:spPr>
          <a:xfrm>
            <a:off x="507868" y="1411552"/>
            <a:ext cx="11173090" cy="3504549"/>
          </a:xfrm>
        </p:spPr>
        <p:txBody>
          <a:bodyPr/>
          <a:lstStyle/>
          <a:p>
            <a:r>
              <a:rPr lang="en-US" dirty="0" smtClean="0"/>
              <a:t>The deluge of data makes data-intensive computing mandatory for many future scientific endeavors</a:t>
            </a:r>
          </a:p>
          <a:p>
            <a:r>
              <a:rPr lang="en-US" dirty="0" smtClean="0"/>
              <a:t>Future students (and, ultimately, scientists) will find it natural for the data (and computing) to be “in the cloud”</a:t>
            </a:r>
          </a:p>
          <a:p>
            <a:endParaRPr lang="en-US" dirty="0" smtClean="0"/>
          </a:p>
          <a:p>
            <a:r>
              <a:rPr lang="en-US" dirty="0" smtClean="0"/>
              <a:t>There are many big technology problems to be solved</a:t>
            </a:r>
          </a:p>
          <a:p>
            <a:r>
              <a:rPr lang="en-US" dirty="0" smtClean="0"/>
              <a:t>But there are also </a:t>
            </a:r>
            <a:r>
              <a:rPr lang="en-US" b="1" dirty="0" smtClean="0"/>
              <a:t>organizational and cultural gaps</a:t>
            </a:r>
            <a:endParaRPr lang="en-US" b="1"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sst-logo.tiff"/>
          <p:cNvPicPr>
            <a:picLocks noChangeAspect="1"/>
          </p:cNvPicPr>
          <p:nvPr/>
        </p:nvPicPr>
        <p:blipFill>
          <a:blip r:embed="rId3"/>
          <a:stretch>
            <a:fillRect/>
          </a:stretch>
        </p:blipFill>
        <p:spPr>
          <a:xfrm>
            <a:off x="459029" y="191167"/>
            <a:ext cx="8204200" cy="1828800"/>
          </a:xfrm>
          <a:prstGeom prst="rect">
            <a:avLst/>
          </a:prstGeom>
        </p:spPr>
      </p:pic>
      <p:sp>
        <p:nvSpPr>
          <p:cNvPr id="6" name="Text Placeholder 5"/>
          <p:cNvSpPr>
            <a:spLocks noGrp="1"/>
          </p:cNvSpPr>
          <p:nvPr>
            <p:ph type="body" sz="quarter" idx="10"/>
          </p:nvPr>
        </p:nvSpPr>
        <p:spPr>
          <a:xfrm>
            <a:off x="507868" y="2369901"/>
            <a:ext cx="11173090" cy="3824637"/>
          </a:xfrm>
        </p:spPr>
        <p:txBody>
          <a:bodyPr/>
          <a:lstStyle/>
          <a:p>
            <a:r>
              <a:rPr lang="en-US" dirty="0" smtClean="0"/>
              <a:t>A wide field-of-view telescope with 3.2Gpx camera, to be operational in 2014</a:t>
            </a:r>
          </a:p>
          <a:p>
            <a:r>
              <a:rPr lang="en-US" dirty="0" smtClean="0"/>
              <a:t>Will provide full-sky survey (15sec exposure) every three nights</a:t>
            </a:r>
          </a:p>
          <a:p>
            <a:pPr lvl="1"/>
            <a:r>
              <a:rPr lang="en-US" dirty="0" smtClean="0"/>
              <a:t>In support of basic astronomy research, as well as change detection (</a:t>
            </a:r>
            <a:r>
              <a:rPr lang="en-US" dirty="0" err="1" smtClean="0"/>
              <a:t>eg</a:t>
            </a:r>
            <a:r>
              <a:rPr lang="en-US" dirty="0" smtClean="0"/>
              <a:t>, for asteroids)</a:t>
            </a:r>
          </a:p>
          <a:p>
            <a:r>
              <a:rPr lang="en-US" dirty="0" smtClean="0"/>
              <a:t>On the order of 16TB of image data per day</a:t>
            </a:r>
          </a:p>
          <a:p>
            <a:r>
              <a:rPr lang="en-US" i="1" dirty="0" smtClean="0"/>
              <a:t>A major focus on the hardware and pipes</a:t>
            </a:r>
            <a:endParaRPr lang="en-US" i="1"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icrosoft_Research_Faculty_Summit_Template_PPT07_16x9_v06">
  <a:themeElements>
    <a:clrScheme name="Research">
      <a:dk1>
        <a:srgbClr val="000000"/>
      </a:dk1>
      <a:lt1>
        <a:srgbClr val="FFFFFF"/>
      </a:lt1>
      <a:dk2>
        <a:srgbClr val="3F3F3F"/>
      </a:dk2>
      <a:lt2>
        <a:srgbClr val="FFFFFF"/>
      </a:lt2>
      <a:accent1>
        <a:srgbClr val="FFDF79"/>
      </a:accent1>
      <a:accent2>
        <a:srgbClr val="5782B5"/>
      </a:accent2>
      <a:accent3>
        <a:srgbClr val="E15555"/>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defRPr kumimoji="0" sz="3200" b="0" i="0" u="none" strike="noStrike" kern="1200" cap="none" spc="0" normalizeH="0" baseline="0" noProof="0" smtClean="0">
            <a:ln>
              <a:noFill/>
            </a:ln>
            <a:solidFill>
              <a:schemeClr val="bg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710</Words>
  <Application>Microsoft Office PowerPoint</Application>
  <PresentationFormat>Custom</PresentationFormat>
  <Paragraphs>68</Paragraphs>
  <Slides>13</Slides>
  <Notes>13</Notes>
  <HiddenSlides>0</HiddenSlides>
  <MMClips>1</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Microsoft_Research_Faculty_Summit_Template_PPT07_16x9_v06</vt:lpstr>
      <vt:lpstr>White with Courier font for code slides</vt:lpstr>
      <vt:lpstr>eScience: Data, Computing, and Crowds</vt:lpstr>
      <vt:lpstr>An eScience Vision From data to discovery</vt:lpstr>
      <vt:lpstr>eScience and Open Access Involving the Citizen-Scientist</vt:lpstr>
      <vt:lpstr>Opportunities for Synergy From machine translation to protein folding to neuroscience</vt:lpstr>
      <vt:lpstr>Tools for Scientists, Students, and Citizens Beyond visualizationsto massive-scale interactive simulations</vt:lpstr>
      <vt:lpstr>The Potential of Crowds</vt:lpstr>
      <vt:lpstr>Slide 7</vt:lpstr>
      <vt:lpstr>Getting from Here to There</vt:lpstr>
      <vt:lpstr>Slide 9</vt:lpstr>
      <vt:lpstr>Infrastructure or Basic Research?</vt:lpstr>
      <vt:lpstr>Closing Thoughts / Questions</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eScience: Data, Computing, and Crowds</dc:title>
  <dc:subject>Research Facility Summit</dc:subject>
  <dc:creator>Peter Lee</dc:creator>
  <cp:keywords>Research Facility Summit</cp:keywords>
  <dc:description>Event Date: July 28 &amp; 29, 2008
Event Location: Redmond, WA</dc:description>
  <cp:lastModifiedBy/>
  <cp:revision>1</cp:revision>
  <dcterms:created xsi:type="dcterms:W3CDTF">2008-07-28T13:47:48Z</dcterms:created>
  <dcterms:modified xsi:type="dcterms:W3CDTF">2008-07-29T20:49:47Z</dcterms:modified>
</cp:coreProperties>
</file>