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3" r:id="rId1"/>
    <p:sldMasterId id="2147483718" r:id="rId2"/>
  </p:sldMasterIdLst>
  <p:notesMasterIdLst>
    <p:notesMasterId r:id="rId16"/>
  </p:notesMasterIdLst>
  <p:handoutMasterIdLst>
    <p:handoutMasterId r:id="rId17"/>
  </p:handoutMasterIdLst>
  <p:sldIdLst>
    <p:sldId id="296" r:id="rId3"/>
    <p:sldId id="297" r:id="rId4"/>
    <p:sldId id="298" r:id="rId5"/>
    <p:sldId id="299" r:id="rId6"/>
    <p:sldId id="300" r:id="rId7"/>
    <p:sldId id="301" r:id="rId8"/>
    <p:sldId id="302" r:id="rId9"/>
    <p:sldId id="303" r:id="rId10"/>
    <p:sldId id="304" r:id="rId11"/>
    <p:sldId id="305" r:id="rId12"/>
    <p:sldId id="306" r:id="rId13"/>
    <p:sldId id="307" r:id="rId14"/>
    <p:sldId id="256" r:id="rId15"/>
  </p:sldIdLst>
  <p:sldSz cx="12188825" cy="6858000"/>
  <p:notesSz cx="7077075" cy="9385300"/>
  <p:defaultTextStyle>
    <a:defPPr>
      <a:defRPr lang="en-US"/>
    </a:defPPr>
    <a:lvl1pPr algn="l" defTabSz="912813" rtl="0" fontAlgn="base">
      <a:spcBef>
        <a:spcPct val="0"/>
      </a:spcBef>
      <a:spcAft>
        <a:spcPct val="0"/>
      </a:spcAft>
      <a:defRPr kern="1200">
        <a:solidFill>
          <a:schemeClr val="tx1"/>
        </a:solidFill>
        <a:latin typeface="Arial" pitchFamily="34" charset="0"/>
        <a:ea typeface="+mn-ea"/>
        <a:cs typeface="+mn-cs"/>
      </a:defRPr>
    </a:lvl1pPr>
    <a:lvl2pPr marL="455613" indent="1588" algn="l" defTabSz="912813" rtl="0" fontAlgn="base">
      <a:spcBef>
        <a:spcPct val="0"/>
      </a:spcBef>
      <a:spcAft>
        <a:spcPct val="0"/>
      </a:spcAft>
      <a:defRPr kern="1200">
        <a:solidFill>
          <a:schemeClr val="tx1"/>
        </a:solidFill>
        <a:latin typeface="Arial" pitchFamily="34" charset="0"/>
        <a:ea typeface="+mn-ea"/>
        <a:cs typeface="+mn-cs"/>
      </a:defRPr>
    </a:lvl2pPr>
    <a:lvl3pPr marL="912813" indent="1588" algn="l" defTabSz="912813" rtl="0" fontAlgn="base">
      <a:spcBef>
        <a:spcPct val="0"/>
      </a:spcBef>
      <a:spcAft>
        <a:spcPct val="0"/>
      </a:spcAft>
      <a:defRPr kern="1200">
        <a:solidFill>
          <a:schemeClr val="tx1"/>
        </a:solidFill>
        <a:latin typeface="Arial" pitchFamily="34" charset="0"/>
        <a:ea typeface="+mn-ea"/>
        <a:cs typeface="+mn-cs"/>
      </a:defRPr>
    </a:lvl3pPr>
    <a:lvl4pPr marL="1370013" indent="1588" algn="l" defTabSz="912813" rtl="0" fontAlgn="base">
      <a:spcBef>
        <a:spcPct val="0"/>
      </a:spcBef>
      <a:spcAft>
        <a:spcPct val="0"/>
      </a:spcAft>
      <a:defRPr kern="1200">
        <a:solidFill>
          <a:schemeClr val="tx1"/>
        </a:solidFill>
        <a:latin typeface="Arial" pitchFamily="34" charset="0"/>
        <a:ea typeface="+mn-ea"/>
        <a:cs typeface="+mn-cs"/>
      </a:defRPr>
    </a:lvl4pPr>
    <a:lvl5pPr marL="1827213" indent="1588" algn="l" defTabSz="912813"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AE1E"/>
    <a:srgbClr val="FFFFFF"/>
    <a:srgbClr val="FF0066"/>
    <a:srgbClr val="000000"/>
    <a:srgbClr val="F3AF35"/>
    <a:srgbClr val="9C42E6"/>
    <a:srgbClr val="D1943B"/>
    <a:srgbClr val="F8F57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6225" autoAdjust="0"/>
    <p:restoredTop sz="91276" autoAdjust="0"/>
  </p:normalViewPr>
  <p:slideViewPr>
    <p:cSldViewPr snapToGrid="0">
      <p:cViewPr varScale="1">
        <p:scale>
          <a:sx n="70" d="100"/>
          <a:sy n="70" d="100"/>
        </p:scale>
        <p:origin x="-462" y="-96"/>
      </p:cViewPr>
      <p:guideLst>
        <p:guide orient="horz" pos="144"/>
        <p:guide orient="horz" pos="895"/>
        <p:guide orient="horz" pos="1484"/>
        <p:guide orient="horz" pos="1200"/>
        <p:guide orient="horz" pos="2736"/>
        <p:guide pos="3839"/>
        <p:guide pos="325"/>
        <p:guide pos="613"/>
        <p:guide pos="7353"/>
        <p:guide pos="1190"/>
        <p:guide pos="7063"/>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4" d="100"/>
          <a:sy n="74" d="100"/>
        </p:scale>
        <p:origin x="-2184" y="-108"/>
      </p:cViewPr>
      <p:guideLst>
        <p:guide orient="horz" pos="2956"/>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265"/>
          </a:xfrm>
          <a:prstGeom prst="rect">
            <a:avLst/>
          </a:prstGeom>
        </p:spPr>
        <p:txBody>
          <a:bodyPr vert="horz" lIns="94064" tIns="47032" rIns="94064" bIns="47032" rtlCol="0"/>
          <a:lstStyle>
            <a:lvl1pPr algn="l" defTabSz="940605"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4008705" y="0"/>
            <a:ext cx="3066733" cy="469265"/>
          </a:xfrm>
          <a:prstGeom prst="rect">
            <a:avLst/>
          </a:prstGeom>
        </p:spPr>
        <p:txBody>
          <a:bodyPr vert="horz" lIns="94064" tIns="47032" rIns="94064" bIns="47032" rtlCol="0"/>
          <a:lstStyle>
            <a:lvl1pPr algn="r" defTabSz="940605" fontAlgn="auto">
              <a:spcBef>
                <a:spcPts val="0"/>
              </a:spcBef>
              <a:spcAft>
                <a:spcPts val="0"/>
              </a:spcAft>
              <a:defRPr sz="1200" smtClean="0">
                <a:latin typeface="+mn-lt"/>
              </a:defRPr>
            </a:lvl1pPr>
          </a:lstStyle>
          <a:p>
            <a:pPr>
              <a:defRPr/>
            </a:pPr>
            <a:fld id="{65954348-9BA3-4A53-8AB3-67BAC91195B2}" type="datetimeFigureOut">
              <a:rPr lang="en-US"/>
              <a:pPr>
                <a:defRPr/>
              </a:pPr>
              <a:t>7/29/2008</a:t>
            </a:fld>
            <a:endParaRPr lang="en-US"/>
          </a:p>
        </p:txBody>
      </p:sp>
      <p:sp>
        <p:nvSpPr>
          <p:cNvPr id="5" name="Slide Number Placeholder 4"/>
          <p:cNvSpPr>
            <a:spLocks noGrp="1"/>
          </p:cNvSpPr>
          <p:nvPr>
            <p:ph type="sldNum" sz="quarter" idx="3"/>
          </p:nvPr>
        </p:nvSpPr>
        <p:spPr>
          <a:xfrm>
            <a:off x="6448002" y="8914406"/>
            <a:ext cx="627436" cy="469265"/>
          </a:xfrm>
          <a:prstGeom prst="rect">
            <a:avLst/>
          </a:prstGeom>
        </p:spPr>
        <p:txBody>
          <a:bodyPr vert="horz" lIns="94064" tIns="47032" rIns="94064" bIns="47032" rtlCol="0" anchor="b"/>
          <a:lstStyle>
            <a:lvl1pPr algn="r" defTabSz="940605" fontAlgn="auto">
              <a:spcBef>
                <a:spcPts val="0"/>
              </a:spcBef>
              <a:spcAft>
                <a:spcPts val="0"/>
              </a:spcAft>
              <a:defRPr sz="1200" smtClean="0">
                <a:latin typeface="+mn-lt"/>
              </a:defRPr>
            </a:lvl1pPr>
          </a:lstStyle>
          <a:p>
            <a:pPr>
              <a:defRPr/>
            </a:pPr>
            <a:fld id="{9A01EE6E-98DC-4B21-A8BA-2515EA1D1F3C}" type="slidenum">
              <a:rPr lang="en-US"/>
              <a:pPr>
                <a:defRPr/>
              </a:pPr>
              <a:t>‹#›</a:t>
            </a:fld>
            <a:endParaRPr lang="en-US"/>
          </a:p>
        </p:txBody>
      </p:sp>
      <p:sp>
        <p:nvSpPr>
          <p:cNvPr id="6" name="Footer Placeholder 5"/>
          <p:cNvSpPr>
            <a:spLocks noGrp="1"/>
          </p:cNvSpPr>
          <p:nvPr>
            <p:ph type="ftr" sz="quarter" idx="2"/>
          </p:nvPr>
        </p:nvSpPr>
        <p:spPr>
          <a:xfrm>
            <a:off x="0" y="8914406"/>
            <a:ext cx="6369368" cy="469265"/>
          </a:xfrm>
          <a:prstGeom prst="rect">
            <a:avLst/>
          </a:prstGeom>
        </p:spPr>
        <p:txBody>
          <a:bodyPr vert="horz" lIns="94064" tIns="47032" rIns="94064" bIns="47032" rtlCol="0" anchor="b"/>
          <a:lstStyle>
            <a:lvl1pPr algn="l" defTabSz="940605" fontAlgn="auto">
              <a:spcBef>
                <a:spcPts val="0"/>
              </a:spcBef>
              <a:spcAft>
                <a:spcPts val="0"/>
              </a:spcAft>
              <a:defRPr sz="500" dirty="0" smtClean="0">
                <a:solidFill>
                  <a:srgbClr val="000000"/>
                </a:solidFill>
                <a:latin typeface="Segoe" pitchFamily="34" charset="0"/>
              </a:defRPr>
            </a:lvl1pPr>
          </a:lstStyle>
          <a:p>
            <a:pPr>
              <a:defRPr/>
            </a:pPr>
            <a:r>
              <a:rPr lang="en-US" dirty="0"/>
              <a:t>© </a:t>
            </a:r>
            <a:r>
              <a:rPr lang="en-US" dirty="0" smtClean="0"/>
              <a:t>2008 </a:t>
            </a:r>
            <a:r>
              <a:rPr lang="en-US" dirty="0"/>
              <a:t>Microsoft Corporation. All rights reserved. Microsoft, Windows, Windows Vista and other product names are or may be registered trademarks and/or trademarks in the U.S. and/or other countries.</a:t>
            </a:r>
          </a:p>
          <a:p>
            <a:pPr>
              <a:defRPr/>
            </a:pPr>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265"/>
          </a:xfrm>
          <a:prstGeom prst="rect">
            <a:avLst/>
          </a:prstGeom>
        </p:spPr>
        <p:txBody>
          <a:bodyPr vert="horz" lIns="94064" tIns="47032" rIns="94064" bIns="47032" rtlCol="0"/>
          <a:lstStyle>
            <a:lvl1pPr algn="l" defTabSz="940605"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4008705" y="0"/>
            <a:ext cx="3066733" cy="469265"/>
          </a:xfrm>
          <a:prstGeom prst="rect">
            <a:avLst/>
          </a:prstGeom>
        </p:spPr>
        <p:txBody>
          <a:bodyPr vert="horz" lIns="94064" tIns="47032" rIns="94064" bIns="47032" rtlCol="0"/>
          <a:lstStyle>
            <a:lvl1pPr algn="r" defTabSz="940605" fontAlgn="auto">
              <a:spcBef>
                <a:spcPts val="0"/>
              </a:spcBef>
              <a:spcAft>
                <a:spcPts val="0"/>
              </a:spcAft>
              <a:defRPr sz="1200" smtClean="0">
                <a:latin typeface="+mn-lt"/>
              </a:defRPr>
            </a:lvl1pPr>
          </a:lstStyle>
          <a:p>
            <a:pPr>
              <a:defRPr/>
            </a:pPr>
            <a:fld id="{0EA46EE7-CB15-452E-A913-9C123FAA6ED3}" type="datetimeFigureOut">
              <a:rPr lang="en-US"/>
              <a:pPr>
                <a:defRPr/>
              </a:pPr>
              <a:t>7/29/2008</a:t>
            </a:fld>
            <a:endParaRPr lang="en-US"/>
          </a:p>
        </p:txBody>
      </p:sp>
      <p:sp>
        <p:nvSpPr>
          <p:cNvPr id="4" name="Slide Image Placeholder 3"/>
          <p:cNvSpPr>
            <a:spLocks noGrp="1" noRot="1" noChangeAspect="1"/>
          </p:cNvSpPr>
          <p:nvPr>
            <p:ph type="sldImg" idx="2"/>
          </p:nvPr>
        </p:nvSpPr>
        <p:spPr>
          <a:xfrm>
            <a:off x="411163" y="703263"/>
            <a:ext cx="6254750" cy="3519487"/>
          </a:xfrm>
          <a:prstGeom prst="rect">
            <a:avLst/>
          </a:prstGeom>
          <a:noFill/>
          <a:ln w="12700">
            <a:solidFill>
              <a:prstClr val="black"/>
            </a:solidFill>
          </a:ln>
        </p:spPr>
        <p:txBody>
          <a:bodyPr vert="horz" lIns="94064" tIns="47032" rIns="94064" bIns="47032" rtlCol="0" anchor="ctr"/>
          <a:lstStyle/>
          <a:p>
            <a:pPr lvl="0"/>
            <a:endParaRPr lang="en-US" noProof="0"/>
          </a:p>
        </p:txBody>
      </p:sp>
      <p:sp>
        <p:nvSpPr>
          <p:cNvPr id="5" name="Notes Placeholder 4"/>
          <p:cNvSpPr>
            <a:spLocks noGrp="1"/>
          </p:cNvSpPr>
          <p:nvPr>
            <p:ph type="body" sz="quarter" idx="3"/>
          </p:nvPr>
        </p:nvSpPr>
        <p:spPr>
          <a:xfrm>
            <a:off x="707708" y="4458018"/>
            <a:ext cx="5661660" cy="4223385"/>
          </a:xfrm>
          <a:prstGeom prst="rect">
            <a:avLst/>
          </a:prstGeom>
        </p:spPr>
        <p:txBody>
          <a:bodyPr vert="horz" lIns="94064" tIns="47032" rIns="94064" bIns="47032"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914406"/>
            <a:ext cx="6369368" cy="469265"/>
          </a:xfrm>
          <a:prstGeom prst="rect">
            <a:avLst/>
          </a:prstGeom>
        </p:spPr>
        <p:txBody>
          <a:bodyPr vert="horz" lIns="94064" tIns="47032" rIns="94064" bIns="47032" rtlCol="0" anchor="b"/>
          <a:lstStyle>
            <a:lvl1pPr algn="l" defTabSz="940605" fontAlgn="auto">
              <a:spcBef>
                <a:spcPts val="0"/>
              </a:spcBef>
              <a:spcAft>
                <a:spcPts val="0"/>
              </a:spcAft>
              <a:defRPr sz="500" dirty="0" smtClean="0">
                <a:solidFill>
                  <a:srgbClr val="000000"/>
                </a:solidFill>
                <a:latin typeface="Segoe" pitchFamily="34" charset="0"/>
              </a:defRPr>
            </a:lvl1pPr>
          </a:lstStyle>
          <a:p>
            <a:pPr>
              <a:defRPr/>
            </a:pPr>
            <a:r>
              <a:rPr lang="en-US" dirty="0" smtClean="0"/>
              <a:t>© 2008 Microsoft Corporation. All rights reserved. Microsoft, Windows, Windows Vista and other product names are or may be registered trademarks and/or trademarks in the U.S. and/or other countries.</a:t>
            </a:r>
          </a:p>
          <a:p>
            <a:pPr>
              <a:defRPr/>
            </a:pPr>
            <a:r>
              <a:rPr lang="en-US" dirty="0" smtClean="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br>
            <a:r>
              <a:rPr lang="en-US" dirty="0" smtClean="0"/>
              <a:t>MICROSOFT MAKES NO WARRANTIES, EXPRESS, IMPLIED OR STATUTORY, AS TO THE INFORMATION IN THIS PRESENTATION.</a:t>
            </a:r>
            <a:endParaRPr lang="en-US" dirty="0"/>
          </a:p>
        </p:txBody>
      </p:sp>
      <p:sp>
        <p:nvSpPr>
          <p:cNvPr id="7" name="Slide Number Placeholder 6"/>
          <p:cNvSpPr>
            <a:spLocks noGrp="1"/>
          </p:cNvSpPr>
          <p:nvPr>
            <p:ph type="sldNum" sz="quarter" idx="5"/>
          </p:nvPr>
        </p:nvSpPr>
        <p:spPr>
          <a:xfrm>
            <a:off x="6369368" y="8914406"/>
            <a:ext cx="706070" cy="469265"/>
          </a:xfrm>
          <a:prstGeom prst="rect">
            <a:avLst/>
          </a:prstGeom>
        </p:spPr>
        <p:txBody>
          <a:bodyPr vert="horz" lIns="94064" tIns="47032" rIns="94064" bIns="47032" rtlCol="0" anchor="b"/>
          <a:lstStyle>
            <a:lvl1pPr algn="r" defTabSz="940605" fontAlgn="auto">
              <a:spcBef>
                <a:spcPts val="0"/>
              </a:spcBef>
              <a:spcAft>
                <a:spcPts val="0"/>
              </a:spcAft>
              <a:defRPr sz="1200" smtClean="0">
                <a:latin typeface="+mn-lt"/>
              </a:defRPr>
            </a:lvl1pPr>
          </a:lstStyle>
          <a:p>
            <a:pPr>
              <a:defRPr/>
            </a:pPr>
            <a:fld id="{22907DDD-D5F5-4BDC-A0E4-DE9693AB78BD}"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912813" rtl="0" fontAlgn="base">
      <a:lnSpc>
        <a:spcPct val="90000"/>
      </a:lnSpc>
      <a:spcBef>
        <a:spcPct val="30000"/>
      </a:spcBef>
      <a:spcAft>
        <a:spcPts val="338"/>
      </a:spcAft>
      <a:defRPr sz="900" kern="1200">
        <a:solidFill>
          <a:schemeClr val="tx1"/>
        </a:solidFill>
        <a:latin typeface="Segoe" pitchFamily="34" charset="0"/>
        <a:ea typeface="+mn-ea"/>
        <a:cs typeface="+mn-cs"/>
      </a:defRPr>
    </a:lvl1pPr>
    <a:lvl2pPr marL="212725" indent="-104775"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2pPr>
    <a:lvl3pPr marL="327025" indent="-114300"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3pPr>
    <a:lvl4pPr marL="482600" indent="-146050"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4pPr>
    <a:lvl5pPr marL="614363" indent="-114300"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867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39011" fontAlgn="base">
              <a:spcBef>
                <a:spcPct val="0"/>
              </a:spcBef>
              <a:spcAft>
                <a:spcPct val="0"/>
              </a:spcAft>
            </a:pPr>
            <a:endParaRPr lang="en-US" dirty="0" smtClean="0"/>
          </a:p>
        </p:txBody>
      </p:sp>
      <p:sp>
        <p:nvSpPr>
          <p:cNvPr id="2867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39011" fontAlgn="base">
              <a:spcBef>
                <a:spcPct val="0"/>
              </a:spcBef>
              <a:spcAft>
                <a:spcPct val="0"/>
              </a:spcAft>
            </a:pPr>
            <a:fld id="{A549130F-F55A-4CBD-AB95-DCC6F61C21E4}" type="datetime8">
              <a:rPr lang="en-US"/>
              <a:pPr defTabSz="939011" fontAlgn="base">
                <a:spcBef>
                  <a:spcPct val="0"/>
                </a:spcBef>
                <a:spcAft>
                  <a:spcPct val="0"/>
                </a:spcAft>
              </a:pPr>
              <a:t>7/29/2008 4:12 PM</a:t>
            </a:fld>
            <a:endParaRPr lang="en-US" dirty="0"/>
          </a:p>
        </p:txBody>
      </p:sp>
      <p:sp>
        <p:nvSpPr>
          <p:cNvPr id="2867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39011" fontAlgn="base">
              <a:spcBef>
                <a:spcPct val="0"/>
              </a:spcBef>
              <a:spcAft>
                <a:spcPct val="0"/>
              </a:spcAft>
            </a:pPr>
            <a:r>
              <a:rPr lang="en-US" dirty="0"/>
              <a:t>© 2007 Microsoft Corporation. All rights reserved. Microsoft, Windows, Windows Vista and other product names are or may be registered trademarks and/or trademarks in the U.S. and/or other countries.</a:t>
            </a:r>
          </a:p>
          <a:p>
            <a:pPr defTabSz="939011" fontAlgn="base">
              <a:spcBef>
                <a:spcPct val="0"/>
              </a:spcBef>
              <a:spcAft>
                <a:spcPct val="0"/>
              </a:spcAft>
            </a:pPr>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a:p>
            <a:pPr defTabSz="939011" fontAlgn="base">
              <a:spcBef>
                <a:spcPct val="0"/>
              </a:spcBef>
              <a:spcAft>
                <a:spcPct val="0"/>
              </a:spcAft>
            </a:pPr>
            <a:endParaRPr lang="en-US" dirty="0">
              <a:solidFill>
                <a:schemeClr val="tx1"/>
              </a:solidFill>
            </a:endParaRPr>
          </a:p>
        </p:txBody>
      </p:sp>
      <p:sp>
        <p:nvSpPr>
          <p:cNvPr id="2867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39011" fontAlgn="base">
              <a:spcBef>
                <a:spcPct val="0"/>
              </a:spcBef>
              <a:spcAft>
                <a:spcPct val="0"/>
              </a:spcAft>
            </a:pPr>
            <a:fld id="{D0C51A04-3EAA-47F7-AC99-10134EC7E78F}" type="slidenum">
              <a:rPr lang="en-US"/>
              <a:pPr defTabSz="939011" fontAlgn="base">
                <a:spcBef>
                  <a:spcPct val="0"/>
                </a:spcBef>
                <a:spcAft>
                  <a:spcPct val="0"/>
                </a:spcAft>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867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39011" fontAlgn="base">
              <a:spcBef>
                <a:spcPct val="0"/>
              </a:spcBef>
              <a:spcAft>
                <a:spcPct val="0"/>
              </a:spcAft>
            </a:pPr>
            <a:endParaRPr lang="en-US" dirty="0" smtClean="0"/>
          </a:p>
        </p:txBody>
      </p:sp>
      <p:sp>
        <p:nvSpPr>
          <p:cNvPr id="2867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39011" fontAlgn="base">
              <a:spcBef>
                <a:spcPct val="0"/>
              </a:spcBef>
              <a:spcAft>
                <a:spcPct val="0"/>
              </a:spcAft>
            </a:pPr>
            <a:fld id="{A549130F-F55A-4CBD-AB95-DCC6F61C21E4}" type="datetime8">
              <a:rPr lang="en-US"/>
              <a:pPr defTabSz="939011" fontAlgn="base">
                <a:spcBef>
                  <a:spcPct val="0"/>
                </a:spcBef>
                <a:spcAft>
                  <a:spcPct val="0"/>
                </a:spcAft>
              </a:pPr>
              <a:t>7/29/2008 4:12 PM</a:t>
            </a:fld>
            <a:endParaRPr lang="en-US" dirty="0"/>
          </a:p>
        </p:txBody>
      </p:sp>
      <p:sp>
        <p:nvSpPr>
          <p:cNvPr id="2867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39011" fontAlgn="base">
              <a:spcBef>
                <a:spcPct val="0"/>
              </a:spcBef>
              <a:spcAft>
                <a:spcPct val="0"/>
              </a:spcAft>
            </a:pPr>
            <a:r>
              <a:rPr lang="en-US" dirty="0"/>
              <a:t>© 2007 Microsoft Corporation. All rights reserved. Microsoft, Windows, Windows Vista and other product names are or may be registered trademarks and/or trademarks in the U.S. and/or other countries.</a:t>
            </a:r>
          </a:p>
          <a:p>
            <a:pPr defTabSz="939011" fontAlgn="base">
              <a:spcBef>
                <a:spcPct val="0"/>
              </a:spcBef>
              <a:spcAft>
                <a:spcPct val="0"/>
              </a:spcAft>
            </a:pPr>
            <a:r>
              <a:rPr lang="en-US" dirty="0"/>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br>
            <a:r>
              <a:rPr lang="en-US" dirty="0"/>
              <a:t>MICROSOFT MAKES NO WARRANTIES, EXPRESS, IMPLIED OR STATUTORY, AS TO THE INFORMATION IN THIS PRESENTATION.</a:t>
            </a:r>
          </a:p>
          <a:p>
            <a:pPr defTabSz="939011" fontAlgn="base">
              <a:spcBef>
                <a:spcPct val="0"/>
              </a:spcBef>
              <a:spcAft>
                <a:spcPct val="0"/>
              </a:spcAft>
            </a:pPr>
            <a:endParaRPr lang="en-US" dirty="0">
              <a:solidFill>
                <a:schemeClr val="tx1"/>
              </a:solidFill>
            </a:endParaRPr>
          </a:p>
        </p:txBody>
      </p:sp>
      <p:sp>
        <p:nvSpPr>
          <p:cNvPr id="2867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39011" fontAlgn="base">
              <a:spcBef>
                <a:spcPct val="0"/>
              </a:spcBef>
              <a:spcAft>
                <a:spcPct val="0"/>
              </a:spcAft>
            </a:pPr>
            <a:fld id="{D0C51A04-3EAA-47F7-AC99-10134EC7E78F}" type="slidenum">
              <a:rPr lang="en-US"/>
              <a:pPr defTabSz="939011" fontAlgn="base">
                <a:spcBef>
                  <a:spcPct val="0"/>
                </a:spcBef>
                <a:spcAft>
                  <a:spcPct val="0"/>
                </a:spcAft>
              </a:pPr>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2907DDD-D5F5-4BDC-A0E4-DE9693AB78BD}"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pic>
        <p:nvPicPr>
          <p:cNvPr id="4" name="Picture 3" descr="Title_2.png"/>
          <p:cNvPicPr>
            <a:picLocks noChangeAspect="1"/>
          </p:cNvPicPr>
          <p:nvPr userDrawn="1"/>
        </p:nvPicPr>
        <p:blipFill>
          <a:blip r:embed="rId2"/>
          <a:srcRect b="81670"/>
          <a:stretch>
            <a:fillRect/>
          </a:stretch>
        </p:blipFill>
        <p:spPr bwMode="auto">
          <a:xfrm>
            <a:off x="0" y="0"/>
            <a:ext cx="12192000" cy="1676400"/>
          </a:xfrm>
          <a:prstGeom prst="rect">
            <a:avLst/>
          </a:prstGeom>
          <a:noFill/>
          <a:ln w="9525">
            <a:noFill/>
            <a:miter lim="800000"/>
            <a:headEnd/>
            <a:tailEnd/>
          </a:ln>
        </p:spPr>
      </p:pic>
      <p:sp>
        <p:nvSpPr>
          <p:cNvPr id="2" name="Title 1"/>
          <p:cNvSpPr>
            <a:spLocks noGrp="1"/>
          </p:cNvSpPr>
          <p:nvPr>
            <p:ph type="ctrTitle"/>
          </p:nvPr>
        </p:nvSpPr>
        <p:spPr>
          <a:xfrm>
            <a:off x="973414" y="1905001"/>
            <a:ext cx="10239883" cy="1523495"/>
          </a:xfrm>
        </p:spPr>
        <p:txBody>
          <a:bodyPr>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973413" y="4344989"/>
            <a:ext cx="10239883"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descr="Research_bL.PNG"/>
          <p:cNvPicPr>
            <a:picLocks noChangeAspect="1"/>
          </p:cNvPicPr>
          <p:nvPr userDrawn="1"/>
        </p:nvPicPr>
        <p:blipFill>
          <a:blip r:embed="rId3"/>
          <a:stretch>
            <a:fillRect/>
          </a:stretch>
        </p:blipFill>
        <p:spPr>
          <a:xfrm>
            <a:off x="9906001" y="136208"/>
            <a:ext cx="1846897" cy="513397"/>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507868" y="1411553"/>
            <a:ext cx="1117309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6238876"/>
            <a:ext cx="12188826"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962833" y="1905000"/>
            <a:ext cx="10718125"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73138" y="2355850"/>
            <a:ext cx="9324523" cy="1523494"/>
          </a:xfrm>
        </p:spPr>
        <p:txBody>
          <a:bodyPr anchor="ctr" anchorCtr="0">
            <a:noAutofit/>
          </a:bodyPr>
          <a:lstStyle>
            <a:lvl1pPr algn="l" defTabSz="1095376" rtl="0" eaLnBrk="0" fontAlgn="base" latinLnBrk="0" hangingPunct="0">
              <a:lnSpc>
                <a:spcPct val="90000"/>
              </a:lnSpc>
              <a:spcBef>
                <a:spcPct val="0"/>
              </a:spcBef>
              <a:spcAft>
                <a:spcPct val="0"/>
              </a:spcAft>
              <a:buNone/>
              <a:defRPr lang="en-US" sz="5400" b="0" kern="1200" cap="none" spc="-36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889124" y="4344989"/>
            <a:ext cx="9324171" cy="461665"/>
          </a:xfrm>
        </p:spPr>
        <p:txBody>
          <a:bodyPr>
            <a:noAutofit/>
          </a:bodyPr>
          <a:lstStyle>
            <a:lvl1pPr marL="0" indent="0" algn="l">
              <a:lnSpc>
                <a:spcPct val="90000"/>
              </a:lnSpc>
              <a:spcBef>
                <a:spcPts val="0"/>
              </a:spcBef>
              <a:buNone/>
              <a:defRPr>
                <a:solidFill>
                  <a:schemeClr val="accent2">
                    <a:lumMod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972355" y="1420813"/>
            <a:ext cx="10240158" cy="1384994"/>
          </a:xfrm>
        </p:spPr>
        <p:txBody>
          <a:bodyPr>
            <a:noAutofit/>
            <a:scene3d>
              <a:camera prst="orthographicFront"/>
              <a:lightRig rig="flat" dir="t"/>
            </a:scene3d>
            <a:sp3d extrusionH="88900" contourW="2540">
              <a:bevelT w="38100" h="31750"/>
              <a:contourClr>
                <a:srgbClr val="F4A234"/>
              </a:contourClr>
            </a:sp3d>
          </a:bodyPr>
          <a:lstStyle>
            <a:lvl1pPr marL="0" indent="0" algn="r">
              <a:buFont typeface="Arial" pitchFamily="34" charset="0"/>
              <a:buNone/>
              <a:defRPr kumimoji="0" lang="en-US" sz="8800" b="1" i="1" u="none" strike="noStrike" kern="600" cap="none" spc="-250"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smtClean="0"/>
              <a:t>Click to edit Master text styles</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507868" y="1411552"/>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507868" y="1412875"/>
            <a:ext cx="1117309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7868" y="1411553"/>
            <a:ext cx="5484971" cy="1742015"/>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5986" y="1411553"/>
            <a:ext cx="5484971" cy="1742015"/>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07868" y="1411553"/>
            <a:ext cx="5484971"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7867" y="2174875"/>
            <a:ext cx="5484971"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029" y="1411553"/>
            <a:ext cx="5487929" cy="346249"/>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1755" y="2174875"/>
            <a:ext cx="5489202"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extBox 2"/>
          <p:cNvSpPr txBox="1"/>
          <p:nvPr userDrawn="1"/>
        </p:nvSpPr>
        <p:spPr>
          <a:xfrm>
            <a:off x="515938" y="4752975"/>
            <a:ext cx="7013458" cy="1661993"/>
          </a:xfrm>
          <a:prstGeom prst="rect">
            <a:avLst/>
          </a:prstGeom>
        </p:spPr>
        <p:txBody>
          <a:bodyPr wrap="none" lIns="0" tIns="0" rIns="0" bIns="0">
            <a:spAutoFit/>
          </a:bodyPr>
          <a:lstStyle/>
          <a:p>
            <a:pPr defTabSz="914363" fontAlgn="auto">
              <a:lnSpc>
                <a:spcPct val="90000"/>
              </a:lnSpc>
              <a:spcBef>
                <a:spcPct val="20000"/>
              </a:spcBef>
              <a:spcAft>
                <a:spcPts val="0"/>
              </a:spcAft>
              <a:buSzPct val="85000"/>
              <a:buFont typeface="Arial" pitchFamily="34" charset="0"/>
              <a:buNone/>
              <a:defRPr/>
            </a:pPr>
            <a:r>
              <a:rPr lang="en-US" sz="6000" dirty="0">
                <a:latin typeface="+mn-lt"/>
              </a:rPr>
              <a:t>Microsoft Research </a:t>
            </a:r>
            <a:br>
              <a:rPr lang="en-US" sz="6000" dirty="0">
                <a:latin typeface="+mn-lt"/>
              </a:rPr>
            </a:br>
            <a:r>
              <a:rPr lang="en-US" sz="6000" dirty="0">
                <a:latin typeface="+mn-lt"/>
              </a:rPr>
              <a:t>Faculty Summit </a:t>
            </a:r>
            <a:r>
              <a:rPr lang="en-US" sz="6000" dirty="0" smtClean="0">
                <a:latin typeface="+mn-lt"/>
              </a:rPr>
              <a:t>2008</a:t>
            </a:r>
            <a:endParaRPr lang="en-US" sz="8800" dirty="0">
              <a:solidFill>
                <a:schemeClr val="bg1"/>
              </a:solidFill>
              <a:latin typeface="+mn-lt"/>
            </a:endParaRPr>
          </a:p>
        </p:txBody>
      </p:sp>
      <p:pic>
        <p:nvPicPr>
          <p:cNvPr id="4" name="Picture 3" descr="Research_bL_r.png"/>
          <p:cNvPicPr>
            <a:picLocks noChangeAspect="1"/>
          </p:cNvPicPr>
          <p:nvPr userDrawn="1"/>
        </p:nvPicPr>
        <p:blipFill>
          <a:blip r:embed="rId3"/>
          <a:stretch>
            <a:fillRect/>
          </a:stretch>
        </p:blipFill>
        <p:spPr>
          <a:xfrm>
            <a:off x="9948088" y="206400"/>
            <a:ext cx="1709928" cy="475324"/>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5938" y="228600"/>
            <a:ext cx="11164887" cy="665163"/>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515938" y="1420813"/>
            <a:ext cx="11164887" cy="21272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734" r:id="rId1"/>
    <p:sldLayoutId id="2147483735" r:id="rId2"/>
    <p:sldLayoutId id="2147483727" r:id="rId3"/>
    <p:sldLayoutId id="2147483728" r:id="rId4"/>
    <p:sldLayoutId id="2147483729" r:id="rId5"/>
    <p:sldLayoutId id="2147483730" r:id="rId6"/>
    <p:sldLayoutId id="2147483731" r:id="rId7"/>
    <p:sldLayoutId id="2147483732" r:id="rId8"/>
    <p:sldLayoutId id="2147483736" r:id="rId9"/>
    <p:sldLayoutId id="2147483737" r:id="rId10"/>
    <p:sldLayoutId id="2147483738" r:id="rId11"/>
  </p:sldLayoutIdLst>
  <p:transition>
    <p:fade/>
  </p:transition>
  <p:txStyles>
    <p:titleStyle>
      <a:lvl1pPr algn="l" defTabSz="1095375" rtl="0" eaLnBrk="1" fontAlgn="base" hangingPunct="1">
        <a:lnSpc>
          <a:spcPct val="90000"/>
        </a:lnSpc>
        <a:spcBef>
          <a:spcPct val="0"/>
        </a:spcBef>
        <a:spcAft>
          <a:spcPct val="0"/>
        </a:spcAft>
        <a:defRPr lang="en-US" sz="4800" kern="1200" spc="-36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2pPr>
      <a:lvl3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3pPr>
      <a:lvl4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4pPr>
      <a:lvl5pPr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1095375" rtl="0" eaLnBrk="1" fontAlgn="base" hangingPunct="1">
        <a:lnSpc>
          <a:spcPct val="90000"/>
        </a:lnSpc>
        <a:spcBef>
          <a:spcPct val="0"/>
        </a:spcBef>
        <a:spcAft>
          <a:spcPct val="0"/>
        </a:spcAft>
        <a:defRPr sz="4800">
          <a:solidFill>
            <a:schemeClr val="tx1"/>
          </a:solidFill>
          <a:latin typeface="Segoe" pitchFamily="34" charset="0"/>
          <a:cs typeface="Arial" pitchFamily="34" charset="0"/>
        </a:defRPr>
      </a:lvl9pPr>
    </p:titleStyle>
    <p:bodyStyle>
      <a:lvl1pPr marL="396875" indent="-396875" algn="l" defTabSz="912813" rtl="0" eaLnBrk="1" fontAlgn="base" hangingPunct="1">
        <a:lnSpc>
          <a:spcPct val="90000"/>
        </a:lnSpc>
        <a:spcBef>
          <a:spcPct val="20000"/>
        </a:spcBef>
        <a:spcAft>
          <a:spcPct val="0"/>
        </a:spcAft>
        <a:buSzPct val="85000"/>
        <a:buBlip>
          <a:blip r:embed="rId14"/>
        </a:buBlip>
        <a:defRPr sz="3200" kern="1200">
          <a:solidFill>
            <a:schemeClr val="bg1"/>
          </a:solidFill>
          <a:latin typeface="+mn-lt"/>
          <a:ea typeface="+mn-ea"/>
          <a:cs typeface="+mn-cs"/>
        </a:defRPr>
      </a:lvl1pPr>
      <a:lvl2pPr marL="914400" indent="-396875" algn="l" defTabSz="912813" rtl="0" eaLnBrk="1" fontAlgn="base" hangingPunct="1">
        <a:lnSpc>
          <a:spcPct val="90000"/>
        </a:lnSpc>
        <a:spcBef>
          <a:spcPct val="20000"/>
        </a:spcBef>
        <a:spcAft>
          <a:spcPct val="0"/>
        </a:spcAft>
        <a:buSzPct val="85000"/>
        <a:buBlip>
          <a:blip r:embed="rId14"/>
        </a:buBlip>
        <a:defRPr sz="2800" kern="1200">
          <a:solidFill>
            <a:schemeClr val="bg1"/>
          </a:solidFill>
          <a:latin typeface="+mn-lt"/>
          <a:ea typeface="+mn-ea"/>
          <a:cs typeface="+mn-cs"/>
        </a:defRPr>
      </a:lvl2pPr>
      <a:lvl3pPr marL="1258888" indent="-344488"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3pPr>
      <a:lvl4pPr marL="1604963" indent="-346075"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4pPr>
      <a:lvl5pPr marL="1941513" indent="-336550" algn="l" defTabSz="912813" rtl="0" eaLnBrk="1" fontAlgn="base" hangingPunct="1">
        <a:lnSpc>
          <a:spcPct val="90000"/>
        </a:lnSpc>
        <a:spcBef>
          <a:spcPct val="20000"/>
        </a:spcBef>
        <a:spcAft>
          <a:spcPct val="0"/>
        </a:spcAft>
        <a:buSzPct val="85000"/>
        <a:buBlip>
          <a:blip r:embed="rId14"/>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2050" name="Picture 3" descr="white rectangle.png"/>
          <p:cNvPicPr>
            <a:picLocks noChangeAspect="1"/>
          </p:cNvPicPr>
          <p:nvPr/>
        </p:nvPicPr>
        <p:blipFill>
          <a:blip r:embed="rId4"/>
          <a:srcRect b="10452"/>
          <a:stretch>
            <a:fillRect/>
          </a:stretch>
        </p:blipFill>
        <p:spPr bwMode="auto">
          <a:xfrm>
            <a:off x="0" y="1300163"/>
            <a:ext cx="12188825" cy="5557837"/>
          </a:xfrm>
          <a:prstGeom prst="rect">
            <a:avLst/>
          </a:prstGeom>
          <a:noFill/>
          <a:ln w="9525">
            <a:noFill/>
            <a:miter lim="800000"/>
            <a:headEnd/>
            <a:tailEnd/>
          </a:ln>
        </p:spPr>
      </p:pic>
      <p:sp>
        <p:nvSpPr>
          <p:cNvPr id="2" name="Title Placeholder 1"/>
          <p:cNvSpPr>
            <a:spLocks noGrp="1"/>
          </p:cNvSpPr>
          <p:nvPr>
            <p:ph type="title"/>
          </p:nvPr>
        </p:nvSpPr>
        <p:spPr>
          <a:xfrm>
            <a:off x="508000" y="230188"/>
            <a:ext cx="11172825" cy="665162"/>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2052" name="Text Placeholder 2"/>
          <p:cNvSpPr>
            <a:spLocks noGrp="1"/>
          </p:cNvSpPr>
          <p:nvPr>
            <p:ph type="body" idx="1"/>
          </p:nvPr>
        </p:nvSpPr>
        <p:spPr bwMode="auto">
          <a:xfrm>
            <a:off x="963613" y="1905000"/>
            <a:ext cx="10717212" cy="21082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33" r:id="rId1"/>
  </p:sldLayoutIdLst>
  <p:transition>
    <p:fade/>
  </p:transition>
  <p:txStyles>
    <p:titleStyle>
      <a:lvl1pPr algn="l" defTabSz="912813" rtl="0" fontAlgn="base">
        <a:lnSpc>
          <a:spcPct val="90000"/>
        </a:lnSpc>
        <a:spcBef>
          <a:spcPct val="0"/>
        </a:spcBef>
        <a:spcAft>
          <a:spcPct val="0"/>
        </a:spcAft>
        <a:defRPr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a:lvl2pPr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2pPr>
      <a:lvl3pPr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3pPr>
      <a:lvl4pPr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4pPr>
      <a:lvl5pPr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5pPr>
      <a:lvl6pPr marL="4572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6pPr>
      <a:lvl7pPr marL="9144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7pPr>
      <a:lvl8pPr marL="13716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8pPr>
      <a:lvl9pPr marL="1828800" algn="l" defTabSz="912813" rtl="0" fontAlgn="base">
        <a:lnSpc>
          <a:spcPct val="90000"/>
        </a:lnSpc>
        <a:spcBef>
          <a:spcPct val="0"/>
        </a:spcBef>
        <a:spcAft>
          <a:spcPct val="0"/>
        </a:spcAft>
        <a:defRPr sz="4800">
          <a:solidFill>
            <a:schemeClr val="tx1"/>
          </a:solidFill>
          <a:latin typeface="Segoe" pitchFamily="34" charset="0"/>
          <a:cs typeface="Arial" pitchFamily="34" charset="0"/>
        </a:defRPr>
      </a:lvl9pPr>
    </p:titleStyle>
    <p:bodyStyle>
      <a:lvl1pPr algn="l" defTabSz="912813" rtl="0" fontAlgn="base">
        <a:lnSpc>
          <a:spcPct val="90000"/>
        </a:lnSpc>
        <a:spcBef>
          <a:spcPct val="20000"/>
        </a:spcBef>
        <a:spcAft>
          <a:spcPct val="0"/>
        </a:spcAft>
        <a:buFont typeface="Arial" pitchFamily="34" charset="0"/>
        <a:defRPr sz="3000" b="1" kern="1200">
          <a:solidFill>
            <a:schemeClr val="tx1"/>
          </a:solidFill>
          <a:latin typeface="Courier New" pitchFamily="49" charset="0"/>
          <a:ea typeface="+mn-ea"/>
          <a:cs typeface="Courier New" pitchFamily="49" charset="0"/>
        </a:defRPr>
      </a:lvl1pPr>
      <a:lvl2pPr marL="384175" indent="-6350" algn="l" defTabSz="912813" rtl="0" fontAlgn="base">
        <a:lnSpc>
          <a:spcPct val="90000"/>
        </a:lnSpc>
        <a:spcBef>
          <a:spcPct val="20000"/>
        </a:spcBef>
        <a:spcAft>
          <a:spcPct val="0"/>
        </a:spcAft>
        <a:buFont typeface="Arial" pitchFamily="34" charset="0"/>
        <a:defRPr sz="2800" b="1" kern="1200">
          <a:solidFill>
            <a:schemeClr val="tx1"/>
          </a:solidFill>
          <a:latin typeface="Courier New" pitchFamily="49" charset="0"/>
          <a:ea typeface="+mn-ea"/>
          <a:cs typeface="Courier New" pitchFamily="49" charset="0"/>
        </a:defRPr>
      </a:lvl2pPr>
      <a:lvl3pPr marL="760413" indent="-6350" algn="l" defTabSz="912813" rtl="0" fontAlgn="base">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3pPr>
      <a:lvl4pPr marL="1093788" indent="6350" algn="l" defTabSz="912813" rtl="0" fontAlgn="base">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4pPr>
      <a:lvl5pPr marL="1425575" algn="l" defTabSz="912813" rtl="0" fontAlgn="base">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hyperlink" Target="http://en.wikipedia.org/wiki/Barbara_Liskov" TargetMode="External"/><Relationship Id="rId13" Type="http://schemas.openxmlformats.org/officeDocument/2006/relationships/hyperlink" Target="http://en.wikipedia.org/w/index.php?title=International_Journal_of_Software_and_Informatics&amp;action=edit&amp;redlink=1" TargetMode="External"/><Relationship Id="rId3" Type="http://schemas.openxmlformats.org/officeDocument/2006/relationships/hyperlink" Target="http://en.wikipedia.org/wiki/Computer_science" TargetMode="External"/><Relationship Id="rId7" Type="http://schemas.openxmlformats.org/officeDocument/2006/relationships/hyperlink" Target="http://www.cs.cmu.edu/afs/cs/usr/wing/www/publications/" TargetMode="External"/><Relationship Id="rId12" Type="http://schemas.openxmlformats.org/officeDocument/2006/relationships/hyperlink" Target="http://en.wikipedia.org/w/index.php?title=Formal_Methods_in_System_Design&amp;action=edit&amp;redlink=1"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hyperlink" Target="http://en.wikipedia.org/wiki/Larch_family" TargetMode="External"/><Relationship Id="rId11" Type="http://schemas.openxmlformats.org/officeDocument/2006/relationships/hyperlink" Target="http://en.wikipedia.org/wiki/Formal_Aspects_of_Computing" TargetMode="External"/><Relationship Id="rId5" Type="http://schemas.openxmlformats.org/officeDocument/2006/relationships/hyperlink" Target="http://en.wikipedia.org/wiki/Formal_methods" TargetMode="External"/><Relationship Id="rId15" Type="http://schemas.openxmlformats.org/officeDocument/2006/relationships/hyperlink" Target="http://en.wikipedia.org/w/index.php?title=Software_Tools_for_Technology_Transfer&amp;action=edit&amp;redlink=1" TargetMode="External"/><Relationship Id="rId10" Type="http://schemas.openxmlformats.org/officeDocument/2006/relationships/hyperlink" Target="http://en.wikipedia.org/wiki/Journal_of_the_ACM" TargetMode="External"/><Relationship Id="rId4" Type="http://schemas.openxmlformats.org/officeDocument/2006/relationships/hyperlink" Target="http://en.wikipedia.org/wiki/Carnegie_Mellon_University" TargetMode="External"/><Relationship Id="rId9" Type="http://schemas.openxmlformats.org/officeDocument/2006/relationships/hyperlink" Target="http://en.wikipedia.org/wiki/Liskov_substitution_principle" TargetMode="External"/><Relationship Id="rId14" Type="http://schemas.openxmlformats.org/officeDocument/2006/relationships/hyperlink" Target="http://en.wikipedia.org/w/index.php?title=Journal_of_Information_Science_and_Engineering&amp;action=edit&amp;redlink=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Broader Impact of </a:t>
            </a:r>
            <a:r>
              <a:rPr lang="en-US" dirty="0" err="1" smtClean="0"/>
              <a:t>eScience</a:t>
            </a:r>
            <a:endParaRPr lang="en-US" dirty="0"/>
          </a:p>
        </p:txBody>
      </p:sp>
      <p:sp>
        <p:nvSpPr>
          <p:cNvPr id="3" name="Subtitle 2"/>
          <p:cNvSpPr>
            <a:spLocks noGrp="1"/>
          </p:cNvSpPr>
          <p:nvPr>
            <p:ph type="subTitle" idx="1"/>
          </p:nvPr>
        </p:nvSpPr>
        <p:spPr/>
        <p:txBody>
          <a:bodyPr/>
          <a:lstStyle/>
          <a:p>
            <a:r>
              <a:rPr lang="en-US" dirty="0" smtClean="0"/>
              <a:t>Dr </a:t>
            </a:r>
            <a:r>
              <a:rPr lang="en-US" dirty="0" err="1" smtClean="0"/>
              <a:t>Daron</a:t>
            </a:r>
            <a:r>
              <a:rPr lang="en-US" dirty="0" smtClean="0"/>
              <a:t> G Green</a:t>
            </a:r>
          </a:p>
          <a:p>
            <a:r>
              <a:rPr lang="en-US" dirty="0" smtClean="0"/>
              <a:t>Senior Director, External Research</a:t>
            </a:r>
          </a:p>
          <a:p>
            <a:r>
              <a:rPr lang="en-US" dirty="0" smtClean="0"/>
              <a:t>Microsoft Research</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938" y="228600"/>
            <a:ext cx="11164887" cy="1163395"/>
          </a:xfrm>
        </p:spPr>
        <p:txBody>
          <a:bodyPr/>
          <a:lstStyle/>
          <a:p>
            <a:r>
              <a:rPr lang="en-US" dirty="0" smtClean="0"/>
              <a:t>Peter Lee</a:t>
            </a:r>
            <a:br>
              <a:rPr lang="en-US" dirty="0" smtClean="0"/>
            </a:br>
            <a:r>
              <a:rPr lang="en-US" sz="3600" dirty="0" smtClean="0">
                <a:solidFill>
                  <a:schemeClr val="accent1"/>
                </a:solidFill>
              </a:rPr>
              <a:t>Professor, CMU</a:t>
            </a:r>
            <a:endParaRPr lang="en-US" dirty="0">
              <a:solidFill>
                <a:schemeClr val="accent1"/>
              </a:solidFill>
            </a:endParaRPr>
          </a:p>
        </p:txBody>
      </p:sp>
      <p:sp>
        <p:nvSpPr>
          <p:cNvPr id="3" name="Content Placeholder 2"/>
          <p:cNvSpPr>
            <a:spLocks noGrp="1"/>
          </p:cNvSpPr>
          <p:nvPr>
            <p:ph idx="1"/>
          </p:nvPr>
        </p:nvSpPr>
        <p:spPr>
          <a:xfrm>
            <a:off x="515938" y="1905000"/>
            <a:ext cx="11429208" cy="4247317"/>
          </a:xfrm>
        </p:spPr>
        <p:txBody>
          <a:bodyPr/>
          <a:lstStyle/>
          <a:p>
            <a:pPr>
              <a:spcBef>
                <a:spcPts val="1800"/>
              </a:spcBef>
            </a:pPr>
            <a:r>
              <a:rPr lang="en-US" sz="2000" dirty="0" smtClean="0"/>
              <a:t>I joined CMU in 1987, after finishing my PhD at Michigan.  I'm an ACM Fellow, member of the CRA Board of Directors, vice chair of DARPA ISAT, and a bunch of other things too boring to mention</a:t>
            </a:r>
          </a:p>
          <a:p>
            <a:pPr>
              <a:spcBef>
                <a:spcPts val="1800"/>
              </a:spcBef>
            </a:pPr>
            <a:r>
              <a:rPr lang="en-US" sz="2000" dirty="0" smtClean="0"/>
              <a:t>Professor and department head, computer science dept at CMU  </a:t>
            </a:r>
          </a:p>
          <a:p>
            <a:pPr>
              <a:spcBef>
                <a:spcPts val="1800"/>
              </a:spcBef>
            </a:pPr>
            <a:r>
              <a:rPr lang="en-US" sz="2000" dirty="0" smtClean="0"/>
              <a:t>My research is not in </a:t>
            </a:r>
            <a:r>
              <a:rPr lang="en-US" sz="2000" dirty="0" err="1" smtClean="0"/>
              <a:t>eScience</a:t>
            </a:r>
            <a:r>
              <a:rPr lang="en-US" sz="2000" dirty="0" smtClean="0"/>
              <a:t>, but in programming languages, particularly applications to security.  I'm best known for the development of "proof-carrying code" (with my former student, George </a:t>
            </a:r>
            <a:r>
              <a:rPr lang="en-US" sz="2000" dirty="0" err="1" smtClean="0"/>
              <a:t>Necula</a:t>
            </a:r>
            <a:r>
              <a:rPr lang="en-US" sz="2000" dirty="0" smtClean="0"/>
              <a:t>, now at Berkeley).</a:t>
            </a:r>
          </a:p>
          <a:p>
            <a:pPr>
              <a:spcBef>
                <a:spcPts val="1800"/>
              </a:spcBef>
            </a:pPr>
            <a:r>
              <a:rPr lang="en-US" sz="2000" dirty="0" smtClean="0"/>
              <a:t>I had a stint as the Vice Provost for Research at CMU, and during that time I helped to raise the funding for and launch the McWilliams Center for Cosmology, a new center run jointly between Physics Dept and CS Dept, for computational astrophysics.  </a:t>
            </a:r>
          </a:p>
          <a:p>
            <a:pPr>
              <a:spcBef>
                <a:spcPts val="1800"/>
              </a:spcBef>
            </a:pPr>
            <a:r>
              <a:rPr lang="en-US" sz="2000" dirty="0" smtClean="0"/>
              <a:t>I was also deeply involved in several efforts related to </a:t>
            </a:r>
            <a:r>
              <a:rPr lang="en-US" sz="2000" dirty="0" err="1" smtClean="0"/>
              <a:t>eScience</a:t>
            </a:r>
            <a:r>
              <a:rPr lang="en-US" sz="2000" dirty="0" smtClean="0"/>
              <a:t> initiatives in earth sciences, biology, and materials.  Today, I am spearheading CMU's initiative in Next-Generation Computing, to provide the computing infrastructure necessary for the university's </a:t>
            </a:r>
            <a:r>
              <a:rPr lang="en-US" sz="2000" dirty="0" err="1" smtClean="0"/>
              <a:t>eScience</a:t>
            </a:r>
            <a:r>
              <a:rPr lang="en-US" sz="2000" dirty="0" smtClean="0"/>
              <a:t> efforts</a:t>
            </a:r>
            <a:endParaRPr lang="en-US" sz="2000"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938" y="228600"/>
            <a:ext cx="11164887" cy="1163395"/>
          </a:xfrm>
        </p:spPr>
        <p:txBody>
          <a:bodyPr/>
          <a:lstStyle/>
          <a:p>
            <a:r>
              <a:rPr lang="en-US" dirty="0" smtClean="0"/>
              <a:t>Wei Wang</a:t>
            </a:r>
            <a:br>
              <a:rPr lang="en-US" dirty="0" smtClean="0"/>
            </a:br>
            <a:r>
              <a:rPr lang="en-US" sz="3600" dirty="0" smtClean="0">
                <a:solidFill>
                  <a:schemeClr val="accent1"/>
                </a:solidFill>
              </a:rPr>
              <a:t>Associate Professor; University of North Carolina at Chapel Hill</a:t>
            </a:r>
            <a:endParaRPr lang="en-US" sz="3600" dirty="0">
              <a:solidFill>
                <a:schemeClr val="accent1"/>
              </a:solidFill>
            </a:endParaRPr>
          </a:p>
        </p:txBody>
      </p:sp>
      <p:sp>
        <p:nvSpPr>
          <p:cNvPr id="3" name="Content Placeholder 2"/>
          <p:cNvSpPr>
            <a:spLocks noGrp="1"/>
          </p:cNvSpPr>
          <p:nvPr>
            <p:ph idx="1"/>
          </p:nvPr>
        </p:nvSpPr>
        <p:spPr>
          <a:xfrm>
            <a:off x="499797" y="1905000"/>
            <a:ext cx="11309615" cy="4708981"/>
          </a:xfrm>
        </p:spPr>
        <p:txBody>
          <a:bodyPr/>
          <a:lstStyle/>
          <a:p>
            <a:pPr marL="49213" indent="-49213">
              <a:buNone/>
            </a:pPr>
            <a:r>
              <a:rPr lang="en-US" sz="2000" dirty="0" smtClean="0"/>
              <a:t>Wei Wang is an associate professor in the Department of Computer Science and a member of the Carolina Center for Genomic Sciences at the University of North Carolina at Chapel Hill. She received a MS degree from the State University of New York at Binghamton in 1995 and a PhD degree in Computer Science from the University of California at Los Angeles in 1999. She was a research staff member at the IBM T. J. Watson Research Center between 1999 and 2002. Dr. Wang's research interests include data mining, bioinformatics, and databases. She has filed seven patents, and has published one monograph and more than one hundred research papers in international journals and major peer-reviewed conference proceedings. Dr. Wang received the IBM Invention Achievement Awards in 2000 and 2001. She was the recipient of a UNC Junior Faculty Development Award in 2003 and an NSF Faculty Early Career Development (CAREER) Award in 2005. She was named a Microsoft Research New Faculty Fellow in 2005. She was recently honored with the 2007 Phillip and Ruth </a:t>
            </a:r>
            <a:r>
              <a:rPr lang="en-US" sz="2000" dirty="0" err="1" smtClean="0"/>
              <a:t>Hettleman</a:t>
            </a:r>
            <a:r>
              <a:rPr lang="en-US" sz="2000" dirty="0" smtClean="0"/>
              <a:t> Prize for Artistic and Scholarly Achievement at UNC. Dr. Wang is an associate editor of the IEEE Transactions on Knowledge and Data Engineering and ACM Transactions on Knowledge Discovery in Data, and an editorial board member of the International Journal of Data Mining and Bioinformatics. She serves on the program committees of prestigious international conferences such as ACM SIGMOD, ACM SIGKDD, VLDB, ICDE, EDBT, ACM CIKM, IEEE ICDM, and SSDBM</a:t>
            </a:r>
            <a:endParaRPr lang="en-US" sz="2000"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Theme</a:t>
            </a:r>
            <a:endParaRPr lang="en-US" dirty="0"/>
          </a:p>
        </p:txBody>
      </p:sp>
      <p:sp>
        <p:nvSpPr>
          <p:cNvPr id="3" name="Content Placeholder 2"/>
          <p:cNvSpPr>
            <a:spLocks noGrp="1"/>
          </p:cNvSpPr>
          <p:nvPr>
            <p:ph idx="1"/>
          </p:nvPr>
        </p:nvSpPr>
        <p:spPr>
          <a:xfrm>
            <a:off x="507868" y="1412875"/>
            <a:ext cx="11173090" cy="4875181"/>
          </a:xfrm>
        </p:spPr>
        <p:txBody>
          <a:bodyPr/>
          <a:lstStyle/>
          <a:p>
            <a:pPr marL="0" indent="0">
              <a:buNone/>
            </a:pPr>
            <a:r>
              <a:rPr lang="en-US" i="1" dirty="0" smtClean="0"/>
              <a:t>The predictions around the advent of </a:t>
            </a:r>
            <a:r>
              <a:rPr lang="en-US" i="1" dirty="0" err="1" smtClean="0"/>
              <a:t>eScience</a:t>
            </a:r>
            <a:r>
              <a:rPr lang="en-US" i="1" dirty="0" smtClean="0"/>
              <a:t> are slowly becoming reality for the scientific community. However, the implications—both near-and longer-term—for society in general are still unclear. It seems obvious that the broad availability of  “cyber-infrastructure” will have a impact on different non-scientific populations, but exactly what…and when? How does one become a Citizen-Scientist? How will we use/access </a:t>
            </a:r>
            <a:r>
              <a:rPr lang="en-US" i="1" dirty="0" err="1" smtClean="0"/>
              <a:t>eScience</a:t>
            </a:r>
            <a:r>
              <a:rPr lang="en-US" i="1" dirty="0" smtClean="0"/>
              <a:t> resources without even knowing it? This panel of experts will field this wide-ranging topic and provide their educated viewpoints on how </a:t>
            </a:r>
            <a:r>
              <a:rPr lang="en-US" i="1" dirty="0" err="1" smtClean="0"/>
              <a:t>eScience</a:t>
            </a:r>
            <a:r>
              <a:rPr lang="en-US" i="1" dirty="0" smtClean="0"/>
              <a:t> will soon blend into the very fabric of our everyday lives</a:t>
            </a:r>
            <a:endParaRPr lang="en-US" i="1"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Context</a:t>
            </a:r>
            <a:endParaRPr lang="en-US" dirty="0"/>
          </a:p>
        </p:txBody>
      </p:sp>
      <p:sp>
        <p:nvSpPr>
          <p:cNvPr id="3" name="Content Placeholder 2"/>
          <p:cNvSpPr>
            <a:spLocks noGrp="1"/>
          </p:cNvSpPr>
          <p:nvPr>
            <p:ph idx="1"/>
          </p:nvPr>
        </p:nvSpPr>
        <p:spPr/>
        <p:txBody>
          <a:bodyPr/>
          <a:lstStyle/>
          <a:p>
            <a:r>
              <a:rPr lang="en-US" smtClean="0"/>
              <a:t>Computing infrastructure allowing greater access to resources and (a growing volume) of data</a:t>
            </a:r>
          </a:p>
          <a:p>
            <a:endParaRPr lang="en-US" smtClean="0"/>
          </a:p>
          <a:p>
            <a:r>
              <a:rPr lang="en-US" smtClean="0"/>
              <a:t>Increasing availability of sensors/devices</a:t>
            </a:r>
          </a:p>
          <a:p>
            <a:endParaRPr lang="en-US" smtClean="0"/>
          </a:p>
          <a:p>
            <a:r>
              <a:rPr lang="en-US" smtClean="0"/>
              <a:t>Increasing ability of people to collaborate</a:t>
            </a:r>
          </a:p>
          <a:p>
            <a:endParaRPr lang="en-US" smtClean="0"/>
          </a:p>
          <a:p>
            <a:r>
              <a:rPr lang="en-US" smtClean="0"/>
              <a:t>New era in scientific research</a:t>
            </a:r>
            <a:endParaRPr lang="en-US" dirty="0"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Panel Members</a:t>
            </a:r>
            <a:endParaRPr lang="en-US" dirty="0"/>
          </a:p>
        </p:txBody>
      </p:sp>
      <p:sp>
        <p:nvSpPr>
          <p:cNvPr id="3" name="Content Placeholder 2"/>
          <p:cNvSpPr>
            <a:spLocks noGrp="1"/>
          </p:cNvSpPr>
          <p:nvPr>
            <p:ph idx="1"/>
          </p:nvPr>
        </p:nvSpPr>
        <p:spPr>
          <a:xfrm>
            <a:off x="507868" y="1412875"/>
            <a:ext cx="11173090" cy="4468916"/>
          </a:xfrm>
        </p:spPr>
        <p:txBody>
          <a:bodyPr/>
          <a:lstStyle/>
          <a:p>
            <a:r>
              <a:rPr lang="en-US" b="1" dirty="0" smtClean="0"/>
              <a:t>Adam </a:t>
            </a:r>
            <a:r>
              <a:rPr lang="en-US" b="1" dirty="0" err="1" smtClean="0"/>
              <a:t>Siepel</a:t>
            </a:r>
            <a:r>
              <a:rPr lang="en-US" b="1" dirty="0" smtClean="0"/>
              <a:t>, Cornell</a:t>
            </a:r>
            <a:r>
              <a:rPr lang="en-US" dirty="0" smtClean="0"/>
              <a:t> - Assistant Professor; Biological Statistics &amp; Computational Biology</a:t>
            </a:r>
          </a:p>
          <a:p>
            <a:pPr>
              <a:spcBef>
                <a:spcPts val="2400"/>
              </a:spcBef>
            </a:pPr>
            <a:r>
              <a:rPr lang="en-US" b="1" dirty="0" smtClean="0"/>
              <a:t>Jeannette M. Wing</a:t>
            </a:r>
            <a:r>
              <a:rPr lang="en-US" dirty="0" smtClean="0"/>
              <a:t> - Head Computer &amp; Information Science &amp; Engineering Directorate at NSF</a:t>
            </a:r>
          </a:p>
          <a:p>
            <a:pPr>
              <a:spcBef>
                <a:spcPts val="2400"/>
              </a:spcBef>
            </a:pPr>
            <a:r>
              <a:rPr lang="en-US" b="1" dirty="0" smtClean="0"/>
              <a:t>Peter Lee</a:t>
            </a:r>
            <a:r>
              <a:rPr lang="en-US" dirty="0" smtClean="0"/>
              <a:t> - Professor and Department Head; Computer Science Dept at CMU</a:t>
            </a:r>
          </a:p>
          <a:p>
            <a:pPr>
              <a:spcBef>
                <a:spcPts val="2400"/>
              </a:spcBef>
            </a:pPr>
            <a:r>
              <a:rPr lang="en-US" b="1" dirty="0" smtClean="0"/>
              <a:t>Wei Wang</a:t>
            </a:r>
            <a:r>
              <a:rPr lang="en-US" dirty="0" smtClean="0"/>
              <a:t> – Associate Professor; University of North Carolina at Chapel Hill</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Questions</a:t>
            </a:r>
            <a:endParaRPr lang="en-US" dirty="0"/>
          </a:p>
        </p:txBody>
      </p:sp>
      <p:sp>
        <p:nvSpPr>
          <p:cNvPr id="3" name="Content Placeholder 2"/>
          <p:cNvSpPr>
            <a:spLocks noGrp="1"/>
          </p:cNvSpPr>
          <p:nvPr>
            <p:ph idx="1"/>
          </p:nvPr>
        </p:nvSpPr>
        <p:spPr>
          <a:xfrm>
            <a:off x="507868" y="1412875"/>
            <a:ext cx="11173090" cy="4979825"/>
          </a:xfrm>
        </p:spPr>
        <p:txBody>
          <a:bodyPr/>
          <a:lstStyle/>
          <a:p>
            <a:r>
              <a:rPr lang="en-US" sz="2400" dirty="0" smtClean="0"/>
              <a:t>What will the proliferation of devices lead to in terms of new </a:t>
            </a:r>
            <a:br>
              <a:rPr lang="en-US" sz="2400" dirty="0" smtClean="0"/>
            </a:br>
            <a:r>
              <a:rPr lang="en-US" sz="2400" dirty="0" smtClean="0"/>
              <a:t>[</a:t>
            </a:r>
            <a:r>
              <a:rPr lang="en-US" sz="2400" dirty="0" err="1" smtClean="0"/>
              <a:t>eScience</a:t>
            </a:r>
            <a:r>
              <a:rPr lang="en-US" sz="2400" dirty="0" smtClean="0"/>
              <a:t>] experiments?</a:t>
            </a:r>
          </a:p>
          <a:p>
            <a:r>
              <a:rPr lang="en-US" sz="2400" dirty="0" smtClean="0"/>
              <a:t>What happens when the information flow goes the other way (</a:t>
            </a:r>
            <a:r>
              <a:rPr lang="en-US" sz="2400" dirty="0" err="1" smtClean="0"/>
              <a:t>ie</a:t>
            </a:r>
            <a:r>
              <a:rPr lang="en-US" sz="2400" dirty="0" smtClean="0"/>
              <a:t> people aren’t just consuming but become data sources)?</a:t>
            </a:r>
          </a:p>
          <a:p>
            <a:pPr lvl="1"/>
            <a:r>
              <a:rPr lang="en-US" sz="2000" dirty="0" smtClean="0"/>
              <a:t>Bees</a:t>
            </a:r>
          </a:p>
          <a:p>
            <a:pPr lvl="1"/>
            <a:r>
              <a:rPr lang="en-US" sz="2000" dirty="0" smtClean="0"/>
              <a:t>Who will validate their input?</a:t>
            </a:r>
          </a:p>
          <a:p>
            <a:pPr lvl="1"/>
            <a:r>
              <a:rPr lang="en-US" sz="2000" dirty="0" smtClean="0"/>
              <a:t>How will we repeat results/experiments?</a:t>
            </a:r>
          </a:p>
          <a:p>
            <a:r>
              <a:rPr lang="en-US" sz="2400" dirty="0" smtClean="0"/>
              <a:t>Won’t semantics be key rather than people saying ‘I trust this person for this and not this’.</a:t>
            </a:r>
          </a:p>
          <a:p>
            <a:pPr lvl="1"/>
            <a:r>
              <a:rPr lang="en-US" sz="2000" dirty="0" smtClean="0"/>
              <a:t>What role will the (primitive) social networking tools need to play?</a:t>
            </a:r>
          </a:p>
          <a:p>
            <a:r>
              <a:rPr lang="en-US" sz="2400" dirty="0" smtClean="0"/>
              <a:t>How will we credit people for their contribution/insight?</a:t>
            </a:r>
          </a:p>
          <a:p>
            <a:r>
              <a:rPr lang="en-US" sz="2400" dirty="0" smtClean="0"/>
              <a:t>What about ‘duty of care’ – 1M missing diabetics in the UK – can we afford to know who they are?</a:t>
            </a:r>
          </a:p>
          <a:p>
            <a:pPr lvl="1"/>
            <a:r>
              <a:rPr lang="en-US" sz="2000" dirty="0" smtClean="0"/>
              <a:t>What will we do when we realize we are all ill?</a:t>
            </a:r>
            <a:endParaRPr lang="en-US" sz="2400"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Questions</a:t>
            </a:r>
            <a:endParaRPr lang="en-US" dirty="0"/>
          </a:p>
        </p:txBody>
      </p:sp>
      <p:sp>
        <p:nvSpPr>
          <p:cNvPr id="3" name="Content Placeholder 2"/>
          <p:cNvSpPr>
            <a:spLocks noGrp="1"/>
          </p:cNvSpPr>
          <p:nvPr>
            <p:ph idx="1"/>
          </p:nvPr>
        </p:nvSpPr>
        <p:spPr>
          <a:xfrm>
            <a:off x="507868" y="1412875"/>
            <a:ext cx="11173090" cy="4739759"/>
          </a:xfrm>
        </p:spPr>
        <p:txBody>
          <a:bodyPr/>
          <a:lstStyle/>
          <a:p>
            <a:r>
              <a:rPr lang="en-US" dirty="0" smtClean="0"/>
              <a:t>What dangers exist?</a:t>
            </a:r>
          </a:p>
          <a:p>
            <a:pPr lvl="1"/>
            <a:r>
              <a:rPr lang="en-US" dirty="0" smtClean="0"/>
              <a:t>Rogue factions distorting data/algorithms/services?</a:t>
            </a:r>
          </a:p>
          <a:p>
            <a:pPr lvl="2"/>
            <a:r>
              <a:rPr lang="en-US" dirty="0" smtClean="0"/>
              <a:t>What measures can be taken?</a:t>
            </a:r>
          </a:p>
          <a:p>
            <a:pPr lvl="1"/>
            <a:r>
              <a:rPr lang="en-US" dirty="0" smtClean="0"/>
              <a:t>What will privacy mean/require?</a:t>
            </a:r>
          </a:p>
          <a:p>
            <a:pPr lvl="1"/>
            <a:r>
              <a:rPr lang="en-US" dirty="0" smtClean="0"/>
              <a:t>What guarantees will be provided that cloud services are, for example, compliant to various mathematical standards?</a:t>
            </a:r>
          </a:p>
          <a:p>
            <a:pPr lvl="1"/>
            <a:r>
              <a:rPr lang="en-US" dirty="0" smtClean="0"/>
              <a:t>What will we find in the data and how will we manage </a:t>
            </a:r>
            <a:br>
              <a:rPr lang="en-US" dirty="0" smtClean="0"/>
            </a:br>
            <a:r>
              <a:rPr lang="en-US" dirty="0" smtClean="0"/>
              <a:t>the outcome?</a:t>
            </a:r>
          </a:p>
          <a:p>
            <a:pPr lvl="2"/>
            <a:r>
              <a:rPr lang="en-US" dirty="0" smtClean="0"/>
              <a:t>Fraud?</a:t>
            </a:r>
          </a:p>
          <a:p>
            <a:pPr lvl="2"/>
            <a:r>
              <a:rPr lang="en-US" dirty="0" smtClean="0"/>
              <a:t>Infidelity?</a:t>
            </a:r>
          </a:p>
          <a:p>
            <a:pPr lvl="2"/>
            <a:r>
              <a:rPr lang="en-US" dirty="0" smtClean="0"/>
              <a:t>Corruption?</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smtClean="0"/>
              <a:t>Background</a:t>
            </a:r>
            <a:br>
              <a:rPr smtClean="0"/>
            </a:br>
            <a:endParaRPr lang="en-US" dirty="0"/>
          </a:p>
        </p:txBody>
      </p:sp>
      <p:sp>
        <p:nvSpPr>
          <p:cNvPr id="3" name="Content Placeholder 2"/>
          <p:cNvSpPr>
            <a:spLocks noGrp="1"/>
          </p:cNvSpPr>
          <p:nvPr>
            <p:ph type="subTitle" idx="1"/>
          </p:nvPr>
        </p:nvSpPr>
        <p:spPr/>
        <p:txBody>
          <a:bodyPr/>
          <a:lstStyle/>
          <a:p>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938" y="228600"/>
            <a:ext cx="11164887" cy="1163395"/>
          </a:xfrm>
        </p:spPr>
        <p:txBody>
          <a:bodyPr/>
          <a:lstStyle/>
          <a:p>
            <a:r>
              <a:rPr lang="en-US" dirty="0" smtClean="0"/>
              <a:t>Adam </a:t>
            </a:r>
            <a:r>
              <a:rPr lang="en-US" dirty="0" err="1" smtClean="0"/>
              <a:t>Siepel</a:t>
            </a:r>
            <a:r>
              <a:rPr smtClean="0"/>
              <a:t/>
            </a:r>
            <a:br>
              <a:rPr smtClean="0"/>
            </a:br>
            <a:r>
              <a:rPr sz="3600" smtClean="0">
                <a:solidFill>
                  <a:schemeClr val="accent1"/>
                </a:solidFill>
              </a:rPr>
              <a:t>Cornell </a:t>
            </a:r>
            <a:r>
              <a:rPr lang="en-US" sz="3600" dirty="0" smtClean="0">
                <a:solidFill>
                  <a:schemeClr val="accent1"/>
                </a:solidFill>
              </a:rPr>
              <a:t>Assistant Professor, Biological Statistics &amp; Computational Biology</a:t>
            </a:r>
            <a:endParaRPr lang="en-US" dirty="0">
              <a:solidFill>
                <a:schemeClr val="accent1"/>
              </a:solidFill>
            </a:endParaRPr>
          </a:p>
        </p:txBody>
      </p:sp>
      <p:sp>
        <p:nvSpPr>
          <p:cNvPr id="3" name="Content Placeholder 2"/>
          <p:cNvSpPr>
            <a:spLocks noGrp="1"/>
          </p:cNvSpPr>
          <p:nvPr>
            <p:ph idx="1"/>
          </p:nvPr>
        </p:nvSpPr>
        <p:spPr>
          <a:xfrm>
            <a:off x="515938" y="1905000"/>
            <a:ext cx="10939000" cy="3739485"/>
          </a:xfrm>
        </p:spPr>
        <p:txBody>
          <a:bodyPr/>
          <a:lstStyle/>
          <a:p>
            <a:r>
              <a:rPr lang="en-US" sz="2000" dirty="0" smtClean="0"/>
              <a:t>Research interests lie in the area where statistics, computer science, evolutionary biology, and genomics meet</a:t>
            </a:r>
          </a:p>
          <a:p>
            <a:pPr>
              <a:spcBef>
                <a:spcPts val="1800"/>
              </a:spcBef>
            </a:pPr>
            <a:r>
              <a:rPr lang="en-US" sz="2000" dirty="0" smtClean="0"/>
              <a:t>Currently developing computational methods for the identification of functional elements in eukaryotic (primarily mammalian) genomes, based on comparative sequence data </a:t>
            </a:r>
          </a:p>
          <a:p>
            <a:pPr>
              <a:spcBef>
                <a:spcPts val="1800"/>
              </a:spcBef>
            </a:pPr>
            <a:r>
              <a:rPr lang="en-US" sz="2000" dirty="0" smtClean="0"/>
              <a:t>A major theme in my work is to model and analyze the evolution and the function of genomic sequences simultaneously, so that evolution sheds light on function, and function sheds light on evolution</a:t>
            </a:r>
          </a:p>
          <a:p>
            <a:pPr>
              <a:spcBef>
                <a:spcPts val="1800"/>
              </a:spcBef>
            </a:pPr>
            <a:r>
              <a:rPr lang="en-US" sz="2000" dirty="0" smtClean="0"/>
              <a:t>I like to tackle problems of practical importance in genomics, such as gene finding and conserved element identification, using methods from machine learning and computational statistics. As much as possible, I try to stay grounded in biology by working with experimentalists to test predicted functional elements in the lab</a:t>
            </a:r>
            <a:endParaRPr lang="en-US" sz="2000"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938" y="228600"/>
            <a:ext cx="11164887" cy="1163395"/>
          </a:xfrm>
        </p:spPr>
        <p:txBody>
          <a:bodyPr/>
          <a:lstStyle/>
          <a:p>
            <a:r>
              <a:rPr lang="en-US" dirty="0" smtClean="0"/>
              <a:t>Jeannette Wing</a:t>
            </a:r>
            <a:br>
              <a:rPr lang="en-US" dirty="0" smtClean="0"/>
            </a:br>
            <a:r>
              <a:rPr sz="3600" smtClean="0">
                <a:solidFill>
                  <a:schemeClr val="accent1"/>
                </a:solidFill>
              </a:rPr>
              <a:t>NSF</a:t>
            </a:r>
            <a:endParaRPr sz="3600">
              <a:solidFill>
                <a:schemeClr val="accent1"/>
              </a:solidFill>
            </a:endParaRPr>
          </a:p>
        </p:txBody>
      </p:sp>
      <p:sp>
        <p:nvSpPr>
          <p:cNvPr id="3" name="Content Placeholder 2"/>
          <p:cNvSpPr>
            <a:spLocks noGrp="1"/>
          </p:cNvSpPr>
          <p:nvPr>
            <p:ph idx="1"/>
          </p:nvPr>
        </p:nvSpPr>
        <p:spPr>
          <a:xfrm>
            <a:off x="499798" y="1905000"/>
            <a:ext cx="11173090" cy="4579715"/>
          </a:xfrm>
        </p:spPr>
        <p:txBody>
          <a:bodyPr/>
          <a:lstStyle/>
          <a:p>
            <a:r>
              <a:rPr lang="en-US" sz="2400" b="1" dirty="0" smtClean="0"/>
              <a:t>Jeannette M. Wing</a:t>
            </a:r>
            <a:r>
              <a:rPr lang="en-US" sz="2400" dirty="0" smtClean="0"/>
              <a:t> was a </a:t>
            </a:r>
            <a:r>
              <a:rPr lang="en-US" sz="2400" dirty="0" smtClean="0">
                <a:hlinkClick r:id="rId3" action="ppaction://hlinkfile" tooltip="Computer science"/>
              </a:rPr>
              <a:t>computer science</a:t>
            </a:r>
            <a:r>
              <a:rPr lang="en-US" sz="2400" dirty="0" smtClean="0"/>
              <a:t> professor at </a:t>
            </a:r>
            <a:br>
              <a:rPr lang="en-US" sz="2400" dirty="0" smtClean="0"/>
            </a:br>
            <a:r>
              <a:rPr lang="en-US" sz="2400" dirty="0" smtClean="0">
                <a:hlinkClick r:id="rId4" action="ppaction://hlinkfile" tooltip="Carnegie Mellon University"/>
              </a:rPr>
              <a:t>Carnegie Mellon University</a:t>
            </a:r>
            <a:endParaRPr lang="en-US" sz="2400" dirty="0" smtClean="0"/>
          </a:p>
          <a:p>
            <a:pPr>
              <a:spcBef>
                <a:spcPts val="2400"/>
              </a:spcBef>
            </a:pPr>
            <a:r>
              <a:rPr lang="en-US" sz="2400" dirty="0" smtClean="0"/>
              <a:t>Wing has been a leading member of the </a:t>
            </a:r>
            <a:r>
              <a:rPr lang="en-US" sz="2400" dirty="0" smtClean="0">
                <a:hlinkClick r:id="rId5" action="ppaction://hlinkfile" tooltip="Formal methods"/>
              </a:rPr>
              <a:t>formal methods</a:t>
            </a:r>
            <a:r>
              <a:rPr lang="en-US" sz="2400" dirty="0" smtClean="0"/>
              <a:t> community, </a:t>
            </a:r>
            <a:br>
              <a:rPr lang="en-US" sz="2400" dirty="0" smtClean="0"/>
            </a:br>
            <a:r>
              <a:rPr lang="en-US" sz="2400" dirty="0" smtClean="0"/>
              <a:t>especially in the area of </a:t>
            </a:r>
            <a:r>
              <a:rPr lang="en-US" sz="2400" dirty="0" smtClean="0">
                <a:hlinkClick r:id="rId6" action="ppaction://hlinkfile" tooltip="Larch family"/>
              </a:rPr>
              <a:t>Larch</a:t>
            </a:r>
            <a:r>
              <a:rPr lang="en-US" sz="2400" dirty="0" smtClean="0"/>
              <a:t>. She has led many research projects and has published widely </a:t>
            </a:r>
            <a:r>
              <a:rPr lang="en-US" sz="2400" dirty="0" smtClean="0">
                <a:hlinkClick r:id="rId7" tooltip="http://www.cs.cmu.edu/afs/cs/usr/wing/www/publications/"/>
              </a:rPr>
              <a:t>[1]</a:t>
            </a:r>
            <a:endParaRPr lang="en-US" sz="2400" dirty="0" smtClean="0"/>
          </a:p>
          <a:p>
            <a:pPr>
              <a:spcBef>
                <a:spcPts val="2400"/>
              </a:spcBef>
            </a:pPr>
            <a:r>
              <a:rPr lang="en-US" sz="2400" dirty="0" smtClean="0"/>
              <a:t>With </a:t>
            </a:r>
            <a:r>
              <a:rPr lang="en-US" sz="2400" dirty="0" smtClean="0">
                <a:hlinkClick r:id="rId8" action="ppaction://hlinkfile" tooltip="Barbara Liskov"/>
              </a:rPr>
              <a:t>Barbara </a:t>
            </a:r>
            <a:r>
              <a:rPr lang="en-US" sz="2400" dirty="0" err="1" smtClean="0">
                <a:hlinkClick r:id="rId8" action="ppaction://hlinkfile" tooltip="Barbara Liskov"/>
              </a:rPr>
              <a:t>Liskov</a:t>
            </a:r>
            <a:r>
              <a:rPr lang="en-US" sz="2400" dirty="0" smtClean="0"/>
              <a:t>, Jeannette Wing developed the </a:t>
            </a:r>
            <a:r>
              <a:rPr lang="en-US" sz="2400" dirty="0" err="1" smtClean="0">
                <a:hlinkClick r:id="rId9" action="ppaction://hlinkfile" tooltip="Liskov substitution principle"/>
              </a:rPr>
              <a:t>Liskov</a:t>
            </a:r>
            <a:r>
              <a:rPr lang="en-US" sz="2400" dirty="0" smtClean="0">
                <a:hlinkClick r:id="rId9" action="ppaction://hlinkfile" tooltip="Liskov substitution principle"/>
              </a:rPr>
              <a:t> substitution principle</a:t>
            </a:r>
            <a:r>
              <a:rPr lang="en-US" sz="2400" dirty="0" smtClean="0"/>
              <a:t>, published in 1993</a:t>
            </a:r>
          </a:p>
          <a:p>
            <a:pPr>
              <a:spcBef>
                <a:spcPts val="2400"/>
              </a:spcBef>
            </a:pPr>
            <a:r>
              <a:rPr lang="en-US" sz="2400" dirty="0" smtClean="0"/>
              <a:t>She is on the editorial board of the following journals: </a:t>
            </a:r>
            <a:r>
              <a:rPr lang="en-US" sz="2400" dirty="0" smtClean="0">
                <a:hlinkClick r:id="rId10" action="ppaction://hlinkfile" tooltip="Journal of the ACM"/>
              </a:rPr>
              <a:t>Journal of the ACM</a:t>
            </a:r>
            <a:r>
              <a:rPr lang="en-US" sz="2400" dirty="0" smtClean="0"/>
              <a:t>, </a:t>
            </a:r>
            <a:r>
              <a:rPr lang="en-US" sz="2400" dirty="0" smtClean="0">
                <a:hlinkClick r:id="rId11" action="ppaction://hlinkfile" tooltip="Formal Aspects of Computing"/>
              </a:rPr>
              <a:t>Formal Aspects of Computing</a:t>
            </a:r>
            <a:r>
              <a:rPr lang="en-US" sz="2400" dirty="0" smtClean="0"/>
              <a:t> (North American Editor), </a:t>
            </a:r>
            <a:r>
              <a:rPr lang="en-US" sz="2400" dirty="0" smtClean="0">
                <a:hlinkClick r:id="rId12" action="ppaction://hlinkfile" tooltip="Formal Methods in System Design (page does not exist)"/>
              </a:rPr>
              <a:t>Formal Methods in System Design</a:t>
            </a:r>
            <a:r>
              <a:rPr lang="en-US" sz="2400" dirty="0" smtClean="0"/>
              <a:t>, </a:t>
            </a:r>
            <a:r>
              <a:rPr lang="en-US" sz="2400" dirty="0" smtClean="0">
                <a:hlinkClick r:id="rId13" action="ppaction://hlinkfile" tooltip="International Journal of Software and Informatics (page does not exist)"/>
              </a:rPr>
              <a:t>International Journal of Software and Informatics</a:t>
            </a:r>
            <a:r>
              <a:rPr lang="en-US" sz="2400" dirty="0" smtClean="0"/>
              <a:t>, </a:t>
            </a:r>
            <a:r>
              <a:rPr lang="en-US" sz="2400" dirty="0" smtClean="0">
                <a:hlinkClick r:id="rId14" action="ppaction://hlinkfile" tooltip="Journal of Information Science and Engineering (page does not exist)"/>
              </a:rPr>
              <a:t>Journal of Information Science and Engineering</a:t>
            </a:r>
            <a:r>
              <a:rPr lang="en-US" sz="2400" dirty="0" smtClean="0"/>
              <a:t>, </a:t>
            </a:r>
            <a:r>
              <a:rPr lang="en-US" sz="2400" dirty="0" smtClean="0">
                <a:hlinkClick r:id="rId15" action="ppaction://hlinkfile" tooltip="Software Tools for Technology Transfer (page does not exist)"/>
              </a:rPr>
              <a:t>Software Tools for Technology Transfer</a:t>
            </a:r>
            <a:endParaRPr lang="en-US" sz="2400" dirty="0" smtClean="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icrosoft_Research_Faculty_Summit_Template_PPT07_16x9">
  <a:themeElements>
    <a:clrScheme name="Research">
      <a:dk1>
        <a:srgbClr val="000000"/>
      </a:dk1>
      <a:lt1>
        <a:srgbClr val="FFFFFF"/>
      </a:lt1>
      <a:dk2>
        <a:srgbClr val="3F3F3F"/>
      </a:dk2>
      <a:lt2>
        <a:srgbClr val="FFFFFF"/>
      </a:lt2>
      <a:accent1>
        <a:srgbClr val="FFDF79"/>
      </a:accent1>
      <a:accent2>
        <a:srgbClr val="5782B5"/>
      </a:accent2>
      <a:accent3>
        <a:srgbClr val="E15555"/>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bodyPr vert="horz" wrap="square" lIns="0" tIns="0" rIns="0" bIns="0" rtlCol="0">
        <a:spAutoFit/>
      </a:bodyPr>
      <a:lstStyle>
        <a:defPPr marL="396875" marR="0" indent="-396875" algn="l" defTabSz="914363" rtl="0" eaLnBrk="1" fontAlgn="auto" latinLnBrk="0" hangingPunct="1">
          <a:lnSpc>
            <a:spcPct val="90000"/>
          </a:lnSpc>
          <a:spcBef>
            <a:spcPct val="20000"/>
          </a:spcBef>
          <a:spcAft>
            <a:spcPts val="0"/>
          </a:spcAft>
          <a:buClrTx/>
          <a:buSzPct val="85000"/>
          <a:buFont typeface="Arial" pitchFamily="34" charset="0"/>
          <a:buNone/>
          <a:tabLst/>
          <a:defRPr kumimoji="0" sz="3200" b="0" i="0" u="none" strike="noStrike" kern="1200" cap="none" spc="0" normalizeH="0" baseline="0" noProof="0" smtClean="0">
            <a:ln>
              <a:noFill/>
            </a:ln>
            <a:solidFill>
              <a:schemeClr val="bg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Microsoft_Research_Faculty_Summit_Template_PPT07_16x9</Template>
  <TotalTime>0</TotalTime>
  <Words>1027</Words>
  <Application>Microsoft Office PowerPoint</Application>
  <PresentationFormat>Custom</PresentationFormat>
  <Paragraphs>78</Paragraphs>
  <Slides>13</Slides>
  <Notes>13</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Microsoft_Research_Faculty_Summit_Template_PPT07_16x9</vt:lpstr>
      <vt:lpstr>White with Courier font for code slides</vt:lpstr>
      <vt:lpstr>The Broader Impact of eScience</vt:lpstr>
      <vt:lpstr>Our Theme</vt:lpstr>
      <vt:lpstr>Context</vt:lpstr>
      <vt:lpstr>Panel Members</vt:lpstr>
      <vt:lpstr>Questions</vt:lpstr>
      <vt:lpstr>Questions</vt:lpstr>
      <vt:lpstr>Background </vt:lpstr>
      <vt:lpstr>Adam Siepel Cornell Assistant Professor, Biological Statistics &amp; Computational Biology</vt:lpstr>
      <vt:lpstr>Jeannette Wing NSF</vt:lpstr>
      <vt:lpstr>Peter Lee Professor, CMU</vt:lpstr>
      <vt:lpstr>Wei Wang Associate Professor; University of North Carolina at Chapel Hill</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Broader Impact of eScience</dc:title>
  <dc:subject>Research Facility Summit</dc:subject>
  <dc:creator>Dr Daron G Green</dc:creator>
  <cp:keywords>Research Facility Summit</cp:keywords>
  <dc:description>Event Date: July 28 &amp; 29, 2008
Event Location: Redmond, WA</dc:description>
  <cp:lastModifiedBy/>
  <cp:revision>1</cp:revision>
  <dcterms:created xsi:type="dcterms:W3CDTF">2008-07-29T05:15:31Z</dcterms:created>
  <dcterms:modified xsi:type="dcterms:W3CDTF">2008-07-29T23:13:00Z</dcterms:modified>
</cp:coreProperties>
</file>