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6"/>
  </p:notesMasterIdLst>
  <p:handoutMasterIdLst>
    <p:handoutMasterId r:id="rId17"/>
  </p:handoutMasterIdLst>
  <p:sldIdLst>
    <p:sldId id="310" r:id="rId2"/>
    <p:sldId id="257" r:id="rId3"/>
    <p:sldId id="297" r:id="rId4"/>
    <p:sldId id="298" r:id="rId5"/>
    <p:sldId id="299" r:id="rId6"/>
    <p:sldId id="300" r:id="rId7"/>
    <p:sldId id="301" r:id="rId8"/>
    <p:sldId id="302" r:id="rId9"/>
    <p:sldId id="309" r:id="rId10"/>
    <p:sldId id="304" r:id="rId11"/>
    <p:sldId id="305" r:id="rId12"/>
    <p:sldId id="306" r:id="rId13"/>
    <p:sldId id="307" r:id="rId14"/>
    <p:sldId id="308" r:id="rId15"/>
  </p:sldIdLst>
  <p:sldSz cx="12188825" cy="6858000"/>
  <p:notesSz cx="6858000" cy="91440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008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horzBarState="maximized">
    <p:restoredLeft sz="16225" autoAdjust="0"/>
    <p:restoredTop sz="91276" autoAdjust="0"/>
  </p:normalViewPr>
  <p:slideViewPr>
    <p:cSldViewPr snapToGrid="0">
      <p:cViewPr>
        <p:scale>
          <a:sx n="74" d="100"/>
          <a:sy n="74" d="100"/>
        </p:scale>
        <p:origin x="-228" y="-744"/>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114789536" y="29"/>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597EDEB8-704A-4FC4-B784-7058667D2CD5}" type="datetimeFigureOut">
              <a:rPr lang="en-US"/>
              <a:pPr>
                <a:defRPr/>
              </a:pPr>
              <a:t>8/1/2008</a:t>
            </a:fld>
            <a:endParaRPr lang="en-US"/>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50CC66A0-E93F-4F8E-A1DF-7EC05FE7B141}" type="slidenum">
              <a:rPr lang="en-US"/>
              <a:pPr>
                <a:defRPr/>
              </a:pPr>
              <a:t>‹#›</a:t>
            </a:fld>
            <a:endParaRPr lang="en-US"/>
          </a:p>
        </p:txBody>
      </p:sp>
      <p:sp>
        <p:nvSpPr>
          <p:cNvPr id="6" name="Footer Placeholder 5"/>
          <p:cNvSpPr>
            <a:spLocks noGrp="1"/>
          </p:cNvSpPr>
          <p:nvPr>
            <p:ph type="ftr" sz="quarter" idx="2"/>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2008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11563135-39EF-4D85-AD04-B248EFCF09BE}" type="datetimeFigureOut">
              <a:rPr lang="en-US"/>
              <a:pPr>
                <a:defRPr/>
              </a:pPr>
              <a:t>8/1/2008</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2008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21235B48-B24A-4E60-A659-178CAF27FD1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eaLnBrk="0" fontAlgn="base" hangingPunct="0">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A549130F-F55A-4CBD-AB95-DCC6F61C21E4}" type="datetime8">
              <a:rPr lang="en-US"/>
              <a:pPr defTabSz="912813" fontAlgn="base">
                <a:spcBef>
                  <a:spcPct val="0"/>
                </a:spcBef>
                <a:spcAft>
                  <a:spcPct val="0"/>
                </a:spcAft>
                <a:defRPr/>
              </a:pPr>
              <a:t>8/1/2008 11:32 AM</a:t>
            </a:fld>
            <a:endParaRPr lang="en-US"/>
          </a:p>
        </p:txBody>
      </p:sp>
      <p:sp>
        <p:nvSpPr>
          <p:cNvPr id="28678"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r>
              <a:rPr lang="en-US" dirty="0" smtClean="0">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defRPr/>
            </a:pPr>
            <a:r>
              <a:rPr lang="en-US" dirty="0" smtClean="0">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a:rPr>
            </a:br>
            <a:r>
              <a:rPr lang="en-US" dirty="0" smtClean="0">
                <a:latin typeface="Segoe"/>
              </a:rPr>
              <a:t>MICROSOFT MAKES NO WARRANTIES, EXPRESS, IMPLIED OR STATUTORY, AS TO THE INFORMATION IN THIS PRESENTATION.</a:t>
            </a:r>
          </a:p>
          <a:p>
            <a:pPr defTabSz="912813" fontAlgn="base">
              <a:spcBef>
                <a:spcPct val="0"/>
              </a:spcBef>
              <a:spcAft>
                <a:spcPct val="0"/>
              </a:spcAft>
              <a:defRPr/>
            </a:pPr>
            <a:endParaRPr lang="en-US" dirty="0" smtClean="0">
              <a:solidFill>
                <a:schemeClr val="tx1"/>
              </a:solidFill>
              <a:latin typeface="Segoe"/>
            </a:endParaRPr>
          </a:p>
        </p:txBody>
      </p:sp>
      <p:sp>
        <p:nvSpPr>
          <p:cNvPr id="28679"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B6FEC1C8-07C0-419D-A2FA-F52642A12308}" type="slidenum">
              <a:rPr lang="en-US"/>
              <a:pPr defTabSz="912813"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187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228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269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endParaRPr lang="en-US" smtClean="0"/>
          </a:p>
        </p:txBody>
      </p:sp>
      <p:sp>
        <p:nvSpPr>
          <p:cNvPr id="2970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209F70BF-8EFD-4D95-91F0-897EA638B866}" type="datetime8">
              <a:rPr lang="en-US"/>
              <a:pPr defTabSz="912813" fontAlgn="base">
                <a:spcBef>
                  <a:spcPct val="0"/>
                </a:spcBef>
                <a:spcAft>
                  <a:spcPct val="0"/>
                </a:spcAft>
                <a:defRPr/>
              </a:pPr>
              <a:t>8/1/2008 11:32 AM</a:t>
            </a:fld>
            <a:endParaRPr lang="en-US"/>
          </a:p>
        </p:txBody>
      </p:sp>
      <p:sp>
        <p:nvSpPr>
          <p:cNvPr id="2970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r>
              <a:rPr lang="en-US" dirty="0" smtClean="0">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defRPr/>
            </a:pPr>
            <a:r>
              <a:rPr lang="en-US" dirty="0" smtClean="0">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a:rPr>
            </a:br>
            <a:r>
              <a:rPr lang="en-US" dirty="0" smtClean="0">
                <a:latin typeface="Segoe"/>
              </a:rPr>
              <a:t>MICROSOFT MAKES NO WARRANTIES, EXPRESS, IMPLIED OR STATUTORY, AS TO THE INFORMATION IN THIS PRESENTATION.</a:t>
            </a:r>
          </a:p>
          <a:p>
            <a:pPr defTabSz="912813" fontAlgn="base">
              <a:spcBef>
                <a:spcPct val="0"/>
              </a:spcBef>
              <a:spcAft>
                <a:spcPct val="0"/>
              </a:spcAft>
              <a:defRPr/>
            </a:pPr>
            <a:endParaRPr lang="en-US" dirty="0" smtClean="0">
              <a:solidFill>
                <a:schemeClr val="tx1"/>
              </a:solidFill>
              <a:latin typeface="Segoe"/>
            </a:endParaRPr>
          </a:p>
        </p:txBody>
      </p:sp>
      <p:sp>
        <p:nvSpPr>
          <p:cNvPr id="2970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8BBE61FC-876B-40B6-9873-AD28378BF0A3}" type="slidenum">
              <a:rPr lang="en-US"/>
              <a:pPr defTabSz="912813" fontAlgn="base">
                <a:spcBef>
                  <a:spcPct val="0"/>
                </a:spcBef>
                <a:spcAft>
                  <a:spcPct val="0"/>
                </a:spcAft>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0445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064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085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105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126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p:cNvSpPr>
          <p:nvPr>
            <p:ph type="sldImg"/>
          </p:nvPr>
        </p:nvSpPr>
        <p:spPr bwMode="auto">
          <a:xfrm>
            <a:off x="382588" y="685800"/>
            <a:ext cx="6092825" cy="3429000"/>
          </a:xfrm>
          <a:prstGeom prst="rect">
            <a:avLst/>
          </a:prstGeom>
          <a:solidFill>
            <a:srgbClr val="FFFFFF"/>
          </a:solidFill>
          <a:ln>
            <a:solidFill>
              <a:srgbClr val="000000"/>
            </a:solidFill>
            <a:miter lim="800000"/>
            <a:headEnd/>
            <a:tailEnd/>
          </a:ln>
        </p:spPr>
      </p:sp>
      <p:sp>
        <p:nvSpPr>
          <p:cNvPr id="11469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1235B48-B24A-4E60-A659-178CAF27FD1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p:nvPicPr>
        <p:blipFill>
          <a:blip r:embed="rId2"/>
          <a:srcRect b="81670"/>
          <a:stretch>
            <a:fillRect/>
          </a:stretch>
        </p:blipFill>
        <p:spPr bwMode="auto">
          <a:xfrm>
            <a:off x="0" y="0"/>
            <a:ext cx="12192000" cy="1676400"/>
          </a:xfrm>
          <a:prstGeom prst="rect">
            <a:avLst/>
          </a:prstGeom>
          <a:noFill/>
          <a:ln w="9525">
            <a:noFill/>
            <a:miter lim="800000"/>
            <a:headEnd/>
            <a:tailEnd/>
          </a:ln>
        </p:spPr>
      </p:pic>
      <p:pic>
        <p:nvPicPr>
          <p:cNvPr id="5" name="Picture 4" descr="Research_bL.PNG"/>
          <p:cNvPicPr>
            <a:picLocks noChangeAspect="1"/>
          </p:cNvPicPr>
          <p:nvPr/>
        </p:nvPicPr>
        <p:blipFill>
          <a:blip r:embed="rId3"/>
          <a:srcRect/>
          <a:stretch>
            <a:fillRect/>
          </a:stretch>
        </p:blipFill>
        <p:spPr bwMode="auto">
          <a:xfrm>
            <a:off x="9906000" y="136525"/>
            <a:ext cx="1846263" cy="512763"/>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5938" y="4752975"/>
            <a:ext cx="7013575" cy="166211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cs typeface="+mn-cs"/>
              </a:rPr>
              <a:t>Microsoft Research </a:t>
            </a:r>
            <a:br>
              <a:rPr lang="en-US" sz="6000" dirty="0">
                <a:latin typeface="+mn-lt"/>
                <a:cs typeface="+mn-cs"/>
              </a:rPr>
            </a:br>
            <a:r>
              <a:rPr lang="en-US" sz="6000" dirty="0">
                <a:latin typeface="+mn-lt"/>
                <a:cs typeface="+mn-cs"/>
              </a:rPr>
              <a:t>Faculty Summit 2008</a:t>
            </a:r>
            <a:endParaRPr lang="en-US" sz="8800" dirty="0">
              <a:solidFill>
                <a:schemeClr val="bg1"/>
              </a:solidFill>
              <a:latin typeface="+mn-lt"/>
              <a:cs typeface="+mn-cs"/>
            </a:endParaRPr>
          </a:p>
        </p:txBody>
      </p:sp>
      <p:pic>
        <p:nvPicPr>
          <p:cNvPr id="3" name="Picture 4" descr="Research_bL_r.png"/>
          <p:cNvPicPr>
            <a:picLocks noChangeAspect="1"/>
          </p:cNvPicPr>
          <p:nvPr/>
        </p:nvPicPr>
        <p:blipFill>
          <a:blip r:embed="rId3"/>
          <a:srcRect/>
          <a:stretch>
            <a:fillRect/>
          </a:stretch>
        </p:blipFill>
        <p:spPr bwMode="auto">
          <a:xfrm>
            <a:off x="9948863" y="206375"/>
            <a:ext cx="1709737" cy="474663"/>
          </a:xfrm>
          <a:prstGeom prst="rect">
            <a:avLst/>
          </a:prstGeom>
          <a:noFill/>
          <a:ln w="9525">
            <a:noFill/>
            <a:miter lim="800000"/>
            <a:headEnd/>
            <a:tailEnd/>
          </a:ln>
        </p:spPr>
      </p:pic>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85800"/>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5123" name="Text Placeholder 2"/>
          <p:cNvSpPr>
            <a:spLocks noGrp="1"/>
          </p:cNvSpPr>
          <p:nvPr>
            <p:ph type="body" idx="1"/>
          </p:nvPr>
        </p:nvSpPr>
        <p:spPr bwMode="auto">
          <a:xfrm>
            <a:off x="515938" y="1420813"/>
            <a:ext cx="11164887" cy="2203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83" r:id="rId1"/>
    <p:sldLayoutId id="2147483782" r:id="rId2"/>
    <p:sldLayoutId id="2147483781" r:id="rId3"/>
    <p:sldLayoutId id="2147483780" r:id="rId4"/>
    <p:sldLayoutId id="2147483779" r:id="rId5"/>
    <p:sldLayoutId id="2147483778" r:id="rId6"/>
    <p:sldLayoutId id="2147483777" r:id="rId7"/>
    <p:sldLayoutId id="2147483784" r:id="rId8"/>
    <p:sldLayoutId id="2147483785" r:id="rId9"/>
  </p:sldLayoutIdLst>
  <p:transition>
    <p:fade/>
  </p:transition>
  <p:txStyles>
    <p:titleStyle>
      <a:lvl1pPr algn="l" defTabSz="1095375" rtl="0" fontAlgn="base">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fontAlgn="base">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fontAlgn="base">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fontAlgn="base">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fontAlgn="base">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fontAlgn="base">
        <a:lnSpc>
          <a:spcPct val="90000"/>
        </a:lnSpc>
        <a:spcBef>
          <a:spcPct val="20000"/>
        </a:spcBef>
        <a:spcAft>
          <a:spcPct val="0"/>
        </a:spcAft>
        <a:buSzPct val="85000"/>
        <a:buBlip>
          <a:blip r:embed="rId12"/>
        </a:buBlip>
        <a:defRPr sz="3200" kern="1200">
          <a:solidFill>
            <a:schemeClr val="bg1"/>
          </a:solidFill>
          <a:latin typeface="+mn-lt"/>
          <a:ea typeface="+mn-ea"/>
          <a:cs typeface="+mn-cs"/>
        </a:defRPr>
      </a:lvl1pPr>
      <a:lvl2pPr marL="914400" indent="-396875" algn="l" defTabSz="912813" rtl="0" fontAlgn="base">
        <a:lnSpc>
          <a:spcPct val="90000"/>
        </a:lnSpc>
        <a:spcBef>
          <a:spcPct val="20000"/>
        </a:spcBef>
        <a:spcAft>
          <a:spcPct val="0"/>
        </a:spcAft>
        <a:buSzPct val="85000"/>
        <a:buBlip>
          <a:blip r:embed="rId12"/>
        </a:buBlip>
        <a:defRPr sz="2800" kern="1200">
          <a:solidFill>
            <a:schemeClr val="bg1"/>
          </a:solidFill>
          <a:latin typeface="+mn-lt"/>
          <a:ea typeface="+mn-ea"/>
          <a:cs typeface="+mn-cs"/>
        </a:defRPr>
      </a:lvl2pPr>
      <a:lvl3pPr marL="1258888" indent="-344488" algn="l" defTabSz="912813" rtl="0" fontAlgn="base">
        <a:lnSpc>
          <a:spcPct val="90000"/>
        </a:lnSpc>
        <a:spcBef>
          <a:spcPct val="20000"/>
        </a:spcBef>
        <a:spcAft>
          <a:spcPct val="0"/>
        </a:spcAft>
        <a:buSzPct val="85000"/>
        <a:buBlip>
          <a:blip r:embed="rId12"/>
        </a:buBlip>
        <a:defRPr sz="2400" kern="1200">
          <a:solidFill>
            <a:schemeClr val="bg1"/>
          </a:solidFill>
          <a:latin typeface="+mn-lt"/>
          <a:ea typeface="+mn-ea"/>
          <a:cs typeface="+mn-cs"/>
        </a:defRPr>
      </a:lvl3pPr>
      <a:lvl4pPr marL="1604963" indent="-346075" algn="l" defTabSz="912813" rtl="0" fontAlgn="base">
        <a:lnSpc>
          <a:spcPct val="90000"/>
        </a:lnSpc>
        <a:spcBef>
          <a:spcPct val="20000"/>
        </a:spcBef>
        <a:spcAft>
          <a:spcPct val="0"/>
        </a:spcAft>
        <a:buSzPct val="85000"/>
        <a:buBlip>
          <a:blip r:embed="rId12"/>
        </a:buBlip>
        <a:defRPr sz="2400" kern="1200">
          <a:solidFill>
            <a:schemeClr val="bg1"/>
          </a:solidFill>
          <a:latin typeface="+mn-lt"/>
          <a:ea typeface="+mn-ea"/>
          <a:cs typeface="+mn-cs"/>
        </a:defRPr>
      </a:lvl4pPr>
      <a:lvl5pPr marL="1941513" indent="-336550" algn="l" defTabSz="912813" rtl="0" fontAlgn="base">
        <a:lnSpc>
          <a:spcPct val="90000"/>
        </a:lnSpc>
        <a:spcBef>
          <a:spcPct val="20000"/>
        </a:spcBef>
        <a:spcAft>
          <a:spcPct val="0"/>
        </a:spcAft>
        <a:buSzPct val="85000"/>
        <a:buBlip>
          <a:blip r:embed="rId12"/>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jgolbeck@umd.edu"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hyperlink" Target="http://trust.mindswap.org" TargetMode="External"/><Relationship Id="rId4" Type="http://schemas.openxmlformats.org/officeDocument/2006/relationships/hyperlink" Target="http://www.cs.umd.edu/~golbec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0" y="0"/>
            <a:ext cx="12188825" cy="6858000"/>
          </a:xfrm>
          <a:prstGeom prst="rect">
            <a:avLst/>
          </a:prstGeom>
          <a:solidFill>
            <a:schemeClr val="tx1"/>
          </a:solidFill>
          <a:ln w="76200">
            <a:solidFill>
              <a:schemeClr val="hlink"/>
            </a:solidFill>
            <a:miter lim="800000"/>
            <a:headEnd/>
            <a:tailEnd/>
          </a:ln>
        </p:spPr>
        <p:txBody>
          <a:bodyPr wrap="none" anchor="ctr"/>
          <a:lstStyle/>
          <a:p>
            <a:endParaRPr lang="en-US"/>
          </a:p>
        </p:txBody>
      </p:sp>
      <p:pic>
        <p:nvPicPr>
          <p:cNvPr id="117763" name="Picture 3" descr="Picture 4"/>
          <p:cNvPicPr>
            <a:picLocks noChangeAspect="1" noChangeArrowheads="1"/>
          </p:cNvPicPr>
          <p:nvPr/>
        </p:nvPicPr>
        <p:blipFill>
          <a:blip r:embed="rId3"/>
          <a:srcRect/>
          <a:stretch>
            <a:fillRect/>
          </a:stretch>
        </p:blipFill>
        <p:spPr bwMode="auto">
          <a:xfrm>
            <a:off x="2339975" y="809625"/>
            <a:ext cx="6034088" cy="5256213"/>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Overall Results</a:t>
            </a:r>
          </a:p>
        </p:txBody>
      </p:sp>
      <p:sp>
        <p:nvSpPr>
          <p:cNvPr id="119811" name="Rectangle 3"/>
          <p:cNvSpPr>
            <a:spLocks noGrp="1"/>
          </p:cNvSpPr>
          <p:nvPr>
            <p:ph type="body" idx="1"/>
          </p:nvPr>
        </p:nvSpPr>
        <p:spPr>
          <a:xfrm>
            <a:off x="515938" y="1420813"/>
            <a:ext cx="11164887" cy="2946400"/>
          </a:xfrm>
        </p:spPr>
        <p:txBody>
          <a:bodyPr/>
          <a:lstStyle/>
          <a:p>
            <a:r>
              <a:rPr lang="en-US" smtClean="0"/>
              <a:t>All networks could be connected to at least 4 other networks</a:t>
            </a:r>
          </a:p>
          <a:p>
            <a:r>
              <a:rPr lang="en-US" smtClean="0"/>
              <a:t>Over 16,000 accounts could be merged</a:t>
            </a:r>
          </a:p>
          <a:p>
            <a:r>
              <a:rPr lang="en-US" smtClean="0"/>
              <a:t>Small overall percentage of users, but this is consistent with the fraction of hubs we expect in a network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p:nvPr>
        </p:nvSpPr>
        <p:spPr bwMode="auto">
          <a:noFill/>
        </p:spPr>
        <p:txBody>
          <a:bodyPr numCol="1" anchorCtr="0" compatLnSpc="1">
            <a:prstTxWarp prst="textNoShape">
              <a:avLst/>
            </a:prstTxWarp>
          </a:bodyPr>
          <a:lstStyle/>
          <a:p>
            <a:r>
              <a:rPr smtClean="0">
                <a:ln>
                  <a:noFill/>
                </a:ln>
                <a:solidFill>
                  <a:schemeClr val="tx1"/>
                </a:solidFill>
                <a:effectLst/>
                <a:cs typeface="Arial" pitchFamily="34" charset="0"/>
              </a:rPr>
              <a:t>Conclusions for the Semantic Web</a:t>
            </a:r>
          </a:p>
        </p:txBody>
      </p:sp>
      <p:sp>
        <p:nvSpPr>
          <p:cNvPr id="121859" name="Rectangle 3"/>
          <p:cNvSpPr>
            <a:spLocks noGrp="1"/>
          </p:cNvSpPr>
          <p:nvPr>
            <p:ph type="body" idx="1"/>
          </p:nvPr>
        </p:nvSpPr>
        <p:spPr>
          <a:xfrm>
            <a:off x="515938" y="2006600"/>
            <a:ext cx="11164887" cy="3403600"/>
          </a:xfrm>
        </p:spPr>
        <p:txBody>
          <a:bodyPr/>
          <a:lstStyle/>
          <a:p>
            <a:pPr marL="342900" indent="-342900" defTabSz="914400"/>
            <a:r>
              <a:rPr lang="en-US" smtClean="0"/>
              <a:t>FOAF utilizes the logic of OWL</a:t>
            </a:r>
          </a:p>
          <a:p>
            <a:pPr marL="342900" indent="-342900" defTabSz="914400"/>
            <a:r>
              <a:rPr lang="en-US" smtClean="0"/>
              <a:t>Reasoners can merge profiles of the same person maintained on different networks</a:t>
            </a:r>
          </a:p>
          <a:p>
            <a:pPr marL="342900" indent="-342900" defTabSz="914400"/>
            <a:r>
              <a:rPr lang="en-US" smtClean="0"/>
              <a:t>FOAF </a:t>
            </a:r>
            <a:r>
              <a:rPr lang="en-US" i="1" smtClean="0"/>
              <a:t>is</a:t>
            </a:r>
            <a:r>
              <a:rPr lang="en-US" smtClean="0"/>
              <a:t> an interesting realization of the Semantic Web goal of maintaining distributed knowledge that can be unified through reasoning.</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Potential Applications</a:t>
            </a:r>
          </a:p>
        </p:txBody>
      </p:sp>
      <p:sp>
        <p:nvSpPr>
          <p:cNvPr id="123907" name="Rectangle 3"/>
          <p:cNvSpPr>
            <a:spLocks noGrp="1"/>
          </p:cNvSpPr>
          <p:nvPr>
            <p:ph type="body" idx="1"/>
          </p:nvPr>
        </p:nvSpPr>
        <p:spPr>
          <a:xfrm>
            <a:off x="508000" y="1447800"/>
            <a:ext cx="11164888" cy="3917950"/>
          </a:xfrm>
          <a:noFill/>
        </p:spPr>
        <p:txBody>
          <a:bodyPr/>
          <a:lstStyle/>
          <a:p>
            <a:r>
              <a:rPr lang="en-US" smtClean="0"/>
              <a:t>Social Aggregating and Filtering Applications </a:t>
            </a:r>
          </a:p>
          <a:p>
            <a:pPr lvl="1"/>
            <a:r>
              <a:rPr lang="en-US" smtClean="0"/>
              <a:t>Recommender Systems</a:t>
            </a:r>
          </a:p>
          <a:p>
            <a:pPr lvl="1"/>
            <a:r>
              <a:rPr lang="en-US" smtClean="0"/>
              <a:t>Email Filtering</a:t>
            </a:r>
          </a:p>
          <a:p>
            <a:pPr lvl="1"/>
            <a:r>
              <a:rPr lang="en-US" smtClean="0"/>
              <a:t>Advertising</a:t>
            </a:r>
          </a:p>
          <a:p>
            <a:pPr lvl="1"/>
            <a:r>
              <a:rPr lang="en-US" smtClean="0"/>
              <a:t>News Syndication</a:t>
            </a:r>
          </a:p>
          <a:p>
            <a:pPr lvl="1"/>
            <a:r>
              <a:rPr lang="en-US" i="1" smtClean="0"/>
              <a:t>All improved with semantics</a:t>
            </a:r>
            <a:endParaRPr lang="en-US" smtClean="0"/>
          </a:p>
          <a:p>
            <a:r>
              <a:rPr lang="en-US" smtClean="0"/>
              <a:t>Trust in Context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Questions / Comments</a:t>
            </a:r>
          </a:p>
        </p:txBody>
      </p:sp>
      <p:sp>
        <p:nvSpPr>
          <p:cNvPr id="125955" name="Rectangle 3"/>
          <p:cNvSpPr>
            <a:spLocks noGrp="1"/>
          </p:cNvSpPr>
          <p:nvPr>
            <p:ph type="body" idx="1"/>
          </p:nvPr>
        </p:nvSpPr>
        <p:spPr>
          <a:xfrm>
            <a:off x="515938" y="1420813"/>
            <a:ext cx="11164887" cy="4368800"/>
          </a:xfrm>
        </p:spPr>
        <p:txBody>
          <a:bodyPr/>
          <a:lstStyle/>
          <a:p>
            <a:pPr marL="342900" indent="-342900" defTabSz="914400"/>
            <a:r>
              <a:rPr lang="en-US" smtClean="0"/>
              <a:t>Jennifer Golbeck</a:t>
            </a:r>
          </a:p>
          <a:p>
            <a:pPr marL="342900" indent="-342900" defTabSz="914400"/>
            <a:r>
              <a:rPr lang="en-US" smtClean="0">
                <a:hlinkClick r:id="rId3"/>
              </a:rPr>
              <a:t>jgolbeck@umd.edu</a:t>
            </a:r>
            <a:endParaRPr lang="en-US" smtClean="0"/>
          </a:p>
          <a:p>
            <a:pPr marL="342900" indent="-342900" defTabSz="914400"/>
            <a:endParaRPr lang="en-US" smtClean="0">
              <a:hlinkClick r:id="rId4"/>
            </a:endParaRPr>
          </a:p>
          <a:p>
            <a:pPr marL="342900" indent="-342900" defTabSz="914400"/>
            <a:r>
              <a:rPr lang="en-US" smtClean="0">
                <a:hlinkClick r:id="rId4"/>
              </a:rPr>
              <a:t>http://www.cs.umd.edu/~golbeck</a:t>
            </a:r>
            <a:endParaRPr lang="en-US" smtClean="0"/>
          </a:p>
          <a:p>
            <a:pPr marL="342900" indent="-342900" defTabSz="914400"/>
            <a:r>
              <a:rPr lang="en-US" smtClean="0">
                <a:hlinkClick r:id="rId5"/>
              </a:rPr>
              <a:t>http://trust.mindswap.org</a:t>
            </a:r>
            <a:endParaRPr lang="en-US" smtClean="0"/>
          </a:p>
          <a:p>
            <a:pPr marL="342900" indent="-342900" defTabSz="914400"/>
            <a:endParaRPr lang="en-US" smtClean="0"/>
          </a:p>
          <a:p>
            <a:pPr marL="342900" indent="-342900" defTabSz="914400"/>
            <a:endParaRPr lang="en-US" smtClean="0"/>
          </a:p>
          <a:p>
            <a:pPr marL="342900" indent="-342900" defTabSz="914400"/>
            <a:endParaRPr lang="en-US"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3138" y="4344988"/>
            <a:ext cx="10239375" cy="1371600"/>
          </a:xfrm>
        </p:spPr>
        <p:txBody>
          <a:bodyPr/>
          <a:lstStyle/>
          <a:p>
            <a:pPr>
              <a:spcBef>
                <a:spcPct val="0"/>
              </a:spcBef>
            </a:pPr>
            <a:r>
              <a:rPr lang="en-US" dirty="0" smtClean="0">
                <a:solidFill>
                  <a:srgbClr val="3D618C"/>
                </a:solidFill>
              </a:rPr>
              <a:t>Jennifer </a:t>
            </a:r>
            <a:r>
              <a:rPr lang="en-US" dirty="0" err="1" smtClean="0">
                <a:solidFill>
                  <a:srgbClr val="3D618C"/>
                </a:solidFill>
              </a:rPr>
              <a:t>Golbeck</a:t>
            </a:r>
            <a:endParaRPr lang="en-US" dirty="0" smtClean="0">
              <a:solidFill>
                <a:srgbClr val="3D618C"/>
              </a:solidFill>
            </a:endParaRPr>
          </a:p>
          <a:p>
            <a:pPr>
              <a:spcBef>
                <a:spcPct val="0"/>
              </a:spcBef>
            </a:pPr>
            <a:r>
              <a:rPr lang="en-US" dirty="0" smtClean="0">
                <a:solidFill>
                  <a:srgbClr val="3D618C"/>
                </a:solidFill>
              </a:rPr>
              <a:t>Assistant Professor, College of Information Studies</a:t>
            </a:r>
          </a:p>
          <a:p>
            <a:pPr>
              <a:spcBef>
                <a:spcPct val="0"/>
              </a:spcBef>
            </a:pPr>
            <a:r>
              <a:rPr lang="en-US" dirty="0" smtClean="0">
                <a:solidFill>
                  <a:srgbClr val="3D618C"/>
                </a:solidFill>
              </a:rPr>
              <a:t>University of Maryland, College Park</a:t>
            </a:r>
          </a:p>
        </p:txBody>
      </p:sp>
      <p:sp>
        <p:nvSpPr>
          <p:cNvPr id="12293" name="Text Box 5"/>
          <p:cNvSpPr txBox="1">
            <a:spLocks noChangeArrowheads="1"/>
          </p:cNvSpPr>
          <p:nvPr/>
        </p:nvSpPr>
        <p:spPr bwMode="auto">
          <a:xfrm>
            <a:off x="922338" y="2368550"/>
            <a:ext cx="10552112" cy="777875"/>
          </a:xfrm>
          <a:prstGeom prst="rect">
            <a:avLst/>
          </a:prstGeom>
          <a:noFill/>
          <a:ln w="9525">
            <a:noFill/>
            <a:miter lim="800000"/>
            <a:headEnd/>
            <a:tailEnd/>
          </a:ln>
          <a:effectLst/>
        </p:spPr>
        <p:txBody>
          <a:bodyPr wrap="none">
            <a:spAutoFit/>
          </a:bodyPr>
          <a:lstStyle/>
          <a:p>
            <a:pPr>
              <a:lnSpc>
                <a:spcPct val="90000"/>
              </a:lnSpc>
              <a:buSzPct val="85000"/>
            </a:pPr>
            <a:r>
              <a:rPr lang="en-US" sz="4800" dirty="0">
                <a:solidFill>
                  <a:srgbClr val="0080FF"/>
                </a:solidFill>
                <a:latin typeface="Segoe" pitchFamily="34" charset="0"/>
              </a:rPr>
              <a:t>Social Networks on the Semantic Web</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The Semantic Web</a:t>
            </a:r>
          </a:p>
        </p:txBody>
      </p:sp>
      <p:sp>
        <p:nvSpPr>
          <p:cNvPr id="103427" name="Rectangle 3"/>
          <p:cNvSpPr>
            <a:spLocks noGrp="1"/>
          </p:cNvSpPr>
          <p:nvPr>
            <p:ph type="body" idx="1"/>
          </p:nvPr>
        </p:nvSpPr>
        <p:spPr>
          <a:xfrm>
            <a:off x="515938" y="1420813"/>
            <a:ext cx="11164887" cy="5200650"/>
          </a:xfrm>
        </p:spPr>
        <p:txBody>
          <a:bodyPr/>
          <a:lstStyle/>
          <a:p>
            <a:r>
              <a:rPr lang="en-US" sz="4000" smtClean="0"/>
              <a:t>One big goal of the Semantic Web: </a:t>
            </a:r>
          </a:p>
          <a:p>
            <a:pPr lvl="1"/>
            <a:r>
              <a:rPr lang="en-US" sz="3600" smtClean="0"/>
              <a:t>Represent knowledge in a standard, machine processable format</a:t>
            </a:r>
          </a:p>
          <a:p>
            <a:pPr lvl="1"/>
            <a:r>
              <a:rPr lang="en-US" sz="3600" smtClean="0"/>
              <a:t>Aggregate knowledge distributed across the web into a single knowledge model</a:t>
            </a:r>
          </a:p>
          <a:p>
            <a:pPr lvl="1"/>
            <a:r>
              <a:rPr lang="en-US" sz="3600" smtClean="0"/>
              <a:t>Reason over that knowledge</a:t>
            </a:r>
          </a:p>
          <a:p>
            <a:pPr lvl="1"/>
            <a:endParaRPr lang="en-US" sz="36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Social Networks on the Semantic Web</a:t>
            </a:r>
          </a:p>
        </p:txBody>
      </p:sp>
      <p:sp>
        <p:nvSpPr>
          <p:cNvPr id="105475" name="Rectangle 3"/>
          <p:cNvSpPr>
            <a:spLocks noGrp="1"/>
          </p:cNvSpPr>
          <p:nvPr>
            <p:ph type="body" idx="1"/>
          </p:nvPr>
        </p:nvSpPr>
        <p:spPr>
          <a:xfrm>
            <a:off x="508000" y="2057400"/>
            <a:ext cx="11164888" cy="4273550"/>
          </a:xfrm>
        </p:spPr>
        <p:txBody>
          <a:bodyPr/>
          <a:lstStyle/>
          <a:p>
            <a:r>
              <a:rPr lang="en-US" sz="3600" smtClean="0"/>
              <a:t>FOAF (Friend Of A Friend) </a:t>
            </a:r>
          </a:p>
          <a:p>
            <a:pPr lvl="1"/>
            <a:r>
              <a:rPr lang="en-US" sz="3200" smtClean="0"/>
              <a:t>A simple ontology for representing information about people and who they know</a:t>
            </a:r>
          </a:p>
          <a:p>
            <a:r>
              <a:rPr lang="en-US" sz="3600" smtClean="0"/>
              <a:t>About 20,000,000 social network profiles are available in FOAF format</a:t>
            </a:r>
          </a:p>
          <a:p>
            <a:r>
              <a:rPr lang="en-US" sz="3600" smtClean="0"/>
              <a:t>Approximately 60% of all semantic web data is FOAF data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p:cNvSpPr>
          <p:nvPr>
            <p:ph type="title"/>
          </p:nvPr>
        </p:nvSpPr>
        <p:spPr bwMode="auto">
          <a:noFill/>
        </p:spPr>
        <p:txBody>
          <a:bodyPr numCol="1" anchorCtr="0" compatLnSpc="1">
            <a:prstTxWarp prst="textNoShape">
              <a:avLst/>
            </a:prstTxWarp>
          </a:bodyPr>
          <a:lstStyle/>
          <a:p>
            <a:r>
              <a:rPr smtClean="0">
                <a:ln>
                  <a:noFill/>
                </a:ln>
                <a:solidFill>
                  <a:schemeClr val="tx1"/>
                </a:solidFill>
                <a:effectLst/>
                <a:cs typeface="Arial" pitchFamily="34" charset="0"/>
              </a:rPr>
              <a:t>Is FOAF a Success Story?</a:t>
            </a:r>
          </a:p>
        </p:txBody>
      </p:sp>
      <p:sp>
        <p:nvSpPr>
          <p:cNvPr id="107523" name="Rectangle 3"/>
          <p:cNvSpPr>
            <a:spLocks noGrp="1"/>
          </p:cNvSpPr>
          <p:nvPr>
            <p:ph type="body" idx="1"/>
          </p:nvPr>
        </p:nvSpPr>
        <p:spPr>
          <a:xfrm>
            <a:off x="515938" y="1420813"/>
            <a:ext cx="11164887" cy="3829050"/>
          </a:xfrm>
        </p:spPr>
        <p:txBody>
          <a:bodyPr/>
          <a:lstStyle/>
          <a:p>
            <a:r>
              <a:rPr lang="en-US" sz="3600" smtClean="0"/>
              <a:t>FOAF is a huge part of the Semantic Web</a:t>
            </a:r>
          </a:p>
          <a:p>
            <a:r>
              <a:rPr lang="en-US" sz="3600" smtClean="0"/>
              <a:t>It is presented frequently as a success story of the Semantic Web</a:t>
            </a:r>
          </a:p>
          <a:p>
            <a:r>
              <a:rPr lang="en-US" sz="3600" smtClean="0"/>
              <a:t>BUT - it is only a success if it demonstrates that the goals of the Semantic Web are being achieved</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Experiment: Aggregate FOAF</a:t>
            </a:r>
          </a:p>
        </p:txBody>
      </p:sp>
      <p:sp>
        <p:nvSpPr>
          <p:cNvPr id="109571" name="Rectangle 3"/>
          <p:cNvSpPr>
            <a:spLocks noGrp="1"/>
          </p:cNvSpPr>
          <p:nvPr>
            <p:ph type="body" idx="1"/>
          </p:nvPr>
        </p:nvSpPr>
        <p:spPr>
          <a:xfrm>
            <a:off x="515938" y="1420813"/>
            <a:ext cx="11164887" cy="5041900"/>
          </a:xfrm>
        </p:spPr>
        <p:txBody>
          <a:bodyPr/>
          <a:lstStyle/>
          <a:p>
            <a:pPr marL="342900" indent="-342900" defTabSz="914400"/>
            <a:r>
              <a:rPr lang="en-US" sz="2800" smtClean="0"/>
              <a:t>FOAF is automatically generated by many social networking websites</a:t>
            </a:r>
            <a:endParaRPr lang="en-US" smtClean="0"/>
          </a:p>
          <a:p>
            <a:pPr marL="742950" lvl="1" indent="-285750" defTabSz="914400"/>
            <a:r>
              <a:rPr lang="en-US" smtClean="0"/>
              <a:t>Advogato  </a:t>
            </a:r>
          </a:p>
          <a:p>
            <a:pPr marL="742950" lvl="1" indent="-285750" defTabSz="914400"/>
            <a:r>
              <a:rPr lang="en-US" smtClean="0"/>
              <a:t>Buzznet </a:t>
            </a:r>
          </a:p>
          <a:p>
            <a:pPr marL="742950" lvl="1" indent="-285750" defTabSz="914400"/>
            <a:r>
              <a:rPr lang="en-US" smtClean="0"/>
              <a:t>DeadJournal </a:t>
            </a:r>
          </a:p>
          <a:p>
            <a:pPr marL="742950" lvl="1" indent="-285750" defTabSz="914400"/>
            <a:r>
              <a:rPr lang="en-US" smtClean="0"/>
              <a:t>eCademy </a:t>
            </a:r>
          </a:p>
          <a:p>
            <a:pPr marL="742950" lvl="1" indent="-285750" defTabSz="914400"/>
            <a:r>
              <a:rPr lang="en-US" smtClean="0"/>
              <a:t>FilmTrust </a:t>
            </a:r>
            <a:endParaRPr lang="en-US" sz="2400" smtClean="0"/>
          </a:p>
          <a:p>
            <a:pPr marL="742950" lvl="1" indent="-285750" defTabSz="914400">
              <a:buFontTx/>
              <a:buNone/>
            </a:pPr>
            <a:endParaRPr lang="en-US" sz="2400" smtClean="0"/>
          </a:p>
          <a:p>
            <a:pPr marL="342900" indent="-342900" defTabSz="914400"/>
            <a:endParaRPr lang="en-US" sz="2800" smtClean="0"/>
          </a:p>
          <a:p>
            <a:pPr marL="342900" indent="-342900" defTabSz="914400"/>
            <a:r>
              <a:rPr lang="en-US" sz="2800" smtClean="0"/>
              <a:t>Can these networks be connected through people who have profiles on multiple sites?</a:t>
            </a:r>
          </a:p>
        </p:txBody>
      </p:sp>
      <p:sp>
        <p:nvSpPr>
          <p:cNvPr id="109572" name="Rectangle 4"/>
          <p:cNvSpPr>
            <a:spLocks noChangeArrowheads="1"/>
          </p:cNvSpPr>
          <p:nvPr/>
        </p:nvSpPr>
        <p:spPr bwMode="auto">
          <a:xfrm>
            <a:off x="4164013" y="2209800"/>
            <a:ext cx="3484562" cy="2936875"/>
          </a:xfrm>
          <a:prstGeom prst="rect">
            <a:avLst/>
          </a:prstGeom>
          <a:noFill/>
          <a:ln w="9525">
            <a:noFill/>
            <a:miter lim="800000"/>
            <a:headEnd/>
            <a:tailEnd/>
          </a:ln>
        </p:spPr>
        <p:txBody>
          <a:bodyPr wrap="none">
            <a:spAutoFit/>
          </a:bodyPr>
          <a:lstStyle/>
          <a:p>
            <a:pPr lvl="1">
              <a:lnSpc>
                <a:spcPct val="90000"/>
              </a:lnSpc>
              <a:spcBef>
                <a:spcPct val="20000"/>
              </a:spcBef>
              <a:buSzPct val="85000"/>
              <a:buFontTx/>
              <a:buBlip>
                <a:blip r:embed="rId3"/>
              </a:buBlip>
            </a:pPr>
            <a:r>
              <a:rPr lang="en-US" sz="2800">
                <a:solidFill>
                  <a:schemeClr val="bg1"/>
                </a:solidFill>
                <a:latin typeface="Segoe" pitchFamily="34" charset="0"/>
              </a:rPr>
              <a:t>GreatestJournal </a:t>
            </a:r>
          </a:p>
          <a:p>
            <a:pPr lvl="1">
              <a:lnSpc>
                <a:spcPct val="90000"/>
              </a:lnSpc>
              <a:spcBef>
                <a:spcPct val="20000"/>
              </a:spcBef>
              <a:buSzPct val="85000"/>
              <a:buFontTx/>
              <a:buBlip>
                <a:blip r:embed="rId3"/>
              </a:buBlip>
            </a:pPr>
            <a:r>
              <a:rPr lang="en-US" sz="2800">
                <a:solidFill>
                  <a:schemeClr val="bg1"/>
                </a:solidFill>
                <a:latin typeface="Segoe" pitchFamily="34" charset="0"/>
              </a:rPr>
              <a:t>InsaneJournal </a:t>
            </a:r>
          </a:p>
          <a:p>
            <a:pPr lvl="1">
              <a:lnSpc>
                <a:spcPct val="90000"/>
              </a:lnSpc>
              <a:spcBef>
                <a:spcPct val="20000"/>
              </a:spcBef>
              <a:buSzPct val="85000"/>
              <a:buFontTx/>
              <a:buBlip>
                <a:blip r:embed="rId3"/>
              </a:buBlip>
            </a:pPr>
            <a:r>
              <a:rPr lang="en-US" sz="2800">
                <a:solidFill>
                  <a:schemeClr val="bg1"/>
                </a:solidFill>
                <a:latin typeface="Segoe" pitchFamily="34" charset="0"/>
              </a:rPr>
              <a:t>LiveJournal  </a:t>
            </a:r>
          </a:p>
          <a:p>
            <a:pPr lvl="1">
              <a:lnSpc>
                <a:spcPct val="90000"/>
              </a:lnSpc>
              <a:spcBef>
                <a:spcPct val="20000"/>
              </a:spcBef>
              <a:buSzPct val="85000"/>
              <a:buFontTx/>
              <a:buBlip>
                <a:blip r:embed="rId3"/>
              </a:buBlip>
            </a:pPr>
            <a:r>
              <a:rPr lang="en-US" sz="2800">
                <a:solidFill>
                  <a:schemeClr val="bg1"/>
                </a:solidFill>
                <a:latin typeface="Segoe" pitchFamily="34" charset="0"/>
              </a:rPr>
              <a:t>LJ.Rossia.org </a:t>
            </a:r>
          </a:p>
          <a:p>
            <a:pPr lvl="1">
              <a:lnSpc>
                <a:spcPct val="90000"/>
              </a:lnSpc>
              <a:spcBef>
                <a:spcPct val="20000"/>
              </a:spcBef>
              <a:buSzPct val="85000"/>
              <a:buFontTx/>
              <a:buBlip>
                <a:blip r:embed="rId3"/>
              </a:buBlip>
            </a:pPr>
            <a:r>
              <a:rPr lang="en-US" sz="2800">
                <a:solidFill>
                  <a:schemeClr val="bg1"/>
                </a:solidFill>
                <a:latin typeface="Segoe" pitchFamily="34" charset="0"/>
              </a:rPr>
              <a:t>Minilog.com </a:t>
            </a:r>
          </a:p>
          <a:p>
            <a:pPr lvl="1">
              <a:lnSpc>
                <a:spcPct val="90000"/>
              </a:lnSpc>
              <a:spcBef>
                <a:spcPct val="20000"/>
              </a:spcBef>
              <a:buSzPct val="85000"/>
              <a:buFontTx/>
              <a:buBlip>
                <a:blip r:embed="rId3"/>
              </a:buBlip>
            </a:pPr>
            <a:r>
              <a:rPr lang="en-US" sz="2800">
                <a:solidFill>
                  <a:schemeClr val="bg1"/>
                </a:solidFill>
                <a:latin typeface="Segoe" pitchFamily="34" charset="0"/>
              </a:rPr>
              <a:t>Tribe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p:cNvSpPr>
          <p:nvPr>
            <p:ph type="title"/>
          </p:nvPr>
        </p:nvSpPr>
        <p:spPr bwMode="auto">
          <a:xfrm>
            <a:off x="914400" y="228600"/>
            <a:ext cx="10360025" cy="685800"/>
          </a:xfrm>
          <a:noFill/>
        </p:spPr>
        <p:txBody>
          <a:bodyPr numCol="1" anchorCtr="0" compatLnSpc="1">
            <a:prstTxWarp prst="textNoShape">
              <a:avLst/>
            </a:prstTxWarp>
          </a:bodyPr>
          <a:lstStyle/>
          <a:p>
            <a:r>
              <a:rPr smtClean="0">
                <a:ln>
                  <a:noFill/>
                </a:ln>
                <a:solidFill>
                  <a:schemeClr val="tx1"/>
                </a:solidFill>
                <a:effectLst/>
                <a:cs typeface="Arial" pitchFamily="34" charset="0"/>
              </a:rPr>
              <a:t>Semantics of FOAF</a:t>
            </a:r>
          </a:p>
        </p:txBody>
      </p:sp>
      <p:sp>
        <p:nvSpPr>
          <p:cNvPr id="111619" name="Rectangle 3"/>
          <p:cNvSpPr>
            <a:spLocks noGrp="1"/>
          </p:cNvSpPr>
          <p:nvPr>
            <p:ph type="body" idx="1"/>
          </p:nvPr>
        </p:nvSpPr>
        <p:spPr>
          <a:xfrm>
            <a:off x="711200" y="1371600"/>
            <a:ext cx="10563225" cy="4864100"/>
          </a:xfrm>
          <a:noFill/>
        </p:spPr>
        <p:txBody>
          <a:bodyPr/>
          <a:lstStyle/>
          <a:p>
            <a:pPr marL="342900" indent="-342900" defTabSz="914400"/>
            <a:r>
              <a:rPr lang="en-US" smtClean="0"/>
              <a:t>Inverse Functional Properties</a:t>
            </a:r>
          </a:p>
          <a:p>
            <a:pPr marL="742950" lvl="1" indent="-285750" defTabSz="914400"/>
            <a:r>
              <a:rPr lang="en-US" b="1" smtClean="0"/>
              <a:t>foaf:mbox_sha1sum</a:t>
            </a:r>
          </a:p>
          <a:p>
            <a:pPr marL="742950" lvl="1" indent="-285750" defTabSz="914400"/>
            <a:r>
              <a:rPr lang="en-US" smtClean="0"/>
              <a:t>foaf:mbox</a:t>
            </a:r>
          </a:p>
          <a:p>
            <a:pPr marL="742950" lvl="1" indent="-285750" defTabSz="914400"/>
            <a:r>
              <a:rPr lang="en-US" smtClean="0"/>
              <a:t>foaf:homepage</a:t>
            </a:r>
          </a:p>
          <a:p>
            <a:pPr marL="742950" lvl="1" indent="-285750" defTabSz="914400"/>
            <a:r>
              <a:rPr lang="en-US" smtClean="0"/>
              <a:t>foaf:icqChatID</a:t>
            </a:r>
          </a:p>
          <a:p>
            <a:pPr marL="742950" lvl="1" indent="-285750" defTabSz="914400"/>
            <a:r>
              <a:rPr lang="en-US" smtClean="0"/>
              <a:t>foaf:jabberID</a:t>
            </a:r>
          </a:p>
          <a:p>
            <a:pPr marL="742950" lvl="1" indent="-285750" defTabSz="914400"/>
            <a:endParaRPr lang="en-US" smtClean="0"/>
          </a:p>
          <a:p>
            <a:pPr marL="342900" indent="-342900" defTabSz="914400"/>
            <a:r>
              <a:rPr lang="en-US" smtClean="0"/>
              <a:t>Two people who share a common value for one of these properties are inferred to be the SAME person</a:t>
            </a:r>
          </a:p>
        </p:txBody>
      </p:sp>
      <p:sp>
        <p:nvSpPr>
          <p:cNvPr id="111620" name="Rectangle 4"/>
          <p:cNvSpPr>
            <a:spLocks noChangeArrowheads="1"/>
          </p:cNvSpPr>
          <p:nvPr/>
        </p:nvSpPr>
        <p:spPr bwMode="auto">
          <a:xfrm>
            <a:off x="6138863" y="1895475"/>
            <a:ext cx="3622675" cy="2447925"/>
          </a:xfrm>
          <a:prstGeom prst="rect">
            <a:avLst/>
          </a:prstGeom>
          <a:noFill/>
          <a:ln w="9525">
            <a:noFill/>
            <a:miter lim="800000"/>
            <a:headEnd/>
            <a:tailEnd/>
          </a:ln>
        </p:spPr>
        <p:txBody>
          <a:bodyPr wrap="none">
            <a:spAutoFit/>
          </a:bodyPr>
          <a:lstStyle/>
          <a:p>
            <a:pPr lvl="1">
              <a:lnSpc>
                <a:spcPct val="90000"/>
              </a:lnSpc>
              <a:spcBef>
                <a:spcPct val="20000"/>
              </a:spcBef>
              <a:buSzPct val="85000"/>
              <a:buFontTx/>
              <a:buBlip>
                <a:blip r:embed="rId3"/>
              </a:buBlip>
            </a:pPr>
            <a:r>
              <a:rPr lang="en-US" sz="2800">
                <a:solidFill>
                  <a:schemeClr val="bg1"/>
                </a:solidFill>
                <a:latin typeface="Segoe" pitchFamily="34" charset="0"/>
              </a:rPr>
              <a:t>foaf:msnChatID</a:t>
            </a:r>
          </a:p>
          <a:p>
            <a:pPr lvl="1">
              <a:lnSpc>
                <a:spcPct val="90000"/>
              </a:lnSpc>
              <a:spcBef>
                <a:spcPct val="20000"/>
              </a:spcBef>
              <a:buSzPct val="85000"/>
              <a:buFontTx/>
              <a:buBlip>
                <a:blip r:embed="rId3"/>
              </a:buBlip>
            </a:pPr>
            <a:r>
              <a:rPr lang="en-US" sz="2800">
                <a:solidFill>
                  <a:schemeClr val="bg1"/>
                </a:solidFill>
                <a:latin typeface="Segoe" pitchFamily="34" charset="0"/>
              </a:rPr>
              <a:t>foaf:weblog</a:t>
            </a:r>
          </a:p>
          <a:p>
            <a:pPr lvl="1">
              <a:lnSpc>
                <a:spcPct val="90000"/>
              </a:lnSpc>
              <a:spcBef>
                <a:spcPct val="20000"/>
              </a:spcBef>
              <a:buSzPct val="85000"/>
              <a:buFontTx/>
              <a:buBlip>
                <a:blip r:embed="rId3"/>
              </a:buBlip>
            </a:pPr>
            <a:r>
              <a:rPr lang="en-US" sz="2800">
                <a:solidFill>
                  <a:schemeClr val="bg1"/>
                </a:solidFill>
                <a:latin typeface="Segoe" pitchFamily="34" charset="0"/>
              </a:rPr>
              <a:t>foaf:yahooChatID</a:t>
            </a:r>
          </a:p>
          <a:p>
            <a:pPr lvl="1">
              <a:lnSpc>
                <a:spcPct val="90000"/>
              </a:lnSpc>
              <a:spcBef>
                <a:spcPct val="20000"/>
              </a:spcBef>
              <a:buSzPct val="85000"/>
              <a:buFontTx/>
              <a:buBlip>
                <a:blip r:embed="rId3"/>
              </a:buBlip>
            </a:pPr>
            <a:r>
              <a:rPr lang="en-US" sz="2800">
                <a:solidFill>
                  <a:schemeClr val="bg1"/>
                </a:solidFill>
                <a:latin typeface="Segoe" pitchFamily="34" charset="0"/>
              </a:rPr>
              <a:t>foaf:aimChatID</a:t>
            </a:r>
          </a:p>
          <a:p>
            <a:pPr lvl="1">
              <a:lnSpc>
                <a:spcPct val="90000"/>
              </a:lnSpc>
              <a:spcBef>
                <a:spcPct val="20000"/>
              </a:spcBef>
              <a:buSzPct val="85000"/>
              <a:buFontTx/>
              <a:buBlip>
                <a:blip r:embed="rId3"/>
              </a:buBlip>
            </a:pPr>
            <a:endParaRPr lang="en-US" sz="2800">
              <a:solidFill>
                <a:schemeClr val="bg1"/>
              </a:solidFill>
              <a:latin typeface="Segoe"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title"/>
          </p:nvPr>
        </p:nvSpPr>
        <p:spPr bwMode="auto">
          <a:xfrm>
            <a:off x="515938" y="228600"/>
            <a:ext cx="11164887" cy="665163"/>
          </a:xfrm>
          <a:noFill/>
        </p:spPr>
        <p:txBody>
          <a:bodyPr numCol="1" anchorCtr="0" compatLnSpc="1">
            <a:prstTxWarp prst="textNoShape">
              <a:avLst/>
            </a:prstTxWarp>
          </a:bodyPr>
          <a:lstStyle/>
          <a:p>
            <a:r>
              <a:rPr smtClean="0">
                <a:ln>
                  <a:noFill/>
                </a:ln>
                <a:solidFill>
                  <a:schemeClr val="tx1"/>
                </a:solidFill>
                <a:effectLst/>
                <a:cs typeface="Arial" pitchFamily="34" charset="0"/>
              </a:rPr>
              <a:t>Properties of FOAF Networks</a:t>
            </a:r>
          </a:p>
        </p:txBody>
      </p:sp>
      <p:sp>
        <p:nvSpPr>
          <p:cNvPr id="113667" name="Rectangle 3"/>
          <p:cNvSpPr>
            <a:spLocks noGrp="1"/>
          </p:cNvSpPr>
          <p:nvPr>
            <p:ph type="body" idx="1"/>
          </p:nvPr>
        </p:nvSpPr>
        <p:spPr>
          <a:xfrm>
            <a:off x="515938" y="1420813"/>
            <a:ext cx="11164887" cy="1473200"/>
          </a:xfrm>
        </p:spPr>
        <p:txBody>
          <a:bodyPr/>
          <a:lstStyle/>
          <a:p>
            <a:r>
              <a:rPr lang="en-US" smtClean="0"/>
              <a:t>Range from small to large</a:t>
            </a:r>
          </a:p>
          <a:p>
            <a:r>
              <a:rPr lang="en-US" smtClean="0"/>
              <a:t>Some networks did not provide full member lists, so we had to crawl them</a:t>
            </a:r>
          </a:p>
        </p:txBody>
      </p:sp>
      <p:graphicFrame>
        <p:nvGraphicFramePr>
          <p:cNvPr id="113668" name="Object 4"/>
          <p:cNvGraphicFramePr>
            <a:graphicFrameLocks noChangeAspect="1"/>
          </p:cNvGraphicFramePr>
          <p:nvPr/>
        </p:nvGraphicFramePr>
        <p:xfrm>
          <a:off x="2336800" y="3124200"/>
          <a:ext cx="7923213" cy="3208338"/>
        </p:xfrm>
        <a:graphic>
          <a:graphicData uri="http://schemas.openxmlformats.org/presentationml/2006/ole">
            <p:oleObj spid="_x0000_s113668" name="Worksheet" r:id="rId4" imgW="4998720" imgH="2023872" progId="Excel.Sheet.8">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p:cNvSpPr>
          <p:nvPr>
            <p:ph type="title"/>
          </p:nvPr>
        </p:nvSpPr>
        <p:spPr bwMode="auto">
          <a:noFill/>
        </p:spPr>
        <p:txBody>
          <a:bodyPr numCol="1" anchorCtr="0" compatLnSpc="1">
            <a:prstTxWarp prst="textNoShape">
              <a:avLst/>
            </a:prstTxWarp>
          </a:bodyPr>
          <a:lstStyle/>
          <a:p>
            <a:r>
              <a:rPr smtClean="0">
                <a:ln>
                  <a:noFill/>
                </a:ln>
                <a:solidFill>
                  <a:schemeClr val="tx1"/>
                </a:solidFill>
                <a:effectLst/>
                <a:cs typeface="Arial" pitchFamily="34" charset="0"/>
              </a:rPr>
              <a:t>Network Overlap</a:t>
            </a:r>
          </a:p>
        </p:txBody>
      </p:sp>
      <p:grpSp>
        <p:nvGrpSpPr>
          <p:cNvPr id="128006" name="Group 6"/>
          <p:cNvGrpSpPr>
            <a:grpSpLocks/>
          </p:cNvGrpSpPr>
          <p:nvPr/>
        </p:nvGrpSpPr>
        <p:grpSpPr bwMode="auto">
          <a:xfrm>
            <a:off x="2265363" y="2114550"/>
            <a:ext cx="7931150" cy="4708525"/>
            <a:chOff x="1427" y="1332"/>
            <a:chExt cx="4996" cy="2966"/>
          </a:xfrm>
        </p:grpSpPr>
        <p:pic>
          <p:nvPicPr>
            <p:cNvPr id="128004" name="Picture 4" descr="Picture 5"/>
            <p:cNvPicPr>
              <a:picLocks noChangeAspect="1" noChangeArrowheads="1"/>
            </p:cNvPicPr>
            <p:nvPr/>
          </p:nvPicPr>
          <p:blipFill>
            <a:blip r:embed="rId3"/>
            <a:srcRect/>
            <a:stretch>
              <a:fillRect/>
            </a:stretch>
          </p:blipFill>
          <p:spPr bwMode="auto">
            <a:xfrm>
              <a:off x="1427" y="1367"/>
              <a:ext cx="4996" cy="2931"/>
            </a:xfrm>
            <a:prstGeom prst="rect">
              <a:avLst/>
            </a:prstGeom>
            <a:noFill/>
          </p:spPr>
        </p:pic>
        <p:sp>
          <p:nvSpPr>
            <p:cNvPr id="128005" name="Rectangle 5"/>
            <p:cNvSpPr>
              <a:spLocks noChangeArrowheads="1"/>
            </p:cNvSpPr>
            <p:nvPr/>
          </p:nvSpPr>
          <p:spPr bwMode="auto">
            <a:xfrm>
              <a:off x="4923" y="1332"/>
              <a:ext cx="584" cy="41"/>
            </a:xfrm>
            <a:prstGeom prst="rect">
              <a:avLst/>
            </a:prstGeom>
            <a:solidFill>
              <a:schemeClr val="tx1"/>
            </a:solidFill>
            <a:ln w="9525">
              <a:solidFill>
                <a:schemeClr val="tx1"/>
              </a:solidFill>
              <a:miter lim="800000"/>
              <a:headEnd/>
              <a:tailEnd/>
            </a:ln>
            <a:effectLst/>
          </p:spPr>
          <p:txBody>
            <a:bodyPr wrap="none" anchor="ctr"/>
            <a:lstStyle/>
            <a:p>
              <a:endParaRPr lang="en-US"/>
            </a:p>
          </p:txBody>
        </p:sp>
      </p:grpSp>
    </p:spTree>
  </p:cSld>
  <p:clrMapOvr>
    <a:masterClrMapping/>
  </p:clrMapOvr>
  <p:transition>
    <p:fade/>
  </p:transition>
</p:sld>
</file>

<file path=ppt/theme/theme1.xml><?xml version="1.0" encoding="utf-8"?>
<a:theme xmlns:a="http://schemas.openxmlformats.org/drawingml/2006/main" name="Microsoft_Research_Faculty_Summit_Template_PPT03_16x9_v06a">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570</Words>
  <Application>Microsoft Office PowerPoint</Application>
  <PresentationFormat>Custom</PresentationFormat>
  <Paragraphs>83</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Microsoft_Research_Faculty_Summit_Template_PPT03_16x9_v06a</vt:lpstr>
      <vt:lpstr>Worksheet</vt:lpstr>
      <vt:lpstr>Slide 1</vt:lpstr>
      <vt:lpstr>Slide 2</vt:lpstr>
      <vt:lpstr>The Semantic Web</vt:lpstr>
      <vt:lpstr>Social Networks on the Semantic Web</vt:lpstr>
      <vt:lpstr>Is FOAF a Success Story?</vt:lpstr>
      <vt:lpstr>Experiment: Aggregate FOAF</vt:lpstr>
      <vt:lpstr>Semantics of FOAF</vt:lpstr>
      <vt:lpstr>Properties of FOAF Networks</vt:lpstr>
      <vt:lpstr>Network Overlap</vt:lpstr>
      <vt:lpstr>Slide 10</vt:lpstr>
      <vt:lpstr>Overall Results</vt:lpstr>
      <vt:lpstr>Conclusions for the Semantic Web</vt:lpstr>
      <vt:lpstr>Potential Applications</vt:lpstr>
      <vt:lpstr>Questions /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Social Networks on the Semantic Web</dc:title>
  <dc:subject>Research Facility Summit</dc:subject>
  <dc:creator> Jennifer Golbeck </dc:creator>
  <cp:keywords>Research Facility Summit</cp:keywords>
  <dc:description>Event Date: July 28 &amp; 29, 2008
Event Location: Redmond, WA</dc:description>
  <cp:lastModifiedBy>a-nakell</cp:lastModifiedBy>
  <cp:revision>6</cp:revision>
  <dcterms:created xsi:type="dcterms:W3CDTF">2008-07-08T22:18:10Z</dcterms:created>
  <dcterms:modified xsi:type="dcterms:W3CDTF">2008-08-01T18:34:29Z</dcterms:modified>
</cp:coreProperties>
</file>