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 id="2147483662" r:id="rId3"/>
    <p:sldMasterId id="2147483674" r:id="rId4"/>
  </p:sldMasterIdLst>
  <p:notesMasterIdLst>
    <p:notesMasterId r:id="rId24"/>
  </p:notesMasterIdLst>
  <p:handoutMasterIdLst>
    <p:handoutMasterId r:id="rId25"/>
  </p:handoutMasterIdLst>
  <p:sldIdLst>
    <p:sldId id="316" r:id="rId5"/>
    <p:sldId id="257" r:id="rId6"/>
    <p:sldId id="296" r:id="rId7"/>
    <p:sldId id="299" r:id="rId8"/>
    <p:sldId id="298" r:id="rId9"/>
    <p:sldId id="312" r:id="rId10"/>
    <p:sldId id="313" r:id="rId11"/>
    <p:sldId id="314" r:id="rId12"/>
    <p:sldId id="301" r:id="rId13"/>
    <p:sldId id="302" r:id="rId14"/>
    <p:sldId id="303" r:id="rId15"/>
    <p:sldId id="304" r:id="rId16"/>
    <p:sldId id="305" r:id="rId17"/>
    <p:sldId id="306" r:id="rId18"/>
    <p:sldId id="307" r:id="rId19"/>
    <p:sldId id="308" r:id="rId20"/>
    <p:sldId id="309" r:id="rId21"/>
    <p:sldId id="297" r:id="rId22"/>
    <p:sldId id="315" r:id="rId23"/>
  </p:sldIdLst>
  <p:sldSz cx="12188825" cy="6858000"/>
  <p:notesSz cx="6858000" cy="9144000"/>
  <p:defaultTextStyle>
    <a:defPPr>
      <a:defRPr lang="en-US"/>
    </a:defPPr>
    <a:lvl1pPr algn="l" defTabSz="912813" rtl="0" fontAlgn="base">
      <a:spcBef>
        <a:spcPct val="0"/>
      </a:spcBef>
      <a:spcAft>
        <a:spcPct val="0"/>
      </a:spcAft>
      <a:defRPr sz="2400" kern="1200">
        <a:solidFill>
          <a:schemeClr val="tx1"/>
        </a:solidFill>
        <a:latin typeface="Arial" pitchFamily="36" charset="0"/>
        <a:ea typeface="ＭＳ Ｐゴシック" pitchFamily="36" charset="-128"/>
        <a:cs typeface="ＭＳ Ｐゴシック" pitchFamily="36" charset="-128"/>
      </a:defRPr>
    </a:lvl1pPr>
    <a:lvl2pPr marL="455613" indent="1588" algn="l" defTabSz="912813" rtl="0" fontAlgn="base">
      <a:spcBef>
        <a:spcPct val="0"/>
      </a:spcBef>
      <a:spcAft>
        <a:spcPct val="0"/>
      </a:spcAft>
      <a:defRPr sz="2400" kern="1200">
        <a:solidFill>
          <a:schemeClr val="tx1"/>
        </a:solidFill>
        <a:latin typeface="Arial" pitchFamily="36" charset="0"/>
        <a:ea typeface="ＭＳ Ｐゴシック" pitchFamily="36" charset="-128"/>
        <a:cs typeface="ＭＳ Ｐゴシック" pitchFamily="36" charset="-128"/>
      </a:defRPr>
    </a:lvl2pPr>
    <a:lvl3pPr marL="912813" indent="1588" algn="l" defTabSz="912813" rtl="0" fontAlgn="base">
      <a:spcBef>
        <a:spcPct val="0"/>
      </a:spcBef>
      <a:spcAft>
        <a:spcPct val="0"/>
      </a:spcAft>
      <a:defRPr sz="2400" kern="1200">
        <a:solidFill>
          <a:schemeClr val="tx1"/>
        </a:solidFill>
        <a:latin typeface="Arial" pitchFamily="36" charset="0"/>
        <a:ea typeface="ＭＳ Ｐゴシック" pitchFamily="36" charset="-128"/>
        <a:cs typeface="ＭＳ Ｐゴシック" pitchFamily="36" charset="-128"/>
      </a:defRPr>
    </a:lvl3pPr>
    <a:lvl4pPr marL="1370013" indent="1588" algn="l" defTabSz="912813" rtl="0" fontAlgn="base">
      <a:spcBef>
        <a:spcPct val="0"/>
      </a:spcBef>
      <a:spcAft>
        <a:spcPct val="0"/>
      </a:spcAft>
      <a:defRPr sz="2400" kern="1200">
        <a:solidFill>
          <a:schemeClr val="tx1"/>
        </a:solidFill>
        <a:latin typeface="Arial" pitchFamily="36" charset="0"/>
        <a:ea typeface="ＭＳ Ｐゴシック" pitchFamily="36" charset="-128"/>
        <a:cs typeface="ＭＳ Ｐゴシック" pitchFamily="36" charset="-128"/>
      </a:defRPr>
    </a:lvl4pPr>
    <a:lvl5pPr marL="1827213" indent="1588" algn="l" defTabSz="912813" rtl="0" fontAlgn="base">
      <a:spcBef>
        <a:spcPct val="0"/>
      </a:spcBef>
      <a:spcAft>
        <a:spcPct val="0"/>
      </a:spcAft>
      <a:defRPr sz="2400" kern="1200">
        <a:solidFill>
          <a:schemeClr val="tx1"/>
        </a:solidFill>
        <a:latin typeface="Arial" pitchFamily="36" charset="0"/>
        <a:ea typeface="ＭＳ Ｐゴシック" pitchFamily="36" charset="-128"/>
        <a:cs typeface="ＭＳ Ｐゴシック" pitchFamily="36" charset="-128"/>
      </a:defRPr>
    </a:lvl5pPr>
    <a:lvl6pPr marL="2286000" algn="l" defTabSz="457200" rtl="0" eaLnBrk="1" latinLnBrk="0" hangingPunct="1">
      <a:defRPr sz="2400" kern="1200">
        <a:solidFill>
          <a:schemeClr val="tx1"/>
        </a:solidFill>
        <a:latin typeface="Arial" pitchFamily="36" charset="0"/>
        <a:ea typeface="ＭＳ Ｐゴシック" pitchFamily="36" charset="-128"/>
        <a:cs typeface="ＭＳ Ｐゴシック" pitchFamily="36" charset="-128"/>
      </a:defRPr>
    </a:lvl6pPr>
    <a:lvl7pPr marL="2743200" algn="l" defTabSz="457200" rtl="0" eaLnBrk="1" latinLnBrk="0" hangingPunct="1">
      <a:defRPr sz="2400" kern="1200">
        <a:solidFill>
          <a:schemeClr val="tx1"/>
        </a:solidFill>
        <a:latin typeface="Arial" pitchFamily="36" charset="0"/>
        <a:ea typeface="ＭＳ Ｐゴシック" pitchFamily="36" charset="-128"/>
        <a:cs typeface="ＭＳ Ｐゴシック" pitchFamily="36" charset="-128"/>
      </a:defRPr>
    </a:lvl7pPr>
    <a:lvl8pPr marL="3200400" algn="l" defTabSz="457200" rtl="0" eaLnBrk="1" latinLnBrk="0" hangingPunct="1">
      <a:defRPr sz="2400" kern="1200">
        <a:solidFill>
          <a:schemeClr val="tx1"/>
        </a:solidFill>
        <a:latin typeface="Arial" pitchFamily="36" charset="0"/>
        <a:ea typeface="ＭＳ Ｐゴシック" pitchFamily="36" charset="-128"/>
        <a:cs typeface="ＭＳ Ｐゴシック" pitchFamily="36" charset="-128"/>
      </a:defRPr>
    </a:lvl8pPr>
    <a:lvl9pPr marL="3657600" algn="l" defTabSz="457200" rtl="0" eaLnBrk="1" latinLnBrk="0" hangingPunct="1">
      <a:defRPr sz="2400" kern="1200">
        <a:solidFill>
          <a:schemeClr val="tx1"/>
        </a:solidFill>
        <a:latin typeface="Arial" pitchFamily="36" charset="0"/>
        <a:ea typeface="ＭＳ Ｐゴシック" pitchFamily="36" charset="-128"/>
        <a:cs typeface="ＭＳ Ｐゴシック" pitchFamily="36"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AE1E"/>
    <a:srgbClr val="FFFFFF"/>
    <a:srgbClr val="FF0066"/>
    <a:srgbClr val="000000"/>
    <a:srgbClr val="F3AF35"/>
    <a:srgbClr val="9C42E6"/>
    <a:srgbClr val="D1943B"/>
    <a:srgbClr val="F8F57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0154" autoAdjust="0"/>
  </p:normalViewPr>
  <p:slideViewPr>
    <p:cSldViewPr snapToGrid="0">
      <p:cViewPr varScale="1">
        <p:scale>
          <a:sx n="68" d="100"/>
          <a:sy n="68" d="100"/>
        </p:scale>
        <p:origin x="-108" y="-414"/>
      </p:cViewPr>
      <p:guideLst>
        <p:guide orient="horz" pos="144"/>
        <p:guide orient="horz" pos="895"/>
        <p:guide orient="horz" pos="1484"/>
        <p:guide orient="horz" pos="1200"/>
        <p:guide orient="horz" pos="2736"/>
        <p:guide pos="3839"/>
        <p:guide pos="325"/>
        <p:guide pos="613"/>
        <p:guide pos="7353"/>
        <p:guide pos="1190"/>
        <p:guide pos="7063"/>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4" d="100"/>
          <a:sy n="74" d="100"/>
        </p:scale>
        <p:origin x="-2184"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a:latin typeface="+mn-lt"/>
                <a:ea typeface="+mn-ea"/>
                <a:cs typeface="+mn-cs"/>
              </a:defRPr>
            </a:lvl1pPr>
          </a:lstStyle>
          <a:p>
            <a:pPr>
              <a:defRPr/>
            </a:pPr>
            <a:fld id="{DFE511C9-54C6-4246-8A79-6B3F3ECEC34C}" type="datetime1">
              <a:rPr lang="en-US"/>
              <a:pPr>
                <a:defRPr/>
              </a:pPr>
              <a:t>8/1/2008</a:t>
            </a:fld>
            <a:endParaRPr lang="en-US"/>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defTabSz="914363" fontAlgn="auto">
              <a:spcBef>
                <a:spcPts val="0"/>
              </a:spcBef>
              <a:spcAft>
                <a:spcPts val="0"/>
              </a:spcAft>
              <a:defRPr sz="1200">
                <a:latin typeface="+mn-lt"/>
                <a:ea typeface="+mn-ea"/>
                <a:cs typeface="+mn-cs"/>
              </a:defRPr>
            </a:lvl1pPr>
          </a:lstStyle>
          <a:p>
            <a:pPr>
              <a:defRPr/>
            </a:pPr>
            <a:fld id="{EE4A75AA-4FB1-43A6-AB08-2F57FB0B94CF}" type="slidenum">
              <a:rPr lang="en-US"/>
              <a:pPr>
                <a:defRPr/>
              </a:pPr>
              <a:t>‹#›</a:t>
            </a:fld>
            <a:endParaRPr lang="en-US"/>
          </a:p>
        </p:txBody>
      </p:sp>
      <p:sp>
        <p:nvSpPr>
          <p:cNvPr id="6" name="Footer Placeholder 5"/>
          <p:cNvSpPr>
            <a:spLocks noGrp="1"/>
          </p:cNvSpPr>
          <p:nvPr>
            <p:ph type="ftr" sz="quarter" idx="2"/>
          </p:nvPr>
        </p:nvSpPr>
        <p:spPr>
          <a:xfrm>
            <a:off x="0" y="8685213"/>
            <a:ext cx="6172200" cy="457200"/>
          </a:xfrm>
          <a:prstGeom prst="rect">
            <a:avLst/>
          </a:prstGeom>
        </p:spPr>
        <p:txBody>
          <a:bodyPr vert="horz" wrap="square" lIns="91440" tIns="45720" rIns="91440" bIns="45720" numCol="1" anchor="b" anchorCtr="0" compatLnSpc="1">
            <a:prstTxWarp prst="textNoShape">
              <a:avLst/>
            </a:prstTxWarp>
          </a:bodyPr>
          <a:lstStyle>
            <a:lvl1pPr>
              <a:defRPr sz="500">
                <a:solidFill>
                  <a:srgbClr val="000000"/>
                </a:solidFill>
                <a:latin typeface="Segoe" charset="0"/>
              </a:defRPr>
            </a:lvl1pPr>
          </a:lstStyle>
          <a:p>
            <a:r>
              <a:rPr lang="en-US"/>
              <a:t>© 2008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a:latin typeface="+mn-lt"/>
                <a:ea typeface="+mn-ea"/>
                <a:cs typeface="+mn-cs"/>
              </a:defRPr>
            </a:lvl1pPr>
          </a:lstStyle>
          <a:p>
            <a:pPr>
              <a:defRPr/>
            </a:pPr>
            <a:fld id="{254DEC74-7AAC-457A-AE07-570A16A79863}" type="datetime1">
              <a:rPr lang="en-US"/>
              <a:pPr>
                <a:defRPr/>
              </a:pPr>
              <a:t>8/1/2008</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6172200" cy="457200"/>
          </a:xfrm>
          <a:prstGeom prst="rect">
            <a:avLst/>
          </a:prstGeom>
        </p:spPr>
        <p:txBody>
          <a:bodyPr vert="horz" wrap="square" lIns="91440" tIns="45720" rIns="91440" bIns="45720" numCol="1" anchor="b" anchorCtr="0" compatLnSpc="1">
            <a:prstTxWarp prst="textNoShape">
              <a:avLst/>
            </a:prstTxWarp>
          </a:bodyPr>
          <a:lstStyle>
            <a:lvl1pPr>
              <a:defRPr sz="500">
                <a:solidFill>
                  <a:srgbClr val="000000"/>
                </a:solidFill>
                <a:latin typeface="Segoe" charset="0"/>
              </a:defRPr>
            </a:lvl1pPr>
          </a:lstStyle>
          <a:p>
            <a:r>
              <a:rPr lang="en-US"/>
              <a:t>© 2008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200" y="8685213"/>
            <a:ext cx="684213" cy="457200"/>
          </a:xfrm>
          <a:prstGeom prst="rect">
            <a:avLst/>
          </a:prstGeom>
        </p:spPr>
        <p:txBody>
          <a:bodyPr vert="horz" lIns="91440" tIns="45720" rIns="91440" bIns="45720" rtlCol="0" anchor="b"/>
          <a:lstStyle>
            <a:lvl1pPr algn="r" defTabSz="914363" fontAlgn="auto">
              <a:spcBef>
                <a:spcPts val="0"/>
              </a:spcBef>
              <a:spcAft>
                <a:spcPts val="0"/>
              </a:spcAft>
              <a:defRPr sz="1200">
                <a:latin typeface="+mn-lt"/>
                <a:ea typeface="+mn-ea"/>
                <a:cs typeface="+mn-cs"/>
              </a:defRPr>
            </a:lvl1pPr>
          </a:lstStyle>
          <a:p>
            <a:pPr>
              <a:defRPr/>
            </a:pPr>
            <a:fld id="{BA89A422-40DE-4338-BBAA-E219A5646059}"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912813" rtl="0" eaLnBrk="0" fontAlgn="base" hangingPunct="0">
      <a:lnSpc>
        <a:spcPct val="90000"/>
      </a:lnSpc>
      <a:spcBef>
        <a:spcPct val="30000"/>
      </a:spcBef>
      <a:spcAft>
        <a:spcPts val="338"/>
      </a:spcAft>
      <a:defRPr sz="900" kern="1200">
        <a:solidFill>
          <a:schemeClr val="tx1"/>
        </a:solidFill>
        <a:latin typeface="Segoe" pitchFamily="34" charset="0"/>
        <a:ea typeface="ＭＳ Ｐゴシック" pitchFamily="36" charset="-128"/>
        <a:cs typeface="ＭＳ Ｐゴシック" pitchFamily="36" charset="-128"/>
      </a:defRPr>
    </a:lvl1pPr>
    <a:lvl2pPr marL="212725" indent="-104775" algn="l" defTabSz="912813" rtl="0" eaLnBrk="0" fontAlgn="base" hangingPunct="0">
      <a:lnSpc>
        <a:spcPct val="90000"/>
      </a:lnSpc>
      <a:spcBef>
        <a:spcPct val="30000"/>
      </a:spcBef>
      <a:spcAft>
        <a:spcPts val="338"/>
      </a:spcAft>
      <a:buFont typeface="Arial" pitchFamily="36" charset="0"/>
      <a:buChar char="•"/>
      <a:defRPr sz="900" kern="1200">
        <a:solidFill>
          <a:schemeClr val="tx1"/>
        </a:solidFill>
        <a:latin typeface="Segoe" pitchFamily="34" charset="0"/>
        <a:ea typeface="ＭＳ Ｐゴシック" pitchFamily="36" charset="-128"/>
        <a:cs typeface="+mn-cs"/>
      </a:defRPr>
    </a:lvl2pPr>
    <a:lvl3pPr marL="327025" indent="-114300" algn="l" defTabSz="912813" rtl="0" eaLnBrk="0" fontAlgn="base" hangingPunct="0">
      <a:lnSpc>
        <a:spcPct val="90000"/>
      </a:lnSpc>
      <a:spcBef>
        <a:spcPct val="30000"/>
      </a:spcBef>
      <a:spcAft>
        <a:spcPts val="338"/>
      </a:spcAft>
      <a:buFont typeface="Arial" pitchFamily="36" charset="0"/>
      <a:buChar char="•"/>
      <a:defRPr sz="900" kern="1200">
        <a:solidFill>
          <a:schemeClr val="tx1"/>
        </a:solidFill>
        <a:latin typeface="Segoe" pitchFamily="34" charset="0"/>
        <a:ea typeface="ＭＳ Ｐゴシック" pitchFamily="36" charset="-128"/>
        <a:cs typeface="+mn-cs"/>
      </a:defRPr>
    </a:lvl3pPr>
    <a:lvl4pPr marL="482600" indent="-146050" algn="l" defTabSz="912813" rtl="0" eaLnBrk="0" fontAlgn="base" hangingPunct="0">
      <a:lnSpc>
        <a:spcPct val="90000"/>
      </a:lnSpc>
      <a:spcBef>
        <a:spcPct val="30000"/>
      </a:spcBef>
      <a:spcAft>
        <a:spcPts val="338"/>
      </a:spcAft>
      <a:buFont typeface="Arial" pitchFamily="36" charset="0"/>
      <a:buChar char="•"/>
      <a:defRPr sz="900" kern="1200">
        <a:solidFill>
          <a:schemeClr val="tx1"/>
        </a:solidFill>
        <a:latin typeface="Segoe" pitchFamily="34" charset="0"/>
        <a:ea typeface="ＭＳ Ｐゴシック" pitchFamily="36" charset="-128"/>
        <a:cs typeface="+mn-cs"/>
      </a:defRPr>
    </a:lvl4pPr>
    <a:lvl5pPr marL="614363" indent="-114300" algn="l" defTabSz="912813" rtl="0" eaLnBrk="0" fontAlgn="base" hangingPunct="0">
      <a:lnSpc>
        <a:spcPct val="90000"/>
      </a:lnSpc>
      <a:spcBef>
        <a:spcPct val="30000"/>
      </a:spcBef>
      <a:spcAft>
        <a:spcPts val="338"/>
      </a:spcAft>
      <a:buFont typeface="Arial" pitchFamily="36" charset="0"/>
      <a:buChar char="•"/>
      <a:defRPr sz="900" kern="1200">
        <a:solidFill>
          <a:schemeClr val="tx1"/>
        </a:solidFill>
        <a:latin typeface="Segoe" pitchFamily="34" charset="0"/>
        <a:ea typeface="ＭＳ Ｐゴシック" pitchFamily="36" charset="-128"/>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Segoe" charset="0"/>
            </a:endParaRPr>
          </a:p>
        </p:txBody>
      </p:sp>
      <p:sp>
        <p:nvSpPr>
          <p:cNvPr id="2867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smtClean="0"/>
          </a:p>
        </p:txBody>
      </p:sp>
      <p:sp>
        <p:nvSpPr>
          <p:cNvPr id="28677"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A549130F-F55A-4CBD-AB95-DCC6F61C21E4}" type="datetime8">
              <a:rPr lang="en-US"/>
              <a:pPr defTabSz="912813" fontAlgn="base">
                <a:spcBef>
                  <a:spcPct val="0"/>
                </a:spcBef>
                <a:spcAft>
                  <a:spcPct val="0"/>
                </a:spcAft>
                <a:defRPr/>
              </a:pPr>
              <a:t>8/1/2008 10:19 AM</a:t>
            </a:fld>
            <a:endParaRPr lang="en-US"/>
          </a:p>
        </p:txBody>
      </p:sp>
      <p:sp>
        <p:nvSpPr>
          <p:cNvPr id="18438" name="Footer Placeholder 5"/>
          <p:cNvSpPr>
            <a:spLocks noGrp="1"/>
          </p:cNvSpPr>
          <p:nvPr>
            <p:ph type="ftr" sz="quarter" idx="4"/>
          </p:nvPr>
        </p:nvSpPr>
        <p:spPr bwMode="auto">
          <a:noFill/>
          <a:ln>
            <a:miter lim="800000"/>
            <a:headEnd/>
            <a:tailEnd/>
          </a:ln>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endParaRPr lang="en-US">
              <a:solidFill>
                <a:schemeClr val="tx1"/>
              </a:solidFill>
            </a:endParaRPr>
          </a:p>
        </p:txBody>
      </p:sp>
      <p:sp>
        <p:nvSpPr>
          <p:cNvPr id="28679"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353389B2-9399-496E-B7A6-25252A33FF42}" type="slidenum">
              <a:rPr lang="en-US"/>
              <a:pPr defTabSz="912813"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A89A422-40DE-4338-BBAA-E219A5646059}"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A89A422-40DE-4338-BBAA-E219A5646059}"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A89A422-40DE-4338-BBAA-E219A5646059}"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A89A422-40DE-4338-BBAA-E219A5646059}"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A89A422-40DE-4338-BBAA-E219A5646059}"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A89A422-40DE-4338-BBAA-E219A5646059}"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A89A422-40DE-4338-BBAA-E219A5646059}"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A89A422-40DE-4338-BBAA-E219A5646059}"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A89A422-40DE-4338-BBAA-E219A5646059}"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A89A422-40DE-4338-BBAA-E219A5646059}"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Segoe" charset="0"/>
            </a:endParaRPr>
          </a:p>
        </p:txBody>
      </p:sp>
      <p:sp>
        <p:nvSpPr>
          <p:cNvPr id="2970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smtClean="0"/>
          </a:p>
        </p:txBody>
      </p:sp>
      <p:sp>
        <p:nvSpPr>
          <p:cNvPr id="2970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209F70BF-8EFD-4D95-91F0-897EA638B866}" type="datetime8">
              <a:rPr lang="en-US"/>
              <a:pPr defTabSz="912813" fontAlgn="base">
                <a:spcBef>
                  <a:spcPct val="0"/>
                </a:spcBef>
                <a:spcAft>
                  <a:spcPct val="0"/>
                </a:spcAft>
                <a:defRPr/>
              </a:pPr>
              <a:t>8/1/2008 10:18 AM</a:t>
            </a:fld>
            <a:endParaRPr lang="en-US"/>
          </a:p>
        </p:txBody>
      </p:sp>
      <p:sp>
        <p:nvSpPr>
          <p:cNvPr id="20486" name="Footer Placeholder 5"/>
          <p:cNvSpPr>
            <a:spLocks noGrp="1"/>
          </p:cNvSpPr>
          <p:nvPr>
            <p:ph type="ftr" sz="quarter" idx="4"/>
          </p:nvPr>
        </p:nvSpPr>
        <p:spPr bwMode="auto">
          <a:noFill/>
          <a:ln>
            <a:miter lim="800000"/>
            <a:headEnd/>
            <a:tailEnd/>
          </a:ln>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endParaRPr lang="en-US">
              <a:solidFill>
                <a:schemeClr val="tx1"/>
              </a:solidFill>
            </a:endParaRPr>
          </a:p>
        </p:txBody>
      </p:sp>
      <p:sp>
        <p:nvSpPr>
          <p:cNvPr id="2970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DF2BC331-A352-4F6E-A3D5-9C40AE44D181}" type="slidenum">
              <a:rPr lang="en-US"/>
              <a:pPr defTabSz="912813" fontAlgn="base">
                <a:spcBef>
                  <a:spcPct val="0"/>
                </a:spcBef>
                <a:spcAft>
                  <a:spcPct val="0"/>
                </a:spcAft>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A89A422-40DE-4338-BBAA-E219A5646059}"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A89A422-40DE-4338-BBAA-E219A5646059}"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A89A422-40DE-4338-BBAA-E219A5646059}"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A89A422-40DE-4338-BBAA-E219A5646059}"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A89A422-40DE-4338-BBAA-E219A5646059}"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A89A422-40DE-4338-BBAA-E219A5646059}"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A89A422-40DE-4338-BBAA-E219A5646059}"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4" name="Picture 3" descr="Title_2.png"/>
          <p:cNvPicPr>
            <a:picLocks noChangeAspect="1"/>
          </p:cNvPicPr>
          <p:nvPr userDrawn="1"/>
        </p:nvPicPr>
        <p:blipFill>
          <a:blip r:embed="rId2"/>
          <a:srcRect b="81670"/>
          <a:stretch>
            <a:fillRect/>
          </a:stretch>
        </p:blipFill>
        <p:spPr bwMode="auto">
          <a:xfrm>
            <a:off x="0" y="0"/>
            <a:ext cx="12192000" cy="1676400"/>
          </a:xfrm>
          <a:prstGeom prst="rect">
            <a:avLst/>
          </a:prstGeom>
          <a:noFill/>
          <a:ln w="9525">
            <a:noFill/>
            <a:miter lim="800000"/>
            <a:headEnd/>
            <a:tailEnd/>
          </a:ln>
        </p:spPr>
      </p:pic>
      <p:pic>
        <p:nvPicPr>
          <p:cNvPr id="5" name="Picture 4" descr="Research_bL.PNG"/>
          <p:cNvPicPr>
            <a:picLocks noChangeAspect="1"/>
          </p:cNvPicPr>
          <p:nvPr userDrawn="1"/>
        </p:nvPicPr>
        <p:blipFill>
          <a:blip r:embed="rId3"/>
          <a:srcRect/>
          <a:stretch>
            <a:fillRect/>
          </a:stretch>
        </p:blipFill>
        <p:spPr bwMode="auto">
          <a:xfrm>
            <a:off x="9906000" y="136525"/>
            <a:ext cx="1846263" cy="512763"/>
          </a:xfrm>
          <a:prstGeom prst="rect">
            <a:avLst/>
          </a:prstGeom>
          <a:noFill/>
          <a:ln w="9525">
            <a:noFill/>
            <a:miter lim="800000"/>
            <a:headEnd/>
            <a:tailEnd/>
          </a:ln>
        </p:spPr>
      </p:pic>
      <p:sp>
        <p:nvSpPr>
          <p:cNvPr id="2" name="Title 1"/>
          <p:cNvSpPr>
            <a:spLocks noGrp="1"/>
          </p:cNvSpPr>
          <p:nvPr>
            <p:ph type="ctrTitle"/>
          </p:nvPr>
        </p:nvSpPr>
        <p:spPr>
          <a:xfrm>
            <a:off x="973414" y="1905001"/>
            <a:ext cx="10239883" cy="1523495"/>
          </a:xfrm>
        </p:spPr>
        <p:txBody>
          <a:bodyPr>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973413" y="4344989"/>
            <a:ext cx="10239883"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962833" y="1905000"/>
            <a:ext cx="10718125"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4" name="Picture 3" descr="Title_2.png"/>
          <p:cNvPicPr>
            <a:picLocks noChangeAspect="1"/>
          </p:cNvPicPr>
          <p:nvPr/>
        </p:nvPicPr>
        <p:blipFill>
          <a:blip r:embed="rId2"/>
          <a:srcRect b="81670"/>
          <a:stretch>
            <a:fillRect/>
          </a:stretch>
        </p:blipFill>
        <p:spPr bwMode="auto">
          <a:xfrm>
            <a:off x="0" y="0"/>
            <a:ext cx="12192000" cy="1676400"/>
          </a:xfrm>
          <a:prstGeom prst="rect">
            <a:avLst/>
          </a:prstGeom>
          <a:noFill/>
          <a:ln w="9525">
            <a:noFill/>
            <a:miter lim="800000"/>
            <a:headEnd/>
            <a:tailEnd/>
          </a:ln>
        </p:spPr>
      </p:pic>
      <p:sp>
        <p:nvSpPr>
          <p:cNvPr id="2" name="Title 1"/>
          <p:cNvSpPr>
            <a:spLocks noGrp="1"/>
          </p:cNvSpPr>
          <p:nvPr>
            <p:ph type="ctrTitle"/>
          </p:nvPr>
        </p:nvSpPr>
        <p:spPr>
          <a:xfrm>
            <a:off x="973414" y="1905001"/>
            <a:ext cx="10239883" cy="1523495"/>
          </a:xfrm>
        </p:spPr>
        <p:txBody>
          <a:bodyPr>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973413" y="4344989"/>
            <a:ext cx="10239883"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Research_bL.PNG"/>
          <p:cNvPicPr>
            <a:picLocks noChangeAspect="1"/>
          </p:cNvPicPr>
          <p:nvPr/>
        </p:nvPicPr>
        <p:blipFill>
          <a:blip r:embed="rId3"/>
          <a:stretch>
            <a:fillRect/>
          </a:stretch>
        </p:blipFill>
        <p:spPr>
          <a:xfrm>
            <a:off x="9906001" y="136208"/>
            <a:ext cx="1846897" cy="513397"/>
          </a:xfrm>
          <a:prstGeom prst="rect">
            <a:avLst/>
          </a:prstGeom>
        </p:spPr>
      </p:pic>
      <p:pic>
        <p:nvPicPr>
          <p:cNvPr id="6" name="Picture 5" descr="Title_2.png"/>
          <p:cNvPicPr>
            <a:picLocks noChangeAspect="1"/>
          </p:cNvPicPr>
          <p:nvPr userDrawn="1"/>
        </p:nvPicPr>
        <p:blipFill>
          <a:blip r:embed="rId2"/>
          <a:srcRect b="81670"/>
          <a:stretch>
            <a:fillRect/>
          </a:stretch>
        </p:blipFill>
        <p:spPr bwMode="auto">
          <a:xfrm>
            <a:off x="0" y="0"/>
            <a:ext cx="12192000" cy="1676400"/>
          </a:xfrm>
          <a:prstGeom prst="rect">
            <a:avLst/>
          </a:prstGeom>
          <a:noFill/>
          <a:ln w="9525">
            <a:noFill/>
            <a:miter lim="800000"/>
            <a:headEnd/>
            <a:tailEnd/>
          </a:ln>
        </p:spPr>
      </p:pic>
      <p:pic>
        <p:nvPicPr>
          <p:cNvPr id="8" name="Picture 7" descr="Research_bL.PNG"/>
          <p:cNvPicPr>
            <a:picLocks noChangeAspect="1"/>
          </p:cNvPicPr>
          <p:nvPr userDrawn="1"/>
        </p:nvPicPr>
        <p:blipFill>
          <a:blip r:embed="rId3"/>
          <a:srcRect/>
          <a:stretch>
            <a:fillRect/>
          </a:stretch>
        </p:blipFill>
        <p:spPr bwMode="auto">
          <a:xfrm>
            <a:off x="9906000" y="136525"/>
            <a:ext cx="1846263" cy="512763"/>
          </a:xfrm>
          <a:prstGeom prst="rect">
            <a:avLst/>
          </a:prstGeom>
          <a:noFill/>
          <a:ln w="9525">
            <a:noFill/>
            <a:miter lim="800000"/>
            <a:headEnd/>
            <a:tailEnd/>
          </a:ln>
        </p:spPr>
      </p:pic>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3138" y="2355850"/>
            <a:ext cx="9324523" cy="1523494"/>
          </a:xfrm>
        </p:spPr>
        <p:txBody>
          <a:bodyPr anchor="ctr" anchorCtr="0">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889124" y="4344989"/>
            <a:ext cx="9324171"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972355" y="1420813"/>
            <a:ext cx="10240158" cy="1384994"/>
          </a:xfrm>
        </p:spPr>
        <p:txBody>
          <a:bodyPr>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8800" b="1" i="1" u="none" strike="noStrike" kern="600" cap="none" spc="-250" normalizeH="0" baseline="0" noProof="0" dirty="0" smtClean="0">
                <a:ln w="11430"/>
                <a:solidFill>
                  <a:schemeClr val="accent5"/>
                </a:solidFill>
                <a:effectLst>
                  <a:outerShdw blurRad="50800" dist="38100" dir="2700000" algn="tl" rotWithShape="0">
                    <a:prstClr val="black">
                      <a:alpha val="57000"/>
                    </a:prstClr>
                  </a:outerShdw>
                </a:effectLst>
                <a:uLnTx/>
                <a:uFillTx/>
                <a:latin typeface="Segoe" pitchFamily="34" charset="0"/>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7868" y="1411552"/>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7868" y="1412875"/>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7868" y="1411553"/>
            <a:ext cx="5484971"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5986" y="1411553"/>
            <a:ext cx="5484971"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7868" y="1411553"/>
            <a:ext cx="5484971"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74875"/>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029" y="1411553"/>
            <a:ext cx="548792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5" y="2174875"/>
            <a:ext cx="548920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3138" y="2355850"/>
            <a:ext cx="9324523" cy="1523494"/>
          </a:xfrm>
        </p:spPr>
        <p:txBody>
          <a:bodyPr anchor="ctr" anchorCtr="0">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889124" y="4344989"/>
            <a:ext cx="9324171"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972355" y="1420813"/>
            <a:ext cx="10240158" cy="1384994"/>
          </a:xfrm>
        </p:spPr>
        <p:txBody>
          <a:bodyPr>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8800" b="1" i="1" u="none" strike="noStrike" kern="600" cap="none" spc="-250" normalizeH="0" baseline="0" noProof="0" dirty="0" smtClean="0">
                <a:ln w="11430"/>
                <a:solidFill>
                  <a:schemeClr val="accent5"/>
                </a:solidFill>
                <a:effectLst>
                  <a:outerShdw blurRad="50800" dist="38100" dir="2700000" algn="tl" rotWithShape="0">
                    <a:prstClr val="black">
                      <a:alpha val="57000"/>
                    </a:prstClr>
                  </a:outerShdw>
                </a:effectLst>
                <a:uLnTx/>
                <a:uFillTx/>
                <a:latin typeface="Segoe" pitchFamily="34" charset="0"/>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15938" y="4752975"/>
            <a:ext cx="7013458" cy="1661993"/>
          </a:xfrm>
          <a:prstGeom prst="rect">
            <a:avLst/>
          </a:prstGeom>
        </p:spPr>
        <p:txBody>
          <a:bodyPr wrap="none" lIns="0" tIns="0" rIns="0" bIns="0">
            <a:spAutoFit/>
          </a:bodyPr>
          <a:lstStyle/>
          <a:p>
            <a:pPr defTabSz="914363" fontAlgn="auto">
              <a:lnSpc>
                <a:spcPct val="90000"/>
              </a:lnSpc>
              <a:spcBef>
                <a:spcPct val="20000"/>
              </a:spcBef>
              <a:spcAft>
                <a:spcPts val="0"/>
              </a:spcAft>
              <a:buSzPct val="85000"/>
              <a:buFont typeface="Arial" pitchFamily="34" charset="0"/>
              <a:buNone/>
              <a:defRPr/>
            </a:pPr>
            <a:r>
              <a:rPr lang="en-US" sz="6000" dirty="0">
                <a:latin typeface="+mn-lt"/>
              </a:rPr>
              <a:t>Microsoft Research </a:t>
            </a:r>
            <a:br>
              <a:rPr lang="en-US" sz="6000" dirty="0">
                <a:latin typeface="+mn-lt"/>
              </a:rPr>
            </a:br>
            <a:r>
              <a:rPr lang="en-US" sz="6000" dirty="0">
                <a:latin typeface="+mn-lt"/>
              </a:rPr>
              <a:t>Faculty Summit </a:t>
            </a:r>
            <a:r>
              <a:rPr lang="en-US" sz="6000" dirty="0" smtClean="0">
                <a:latin typeface="+mn-lt"/>
              </a:rPr>
              <a:t>2008</a:t>
            </a:r>
            <a:endParaRPr lang="en-US" sz="8800" dirty="0">
              <a:solidFill>
                <a:schemeClr val="bg1"/>
              </a:solidFill>
              <a:latin typeface="+mn-lt"/>
            </a:endParaRPr>
          </a:p>
        </p:txBody>
      </p:sp>
      <p:pic>
        <p:nvPicPr>
          <p:cNvPr id="4" name="Picture 3" descr="Research_bL_r.png"/>
          <p:cNvPicPr>
            <a:picLocks noChangeAspect="1"/>
          </p:cNvPicPr>
          <p:nvPr/>
        </p:nvPicPr>
        <p:blipFill>
          <a:blip r:embed="rId3"/>
          <a:stretch>
            <a:fillRect/>
          </a:stretch>
        </p:blipFill>
        <p:spPr>
          <a:xfrm>
            <a:off x="9948088" y="206400"/>
            <a:ext cx="1709928" cy="475324"/>
          </a:xfrm>
          <a:prstGeom prst="rect">
            <a:avLst/>
          </a:prstGeom>
        </p:spPr>
      </p:pic>
      <p:sp>
        <p:nvSpPr>
          <p:cNvPr id="5" name="TextBox 4"/>
          <p:cNvSpPr txBox="1"/>
          <p:nvPr userDrawn="1"/>
        </p:nvSpPr>
        <p:spPr>
          <a:xfrm>
            <a:off x="515938" y="4752975"/>
            <a:ext cx="7013575" cy="1662113"/>
          </a:xfrm>
          <a:prstGeom prst="rect">
            <a:avLst/>
          </a:prstGeom>
        </p:spPr>
        <p:txBody>
          <a:bodyPr wrap="none" lIns="0" tIns="0" rIns="0" bIns="0">
            <a:prstTxWarp prst="textNoShape">
              <a:avLst/>
            </a:prstTxWarp>
            <a:spAutoFit/>
          </a:bodyPr>
          <a:lstStyle/>
          <a:p>
            <a:pPr>
              <a:lnSpc>
                <a:spcPct val="90000"/>
              </a:lnSpc>
              <a:spcBef>
                <a:spcPct val="20000"/>
              </a:spcBef>
              <a:buSzPct val="85000"/>
              <a:buFont typeface="Arial" pitchFamily="36" charset="0"/>
              <a:buNone/>
            </a:pPr>
            <a:r>
              <a:rPr lang="en-US" sz="6000">
                <a:latin typeface="Segoe" charset="0"/>
              </a:rPr>
              <a:t>Microsoft Research </a:t>
            </a:r>
            <a:br>
              <a:rPr lang="en-US" sz="6000">
                <a:latin typeface="Segoe" charset="0"/>
              </a:rPr>
            </a:br>
            <a:r>
              <a:rPr lang="en-US" sz="6000">
                <a:latin typeface="Segoe" charset="0"/>
              </a:rPr>
              <a:t>Faculty Summit 2008</a:t>
            </a:r>
            <a:endParaRPr lang="en-US" sz="8800">
              <a:solidFill>
                <a:schemeClr val="bg1"/>
              </a:solidFill>
              <a:latin typeface="Segoe" charset="0"/>
            </a:endParaRPr>
          </a:p>
        </p:txBody>
      </p:sp>
      <p:pic>
        <p:nvPicPr>
          <p:cNvPr id="6" name="Picture 4" descr="Research_bL_r.png"/>
          <p:cNvPicPr>
            <a:picLocks noChangeAspect="1"/>
          </p:cNvPicPr>
          <p:nvPr userDrawn="1"/>
        </p:nvPicPr>
        <p:blipFill>
          <a:blip r:embed="rId3"/>
          <a:srcRect/>
          <a:stretch>
            <a:fillRect/>
          </a:stretch>
        </p:blipFill>
        <p:spPr bwMode="auto">
          <a:xfrm>
            <a:off x="9948863" y="206375"/>
            <a:ext cx="1709737" cy="474663"/>
          </a:xfrm>
          <a:prstGeom prst="rect">
            <a:avLst/>
          </a:prstGeom>
          <a:noFill/>
          <a:ln w="9525">
            <a:noFill/>
            <a:miter lim="800000"/>
            <a:headEnd/>
            <a:tailEnd/>
          </a:ln>
        </p:spPr>
      </p:pic>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962833" y="1905000"/>
            <a:ext cx="10718125"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7868" y="1411552"/>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7868" y="1412875"/>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7868" y="1411553"/>
            <a:ext cx="5484971"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5986" y="1411553"/>
            <a:ext cx="5484971"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7868" y="1411553"/>
            <a:ext cx="5484971"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74875"/>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029" y="1411553"/>
            <a:ext cx="548792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5" y="2174875"/>
            <a:ext cx="548920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515938" y="4752975"/>
            <a:ext cx="7013575" cy="1662113"/>
          </a:xfrm>
          <a:prstGeom prst="rect">
            <a:avLst/>
          </a:prstGeom>
        </p:spPr>
        <p:txBody>
          <a:bodyPr wrap="none" lIns="0" tIns="0" rIns="0" bIns="0">
            <a:prstTxWarp prst="textNoShape">
              <a:avLst/>
            </a:prstTxWarp>
            <a:spAutoFit/>
          </a:bodyPr>
          <a:lstStyle/>
          <a:p>
            <a:pPr>
              <a:lnSpc>
                <a:spcPct val="90000"/>
              </a:lnSpc>
              <a:spcBef>
                <a:spcPct val="20000"/>
              </a:spcBef>
              <a:buSzPct val="85000"/>
              <a:buFont typeface="Arial" pitchFamily="36" charset="0"/>
              <a:buNone/>
            </a:pPr>
            <a:r>
              <a:rPr lang="en-US" sz="6000">
                <a:latin typeface="Segoe" charset="0"/>
              </a:rPr>
              <a:t>Microsoft Research </a:t>
            </a:r>
            <a:br>
              <a:rPr lang="en-US" sz="6000">
                <a:latin typeface="Segoe" charset="0"/>
              </a:rPr>
            </a:br>
            <a:r>
              <a:rPr lang="en-US" sz="6000">
                <a:latin typeface="Segoe" charset="0"/>
              </a:rPr>
              <a:t>Faculty Summit 2008</a:t>
            </a:r>
            <a:endParaRPr lang="en-US" sz="8800">
              <a:solidFill>
                <a:schemeClr val="bg1"/>
              </a:solidFill>
              <a:latin typeface="Segoe" charset="0"/>
            </a:endParaRPr>
          </a:p>
        </p:txBody>
      </p:sp>
      <p:pic>
        <p:nvPicPr>
          <p:cNvPr id="3" name="Picture 4" descr="Research_bL_r.png"/>
          <p:cNvPicPr>
            <a:picLocks noChangeAspect="1"/>
          </p:cNvPicPr>
          <p:nvPr userDrawn="1"/>
        </p:nvPicPr>
        <p:blipFill>
          <a:blip r:embed="rId3"/>
          <a:srcRect/>
          <a:stretch>
            <a:fillRect/>
          </a:stretch>
        </p:blipFill>
        <p:spPr bwMode="auto">
          <a:xfrm>
            <a:off x="9948863" y="206375"/>
            <a:ext cx="1709737" cy="474663"/>
          </a:xfrm>
          <a:prstGeom prst="rect">
            <a:avLst/>
          </a:prstGeom>
          <a:noFill/>
          <a:ln w="9525">
            <a:noFill/>
            <a:miter lim="800000"/>
            <a:headEnd/>
            <a:tailEnd/>
          </a:ln>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9.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4.xml"/><Relationship Id="rId1" Type="http://schemas.openxmlformats.org/officeDocument/2006/relationships/slideLayout" Target="../slideLayouts/slideLayout24.xml"/><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938" y="228600"/>
            <a:ext cx="11164887" cy="665163"/>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515938" y="1420813"/>
            <a:ext cx="11164887" cy="21272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l" defTabSz="1095375" rtl="0" fontAlgn="base">
        <a:lnSpc>
          <a:spcPct val="90000"/>
        </a:lnSpc>
        <a:spcBef>
          <a:spcPct val="0"/>
        </a:spcBef>
        <a:spcAft>
          <a:spcPct val="0"/>
        </a:spcAft>
        <a:defRPr lang="en-US" sz="4800" kern="1200" spc="-36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ＭＳ Ｐゴシック" pitchFamily="36" charset="-128"/>
          <a:cs typeface="Arial" charset="0"/>
        </a:defRPr>
      </a:lvl1pPr>
      <a:lvl2pPr algn="l" defTabSz="1095375" rtl="0" fontAlgn="base">
        <a:lnSpc>
          <a:spcPct val="90000"/>
        </a:lnSpc>
        <a:spcBef>
          <a:spcPct val="0"/>
        </a:spcBef>
        <a:spcAft>
          <a:spcPct val="0"/>
        </a:spcAft>
        <a:defRPr sz="4800">
          <a:solidFill>
            <a:schemeClr val="tx1"/>
          </a:solidFill>
          <a:latin typeface="Segoe" pitchFamily="34" charset="0"/>
          <a:ea typeface="ＭＳ Ｐゴシック" pitchFamily="36" charset="-128"/>
          <a:cs typeface="Arial" pitchFamily="34" charset="0"/>
        </a:defRPr>
      </a:lvl2pPr>
      <a:lvl3pPr algn="l" defTabSz="1095375" rtl="0" fontAlgn="base">
        <a:lnSpc>
          <a:spcPct val="90000"/>
        </a:lnSpc>
        <a:spcBef>
          <a:spcPct val="0"/>
        </a:spcBef>
        <a:spcAft>
          <a:spcPct val="0"/>
        </a:spcAft>
        <a:defRPr sz="4800">
          <a:solidFill>
            <a:schemeClr val="tx1"/>
          </a:solidFill>
          <a:latin typeface="Segoe" pitchFamily="34" charset="0"/>
          <a:ea typeface="ＭＳ Ｐゴシック" pitchFamily="36" charset="-128"/>
          <a:cs typeface="Arial" pitchFamily="34" charset="0"/>
        </a:defRPr>
      </a:lvl3pPr>
      <a:lvl4pPr algn="l" defTabSz="1095375" rtl="0" fontAlgn="base">
        <a:lnSpc>
          <a:spcPct val="90000"/>
        </a:lnSpc>
        <a:spcBef>
          <a:spcPct val="0"/>
        </a:spcBef>
        <a:spcAft>
          <a:spcPct val="0"/>
        </a:spcAft>
        <a:defRPr sz="4800">
          <a:solidFill>
            <a:schemeClr val="tx1"/>
          </a:solidFill>
          <a:latin typeface="Segoe" pitchFamily="34" charset="0"/>
          <a:ea typeface="ＭＳ Ｐゴシック" pitchFamily="36" charset="-128"/>
          <a:cs typeface="Arial" pitchFamily="34" charset="0"/>
        </a:defRPr>
      </a:lvl4pPr>
      <a:lvl5pPr algn="l" defTabSz="1095375" rtl="0" fontAlgn="base">
        <a:lnSpc>
          <a:spcPct val="90000"/>
        </a:lnSpc>
        <a:spcBef>
          <a:spcPct val="0"/>
        </a:spcBef>
        <a:spcAft>
          <a:spcPct val="0"/>
        </a:spcAft>
        <a:defRPr sz="4800">
          <a:solidFill>
            <a:schemeClr val="tx1"/>
          </a:solidFill>
          <a:latin typeface="Segoe" pitchFamily="34" charset="0"/>
          <a:ea typeface="ＭＳ Ｐゴシック" pitchFamily="36" charset="-128"/>
          <a:cs typeface="Arial" pitchFamily="34" charset="0"/>
        </a:defRPr>
      </a:lvl5pPr>
      <a:lvl6pPr marL="4572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9pPr>
    </p:titleStyle>
    <p:bodyStyle>
      <a:lvl1pPr marL="396875" indent="-396875" algn="l" defTabSz="912813" rtl="0" fontAlgn="base">
        <a:lnSpc>
          <a:spcPct val="90000"/>
        </a:lnSpc>
        <a:spcBef>
          <a:spcPct val="20000"/>
        </a:spcBef>
        <a:spcAft>
          <a:spcPct val="0"/>
        </a:spcAft>
        <a:buSzPct val="85000"/>
        <a:buBlip>
          <a:blip r:embed="rId14"/>
        </a:buBlip>
        <a:defRPr sz="3200" kern="1200">
          <a:solidFill>
            <a:schemeClr val="bg1"/>
          </a:solidFill>
          <a:latin typeface="+mn-lt"/>
          <a:ea typeface="ＭＳ Ｐゴシック" pitchFamily="36" charset="-128"/>
          <a:cs typeface="ＭＳ Ｐゴシック" pitchFamily="36" charset="-128"/>
        </a:defRPr>
      </a:lvl1pPr>
      <a:lvl2pPr marL="914400" indent="-396875" algn="l" defTabSz="912813" rtl="0" fontAlgn="base">
        <a:lnSpc>
          <a:spcPct val="90000"/>
        </a:lnSpc>
        <a:spcBef>
          <a:spcPct val="20000"/>
        </a:spcBef>
        <a:spcAft>
          <a:spcPct val="0"/>
        </a:spcAft>
        <a:buSzPct val="85000"/>
        <a:buBlip>
          <a:blip r:embed="rId14"/>
        </a:buBlip>
        <a:defRPr sz="2800" kern="1200">
          <a:solidFill>
            <a:schemeClr val="bg1"/>
          </a:solidFill>
          <a:latin typeface="+mn-lt"/>
          <a:ea typeface="ＭＳ Ｐゴシック" pitchFamily="36" charset="-128"/>
          <a:cs typeface="+mn-cs"/>
        </a:defRPr>
      </a:lvl2pPr>
      <a:lvl3pPr marL="1258888" indent="-344488" algn="l" defTabSz="912813" rtl="0" fontAlgn="base">
        <a:lnSpc>
          <a:spcPct val="90000"/>
        </a:lnSpc>
        <a:spcBef>
          <a:spcPct val="20000"/>
        </a:spcBef>
        <a:spcAft>
          <a:spcPct val="0"/>
        </a:spcAft>
        <a:buSzPct val="85000"/>
        <a:buBlip>
          <a:blip r:embed="rId14"/>
        </a:buBlip>
        <a:defRPr sz="2400" kern="1200">
          <a:solidFill>
            <a:schemeClr val="bg1"/>
          </a:solidFill>
          <a:latin typeface="+mn-lt"/>
          <a:ea typeface="ＭＳ Ｐゴシック" pitchFamily="36" charset="-128"/>
          <a:cs typeface="+mn-cs"/>
        </a:defRPr>
      </a:lvl3pPr>
      <a:lvl4pPr marL="1604963" indent="-346075" algn="l" defTabSz="912813" rtl="0" fontAlgn="base">
        <a:lnSpc>
          <a:spcPct val="90000"/>
        </a:lnSpc>
        <a:spcBef>
          <a:spcPct val="20000"/>
        </a:spcBef>
        <a:spcAft>
          <a:spcPct val="0"/>
        </a:spcAft>
        <a:buSzPct val="85000"/>
        <a:buBlip>
          <a:blip r:embed="rId14"/>
        </a:buBlip>
        <a:defRPr sz="2400" kern="1200">
          <a:solidFill>
            <a:schemeClr val="bg1"/>
          </a:solidFill>
          <a:latin typeface="+mn-lt"/>
          <a:ea typeface="ＭＳ Ｐゴシック" pitchFamily="36" charset="-128"/>
          <a:cs typeface="+mn-cs"/>
        </a:defRPr>
      </a:lvl4pPr>
      <a:lvl5pPr marL="1941513" indent="-336550" algn="l" defTabSz="912813" rtl="0" fontAlgn="base">
        <a:lnSpc>
          <a:spcPct val="90000"/>
        </a:lnSpc>
        <a:spcBef>
          <a:spcPct val="20000"/>
        </a:spcBef>
        <a:spcAft>
          <a:spcPct val="0"/>
        </a:spcAft>
        <a:buSzPct val="85000"/>
        <a:buBlip>
          <a:blip r:embed="rId14"/>
        </a:buBlip>
        <a:defRPr sz="2400" kern="1200">
          <a:solidFill>
            <a:schemeClr val="bg1"/>
          </a:solidFill>
          <a:latin typeface="+mn-lt"/>
          <a:ea typeface="ＭＳ Ｐゴシック" pitchFamily="36"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13314" name="Picture 3" descr="white rectangle.png"/>
          <p:cNvPicPr>
            <a:picLocks noChangeAspect="1"/>
          </p:cNvPicPr>
          <p:nvPr/>
        </p:nvPicPr>
        <p:blipFill>
          <a:blip r:embed="rId4"/>
          <a:srcRect b="10452"/>
          <a:stretch>
            <a:fillRect/>
          </a:stretch>
        </p:blipFill>
        <p:spPr bwMode="auto">
          <a:xfrm>
            <a:off x="0" y="1300163"/>
            <a:ext cx="12188825" cy="5557837"/>
          </a:xfrm>
          <a:prstGeom prst="rect">
            <a:avLst/>
          </a:prstGeom>
          <a:noFill/>
          <a:ln w="9525">
            <a:noFill/>
            <a:miter lim="800000"/>
            <a:headEnd/>
            <a:tailEnd/>
          </a:ln>
        </p:spPr>
      </p:pic>
      <p:sp>
        <p:nvSpPr>
          <p:cNvPr id="2" name="Title Placeholder 1"/>
          <p:cNvSpPr>
            <a:spLocks noGrp="1"/>
          </p:cNvSpPr>
          <p:nvPr>
            <p:ph type="title"/>
          </p:nvPr>
        </p:nvSpPr>
        <p:spPr>
          <a:xfrm>
            <a:off x="508000" y="230188"/>
            <a:ext cx="11172825"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3316" name="Text Placeholder 2"/>
          <p:cNvSpPr>
            <a:spLocks noGrp="1"/>
          </p:cNvSpPr>
          <p:nvPr>
            <p:ph type="body" idx="1"/>
          </p:nvPr>
        </p:nvSpPr>
        <p:spPr bwMode="auto">
          <a:xfrm>
            <a:off x="963613" y="1905000"/>
            <a:ext cx="10717212"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61" r:id="rId1"/>
  </p:sldLayoutIdLst>
  <p:transition>
    <p:fade/>
  </p:transition>
  <p:txStyles>
    <p:title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ＭＳ Ｐゴシック" pitchFamily="36"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Segoe" pitchFamily="34" charset="0"/>
          <a:ea typeface="ＭＳ Ｐゴシック" pitchFamily="36" charset="-128"/>
          <a:cs typeface="Arial" pitchFamily="34" charset="0"/>
        </a:defRPr>
      </a:lvl2pPr>
      <a:lvl3pPr algn="l" defTabSz="912813" rtl="0" eaLnBrk="0" fontAlgn="base" hangingPunct="0">
        <a:lnSpc>
          <a:spcPct val="90000"/>
        </a:lnSpc>
        <a:spcBef>
          <a:spcPct val="0"/>
        </a:spcBef>
        <a:spcAft>
          <a:spcPct val="0"/>
        </a:spcAft>
        <a:defRPr sz="4800">
          <a:solidFill>
            <a:schemeClr val="tx1"/>
          </a:solidFill>
          <a:latin typeface="Segoe" pitchFamily="34" charset="0"/>
          <a:ea typeface="ＭＳ Ｐゴシック" pitchFamily="36" charset="-128"/>
          <a:cs typeface="Arial" pitchFamily="34" charset="0"/>
        </a:defRPr>
      </a:lvl3pPr>
      <a:lvl4pPr algn="l" defTabSz="912813" rtl="0" eaLnBrk="0" fontAlgn="base" hangingPunct="0">
        <a:lnSpc>
          <a:spcPct val="90000"/>
        </a:lnSpc>
        <a:spcBef>
          <a:spcPct val="0"/>
        </a:spcBef>
        <a:spcAft>
          <a:spcPct val="0"/>
        </a:spcAft>
        <a:defRPr sz="4800">
          <a:solidFill>
            <a:schemeClr val="tx1"/>
          </a:solidFill>
          <a:latin typeface="Segoe" pitchFamily="34" charset="0"/>
          <a:ea typeface="ＭＳ Ｐゴシック" pitchFamily="36" charset="-128"/>
          <a:cs typeface="Arial" pitchFamily="34" charset="0"/>
        </a:defRPr>
      </a:lvl4pPr>
      <a:lvl5pPr algn="l" defTabSz="912813" rtl="0" eaLnBrk="0" fontAlgn="base" hangingPunct="0">
        <a:lnSpc>
          <a:spcPct val="90000"/>
        </a:lnSpc>
        <a:spcBef>
          <a:spcPct val="0"/>
        </a:spcBef>
        <a:spcAft>
          <a:spcPct val="0"/>
        </a:spcAft>
        <a:defRPr sz="4800">
          <a:solidFill>
            <a:schemeClr val="tx1"/>
          </a:solidFill>
          <a:latin typeface="Segoe" pitchFamily="34" charset="0"/>
          <a:ea typeface="ＭＳ Ｐゴシック" pitchFamily="36" charset="-128"/>
          <a:cs typeface="Arial" pitchFamily="34" charset="0"/>
        </a:defRPr>
      </a:lvl5pPr>
      <a:lvl6pPr marL="4572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9pPr>
    </p:titleStyle>
    <p:bodyStyle>
      <a:lvl1pPr marL="342900" indent="-342900" algn="l" defTabSz="912813" rtl="0" eaLnBrk="0" fontAlgn="base" hangingPunct="0">
        <a:lnSpc>
          <a:spcPct val="90000"/>
        </a:lnSpc>
        <a:spcBef>
          <a:spcPct val="20000"/>
        </a:spcBef>
        <a:spcAft>
          <a:spcPct val="0"/>
        </a:spcAft>
        <a:buFont typeface="Arial" pitchFamily="36" charset="0"/>
        <a:buChar char="•"/>
        <a:defRPr sz="3000" b="1" kern="1200">
          <a:solidFill>
            <a:schemeClr val="tx1"/>
          </a:solidFill>
          <a:latin typeface="Courier New" pitchFamily="49" charset="0"/>
          <a:ea typeface="ＭＳ Ｐゴシック" pitchFamily="36" charset="-128"/>
          <a:cs typeface="Courier New" pitchFamily="49" charset="0"/>
        </a:defRPr>
      </a:lvl1pPr>
      <a:lvl2pPr marL="384175" indent="-6350" algn="l" defTabSz="912813" rtl="0" eaLnBrk="0" fontAlgn="base" hangingPunct="0">
        <a:lnSpc>
          <a:spcPct val="90000"/>
        </a:lnSpc>
        <a:spcBef>
          <a:spcPct val="20000"/>
        </a:spcBef>
        <a:spcAft>
          <a:spcPct val="0"/>
        </a:spcAft>
        <a:buFont typeface="Arial" pitchFamily="36" charset="0"/>
        <a:buChar char="–"/>
        <a:defRPr sz="2800" b="1" kern="1200">
          <a:solidFill>
            <a:schemeClr val="tx1"/>
          </a:solidFill>
          <a:latin typeface="Courier New" pitchFamily="49" charset="0"/>
          <a:ea typeface="ＭＳ Ｐゴシック" pitchFamily="36" charset="-128"/>
          <a:cs typeface="Courier New" pitchFamily="49" charset="0"/>
        </a:defRPr>
      </a:lvl2pPr>
      <a:lvl3pPr marL="760413" indent="-6350" algn="l" defTabSz="912813" rtl="0" eaLnBrk="0" fontAlgn="base" hangingPunct="0">
        <a:lnSpc>
          <a:spcPct val="90000"/>
        </a:lnSpc>
        <a:spcBef>
          <a:spcPct val="20000"/>
        </a:spcBef>
        <a:spcAft>
          <a:spcPct val="0"/>
        </a:spcAft>
        <a:buFont typeface="Arial" pitchFamily="36" charset="0"/>
        <a:buChar char="•"/>
        <a:defRPr sz="2400" b="1" kern="1200">
          <a:solidFill>
            <a:schemeClr val="tx1"/>
          </a:solidFill>
          <a:latin typeface="Courier New" pitchFamily="49" charset="0"/>
          <a:ea typeface="ＭＳ Ｐゴシック" pitchFamily="36" charset="-128"/>
          <a:cs typeface="Courier New" pitchFamily="49" charset="0"/>
        </a:defRPr>
      </a:lvl3pPr>
      <a:lvl4pPr marL="1093788" indent="6350" algn="l" defTabSz="912813" rtl="0" eaLnBrk="0" fontAlgn="base" hangingPunct="0">
        <a:lnSpc>
          <a:spcPct val="90000"/>
        </a:lnSpc>
        <a:spcBef>
          <a:spcPct val="20000"/>
        </a:spcBef>
        <a:spcAft>
          <a:spcPct val="0"/>
        </a:spcAft>
        <a:buFont typeface="Arial" pitchFamily="36" charset="0"/>
        <a:buChar char="–"/>
        <a:defRPr sz="2400" b="1" kern="1200">
          <a:solidFill>
            <a:schemeClr val="tx1"/>
          </a:solidFill>
          <a:latin typeface="Courier New" pitchFamily="49" charset="0"/>
          <a:ea typeface="ＭＳ Ｐゴシック" pitchFamily="36" charset="-128"/>
          <a:cs typeface="Courier New" pitchFamily="49" charset="0"/>
        </a:defRPr>
      </a:lvl4pPr>
      <a:lvl5pPr marL="1425575" indent="403225" algn="l" defTabSz="912813" rtl="0" eaLnBrk="0" fontAlgn="base" hangingPunct="0">
        <a:lnSpc>
          <a:spcPct val="90000"/>
        </a:lnSpc>
        <a:spcBef>
          <a:spcPct val="20000"/>
        </a:spcBef>
        <a:spcAft>
          <a:spcPct val="0"/>
        </a:spcAft>
        <a:buFont typeface="Arial" pitchFamily="36" charset="0"/>
        <a:buChar char="»"/>
        <a:defRPr sz="2400" b="1" kern="1200">
          <a:solidFill>
            <a:schemeClr val="tx1"/>
          </a:solidFill>
          <a:latin typeface="Courier New" pitchFamily="49" charset="0"/>
          <a:ea typeface="ＭＳ Ｐゴシック" pitchFamily="36" charset="-128"/>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938" y="228600"/>
            <a:ext cx="11164887" cy="665163"/>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515938" y="1420813"/>
            <a:ext cx="11164887" cy="21272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fade/>
  </p:transition>
  <p:txStyles>
    <p:titleStyle>
      <a:lvl1pPr algn="l" defTabSz="1095375" rtl="0" eaLnBrk="1" fontAlgn="base" hangingPunct="1">
        <a:lnSpc>
          <a:spcPct val="90000"/>
        </a:lnSpc>
        <a:spcBef>
          <a:spcPct val="0"/>
        </a:spcBef>
        <a:spcAft>
          <a:spcPct val="0"/>
        </a:spcAft>
        <a:defRPr lang="en-US" sz="4800" kern="1200" spc="-36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2pPr>
      <a:lvl3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3pPr>
      <a:lvl4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4pPr>
      <a:lvl5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9pPr>
    </p:titleStyle>
    <p:bodyStyle>
      <a:lvl1pPr marL="396875" indent="-396875" algn="l" defTabSz="912813" rtl="0" eaLnBrk="1" fontAlgn="base" hangingPunct="1">
        <a:lnSpc>
          <a:spcPct val="90000"/>
        </a:lnSpc>
        <a:spcBef>
          <a:spcPct val="20000"/>
        </a:spcBef>
        <a:spcAft>
          <a:spcPct val="0"/>
        </a:spcAft>
        <a:buSzPct val="85000"/>
        <a:buBlip>
          <a:blip r:embed="rId14"/>
        </a:buBlip>
        <a:defRPr sz="3200" kern="1200">
          <a:solidFill>
            <a:schemeClr val="bg1"/>
          </a:solidFill>
          <a:latin typeface="+mn-lt"/>
          <a:ea typeface="+mn-ea"/>
          <a:cs typeface="+mn-cs"/>
        </a:defRPr>
      </a:lvl1pPr>
      <a:lvl2pPr marL="914400" indent="-396875" algn="l" defTabSz="912813" rtl="0" eaLnBrk="1" fontAlgn="base" hangingPunct="1">
        <a:lnSpc>
          <a:spcPct val="90000"/>
        </a:lnSpc>
        <a:spcBef>
          <a:spcPct val="20000"/>
        </a:spcBef>
        <a:spcAft>
          <a:spcPct val="0"/>
        </a:spcAft>
        <a:buSzPct val="85000"/>
        <a:buBlip>
          <a:blip r:embed="rId14"/>
        </a:buBlip>
        <a:defRPr sz="2800" kern="1200">
          <a:solidFill>
            <a:schemeClr val="bg1"/>
          </a:solidFill>
          <a:latin typeface="+mn-lt"/>
          <a:ea typeface="+mn-ea"/>
          <a:cs typeface="+mn-cs"/>
        </a:defRPr>
      </a:lvl2pPr>
      <a:lvl3pPr marL="1258888" indent="-344488"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3pPr>
      <a:lvl4pPr marL="1604963" indent="-346075"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4pPr>
      <a:lvl5pPr marL="1941513" indent="-336550"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2050" name="Picture 3" descr="white rectangle.png"/>
          <p:cNvPicPr>
            <a:picLocks noChangeAspect="1"/>
          </p:cNvPicPr>
          <p:nvPr/>
        </p:nvPicPr>
        <p:blipFill>
          <a:blip r:embed="rId4"/>
          <a:srcRect b="10452"/>
          <a:stretch>
            <a:fillRect/>
          </a:stretch>
        </p:blipFill>
        <p:spPr bwMode="auto">
          <a:xfrm>
            <a:off x="0" y="1300163"/>
            <a:ext cx="12188825" cy="5557837"/>
          </a:xfrm>
          <a:prstGeom prst="rect">
            <a:avLst/>
          </a:prstGeom>
          <a:noFill/>
          <a:ln w="9525">
            <a:noFill/>
            <a:miter lim="800000"/>
            <a:headEnd/>
            <a:tailEnd/>
          </a:ln>
        </p:spPr>
      </p:pic>
      <p:sp>
        <p:nvSpPr>
          <p:cNvPr id="2" name="Title Placeholder 1"/>
          <p:cNvSpPr>
            <a:spLocks noGrp="1"/>
          </p:cNvSpPr>
          <p:nvPr>
            <p:ph type="title"/>
          </p:nvPr>
        </p:nvSpPr>
        <p:spPr>
          <a:xfrm>
            <a:off x="508000" y="230188"/>
            <a:ext cx="11172825" cy="665162"/>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2052" name="Text Placeholder 2"/>
          <p:cNvSpPr>
            <a:spLocks noGrp="1"/>
          </p:cNvSpPr>
          <p:nvPr>
            <p:ph type="body" idx="1"/>
          </p:nvPr>
        </p:nvSpPr>
        <p:spPr bwMode="auto">
          <a:xfrm>
            <a:off x="963613" y="1905000"/>
            <a:ext cx="10717212"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2813" rtl="0" eaLnBrk="1" fontAlgn="base" hangingPunct="1">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2813"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2pPr>
      <a:lvl3pPr algn="l" defTabSz="912813"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3pPr>
      <a:lvl4pPr algn="l" defTabSz="912813"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4pPr>
      <a:lvl5pPr algn="l" defTabSz="912813"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912813"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912813"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912813"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912813"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9pPr>
    </p:titleStyle>
    <p:bodyStyle>
      <a:lvl1pPr algn="l" defTabSz="912813" rtl="0" eaLnBrk="1" fontAlgn="base" hangingPunct="1">
        <a:lnSpc>
          <a:spcPct val="90000"/>
        </a:lnSpc>
        <a:spcBef>
          <a:spcPct val="20000"/>
        </a:spcBef>
        <a:spcAft>
          <a:spcPct val="0"/>
        </a:spcAft>
        <a:buFont typeface="Arial" pitchFamily="34" charset="0"/>
        <a:defRPr sz="3000" b="1" kern="1200">
          <a:solidFill>
            <a:schemeClr val="tx1"/>
          </a:solidFill>
          <a:latin typeface="Courier New" pitchFamily="49" charset="0"/>
          <a:ea typeface="+mn-ea"/>
          <a:cs typeface="Courier New" pitchFamily="49" charset="0"/>
        </a:defRPr>
      </a:lvl1pPr>
      <a:lvl2pPr marL="384175" indent="-6350" algn="l" defTabSz="912813" rtl="0" eaLnBrk="1" fontAlgn="base" hangingPunct="1">
        <a:lnSpc>
          <a:spcPct val="90000"/>
        </a:lnSpc>
        <a:spcBef>
          <a:spcPct val="20000"/>
        </a:spcBef>
        <a:spcAft>
          <a:spcPct val="0"/>
        </a:spcAft>
        <a:buFont typeface="Arial" pitchFamily="34" charset="0"/>
        <a:defRPr sz="2800" b="1" kern="1200">
          <a:solidFill>
            <a:schemeClr val="tx1"/>
          </a:solidFill>
          <a:latin typeface="Courier New" pitchFamily="49" charset="0"/>
          <a:ea typeface="+mn-ea"/>
          <a:cs typeface="Courier New" pitchFamily="49" charset="0"/>
        </a:defRPr>
      </a:lvl2pPr>
      <a:lvl3pPr marL="760413" indent="-6350" algn="l" defTabSz="912813" rtl="0" eaLnBrk="1" fontAlgn="base" hangingPunct="1">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3pPr>
      <a:lvl4pPr marL="1093788" indent="6350" algn="l" defTabSz="912813" rtl="0" eaLnBrk="1" fontAlgn="base" hangingPunct="1">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4pPr>
      <a:lvl5pPr marL="1425575" algn="l" defTabSz="912813" rtl="0" eaLnBrk="1" fontAlgn="base" hangingPunct="1">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OS Virtualization</a:t>
            </a:r>
            <a:endParaRPr lang="en-US" dirty="0"/>
          </a:p>
        </p:txBody>
      </p:sp>
      <p:sp>
        <p:nvSpPr>
          <p:cNvPr id="3" name="Text Placeholder 2"/>
          <p:cNvSpPr>
            <a:spLocks noGrp="1"/>
          </p:cNvSpPr>
          <p:nvPr>
            <p:ph type="body" sz="quarter" idx="10"/>
          </p:nvPr>
        </p:nvSpPr>
        <p:spPr>
          <a:xfrm>
            <a:off x="507868" y="1411552"/>
            <a:ext cx="7887987" cy="4678204"/>
          </a:xfrm>
        </p:spPr>
        <p:txBody>
          <a:bodyPr/>
          <a:lstStyle/>
          <a:p>
            <a:r>
              <a:rPr lang="en-US" sz="2800" dirty="0" smtClean="0"/>
              <a:t>Simple Idea (promoted by Amazon)</a:t>
            </a:r>
          </a:p>
          <a:p>
            <a:pPr lvl="1"/>
            <a:r>
              <a:rPr lang="en-US" sz="2400" dirty="0" smtClean="0"/>
              <a:t>Provide a platform that can allow app designers </a:t>
            </a:r>
            <a:br>
              <a:rPr lang="en-US" sz="2400" dirty="0" smtClean="0"/>
            </a:br>
            <a:r>
              <a:rPr lang="en-US" sz="2400" dirty="0" smtClean="0"/>
              <a:t>to upload a VM image and store it and then instantiate copies on demand</a:t>
            </a:r>
          </a:p>
          <a:p>
            <a:r>
              <a:rPr lang="en-US" sz="2800" dirty="0" smtClean="0"/>
              <a:t>Give app designers a menu of VM choices</a:t>
            </a:r>
          </a:p>
          <a:p>
            <a:pPr lvl="1"/>
            <a:r>
              <a:rPr lang="en-US" sz="2400" dirty="0" smtClean="0"/>
              <a:t>Flavors of Linux and Windows with standard </a:t>
            </a:r>
            <a:br>
              <a:rPr lang="en-US" sz="2400" dirty="0" smtClean="0"/>
            </a:br>
            <a:r>
              <a:rPr lang="en-US" sz="2400" dirty="0" smtClean="0"/>
              <a:t>web servers and database components</a:t>
            </a:r>
          </a:p>
          <a:p>
            <a:r>
              <a:rPr lang="en-US" sz="2800" dirty="0" smtClean="0"/>
              <a:t>Give them basic web services to manage instances and back-end data.</a:t>
            </a:r>
          </a:p>
          <a:p>
            <a:pPr lvl="1"/>
            <a:r>
              <a:rPr lang="en-US" sz="2400" dirty="0" smtClean="0"/>
              <a:t>Requires sys admin-level management</a:t>
            </a:r>
          </a:p>
          <a:p>
            <a:pPr lvl="1"/>
            <a:r>
              <a:rPr lang="en-US" sz="2400" dirty="0" smtClean="0"/>
              <a:t>3rd party companies provide high level app </a:t>
            </a:r>
            <a:r>
              <a:rPr lang="en-US" sz="2400" dirty="0" err="1" smtClean="0"/>
              <a:t>config</a:t>
            </a:r>
            <a:r>
              <a:rPr lang="en-US" sz="2400" dirty="0" smtClean="0"/>
              <a:t> tools (</a:t>
            </a:r>
            <a:r>
              <a:rPr lang="en-US" sz="2400" dirty="0" err="1" smtClean="0"/>
              <a:t>RightScale</a:t>
            </a:r>
            <a:r>
              <a:rPr lang="en-US" sz="2400" dirty="0" smtClean="0"/>
              <a:t>, </a:t>
            </a:r>
            <a:r>
              <a:rPr lang="en-US" sz="2400" dirty="0" err="1" smtClean="0"/>
              <a:t>GigaSpaces</a:t>
            </a:r>
            <a:r>
              <a:rPr lang="en-US" sz="2400" dirty="0" smtClean="0"/>
              <a:t>, </a:t>
            </a:r>
            <a:r>
              <a:rPr lang="en-US" sz="2400" dirty="0" err="1" smtClean="0"/>
              <a:t>Elastra</a:t>
            </a:r>
            <a:r>
              <a:rPr lang="en-US" sz="2400" dirty="0" smtClean="0"/>
              <a:t>, 3Tera, …)</a:t>
            </a:r>
          </a:p>
        </p:txBody>
      </p:sp>
      <p:pic>
        <p:nvPicPr>
          <p:cNvPr id="4" name="Picture 3" descr="datacenter.jpg"/>
          <p:cNvPicPr>
            <a:picLocks noChangeAspect="1"/>
          </p:cNvPicPr>
          <p:nvPr/>
        </p:nvPicPr>
        <p:blipFill>
          <a:blip r:embed="rId3"/>
          <a:stretch>
            <a:fillRect/>
          </a:stretch>
        </p:blipFill>
        <p:spPr>
          <a:xfrm>
            <a:off x="8859170" y="1024994"/>
            <a:ext cx="3200400" cy="421221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Parallel Frameworks</a:t>
            </a:r>
            <a:endParaRPr lang="en-US" dirty="0"/>
          </a:p>
        </p:txBody>
      </p:sp>
      <p:sp>
        <p:nvSpPr>
          <p:cNvPr id="3" name="Text Placeholder 2"/>
          <p:cNvSpPr>
            <a:spLocks noGrp="1"/>
          </p:cNvSpPr>
          <p:nvPr>
            <p:ph type="body" sz="quarter" idx="10"/>
          </p:nvPr>
        </p:nvSpPr>
        <p:spPr>
          <a:xfrm>
            <a:off x="507868" y="1411552"/>
            <a:ext cx="5586545" cy="4610493"/>
          </a:xfrm>
        </p:spPr>
        <p:txBody>
          <a:bodyPr/>
          <a:lstStyle/>
          <a:p>
            <a:r>
              <a:rPr lang="en-US" sz="2800" dirty="0" smtClean="0"/>
              <a:t>Deploy a datacenter-wide application framework that makes it easy to build highly parallel data analysis application</a:t>
            </a:r>
          </a:p>
          <a:p>
            <a:r>
              <a:rPr lang="en-US" sz="2800" dirty="0" smtClean="0"/>
              <a:t>Use simple parallel  templates with “inversion of control” concept</a:t>
            </a:r>
          </a:p>
          <a:p>
            <a:pPr lvl="1"/>
            <a:r>
              <a:rPr lang="en-US" sz="2400" dirty="0" smtClean="0"/>
              <a:t>App designer provides kernel of data analysis application</a:t>
            </a:r>
          </a:p>
          <a:p>
            <a:pPr lvl="1"/>
            <a:r>
              <a:rPr lang="en-US" sz="2400" dirty="0" smtClean="0"/>
              <a:t>The framework controls parallel execution and access to parallel file system and data structures</a:t>
            </a:r>
          </a:p>
        </p:txBody>
      </p:sp>
      <p:grpSp>
        <p:nvGrpSpPr>
          <p:cNvPr id="70" name="Group 69"/>
          <p:cNvGrpSpPr/>
          <p:nvPr/>
        </p:nvGrpSpPr>
        <p:grpSpPr>
          <a:xfrm>
            <a:off x="7834258" y="1252196"/>
            <a:ext cx="3175165" cy="2853741"/>
            <a:chOff x="8478169" y="1368470"/>
            <a:chExt cx="3175165" cy="2853741"/>
          </a:xfrm>
        </p:grpSpPr>
        <p:sp>
          <p:nvSpPr>
            <p:cNvPr id="5" name="AutoShape 5"/>
            <p:cNvSpPr>
              <a:spLocks noChangeArrowheads="1"/>
            </p:cNvSpPr>
            <p:nvPr/>
          </p:nvSpPr>
          <p:spPr bwMode="auto">
            <a:xfrm>
              <a:off x="10116964" y="2158171"/>
              <a:ext cx="307274" cy="394850"/>
            </a:xfrm>
            <a:prstGeom prst="can">
              <a:avLst>
                <a:gd name="adj" fmla="val 33333"/>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prstTxWarp prst="textNoShape">
                <a:avLst/>
              </a:prstTxWarp>
            </a:bodyPr>
            <a:lstStyle/>
            <a:p>
              <a:endParaRPr lang="en-US"/>
            </a:p>
          </p:txBody>
        </p:sp>
        <p:sp>
          <p:nvSpPr>
            <p:cNvPr id="6" name="AutoShape 6"/>
            <p:cNvSpPr>
              <a:spLocks noChangeArrowheads="1"/>
            </p:cNvSpPr>
            <p:nvPr/>
          </p:nvSpPr>
          <p:spPr bwMode="auto">
            <a:xfrm>
              <a:off x="10526663" y="2158171"/>
              <a:ext cx="307274" cy="394850"/>
            </a:xfrm>
            <a:prstGeom prst="can">
              <a:avLst>
                <a:gd name="adj" fmla="val 33333"/>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prstTxWarp prst="textNoShape">
                <a:avLst/>
              </a:prstTxWarp>
            </a:bodyPr>
            <a:lstStyle/>
            <a:p>
              <a:endParaRPr lang="en-US"/>
            </a:p>
          </p:txBody>
        </p:sp>
        <p:sp>
          <p:nvSpPr>
            <p:cNvPr id="7" name="AutoShape 7"/>
            <p:cNvSpPr>
              <a:spLocks noChangeArrowheads="1"/>
            </p:cNvSpPr>
            <p:nvPr/>
          </p:nvSpPr>
          <p:spPr bwMode="auto">
            <a:xfrm>
              <a:off x="10936361" y="2158171"/>
              <a:ext cx="307274" cy="394850"/>
            </a:xfrm>
            <a:prstGeom prst="can">
              <a:avLst>
                <a:gd name="adj" fmla="val 33333"/>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prstTxWarp prst="textNoShape">
                <a:avLst/>
              </a:prstTxWarp>
            </a:bodyPr>
            <a:lstStyle/>
            <a:p>
              <a:endParaRPr lang="en-US"/>
            </a:p>
          </p:txBody>
        </p:sp>
        <p:sp>
          <p:nvSpPr>
            <p:cNvPr id="8" name="AutoShape 8"/>
            <p:cNvSpPr>
              <a:spLocks noChangeArrowheads="1"/>
            </p:cNvSpPr>
            <p:nvPr/>
          </p:nvSpPr>
          <p:spPr bwMode="auto">
            <a:xfrm>
              <a:off x="11346060" y="2158171"/>
              <a:ext cx="307274" cy="394850"/>
            </a:xfrm>
            <a:prstGeom prst="can">
              <a:avLst>
                <a:gd name="adj" fmla="val 33333"/>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prstTxWarp prst="textNoShape">
                <a:avLst/>
              </a:prstTxWarp>
            </a:bodyPr>
            <a:lstStyle/>
            <a:p>
              <a:endParaRPr lang="en-US"/>
            </a:p>
          </p:txBody>
        </p:sp>
        <p:sp>
          <p:nvSpPr>
            <p:cNvPr id="9" name="AutoShape 10"/>
            <p:cNvSpPr>
              <a:spLocks noChangeArrowheads="1"/>
            </p:cNvSpPr>
            <p:nvPr/>
          </p:nvSpPr>
          <p:spPr bwMode="auto">
            <a:xfrm>
              <a:off x="8478169" y="2158171"/>
              <a:ext cx="307274" cy="394850"/>
            </a:xfrm>
            <a:prstGeom prst="can">
              <a:avLst>
                <a:gd name="adj" fmla="val 33333"/>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prstTxWarp prst="textNoShape">
                <a:avLst/>
              </a:prstTxWarp>
            </a:bodyPr>
            <a:lstStyle/>
            <a:p>
              <a:endParaRPr lang="en-US"/>
            </a:p>
          </p:txBody>
        </p:sp>
        <p:sp>
          <p:nvSpPr>
            <p:cNvPr id="10" name="AutoShape 11"/>
            <p:cNvSpPr>
              <a:spLocks noChangeArrowheads="1"/>
            </p:cNvSpPr>
            <p:nvPr/>
          </p:nvSpPr>
          <p:spPr bwMode="auto">
            <a:xfrm>
              <a:off x="8887868" y="2158171"/>
              <a:ext cx="307274" cy="394850"/>
            </a:xfrm>
            <a:prstGeom prst="can">
              <a:avLst>
                <a:gd name="adj" fmla="val 33333"/>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prstTxWarp prst="textNoShape">
                <a:avLst/>
              </a:prstTxWarp>
            </a:bodyPr>
            <a:lstStyle/>
            <a:p>
              <a:endParaRPr lang="en-US"/>
            </a:p>
          </p:txBody>
        </p:sp>
        <p:sp>
          <p:nvSpPr>
            <p:cNvPr id="11" name="AutoShape 12"/>
            <p:cNvSpPr>
              <a:spLocks noChangeArrowheads="1"/>
            </p:cNvSpPr>
            <p:nvPr/>
          </p:nvSpPr>
          <p:spPr bwMode="auto">
            <a:xfrm>
              <a:off x="9297566" y="2158171"/>
              <a:ext cx="307274" cy="394850"/>
            </a:xfrm>
            <a:prstGeom prst="can">
              <a:avLst>
                <a:gd name="adj" fmla="val 33333"/>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prstTxWarp prst="textNoShape">
                <a:avLst/>
              </a:prstTxWarp>
            </a:bodyPr>
            <a:lstStyle/>
            <a:p>
              <a:endParaRPr lang="en-US"/>
            </a:p>
          </p:txBody>
        </p:sp>
        <p:sp>
          <p:nvSpPr>
            <p:cNvPr id="12" name="AutoShape 13"/>
            <p:cNvSpPr>
              <a:spLocks noChangeArrowheads="1"/>
            </p:cNvSpPr>
            <p:nvPr/>
          </p:nvSpPr>
          <p:spPr bwMode="auto">
            <a:xfrm>
              <a:off x="9707265" y="2158171"/>
              <a:ext cx="307274" cy="394850"/>
            </a:xfrm>
            <a:prstGeom prst="can">
              <a:avLst>
                <a:gd name="adj" fmla="val 33333"/>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prstTxWarp prst="textNoShape">
                <a:avLst/>
              </a:prstTxWarp>
            </a:bodyPr>
            <a:lstStyle/>
            <a:p>
              <a:endParaRPr lang="en-US"/>
            </a:p>
          </p:txBody>
        </p:sp>
        <p:sp>
          <p:nvSpPr>
            <p:cNvPr id="14" name="Rectangle 15"/>
            <p:cNvSpPr>
              <a:spLocks noChangeArrowheads="1"/>
            </p:cNvSpPr>
            <p:nvPr/>
          </p:nvSpPr>
          <p:spPr bwMode="auto">
            <a:xfrm>
              <a:off x="8478169" y="2849159"/>
              <a:ext cx="307274" cy="296138"/>
            </a:xfrm>
            <a:prstGeom prst="rect">
              <a:avLst/>
            </a:prstGeom>
            <a:ln>
              <a:noFill/>
              <a:headEnd/>
              <a:tailEn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pPr algn="ctr" eaLnBrk="0" hangingPunct="0">
                <a:spcBef>
                  <a:spcPct val="0"/>
                </a:spcBef>
                <a:buFontTx/>
                <a:buNone/>
              </a:pPr>
              <a:r>
                <a:rPr lang="en-US" sz="1000">
                  <a:solidFill>
                    <a:schemeClr val="tx1"/>
                  </a:solidFill>
                  <a:latin typeface="Arial" pitchFamily="-65" charset="0"/>
                  <a:ea typeface="ＭＳ Ｐゴシック" pitchFamily="-65" charset="-128"/>
                  <a:cs typeface="ＭＳ Ｐゴシック" pitchFamily="-65" charset="-128"/>
                </a:rPr>
                <a:t>map</a:t>
              </a:r>
            </a:p>
          </p:txBody>
        </p:sp>
        <p:sp>
          <p:nvSpPr>
            <p:cNvPr id="15" name="Line 16"/>
            <p:cNvSpPr>
              <a:spLocks noChangeShapeType="1"/>
            </p:cNvSpPr>
            <p:nvPr/>
          </p:nvSpPr>
          <p:spPr bwMode="auto">
            <a:xfrm flipV="1">
              <a:off x="8640341" y="2553021"/>
              <a:ext cx="0" cy="296138"/>
            </a:xfrm>
            <a:prstGeom prst="line">
              <a:avLst/>
            </a:prstGeom>
            <a:ln>
              <a:solidFill>
                <a:schemeClr val="bg1"/>
              </a:solidFill>
              <a:headEnd/>
              <a:tailEnd type="triangle" w="med" len="me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endParaRPr lang="en-US"/>
            </a:p>
          </p:txBody>
        </p:sp>
        <p:sp>
          <p:nvSpPr>
            <p:cNvPr id="17" name="Rectangle 18"/>
            <p:cNvSpPr>
              <a:spLocks noChangeArrowheads="1"/>
            </p:cNvSpPr>
            <p:nvPr/>
          </p:nvSpPr>
          <p:spPr bwMode="auto">
            <a:xfrm>
              <a:off x="8887868" y="2849159"/>
              <a:ext cx="307274" cy="296138"/>
            </a:xfrm>
            <a:prstGeom prst="rect">
              <a:avLst/>
            </a:prstGeom>
            <a:ln>
              <a:noFill/>
              <a:headEnd/>
              <a:tailEn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pPr algn="ctr" eaLnBrk="0" hangingPunct="0">
                <a:spcBef>
                  <a:spcPct val="0"/>
                </a:spcBef>
                <a:buFontTx/>
                <a:buNone/>
              </a:pPr>
              <a:r>
                <a:rPr lang="en-US" sz="1000">
                  <a:solidFill>
                    <a:schemeClr val="tx1"/>
                  </a:solidFill>
                  <a:latin typeface="Arial" pitchFamily="-65" charset="0"/>
                  <a:ea typeface="ＭＳ Ｐゴシック" pitchFamily="-65" charset="-128"/>
                  <a:cs typeface="ＭＳ Ｐゴシック" pitchFamily="-65" charset="-128"/>
                </a:rPr>
                <a:t>map</a:t>
              </a:r>
            </a:p>
          </p:txBody>
        </p:sp>
        <p:sp>
          <p:nvSpPr>
            <p:cNvPr id="18" name="Line 19"/>
            <p:cNvSpPr>
              <a:spLocks noChangeShapeType="1"/>
            </p:cNvSpPr>
            <p:nvPr/>
          </p:nvSpPr>
          <p:spPr bwMode="auto">
            <a:xfrm flipV="1">
              <a:off x="9050040" y="2553021"/>
              <a:ext cx="0" cy="296138"/>
            </a:xfrm>
            <a:prstGeom prst="line">
              <a:avLst/>
            </a:prstGeom>
            <a:ln>
              <a:solidFill>
                <a:schemeClr val="bg1"/>
              </a:solidFill>
              <a:headEnd/>
              <a:tailEnd type="triangle" w="med" len="me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endParaRPr lang="en-US"/>
            </a:p>
          </p:txBody>
        </p:sp>
        <p:sp>
          <p:nvSpPr>
            <p:cNvPr id="20" name="Rectangle 21"/>
            <p:cNvSpPr>
              <a:spLocks noChangeArrowheads="1"/>
            </p:cNvSpPr>
            <p:nvPr/>
          </p:nvSpPr>
          <p:spPr bwMode="auto">
            <a:xfrm>
              <a:off x="9297566" y="2849159"/>
              <a:ext cx="307274" cy="296138"/>
            </a:xfrm>
            <a:prstGeom prst="rect">
              <a:avLst/>
            </a:prstGeom>
            <a:ln>
              <a:noFill/>
              <a:headEnd/>
              <a:tailEn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pPr algn="ctr" eaLnBrk="0" hangingPunct="0">
                <a:spcBef>
                  <a:spcPct val="0"/>
                </a:spcBef>
                <a:buFontTx/>
                <a:buNone/>
              </a:pPr>
              <a:r>
                <a:rPr lang="en-US" sz="1000">
                  <a:solidFill>
                    <a:schemeClr val="tx1"/>
                  </a:solidFill>
                  <a:latin typeface="Arial" pitchFamily="-65" charset="0"/>
                  <a:ea typeface="ＭＳ Ｐゴシック" pitchFamily="-65" charset="-128"/>
                  <a:cs typeface="ＭＳ Ｐゴシック" pitchFamily="-65" charset="-128"/>
                </a:rPr>
                <a:t>map</a:t>
              </a:r>
            </a:p>
          </p:txBody>
        </p:sp>
        <p:sp>
          <p:nvSpPr>
            <p:cNvPr id="21" name="Line 22"/>
            <p:cNvSpPr>
              <a:spLocks noChangeShapeType="1"/>
            </p:cNvSpPr>
            <p:nvPr/>
          </p:nvSpPr>
          <p:spPr bwMode="auto">
            <a:xfrm flipV="1">
              <a:off x="9459738" y="2553021"/>
              <a:ext cx="0" cy="296138"/>
            </a:xfrm>
            <a:prstGeom prst="line">
              <a:avLst/>
            </a:prstGeom>
            <a:ln>
              <a:solidFill>
                <a:schemeClr val="bg1"/>
              </a:solidFill>
              <a:headEnd/>
              <a:tailEnd type="triangle" w="med" len="me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endParaRPr lang="en-US"/>
            </a:p>
          </p:txBody>
        </p:sp>
        <p:sp>
          <p:nvSpPr>
            <p:cNvPr id="23" name="Rectangle 24"/>
            <p:cNvSpPr>
              <a:spLocks noChangeArrowheads="1"/>
            </p:cNvSpPr>
            <p:nvPr/>
          </p:nvSpPr>
          <p:spPr bwMode="auto">
            <a:xfrm>
              <a:off x="9707265" y="2849159"/>
              <a:ext cx="307274" cy="296138"/>
            </a:xfrm>
            <a:prstGeom prst="rect">
              <a:avLst/>
            </a:prstGeom>
            <a:ln>
              <a:noFill/>
              <a:headEnd/>
              <a:tailEn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pPr algn="ctr" eaLnBrk="0" hangingPunct="0">
                <a:spcBef>
                  <a:spcPct val="0"/>
                </a:spcBef>
                <a:buFontTx/>
                <a:buNone/>
              </a:pPr>
              <a:r>
                <a:rPr lang="en-US" sz="1000">
                  <a:solidFill>
                    <a:schemeClr val="tx1"/>
                  </a:solidFill>
                  <a:latin typeface="Arial" pitchFamily="-65" charset="0"/>
                  <a:ea typeface="ＭＳ Ｐゴシック" pitchFamily="-65" charset="-128"/>
                  <a:cs typeface="ＭＳ Ｐゴシック" pitchFamily="-65" charset="-128"/>
                </a:rPr>
                <a:t>map</a:t>
              </a:r>
            </a:p>
          </p:txBody>
        </p:sp>
        <p:sp>
          <p:nvSpPr>
            <p:cNvPr id="24" name="Line 25"/>
            <p:cNvSpPr>
              <a:spLocks noChangeShapeType="1"/>
            </p:cNvSpPr>
            <p:nvPr/>
          </p:nvSpPr>
          <p:spPr bwMode="auto">
            <a:xfrm flipV="1">
              <a:off x="9869437" y="2553021"/>
              <a:ext cx="0" cy="296138"/>
            </a:xfrm>
            <a:prstGeom prst="line">
              <a:avLst/>
            </a:prstGeom>
            <a:ln>
              <a:solidFill>
                <a:schemeClr val="bg1"/>
              </a:solidFill>
              <a:headEnd/>
              <a:tailEnd type="triangle" w="med" len="me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endParaRPr lang="en-US"/>
            </a:p>
          </p:txBody>
        </p:sp>
        <p:sp>
          <p:nvSpPr>
            <p:cNvPr id="26" name="Rectangle 27"/>
            <p:cNvSpPr>
              <a:spLocks noChangeArrowheads="1"/>
            </p:cNvSpPr>
            <p:nvPr/>
          </p:nvSpPr>
          <p:spPr bwMode="auto">
            <a:xfrm>
              <a:off x="10116964" y="2849159"/>
              <a:ext cx="307274" cy="296138"/>
            </a:xfrm>
            <a:prstGeom prst="rect">
              <a:avLst/>
            </a:prstGeom>
            <a:ln>
              <a:noFill/>
              <a:headEnd/>
              <a:tailEn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pPr algn="ctr" eaLnBrk="0" hangingPunct="0">
                <a:spcBef>
                  <a:spcPct val="0"/>
                </a:spcBef>
                <a:buFontTx/>
                <a:buNone/>
              </a:pPr>
              <a:r>
                <a:rPr lang="en-US" sz="1000">
                  <a:solidFill>
                    <a:schemeClr val="tx1"/>
                  </a:solidFill>
                  <a:latin typeface="Arial" pitchFamily="-65" charset="0"/>
                  <a:ea typeface="ＭＳ Ｐゴシック" pitchFamily="-65" charset="-128"/>
                  <a:cs typeface="ＭＳ Ｐゴシック" pitchFamily="-65" charset="-128"/>
                </a:rPr>
                <a:t>map</a:t>
              </a:r>
            </a:p>
          </p:txBody>
        </p:sp>
        <p:sp>
          <p:nvSpPr>
            <p:cNvPr id="27" name="Line 28"/>
            <p:cNvSpPr>
              <a:spLocks noChangeShapeType="1"/>
            </p:cNvSpPr>
            <p:nvPr/>
          </p:nvSpPr>
          <p:spPr bwMode="auto">
            <a:xfrm flipV="1">
              <a:off x="10279136" y="2553021"/>
              <a:ext cx="0" cy="296138"/>
            </a:xfrm>
            <a:prstGeom prst="line">
              <a:avLst/>
            </a:prstGeom>
            <a:ln>
              <a:solidFill>
                <a:schemeClr val="bg1"/>
              </a:solidFill>
              <a:headEnd/>
              <a:tailEnd type="triangle" w="med" len="me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endParaRPr lang="en-US"/>
            </a:p>
          </p:txBody>
        </p:sp>
        <p:sp>
          <p:nvSpPr>
            <p:cNvPr id="29" name="Rectangle 30"/>
            <p:cNvSpPr>
              <a:spLocks noChangeArrowheads="1"/>
            </p:cNvSpPr>
            <p:nvPr/>
          </p:nvSpPr>
          <p:spPr bwMode="auto">
            <a:xfrm>
              <a:off x="10526663" y="2849159"/>
              <a:ext cx="307274" cy="296138"/>
            </a:xfrm>
            <a:prstGeom prst="rect">
              <a:avLst/>
            </a:prstGeom>
            <a:ln>
              <a:noFill/>
              <a:headEnd/>
              <a:tailEn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pPr algn="ctr" eaLnBrk="0" hangingPunct="0">
                <a:spcBef>
                  <a:spcPct val="0"/>
                </a:spcBef>
                <a:buFontTx/>
                <a:buNone/>
              </a:pPr>
              <a:r>
                <a:rPr lang="en-US" sz="1000">
                  <a:solidFill>
                    <a:schemeClr val="tx1"/>
                  </a:solidFill>
                  <a:latin typeface="Arial" pitchFamily="-65" charset="0"/>
                  <a:ea typeface="ＭＳ Ｐゴシック" pitchFamily="-65" charset="-128"/>
                  <a:cs typeface="ＭＳ Ｐゴシック" pitchFamily="-65" charset="-128"/>
                </a:rPr>
                <a:t>map</a:t>
              </a:r>
            </a:p>
          </p:txBody>
        </p:sp>
        <p:sp>
          <p:nvSpPr>
            <p:cNvPr id="30" name="Line 31"/>
            <p:cNvSpPr>
              <a:spLocks noChangeShapeType="1"/>
            </p:cNvSpPr>
            <p:nvPr/>
          </p:nvSpPr>
          <p:spPr bwMode="auto">
            <a:xfrm flipV="1">
              <a:off x="10688835" y="2553021"/>
              <a:ext cx="0" cy="296138"/>
            </a:xfrm>
            <a:prstGeom prst="line">
              <a:avLst/>
            </a:prstGeom>
            <a:ln>
              <a:solidFill>
                <a:schemeClr val="bg1"/>
              </a:solidFill>
              <a:headEnd/>
              <a:tailEnd type="triangle" w="med" len="me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endParaRPr lang="en-US"/>
            </a:p>
          </p:txBody>
        </p:sp>
        <p:sp>
          <p:nvSpPr>
            <p:cNvPr id="32" name="Rectangle 33"/>
            <p:cNvSpPr>
              <a:spLocks noChangeArrowheads="1"/>
            </p:cNvSpPr>
            <p:nvPr/>
          </p:nvSpPr>
          <p:spPr bwMode="auto">
            <a:xfrm>
              <a:off x="10936361" y="2849159"/>
              <a:ext cx="307274" cy="296138"/>
            </a:xfrm>
            <a:prstGeom prst="rect">
              <a:avLst/>
            </a:prstGeom>
            <a:ln>
              <a:noFill/>
              <a:headEnd/>
              <a:tailEn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pPr algn="ctr" eaLnBrk="0" hangingPunct="0">
                <a:spcBef>
                  <a:spcPct val="0"/>
                </a:spcBef>
                <a:buFontTx/>
                <a:buNone/>
              </a:pPr>
              <a:r>
                <a:rPr lang="en-US" sz="1000">
                  <a:solidFill>
                    <a:schemeClr val="tx1"/>
                  </a:solidFill>
                  <a:latin typeface="Arial" pitchFamily="-65" charset="0"/>
                  <a:ea typeface="ＭＳ Ｐゴシック" pitchFamily="-65" charset="-128"/>
                  <a:cs typeface="ＭＳ Ｐゴシック" pitchFamily="-65" charset="-128"/>
                </a:rPr>
                <a:t>map</a:t>
              </a:r>
            </a:p>
          </p:txBody>
        </p:sp>
        <p:sp>
          <p:nvSpPr>
            <p:cNvPr id="33" name="Line 34"/>
            <p:cNvSpPr>
              <a:spLocks noChangeShapeType="1"/>
            </p:cNvSpPr>
            <p:nvPr/>
          </p:nvSpPr>
          <p:spPr bwMode="auto">
            <a:xfrm flipV="1">
              <a:off x="11098533" y="2553021"/>
              <a:ext cx="0" cy="296138"/>
            </a:xfrm>
            <a:prstGeom prst="line">
              <a:avLst/>
            </a:prstGeom>
            <a:ln>
              <a:solidFill>
                <a:schemeClr val="bg1"/>
              </a:solidFill>
              <a:headEnd/>
              <a:tailEnd type="triangle" w="med" len="me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endParaRPr lang="en-US"/>
            </a:p>
          </p:txBody>
        </p:sp>
        <p:sp>
          <p:nvSpPr>
            <p:cNvPr id="35" name="Rectangle 36"/>
            <p:cNvSpPr>
              <a:spLocks noChangeArrowheads="1"/>
            </p:cNvSpPr>
            <p:nvPr/>
          </p:nvSpPr>
          <p:spPr bwMode="auto">
            <a:xfrm>
              <a:off x="11346060" y="2849159"/>
              <a:ext cx="307274" cy="296138"/>
            </a:xfrm>
            <a:prstGeom prst="rect">
              <a:avLst/>
            </a:prstGeom>
            <a:ln>
              <a:noFill/>
              <a:headEnd/>
              <a:tailEn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pPr algn="ctr" eaLnBrk="0" hangingPunct="0">
                <a:spcBef>
                  <a:spcPct val="0"/>
                </a:spcBef>
                <a:buFontTx/>
                <a:buNone/>
              </a:pPr>
              <a:r>
                <a:rPr lang="en-US" sz="1000">
                  <a:solidFill>
                    <a:schemeClr val="tx1"/>
                  </a:solidFill>
                  <a:latin typeface="Arial" pitchFamily="-65" charset="0"/>
                  <a:ea typeface="ＭＳ Ｐゴシック" pitchFamily="-65" charset="-128"/>
                  <a:cs typeface="ＭＳ Ｐゴシック" pitchFamily="-65" charset="-128"/>
                </a:rPr>
                <a:t>map</a:t>
              </a:r>
            </a:p>
          </p:txBody>
        </p:sp>
        <p:sp>
          <p:nvSpPr>
            <p:cNvPr id="36" name="Line 37"/>
            <p:cNvSpPr>
              <a:spLocks noChangeShapeType="1"/>
            </p:cNvSpPr>
            <p:nvPr/>
          </p:nvSpPr>
          <p:spPr bwMode="auto">
            <a:xfrm flipV="1">
              <a:off x="11508232" y="2553021"/>
              <a:ext cx="0" cy="296138"/>
            </a:xfrm>
            <a:prstGeom prst="line">
              <a:avLst/>
            </a:prstGeom>
            <a:ln>
              <a:solidFill>
                <a:schemeClr val="bg1"/>
              </a:solidFill>
              <a:headEnd/>
              <a:tailEnd type="triangle" w="med" len="me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endParaRPr lang="en-US"/>
            </a:p>
          </p:txBody>
        </p:sp>
        <p:sp>
          <p:nvSpPr>
            <p:cNvPr id="37" name="Rectangle 38"/>
            <p:cNvSpPr>
              <a:spLocks noChangeArrowheads="1"/>
            </p:cNvSpPr>
            <p:nvPr/>
          </p:nvSpPr>
          <p:spPr bwMode="auto">
            <a:xfrm>
              <a:off x="8683018" y="3342722"/>
              <a:ext cx="1126671" cy="19742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pPr algn="ctr" eaLnBrk="0" hangingPunct="0">
                <a:spcBef>
                  <a:spcPct val="0"/>
                </a:spcBef>
                <a:buFontTx/>
                <a:buNone/>
              </a:pPr>
              <a:r>
                <a:rPr lang="en-US" sz="1000">
                  <a:solidFill>
                    <a:schemeClr val="tx1"/>
                  </a:solidFill>
                  <a:latin typeface="Arial" pitchFamily="-65" charset="0"/>
                  <a:ea typeface="ＭＳ Ｐゴシック" pitchFamily="-65" charset="-128"/>
                  <a:cs typeface="ＭＳ Ｐゴシック" pitchFamily="-65" charset="-128"/>
                </a:rPr>
                <a:t>reduce</a:t>
              </a:r>
            </a:p>
          </p:txBody>
        </p:sp>
        <p:sp>
          <p:nvSpPr>
            <p:cNvPr id="38" name="Line 39"/>
            <p:cNvSpPr>
              <a:spLocks noChangeShapeType="1"/>
            </p:cNvSpPr>
            <p:nvPr/>
          </p:nvSpPr>
          <p:spPr bwMode="auto">
            <a:xfrm flipH="1" flipV="1">
              <a:off x="8683018" y="3145297"/>
              <a:ext cx="102425" cy="197425"/>
            </a:xfrm>
            <a:prstGeom prst="line">
              <a:avLst/>
            </a:prstGeom>
            <a:ln>
              <a:headEnd/>
              <a:tailEnd type="triangle" w="med" len="me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endParaRPr lang="en-US" sz="2800"/>
            </a:p>
          </p:txBody>
        </p:sp>
        <p:sp>
          <p:nvSpPr>
            <p:cNvPr id="39" name="Line 40"/>
            <p:cNvSpPr>
              <a:spLocks noChangeShapeType="1"/>
            </p:cNvSpPr>
            <p:nvPr/>
          </p:nvSpPr>
          <p:spPr bwMode="auto">
            <a:xfrm flipV="1">
              <a:off x="9022301" y="3145297"/>
              <a:ext cx="0" cy="197425"/>
            </a:xfrm>
            <a:prstGeom prst="line">
              <a:avLst/>
            </a:prstGeom>
            <a:ln>
              <a:headEnd/>
              <a:tailEnd type="triangle" w="med" len="me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endParaRPr lang="en-US" sz="2800"/>
            </a:p>
          </p:txBody>
        </p:sp>
        <p:sp>
          <p:nvSpPr>
            <p:cNvPr id="40" name="Line 41"/>
            <p:cNvSpPr>
              <a:spLocks noChangeShapeType="1"/>
            </p:cNvSpPr>
            <p:nvPr/>
          </p:nvSpPr>
          <p:spPr bwMode="auto">
            <a:xfrm flipV="1">
              <a:off x="9421330" y="3145297"/>
              <a:ext cx="0" cy="197425"/>
            </a:xfrm>
            <a:prstGeom prst="line">
              <a:avLst/>
            </a:prstGeom>
            <a:ln>
              <a:headEnd/>
              <a:tailEnd type="triangle" w="med" len="me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endParaRPr lang="en-US" sz="2800"/>
            </a:p>
          </p:txBody>
        </p:sp>
        <p:sp>
          <p:nvSpPr>
            <p:cNvPr id="41" name="Line 42"/>
            <p:cNvSpPr>
              <a:spLocks noChangeShapeType="1"/>
            </p:cNvSpPr>
            <p:nvPr/>
          </p:nvSpPr>
          <p:spPr bwMode="auto">
            <a:xfrm flipV="1">
              <a:off x="9707265" y="3145297"/>
              <a:ext cx="102425" cy="197425"/>
            </a:xfrm>
            <a:prstGeom prst="line">
              <a:avLst/>
            </a:prstGeom>
            <a:ln>
              <a:headEnd/>
              <a:tailEnd type="triangle" w="med" len="me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endParaRPr lang="en-US" sz="2800"/>
            </a:p>
          </p:txBody>
        </p:sp>
        <p:sp>
          <p:nvSpPr>
            <p:cNvPr id="42" name="Rectangle 43"/>
            <p:cNvSpPr>
              <a:spLocks noChangeArrowheads="1"/>
            </p:cNvSpPr>
            <p:nvPr/>
          </p:nvSpPr>
          <p:spPr bwMode="auto">
            <a:xfrm>
              <a:off x="10321813" y="3342722"/>
              <a:ext cx="1126671" cy="19742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pPr algn="ctr" eaLnBrk="0" hangingPunct="0">
                <a:spcBef>
                  <a:spcPct val="0"/>
                </a:spcBef>
                <a:buFontTx/>
                <a:buNone/>
              </a:pPr>
              <a:r>
                <a:rPr lang="en-US" sz="1000">
                  <a:solidFill>
                    <a:schemeClr val="tx1"/>
                  </a:solidFill>
                  <a:latin typeface="Arial" pitchFamily="-65" charset="0"/>
                  <a:ea typeface="ＭＳ Ｐゴシック" pitchFamily="-65" charset="-128"/>
                  <a:cs typeface="ＭＳ Ｐゴシック" pitchFamily="-65" charset="-128"/>
                </a:rPr>
                <a:t>reduce</a:t>
              </a:r>
            </a:p>
          </p:txBody>
        </p:sp>
        <p:sp>
          <p:nvSpPr>
            <p:cNvPr id="43" name="Line 44"/>
            <p:cNvSpPr>
              <a:spLocks noChangeShapeType="1"/>
            </p:cNvSpPr>
            <p:nvPr/>
          </p:nvSpPr>
          <p:spPr bwMode="auto">
            <a:xfrm flipH="1" flipV="1">
              <a:off x="10321813" y="3145297"/>
              <a:ext cx="102425" cy="197425"/>
            </a:xfrm>
            <a:prstGeom prst="line">
              <a:avLst/>
            </a:prstGeom>
            <a:ln>
              <a:headEnd/>
              <a:tailEnd type="triangle" w="med" len="me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endParaRPr lang="en-US" sz="2800"/>
            </a:p>
          </p:txBody>
        </p:sp>
        <p:sp>
          <p:nvSpPr>
            <p:cNvPr id="44" name="Line 45"/>
            <p:cNvSpPr>
              <a:spLocks noChangeShapeType="1"/>
            </p:cNvSpPr>
            <p:nvPr/>
          </p:nvSpPr>
          <p:spPr bwMode="auto">
            <a:xfrm flipV="1">
              <a:off x="10661096" y="3145297"/>
              <a:ext cx="0" cy="197425"/>
            </a:xfrm>
            <a:prstGeom prst="line">
              <a:avLst/>
            </a:prstGeom>
            <a:ln>
              <a:headEnd/>
              <a:tailEnd type="triangle" w="med" len="me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endParaRPr lang="en-US" sz="2800"/>
            </a:p>
          </p:txBody>
        </p:sp>
        <p:sp>
          <p:nvSpPr>
            <p:cNvPr id="45" name="Line 46"/>
            <p:cNvSpPr>
              <a:spLocks noChangeShapeType="1"/>
            </p:cNvSpPr>
            <p:nvPr/>
          </p:nvSpPr>
          <p:spPr bwMode="auto">
            <a:xfrm flipV="1">
              <a:off x="11060124" y="3145297"/>
              <a:ext cx="0" cy="197425"/>
            </a:xfrm>
            <a:prstGeom prst="line">
              <a:avLst/>
            </a:prstGeom>
            <a:ln>
              <a:headEnd/>
              <a:tailEnd type="triangle" w="med" len="me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endParaRPr lang="en-US" sz="2800"/>
            </a:p>
          </p:txBody>
        </p:sp>
        <p:sp>
          <p:nvSpPr>
            <p:cNvPr id="46" name="Line 47"/>
            <p:cNvSpPr>
              <a:spLocks noChangeShapeType="1"/>
            </p:cNvSpPr>
            <p:nvPr/>
          </p:nvSpPr>
          <p:spPr bwMode="auto">
            <a:xfrm flipV="1">
              <a:off x="11346060" y="3145297"/>
              <a:ext cx="102425" cy="197425"/>
            </a:xfrm>
            <a:prstGeom prst="line">
              <a:avLst/>
            </a:prstGeom>
            <a:ln>
              <a:headEnd/>
              <a:tailEnd type="triangle" w="med" len="me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endParaRPr lang="en-US" sz="2800"/>
            </a:p>
          </p:txBody>
        </p:sp>
        <p:sp>
          <p:nvSpPr>
            <p:cNvPr id="47" name="Rectangle 48"/>
            <p:cNvSpPr>
              <a:spLocks noChangeArrowheads="1"/>
            </p:cNvSpPr>
            <p:nvPr/>
          </p:nvSpPr>
          <p:spPr bwMode="auto">
            <a:xfrm>
              <a:off x="9502416" y="3737572"/>
              <a:ext cx="1126671" cy="19742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pPr algn="ctr" eaLnBrk="0" hangingPunct="0">
                <a:spcBef>
                  <a:spcPct val="0"/>
                </a:spcBef>
                <a:buFontTx/>
                <a:buNone/>
              </a:pPr>
              <a:r>
                <a:rPr lang="en-US" sz="1000">
                  <a:solidFill>
                    <a:schemeClr val="tx1"/>
                  </a:solidFill>
                  <a:latin typeface="Arial" pitchFamily="-65" charset="0"/>
                  <a:ea typeface="ＭＳ Ｐゴシック" pitchFamily="-65" charset="-128"/>
                  <a:cs typeface="ＭＳ Ｐゴシック" pitchFamily="-65" charset="-128"/>
                </a:rPr>
                <a:t>reduce</a:t>
              </a:r>
            </a:p>
          </p:txBody>
        </p:sp>
        <p:sp>
          <p:nvSpPr>
            <p:cNvPr id="48" name="Line 49"/>
            <p:cNvSpPr>
              <a:spLocks noChangeShapeType="1"/>
            </p:cNvSpPr>
            <p:nvPr/>
          </p:nvSpPr>
          <p:spPr bwMode="auto">
            <a:xfrm>
              <a:off x="9604840" y="3540147"/>
              <a:ext cx="204849" cy="197425"/>
            </a:xfrm>
            <a:prstGeom prst="line">
              <a:avLst/>
            </a:prstGeom>
            <a:ln>
              <a:headEnd/>
              <a:tailEnd type="triangle" w="med" len="me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endParaRPr lang="en-US" sz="2800"/>
            </a:p>
          </p:txBody>
        </p:sp>
        <p:sp>
          <p:nvSpPr>
            <p:cNvPr id="49" name="Line 50"/>
            <p:cNvSpPr>
              <a:spLocks noChangeShapeType="1"/>
            </p:cNvSpPr>
            <p:nvPr/>
          </p:nvSpPr>
          <p:spPr bwMode="auto">
            <a:xfrm flipH="1">
              <a:off x="10424238" y="3540147"/>
              <a:ext cx="102425" cy="197425"/>
            </a:xfrm>
            <a:prstGeom prst="line">
              <a:avLst/>
            </a:prstGeom>
            <a:ln>
              <a:headEnd/>
              <a:tailEnd type="triangle" w="med" len="me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endParaRPr lang="en-US" sz="2800"/>
            </a:p>
          </p:txBody>
        </p:sp>
        <p:sp>
          <p:nvSpPr>
            <p:cNvPr id="50" name="Rectangle 51"/>
            <p:cNvSpPr>
              <a:spLocks noChangeArrowheads="1"/>
            </p:cNvSpPr>
            <p:nvPr/>
          </p:nvSpPr>
          <p:spPr bwMode="auto">
            <a:xfrm>
              <a:off x="8478169" y="1368470"/>
              <a:ext cx="1433945" cy="29613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prstTxWarp prst="textNoShape">
                <a:avLst/>
              </a:prstTxWarp>
            </a:bodyPr>
            <a:lstStyle/>
            <a:p>
              <a:pPr algn="ctr" eaLnBrk="0" hangingPunct="0">
                <a:spcBef>
                  <a:spcPct val="0"/>
                </a:spcBef>
                <a:buFontTx/>
                <a:buNone/>
              </a:pPr>
              <a:r>
                <a:rPr lang="en-US" sz="1200" dirty="0" smtClean="0">
                  <a:solidFill>
                    <a:schemeClr val="bg1"/>
                  </a:solidFill>
                  <a:latin typeface="Arial" pitchFamily="-65" charset="0"/>
                  <a:ea typeface="ＭＳ Ｐゴシック" pitchFamily="-65" charset="-128"/>
                  <a:cs typeface="ＭＳ Ｐゴシック" pitchFamily="-65" charset="-128"/>
                </a:rPr>
                <a:t>Data Collection</a:t>
              </a:r>
              <a:endParaRPr lang="en-US" sz="1200" dirty="0">
                <a:solidFill>
                  <a:schemeClr val="bg1"/>
                </a:solidFill>
                <a:latin typeface="Arial" pitchFamily="-65" charset="0"/>
                <a:ea typeface="ＭＳ Ｐゴシック" pitchFamily="-65" charset="-128"/>
                <a:cs typeface="ＭＳ Ｐゴシック" pitchFamily="-65" charset="-128"/>
              </a:endParaRPr>
            </a:p>
          </p:txBody>
        </p:sp>
        <p:sp>
          <p:nvSpPr>
            <p:cNvPr id="51" name="Rectangle 52"/>
            <p:cNvSpPr>
              <a:spLocks noChangeArrowheads="1"/>
            </p:cNvSpPr>
            <p:nvPr/>
          </p:nvSpPr>
          <p:spPr bwMode="auto">
            <a:xfrm>
              <a:off x="10219389" y="1368470"/>
              <a:ext cx="1433945" cy="29613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prstTxWarp prst="textNoShape">
                <a:avLst/>
              </a:prstTxWarp>
            </a:bodyPr>
            <a:lstStyle/>
            <a:p>
              <a:pPr algn="ctr" eaLnBrk="0" hangingPunct="0">
                <a:spcBef>
                  <a:spcPct val="0"/>
                </a:spcBef>
                <a:buFontTx/>
                <a:buNone/>
              </a:pPr>
              <a:r>
                <a:rPr lang="en-US" sz="1200" dirty="0" smtClean="0">
                  <a:latin typeface="Arial" pitchFamily="-65" charset="0"/>
                  <a:ea typeface="ＭＳ Ｐゴシック" pitchFamily="-65" charset="-128"/>
                  <a:cs typeface="ＭＳ Ｐゴシック" pitchFamily="-65" charset="-128"/>
                </a:rPr>
                <a:t>Data Collection</a:t>
              </a:r>
              <a:endParaRPr lang="en-US" sz="1200" dirty="0">
                <a:latin typeface="Arial" pitchFamily="-65" charset="0"/>
                <a:ea typeface="ＭＳ Ｐゴシック" pitchFamily="-65" charset="-128"/>
                <a:cs typeface="ＭＳ Ｐゴシック" pitchFamily="-65" charset="-128"/>
              </a:endParaRPr>
            </a:p>
          </p:txBody>
        </p:sp>
        <p:grpSp>
          <p:nvGrpSpPr>
            <p:cNvPr id="52" name="Group 53"/>
            <p:cNvGrpSpPr>
              <a:grpSpLocks/>
            </p:cNvGrpSpPr>
            <p:nvPr/>
          </p:nvGrpSpPr>
          <p:grpSpPr bwMode="auto">
            <a:xfrm>
              <a:off x="8580594" y="1960746"/>
              <a:ext cx="1331521" cy="197425"/>
              <a:chOff x="3552" y="2064"/>
              <a:chExt cx="624" cy="96"/>
            </a:xfrm>
          </p:grpSpPr>
          <p:sp>
            <p:nvSpPr>
              <p:cNvPr id="53" name="Line 54"/>
              <p:cNvSpPr>
                <a:spLocks noChangeShapeType="1"/>
              </p:cNvSpPr>
              <p:nvPr/>
            </p:nvSpPr>
            <p:spPr bwMode="auto">
              <a:xfrm>
                <a:off x="3552" y="2064"/>
                <a:ext cx="624" cy="0"/>
              </a:xfrm>
              <a:prstGeom prst="line">
                <a:avLst/>
              </a:prstGeom>
              <a:noFill/>
              <a:ln w="9525">
                <a:solidFill>
                  <a:schemeClr val="bg1"/>
                </a:solidFill>
                <a:round/>
                <a:headEnd/>
                <a:tailEnd/>
              </a:ln>
            </p:spPr>
            <p:txBody>
              <a:bodyPr wrap="none" anchor="ctr">
                <a:prstTxWarp prst="textNoShape">
                  <a:avLst/>
                </a:prstTxWarp>
              </a:bodyPr>
              <a:lstStyle/>
              <a:p>
                <a:endParaRPr lang="en-US"/>
              </a:p>
            </p:txBody>
          </p:sp>
          <p:sp>
            <p:nvSpPr>
              <p:cNvPr id="54" name="Line 55"/>
              <p:cNvSpPr>
                <a:spLocks noChangeShapeType="1"/>
              </p:cNvSpPr>
              <p:nvPr/>
            </p:nvSpPr>
            <p:spPr bwMode="auto">
              <a:xfrm>
                <a:off x="3552" y="2064"/>
                <a:ext cx="0" cy="96"/>
              </a:xfrm>
              <a:prstGeom prst="line">
                <a:avLst/>
              </a:prstGeom>
              <a:noFill/>
              <a:ln w="9525">
                <a:solidFill>
                  <a:schemeClr val="bg1"/>
                </a:solidFill>
                <a:round/>
                <a:headEnd/>
                <a:tailEnd/>
              </a:ln>
            </p:spPr>
            <p:txBody>
              <a:bodyPr wrap="none" anchor="ctr">
                <a:prstTxWarp prst="textNoShape">
                  <a:avLst/>
                </a:prstTxWarp>
              </a:bodyPr>
              <a:lstStyle/>
              <a:p>
                <a:endParaRPr lang="en-US"/>
              </a:p>
            </p:txBody>
          </p:sp>
          <p:sp>
            <p:nvSpPr>
              <p:cNvPr id="55" name="Line 56"/>
              <p:cNvSpPr>
                <a:spLocks noChangeShapeType="1"/>
              </p:cNvSpPr>
              <p:nvPr/>
            </p:nvSpPr>
            <p:spPr bwMode="auto">
              <a:xfrm>
                <a:off x="3764" y="2064"/>
                <a:ext cx="0" cy="96"/>
              </a:xfrm>
              <a:prstGeom prst="line">
                <a:avLst/>
              </a:prstGeom>
              <a:noFill/>
              <a:ln w="9525">
                <a:solidFill>
                  <a:schemeClr val="bg1"/>
                </a:solidFill>
                <a:round/>
                <a:headEnd/>
                <a:tailEnd/>
              </a:ln>
            </p:spPr>
            <p:txBody>
              <a:bodyPr wrap="none" anchor="ctr">
                <a:prstTxWarp prst="textNoShape">
                  <a:avLst/>
                </a:prstTxWarp>
              </a:bodyPr>
              <a:lstStyle/>
              <a:p>
                <a:endParaRPr lang="en-US"/>
              </a:p>
            </p:txBody>
          </p:sp>
          <p:sp>
            <p:nvSpPr>
              <p:cNvPr id="56" name="Line 57"/>
              <p:cNvSpPr>
                <a:spLocks noChangeShapeType="1"/>
              </p:cNvSpPr>
              <p:nvPr/>
            </p:nvSpPr>
            <p:spPr bwMode="auto">
              <a:xfrm>
                <a:off x="3952" y="2064"/>
                <a:ext cx="0" cy="96"/>
              </a:xfrm>
              <a:prstGeom prst="line">
                <a:avLst/>
              </a:prstGeom>
              <a:noFill/>
              <a:ln w="9525">
                <a:solidFill>
                  <a:schemeClr val="bg1"/>
                </a:solidFill>
                <a:round/>
                <a:headEnd/>
                <a:tailEnd/>
              </a:ln>
            </p:spPr>
            <p:txBody>
              <a:bodyPr wrap="none" anchor="ctr">
                <a:prstTxWarp prst="textNoShape">
                  <a:avLst/>
                </a:prstTxWarp>
              </a:bodyPr>
              <a:lstStyle/>
              <a:p>
                <a:endParaRPr lang="en-US"/>
              </a:p>
            </p:txBody>
          </p:sp>
          <p:sp>
            <p:nvSpPr>
              <p:cNvPr id="57" name="Line 58"/>
              <p:cNvSpPr>
                <a:spLocks noChangeShapeType="1"/>
              </p:cNvSpPr>
              <p:nvPr/>
            </p:nvSpPr>
            <p:spPr bwMode="auto">
              <a:xfrm>
                <a:off x="4176" y="2064"/>
                <a:ext cx="0" cy="96"/>
              </a:xfrm>
              <a:prstGeom prst="line">
                <a:avLst/>
              </a:prstGeom>
              <a:noFill/>
              <a:ln w="9525">
                <a:solidFill>
                  <a:schemeClr val="bg1"/>
                </a:solidFill>
                <a:round/>
                <a:headEnd/>
                <a:tailEnd/>
              </a:ln>
            </p:spPr>
            <p:txBody>
              <a:bodyPr wrap="none" anchor="ctr">
                <a:prstTxWarp prst="textNoShape">
                  <a:avLst/>
                </a:prstTxWarp>
              </a:bodyPr>
              <a:lstStyle/>
              <a:p>
                <a:endParaRPr lang="en-US"/>
              </a:p>
            </p:txBody>
          </p:sp>
        </p:grpSp>
        <p:grpSp>
          <p:nvGrpSpPr>
            <p:cNvPr id="58" name="Group 59"/>
            <p:cNvGrpSpPr>
              <a:grpSpLocks/>
            </p:cNvGrpSpPr>
            <p:nvPr/>
          </p:nvGrpSpPr>
          <p:grpSpPr bwMode="auto">
            <a:xfrm>
              <a:off x="10219389" y="1960746"/>
              <a:ext cx="1331521" cy="197425"/>
              <a:chOff x="3552" y="2064"/>
              <a:chExt cx="624" cy="96"/>
            </a:xfrm>
          </p:grpSpPr>
          <p:sp>
            <p:nvSpPr>
              <p:cNvPr id="59" name="Line 60"/>
              <p:cNvSpPr>
                <a:spLocks noChangeShapeType="1"/>
              </p:cNvSpPr>
              <p:nvPr/>
            </p:nvSpPr>
            <p:spPr bwMode="auto">
              <a:xfrm>
                <a:off x="3552" y="2064"/>
                <a:ext cx="624" cy="0"/>
              </a:xfrm>
              <a:prstGeom prst="line">
                <a:avLst/>
              </a:prstGeom>
              <a:noFill/>
              <a:ln w="9525">
                <a:solidFill>
                  <a:schemeClr val="bg1">
                    <a:lumMod val="95000"/>
                    <a:lumOff val="5000"/>
                  </a:schemeClr>
                </a:solidFill>
                <a:round/>
                <a:headEnd/>
                <a:tailEnd/>
              </a:ln>
            </p:spPr>
            <p:txBody>
              <a:bodyPr wrap="none" anchor="ctr">
                <a:prstTxWarp prst="textNoShape">
                  <a:avLst/>
                </a:prstTxWarp>
              </a:bodyPr>
              <a:lstStyle/>
              <a:p>
                <a:endParaRPr lang="en-US"/>
              </a:p>
            </p:txBody>
          </p:sp>
          <p:sp>
            <p:nvSpPr>
              <p:cNvPr id="60" name="Line 61"/>
              <p:cNvSpPr>
                <a:spLocks noChangeShapeType="1"/>
              </p:cNvSpPr>
              <p:nvPr/>
            </p:nvSpPr>
            <p:spPr bwMode="auto">
              <a:xfrm>
                <a:off x="3552" y="2064"/>
                <a:ext cx="0" cy="96"/>
              </a:xfrm>
              <a:prstGeom prst="line">
                <a:avLst/>
              </a:prstGeom>
              <a:noFill/>
              <a:ln w="9525">
                <a:solidFill>
                  <a:schemeClr val="bg1">
                    <a:lumMod val="95000"/>
                    <a:lumOff val="5000"/>
                  </a:schemeClr>
                </a:solidFill>
                <a:round/>
                <a:headEnd/>
                <a:tailEnd/>
              </a:ln>
            </p:spPr>
            <p:txBody>
              <a:bodyPr wrap="none" anchor="ctr">
                <a:prstTxWarp prst="textNoShape">
                  <a:avLst/>
                </a:prstTxWarp>
              </a:bodyPr>
              <a:lstStyle/>
              <a:p>
                <a:endParaRPr lang="en-US"/>
              </a:p>
            </p:txBody>
          </p:sp>
          <p:sp>
            <p:nvSpPr>
              <p:cNvPr id="61" name="Line 62"/>
              <p:cNvSpPr>
                <a:spLocks noChangeShapeType="1"/>
              </p:cNvSpPr>
              <p:nvPr/>
            </p:nvSpPr>
            <p:spPr bwMode="auto">
              <a:xfrm>
                <a:off x="3764" y="2064"/>
                <a:ext cx="0" cy="96"/>
              </a:xfrm>
              <a:prstGeom prst="line">
                <a:avLst/>
              </a:prstGeom>
              <a:noFill/>
              <a:ln w="9525">
                <a:solidFill>
                  <a:schemeClr val="bg1">
                    <a:lumMod val="95000"/>
                    <a:lumOff val="5000"/>
                  </a:schemeClr>
                </a:solidFill>
                <a:round/>
                <a:headEnd/>
                <a:tailEnd/>
              </a:ln>
            </p:spPr>
            <p:txBody>
              <a:bodyPr wrap="none" anchor="ctr">
                <a:prstTxWarp prst="textNoShape">
                  <a:avLst/>
                </a:prstTxWarp>
              </a:bodyPr>
              <a:lstStyle/>
              <a:p>
                <a:endParaRPr lang="en-US"/>
              </a:p>
            </p:txBody>
          </p:sp>
          <p:sp>
            <p:nvSpPr>
              <p:cNvPr id="62" name="Line 63"/>
              <p:cNvSpPr>
                <a:spLocks noChangeShapeType="1"/>
              </p:cNvSpPr>
              <p:nvPr/>
            </p:nvSpPr>
            <p:spPr bwMode="auto">
              <a:xfrm>
                <a:off x="3952" y="2064"/>
                <a:ext cx="0" cy="96"/>
              </a:xfrm>
              <a:prstGeom prst="line">
                <a:avLst/>
              </a:prstGeom>
              <a:noFill/>
              <a:ln w="9525">
                <a:solidFill>
                  <a:schemeClr val="bg1">
                    <a:lumMod val="95000"/>
                    <a:lumOff val="5000"/>
                  </a:schemeClr>
                </a:solidFill>
                <a:round/>
                <a:headEnd/>
                <a:tailEnd/>
              </a:ln>
            </p:spPr>
            <p:txBody>
              <a:bodyPr wrap="none" anchor="ctr">
                <a:prstTxWarp prst="textNoShape">
                  <a:avLst/>
                </a:prstTxWarp>
              </a:bodyPr>
              <a:lstStyle/>
              <a:p>
                <a:endParaRPr lang="en-US"/>
              </a:p>
            </p:txBody>
          </p:sp>
          <p:sp>
            <p:nvSpPr>
              <p:cNvPr id="63" name="Line 64"/>
              <p:cNvSpPr>
                <a:spLocks noChangeShapeType="1"/>
              </p:cNvSpPr>
              <p:nvPr/>
            </p:nvSpPr>
            <p:spPr bwMode="auto">
              <a:xfrm>
                <a:off x="4176" y="2064"/>
                <a:ext cx="0" cy="96"/>
              </a:xfrm>
              <a:prstGeom prst="line">
                <a:avLst/>
              </a:prstGeom>
              <a:noFill/>
              <a:ln w="9525">
                <a:solidFill>
                  <a:schemeClr val="bg1">
                    <a:lumMod val="95000"/>
                    <a:lumOff val="5000"/>
                  </a:schemeClr>
                </a:solidFill>
                <a:round/>
                <a:headEnd/>
                <a:tailEnd/>
              </a:ln>
            </p:spPr>
            <p:txBody>
              <a:bodyPr wrap="none" anchor="ctr">
                <a:prstTxWarp prst="textNoShape">
                  <a:avLst/>
                </a:prstTxWarp>
              </a:bodyPr>
              <a:lstStyle/>
              <a:p>
                <a:endParaRPr lang="en-US"/>
              </a:p>
            </p:txBody>
          </p:sp>
        </p:grpSp>
        <p:sp>
          <p:nvSpPr>
            <p:cNvPr id="64" name="Line 65"/>
            <p:cNvSpPr>
              <a:spLocks noChangeShapeType="1"/>
            </p:cNvSpPr>
            <p:nvPr/>
          </p:nvSpPr>
          <p:spPr bwMode="auto">
            <a:xfrm>
              <a:off x="9195142" y="1664608"/>
              <a:ext cx="0" cy="296138"/>
            </a:xfrm>
            <a:prstGeom prst="line">
              <a:avLst/>
            </a:prstGeom>
            <a:noFill/>
            <a:ln w="9525">
              <a:solidFill>
                <a:schemeClr val="bg1"/>
              </a:solidFill>
              <a:round/>
              <a:headEnd/>
              <a:tailEnd/>
            </a:ln>
          </p:spPr>
          <p:txBody>
            <a:bodyPr wrap="none" anchor="ctr">
              <a:prstTxWarp prst="textNoShape">
                <a:avLst/>
              </a:prstTxWarp>
            </a:bodyPr>
            <a:lstStyle/>
            <a:p>
              <a:endParaRPr lang="en-US"/>
            </a:p>
          </p:txBody>
        </p:sp>
        <p:sp>
          <p:nvSpPr>
            <p:cNvPr id="65" name="Line 66"/>
            <p:cNvSpPr>
              <a:spLocks noChangeShapeType="1"/>
            </p:cNvSpPr>
            <p:nvPr/>
          </p:nvSpPr>
          <p:spPr bwMode="auto">
            <a:xfrm>
              <a:off x="10833937" y="1664608"/>
              <a:ext cx="0" cy="296138"/>
            </a:xfrm>
            <a:prstGeom prst="line">
              <a:avLst/>
            </a:prstGeom>
            <a:noFill/>
            <a:ln w="9525">
              <a:solidFill>
                <a:schemeClr val="bg1"/>
              </a:solidFill>
              <a:round/>
              <a:headEnd/>
              <a:tailEnd/>
            </a:ln>
          </p:spPr>
          <p:txBody>
            <a:bodyPr wrap="none" anchor="ctr">
              <a:prstTxWarp prst="textNoShape">
                <a:avLst/>
              </a:prstTxWarp>
            </a:bodyPr>
            <a:lstStyle/>
            <a:p>
              <a:endParaRPr lang="en-US"/>
            </a:p>
          </p:txBody>
        </p:sp>
        <p:sp>
          <p:nvSpPr>
            <p:cNvPr id="66" name="Line 49"/>
            <p:cNvSpPr>
              <a:spLocks noChangeShapeType="1"/>
            </p:cNvSpPr>
            <p:nvPr/>
          </p:nvSpPr>
          <p:spPr bwMode="auto">
            <a:xfrm>
              <a:off x="10085379" y="3944457"/>
              <a:ext cx="61453" cy="277754"/>
            </a:xfrm>
            <a:prstGeom prst="line">
              <a:avLst/>
            </a:prstGeom>
            <a:ln>
              <a:headEnd/>
              <a:tailEnd type="triangle" w="med" len="me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endParaRPr lang="en-US" sz="2800"/>
            </a:p>
          </p:txBody>
        </p:sp>
      </p:grpSp>
      <p:sp>
        <p:nvSpPr>
          <p:cNvPr id="68" name="TextBox 67"/>
          <p:cNvSpPr txBox="1"/>
          <p:nvPr/>
        </p:nvSpPr>
        <p:spPr>
          <a:xfrm>
            <a:off x="7279980" y="4272677"/>
            <a:ext cx="4438716" cy="2215991"/>
          </a:xfrm>
          <a:prstGeom prst="rect">
            <a:avLst/>
          </a:prstGeom>
        </p:spPr>
        <p:txBody>
          <a:bodyPr vert="horz" wrap="none" lIns="0" tIns="0" rIns="0" bIns="0" rtlCol="0">
            <a:spAutoFit/>
          </a:bodyPr>
          <a:lstStyle/>
          <a:p>
            <a:r>
              <a:rPr lang="en-US" i="1" dirty="0" smtClean="0">
                <a:solidFill>
                  <a:srgbClr val="000000"/>
                </a:solidFill>
                <a:latin typeface="+mn-lt"/>
              </a:rPr>
              <a:t>Map</a:t>
            </a:r>
            <a:r>
              <a:rPr lang="en-US" dirty="0" smtClean="0">
                <a:solidFill>
                  <a:srgbClr val="000000"/>
                </a:solidFill>
                <a:latin typeface="+mn-lt"/>
              </a:rPr>
              <a:t>: apply application kernel</a:t>
            </a:r>
          </a:p>
          <a:p>
            <a:r>
              <a:rPr lang="en-US" dirty="0" smtClean="0">
                <a:solidFill>
                  <a:srgbClr val="000000"/>
                </a:solidFill>
                <a:latin typeface="+mn-lt"/>
              </a:rPr>
              <a:t>Function to data chunks </a:t>
            </a:r>
          </a:p>
          <a:p>
            <a:r>
              <a:rPr lang="en-US" dirty="0" smtClean="0">
                <a:solidFill>
                  <a:srgbClr val="000000"/>
                </a:solidFill>
                <a:latin typeface="+mn-lt"/>
              </a:rPr>
              <a:t>in parallel</a:t>
            </a:r>
          </a:p>
          <a:p>
            <a:endParaRPr lang="en-US" dirty="0" smtClean="0">
              <a:solidFill>
                <a:srgbClr val="000000"/>
              </a:solidFill>
              <a:latin typeface="+mn-lt"/>
            </a:endParaRPr>
          </a:p>
          <a:p>
            <a:r>
              <a:rPr lang="en-US" i="1" dirty="0" smtClean="0">
                <a:solidFill>
                  <a:srgbClr val="000000"/>
                </a:solidFill>
                <a:latin typeface="+mn-lt"/>
              </a:rPr>
              <a:t>Reduce </a:t>
            </a:r>
            <a:r>
              <a:rPr lang="en-US" dirty="0" smtClean="0">
                <a:solidFill>
                  <a:srgbClr val="000000"/>
                </a:solidFill>
                <a:latin typeface="+mn-lt"/>
              </a:rPr>
              <a:t>: apply application data </a:t>
            </a:r>
          </a:p>
          <a:p>
            <a:r>
              <a:rPr lang="en-US" dirty="0" smtClean="0">
                <a:solidFill>
                  <a:srgbClr val="000000"/>
                </a:solidFill>
                <a:latin typeface="+mn-lt"/>
              </a:rPr>
              <a:t>Reduction filter to map output.   </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Parallel Frameworks, cont.</a:t>
            </a:r>
            <a:endParaRPr lang="en-US" dirty="0"/>
          </a:p>
        </p:txBody>
      </p:sp>
      <p:sp>
        <p:nvSpPr>
          <p:cNvPr id="3" name="Text Placeholder 2"/>
          <p:cNvSpPr>
            <a:spLocks noGrp="1"/>
          </p:cNvSpPr>
          <p:nvPr>
            <p:ph type="body" sz="quarter" idx="10"/>
          </p:nvPr>
        </p:nvSpPr>
        <p:spPr>
          <a:xfrm>
            <a:off x="507868" y="1411552"/>
            <a:ext cx="11173090" cy="5146024"/>
          </a:xfrm>
        </p:spPr>
        <p:txBody>
          <a:bodyPr/>
          <a:lstStyle/>
          <a:p>
            <a:r>
              <a:rPr lang="en-US" dirty="0" smtClean="0"/>
              <a:t>Google has made </a:t>
            </a:r>
            <a:r>
              <a:rPr lang="en-US" dirty="0" err="1" smtClean="0"/>
              <a:t>MapReduce</a:t>
            </a:r>
            <a:r>
              <a:rPr lang="en-US" dirty="0" smtClean="0"/>
              <a:t> famous.</a:t>
            </a:r>
          </a:p>
          <a:p>
            <a:r>
              <a:rPr lang="en-US" dirty="0" smtClean="0"/>
              <a:t>Based on Google File System</a:t>
            </a:r>
          </a:p>
          <a:p>
            <a:pPr lvl="1"/>
            <a:r>
              <a:rPr lang="en-US" dirty="0" smtClean="0"/>
              <a:t>Parallel, distributed, redundant “read often, </a:t>
            </a:r>
            <a:br>
              <a:rPr lang="en-US" dirty="0" smtClean="0"/>
            </a:br>
            <a:r>
              <a:rPr lang="en-US" dirty="0" smtClean="0"/>
              <a:t>write infrequently” file system</a:t>
            </a:r>
          </a:p>
          <a:p>
            <a:r>
              <a:rPr lang="en-US" dirty="0" err="1" smtClean="0"/>
              <a:t>BigTable</a:t>
            </a:r>
            <a:r>
              <a:rPr lang="en-US" dirty="0" smtClean="0"/>
              <a:t> – a parallel data structure built on GFS</a:t>
            </a:r>
          </a:p>
          <a:p>
            <a:pPr lvl="1"/>
            <a:r>
              <a:rPr lang="en-US" dirty="0" smtClean="0"/>
              <a:t>Two dimensional sparse map</a:t>
            </a:r>
          </a:p>
          <a:p>
            <a:pPr lvl="2"/>
            <a:r>
              <a:rPr lang="en-US" dirty="0" smtClean="0"/>
              <a:t>Cells are time-stamped, to allow for history</a:t>
            </a:r>
          </a:p>
          <a:p>
            <a:pPr lvl="1"/>
            <a:r>
              <a:rPr lang="en-US" dirty="0" err="1" smtClean="0"/>
              <a:t>BigTable</a:t>
            </a:r>
            <a:r>
              <a:rPr lang="en-US" dirty="0" smtClean="0"/>
              <a:t> can be used as parallel input or output structure </a:t>
            </a:r>
            <a:br>
              <a:rPr lang="en-US" dirty="0" smtClean="0"/>
            </a:br>
            <a:r>
              <a:rPr lang="en-US" dirty="0" smtClean="0"/>
              <a:t>for map reduce computations.</a:t>
            </a:r>
          </a:p>
          <a:p>
            <a:r>
              <a:rPr lang="en-US" dirty="0" smtClean="0"/>
              <a:t>Open Source version: </a:t>
            </a:r>
            <a:r>
              <a:rPr lang="en-US" dirty="0" err="1" smtClean="0"/>
              <a:t>Hadoop</a:t>
            </a:r>
            <a:r>
              <a:rPr lang="en-US" dirty="0" smtClean="0"/>
              <a:t> created by Yahoo!</a:t>
            </a:r>
          </a:p>
          <a:p>
            <a:pPr lvl="1"/>
            <a:r>
              <a:rPr lang="en-US" dirty="0" smtClean="0"/>
              <a:t>Part of NSF big data program</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Beyond </a:t>
            </a:r>
            <a:r>
              <a:rPr lang="en-US" dirty="0" err="1" smtClean="0"/>
              <a:t>MapReduce</a:t>
            </a:r>
            <a:endParaRPr lang="en-US" dirty="0"/>
          </a:p>
        </p:txBody>
      </p:sp>
      <p:sp>
        <p:nvSpPr>
          <p:cNvPr id="2" name="Content Placeholder 1"/>
          <p:cNvSpPr>
            <a:spLocks noGrp="1"/>
          </p:cNvSpPr>
          <p:nvPr>
            <p:ph idx="1"/>
          </p:nvPr>
        </p:nvSpPr>
        <p:spPr>
          <a:xfrm>
            <a:off x="507868" y="1412875"/>
            <a:ext cx="6973587" cy="4524315"/>
          </a:xfrm>
        </p:spPr>
        <p:txBody>
          <a:bodyPr/>
          <a:lstStyle/>
          <a:p>
            <a:r>
              <a:rPr lang="en-US" sz="2800" dirty="0" err="1" smtClean="0"/>
              <a:t>MapReduce</a:t>
            </a:r>
            <a:r>
              <a:rPr lang="en-US" sz="2800" dirty="0" smtClean="0"/>
              <a:t> is only one instance of many possible parallel execution templates</a:t>
            </a:r>
          </a:p>
          <a:p>
            <a:r>
              <a:rPr lang="en-US" sz="2800" dirty="0" smtClean="0"/>
              <a:t>Simple parallel workflow/macro-dataflow/systolic constructs can be used to create arbitrarily nested, massively parallel execution patterns</a:t>
            </a:r>
          </a:p>
          <a:p>
            <a:r>
              <a:rPr lang="en-US" sz="2800" dirty="0" smtClean="0"/>
              <a:t>It is possible to build control and execution frameworks to run these on </a:t>
            </a:r>
            <a:br>
              <a:rPr lang="en-US" sz="2800" dirty="0" smtClean="0"/>
            </a:br>
            <a:r>
              <a:rPr lang="en-US" sz="2800" dirty="0" smtClean="0"/>
              <a:t>large data centers</a:t>
            </a:r>
          </a:p>
          <a:p>
            <a:r>
              <a:rPr lang="en-US" sz="2800" dirty="0" smtClean="0"/>
              <a:t>The parallelism effectively</a:t>
            </a:r>
            <a:br>
              <a:rPr lang="en-US" sz="2800" dirty="0" smtClean="0"/>
            </a:br>
            <a:r>
              <a:rPr lang="en-US" sz="2800" dirty="0" smtClean="0"/>
              <a:t>exploits </a:t>
            </a:r>
            <a:r>
              <a:rPr lang="en-US" sz="2800" dirty="0" err="1" smtClean="0"/>
              <a:t>manycore</a:t>
            </a:r>
            <a:endParaRPr lang="en-US" sz="2800" dirty="0"/>
          </a:p>
        </p:txBody>
      </p:sp>
      <p:sp>
        <p:nvSpPr>
          <p:cNvPr id="21" name="Oval 166"/>
          <p:cNvSpPr>
            <a:spLocks noChangeArrowheads="1"/>
          </p:cNvSpPr>
          <p:nvPr/>
        </p:nvSpPr>
        <p:spPr bwMode="auto">
          <a:xfrm>
            <a:off x="10836395" y="2300740"/>
            <a:ext cx="228402" cy="144382"/>
          </a:xfrm>
          <a:prstGeom prst="ellipse">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prstTxWarp prst="textNoShape">
              <a:avLst/>
            </a:prstTxWarp>
          </a:bodyPr>
          <a:lstStyle/>
          <a:p>
            <a:pPr>
              <a:defRPr/>
            </a:pPr>
            <a:endParaRPr lang="en-US"/>
          </a:p>
        </p:txBody>
      </p:sp>
      <p:sp>
        <p:nvSpPr>
          <p:cNvPr id="22" name="Oval 167"/>
          <p:cNvSpPr>
            <a:spLocks noChangeArrowheads="1"/>
          </p:cNvSpPr>
          <p:nvPr/>
        </p:nvSpPr>
        <p:spPr bwMode="auto">
          <a:xfrm>
            <a:off x="11214981" y="2492575"/>
            <a:ext cx="223710" cy="147410"/>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prstTxWarp prst="textNoShape">
              <a:avLst/>
            </a:prstTxWarp>
          </a:bodyPr>
          <a:lstStyle/>
          <a:p>
            <a:pPr>
              <a:defRPr/>
            </a:pPr>
            <a:endParaRPr lang="en-US"/>
          </a:p>
        </p:txBody>
      </p:sp>
      <p:sp>
        <p:nvSpPr>
          <p:cNvPr id="23" name="Oval 168"/>
          <p:cNvSpPr>
            <a:spLocks noChangeArrowheads="1"/>
          </p:cNvSpPr>
          <p:nvPr/>
        </p:nvSpPr>
        <p:spPr bwMode="auto">
          <a:xfrm>
            <a:off x="11214981" y="2833841"/>
            <a:ext cx="223710" cy="144382"/>
          </a:xfrm>
          <a:prstGeom prst="ellipse">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prstTxWarp prst="textNoShape">
              <a:avLst/>
            </a:prstTxWarp>
          </a:bodyPr>
          <a:lstStyle/>
          <a:p>
            <a:pPr>
              <a:defRPr/>
            </a:pPr>
            <a:endParaRPr lang="en-US"/>
          </a:p>
        </p:txBody>
      </p:sp>
      <p:sp>
        <p:nvSpPr>
          <p:cNvPr id="24" name="Oval 169"/>
          <p:cNvSpPr>
            <a:spLocks noChangeArrowheads="1"/>
          </p:cNvSpPr>
          <p:nvPr/>
        </p:nvSpPr>
        <p:spPr bwMode="auto">
          <a:xfrm>
            <a:off x="10914616" y="3122604"/>
            <a:ext cx="223710" cy="14741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pPr>
              <a:defRPr/>
            </a:pPr>
            <a:endParaRPr lang="en-US"/>
          </a:p>
        </p:txBody>
      </p:sp>
      <p:sp>
        <p:nvSpPr>
          <p:cNvPr id="25" name="Oval 170"/>
          <p:cNvSpPr>
            <a:spLocks noChangeArrowheads="1"/>
          </p:cNvSpPr>
          <p:nvPr/>
        </p:nvSpPr>
        <p:spPr bwMode="auto">
          <a:xfrm>
            <a:off x="10462503" y="2736913"/>
            <a:ext cx="223710" cy="144382"/>
          </a:xfrm>
          <a:prstGeom prst="ellipse">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prstTxWarp prst="textNoShape">
              <a:avLst/>
            </a:prstTxWarp>
          </a:bodyPr>
          <a:lstStyle/>
          <a:p>
            <a:pPr>
              <a:defRPr/>
            </a:pPr>
            <a:endParaRPr lang="en-US"/>
          </a:p>
        </p:txBody>
      </p:sp>
      <p:cxnSp>
        <p:nvCxnSpPr>
          <p:cNvPr id="26" name="AutoShape 171"/>
          <p:cNvCxnSpPr>
            <a:cxnSpLocks noChangeShapeType="1"/>
            <a:stCxn id="21" idx="2"/>
            <a:endCxn id="25" idx="0"/>
          </p:cNvCxnSpPr>
          <p:nvPr/>
        </p:nvCxnSpPr>
        <p:spPr bwMode="auto">
          <a:xfrm rot="10800000" flipV="1">
            <a:off x="10575140" y="2372425"/>
            <a:ext cx="262820" cy="363479"/>
          </a:xfrm>
          <a:prstGeom prst="curvedConnector2">
            <a:avLst/>
          </a:prstGeom>
          <a:noFill/>
          <a:ln w="9525">
            <a:solidFill>
              <a:schemeClr val="bg1"/>
            </a:solidFill>
            <a:round/>
            <a:headEnd/>
            <a:tailEnd type="triangle" w="med" len="med"/>
          </a:ln>
        </p:spPr>
      </p:cxnSp>
      <p:cxnSp>
        <p:nvCxnSpPr>
          <p:cNvPr id="27" name="AutoShape 172"/>
          <p:cNvCxnSpPr>
            <a:cxnSpLocks noChangeShapeType="1"/>
            <a:stCxn id="22" idx="2"/>
            <a:endCxn id="24" idx="0"/>
          </p:cNvCxnSpPr>
          <p:nvPr/>
        </p:nvCxnSpPr>
        <p:spPr bwMode="auto">
          <a:xfrm rot="10800000" flipV="1">
            <a:off x="11025689" y="2566281"/>
            <a:ext cx="187729" cy="557333"/>
          </a:xfrm>
          <a:prstGeom prst="curvedConnector2">
            <a:avLst/>
          </a:prstGeom>
          <a:noFill/>
          <a:ln w="9525">
            <a:solidFill>
              <a:schemeClr val="bg1"/>
            </a:solidFill>
            <a:round/>
            <a:headEnd/>
            <a:tailEnd type="triangle" w="med" len="med"/>
          </a:ln>
        </p:spPr>
      </p:cxnSp>
      <p:cxnSp>
        <p:nvCxnSpPr>
          <p:cNvPr id="28" name="AutoShape 173"/>
          <p:cNvCxnSpPr>
            <a:cxnSpLocks noChangeShapeType="1"/>
            <a:stCxn id="22" idx="4"/>
            <a:endCxn id="23" idx="0"/>
          </p:cNvCxnSpPr>
          <p:nvPr/>
        </p:nvCxnSpPr>
        <p:spPr bwMode="auto">
          <a:xfrm rot="5400000">
            <a:off x="11229126" y="2735902"/>
            <a:ext cx="193855" cy="0"/>
          </a:xfrm>
          <a:prstGeom prst="straightConnector1">
            <a:avLst/>
          </a:prstGeom>
          <a:noFill/>
          <a:ln w="9525">
            <a:solidFill>
              <a:schemeClr val="bg1"/>
            </a:solidFill>
            <a:round/>
            <a:headEnd/>
            <a:tailEnd type="triangle" w="med" len="med"/>
          </a:ln>
        </p:spPr>
      </p:cxnSp>
      <p:cxnSp>
        <p:nvCxnSpPr>
          <p:cNvPr id="29" name="AutoShape 174"/>
          <p:cNvCxnSpPr>
            <a:cxnSpLocks noChangeShapeType="1"/>
            <a:stCxn id="23" idx="4"/>
            <a:endCxn id="24" idx="6"/>
          </p:cNvCxnSpPr>
          <p:nvPr/>
        </p:nvCxnSpPr>
        <p:spPr bwMode="auto">
          <a:xfrm rot="5400000">
            <a:off x="11123147" y="2993402"/>
            <a:ext cx="218087" cy="187729"/>
          </a:xfrm>
          <a:prstGeom prst="curvedConnector2">
            <a:avLst/>
          </a:prstGeom>
          <a:noFill/>
          <a:ln w="9525">
            <a:solidFill>
              <a:schemeClr val="bg1"/>
            </a:solidFill>
            <a:round/>
            <a:headEnd/>
            <a:tailEnd type="triangle" w="med" len="med"/>
          </a:ln>
        </p:spPr>
      </p:cxnSp>
      <p:cxnSp>
        <p:nvCxnSpPr>
          <p:cNvPr id="30" name="AutoShape 175"/>
          <p:cNvCxnSpPr>
            <a:cxnSpLocks noChangeShapeType="1"/>
            <a:stCxn id="25" idx="4"/>
            <a:endCxn id="24" idx="2"/>
          </p:cNvCxnSpPr>
          <p:nvPr/>
        </p:nvCxnSpPr>
        <p:spPr bwMode="auto">
          <a:xfrm rot="16200000" flipH="1">
            <a:off x="10586589" y="2869846"/>
            <a:ext cx="315014" cy="337911"/>
          </a:xfrm>
          <a:prstGeom prst="curvedConnector2">
            <a:avLst/>
          </a:prstGeom>
          <a:noFill/>
          <a:ln w="9525">
            <a:solidFill>
              <a:schemeClr val="bg1"/>
            </a:solidFill>
            <a:round/>
            <a:headEnd/>
            <a:tailEnd type="triangle" w="med" len="med"/>
          </a:ln>
        </p:spPr>
      </p:cxnSp>
      <p:cxnSp>
        <p:nvCxnSpPr>
          <p:cNvPr id="31" name="AutoShape 176"/>
          <p:cNvCxnSpPr>
            <a:cxnSpLocks noChangeShapeType="1"/>
            <a:endCxn id="21" idx="0"/>
          </p:cNvCxnSpPr>
          <p:nvPr/>
        </p:nvCxnSpPr>
        <p:spPr bwMode="auto">
          <a:xfrm flipH="1">
            <a:off x="10950598" y="2120009"/>
            <a:ext cx="1563" cy="179720"/>
          </a:xfrm>
          <a:prstGeom prst="straightConnector1">
            <a:avLst/>
          </a:prstGeom>
          <a:noFill/>
          <a:ln w="9525">
            <a:solidFill>
              <a:schemeClr val="bg1"/>
            </a:solidFill>
            <a:round/>
            <a:headEnd/>
            <a:tailEnd type="triangle" w="med" len="med"/>
          </a:ln>
        </p:spPr>
      </p:cxnSp>
      <p:sp>
        <p:nvSpPr>
          <p:cNvPr id="32" name="Line 177"/>
          <p:cNvSpPr>
            <a:spLocks noChangeShapeType="1"/>
          </p:cNvSpPr>
          <p:nvPr/>
        </p:nvSpPr>
        <p:spPr bwMode="auto">
          <a:xfrm>
            <a:off x="11063234" y="2396656"/>
            <a:ext cx="201808" cy="108034"/>
          </a:xfrm>
          <a:prstGeom prst="line">
            <a:avLst/>
          </a:prstGeom>
          <a:ln>
            <a:solidFill>
              <a:srgbClr val="000000"/>
            </a:solidFill>
            <a:headEnd/>
            <a:tailEnd type="triangle" w="med" len="med"/>
          </a:ln>
        </p:spPr>
        <p:style>
          <a:lnRef idx="1">
            <a:schemeClr val="accent3"/>
          </a:lnRef>
          <a:fillRef idx="2">
            <a:schemeClr val="accent3"/>
          </a:fillRef>
          <a:effectRef idx="1">
            <a:schemeClr val="accent3"/>
          </a:effectRef>
          <a:fontRef idx="minor">
            <a:schemeClr val="dk1"/>
          </a:fontRef>
        </p:style>
        <p:txBody>
          <a:bodyPr wrap="none" anchor="ctr">
            <a:prstTxWarp prst="textNoShape">
              <a:avLst/>
            </a:prstTxWarp>
          </a:bodyPr>
          <a:lstStyle/>
          <a:p>
            <a:endParaRPr lang="en-US"/>
          </a:p>
        </p:txBody>
      </p:sp>
      <p:sp>
        <p:nvSpPr>
          <p:cNvPr id="33" name="Line 178"/>
          <p:cNvSpPr>
            <a:spLocks noChangeShapeType="1"/>
          </p:cNvSpPr>
          <p:nvPr/>
        </p:nvSpPr>
        <p:spPr bwMode="auto">
          <a:xfrm>
            <a:off x="11321361" y="2131116"/>
            <a:ext cx="0" cy="365497"/>
          </a:xfrm>
          <a:prstGeom prst="line">
            <a:avLst/>
          </a:prstGeom>
          <a:noFill/>
          <a:ln w="9525">
            <a:solidFill>
              <a:schemeClr val="bg1"/>
            </a:solidFill>
            <a:round/>
            <a:headEnd/>
            <a:tailEnd type="triangle" w="med" len="med"/>
          </a:ln>
        </p:spPr>
        <p:txBody>
          <a:bodyPr wrap="none" anchor="ctr">
            <a:prstTxWarp prst="textNoShape">
              <a:avLst/>
            </a:prstTxWarp>
          </a:bodyPr>
          <a:lstStyle/>
          <a:p>
            <a:endParaRPr lang="en-US"/>
          </a:p>
        </p:txBody>
      </p:sp>
      <p:sp>
        <p:nvSpPr>
          <p:cNvPr id="34" name="Line 179"/>
          <p:cNvSpPr>
            <a:spLocks noChangeShapeType="1"/>
          </p:cNvSpPr>
          <p:nvPr/>
        </p:nvSpPr>
        <p:spPr bwMode="auto">
          <a:xfrm flipH="1">
            <a:off x="10186200" y="3269004"/>
            <a:ext cx="836358" cy="364842"/>
          </a:xfrm>
          <a:prstGeom prst="line">
            <a:avLst/>
          </a:prstGeom>
          <a:noFill/>
          <a:ln w="9525">
            <a:solidFill>
              <a:schemeClr val="bg1"/>
            </a:solidFill>
            <a:round/>
            <a:headEnd/>
            <a:tailEnd type="triangle" w="med" len="med"/>
          </a:ln>
        </p:spPr>
        <p:txBody>
          <a:bodyPr wrap="none" anchor="ctr">
            <a:prstTxWarp prst="textNoShape">
              <a:avLst/>
            </a:prstTxWarp>
          </a:bodyPr>
          <a:lstStyle/>
          <a:p>
            <a:endParaRPr lang="en-US"/>
          </a:p>
        </p:txBody>
      </p:sp>
      <p:sp>
        <p:nvSpPr>
          <p:cNvPr id="134" name="Oval 166"/>
          <p:cNvSpPr>
            <a:spLocks noChangeArrowheads="1"/>
          </p:cNvSpPr>
          <p:nvPr/>
        </p:nvSpPr>
        <p:spPr bwMode="auto">
          <a:xfrm>
            <a:off x="8831580" y="2258939"/>
            <a:ext cx="228402" cy="144382"/>
          </a:xfrm>
          <a:prstGeom prst="ellipse">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prstTxWarp prst="textNoShape">
              <a:avLst/>
            </a:prstTxWarp>
          </a:bodyPr>
          <a:lstStyle/>
          <a:p>
            <a:pPr>
              <a:defRPr/>
            </a:pPr>
            <a:endParaRPr lang="en-US"/>
          </a:p>
        </p:txBody>
      </p:sp>
      <p:sp>
        <p:nvSpPr>
          <p:cNvPr id="135" name="Oval 167"/>
          <p:cNvSpPr>
            <a:spLocks noChangeArrowheads="1"/>
          </p:cNvSpPr>
          <p:nvPr/>
        </p:nvSpPr>
        <p:spPr bwMode="auto">
          <a:xfrm>
            <a:off x="9210166" y="2450775"/>
            <a:ext cx="223710" cy="147410"/>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prstTxWarp prst="textNoShape">
              <a:avLst/>
            </a:prstTxWarp>
          </a:bodyPr>
          <a:lstStyle/>
          <a:p>
            <a:pPr>
              <a:defRPr/>
            </a:pPr>
            <a:endParaRPr lang="en-US"/>
          </a:p>
        </p:txBody>
      </p:sp>
      <p:sp>
        <p:nvSpPr>
          <p:cNvPr id="136" name="Oval 168"/>
          <p:cNvSpPr>
            <a:spLocks noChangeArrowheads="1"/>
          </p:cNvSpPr>
          <p:nvPr/>
        </p:nvSpPr>
        <p:spPr bwMode="auto">
          <a:xfrm>
            <a:off x="9210166" y="2792040"/>
            <a:ext cx="223710" cy="144382"/>
          </a:xfrm>
          <a:prstGeom prst="ellipse">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prstTxWarp prst="textNoShape">
              <a:avLst/>
            </a:prstTxWarp>
          </a:bodyPr>
          <a:lstStyle/>
          <a:p>
            <a:pPr>
              <a:defRPr/>
            </a:pPr>
            <a:endParaRPr lang="en-US"/>
          </a:p>
        </p:txBody>
      </p:sp>
      <p:sp>
        <p:nvSpPr>
          <p:cNvPr id="137" name="Oval 169"/>
          <p:cNvSpPr>
            <a:spLocks noChangeArrowheads="1"/>
          </p:cNvSpPr>
          <p:nvPr/>
        </p:nvSpPr>
        <p:spPr bwMode="auto">
          <a:xfrm>
            <a:off x="8909802" y="3080803"/>
            <a:ext cx="223710" cy="14741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pPr>
              <a:defRPr/>
            </a:pPr>
            <a:endParaRPr lang="en-US"/>
          </a:p>
        </p:txBody>
      </p:sp>
      <p:sp>
        <p:nvSpPr>
          <p:cNvPr id="138" name="Oval 170"/>
          <p:cNvSpPr>
            <a:spLocks noChangeArrowheads="1"/>
          </p:cNvSpPr>
          <p:nvPr/>
        </p:nvSpPr>
        <p:spPr bwMode="auto">
          <a:xfrm>
            <a:off x="8457688" y="2695113"/>
            <a:ext cx="223710" cy="144382"/>
          </a:xfrm>
          <a:prstGeom prst="ellipse">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prstTxWarp prst="textNoShape">
              <a:avLst/>
            </a:prstTxWarp>
          </a:bodyPr>
          <a:lstStyle/>
          <a:p>
            <a:pPr>
              <a:defRPr/>
            </a:pPr>
            <a:endParaRPr lang="en-US"/>
          </a:p>
        </p:txBody>
      </p:sp>
      <p:cxnSp>
        <p:nvCxnSpPr>
          <p:cNvPr id="139" name="AutoShape 171"/>
          <p:cNvCxnSpPr>
            <a:cxnSpLocks noChangeShapeType="1"/>
            <a:stCxn id="134" idx="2"/>
            <a:endCxn id="138" idx="0"/>
          </p:cNvCxnSpPr>
          <p:nvPr/>
        </p:nvCxnSpPr>
        <p:spPr bwMode="auto">
          <a:xfrm rot="10800000" flipV="1">
            <a:off x="8570326" y="2330624"/>
            <a:ext cx="262820" cy="363479"/>
          </a:xfrm>
          <a:prstGeom prst="curvedConnector2">
            <a:avLst/>
          </a:prstGeom>
          <a:noFill/>
          <a:ln w="9525">
            <a:solidFill>
              <a:schemeClr val="bg1"/>
            </a:solidFill>
            <a:round/>
            <a:headEnd/>
            <a:tailEnd type="triangle" w="med" len="med"/>
          </a:ln>
        </p:spPr>
      </p:cxnSp>
      <p:cxnSp>
        <p:nvCxnSpPr>
          <p:cNvPr id="140" name="AutoShape 172"/>
          <p:cNvCxnSpPr>
            <a:cxnSpLocks noChangeShapeType="1"/>
            <a:stCxn id="135" idx="2"/>
            <a:endCxn id="137" idx="0"/>
          </p:cNvCxnSpPr>
          <p:nvPr/>
        </p:nvCxnSpPr>
        <p:spPr bwMode="auto">
          <a:xfrm rot="10800000" flipV="1">
            <a:off x="9020874" y="2524481"/>
            <a:ext cx="187729" cy="557333"/>
          </a:xfrm>
          <a:prstGeom prst="curvedConnector2">
            <a:avLst/>
          </a:prstGeom>
          <a:noFill/>
          <a:ln w="9525">
            <a:solidFill>
              <a:schemeClr val="bg1"/>
            </a:solidFill>
            <a:round/>
            <a:headEnd/>
            <a:tailEnd type="triangle" w="med" len="med"/>
          </a:ln>
        </p:spPr>
      </p:cxnSp>
      <p:cxnSp>
        <p:nvCxnSpPr>
          <p:cNvPr id="141" name="AutoShape 173"/>
          <p:cNvCxnSpPr>
            <a:cxnSpLocks noChangeShapeType="1"/>
            <a:stCxn id="135" idx="4"/>
            <a:endCxn id="136" idx="0"/>
          </p:cNvCxnSpPr>
          <p:nvPr/>
        </p:nvCxnSpPr>
        <p:spPr bwMode="auto">
          <a:xfrm rot="5400000">
            <a:off x="9224311" y="2694102"/>
            <a:ext cx="193855" cy="0"/>
          </a:xfrm>
          <a:prstGeom prst="straightConnector1">
            <a:avLst/>
          </a:prstGeom>
          <a:noFill/>
          <a:ln w="9525">
            <a:solidFill>
              <a:schemeClr val="bg1"/>
            </a:solidFill>
            <a:round/>
            <a:headEnd/>
            <a:tailEnd type="triangle" w="med" len="med"/>
          </a:ln>
        </p:spPr>
      </p:cxnSp>
      <p:cxnSp>
        <p:nvCxnSpPr>
          <p:cNvPr id="142" name="AutoShape 174"/>
          <p:cNvCxnSpPr>
            <a:cxnSpLocks noChangeShapeType="1"/>
            <a:stCxn id="136" idx="4"/>
            <a:endCxn id="137" idx="6"/>
          </p:cNvCxnSpPr>
          <p:nvPr/>
        </p:nvCxnSpPr>
        <p:spPr bwMode="auto">
          <a:xfrm rot="5400000">
            <a:off x="9118332" y="2951601"/>
            <a:ext cx="218087" cy="187729"/>
          </a:xfrm>
          <a:prstGeom prst="curvedConnector2">
            <a:avLst/>
          </a:prstGeom>
          <a:noFill/>
          <a:ln w="9525">
            <a:solidFill>
              <a:schemeClr val="bg1"/>
            </a:solidFill>
            <a:round/>
            <a:headEnd/>
            <a:tailEnd type="triangle" w="med" len="med"/>
          </a:ln>
        </p:spPr>
      </p:cxnSp>
      <p:cxnSp>
        <p:nvCxnSpPr>
          <p:cNvPr id="143" name="AutoShape 175"/>
          <p:cNvCxnSpPr>
            <a:cxnSpLocks noChangeShapeType="1"/>
            <a:stCxn id="138" idx="4"/>
            <a:endCxn id="137" idx="2"/>
          </p:cNvCxnSpPr>
          <p:nvPr/>
        </p:nvCxnSpPr>
        <p:spPr bwMode="auto">
          <a:xfrm rot="16200000" flipH="1">
            <a:off x="8581773" y="2828045"/>
            <a:ext cx="315014" cy="337911"/>
          </a:xfrm>
          <a:prstGeom prst="curvedConnector2">
            <a:avLst/>
          </a:prstGeom>
          <a:noFill/>
          <a:ln w="9525">
            <a:solidFill>
              <a:schemeClr val="bg1"/>
            </a:solidFill>
            <a:round/>
            <a:headEnd/>
            <a:tailEnd type="triangle" w="med" len="med"/>
          </a:ln>
        </p:spPr>
      </p:cxnSp>
      <p:cxnSp>
        <p:nvCxnSpPr>
          <p:cNvPr id="144" name="AutoShape 176"/>
          <p:cNvCxnSpPr>
            <a:cxnSpLocks noChangeShapeType="1"/>
            <a:endCxn id="134" idx="0"/>
          </p:cNvCxnSpPr>
          <p:nvPr/>
        </p:nvCxnSpPr>
        <p:spPr bwMode="auto">
          <a:xfrm flipH="1">
            <a:off x="8945783" y="2078209"/>
            <a:ext cx="1563" cy="179720"/>
          </a:xfrm>
          <a:prstGeom prst="straightConnector1">
            <a:avLst/>
          </a:prstGeom>
          <a:noFill/>
          <a:ln w="9525">
            <a:solidFill>
              <a:schemeClr val="bg1"/>
            </a:solidFill>
            <a:round/>
            <a:headEnd/>
            <a:tailEnd type="triangle" w="med" len="med"/>
          </a:ln>
        </p:spPr>
      </p:cxnSp>
      <p:sp>
        <p:nvSpPr>
          <p:cNvPr id="145" name="Line 177"/>
          <p:cNvSpPr>
            <a:spLocks noChangeShapeType="1"/>
          </p:cNvSpPr>
          <p:nvPr/>
        </p:nvSpPr>
        <p:spPr bwMode="auto">
          <a:xfrm>
            <a:off x="9058419" y="2354856"/>
            <a:ext cx="201808" cy="108034"/>
          </a:xfrm>
          <a:prstGeom prst="line">
            <a:avLst/>
          </a:prstGeom>
          <a:ln>
            <a:solidFill>
              <a:srgbClr val="000000"/>
            </a:solidFill>
            <a:headEnd/>
            <a:tailEnd type="triangle" w="med" len="med"/>
          </a:ln>
        </p:spPr>
        <p:style>
          <a:lnRef idx="1">
            <a:schemeClr val="accent4"/>
          </a:lnRef>
          <a:fillRef idx="3">
            <a:schemeClr val="accent4"/>
          </a:fillRef>
          <a:effectRef idx="2">
            <a:schemeClr val="accent4"/>
          </a:effectRef>
          <a:fontRef idx="minor">
            <a:schemeClr val="lt1"/>
          </a:fontRef>
        </p:style>
        <p:txBody>
          <a:bodyPr wrap="none" anchor="ctr">
            <a:prstTxWarp prst="textNoShape">
              <a:avLst/>
            </a:prstTxWarp>
          </a:bodyPr>
          <a:lstStyle/>
          <a:p>
            <a:endParaRPr lang="en-US"/>
          </a:p>
        </p:txBody>
      </p:sp>
      <p:sp>
        <p:nvSpPr>
          <p:cNvPr id="146" name="Line 178"/>
          <p:cNvSpPr>
            <a:spLocks noChangeShapeType="1"/>
          </p:cNvSpPr>
          <p:nvPr/>
        </p:nvSpPr>
        <p:spPr bwMode="auto">
          <a:xfrm>
            <a:off x="9316546" y="2089316"/>
            <a:ext cx="0" cy="365497"/>
          </a:xfrm>
          <a:prstGeom prst="line">
            <a:avLst/>
          </a:prstGeom>
          <a:noFill/>
          <a:ln w="9525">
            <a:solidFill>
              <a:schemeClr val="bg1"/>
            </a:solidFill>
            <a:round/>
            <a:headEnd/>
            <a:tailEnd type="triangle" w="med" len="med"/>
          </a:ln>
        </p:spPr>
        <p:txBody>
          <a:bodyPr wrap="none" anchor="ctr">
            <a:prstTxWarp prst="textNoShape">
              <a:avLst/>
            </a:prstTxWarp>
          </a:bodyPr>
          <a:lstStyle/>
          <a:p>
            <a:endParaRPr lang="en-US"/>
          </a:p>
        </p:txBody>
      </p:sp>
      <p:sp>
        <p:nvSpPr>
          <p:cNvPr id="147" name="Line 179"/>
          <p:cNvSpPr>
            <a:spLocks noChangeShapeType="1"/>
          </p:cNvSpPr>
          <p:nvPr/>
        </p:nvSpPr>
        <p:spPr bwMode="auto">
          <a:xfrm>
            <a:off x="9017745" y="3227204"/>
            <a:ext cx="952266" cy="406642"/>
          </a:xfrm>
          <a:prstGeom prst="line">
            <a:avLst/>
          </a:prstGeom>
          <a:noFill/>
          <a:ln w="9525">
            <a:solidFill>
              <a:schemeClr val="bg1"/>
            </a:solidFill>
            <a:round/>
            <a:headEnd/>
            <a:tailEnd type="triangle" w="med" len="med"/>
          </a:ln>
        </p:spPr>
        <p:txBody>
          <a:bodyPr wrap="none" anchor="ctr">
            <a:prstTxWarp prst="textNoShape">
              <a:avLst/>
            </a:prstTxWarp>
          </a:bodyPr>
          <a:lstStyle/>
          <a:p>
            <a:endParaRPr lang="en-US"/>
          </a:p>
        </p:txBody>
      </p:sp>
      <p:sp>
        <p:nvSpPr>
          <p:cNvPr id="148" name="TextBox 147"/>
          <p:cNvSpPr txBox="1"/>
          <p:nvPr/>
        </p:nvSpPr>
        <p:spPr>
          <a:xfrm>
            <a:off x="9590088" y="2424078"/>
            <a:ext cx="827199" cy="580593"/>
          </a:xfrm>
          <a:prstGeom prst="rect">
            <a:avLst/>
          </a:prstGeom>
          <a:noFill/>
          <a:ln>
            <a:noFill/>
          </a:ln>
        </p:spPr>
        <p:txBody>
          <a:bodyPr wrap="none" rtlCol="0">
            <a:spAutoFit/>
          </a:bodyPr>
          <a:lstStyle/>
          <a:p>
            <a:r>
              <a:rPr lang="en-US" dirty="0" smtClean="0">
                <a:solidFill>
                  <a:srgbClr val="000000"/>
                </a:solidFill>
              </a:rPr>
              <a:t>…..</a:t>
            </a:r>
            <a:endParaRPr lang="en-US" dirty="0">
              <a:solidFill>
                <a:srgbClr val="000000"/>
              </a:solidFill>
            </a:endParaRPr>
          </a:p>
        </p:txBody>
      </p:sp>
      <p:sp>
        <p:nvSpPr>
          <p:cNvPr id="149" name="Oval 148"/>
          <p:cNvSpPr/>
          <p:nvPr/>
        </p:nvSpPr>
        <p:spPr>
          <a:xfrm>
            <a:off x="9970011" y="1368474"/>
            <a:ext cx="253282" cy="191659"/>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4" name="Straight Connector 183"/>
          <p:cNvCxnSpPr>
            <a:stCxn id="149" idx="5"/>
          </p:cNvCxnSpPr>
          <p:nvPr/>
        </p:nvCxnSpPr>
        <p:spPr>
          <a:xfrm rot="16200000" flipH="1">
            <a:off x="10264956" y="1453312"/>
            <a:ext cx="599049" cy="756559"/>
          </a:xfrm>
          <a:prstGeom prst="line">
            <a:avLst/>
          </a:prstGeom>
          <a:ln w="15875"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86" name="Straight Connector 185"/>
          <p:cNvCxnSpPr>
            <a:stCxn id="149" idx="6"/>
          </p:cNvCxnSpPr>
          <p:nvPr/>
        </p:nvCxnSpPr>
        <p:spPr>
          <a:xfrm>
            <a:off x="10223294" y="1464304"/>
            <a:ext cx="1097745" cy="666811"/>
          </a:xfrm>
          <a:prstGeom prst="line">
            <a:avLst/>
          </a:prstGeom>
          <a:ln w="15875"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88" name="Straight Connector 187"/>
          <p:cNvCxnSpPr>
            <a:stCxn id="149" idx="3"/>
          </p:cNvCxnSpPr>
          <p:nvPr/>
        </p:nvCxnSpPr>
        <p:spPr>
          <a:xfrm rot="5400000">
            <a:off x="9391101" y="1462206"/>
            <a:ext cx="546142" cy="685862"/>
          </a:xfrm>
          <a:prstGeom prst="line">
            <a:avLst/>
          </a:prstGeom>
          <a:ln w="15875"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0" name="Straight Connector 189"/>
          <p:cNvCxnSpPr>
            <a:stCxn id="149" idx="2"/>
          </p:cNvCxnSpPr>
          <p:nvPr/>
        </p:nvCxnSpPr>
        <p:spPr>
          <a:xfrm rot="10800000" flipV="1">
            <a:off x="8945781" y="1464304"/>
            <a:ext cx="1024229" cy="613904"/>
          </a:xfrm>
          <a:prstGeom prst="line">
            <a:avLst/>
          </a:prstGeom>
          <a:ln w="1587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192" name="Oval 191"/>
          <p:cNvSpPr/>
          <p:nvPr/>
        </p:nvSpPr>
        <p:spPr>
          <a:xfrm>
            <a:off x="9932919" y="3581597"/>
            <a:ext cx="253282" cy="191659"/>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Oval 170"/>
          <p:cNvSpPr>
            <a:spLocks noChangeArrowheads="1"/>
          </p:cNvSpPr>
          <p:nvPr/>
        </p:nvSpPr>
        <p:spPr bwMode="auto">
          <a:xfrm>
            <a:off x="10218424" y="4579619"/>
            <a:ext cx="269704" cy="151919"/>
          </a:xfrm>
          <a:prstGeom prst="ellipse">
            <a:avLst/>
          </a:prstGeom>
          <a:ln>
            <a:headEnd/>
            <a:tailEnd/>
          </a:ln>
          <a:effectLst>
            <a:outerShdw blurRad="50800" dist="38100" dir="222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wrap="none" anchor="ctr">
            <a:prstTxWarp prst="textNoShape">
              <a:avLst/>
            </a:prstTxWarp>
          </a:bodyPr>
          <a:lstStyle/>
          <a:p>
            <a:pPr>
              <a:defRPr/>
            </a:pPr>
            <a:endParaRPr lang="en-US"/>
          </a:p>
        </p:txBody>
      </p:sp>
      <p:sp>
        <p:nvSpPr>
          <p:cNvPr id="194" name="Oval 169"/>
          <p:cNvSpPr>
            <a:spLocks noChangeArrowheads="1"/>
          </p:cNvSpPr>
          <p:nvPr/>
        </p:nvSpPr>
        <p:spPr bwMode="auto">
          <a:xfrm>
            <a:off x="10216834" y="4908952"/>
            <a:ext cx="269704" cy="155105"/>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pPr>
              <a:defRPr/>
            </a:pPr>
            <a:endParaRPr lang="en-US"/>
          </a:p>
        </p:txBody>
      </p:sp>
      <p:sp>
        <p:nvSpPr>
          <p:cNvPr id="195" name="Oval 170"/>
          <p:cNvSpPr>
            <a:spLocks noChangeArrowheads="1"/>
          </p:cNvSpPr>
          <p:nvPr/>
        </p:nvSpPr>
        <p:spPr bwMode="auto">
          <a:xfrm>
            <a:off x="9989809" y="6072057"/>
            <a:ext cx="269704" cy="151919"/>
          </a:xfrm>
          <a:prstGeom prst="ellipse">
            <a:avLst/>
          </a:prstGeom>
          <a:ln>
            <a:headEnd/>
            <a:tailEnd/>
          </a:ln>
          <a:effectLst>
            <a:outerShdw blurRad="50800" dist="38100" dir="2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wrap="none" anchor="ctr">
            <a:prstTxWarp prst="textNoShape">
              <a:avLst/>
            </a:prstTxWarp>
          </a:bodyPr>
          <a:lstStyle/>
          <a:p>
            <a:pPr>
              <a:defRPr/>
            </a:pPr>
            <a:endParaRPr lang="en-US"/>
          </a:p>
        </p:txBody>
      </p:sp>
      <p:sp>
        <p:nvSpPr>
          <p:cNvPr id="196" name="Oval 169"/>
          <p:cNvSpPr>
            <a:spLocks noChangeArrowheads="1"/>
          </p:cNvSpPr>
          <p:nvPr/>
        </p:nvSpPr>
        <p:spPr bwMode="auto">
          <a:xfrm>
            <a:off x="9944613" y="4132242"/>
            <a:ext cx="269704" cy="155105"/>
          </a:xfrm>
          <a:prstGeom prst="ellipse">
            <a:avLst/>
          </a:prstGeom>
          <a:gradFill rotWithShape="0">
            <a:gsLst>
              <a:gs pos="0">
                <a:srgbClr val="67C07D">
                  <a:gamma/>
                  <a:shade val="46275"/>
                  <a:invGamma/>
                </a:srgbClr>
              </a:gs>
              <a:gs pos="100000">
                <a:srgbClr val="67C07D"/>
              </a:gs>
            </a:gsLst>
            <a:lin ang="5400000" scaled="1"/>
          </a:gradFill>
          <a:ln w="9525">
            <a:solidFill>
              <a:schemeClr val="bg1"/>
            </a:solidFill>
            <a:round/>
            <a:headEnd/>
            <a:tailEnd/>
          </a:ln>
          <a:effectLst>
            <a:outerShdw blurRad="63500" dist="35921" dir="2700000" algn="ctr" rotWithShape="0">
              <a:schemeClr val="bg2"/>
            </a:outerShdw>
          </a:effectLst>
        </p:spPr>
        <p:txBody>
          <a:bodyPr wrap="none" anchor="ctr">
            <a:prstTxWarp prst="textNoShape">
              <a:avLst/>
            </a:prstTxWarp>
          </a:bodyPr>
          <a:lstStyle/>
          <a:p>
            <a:pPr>
              <a:defRPr/>
            </a:pPr>
            <a:endParaRPr lang="en-US"/>
          </a:p>
        </p:txBody>
      </p:sp>
      <p:cxnSp>
        <p:nvCxnSpPr>
          <p:cNvPr id="197" name="AutoShape 176"/>
          <p:cNvCxnSpPr>
            <a:cxnSpLocks noChangeShapeType="1"/>
            <a:stCxn id="193" idx="4"/>
            <a:endCxn id="194" idx="0"/>
          </p:cNvCxnSpPr>
          <p:nvPr/>
        </p:nvCxnSpPr>
        <p:spPr bwMode="auto">
          <a:xfrm rot="5400000">
            <a:off x="10263775" y="4819448"/>
            <a:ext cx="177414" cy="1590"/>
          </a:xfrm>
          <a:prstGeom prst="straightConnector1">
            <a:avLst/>
          </a:prstGeom>
          <a:noFill/>
          <a:ln w="9525">
            <a:solidFill>
              <a:schemeClr val="bg1"/>
            </a:solidFill>
            <a:round/>
            <a:headEnd/>
            <a:tailEnd type="triangle" w="med" len="med"/>
          </a:ln>
        </p:spPr>
      </p:cxnSp>
      <p:cxnSp>
        <p:nvCxnSpPr>
          <p:cNvPr id="201" name="AutoShape 176"/>
          <p:cNvCxnSpPr>
            <a:cxnSpLocks noChangeShapeType="1"/>
          </p:cNvCxnSpPr>
          <p:nvPr/>
        </p:nvCxnSpPr>
        <p:spPr bwMode="auto">
          <a:xfrm rot="5400000">
            <a:off x="10265365" y="5151970"/>
            <a:ext cx="177414" cy="1590"/>
          </a:xfrm>
          <a:prstGeom prst="straightConnector1">
            <a:avLst/>
          </a:prstGeom>
          <a:noFill/>
          <a:ln w="9525">
            <a:solidFill>
              <a:schemeClr val="bg1"/>
            </a:solidFill>
            <a:round/>
            <a:headEnd/>
            <a:tailEnd type="triangle" w="med" len="med"/>
          </a:ln>
        </p:spPr>
      </p:cxnSp>
      <p:sp>
        <p:nvSpPr>
          <p:cNvPr id="202" name="Oval 170"/>
          <p:cNvSpPr>
            <a:spLocks noChangeArrowheads="1"/>
          </p:cNvSpPr>
          <p:nvPr/>
        </p:nvSpPr>
        <p:spPr bwMode="auto">
          <a:xfrm>
            <a:off x="10220016" y="5271713"/>
            <a:ext cx="269704" cy="151919"/>
          </a:xfrm>
          <a:prstGeom prst="ellipse">
            <a:avLst/>
          </a:prstGeom>
          <a:ln>
            <a:headEnd/>
            <a:tailEnd/>
          </a:ln>
          <a:effectLst>
            <a:outerShdw blurRad="50800" dist="381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wrap="none" anchor="ctr">
            <a:prstTxWarp prst="textNoShape">
              <a:avLst/>
            </a:prstTxWarp>
          </a:bodyPr>
          <a:lstStyle/>
          <a:p>
            <a:pPr>
              <a:defRPr/>
            </a:pPr>
            <a:endParaRPr lang="en-US"/>
          </a:p>
        </p:txBody>
      </p:sp>
      <p:sp>
        <p:nvSpPr>
          <p:cNvPr id="203" name="Oval 169"/>
          <p:cNvSpPr>
            <a:spLocks noChangeArrowheads="1"/>
          </p:cNvSpPr>
          <p:nvPr/>
        </p:nvSpPr>
        <p:spPr bwMode="auto">
          <a:xfrm>
            <a:off x="10218424" y="5601046"/>
            <a:ext cx="269704" cy="155105"/>
          </a:xfrm>
          <a:prstGeom prst="ellipse">
            <a:avLst/>
          </a:prstGeom>
          <a:ln>
            <a:headEnd/>
            <a:tailEnd/>
          </a:ln>
          <a:effectLst>
            <a:outerShdw blurRad="50800" dist="38100" dir="294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pPr>
              <a:defRPr/>
            </a:pPr>
            <a:endParaRPr lang="en-US"/>
          </a:p>
        </p:txBody>
      </p:sp>
      <p:cxnSp>
        <p:nvCxnSpPr>
          <p:cNvPr id="204" name="AutoShape 176"/>
          <p:cNvCxnSpPr>
            <a:cxnSpLocks noChangeShapeType="1"/>
            <a:stCxn id="202" idx="4"/>
            <a:endCxn id="203" idx="0"/>
          </p:cNvCxnSpPr>
          <p:nvPr/>
        </p:nvCxnSpPr>
        <p:spPr bwMode="auto">
          <a:xfrm rot="5400000">
            <a:off x="10265365" y="5511542"/>
            <a:ext cx="177414" cy="1590"/>
          </a:xfrm>
          <a:prstGeom prst="straightConnector1">
            <a:avLst/>
          </a:prstGeom>
          <a:noFill/>
          <a:ln w="9525">
            <a:solidFill>
              <a:schemeClr val="bg1"/>
            </a:solidFill>
            <a:round/>
            <a:headEnd/>
            <a:tailEnd type="triangle" w="med" len="med"/>
          </a:ln>
        </p:spPr>
      </p:cxnSp>
      <p:cxnSp>
        <p:nvCxnSpPr>
          <p:cNvPr id="205" name="AutoShape 176"/>
          <p:cNvCxnSpPr>
            <a:cxnSpLocks noChangeShapeType="1"/>
            <a:stCxn id="203" idx="4"/>
            <a:endCxn id="195" idx="0"/>
          </p:cNvCxnSpPr>
          <p:nvPr/>
        </p:nvCxnSpPr>
        <p:spPr bwMode="auto">
          <a:xfrm rot="5400000">
            <a:off x="10081018" y="5799794"/>
            <a:ext cx="315907" cy="228616"/>
          </a:xfrm>
          <a:prstGeom prst="straightConnector1">
            <a:avLst/>
          </a:prstGeom>
          <a:noFill/>
          <a:ln w="9525">
            <a:solidFill>
              <a:schemeClr val="bg1"/>
            </a:solidFill>
            <a:round/>
            <a:headEnd/>
            <a:tailEnd type="triangle" w="med" len="med"/>
          </a:ln>
        </p:spPr>
      </p:cxnSp>
      <p:sp>
        <p:nvSpPr>
          <p:cNvPr id="207" name="Oval 170"/>
          <p:cNvSpPr>
            <a:spLocks noChangeArrowheads="1"/>
          </p:cNvSpPr>
          <p:nvPr/>
        </p:nvSpPr>
        <p:spPr bwMode="auto">
          <a:xfrm>
            <a:off x="10827544" y="4580385"/>
            <a:ext cx="269704" cy="151919"/>
          </a:xfrm>
          <a:prstGeom prst="ellipse">
            <a:avLst/>
          </a:prstGeom>
          <a:ln>
            <a:headEnd/>
            <a:tailEnd/>
          </a:ln>
          <a:effectLst>
            <a:outerShdw blurRad="50800" dist="38100" dir="222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wrap="none" anchor="ctr">
            <a:prstTxWarp prst="textNoShape">
              <a:avLst/>
            </a:prstTxWarp>
          </a:bodyPr>
          <a:lstStyle/>
          <a:p>
            <a:pPr>
              <a:defRPr/>
            </a:pPr>
            <a:endParaRPr lang="en-US"/>
          </a:p>
        </p:txBody>
      </p:sp>
      <p:sp>
        <p:nvSpPr>
          <p:cNvPr id="208" name="Oval 169"/>
          <p:cNvSpPr>
            <a:spLocks noChangeArrowheads="1"/>
          </p:cNvSpPr>
          <p:nvPr/>
        </p:nvSpPr>
        <p:spPr bwMode="auto">
          <a:xfrm>
            <a:off x="10825954" y="4909718"/>
            <a:ext cx="269704" cy="155105"/>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pPr>
              <a:defRPr/>
            </a:pPr>
            <a:endParaRPr lang="en-US"/>
          </a:p>
        </p:txBody>
      </p:sp>
      <p:cxnSp>
        <p:nvCxnSpPr>
          <p:cNvPr id="209" name="AutoShape 176"/>
          <p:cNvCxnSpPr>
            <a:cxnSpLocks noChangeShapeType="1"/>
            <a:stCxn id="207" idx="4"/>
            <a:endCxn id="208" idx="0"/>
          </p:cNvCxnSpPr>
          <p:nvPr/>
        </p:nvCxnSpPr>
        <p:spPr bwMode="auto">
          <a:xfrm rot="5400000">
            <a:off x="10872895" y="4820214"/>
            <a:ext cx="177414" cy="1590"/>
          </a:xfrm>
          <a:prstGeom prst="straightConnector1">
            <a:avLst/>
          </a:prstGeom>
          <a:noFill/>
          <a:ln w="9525">
            <a:solidFill>
              <a:schemeClr val="bg1"/>
            </a:solidFill>
            <a:round/>
            <a:headEnd/>
            <a:tailEnd type="triangle" w="med" len="med"/>
          </a:ln>
        </p:spPr>
      </p:cxnSp>
      <p:cxnSp>
        <p:nvCxnSpPr>
          <p:cNvPr id="210" name="AutoShape 176"/>
          <p:cNvCxnSpPr>
            <a:cxnSpLocks noChangeShapeType="1"/>
          </p:cNvCxnSpPr>
          <p:nvPr/>
        </p:nvCxnSpPr>
        <p:spPr bwMode="auto">
          <a:xfrm rot="5400000">
            <a:off x="10874485" y="5152736"/>
            <a:ext cx="177414" cy="1590"/>
          </a:xfrm>
          <a:prstGeom prst="straightConnector1">
            <a:avLst/>
          </a:prstGeom>
          <a:noFill/>
          <a:ln w="9525">
            <a:solidFill>
              <a:schemeClr val="bg1"/>
            </a:solidFill>
            <a:round/>
            <a:headEnd/>
            <a:tailEnd type="triangle" w="med" len="med"/>
          </a:ln>
        </p:spPr>
      </p:cxnSp>
      <p:sp>
        <p:nvSpPr>
          <p:cNvPr id="211" name="Oval 170"/>
          <p:cNvSpPr>
            <a:spLocks noChangeArrowheads="1"/>
          </p:cNvSpPr>
          <p:nvPr/>
        </p:nvSpPr>
        <p:spPr bwMode="auto">
          <a:xfrm>
            <a:off x="10829136" y="5272479"/>
            <a:ext cx="269704" cy="151919"/>
          </a:xfrm>
          <a:prstGeom prst="ellipse">
            <a:avLst/>
          </a:prstGeom>
          <a:ln>
            <a:headEnd/>
            <a:tailEnd/>
          </a:ln>
          <a:effectLst>
            <a:outerShdw blurRad="50800" dist="381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wrap="none" anchor="ctr">
            <a:prstTxWarp prst="textNoShape">
              <a:avLst/>
            </a:prstTxWarp>
          </a:bodyPr>
          <a:lstStyle/>
          <a:p>
            <a:pPr>
              <a:defRPr/>
            </a:pPr>
            <a:endParaRPr lang="en-US"/>
          </a:p>
        </p:txBody>
      </p:sp>
      <p:sp>
        <p:nvSpPr>
          <p:cNvPr id="212" name="Oval 169"/>
          <p:cNvSpPr>
            <a:spLocks noChangeArrowheads="1"/>
          </p:cNvSpPr>
          <p:nvPr/>
        </p:nvSpPr>
        <p:spPr bwMode="auto">
          <a:xfrm>
            <a:off x="10827544" y="5601812"/>
            <a:ext cx="269704" cy="155105"/>
          </a:xfrm>
          <a:prstGeom prst="ellipse">
            <a:avLst/>
          </a:prstGeom>
          <a:ln>
            <a:headEnd/>
            <a:tailEnd/>
          </a:ln>
          <a:effectLst>
            <a:outerShdw blurRad="50800" dist="38100" dir="294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pPr>
              <a:defRPr/>
            </a:pPr>
            <a:endParaRPr lang="en-US"/>
          </a:p>
        </p:txBody>
      </p:sp>
      <p:cxnSp>
        <p:nvCxnSpPr>
          <p:cNvPr id="213" name="AutoShape 176"/>
          <p:cNvCxnSpPr>
            <a:cxnSpLocks noChangeShapeType="1"/>
            <a:stCxn id="211" idx="4"/>
            <a:endCxn id="212" idx="0"/>
          </p:cNvCxnSpPr>
          <p:nvPr/>
        </p:nvCxnSpPr>
        <p:spPr bwMode="auto">
          <a:xfrm rot="5400000">
            <a:off x="10874485" y="5512308"/>
            <a:ext cx="177414" cy="1590"/>
          </a:xfrm>
          <a:prstGeom prst="straightConnector1">
            <a:avLst/>
          </a:prstGeom>
          <a:noFill/>
          <a:ln w="9525">
            <a:solidFill>
              <a:schemeClr val="bg1"/>
            </a:solidFill>
            <a:round/>
            <a:headEnd/>
            <a:tailEnd type="triangle" w="med" len="med"/>
          </a:ln>
        </p:spPr>
      </p:cxnSp>
      <p:cxnSp>
        <p:nvCxnSpPr>
          <p:cNvPr id="214" name="AutoShape 176"/>
          <p:cNvCxnSpPr>
            <a:cxnSpLocks noChangeShapeType="1"/>
            <a:stCxn id="212" idx="3"/>
            <a:endCxn id="195" idx="7"/>
          </p:cNvCxnSpPr>
          <p:nvPr/>
        </p:nvCxnSpPr>
        <p:spPr bwMode="auto">
          <a:xfrm rot="5400000">
            <a:off x="10363479" y="5590740"/>
            <a:ext cx="360103" cy="647027"/>
          </a:xfrm>
          <a:prstGeom prst="straightConnector1">
            <a:avLst/>
          </a:prstGeom>
          <a:noFill/>
          <a:ln w="9525">
            <a:solidFill>
              <a:schemeClr val="bg1"/>
            </a:solidFill>
            <a:round/>
            <a:headEnd/>
            <a:tailEnd type="triangle" w="med" len="med"/>
          </a:ln>
        </p:spPr>
      </p:cxnSp>
      <p:sp>
        <p:nvSpPr>
          <p:cNvPr id="215" name="Oval 170"/>
          <p:cNvSpPr>
            <a:spLocks noChangeArrowheads="1"/>
          </p:cNvSpPr>
          <p:nvPr/>
        </p:nvSpPr>
        <p:spPr bwMode="auto">
          <a:xfrm>
            <a:off x="8962944" y="4591589"/>
            <a:ext cx="269704" cy="151919"/>
          </a:xfrm>
          <a:prstGeom prst="ellipse">
            <a:avLst/>
          </a:prstGeom>
          <a:ln>
            <a:headEnd/>
            <a:tailEnd/>
          </a:ln>
          <a:effectLst>
            <a:outerShdw blurRad="50800" dist="38100" dir="222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wrap="none" anchor="ctr">
            <a:prstTxWarp prst="textNoShape">
              <a:avLst/>
            </a:prstTxWarp>
          </a:bodyPr>
          <a:lstStyle/>
          <a:p>
            <a:pPr>
              <a:defRPr/>
            </a:pPr>
            <a:endParaRPr lang="en-US"/>
          </a:p>
        </p:txBody>
      </p:sp>
      <p:sp>
        <p:nvSpPr>
          <p:cNvPr id="216" name="Oval 169"/>
          <p:cNvSpPr>
            <a:spLocks noChangeArrowheads="1"/>
          </p:cNvSpPr>
          <p:nvPr/>
        </p:nvSpPr>
        <p:spPr bwMode="auto">
          <a:xfrm>
            <a:off x="8961352" y="4920922"/>
            <a:ext cx="269704" cy="155105"/>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pPr>
              <a:defRPr/>
            </a:pPr>
            <a:endParaRPr lang="en-US"/>
          </a:p>
        </p:txBody>
      </p:sp>
      <p:cxnSp>
        <p:nvCxnSpPr>
          <p:cNvPr id="217" name="AutoShape 176"/>
          <p:cNvCxnSpPr>
            <a:cxnSpLocks noChangeShapeType="1"/>
            <a:stCxn id="215" idx="4"/>
            <a:endCxn id="216" idx="0"/>
          </p:cNvCxnSpPr>
          <p:nvPr/>
        </p:nvCxnSpPr>
        <p:spPr bwMode="auto">
          <a:xfrm rot="5400000">
            <a:off x="9008293" y="4831418"/>
            <a:ext cx="177414" cy="1590"/>
          </a:xfrm>
          <a:prstGeom prst="straightConnector1">
            <a:avLst/>
          </a:prstGeom>
          <a:noFill/>
          <a:ln w="9525">
            <a:solidFill>
              <a:schemeClr val="bg1"/>
            </a:solidFill>
            <a:round/>
            <a:headEnd/>
            <a:tailEnd type="triangle" w="med" len="med"/>
          </a:ln>
        </p:spPr>
      </p:cxnSp>
      <p:cxnSp>
        <p:nvCxnSpPr>
          <p:cNvPr id="218" name="AutoShape 176"/>
          <p:cNvCxnSpPr>
            <a:cxnSpLocks noChangeShapeType="1"/>
          </p:cNvCxnSpPr>
          <p:nvPr/>
        </p:nvCxnSpPr>
        <p:spPr bwMode="auto">
          <a:xfrm rot="5400000">
            <a:off x="9009883" y="5163940"/>
            <a:ext cx="177414" cy="1590"/>
          </a:xfrm>
          <a:prstGeom prst="straightConnector1">
            <a:avLst/>
          </a:prstGeom>
          <a:noFill/>
          <a:ln w="9525">
            <a:solidFill>
              <a:schemeClr val="bg1"/>
            </a:solidFill>
            <a:round/>
            <a:headEnd/>
            <a:tailEnd type="triangle" w="med" len="med"/>
          </a:ln>
        </p:spPr>
      </p:cxnSp>
      <p:sp>
        <p:nvSpPr>
          <p:cNvPr id="219" name="Oval 170"/>
          <p:cNvSpPr>
            <a:spLocks noChangeArrowheads="1"/>
          </p:cNvSpPr>
          <p:nvPr/>
        </p:nvSpPr>
        <p:spPr bwMode="auto">
          <a:xfrm>
            <a:off x="8964534" y="5283683"/>
            <a:ext cx="269704" cy="151919"/>
          </a:xfrm>
          <a:prstGeom prst="ellipse">
            <a:avLst/>
          </a:prstGeom>
          <a:ln>
            <a:headEnd/>
            <a:tailEnd/>
          </a:ln>
          <a:effectLst>
            <a:outerShdw blurRad="50800" dist="381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wrap="none" anchor="ctr">
            <a:prstTxWarp prst="textNoShape">
              <a:avLst/>
            </a:prstTxWarp>
          </a:bodyPr>
          <a:lstStyle/>
          <a:p>
            <a:pPr>
              <a:defRPr/>
            </a:pPr>
            <a:endParaRPr lang="en-US"/>
          </a:p>
        </p:txBody>
      </p:sp>
      <p:sp>
        <p:nvSpPr>
          <p:cNvPr id="220" name="Oval 169"/>
          <p:cNvSpPr>
            <a:spLocks noChangeArrowheads="1"/>
          </p:cNvSpPr>
          <p:nvPr/>
        </p:nvSpPr>
        <p:spPr bwMode="auto">
          <a:xfrm>
            <a:off x="8962944" y="5613016"/>
            <a:ext cx="269704" cy="155105"/>
          </a:xfrm>
          <a:prstGeom prst="ellipse">
            <a:avLst/>
          </a:prstGeom>
          <a:ln>
            <a:headEnd/>
            <a:tailEnd/>
          </a:ln>
          <a:effectLst>
            <a:outerShdw blurRad="50800" dist="38100" dir="294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pPr>
              <a:defRPr/>
            </a:pPr>
            <a:endParaRPr lang="en-US"/>
          </a:p>
        </p:txBody>
      </p:sp>
      <p:cxnSp>
        <p:nvCxnSpPr>
          <p:cNvPr id="221" name="AutoShape 176"/>
          <p:cNvCxnSpPr>
            <a:cxnSpLocks noChangeShapeType="1"/>
            <a:stCxn id="219" idx="4"/>
            <a:endCxn id="220" idx="0"/>
          </p:cNvCxnSpPr>
          <p:nvPr/>
        </p:nvCxnSpPr>
        <p:spPr bwMode="auto">
          <a:xfrm rot="5400000">
            <a:off x="9009883" y="5523512"/>
            <a:ext cx="177414" cy="1590"/>
          </a:xfrm>
          <a:prstGeom prst="straightConnector1">
            <a:avLst/>
          </a:prstGeom>
          <a:noFill/>
          <a:ln w="9525">
            <a:solidFill>
              <a:schemeClr val="bg1"/>
            </a:solidFill>
            <a:round/>
            <a:headEnd/>
            <a:tailEnd type="triangle" w="med" len="med"/>
          </a:ln>
        </p:spPr>
      </p:cxnSp>
      <p:cxnSp>
        <p:nvCxnSpPr>
          <p:cNvPr id="222" name="AutoShape 176"/>
          <p:cNvCxnSpPr>
            <a:cxnSpLocks noChangeShapeType="1"/>
            <a:stCxn id="220" idx="5"/>
            <a:endCxn id="195" idx="2"/>
          </p:cNvCxnSpPr>
          <p:nvPr/>
        </p:nvCxnSpPr>
        <p:spPr bwMode="auto">
          <a:xfrm rot="16200000" flipH="1">
            <a:off x="9390173" y="5548380"/>
            <a:ext cx="402611" cy="796659"/>
          </a:xfrm>
          <a:prstGeom prst="straightConnector1">
            <a:avLst/>
          </a:prstGeom>
          <a:noFill/>
          <a:ln w="9525">
            <a:solidFill>
              <a:schemeClr val="bg1"/>
            </a:solidFill>
            <a:round/>
            <a:headEnd/>
            <a:tailEnd type="triangle" w="med" len="med"/>
          </a:ln>
        </p:spPr>
      </p:cxnSp>
      <p:sp>
        <p:nvSpPr>
          <p:cNvPr id="223" name="Oval 170"/>
          <p:cNvSpPr>
            <a:spLocks noChangeArrowheads="1"/>
          </p:cNvSpPr>
          <p:nvPr/>
        </p:nvSpPr>
        <p:spPr bwMode="auto">
          <a:xfrm>
            <a:off x="9572062" y="4592355"/>
            <a:ext cx="269704" cy="151919"/>
          </a:xfrm>
          <a:prstGeom prst="ellipse">
            <a:avLst/>
          </a:prstGeom>
          <a:ln>
            <a:headEnd/>
            <a:tailEnd/>
          </a:ln>
          <a:effectLst>
            <a:outerShdw blurRad="50800" dist="38100" dir="222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wrap="none" anchor="ctr">
            <a:prstTxWarp prst="textNoShape">
              <a:avLst/>
            </a:prstTxWarp>
          </a:bodyPr>
          <a:lstStyle/>
          <a:p>
            <a:pPr>
              <a:defRPr/>
            </a:pPr>
            <a:endParaRPr lang="en-US"/>
          </a:p>
        </p:txBody>
      </p:sp>
      <p:sp>
        <p:nvSpPr>
          <p:cNvPr id="224" name="Oval 169"/>
          <p:cNvSpPr>
            <a:spLocks noChangeArrowheads="1"/>
          </p:cNvSpPr>
          <p:nvPr/>
        </p:nvSpPr>
        <p:spPr bwMode="auto">
          <a:xfrm>
            <a:off x="9570472" y="4921688"/>
            <a:ext cx="269704" cy="155105"/>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pPr>
              <a:defRPr/>
            </a:pPr>
            <a:endParaRPr lang="en-US"/>
          </a:p>
        </p:txBody>
      </p:sp>
      <p:cxnSp>
        <p:nvCxnSpPr>
          <p:cNvPr id="225" name="AutoShape 176"/>
          <p:cNvCxnSpPr>
            <a:cxnSpLocks noChangeShapeType="1"/>
            <a:stCxn id="223" idx="4"/>
            <a:endCxn id="224" idx="0"/>
          </p:cNvCxnSpPr>
          <p:nvPr/>
        </p:nvCxnSpPr>
        <p:spPr bwMode="auto">
          <a:xfrm rot="5400000">
            <a:off x="9617413" y="4832184"/>
            <a:ext cx="177414" cy="1590"/>
          </a:xfrm>
          <a:prstGeom prst="straightConnector1">
            <a:avLst/>
          </a:prstGeom>
          <a:noFill/>
          <a:ln w="9525">
            <a:solidFill>
              <a:schemeClr val="bg1"/>
            </a:solidFill>
            <a:round/>
            <a:headEnd/>
            <a:tailEnd type="triangle" w="med" len="med"/>
          </a:ln>
        </p:spPr>
      </p:cxnSp>
      <p:cxnSp>
        <p:nvCxnSpPr>
          <p:cNvPr id="226" name="AutoShape 176"/>
          <p:cNvCxnSpPr>
            <a:cxnSpLocks noChangeShapeType="1"/>
          </p:cNvCxnSpPr>
          <p:nvPr/>
        </p:nvCxnSpPr>
        <p:spPr bwMode="auto">
          <a:xfrm rot="5400000">
            <a:off x="9619004" y="5164706"/>
            <a:ext cx="177414" cy="1590"/>
          </a:xfrm>
          <a:prstGeom prst="straightConnector1">
            <a:avLst/>
          </a:prstGeom>
          <a:noFill/>
          <a:ln w="9525">
            <a:solidFill>
              <a:schemeClr val="bg1"/>
            </a:solidFill>
            <a:round/>
            <a:headEnd/>
            <a:tailEnd type="triangle" w="med" len="med"/>
          </a:ln>
        </p:spPr>
      </p:cxnSp>
      <p:sp>
        <p:nvSpPr>
          <p:cNvPr id="227" name="Oval 170"/>
          <p:cNvSpPr>
            <a:spLocks noChangeArrowheads="1"/>
          </p:cNvSpPr>
          <p:nvPr/>
        </p:nvSpPr>
        <p:spPr bwMode="auto">
          <a:xfrm>
            <a:off x="9573654" y="5284450"/>
            <a:ext cx="269704" cy="151919"/>
          </a:xfrm>
          <a:prstGeom prst="ellipse">
            <a:avLst/>
          </a:prstGeom>
          <a:ln>
            <a:headEnd/>
            <a:tailEnd/>
          </a:ln>
          <a:effectLst>
            <a:outerShdw blurRad="50800" dist="381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wrap="none" anchor="ctr">
            <a:prstTxWarp prst="textNoShape">
              <a:avLst/>
            </a:prstTxWarp>
          </a:bodyPr>
          <a:lstStyle/>
          <a:p>
            <a:pPr>
              <a:defRPr/>
            </a:pPr>
            <a:endParaRPr lang="en-US"/>
          </a:p>
        </p:txBody>
      </p:sp>
      <p:sp>
        <p:nvSpPr>
          <p:cNvPr id="228" name="Oval 169"/>
          <p:cNvSpPr>
            <a:spLocks noChangeArrowheads="1"/>
          </p:cNvSpPr>
          <p:nvPr/>
        </p:nvSpPr>
        <p:spPr bwMode="auto">
          <a:xfrm>
            <a:off x="9572062" y="5613782"/>
            <a:ext cx="269704" cy="155105"/>
          </a:xfrm>
          <a:prstGeom prst="ellipse">
            <a:avLst/>
          </a:prstGeom>
          <a:ln>
            <a:headEnd/>
            <a:tailEnd/>
          </a:ln>
          <a:effectLst>
            <a:outerShdw blurRad="50800" dist="38100" dir="294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pPr>
              <a:defRPr/>
            </a:pPr>
            <a:endParaRPr lang="en-US"/>
          </a:p>
        </p:txBody>
      </p:sp>
      <p:cxnSp>
        <p:nvCxnSpPr>
          <p:cNvPr id="229" name="AutoShape 176"/>
          <p:cNvCxnSpPr>
            <a:cxnSpLocks noChangeShapeType="1"/>
            <a:stCxn id="227" idx="4"/>
            <a:endCxn id="228" idx="0"/>
          </p:cNvCxnSpPr>
          <p:nvPr/>
        </p:nvCxnSpPr>
        <p:spPr bwMode="auto">
          <a:xfrm rot="5400000">
            <a:off x="9619004" y="5524279"/>
            <a:ext cx="177414" cy="1590"/>
          </a:xfrm>
          <a:prstGeom prst="straightConnector1">
            <a:avLst/>
          </a:prstGeom>
          <a:noFill/>
          <a:ln w="9525">
            <a:solidFill>
              <a:schemeClr val="bg1"/>
            </a:solidFill>
            <a:round/>
            <a:headEnd/>
            <a:tailEnd type="triangle" w="med" len="med"/>
          </a:ln>
        </p:spPr>
      </p:cxnSp>
      <p:cxnSp>
        <p:nvCxnSpPr>
          <p:cNvPr id="230" name="AutoShape 176"/>
          <p:cNvCxnSpPr>
            <a:cxnSpLocks noChangeShapeType="1"/>
            <a:stCxn id="228" idx="5"/>
            <a:endCxn id="195" idx="1"/>
          </p:cNvCxnSpPr>
          <p:nvPr/>
        </p:nvCxnSpPr>
        <p:spPr bwMode="auto">
          <a:xfrm rot="16200000" flipH="1">
            <a:off x="9741722" y="5806719"/>
            <a:ext cx="348133" cy="227036"/>
          </a:xfrm>
          <a:prstGeom prst="straightConnector1">
            <a:avLst/>
          </a:prstGeom>
          <a:noFill/>
          <a:ln w="9525">
            <a:solidFill>
              <a:schemeClr val="bg1"/>
            </a:solidFill>
            <a:round/>
            <a:headEnd/>
            <a:tailEnd type="triangle" w="med" len="med"/>
          </a:ln>
        </p:spPr>
      </p:cxnSp>
      <p:cxnSp>
        <p:nvCxnSpPr>
          <p:cNvPr id="231" name="AutoShape 176"/>
          <p:cNvCxnSpPr>
            <a:cxnSpLocks noChangeShapeType="1"/>
            <a:endCxn id="224" idx="1"/>
          </p:cNvCxnSpPr>
          <p:nvPr/>
        </p:nvCxnSpPr>
        <p:spPr bwMode="auto">
          <a:xfrm>
            <a:off x="9235829" y="4699031"/>
            <a:ext cx="374140" cy="245372"/>
          </a:xfrm>
          <a:prstGeom prst="straightConnector1">
            <a:avLst/>
          </a:prstGeom>
          <a:noFill/>
          <a:ln w="9525">
            <a:solidFill>
              <a:schemeClr val="bg1"/>
            </a:solidFill>
            <a:round/>
            <a:headEnd/>
            <a:tailEnd type="triangle" w="med" len="med"/>
          </a:ln>
        </p:spPr>
      </p:cxnSp>
      <p:cxnSp>
        <p:nvCxnSpPr>
          <p:cNvPr id="234" name="AutoShape 176"/>
          <p:cNvCxnSpPr>
            <a:cxnSpLocks noChangeShapeType="1"/>
          </p:cNvCxnSpPr>
          <p:nvPr/>
        </p:nvCxnSpPr>
        <p:spPr bwMode="auto">
          <a:xfrm>
            <a:off x="9199513" y="5047721"/>
            <a:ext cx="374140" cy="245372"/>
          </a:xfrm>
          <a:prstGeom prst="straightConnector1">
            <a:avLst/>
          </a:prstGeom>
          <a:noFill/>
          <a:ln w="9525">
            <a:solidFill>
              <a:schemeClr val="bg1"/>
            </a:solidFill>
            <a:round/>
            <a:headEnd/>
            <a:tailEnd type="triangle" w="med" len="med"/>
          </a:ln>
        </p:spPr>
      </p:cxnSp>
      <p:cxnSp>
        <p:nvCxnSpPr>
          <p:cNvPr id="235" name="AutoShape 176"/>
          <p:cNvCxnSpPr>
            <a:cxnSpLocks noChangeShapeType="1"/>
          </p:cNvCxnSpPr>
          <p:nvPr/>
        </p:nvCxnSpPr>
        <p:spPr bwMode="auto">
          <a:xfrm>
            <a:off x="9199513" y="5416673"/>
            <a:ext cx="374140" cy="245372"/>
          </a:xfrm>
          <a:prstGeom prst="straightConnector1">
            <a:avLst/>
          </a:prstGeom>
          <a:noFill/>
          <a:ln w="9525">
            <a:solidFill>
              <a:schemeClr val="bg1"/>
            </a:solidFill>
            <a:round/>
            <a:headEnd/>
            <a:tailEnd type="triangle" w="med" len="med"/>
          </a:ln>
        </p:spPr>
      </p:cxnSp>
      <p:cxnSp>
        <p:nvCxnSpPr>
          <p:cNvPr id="236" name="AutoShape 176"/>
          <p:cNvCxnSpPr>
            <a:cxnSpLocks noChangeShapeType="1"/>
          </p:cNvCxnSpPr>
          <p:nvPr/>
        </p:nvCxnSpPr>
        <p:spPr bwMode="auto">
          <a:xfrm>
            <a:off x="9841767" y="4699031"/>
            <a:ext cx="374140" cy="245372"/>
          </a:xfrm>
          <a:prstGeom prst="straightConnector1">
            <a:avLst/>
          </a:prstGeom>
          <a:noFill/>
          <a:ln w="9525">
            <a:solidFill>
              <a:schemeClr val="bg1"/>
            </a:solidFill>
            <a:round/>
            <a:headEnd/>
            <a:tailEnd type="triangle" w="med" len="med"/>
          </a:ln>
        </p:spPr>
      </p:cxnSp>
      <p:cxnSp>
        <p:nvCxnSpPr>
          <p:cNvPr id="237" name="AutoShape 176"/>
          <p:cNvCxnSpPr>
            <a:cxnSpLocks noChangeShapeType="1"/>
          </p:cNvCxnSpPr>
          <p:nvPr/>
        </p:nvCxnSpPr>
        <p:spPr bwMode="auto">
          <a:xfrm>
            <a:off x="9840176" y="5047721"/>
            <a:ext cx="374140" cy="245372"/>
          </a:xfrm>
          <a:prstGeom prst="straightConnector1">
            <a:avLst/>
          </a:prstGeom>
          <a:noFill/>
          <a:ln w="9525">
            <a:solidFill>
              <a:schemeClr val="bg1"/>
            </a:solidFill>
            <a:round/>
            <a:headEnd/>
            <a:tailEnd type="triangle" w="med" len="med"/>
          </a:ln>
        </p:spPr>
      </p:cxnSp>
      <p:cxnSp>
        <p:nvCxnSpPr>
          <p:cNvPr id="238" name="AutoShape 176"/>
          <p:cNvCxnSpPr>
            <a:cxnSpLocks noChangeShapeType="1"/>
          </p:cNvCxnSpPr>
          <p:nvPr/>
        </p:nvCxnSpPr>
        <p:spPr bwMode="auto">
          <a:xfrm>
            <a:off x="9840176" y="5387442"/>
            <a:ext cx="374140" cy="245372"/>
          </a:xfrm>
          <a:prstGeom prst="straightConnector1">
            <a:avLst/>
          </a:prstGeom>
          <a:noFill/>
          <a:ln w="9525">
            <a:solidFill>
              <a:schemeClr val="bg1"/>
            </a:solidFill>
            <a:round/>
            <a:headEnd/>
            <a:tailEnd type="triangle" w="med" len="med"/>
          </a:ln>
        </p:spPr>
      </p:cxnSp>
      <p:cxnSp>
        <p:nvCxnSpPr>
          <p:cNvPr id="239" name="AutoShape 176"/>
          <p:cNvCxnSpPr>
            <a:cxnSpLocks noChangeShapeType="1"/>
          </p:cNvCxnSpPr>
          <p:nvPr/>
        </p:nvCxnSpPr>
        <p:spPr bwMode="auto">
          <a:xfrm>
            <a:off x="10454995" y="4664643"/>
            <a:ext cx="374140" cy="245372"/>
          </a:xfrm>
          <a:prstGeom prst="straightConnector1">
            <a:avLst/>
          </a:prstGeom>
          <a:noFill/>
          <a:ln w="9525">
            <a:solidFill>
              <a:schemeClr val="bg1"/>
            </a:solidFill>
            <a:round/>
            <a:headEnd/>
            <a:tailEnd type="triangle" w="med" len="med"/>
          </a:ln>
        </p:spPr>
      </p:cxnSp>
      <p:cxnSp>
        <p:nvCxnSpPr>
          <p:cNvPr id="240" name="AutoShape 176"/>
          <p:cNvCxnSpPr>
            <a:cxnSpLocks noChangeShapeType="1"/>
          </p:cNvCxnSpPr>
          <p:nvPr/>
        </p:nvCxnSpPr>
        <p:spPr bwMode="auto">
          <a:xfrm>
            <a:off x="10451813" y="5040083"/>
            <a:ext cx="374140" cy="245372"/>
          </a:xfrm>
          <a:prstGeom prst="straightConnector1">
            <a:avLst/>
          </a:prstGeom>
          <a:noFill/>
          <a:ln w="9525">
            <a:solidFill>
              <a:schemeClr val="bg1"/>
            </a:solidFill>
            <a:round/>
            <a:headEnd/>
            <a:tailEnd type="triangle" w="med" len="med"/>
          </a:ln>
        </p:spPr>
      </p:cxnSp>
      <p:cxnSp>
        <p:nvCxnSpPr>
          <p:cNvPr id="241" name="AutoShape 176"/>
          <p:cNvCxnSpPr>
            <a:cxnSpLocks noChangeShapeType="1"/>
          </p:cNvCxnSpPr>
          <p:nvPr/>
        </p:nvCxnSpPr>
        <p:spPr bwMode="auto">
          <a:xfrm>
            <a:off x="10489720" y="5373755"/>
            <a:ext cx="374140" cy="245372"/>
          </a:xfrm>
          <a:prstGeom prst="straightConnector1">
            <a:avLst/>
          </a:prstGeom>
          <a:noFill/>
          <a:ln w="9525">
            <a:solidFill>
              <a:schemeClr val="bg1"/>
            </a:solidFill>
            <a:round/>
            <a:headEnd/>
            <a:tailEnd type="triangle" w="med" len="med"/>
          </a:ln>
        </p:spPr>
      </p:cxnSp>
      <p:cxnSp>
        <p:nvCxnSpPr>
          <p:cNvPr id="250" name="AutoShape 176"/>
          <p:cNvCxnSpPr>
            <a:cxnSpLocks noChangeShapeType="1"/>
            <a:stCxn id="196" idx="2"/>
            <a:endCxn id="215" idx="7"/>
          </p:cNvCxnSpPr>
          <p:nvPr/>
        </p:nvCxnSpPr>
        <p:spPr bwMode="auto">
          <a:xfrm rot="10800000" flipV="1">
            <a:off x="9193149" y="4209794"/>
            <a:ext cx="751463" cy="404042"/>
          </a:xfrm>
          <a:prstGeom prst="straightConnector1">
            <a:avLst/>
          </a:prstGeom>
          <a:noFill/>
          <a:ln w="9525">
            <a:solidFill>
              <a:schemeClr val="bg1"/>
            </a:solidFill>
            <a:round/>
            <a:headEnd/>
            <a:tailEnd type="triangle" w="med" len="med"/>
          </a:ln>
        </p:spPr>
      </p:cxnSp>
      <p:cxnSp>
        <p:nvCxnSpPr>
          <p:cNvPr id="254" name="AutoShape 176"/>
          <p:cNvCxnSpPr>
            <a:cxnSpLocks noChangeShapeType="1"/>
            <a:stCxn id="196" idx="4"/>
          </p:cNvCxnSpPr>
          <p:nvPr/>
        </p:nvCxnSpPr>
        <p:spPr bwMode="auto">
          <a:xfrm rot="5400000">
            <a:off x="9740275" y="4252400"/>
            <a:ext cx="304242" cy="374138"/>
          </a:xfrm>
          <a:prstGeom prst="straightConnector1">
            <a:avLst/>
          </a:prstGeom>
          <a:noFill/>
          <a:ln w="9525">
            <a:solidFill>
              <a:schemeClr val="bg1"/>
            </a:solidFill>
            <a:round/>
            <a:headEnd/>
            <a:tailEnd type="triangle" w="med" len="med"/>
          </a:ln>
        </p:spPr>
      </p:cxnSp>
      <p:cxnSp>
        <p:nvCxnSpPr>
          <p:cNvPr id="256" name="AutoShape 176"/>
          <p:cNvCxnSpPr>
            <a:cxnSpLocks noChangeShapeType="1"/>
            <a:stCxn id="196" idx="4"/>
          </p:cNvCxnSpPr>
          <p:nvPr/>
        </p:nvCxnSpPr>
        <p:spPr bwMode="auto">
          <a:xfrm rot="16200000" flipH="1">
            <a:off x="10091379" y="4275431"/>
            <a:ext cx="281527" cy="305357"/>
          </a:xfrm>
          <a:prstGeom prst="straightConnector1">
            <a:avLst/>
          </a:prstGeom>
          <a:noFill/>
          <a:ln w="9525">
            <a:solidFill>
              <a:schemeClr val="bg1"/>
            </a:solidFill>
            <a:round/>
            <a:headEnd/>
            <a:tailEnd type="triangle" w="med" len="med"/>
          </a:ln>
        </p:spPr>
      </p:cxnSp>
      <p:cxnSp>
        <p:nvCxnSpPr>
          <p:cNvPr id="258" name="AutoShape 176"/>
          <p:cNvCxnSpPr>
            <a:cxnSpLocks noChangeShapeType="1"/>
            <a:stCxn id="196" idx="6"/>
          </p:cNvCxnSpPr>
          <p:nvPr/>
        </p:nvCxnSpPr>
        <p:spPr bwMode="auto">
          <a:xfrm>
            <a:off x="10214317" y="4209794"/>
            <a:ext cx="685865" cy="359078"/>
          </a:xfrm>
          <a:prstGeom prst="straightConnector1">
            <a:avLst/>
          </a:prstGeom>
          <a:noFill/>
          <a:ln w="9525">
            <a:solidFill>
              <a:schemeClr val="bg1"/>
            </a:solidFill>
            <a:round/>
            <a:headEnd/>
            <a:tailEnd type="triangle" w="med" len="med"/>
          </a:ln>
        </p:spPr>
      </p:cxn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Software as a Service</a:t>
            </a:r>
            <a:endParaRPr lang="en-US" dirty="0"/>
          </a:p>
        </p:txBody>
      </p:sp>
      <p:sp>
        <p:nvSpPr>
          <p:cNvPr id="2" name="Content Placeholder 1"/>
          <p:cNvSpPr>
            <a:spLocks noGrp="1"/>
          </p:cNvSpPr>
          <p:nvPr>
            <p:ph type="body" sz="quarter" idx="10"/>
          </p:nvPr>
        </p:nvSpPr>
        <p:spPr>
          <a:xfrm>
            <a:off x="507868" y="1411552"/>
            <a:ext cx="11173090" cy="3293209"/>
          </a:xfrm>
        </p:spPr>
        <p:txBody>
          <a:bodyPr/>
          <a:lstStyle/>
          <a:p>
            <a:r>
              <a:rPr lang="en-US" dirty="0" smtClean="0"/>
              <a:t>The role of the “cloud” is to provide a place where application “suppliers” can make apps available to clients</a:t>
            </a:r>
          </a:p>
          <a:p>
            <a:pPr lvl="1"/>
            <a:r>
              <a:rPr lang="en-US" dirty="0" smtClean="0"/>
              <a:t>The applications are then hosted “services”</a:t>
            </a:r>
          </a:p>
          <a:p>
            <a:pPr lvl="1"/>
            <a:r>
              <a:rPr lang="en-US" dirty="0" smtClean="0"/>
              <a:t>The cloud automatically scales to meet client demand</a:t>
            </a:r>
          </a:p>
          <a:p>
            <a:pPr lvl="1"/>
            <a:r>
              <a:rPr lang="en-US" dirty="0" smtClean="0"/>
              <a:t>The cloud is reliable and robust</a:t>
            </a:r>
          </a:p>
          <a:p>
            <a:r>
              <a:rPr lang="en-US" dirty="0" smtClean="0"/>
              <a:t>The data center provides the tools and “core” services </a:t>
            </a:r>
            <a:br>
              <a:rPr lang="en-US" dirty="0" smtClean="0"/>
            </a:br>
            <a:r>
              <a:rPr lang="en-US" dirty="0" smtClean="0"/>
              <a:t>that make it easy to build the apps</a:t>
            </a:r>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Microsoft Mesh Principles</a:t>
            </a:r>
            <a:endParaRPr lang="en-US" dirty="0"/>
          </a:p>
        </p:txBody>
      </p:sp>
      <p:sp>
        <p:nvSpPr>
          <p:cNvPr id="2" name="Content Placeholder 1"/>
          <p:cNvSpPr>
            <a:spLocks noGrp="1"/>
          </p:cNvSpPr>
          <p:nvPr>
            <p:ph type="body" sz="quarter" idx="10"/>
          </p:nvPr>
        </p:nvSpPr>
        <p:spPr>
          <a:xfrm>
            <a:off x="507868" y="1411552"/>
            <a:ext cx="11173090" cy="4739759"/>
          </a:xfrm>
        </p:spPr>
        <p:txBody>
          <a:bodyPr/>
          <a:lstStyle/>
          <a:p>
            <a:r>
              <a:rPr lang="en-US" dirty="0" smtClean="0"/>
              <a:t>Services are the Core of the Platform</a:t>
            </a:r>
          </a:p>
          <a:p>
            <a:pPr lvl="1"/>
            <a:r>
              <a:rPr lang="en-US" dirty="0" smtClean="0"/>
              <a:t>Give app designers core APIs for storage, messaging, </a:t>
            </a:r>
            <a:br>
              <a:rPr lang="en-US" dirty="0" smtClean="0"/>
            </a:br>
            <a:r>
              <a:rPr lang="en-US" dirty="0" smtClean="0"/>
              <a:t>synch, security, etc.</a:t>
            </a:r>
          </a:p>
          <a:p>
            <a:r>
              <a:rPr lang="en-US" dirty="0" smtClean="0"/>
              <a:t>Same API on Clients and in the Cloud</a:t>
            </a:r>
          </a:p>
          <a:p>
            <a:pPr lvl="1"/>
            <a:r>
              <a:rPr lang="en-US" dirty="0" smtClean="0"/>
              <a:t>Apps can be built and run locally or remotely</a:t>
            </a:r>
          </a:p>
          <a:p>
            <a:r>
              <a:rPr lang="en-US" dirty="0" smtClean="0"/>
              <a:t>Open, Extendable Data Model </a:t>
            </a:r>
          </a:p>
          <a:p>
            <a:pPr lvl="1"/>
            <a:r>
              <a:rPr lang="en-US" dirty="0" smtClean="0"/>
              <a:t>Allow for application customization</a:t>
            </a:r>
          </a:p>
          <a:p>
            <a:r>
              <a:rPr lang="en-US" dirty="0" smtClean="0"/>
              <a:t>Flexible Application Model</a:t>
            </a:r>
          </a:p>
          <a:p>
            <a:pPr lvl="1"/>
            <a:r>
              <a:rPr lang="en-US" dirty="0" smtClean="0"/>
              <a:t>developers can choose what application developer model </a:t>
            </a:r>
            <a:br>
              <a:rPr lang="en-US" dirty="0" smtClean="0"/>
            </a:br>
            <a:r>
              <a:rPr lang="en-US" dirty="0" smtClean="0"/>
              <a:t>best fits their needs  </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Implementing SaaS</a:t>
            </a:r>
            <a:endParaRPr lang="en-US" dirty="0"/>
          </a:p>
        </p:txBody>
      </p:sp>
      <p:sp>
        <p:nvSpPr>
          <p:cNvPr id="2" name="Content Placeholder 1"/>
          <p:cNvSpPr>
            <a:spLocks noGrp="1"/>
          </p:cNvSpPr>
          <p:nvPr>
            <p:ph type="body" sz="quarter" idx="10"/>
          </p:nvPr>
        </p:nvSpPr>
        <p:spPr>
          <a:xfrm>
            <a:off x="507868" y="1411552"/>
            <a:ext cx="11173090" cy="4259628"/>
          </a:xfrm>
        </p:spPr>
        <p:txBody>
          <a:bodyPr/>
          <a:lstStyle/>
          <a:p>
            <a:r>
              <a:rPr lang="en-US" dirty="0" smtClean="0"/>
              <a:t>Focus the virtualization concept</a:t>
            </a:r>
          </a:p>
          <a:p>
            <a:r>
              <a:rPr lang="en-US" dirty="0" smtClean="0"/>
              <a:t>One solution</a:t>
            </a:r>
          </a:p>
          <a:p>
            <a:pPr lvl="1"/>
            <a:r>
              <a:rPr lang="en-US" dirty="0" smtClean="0"/>
              <a:t>Provide a high level language VM and a rich library of core services</a:t>
            </a:r>
          </a:p>
          <a:p>
            <a:r>
              <a:rPr lang="en-US" dirty="0" smtClean="0"/>
              <a:t>Client applications can access the functionality of the </a:t>
            </a:r>
            <a:br>
              <a:rPr lang="en-US" dirty="0" smtClean="0"/>
            </a:br>
            <a:r>
              <a:rPr lang="en-US" dirty="0" smtClean="0"/>
              <a:t>remote program through automatically generated </a:t>
            </a:r>
            <a:br>
              <a:rPr lang="en-US" dirty="0" smtClean="0"/>
            </a:br>
            <a:r>
              <a:rPr lang="en-US" dirty="0" smtClean="0"/>
              <a:t>WS or REST service interfaces</a:t>
            </a:r>
          </a:p>
          <a:p>
            <a:r>
              <a:rPr lang="en-US" dirty="0" smtClean="0"/>
              <a:t>A local version of the same program can have some functionality when the client is off like</a:t>
            </a: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Examples</a:t>
            </a:r>
            <a:endParaRPr lang="en-US" dirty="0"/>
          </a:p>
        </p:txBody>
      </p:sp>
      <p:sp>
        <p:nvSpPr>
          <p:cNvPr id="2" name="Content Placeholder 1"/>
          <p:cNvSpPr>
            <a:spLocks noGrp="1"/>
          </p:cNvSpPr>
          <p:nvPr>
            <p:ph type="body" sz="quarter" idx="10"/>
          </p:nvPr>
        </p:nvSpPr>
        <p:spPr>
          <a:xfrm>
            <a:off x="507868" y="1411552"/>
            <a:ext cx="11173090" cy="3816429"/>
          </a:xfrm>
        </p:spPr>
        <p:txBody>
          <a:bodyPr/>
          <a:lstStyle/>
          <a:p>
            <a:r>
              <a:rPr lang="en-US" dirty="0" smtClean="0"/>
              <a:t>Cohesive has a Ruby Rails engine for cloud app deployment  </a:t>
            </a:r>
          </a:p>
          <a:p>
            <a:r>
              <a:rPr lang="en-US" dirty="0" smtClean="0"/>
              <a:t>Google </a:t>
            </a:r>
            <a:r>
              <a:rPr lang="en-US" dirty="0" err="1" smtClean="0"/>
              <a:t>AppEngine</a:t>
            </a:r>
            <a:r>
              <a:rPr lang="en-US" dirty="0" smtClean="0"/>
              <a:t> is a Python runtime with APIs to access things like </a:t>
            </a:r>
            <a:r>
              <a:rPr lang="en-US" dirty="0" err="1" smtClean="0"/>
              <a:t>BigTable</a:t>
            </a:r>
            <a:endParaRPr lang="en-US" dirty="0" smtClean="0"/>
          </a:p>
          <a:p>
            <a:r>
              <a:rPr lang="en-US" dirty="0" smtClean="0"/>
              <a:t>Microsoft Astoria is ADO.net-based</a:t>
            </a:r>
          </a:p>
          <a:p>
            <a:pPr lvl="1"/>
            <a:r>
              <a:rPr lang="en-US" dirty="0" smtClean="0"/>
              <a:t>Expose any data object as a URL to an ATOM or </a:t>
            </a:r>
            <a:br>
              <a:rPr lang="en-US" dirty="0" smtClean="0"/>
            </a:br>
            <a:r>
              <a:rPr lang="en-US" dirty="0" smtClean="0"/>
              <a:t>JSON representation</a:t>
            </a:r>
          </a:p>
          <a:p>
            <a:r>
              <a:rPr lang="en-US" dirty="0" smtClean="0"/>
              <a:t>SUN’s Project Caroline is based on spawning remote </a:t>
            </a:r>
            <a:br>
              <a:rPr lang="en-US" dirty="0" smtClean="0"/>
            </a:br>
            <a:r>
              <a:rPr lang="en-US" dirty="0" smtClean="0"/>
              <a:t>Java VMs</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Space of Solutions</a:t>
            </a:r>
            <a:endParaRPr lang="en-US" dirty="0"/>
          </a:p>
        </p:txBody>
      </p:sp>
      <p:sp>
        <p:nvSpPr>
          <p:cNvPr id="3" name="Text Placeholder 2"/>
          <p:cNvSpPr>
            <a:spLocks noGrp="1"/>
          </p:cNvSpPr>
          <p:nvPr>
            <p:ph type="body" sz="quarter" idx="10"/>
          </p:nvPr>
        </p:nvSpPr>
        <p:spPr>
          <a:xfrm>
            <a:off x="507868" y="1411552"/>
            <a:ext cx="5586545" cy="4068806"/>
          </a:xfrm>
        </p:spPr>
        <p:txBody>
          <a:bodyPr/>
          <a:lstStyle/>
          <a:p>
            <a:r>
              <a:rPr lang="en-US" dirty="0" smtClean="0"/>
              <a:t>It is possible that the best cloud model for science lies somewhere in the middle (X)</a:t>
            </a:r>
          </a:p>
          <a:p>
            <a:r>
              <a:rPr lang="en-US" dirty="0" smtClean="0"/>
              <a:t>It should</a:t>
            </a:r>
          </a:p>
          <a:p>
            <a:pPr lvl="1"/>
            <a:r>
              <a:rPr lang="en-US" dirty="0" smtClean="0"/>
              <a:t>Exploit OS Virtualization</a:t>
            </a:r>
          </a:p>
          <a:p>
            <a:pPr lvl="1"/>
            <a:r>
              <a:rPr lang="en-US" dirty="0" smtClean="0"/>
              <a:t>Allow for a wide expression of parallelism</a:t>
            </a:r>
          </a:p>
          <a:p>
            <a:pPr lvl="1"/>
            <a:r>
              <a:rPr lang="en-US" dirty="0" smtClean="0"/>
              <a:t>Be easily deployed as a service</a:t>
            </a:r>
          </a:p>
        </p:txBody>
      </p:sp>
      <p:sp>
        <p:nvSpPr>
          <p:cNvPr id="4" name="Oval 3"/>
          <p:cNvSpPr/>
          <p:nvPr/>
        </p:nvSpPr>
        <p:spPr>
          <a:xfrm>
            <a:off x="7893526" y="1376525"/>
            <a:ext cx="1918223" cy="557463"/>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solidFill>
                  <a:schemeClr val="tx1"/>
                </a:solidFill>
              </a:rPr>
              <a:t>OS Virtualization</a:t>
            </a:r>
            <a:endParaRPr lang="en-US" sz="2000" dirty="0">
              <a:solidFill>
                <a:schemeClr val="tx1"/>
              </a:solidFill>
            </a:endParaRPr>
          </a:p>
        </p:txBody>
      </p:sp>
      <p:sp>
        <p:nvSpPr>
          <p:cNvPr id="5" name="Oval 4"/>
          <p:cNvSpPr/>
          <p:nvPr/>
        </p:nvSpPr>
        <p:spPr>
          <a:xfrm>
            <a:off x="6051127" y="4017457"/>
            <a:ext cx="1815577" cy="6096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smtClean="0">
                <a:solidFill>
                  <a:schemeClr val="tx1"/>
                </a:solidFill>
              </a:rPr>
              <a:t>Parallel Frameworks</a:t>
            </a:r>
            <a:endParaRPr lang="en-US" sz="1200" dirty="0">
              <a:solidFill>
                <a:schemeClr val="tx1"/>
              </a:solidFill>
            </a:endParaRPr>
          </a:p>
        </p:txBody>
      </p:sp>
      <p:sp>
        <p:nvSpPr>
          <p:cNvPr id="6" name="Oval 5"/>
          <p:cNvSpPr/>
          <p:nvPr/>
        </p:nvSpPr>
        <p:spPr>
          <a:xfrm>
            <a:off x="10273981" y="4017457"/>
            <a:ext cx="1780699" cy="609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Software as a Service</a:t>
            </a:r>
            <a:endParaRPr lang="en-US" sz="2000" dirty="0">
              <a:solidFill>
                <a:schemeClr val="tx1"/>
              </a:solidFill>
            </a:endParaRPr>
          </a:p>
        </p:txBody>
      </p:sp>
      <p:cxnSp>
        <p:nvCxnSpPr>
          <p:cNvPr id="7" name="Straight Connector 6"/>
          <p:cNvCxnSpPr>
            <a:stCxn id="5" idx="6"/>
            <a:endCxn id="6" idx="2"/>
          </p:cNvCxnSpPr>
          <p:nvPr/>
        </p:nvCxnSpPr>
        <p:spPr>
          <a:xfrm>
            <a:off x="7866704" y="4322257"/>
            <a:ext cx="2407277" cy="1588"/>
          </a:xfrm>
          <a:prstGeom prst="line">
            <a:avLst/>
          </a:prstGeom>
        </p:spPr>
        <p:style>
          <a:lnRef idx="2">
            <a:schemeClr val="accent5"/>
          </a:lnRef>
          <a:fillRef idx="0">
            <a:schemeClr val="accent5"/>
          </a:fillRef>
          <a:effectRef idx="1">
            <a:schemeClr val="accent5"/>
          </a:effectRef>
          <a:fontRef idx="minor">
            <a:schemeClr val="tx1"/>
          </a:fontRef>
        </p:style>
      </p:cxnSp>
      <p:cxnSp>
        <p:nvCxnSpPr>
          <p:cNvPr id="8" name="Straight Connector 7"/>
          <p:cNvCxnSpPr>
            <a:stCxn id="4" idx="3"/>
            <a:endCxn id="5" idx="0"/>
          </p:cNvCxnSpPr>
          <p:nvPr/>
        </p:nvCxnSpPr>
        <p:spPr>
          <a:xfrm rot="5400000">
            <a:off x="6484126" y="2327140"/>
            <a:ext cx="2165108" cy="1215527"/>
          </a:xfrm>
          <a:prstGeom prst="line">
            <a:avLst/>
          </a:prstGeom>
        </p:spPr>
        <p:style>
          <a:lnRef idx="2">
            <a:schemeClr val="accent5"/>
          </a:lnRef>
          <a:fillRef idx="0">
            <a:schemeClr val="accent5"/>
          </a:fillRef>
          <a:effectRef idx="1">
            <a:schemeClr val="accent5"/>
          </a:effectRef>
          <a:fontRef idx="minor">
            <a:schemeClr val="tx1"/>
          </a:fontRef>
        </p:style>
      </p:cxnSp>
      <p:cxnSp>
        <p:nvCxnSpPr>
          <p:cNvPr id="9" name="Straight Connector 8"/>
          <p:cNvCxnSpPr>
            <a:stCxn id="4" idx="5"/>
            <a:endCxn id="6" idx="0"/>
          </p:cNvCxnSpPr>
          <p:nvPr/>
        </p:nvCxnSpPr>
        <p:spPr>
          <a:xfrm rot="16200000" flipH="1">
            <a:off x="9265027" y="2118153"/>
            <a:ext cx="2165108" cy="1633499"/>
          </a:xfrm>
          <a:prstGeom prst="line">
            <a:avLst/>
          </a:prstGeom>
        </p:spPr>
        <p:style>
          <a:lnRef idx="2">
            <a:schemeClr val="accent5"/>
          </a:lnRef>
          <a:fillRef idx="0">
            <a:schemeClr val="accent5"/>
          </a:fillRef>
          <a:effectRef idx="1">
            <a:schemeClr val="accent5"/>
          </a:effectRef>
          <a:fontRef idx="minor">
            <a:schemeClr val="tx1"/>
          </a:fontRef>
        </p:style>
      </p:cxnSp>
      <p:sp>
        <p:nvSpPr>
          <p:cNvPr id="10" name="TextBox 9"/>
          <p:cNvSpPr txBox="1"/>
          <p:nvPr/>
        </p:nvSpPr>
        <p:spPr>
          <a:xfrm>
            <a:off x="7436326" y="3712657"/>
            <a:ext cx="1219200" cy="400110"/>
          </a:xfrm>
          <a:prstGeom prst="rect">
            <a:avLst/>
          </a:prstGeom>
          <a:noFill/>
        </p:spPr>
        <p:txBody>
          <a:bodyPr wrap="square" rtlCol="0">
            <a:spAutoFit/>
          </a:bodyPr>
          <a:lstStyle/>
          <a:p>
            <a:r>
              <a:rPr lang="en-US" sz="1000" i="1" dirty="0" smtClean="0">
                <a:solidFill>
                  <a:schemeClr val="bg1"/>
                </a:solidFill>
              </a:rPr>
              <a:t>GFS, BigTable, MapReduce</a:t>
            </a:r>
            <a:endParaRPr lang="en-US" sz="1000" i="1" dirty="0">
              <a:solidFill>
                <a:schemeClr val="bg1"/>
              </a:solidFill>
            </a:endParaRPr>
          </a:p>
        </p:txBody>
      </p:sp>
      <p:sp>
        <p:nvSpPr>
          <p:cNvPr id="11" name="TextBox 10"/>
          <p:cNvSpPr txBox="1"/>
          <p:nvPr/>
        </p:nvSpPr>
        <p:spPr>
          <a:xfrm>
            <a:off x="8311632" y="1933988"/>
            <a:ext cx="1219200" cy="246221"/>
          </a:xfrm>
          <a:prstGeom prst="rect">
            <a:avLst/>
          </a:prstGeom>
          <a:noFill/>
        </p:spPr>
        <p:txBody>
          <a:bodyPr wrap="square" rtlCol="0">
            <a:spAutoFit/>
          </a:bodyPr>
          <a:lstStyle/>
          <a:p>
            <a:r>
              <a:rPr lang="en-US" sz="1000" i="1" dirty="0" smtClean="0">
                <a:solidFill>
                  <a:schemeClr val="bg1"/>
                </a:solidFill>
              </a:rPr>
              <a:t>Amazon  S3/EC2</a:t>
            </a:r>
            <a:endParaRPr lang="en-US" sz="1000" i="1" dirty="0">
              <a:solidFill>
                <a:schemeClr val="bg1"/>
              </a:solidFill>
            </a:endParaRPr>
          </a:p>
        </p:txBody>
      </p:sp>
      <p:sp>
        <p:nvSpPr>
          <p:cNvPr id="12" name="TextBox 11"/>
          <p:cNvSpPr txBox="1"/>
          <p:nvPr/>
        </p:nvSpPr>
        <p:spPr>
          <a:xfrm>
            <a:off x="7436326" y="3074512"/>
            <a:ext cx="1219200" cy="246221"/>
          </a:xfrm>
          <a:prstGeom prst="rect">
            <a:avLst/>
          </a:prstGeom>
          <a:noFill/>
        </p:spPr>
        <p:txBody>
          <a:bodyPr wrap="square" rtlCol="0">
            <a:spAutoFit/>
          </a:bodyPr>
          <a:lstStyle/>
          <a:p>
            <a:r>
              <a:rPr lang="en-US" sz="1000" i="1" dirty="0" smtClean="0">
                <a:solidFill>
                  <a:schemeClr val="bg1"/>
                </a:solidFill>
              </a:rPr>
              <a:t>Hadoop</a:t>
            </a:r>
            <a:endParaRPr lang="en-US" sz="1000" i="1" dirty="0">
              <a:solidFill>
                <a:schemeClr val="bg1"/>
              </a:solidFill>
            </a:endParaRPr>
          </a:p>
        </p:txBody>
      </p:sp>
      <p:sp>
        <p:nvSpPr>
          <p:cNvPr id="13" name="TextBox 12"/>
          <p:cNvSpPr txBox="1"/>
          <p:nvPr/>
        </p:nvSpPr>
        <p:spPr>
          <a:xfrm>
            <a:off x="7702032" y="2552036"/>
            <a:ext cx="1410694" cy="246221"/>
          </a:xfrm>
          <a:prstGeom prst="rect">
            <a:avLst/>
          </a:prstGeom>
          <a:noFill/>
        </p:spPr>
        <p:txBody>
          <a:bodyPr wrap="square" rtlCol="0">
            <a:spAutoFit/>
          </a:bodyPr>
          <a:lstStyle/>
          <a:p>
            <a:r>
              <a:rPr lang="en-US" sz="1000" i="1" dirty="0" smtClean="0">
                <a:solidFill>
                  <a:schemeClr val="bg1"/>
                </a:solidFill>
              </a:rPr>
              <a:t>Hadoop over EC2</a:t>
            </a:r>
            <a:endParaRPr lang="en-US" sz="1000" i="1" dirty="0">
              <a:solidFill>
                <a:schemeClr val="bg1"/>
              </a:solidFill>
            </a:endParaRPr>
          </a:p>
        </p:txBody>
      </p:sp>
      <p:sp>
        <p:nvSpPr>
          <p:cNvPr id="14" name="TextBox 13"/>
          <p:cNvSpPr txBox="1"/>
          <p:nvPr/>
        </p:nvSpPr>
        <p:spPr>
          <a:xfrm>
            <a:off x="9265126" y="3866546"/>
            <a:ext cx="1219200" cy="246221"/>
          </a:xfrm>
          <a:prstGeom prst="rect">
            <a:avLst/>
          </a:prstGeom>
          <a:noFill/>
        </p:spPr>
        <p:txBody>
          <a:bodyPr wrap="square" rtlCol="0">
            <a:spAutoFit/>
          </a:bodyPr>
          <a:lstStyle/>
          <a:p>
            <a:r>
              <a:rPr lang="en-US" sz="1000" i="1" dirty="0" smtClean="0">
                <a:solidFill>
                  <a:schemeClr val="bg1"/>
                </a:solidFill>
              </a:rPr>
              <a:t>AppEngine</a:t>
            </a:r>
            <a:endParaRPr lang="en-US" sz="1000" i="1" dirty="0">
              <a:solidFill>
                <a:schemeClr val="bg1"/>
              </a:solidFill>
            </a:endParaRPr>
          </a:p>
        </p:txBody>
      </p:sp>
      <p:sp>
        <p:nvSpPr>
          <p:cNvPr id="15" name="TextBox 14"/>
          <p:cNvSpPr txBox="1"/>
          <p:nvPr/>
        </p:nvSpPr>
        <p:spPr>
          <a:xfrm>
            <a:off x="9341326" y="2341057"/>
            <a:ext cx="1219200" cy="246221"/>
          </a:xfrm>
          <a:prstGeom prst="rect">
            <a:avLst/>
          </a:prstGeom>
          <a:noFill/>
        </p:spPr>
        <p:txBody>
          <a:bodyPr wrap="square" rtlCol="0">
            <a:spAutoFit/>
          </a:bodyPr>
          <a:lstStyle/>
          <a:p>
            <a:r>
              <a:rPr lang="en-US" sz="1000" i="1" dirty="0" smtClean="0">
                <a:solidFill>
                  <a:schemeClr val="bg1"/>
                </a:solidFill>
              </a:rPr>
              <a:t>cohesive</a:t>
            </a:r>
            <a:endParaRPr lang="en-US" sz="1000" i="1" dirty="0">
              <a:solidFill>
                <a:schemeClr val="bg1"/>
              </a:solidFill>
            </a:endParaRPr>
          </a:p>
        </p:txBody>
      </p:sp>
      <p:sp>
        <p:nvSpPr>
          <p:cNvPr id="16" name="TextBox 15"/>
          <p:cNvSpPr txBox="1"/>
          <p:nvPr/>
        </p:nvSpPr>
        <p:spPr>
          <a:xfrm>
            <a:off x="9683232" y="2798257"/>
            <a:ext cx="1219200" cy="246221"/>
          </a:xfrm>
          <a:prstGeom prst="rect">
            <a:avLst/>
          </a:prstGeom>
          <a:noFill/>
        </p:spPr>
        <p:txBody>
          <a:bodyPr wrap="square" rtlCol="0">
            <a:spAutoFit/>
          </a:bodyPr>
          <a:lstStyle/>
          <a:p>
            <a:r>
              <a:rPr lang="en-US" sz="1000" i="1" dirty="0" smtClean="0">
                <a:solidFill>
                  <a:schemeClr val="bg1"/>
                </a:solidFill>
              </a:rPr>
              <a:t>caroline</a:t>
            </a:r>
            <a:endParaRPr lang="en-US" sz="1000" i="1" dirty="0">
              <a:solidFill>
                <a:schemeClr val="bg1"/>
              </a:solidFill>
            </a:endParaRPr>
          </a:p>
        </p:txBody>
      </p:sp>
      <p:sp>
        <p:nvSpPr>
          <p:cNvPr id="17" name="TextBox 16"/>
          <p:cNvSpPr txBox="1"/>
          <p:nvPr/>
        </p:nvSpPr>
        <p:spPr>
          <a:xfrm>
            <a:off x="9874726" y="3197622"/>
            <a:ext cx="1219200" cy="246221"/>
          </a:xfrm>
          <a:prstGeom prst="rect">
            <a:avLst/>
          </a:prstGeom>
          <a:noFill/>
        </p:spPr>
        <p:txBody>
          <a:bodyPr wrap="square" rtlCol="0">
            <a:spAutoFit/>
          </a:bodyPr>
          <a:lstStyle/>
          <a:p>
            <a:r>
              <a:rPr lang="en-US" sz="1000" i="1" dirty="0" smtClean="0">
                <a:solidFill>
                  <a:schemeClr val="bg1"/>
                </a:solidFill>
              </a:rPr>
              <a:t>Astoria</a:t>
            </a:r>
            <a:endParaRPr lang="en-US" sz="1000" i="1" dirty="0">
              <a:solidFill>
                <a:schemeClr val="bg1"/>
              </a:solidFill>
            </a:endParaRPr>
          </a:p>
        </p:txBody>
      </p:sp>
      <p:sp>
        <p:nvSpPr>
          <p:cNvPr id="18" name="TextBox 17"/>
          <p:cNvSpPr txBox="1"/>
          <p:nvPr/>
        </p:nvSpPr>
        <p:spPr>
          <a:xfrm>
            <a:off x="10027126" y="3589546"/>
            <a:ext cx="1219200" cy="246221"/>
          </a:xfrm>
          <a:prstGeom prst="rect">
            <a:avLst/>
          </a:prstGeom>
          <a:noFill/>
        </p:spPr>
        <p:txBody>
          <a:bodyPr wrap="square" rtlCol="0">
            <a:spAutoFit/>
          </a:bodyPr>
          <a:lstStyle/>
          <a:p>
            <a:r>
              <a:rPr lang="en-US" sz="1000" i="1" dirty="0" smtClean="0">
                <a:solidFill>
                  <a:schemeClr val="bg1"/>
                </a:solidFill>
              </a:rPr>
              <a:t>Mesh</a:t>
            </a:r>
            <a:endParaRPr lang="en-US" sz="1000" i="1" dirty="0">
              <a:solidFill>
                <a:schemeClr val="bg1"/>
              </a:solidFill>
            </a:endParaRPr>
          </a:p>
        </p:txBody>
      </p:sp>
      <p:sp>
        <p:nvSpPr>
          <p:cNvPr id="19" name="TextBox 18"/>
          <p:cNvSpPr txBox="1"/>
          <p:nvPr/>
        </p:nvSpPr>
        <p:spPr>
          <a:xfrm>
            <a:off x="7969726" y="2086388"/>
            <a:ext cx="2209800" cy="230832"/>
          </a:xfrm>
          <a:prstGeom prst="rect">
            <a:avLst/>
          </a:prstGeom>
          <a:noFill/>
        </p:spPr>
        <p:txBody>
          <a:bodyPr wrap="square" rtlCol="0">
            <a:spAutoFit/>
          </a:bodyPr>
          <a:lstStyle/>
          <a:p>
            <a:r>
              <a:rPr lang="en-US" sz="900" i="1" dirty="0" smtClean="0">
                <a:solidFill>
                  <a:schemeClr val="bg1"/>
                </a:solidFill>
              </a:rPr>
              <a:t>RightScale, GigaSpaces, Elastra, 3Tera</a:t>
            </a:r>
            <a:endParaRPr lang="en-US" sz="900" i="1" dirty="0">
              <a:solidFill>
                <a:schemeClr val="bg1"/>
              </a:solidFill>
            </a:endParaRPr>
          </a:p>
        </p:txBody>
      </p:sp>
      <p:sp>
        <p:nvSpPr>
          <p:cNvPr id="20" name="TextBox 19"/>
          <p:cNvSpPr txBox="1"/>
          <p:nvPr/>
        </p:nvSpPr>
        <p:spPr>
          <a:xfrm>
            <a:off x="8807926" y="3074511"/>
            <a:ext cx="381000" cy="461665"/>
          </a:xfrm>
          <a:prstGeom prst="rect">
            <a:avLst/>
          </a:prstGeom>
          <a:noFill/>
        </p:spPr>
        <p:txBody>
          <a:bodyPr wrap="square" rtlCol="0">
            <a:spAutoFit/>
          </a:bodyPr>
          <a:lstStyle/>
          <a:p>
            <a:r>
              <a:rPr lang="en-US" dirty="0" smtClean="0">
                <a:solidFill>
                  <a:schemeClr val="bg1"/>
                </a:solidFill>
              </a:rPr>
              <a:t>X</a:t>
            </a:r>
            <a:endParaRPr lang="en-US"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 Some Requirements for X</a:t>
            </a:r>
            <a:endParaRPr lang="en-US" dirty="0"/>
          </a:p>
        </p:txBody>
      </p:sp>
      <p:sp>
        <p:nvSpPr>
          <p:cNvPr id="3" name="Text Placeholder 2"/>
          <p:cNvSpPr>
            <a:spLocks noGrp="1"/>
          </p:cNvSpPr>
          <p:nvPr>
            <p:ph type="body" sz="quarter" idx="10"/>
          </p:nvPr>
        </p:nvSpPr>
        <p:spPr>
          <a:xfrm>
            <a:off x="507868" y="1411552"/>
            <a:ext cx="11173090" cy="5059847"/>
          </a:xfrm>
        </p:spPr>
        <p:txBody>
          <a:bodyPr/>
          <a:lstStyle/>
          <a:p>
            <a:r>
              <a:rPr lang="en-US" sz="2800" dirty="0" smtClean="0"/>
              <a:t>Simple Service API for Data</a:t>
            </a:r>
          </a:p>
          <a:p>
            <a:pPr lvl="1"/>
            <a:r>
              <a:rPr lang="en-US" sz="2400" dirty="0" smtClean="0"/>
              <a:t>Support for very large, heterogeneous collections</a:t>
            </a:r>
          </a:p>
          <a:p>
            <a:pPr lvl="1"/>
            <a:r>
              <a:rPr lang="en-US" sz="2400" dirty="0" smtClean="0"/>
              <a:t>Indexing,  metadata, search &amp; discovery, access</a:t>
            </a:r>
          </a:p>
          <a:p>
            <a:pPr lvl="1"/>
            <a:r>
              <a:rPr lang="en-US" sz="2400" dirty="0" smtClean="0"/>
              <a:t>Streams  and virtual data</a:t>
            </a:r>
          </a:p>
          <a:p>
            <a:pPr lvl="1"/>
            <a:r>
              <a:rPr lang="en-US" sz="2400" dirty="0" smtClean="0"/>
              <a:t>Notification </a:t>
            </a:r>
          </a:p>
          <a:p>
            <a:r>
              <a:rPr lang="en-US" sz="2800" dirty="0" smtClean="0"/>
              <a:t>Tools for rapid application deployment</a:t>
            </a:r>
          </a:p>
          <a:p>
            <a:pPr lvl="1"/>
            <a:r>
              <a:rPr lang="en-US" sz="2400" dirty="0" smtClean="0"/>
              <a:t>Scalability in two dimensions: parallel apps and multiple instances</a:t>
            </a:r>
          </a:p>
          <a:p>
            <a:pPr lvl="1"/>
            <a:r>
              <a:rPr lang="en-US" sz="2400" dirty="0" smtClean="0"/>
              <a:t>Turn an application into a service visible in a catalog</a:t>
            </a:r>
          </a:p>
          <a:p>
            <a:r>
              <a:rPr lang="en-US" sz="2800" dirty="0" smtClean="0"/>
              <a:t>Tools for application composition (workflow/</a:t>
            </a:r>
            <a:r>
              <a:rPr lang="en-US" sz="2800" dirty="0" err="1" smtClean="0"/>
              <a:t>mashups</a:t>
            </a:r>
            <a:r>
              <a:rPr lang="en-US" sz="2800" dirty="0" smtClean="0"/>
              <a:t>)</a:t>
            </a:r>
          </a:p>
          <a:p>
            <a:r>
              <a:rPr lang="en-US" sz="2800" dirty="0" smtClean="0"/>
              <a:t>Community tools</a:t>
            </a:r>
          </a:p>
          <a:p>
            <a:pPr lvl="1"/>
            <a:r>
              <a:rPr lang="en-US" sz="2400" dirty="0" smtClean="0"/>
              <a:t>Security (authentication &amp; authorization)</a:t>
            </a:r>
          </a:p>
          <a:p>
            <a:pPr lvl="1"/>
            <a:r>
              <a:rPr lang="en-US" sz="2400" dirty="0" smtClean="0"/>
              <a:t>Desktop integration: Portal and Web 2.0 </a:t>
            </a:r>
            <a:endParaRPr lang="en-US" sz="2400"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Scientific Data Center</a:t>
            </a:r>
            <a:br>
              <a:rPr lang="en-US" dirty="0" smtClean="0"/>
            </a:br>
            <a:endParaRPr lang="en-US" dirty="0"/>
          </a:p>
        </p:txBody>
      </p:sp>
      <p:sp>
        <p:nvSpPr>
          <p:cNvPr id="3" name="Subtitle 2"/>
          <p:cNvSpPr>
            <a:spLocks noGrp="1"/>
          </p:cNvSpPr>
          <p:nvPr>
            <p:ph type="subTitle" idx="1"/>
          </p:nvPr>
        </p:nvSpPr>
        <p:spPr/>
        <p:txBody>
          <a:bodyPr/>
          <a:lstStyle/>
          <a:p>
            <a:r>
              <a:rPr lang="en-US" dirty="0" smtClean="0"/>
              <a:t>Dennis Gannon</a:t>
            </a:r>
          </a:p>
          <a:p>
            <a:r>
              <a:rPr lang="en-US" dirty="0" smtClean="0"/>
              <a:t>Department of Computer Science</a:t>
            </a:r>
          </a:p>
          <a:p>
            <a:r>
              <a:rPr lang="en-US" dirty="0" smtClean="0"/>
              <a:t>School of Informatics, Indiana University</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Basic Questions</a:t>
            </a:r>
            <a:endParaRPr lang="en-US" dirty="0"/>
          </a:p>
        </p:txBody>
      </p:sp>
      <p:sp>
        <p:nvSpPr>
          <p:cNvPr id="3" name="Text Placeholder 2"/>
          <p:cNvSpPr>
            <a:spLocks noGrp="1"/>
          </p:cNvSpPr>
          <p:nvPr>
            <p:ph type="body" sz="quarter" idx="10"/>
          </p:nvPr>
        </p:nvSpPr>
        <p:spPr>
          <a:xfrm>
            <a:off x="507868" y="1411552"/>
            <a:ext cx="11173090" cy="3330142"/>
          </a:xfrm>
        </p:spPr>
        <p:txBody>
          <a:bodyPr/>
          <a:lstStyle/>
          <a:p>
            <a:r>
              <a:rPr lang="en-US" dirty="0" smtClean="0"/>
              <a:t>What can we learn from recent trends in large Data Center/Cloud Application Programming models that </a:t>
            </a:r>
            <a:br>
              <a:rPr lang="en-US" dirty="0" smtClean="0"/>
            </a:br>
            <a:r>
              <a:rPr lang="en-US" dirty="0" smtClean="0"/>
              <a:t>can be applied to advancing scientific exploration?</a:t>
            </a:r>
          </a:p>
          <a:p>
            <a:pPr lvl="1"/>
            <a:r>
              <a:rPr lang="en-US" dirty="0" smtClean="0"/>
              <a:t>Is it nothing more than Map Reduce applied to Big Data?</a:t>
            </a:r>
          </a:p>
          <a:p>
            <a:r>
              <a:rPr lang="en-US" dirty="0" smtClean="0"/>
              <a:t>Where does the Cloud fit into HPC?</a:t>
            </a:r>
          </a:p>
          <a:p>
            <a:r>
              <a:rPr lang="en-US" dirty="0" smtClean="0"/>
              <a:t>What are the science problems that can be solved </a:t>
            </a:r>
            <a:br>
              <a:rPr lang="en-US" dirty="0" smtClean="0"/>
            </a:br>
            <a:r>
              <a:rPr lang="en-US" dirty="0" smtClean="0"/>
              <a:t>with a different approach to computing?</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Infomass</a:t>
            </a:r>
            <a:r>
              <a:rPr lang="en-US" dirty="0" smtClean="0"/>
              <a:t> and a Transformation in Science</a:t>
            </a:r>
            <a:endParaRPr lang="en-US" dirty="0"/>
          </a:p>
        </p:txBody>
      </p:sp>
      <p:sp>
        <p:nvSpPr>
          <p:cNvPr id="3" name="Text Placeholder 2"/>
          <p:cNvSpPr>
            <a:spLocks noGrp="1"/>
          </p:cNvSpPr>
          <p:nvPr>
            <p:ph type="body" sz="quarter" idx="10"/>
          </p:nvPr>
        </p:nvSpPr>
        <p:spPr>
          <a:xfrm>
            <a:off x="507868" y="1411552"/>
            <a:ext cx="11173090" cy="4708981"/>
          </a:xfrm>
        </p:spPr>
        <p:txBody>
          <a:bodyPr/>
          <a:lstStyle/>
          <a:p>
            <a:r>
              <a:rPr lang="en-US" dirty="0" smtClean="0"/>
              <a:t>A revolution driven by data.  We are creating an “</a:t>
            </a:r>
            <a:r>
              <a:rPr lang="en-US" dirty="0" err="1" smtClean="0"/>
              <a:t>infomass</a:t>
            </a:r>
            <a:r>
              <a:rPr lang="en-US" dirty="0" smtClean="0"/>
              <a:t>”</a:t>
            </a:r>
          </a:p>
          <a:p>
            <a:r>
              <a:rPr lang="en-US" dirty="0" smtClean="0"/>
              <a:t>In 20 years supercomputers have grown by a </a:t>
            </a:r>
            <a:br>
              <a:rPr lang="en-US" dirty="0" smtClean="0"/>
            </a:br>
            <a:r>
              <a:rPr lang="en-US" dirty="0" smtClean="0"/>
              <a:t>factor of a billion in power.  </a:t>
            </a:r>
          </a:p>
          <a:p>
            <a:pPr lvl="1"/>
            <a:r>
              <a:rPr lang="en-US" dirty="0" smtClean="0"/>
              <a:t>Massive data generation power</a:t>
            </a:r>
          </a:p>
          <a:p>
            <a:r>
              <a:rPr lang="en-US" dirty="0" smtClean="0"/>
              <a:t>Social and Political Sciences and the Web</a:t>
            </a:r>
          </a:p>
          <a:p>
            <a:pPr lvl="1"/>
            <a:r>
              <a:rPr lang="en-US" dirty="0" smtClean="0"/>
              <a:t>images, movies, social links, blog commentary and </a:t>
            </a:r>
            <a:br>
              <a:rPr lang="en-US" dirty="0" smtClean="0"/>
            </a:br>
            <a:r>
              <a:rPr lang="en-US" dirty="0" smtClean="0"/>
              <a:t>the general wiki-corpus.</a:t>
            </a:r>
          </a:p>
          <a:p>
            <a:pPr lvl="1"/>
            <a:r>
              <a:rPr lang="en-US" dirty="0" smtClean="0"/>
              <a:t>A remarkable transformation in our ability to </a:t>
            </a:r>
            <a:br>
              <a:rPr lang="en-US" dirty="0" smtClean="0"/>
            </a:br>
            <a:r>
              <a:rPr lang="en-US" dirty="0" smtClean="0"/>
              <a:t>“see” ourselves and our culture.</a:t>
            </a:r>
          </a:p>
          <a:p>
            <a:r>
              <a:rPr lang="en-US" dirty="0" smtClean="0"/>
              <a:t>And our Instrumented Planet… </a:t>
            </a:r>
            <a:endParaRPr lang="en-US" dirty="0"/>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Infomass</a:t>
            </a:r>
            <a:r>
              <a:rPr lang="en-US" dirty="0" smtClean="0"/>
              <a:t> From Our Instrumented World</a:t>
            </a:r>
            <a:endParaRPr lang="en-US" dirty="0"/>
          </a:p>
        </p:txBody>
      </p:sp>
      <p:sp>
        <p:nvSpPr>
          <p:cNvPr id="3" name="Text Placeholder 2"/>
          <p:cNvSpPr>
            <a:spLocks noGrp="1"/>
          </p:cNvSpPr>
          <p:nvPr>
            <p:ph type="body" sz="quarter" idx="10"/>
          </p:nvPr>
        </p:nvSpPr>
        <p:spPr>
          <a:xfrm>
            <a:off x="507868" y="1411552"/>
            <a:ext cx="11173090" cy="4696670"/>
          </a:xfrm>
        </p:spPr>
        <p:txBody>
          <a:bodyPr/>
          <a:lstStyle/>
          <a:p>
            <a:pPr lvl="0"/>
            <a:r>
              <a:rPr lang="en-US" dirty="0" smtClean="0"/>
              <a:t>Telescopes of all types both terrestrial and space-based.</a:t>
            </a:r>
          </a:p>
          <a:p>
            <a:pPr lvl="0"/>
            <a:r>
              <a:rPr lang="en-US" dirty="0" smtClean="0"/>
              <a:t>A growing network of geo-sensors including </a:t>
            </a:r>
          </a:p>
          <a:p>
            <a:pPr lvl="1"/>
            <a:r>
              <a:rPr lang="en-US" dirty="0" smtClean="0"/>
              <a:t>GPS equipped wireless-connected earthquake monitors, </a:t>
            </a:r>
          </a:p>
          <a:p>
            <a:pPr lvl="1"/>
            <a:r>
              <a:rPr lang="en-US" dirty="0" smtClean="0"/>
              <a:t>fixed and autonomously roving undersea instruments, </a:t>
            </a:r>
          </a:p>
          <a:p>
            <a:pPr lvl="1"/>
            <a:r>
              <a:rPr lang="en-US" dirty="0" smtClean="0"/>
              <a:t>atmospheric monitors including network of radars soon to be mounted on every cell tower,</a:t>
            </a:r>
          </a:p>
          <a:p>
            <a:pPr lvl="1"/>
            <a:r>
              <a:rPr lang="en-US" dirty="0" smtClean="0"/>
              <a:t>urban instrumentation including cameras and traffic sensors. </a:t>
            </a:r>
          </a:p>
          <a:p>
            <a:r>
              <a:rPr lang="en-US" dirty="0" smtClean="0"/>
              <a:t>Medical instrumentation that will soon enable remote systems to monitor the health and well being </a:t>
            </a:r>
            <a:br>
              <a:rPr lang="en-US" dirty="0" smtClean="0"/>
            </a:br>
            <a:r>
              <a:rPr lang="en-US" dirty="0" smtClean="0"/>
              <a:t>of the entire population. </a:t>
            </a:r>
            <a:endParaRPr lang="en-US" dirty="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Science Examples:  Data Access and Analysis</a:t>
            </a:r>
            <a:endParaRPr lang="en-US" dirty="0"/>
          </a:p>
        </p:txBody>
      </p:sp>
      <p:sp>
        <p:nvSpPr>
          <p:cNvPr id="2" name="Content Placeholder 1"/>
          <p:cNvSpPr>
            <a:spLocks noGrp="1"/>
          </p:cNvSpPr>
          <p:nvPr>
            <p:ph idx="1"/>
          </p:nvPr>
        </p:nvSpPr>
        <p:spPr>
          <a:xfrm>
            <a:off x="507868" y="1412875"/>
            <a:ext cx="11173090" cy="5244513"/>
          </a:xfrm>
        </p:spPr>
        <p:txBody>
          <a:bodyPr/>
          <a:lstStyle/>
          <a:p>
            <a:r>
              <a:rPr lang="en-US" sz="2800" dirty="0" err="1" smtClean="0"/>
              <a:t>SkyServer</a:t>
            </a:r>
            <a:endParaRPr lang="en-US" sz="2800" dirty="0" smtClean="0"/>
          </a:p>
          <a:p>
            <a:pPr lvl="1"/>
            <a:r>
              <a:rPr lang="en-US" sz="2400" dirty="0" smtClean="0"/>
              <a:t>Excellent Astronomy data access example.</a:t>
            </a:r>
          </a:p>
          <a:p>
            <a:pPr lvl="3"/>
            <a:r>
              <a:rPr lang="en-US" sz="2000" dirty="0" smtClean="0"/>
              <a:t>Limited data analysis capability in current deployment.	</a:t>
            </a:r>
          </a:p>
          <a:p>
            <a:r>
              <a:rPr lang="en-US" sz="2800" dirty="0" smtClean="0"/>
              <a:t>EGEE/OSG and the Large </a:t>
            </a:r>
            <a:r>
              <a:rPr lang="en-US" sz="2800" dirty="0" err="1" smtClean="0"/>
              <a:t>Hadron</a:t>
            </a:r>
            <a:r>
              <a:rPr lang="en-US" sz="2800" dirty="0" smtClean="0"/>
              <a:t> Collider</a:t>
            </a:r>
          </a:p>
          <a:p>
            <a:pPr lvl="1"/>
            <a:r>
              <a:rPr lang="en-US" sz="2400" dirty="0" smtClean="0"/>
              <a:t>Massive data analysis requirements</a:t>
            </a:r>
          </a:p>
          <a:p>
            <a:pPr lvl="1"/>
            <a:r>
              <a:rPr lang="en-US" sz="2400" dirty="0" smtClean="0"/>
              <a:t>Recent studies suggest data analysis may be better done in a </a:t>
            </a:r>
            <a:br>
              <a:rPr lang="en-US" sz="2400" dirty="0" smtClean="0"/>
            </a:br>
            <a:r>
              <a:rPr lang="en-US" sz="2400" dirty="0" smtClean="0"/>
              <a:t>large data center than in a distributed Grid.</a:t>
            </a:r>
          </a:p>
          <a:p>
            <a:r>
              <a:rPr lang="en-US" sz="2800" dirty="0" smtClean="0"/>
              <a:t>Earth Science</a:t>
            </a:r>
          </a:p>
          <a:p>
            <a:pPr lvl="1"/>
            <a:r>
              <a:rPr lang="en-US" sz="2400" dirty="0" smtClean="0"/>
              <a:t>Polar Grid, LEAD (weather), ESG (climate) are all about providing </a:t>
            </a:r>
            <a:br>
              <a:rPr lang="en-US" sz="2400" dirty="0" smtClean="0"/>
            </a:br>
            <a:r>
              <a:rPr lang="en-US" sz="2400" dirty="0" smtClean="0"/>
              <a:t>service based access to data and analysis.</a:t>
            </a:r>
          </a:p>
          <a:p>
            <a:r>
              <a:rPr lang="en-US" sz="2800" dirty="0" smtClean="0"/>
              <a:t>Social Science/Medical Science/Biology</a:t>
            </a:r>
          </a:p>
          <a:p>
            <a:pPr lvl="1"/>
            <a:r>
              <a:rPr lang="en-US" sz="2400" dirty="0" err="1" smtClean="0"/>
              <a:t>SidGrid</a:t>
            </a:r>
            <a:r>
              <a:rPr lang="en-US" sz="2400" dirty="0" smtClean="0"/>
              <a:t>, ICPSR (social science data archive), </a:t>
            </a:r>
            <a:r>
              <a:rPr lang="en-US" sz="2400" dirty="0" err="1" smtClean="0"/>
              <a:t>BioGrid</a:t>
            </a:r>
            <a:r>
              <a:rPr lang="en-US" sz="2400" dirty="0" smtClean="0"/>
              <a:t>, </a:t>
            </a:r>
            <a:r>
              <a:rPr lang="en-US" sz="2400" dirty="0" err="1" smtClean="0"/>
              <a:t>CaGrid</a:t>
            </a:r>
            <a:r>
              <a:rPr lang="en-US" sz="2400" dirty="0" smtClean="0"/>
              <a:t> are all data access and analysis systems that are well suited to cloud-like system design. </a:t>
            </a:r>
            <a:endParaRPr lang="en-US" sz="2400" dirty="0"/>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Support for Virtual Organizations</a:t>
            </a:r>
            <a:endParaRPr lang="en-US" dirty="0"/>
          </a:p>
        </p:txBody>
      </p:sp>
      <p:sp>
        <p:nvSpPr>
          <p:cNvPr id="2" name="Content Placeholder 1"/>
          <p:cNvSpPr>
            <a:spLocks noGrp="1"/>
          </p:cNvSpPr>
          <p:nvPr>
            <p:ph idx="1"/>
          </p:nvPr>
        </p:nvSpPr>
        <p:spPr>
          <a:xfrm>
            <a:off x="507868" y="1412875"/>
            <a:ext cx="11173090" cy="5250668"/>
          </a:xfrm>
        </p:spPr>
        <p:txBody>
          <a:bodyPr/>
          <a:lstStyle/>
          <a:p>
            <a:r>
              <a:rPr lang="en-US" dirty="0" smtClean="0"/>
              <a:t>A VO is a team or researchers that have come together </a:t>
            </a:r>
            <a:br>
              <a:rPr lang="en-US" dirty="0" smtClean="0"/>
            </a:br>
            <a:r>
              <a:rPr lang="en-US" dirty="0" smtClean="0"/>
              <a:t>to solve a problem</a:t>
            </a:r>
          </a:p>
          <a:p>
            <a:pPr lvl="1"/>
            <a:r>
              <a:rPr lang="en-US" dirty="0" smtClean="0"/>
              <a:t>For example, understand an outbreak of a new virus strain moving through a population</a:t>
            </a:r>
          </a:p>
          <a:p>
            <a:r>
              <a:rPr lang="en-US" dirty="0" smtClean="0"/>
              <a:t>What is needed</a:t>
            </a:r>
          </a:p>
          <a:p>
            <a:pPr lvl="1"/>
            <a:r>
              <a:rPr lang="en-US" dirty="0" smtClean="0"/>
              <a:t>A “place” that can be rapidly deployed with</a:t>
            </a:r>
          </a:p>
          <a:p>
            <a:pPr lvl="2"/>
            <a:r>
              <a:rPr lang="en-US" dirty="0" smtClean="0"/>
              <a:t>Collaboration tools (including security, i.e., auth/</a:t>
            </a:r>
            <a:r>
              <a:rPr lang="en-US" dirty="0" err="1" smtClean="0"/>
              <a:t>authz</a:t>
            </a:r>
            <a:r>
              <a:rPr lang="en-US" dirty="0" smtClean="0"/>
              <a:t>)</a:t>
            </a:r>
          </a:p>
          <a:p>
            <a:pPr lvl="2"/>
            <a:r>
              <a:rPr lang="en-US" dirty="0" smtClean="0"/>
              <a:t>Shared data and tools for searching and indexing it</a:t>
            </a:r>
          </a:p>
          <a:p>
            <a:pPr lvl="2"/>
            <a:r>
              <a:rPr lang="en-US" dirty="0" smtClean="0"/>
              <a:t>Specialized applications</a:t>
            </a:r>
          </a:p>
          <a:p>
            <a:pPr lvl="1"/>
            <a:r>
              <a:rPr lang="en-US" dirty="0" smtClean="0"/>
              <a:t>Tools that can compose data and applications for large scale parallel analysis. </a:t>
            </a:r>
          </a:p>
          <a:p>
            <a:pPr lvl="2"/>
            <a:endParaRPr lang="en-US" dirty="0"/>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Real-Time, Data-Driven Applications </a:t>
            </a:r>
            <a:endParaRPr lang="en-US" dirty="0"/>
          </a:p>
        </p:txBody>
      </p:sp>
      <p:sp>
        <p:nvSpPr>
          <p:cNvPr id="2" name="Content Placeholder 1"/>
          <p:cNvSpPr>
            <a:spLocks noGrp="1"/>
          </p:cNvSpPr>
          <p:nvPr>
            <p:ph idx="1"/>
          </p:nvPr>
        </p:nvSpPr>
        <p:spPr>
          <a:xfrm>
            <a:off x="507868" y="1412875"/>
            <a:ext cx="11173090" cy="5146024"/>
          </a:xfrm>
        </p:spPr>
        <p:txBody>
          <a:bodyPr/>
          <a:lstStyle/>
          <a:p>
            <a:r>
              <a:rPr lang="en-US" sz="2800" dirty="0" smtClean="0"/>
              <a:t>Scientific advances are increasingly made by harvesting </a:t>
            </a:r>
            <a:br>
              <a:rPr lang="en-US" sz="2800" dirty="0" smtClean="0"/>
            </a:br>
            <a:r>
              <a:rPr lang="en-US" sz="2800" dirty="0" smtClean="0"/>
              <a:t>knowledge from streams of data</a:t>
            </a:r>
          </a:p>
          <a:p>
            <a:pPr lvl="1"/>
            <a:r>
              <a:rPr lang="en-US" sz="2400" dirty="0" smtClean="0"/>
              <a:t>Sensor networks are critical to </a:t>
            </a:r>
            <a:r>
              <a:rPr lang="en-US" sz="2400" dirty="0" err="1" smtClean="0"/>
              <a:t>geoscience</a:t>
            </a:r>
            <a:r>
              <a:rPr lang="en-US" sz="2400" dirty="0" smtClean="0"/>
              <a:t>, physics, </a:t>
            </a:r>
            <a:br>
              <a:rPr lang="en-US" sz="2400" dirty="0" smtClean="0"/>
            </a:br>
            <a:r>
              <a:rPr lang="en-US" sz="2400" dirty="0" smtClean="0"/>
              <a:t>engineering, economics, …</a:t>
            </a:r>
          </a:p>
          <a:p>
            <a:r>
              <a:rPr lang="en-US" sz="2800" dirty="0" smtClean="0"/>
              <a:t>Given access to the right data streams and on-demand access to computation you can</a:t>
            </a:r>
          </a:p>
          <a:p>
            <a:pPr lvl="1"/>
            <a:r>
              <a:rPr lang="en-US" sz="2400" dirty="0" smtClean="0"/>
              <a:t>Mange the energy consumption of a large city</a:t>
            </a:r>
          </a:p>
          <a:p>
            <a:pPr lvl="1"/>
            <a:r>
              <a:rPr lang="en-US" sz="2400" dirty="0" smtClean="0"/>
              <a:t>Monitor an active earthquake zone and provide warnings that can save lives</a:t>
            </a:r>
          </a:p>
          <a:p>
            <a:pPr lvl="1"/>
            <a:r>
              <a:rPr lang="en-US" sz="2400" dirty="0" smtClean="0"/>
              <a:t>Predict tornados</a:t>
            </a:r>
          </a:p>
          <a:p>
            <a:pPr lvl="1"/>
            <a:r>
              <a:rPr lang="en-US" sz="2400" dirty="0" smtClean="0"/>
              <a:t>Do the motion planning for swarms of remote robots exploring </a:t>
            </a:r>
            <a:br>
              <a:rPr lang="en-US" sz="2400" dirty="0" smtClean="0"/>
            </a:br>
            <a:r>
              <a:rPr lang="en-US" sz="2400" dirty="0" smtClean="0"/>
              <a:t>the ocean floor</a:t>
            </a:r>
          </a:p>
          <a:p>
            <a:pPr lvl="1"/>
            <a:r>
              <a:rPr lang="en-US" sz="2400" dirty="0" smtClean="0"/>
              <a:t>Monitor the heath of the planet’s food supply.</a:t>
            </a:r>
          </a:p>
          <a:p>
            <a:pPr lvl="1"/>
            <a:r>
              <a:rPr lang="en-US" sz="2400" dirty="0" smtClean="0"/>
              <a:t>Find the Higgs boson</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Today's Cloud Programming Models</a:t>
            </a:r>
            <a:endParaRPr lang="en-US" dirty="0"/>
          </a:p>
        </p:txBody>
      </p:sp>
      <p:sp>
        <p:nvSpPr>
          <p:cNvPr id="3" name="Text Placeholder 2"/>
          <p:cNvSpPr>
            <a:spLocks noGrp="1"/>
          </p:cNvSpPr>
          <p:nvPr>
            <p:ph type="body" sz="quarter" idx="10"/>
          </p:nvPr>
        </p:nvSpPr>
        <p:spPr>
          <a:xfrm>
            <a:off x="507868" y="1411551"/>
            <a:ext cx="5586545" cy="4217723"/>
          </a:xfrm>
        </p:spPr>
        <p:txBody>
          <a:bodyPr/>
          <a:lstStyle/>
          <a:p>
            <a:r>
              <a:rPr lang="en-US" dirty="0" smtClean="0"/>
              <a:t>Cloud definition</a:t>
            </a:r>
          </a:p>
          <a:p>
            <a:pPr lvl="1"/>
            <a:r>
              <a:rPr lang="en-US" dirty="0" smtClean="0"/>
              <a:t>A data center plus a layer of system software services </a:t>
            </a:r>
            <a:br>
              <a:rPr lang="en-US" dirty="0" smtClean="0"/>
            </a:br>
            <a:r>
              <a:rPr lang="en-US" dirty="0" smtClean="0"/>
              <a:t>designed to support the creation and scalable deployment of application services</a:t>
            </a:r>
          </a:p>
          <a:p>
            <a:r>
              <a:rPr lang="en-US" dirty="0" smtClean="0"/>
              <a:t>Current practices defines a space of approaches</a:t>
            </a:r>
          </a:p>
          <a:p>
            <a:pPr lvl="1"/>
            <a:r>
              <a:rPr lang="en-US" dirty="0" smtClean="0"/>
              <a:t>OS Virtualization</a:t>
            </a:r>
          </a:p>
          <a:p>
            <a:pPr lvl="1"/>
            <a:r>
              <a:rPr lang="en-US" dirty="0" smtClean="0"/>
              <a:t>Parallel Frameworks</a:t>
            </a:r>
          </a:p>
          <a:p>
            <a:pPr lvl="1"/>
            <a:r>
              <a:rPr lang="en-US" dirty="0" smtClean="0"/>
              <a:t>Software as a Service </a:t>
            </a:r>
            <a:endParaRPr lang="en-US" dirty="0"/>
          </a:p>
        </p:txBody>
      </p:sp>
      <p:sp>
        <p:nvSpPr>
          <p:cNvPr id="4" name="Oval 3"/>
          <p:cNvSpPr/>
          <p:nvPr/>
        </p:nvSpPr>
        <p:spPr>
          <a:xfrm>
            <a:off x="7893526" y="1376525"/>
            <a:ext cx="1918223" cy="557463"/>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solidFill>
                  <a:schemeClr val="tx1"/>
                </a:solidFill>
              </a:rPr>
              <a:t>OS Virtualization</a:t>
            </a:r>
            <a:endParaRPr lang="en-US" sz="2000" dirty="0">
              <a:solidFill>
                <a:schemeClr val="tx1"/>
              </a:solidFill>
            </a:endParaRPr>
          </a:p>
        </p:txBody>
      </p:sp>
      <p:sp>
        <p:nvSpPr>
          <p:cNvPr id="5" name="Oval 4"/>
          <p:cNvSpPr/>
          <p:nvPr/>
        </p:nvSpPr>
        <p:spPr>
          <a:xfrm>
            <a:off x="6051127" y="4017457"/>
            <a:ext cx="1815577" cy="6096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smtClean="0">
                <a:solidFill>
                  <a:schemeClr val="tx1"/>
                </a:solidFill>
              </a:rPr>
              <a:t>Parallel Frameworks</a:t>
            </a:r>
            <a:endParaRPr lang="en-US" sz="1200" dirty="0">
              <a:solidFill>
                <a:schemeClr val="tx1"/>
              </a:solidFill>
            </a:endParaRPr>
          </a:p>
        </p:txBody>
      </p:sp>
      <p:sp>
        <p:nvSpPr>
          <p:cNvPr id="6" name="Oval 5"/>
          <p:cNvSpPr/>
          <p:nvPr/>
        </p:nvSpPr>
        <p:spPr>
          <a:xfrm>
            <a:off x="10273981" y="4017457"/>
            <a:ext cx="1780699" cy="609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Software as a Service</a:t>
            </a:r>
            <a:endParaRPr lang="en-US" sz="2000" dirty="0">
              <a:solidFill>
                <a:schemeClr val="tx1"/>
              </a:solidFill>
            </a:endParaRPr>
          </a:p>
        </p:txBody>
      </p:sp>
      <p:cxnSp>
        <p:nvCxnSpPr>
          <p:cNvPr id="7" name="Straight Connector 6"/>
          <p:cNvCxnSpPr>
            <a:stCxn id="5" idx="6"/>
            <a:endCxn id="6" idx="2"/>
          </p:cNvCxnSpPr>
          <p:nvPr/>
        </p:nvCxnSpPr>
        <p:spPr>
          <a:xfrm>
            <a:off x="7866704" y="4322257"/>
            <a:ext cx="2407277" cy="1588"/>
          </a:xfrm>
          <a:prstGeom prst="line">
            <a:avLst/>
          </a:prstGeom>
        </p:spPr>
        <p:style>
          <a:lnRef idx="2">
            <a:schemeClr val="accent5"/>
          </a:lnRef>
          <a:fillRef idx="0">
            <a:schemeClr val="accent5"/>
          </a:fillRef>
          <a:effectRef idx="1">
            <a:schemeClr val="accent5"/>
          </a:effectRef>
          <a:fontRef idx="minor">
            <a:schemeClr val="tx1"/>
          </a:fontRef>
        </p:style>
      </p:cxnSp>
      <p:cxnSp>
        <p:nvCxnSpPr>
          <p:cNvPr id="8" name="Straight Connector 7"/>
          <p:cNvCxnSpPr>
            <a:stCxn id="4" idx="3"/>
            <a:endCxn id="5" idx="0"/>
          </p:cNvCxnSpPr>
          <p:nvPr/>
        </p:nvCxnSpPr>
        <p:spPr>
          <a:xfrm rot="5400000">
            <a:off x="6484126" y="2327140"/>
            <a:ext cx="2165108" cy="1215527"/>
          </a:xfrm>
          <a:prstGeom prst="line">
            <a:avLst/>
          </a:prstGeom>
        </p:spPr>
        <p:style>
          <a:lnRef idx="2">
            <a:schemeClr val="accent5"/>
          </a:lnRef>
          <a:fillRef idx="0">
            <a:schemeClr val="accent5"/>
          </a:fillRef>
          <a:effectRef idx="1">
            <a:schemeClr val="accent5"/>
          </a:effectRef>
          <a:fontRef idx="minor">
            <a:schemeClr val="tx1"/>
          </a:fontRef>
        </p:style>
      </p:cxnSp>
      <p:cxnSp>
        <p:nvCxnSpPr>
          <p:cNvPr id="9" name="Straight Connector 8"/>
          <p:cNvCxnSpPr>
            <a:stCxn id="4" idx="5"/>
            <a:endCxn id="6" idx="0"/>
          </p:cNvCxnSpPr>
          <p:nvPr/>
        </p:nvCxnSpPr>
        <p:spPr>
          <a:xfrm rot="16200000" flipH="1">
            <a:off x="9265027" y="2118153"/>
            <a:ext cx="2165108" cy="1633499"/>
          </a:xfrm>
          <a:prstGeom prst="line">
            <a:avLst/>
          </a:prstGeom>
        </p:spPr>
        <p:style>
          <a:lnRef idx="2">
            <a:schemeClr val="accent5"/>
          </a:lnRef>
          <a:fillRef idx="0">
            <a:schemeClr val="accent5"/>
          </a:fillRef>
          <a:effectRef idx="1">
            <a:schemeClr val="accent5"/>
          </a:effectRef>
          <a:fontRef idx="minor">
            <a:schemeClr val="tx1"/>
          </a:fontRef>
        </p:style>
      </p:cxnSp>
      <p:cxnSp>
        <p:nvCxnSpPr>
          <p:cNvPr id="22" name="Straight Arrow Connector 21"/>
          <p:cNvCxnSpPr/>
          <p:nvPr/>
        </p:nvCxnSpPr>
        <p:spPr>
          <a:xfrm rot="16200000" flipV="1">
            <a:off x="7266515" y="3063404"/>
            <a:ext cx="1556298" cy="8944"/>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24" name="Straight Arrow Connector 23"/>
          <p:cNvCxnSpPr/>
          <p:nvPr/>
        </p:nvCxnSpPr>
        <p:spPr>
          <a:xfrm>
            <a:off x="8058069" y="3854970"/>
            <a:ext cx="2253753" cy="8944"/>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25" name="TextBox 24"/>
          <p:cNvSpPr txBox="1"/>
          <p:nvPr/>
        </p:nvSpPr>
        <p:spPr>
          <a:xfrm>
            <a:off x="8147509" y="2960545"/>
            <a:ext cx="2236991" cy="620683"/>
          </a:xfrm>
          <a:prstGeom prst="rect">
            <a:avLst/>
          </a:prstGeom>
        </p:spPr>
        <p:txBody>
          <a:bodyPr vert="horz" wrap="none" lIns="0" tIns="0" rIns="0" bIns="0" rtlCol="0">
            <a:spAutoFit/>
          </a:bodyPr>
          <a:lstStyle/>
          <a:p>
            <a: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Data center – cloud</a:t>
            </a:r>
          </a:p>
          <a:p>
            <a: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pPr>
            <a:r>
              <a:rPr lang="en-US" sz="2000" dirty="0" smtClean="0">
                <a:solidFill>
                  <a:schemeClr val="bg1"/>
                </a:solidFill>
                <a:latin typeface="+mn-lt"/>
                <a:ea typeface="+mn-ea"/>
                <a:cs typeface="+mn-cs"/>
              </a:rPr>
              <a:t>Application space</a:t>
            </a:r>
            <a:endParaRPr kumimoji="0" lang="en-US" sz="20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icrosoft_Research_Faculty_Summit_Template_PPT07_16x9_v06">
  <a:themeElements>
    <a:clrScheme name="Research">
      <a:dk1>
        <a:srgbClr val="000000"/>
      </a:dk1>
      <a:lt1>
        <a:srgbClr val="FFFFFF"/>
      </a:lt1>
      <a:dk2>
        <a:srgbClr val="3F3F3F"/>
      </a:dk2>
      <a:lt2>
        <a:srgbClr val="FFFFFF"/>
      </a:lt2>
      <a:accent1>
        <a:srgbClr val="FFDF79"/>
      </a:accent1>
      <a:accent2>
        <a:srgbClr val="5782B5"/>
      </a:accent2>
      <a:accent3>
        <a:srgbClr val="E15555"/>
      </a:accent3>
      <a:accent4>
        <a:srgbClr val="94D850"/>
      </a:accent4>
      <a:accent5>
        <a:srgbClr val="FFA94B"/>
      </a:accent5>
      <a:accent6>
        <a:srgbClr val="9047B9"/>
      </a:accent6>
      <a:hlink>
        <a:srgbClr val="009ED6"/>
      </a:hlink>
      <a:folHlink>
        <a:srgbClr val="DDD819"/>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bodyPr vert="horz" wrap="square" lIns="0" tIns="0" rIns="0" bIns="0" rtlCol="0">
        <a:spAutoFit/>
      </a:bodyPr>
      <a:lstStyle>
        <a:def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defRPr kumimoji="0" sz="3200" b="0" i="0" u="none" strike="noStrike" kern="1200" cap="none" spc="0" normalizeH="0" baseline="0" noProof="0" smtClean="0">
            <a:ln>
              <a:noFill/>
            </a:ln>
            <a:solidFill>
              <a:schemeClr val="bg1"/>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1_Microsoft_Research_Faculty_Summit_Template_PPT07_16x9_v06">
  <a:themeElements>
    <a:clrScheme name="Research">
      <a:dk1>
        <a:srgbClr val="000000"/>
      </a:dk1>
      <a:lt1>
        <a:srgbClr val="FFFFFF"/>
      </a:lt1>
      <a:dk2>
        <a:srgbClr val="3F3F3F"/>
      </a:dk2>
      <a:lt2>
        <a:srgbClr val="FFFFFF"/>
      </a:lt2>
      <a:accent1>
        <a:srgbClr val="FFDF79"/>
      </a:accent1>
      <a:accent2>
        <a:srgbClr val="5782B5"/>
      </a:accent2>
      <a:accent3>
        <a:srgbClr val="E15555"/>
      </a:accent3>
      <a:accent4>
        <a:srgbClr val="94D850"/>
      </a:accent4>
      <a:accent5>
        <a:srgbClr val="FFA94B"/>
      </a:accent5>
      <a:accent6>
        <a:srgbClr val="9047B9"/>
      </a:accent6>
      <a:hlink>
        <a:srgbClr val="009ED6"/>
      </a:hlink>
      <a:folHlink>
        <a:srgbClr val="DDD819"/>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bodyPr vert="horz" wrap="square" lIns="0" tIns="0" rIns="0" bIns="0" rtlCol="0">
        <a:spAutoFit/>
      </a:bodyPr>
      <a:lstStyle>
        <a:def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defRPr kumimoji="0" sz="3200" b="0" i="0" u="none" strike="noStrike" kern="1200" cap="none" spc="0" normalizeH="0" baseline="0" noProof="0" smtClean="0">
            <a:ln>
              <a:noFill/>
            </a:ln>
            <a:solidFill>
              <a:schemeClr val="bg1"/>
            </a:solidFill>
            <a:effectLst/>
            <a:uLnTx/>
            <a:uFillTx/>
            <a:latin typeface="+mn-lt"/>
            <a:ea typeface="+mn-ea"/>
            <a:cs typeface="+mn-cs"/>
          </a:defRPr>
        </a:defPPr>
      </a:lstStyle>
    </a:txDef>
  </a:objectDefaults>
  <a:extraClrSchemeLst/>
</a:theme>
</file>

<file path=ppt/theme/theme4.xml><?xml version="1.0" encoding="utf-8"?>
<a:theme xmlns:a="http://schemas.openxmlformats.org/drawingml/2006/main" name="1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905</Words>
  <Application>Microsoft Office PowerPoint</Application>
  <PresentationFormat>Custom</PresentationFormat>
  <Paragraphs>200</Paragraphs>
  <Slides>19</Slides>
  <Notes>19</Notes>
  <HiddenSlides>0</HiddenSlides>
  <MMClips>0</MMClips>
  <ScaleCrop>false</ScaleCrop>
  <HeadingPairs>
    <vt:vector size="4" baseType="variant">
      <vt:variant>
        <vt:lpstr>Theme</vt:lpstr>
      </vt:variant>
      <vt:variant>
        <vt:i4>4</vt:i4>
      </vt:variant>
      <vt:variant>
        <vt:lpstr>Slide Titles</vt:lpstr>
      </vt:variant>
      <vt:variant>
        <vt:i4>19</vt:i4>
      </vt:variant>
    </vt:vector>
  </HeadingPairs>
  <TitlesOfParts>
    <vt:vector size="23" baseType="lpstr">
      <vt:lpstr>Microsoft_Research_Faculty_Summit_Template_PPT07_16x9_v06</vt:lpstr>
      <vt:lpstr>White with Courier font for code slides</vt:lpstr>
      <vt:lpstr>1_Microsoft_Research_Faculty_Summit_Template_PPT07_16x9_v06</vt:lpstr>
      <vt:lpstr>1_White with Courier font for code slides</vt:lpstr>
      <vt:lpstr>Slide 1</vt:lpstr>
      <vt:lpstr>The Scientific Data Center </vt:lpstr>
      <vt:lpstr>The Basic Questions</vt:lpstr>
      <vt:lpstr>The Infomass and a Transformation in Science</vt:lpstr>
      <vt:lpstr>The Infomass From Our Instrumented World</vt:lpstr>
      <vt:lpstr>Science Examples:  Data Access and Analysis</vt:lpstr>
      <vt:lpstr>Support for Virtual Organizations</vt:lpstr>
      <vt:lpstr>Real-Time, Data-Driven Applications </vt:lpstr>
      <vt:lpstr>Today's Cloud Programming Models</vt:lpstr>
      <vt:lpstr>OS Virtualization</vt:lpstr>
      <vt:lpstr>Parallel Frameworks</vt:lpstr>
      <vt:lpstr>Parallel Frameworks, cont.</vt:lpstr>
      <vt:lpstr>Beyond MapReduce</vt:lpstr>
      <vt:lpstr>Software as a Service</vt:lpstr>
      <vt:lpstr>Microsoft Mesh Principles</vt:lpstr>
      <vt:lpstr>Implementing SaaS</vt:lpstr>
      <vt:lpstr>Examples</vt:lpstr>
      <vt:lpstr>The Space of Solutions</vt:lpstr>
      <vt:lpstr>Conclusions  – Some Requirements for X</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Scientific Data Center</dc:title>
  <dc:subject>Research Facility Summit</dc:subject>
  <dc:creator/>
  <dc:description>Event Date: July 28 &amp; 29, 2008
Event Location: Redmond, WA</dc:description>
  <cp:lastModifiedBy/>
  <cp:revision>1</cp:revision>
  <dcterms:created xsi:type="dcterms:W3CDTF">2008-07-18T14:48:20Z</dcterms:created>
  <dcterms:modified xsi:type="dcterms:W3CDTF">2008-08-01T17:27:13Z</dcterms:modified>
</cp:coreProperties>
</file>