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1"/>
    <p:sldMasterId id="2147483718" r:id="rId2"/>
  </p:sldMasterIdLst>
  <p:notesMasterIdLst>
    <p:notesMasterId r:id="rId31"/>
  </p:notesMasterIdLst>
  <p:handoutMasterIdLst>
    <p:handoutMasterId r:id="rId32"/>
  </p:handoutMasterIdLst>
  <p:sldIdLst>
    <p:sldId id="256" r:id="rId3"/>
    <p:sldId id="257" r:id="rId4"/>
    <p:sldId id="309" r:id="rId5"/>
    <p:sldId id="260" r:id="rId6"/>
    <p:sldId id="306" r:id="rId7"/>
    <p:sldId id="307" r:id="rId8"/>
    <p:sldId id="296" r:id="rId9"/>
    <p:sldId id="310" r:id="rId10"/>
    <p:sldId id="308" r:id="rId11"/>
    <p:sldId id="311" r:id="rId12"/>
    <p:sldId id="312" r:id="rId13"/>
    <p:sldId id="313" r:id="rId14"/>
    <p:sldId id="315" r:id="rId15"/>
    <p:sldId id="316" r:id="rId16"/>
    <p:sldId id="318" r:id="rId17"/>
    <p:sldId id="317" r:id="rId18"/>
    <p:sldId id="319" r:id="rId19"/>
    <p:sldId id="320" r:id="rId20"/>
    <p:sldId id="321" r:id="rId21"/>
    <p:sldId id="322" r:id="rId22"/>
    <p:sldId id="323" r:id="rId23"/>
    <p:sldId id="325" r:id="rId24"/>
    <p:sldId id="324" r:id="rId25"/>
    <p:sldId id="331" r:id="rId26"/>
    <p:sldId id="327" r:id="rId27"/>
    <p:sldId id="328" r:id="rId28"/>
    <p:sldId id="329" r:id="rId29"/>
    <p:sldId id="330" r:id="rId30"/>
  </p:sldIdLst>
  <p:sldSz cx="12188825" cy="6858000"/>
  <p:notesSz cx="6858000" cy="9144000"/>
  <p:defaultTextStyle>
    <a:defPPr>
      <a:defRPr lang="en-US"/>
    </a:defPPr>
    <a:lvl1pPr algn="l" defTabSz="912813" rtl="0" fontAlgn="base">
      <a:spcBef>
        <a:spcPct val="0"/>
      </a:spcBef>
      <a:spcAft>
        <a:spcPct val="0"/>
      </a:spcAft>
      <a:defRPr kern="1200">
        <a:solidFill>
          <a:schemeClr val="tx1"/>
        </a:solidFill>
        <a:latin typeface="Arial" pitchFamily="34" charset="0"/>
        <a:ea typeface="+mn-ea"/>
        <a:cs typeface="Arial" pitchFamily="34" charset="0"/>
      </a:defRPr>
    </a:lvl1pPr>
    <a:lvl2pPr marL="455613" indent="1588" algn="l" defTabSz="912813" rtl="0" fontAlgn="base">
      <a:spcBef>
        <a:spcPct val="0"/>
      </a:spcBef>
      <a:spcAft>
        <a:spcPct val="0"/>
      </a:spcAft>
      <a:defRPr kern="1200">
        <a:solidFill>
          <a:schemeClr val="tx1"/>
        </a:solidFill>
        <a:latin typeface="Arial" pitchFamily="34" charset="0"/>
        <a:ea typeface="+mn-ea"/>
        <a:cs typeface="Arial" pitchFamily="34" charset="0"/>
      </a:defRPr>
    </a:lvl2pPr>
    <a:lvl3pPr marL="912813" indent="1588" algn="l" defTabSz="912813" rtl="0" fontAlgn="base">
      <a:spcBef>
        <a:spcPct val="0"/>
      </a:spcBef>
      <a:spcAft>
        <a:spcPct val="0"/>
      </a:spcAft>
      <a:defRPr kern="1200">
        <a:solidFill>
          <a:schemeClr val="tx1"/>
        </a:solidFill>
        <a:latin typeface="Arial" pitchFamily="34" charset="0"/>
        <a:ea typeface="+mn-ea"/>
        <a:cs typeface="Arial" pitchFamily="34" charset="0"/>
      </a:defRPr>
    </a:lvl3pPr>
    <a:lvl4pPr marL="1370013" indent="1588" algn="l" defTabSz="912813" rtl="0" fontAlgn="base">
      <a:spcBef>
        <a:spcPct val="0"/>
      </a:spcBef>
      <a:spcAft>
        <a:spcPct val="0"/>
      </a:spcAft>
      <a:defRPr kern="1200">
        <a:solidFill>
          <a:schemeClr val="tx1"/>
        </a:solidFill>
        <a:latin typeface="Arial" pitchFamily="34" charset="0"/>
        <a:ea typeface="+mn-ea"/>
        <a:cs typeface="Arial" pitchFamily="34" charset="0"/>
      </a:defRPr>
    </a:lvl4pPr>
    <a:lvl5pPr marL="1827213" indent="1588" algn="l" defTabSz="912813"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E1E"/>
    <a:srgbClr val="FFFFFF"/>
    <a:srgbClr val="FF0066"/>
    <a:srgbClr val="000000"/>
    <a:srgbClr val="F3AF35"/>
    <a:srgbClr val="9C42E6"/>
    <a:srgbClr val="D1943B"/>
    <a:srgbClr val="F8F57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142" autoAdjust="0"/>
    <p:restoredTop sz="87042" autoAdjust="0"/>
  </p:normalViewPr>
  <p:slideViewPr>
    <p:cSldViewPr snapToGrid="0">
      <p:cViewPr>
        <p:scale>
          <a:sx n="70" d="100"/>
          <a:sy n="70" d="100"/>
        </p:scale>
        <p:origin x="18" y="-438"/>
      </p:cViewPr>
      <p:guideLst>
        <p:guide orient="horz" pos="2160"/>
        <p:guide pos="3839"/>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cs typeface="+mn-cs"/>
              </a:defRPr>
            </a:lvl1pPr>
          </a:lstStyle>
          <a:p>
            <a:pPr>
              <a:defRPr/>
            </a:pPr>
            <a:fld id="{A62843C4-1A97-4375-9785-A9652D96E53D}" type="datetimeFigureOut">
              <a:rPr lang="en-US"/>
              <a:pPr>
                <a:defRPr/>
              </a:pPr>
              <a:t>8/1/2008</a:t>
            </a:fld>
            <a:endParaRPr lang="en-US"/>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cs typeface="+mn-cs"/>
              </a:defRPr>
            </a:lvl1pPr>
          </a:lstStyle>
          <a:p>
            <a:pPr>
              <a:defRPr/>
            </a:pPr>
            <a:fld id="{A2A9B98E-409E-4453-AFF7-5E55D1C00237}" type="slidenum">
              <a:rPr lang="en-US"/>
              <a:pPr>
                <a:defRPr/>
              </a:pPr>
              <a:t>‹#›</a:t>
            </a:fld>
            <a:endParaRPr lang="en-US"/>
          </a:p>
        </p:txBody>
      </p:sp>
      <p:sp>
        <p:nvSpPr>
          <p:cNvPr id="6" name="Footer Placeholder 5"/>
          <p:cNvSpPr>
            <a:spLocks noGrp="1"/>
          </p:cNvSpPr>
          <p:nvPr>
            <p:ph type="ftr" sz="quarter" idx="2"/>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a:solidFill>
                  <a:srgbClr val="000000"/>
                </a:solidFill>
                <a:latin typeface="Segoe" pitchFamily="34" charset="0"/>
                <a:cs typeface="+mn-cs"/>
              </a:defRPr>
            </a:lvl1pPr>
          </a:lstStyle>
          <a:p>
            <a:pPr>
              <a:defRPr/>
            </a:pPr>
            <a:r>
              <a:rPr lang="en-US"/>
              <a:t>© 2008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cs typeface="+mn-cs"/>
              </a:defRPr>
            </a:lvl1pPr>
          </a:lstStyle>
          <a:p>
            <a:pPr>
              <a:defRPr/>
            </a:pPr>
            <a:fld id="{0A396F70-75EC-4F15-8F5B-1A408C1167A3}" type="datetimeFigureOut">
              <a:rPr lang="en-US"/>
              <a:pPr>
                <a:defRPr/>
              </a:pPr>
              <a:t>8/1/2008</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a:solidFill>
                  <a:srgbClr val="000000"/>
                </a:solidFill>
                <a:latin typeface="Segoe" pitchFamily="34" charset="0"/>
                <a:cs typeface="+mn-cs"/>
              </a:defRPr>
            </a:lvl1pPr>
          </a:lstStyle>
          <a:p>
            <a:pPr>
              <a:defRPr/>
            </a:pPr>
            <a:r>
              <a:rPr lang="en-US"/>
              <a:t>© 2008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cs typeface="+mn-cs"/>
              </a:defRPr>
            </a:lvl1pPr>
          </a:lstStyle>
          <a:p>
            <a:pPr>
              <a:defRPr/>
            </a:pPr>
            <a:fld id="{6A09587C-7413-4141-90BB-0C8C9FF59D1D}"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912813" rtl="0" eaLnBrk="0" fontAlgn="base" hangingPunct="0">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eaLnBrk="0" fontAlgn="base" hangingPunct="0">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2pPr>
    <a:lvl3pPr marL="327025" indent="-114300" algn="l" defTabSz="912813" rtl="0" eaLnBrk="0" fontAlgn="base" hangingPunct="0">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3pPr>
    <a:lvl4pPr marL="482600" indent="-146050" algn="l" defTabSz="912813" rtl="0" eaLnBrk="0" fontAlgn="base" hangingPunct="0">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4pPr>
    <a:lvl5pPr marL="614363" indent="-114300" algn="l" defTabSz="912813" rtl="0" eaLnBrk="0" fontAlgn="base" hangingPunct="0">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Segoe"/>
            </a:endParaRPr>
          </a:p>
        </p:txBody>
      </p:sp>
      <p:sp>
        <p:nvSpPr>
          <p:cNvPr id="2867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smtClean="0"/>
          </a:p>
        </p:txBody>
      </p:sp>
      <p:sp>
        <p:nvSpPr>
          <p:cNvPr id="2867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A549130F-F55A-4CBD-AB95-DCC6F61C21E4}" type="datetime8">
              <a:rPr lang="en-US"/>
              <a:pPr defTabSz="912813" fontAlgn="base">
                <a:spcBef>
                  <a:spcPct val="0"/>
                </a:spcBef>
                <a:spcAft>
                  <a:spcPct val="0"/>
                </a:spcAft>
                <a:defRPr/>
              </a:pPr>
              <a:t>8/1/2008 10:04 AM</a:t>
            </a:fld>
            <a:endParaRPr lang="en-US"/>
          </a:p>
        </p:txBody>
      </p:sp>
      <p:sp>
        <p:nvSpPr>
          <p:cNvPr id="28678"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latin typeface="Segoe"/>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a:rPr>
            </a:br>
            <a:r>
              <a:rPr lang="en-US" dirty="0" smtClean="0">
                <a:latin typeface="Segoe"/>
              </a:rPr>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latin typeface="Segoe"/>
            </a:endParaRPr>
          </a:p>
        </p:txBody>
      </p:sp>
      <p:sp>
        <p:nvSpPr>
          <p:cNvPr id="28679"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26696EB2-C9F1-4023-86A2-C90CF3BD6FCE}" type="slidenum">
              <a:rPr lang="en-US"/>
              <a:pPr defTabSz="912813"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09587C-7413-4141-90BB-0C8C9FF59D1D}"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09587C-7413-4141-90BB-0C8C9FF59D1D}"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09587C-7413-4141-90BB-0C8C9FF59D1D}"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09587C-7413-4141-90BB-0C8C9FF59D1D}"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09587C-7413-4141-90BB-0C8C9FF59D1D}"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09587C-7413-4141-90BB-0C8C9FF59D1D}"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09587C-7413-4141-90BB-0C8C9FF59D1D}"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09587C-7413-4141-90BB-0C8C9FF59D1D}"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09587C-7413-4141-90BB-0C8C9FF59D1D}"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09587C-7413-4141-90BB-0C8C9FF59D1D}"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Segoe"/>
            </a:endParaRPr>
          </a:p>
        </p:txBody>
      </p:sp>
      <p:sp>
        <p:nvSpPr>
          <p:cNvPr id="2970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smtClean="0"/>
          </a:p>
        </p:txBody>
      </p:sp>
      <p:sp>
        <p:nvSpPr>
          <p:cNvPr id="2970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209F70BF-8EFD-4D95-91F0-897EA638B866}" type="datetime8">
              <a:rPr lang="en-US"/>
              <a:pPr defTabSz="912813" fontAlgn="base">
                <a:spcBef>
                  <a:spcPct val="0"/>
                </a:spcBef>
                <a:spcAft>
                  <a:spcPct val="0"/>
                </a:spcAft>
                <a:defRPr/>
              </a:pPr>
              <a:t>8/1/2008 10:04 AM</a:t>
            </a:fld>
            <a:endParaRPr lang="en-US"/>
          </a:p>
        </p:txBody>
      </p:sp>
      <p:sp>
        <p:nvSpPr>
          <p:cNvPr id="2970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latin typeface="Segoe"/>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a:rPr>
            </a:br>
            <a:r>
              <a:rPr lang="en-US" dirty="0" smtClean="0">
                <a:latin typeface="Segoe"/>
              </a:rPr>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latin typeface="Segoe"/>
            </a:endParaRPr>
          </a:p>
        </p:txBody>
      </p:sp>
      <p:sp>
        <p:nvSpPr>
          <p:cNvPr id="2970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32CB69AC-E6EA-4254-86A0-57229BA343C0}" type="slidenum">
              <a:rPr lang="en-US"/>
              <a:pPr defTabSz="912813" fontAlgn="base">
                <a:spcBef>
                  <a:spcPct val="0"/>
                </a:spcBef>
                <a:spcAft>
                  <a:spcPct val="0"/>
                </a:spcAft>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09587C-7413-4141-90BB-0C8C9FF59D1D}"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09587C-7413-4141-90BB-0C8C9FF59D1D}"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09587C-7413-4141-90BB-0C8C9FF59D1D}"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09587C-7413-4141-90BB-0C8C9FF59D1D}"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09587C-7413-4141-90BB-0C8C9FF59D1D}"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09587C-7413-4141-90BB-0C8C9FF59D1D}"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09587C-7413-4141-90BB-0C8C9FF59D1D}"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09587C-7413-4141-90BB-0C8C9FF59D1D}"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09587C-7413-4141-90BB-0C8C9FF59D1D}" type="slidenum">
              <a:rPr lang="en-US" smtClean="0"/>
              <a:pPr>
                <a:defRPr/>
              </a:pPr>
              <a:t>28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09587C-7413-4141-90BB-0C8C9FF59D1D}"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Segoe"/>
            </a:endParaRPr>
          </a:p>
        </p:txBody>
      </p:sp>
      <p:sp>
        <p:nvSpPr>
          <p:cNvPr id="3379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smtClean="0"/>
          </a:p>
        </p:txBody>
      </p:sp>
      <p:sp>
        <p:nvSpPr>
          <p:cNvPr id="3379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4748C7EB-C298-4919-9E71-7D6CCCBDB14F}" type="datetime8">
              <a:rPr lang="en-US"/>
              <a:pPr defTabSz="912813" fontAlgn="base">
                <a:spcBef>
                  <a:spcPct val="0"/>
                </a:spcBef>
                <a:spcAft>
                  <a:spcPct val="0"/>
                </a:spcAft>
                <a:defRPr/>
              </a:pPr>
              <a:t>8/1/2008 10:04 AM</a:t>
            </a:fld>
            <a:endParaRPr lang="en-US"/>
          </a:p>
        </p:txBody>
      </p:sp>
      <p:sp>
        <p:nvSpPr>
          <p:cNvPr id="33798"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latin typeface="Segoe"/>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a:rPr>
            </a:br>
            <a:r>
              <a:rPr lang="en-US" dirty="0" smtClean="0">
                <a:latin typeface="Segoe"/>
              </a:rPr>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latin typeface="Segoe"/>
            </a:endParaRPr>
          </a:p>
        </p:txBody>
      </p:sp>
      <p:sp>
        <p:nvSpPr>
          <p:cNvPr id="33799"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C1129C3E-B489-443D-8CF4-056488612BA7}" type="slidenum">
              <a:rPr lang="en-US"/>
              <a:pPr defTabSz="912813" fontAlgn="base">
                <a:spcBef>
                  <a:spcPct val="0"/>
                </a:spcBef>
                <a:spcAft>
                  <a:spcPct val="0"/>
                </a:spcAft>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Segoe"/>
            </a:endParaRPr>
          </a:p>
        </p:txBody>
      </p:sp>
      <p:sp>
        <p:nvSpPr>
          <p:cNvPr id="3379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smtClean="0"/>
          </a:p>
        </p:txBody>
      </p:sp>
      <p:sp>
        <p:nvSpPr>
          <p:cNvPr id="3379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4748C7EB-C298-4919-9E71-7D6CCCBDB14F}" type="datetime8">
              <a:rPr lang="en-US"/>
              <a:pPr defTabSz="912813" fontAlgn="base">
                <a:spcBef>
                  <a:spcPct val="0"/>
                </a:spcBef>
                <a:spcAft>
                  <a:spcPct val="0"/>
                </a:spcAft>
                <a:defRPr/>
              </a:pPr>
              <a:t>8/1/2008 10:04 AM</a:t>
            </a:fld>
            <a:endParaRPr lang="en-US"/>
          </a:p>
        </p:txBody>
      </p:sp>
      <p:sp>
        <p:nvSpPr>
          <p:cNvPr id="33798"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latin typeface="Segoe"/>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a:rPr>
            </a:br>
            <a:r>
              <a:rPr lang="en-US" dirty="0" smtClean="0">
                <a:latin typeface="Segoe"/>
              </a:rPr>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latin typeface="Segoe"/>
            </a:endParaRPr>
          </a:p>
        </p:txBody>
      </p:sp>
      <p:sp>
        <p:nvSpPr>
          <p:cNvPr id="33799"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C1129C3E-B489-443D-8CF4-056488612BA7}" type="slidenum">
              <a:rPr lang="en-US"/>
              <a:pPr defTabSz="912813" fontAlgn="base">
                <a:spcBef>
                  <a:spcPct val="0"/>
                </a:spcBef>
                <a:spcAft>
                  <a:spcPct val="0"/>
                </a:spcAft>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Segoe"/>
            </a:endParaRPr>
          </a:p>
        </p:txBody>
      </p:sp>
      <p:sp>
        <p:nvSpPr>
          <p:cNvPr id="3379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smtClean="0"/>
          </a:p>
        </p:txBody>
      </p:sp>
      <p:sp>
        <p:nvSpPr>
          <p:cNvPr id="3379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4748C7EB-C298-4919-9E71-7D6CCCBDB14F}" type="datetime8">
              <a:rPr lang="en-US"/>
              <a:pPr defTabSz="912813" fontAlgn="base">
                <a:spcBef>
                  <a:spcPct val="0"/>
                </a:spcBef>
                <a:spcAft>
                  <a:spcPct val="0"/>
                </a:spcAft>
                <a:defRPr/>
              </a:pPr>
              <a:t>8/1/2008 10:04 AM</a:t>
            </a:fld>
            <a:endParaRPr lang="en-US"/>
          </a:p>
        </p:txBody>
      </p:sp>
      <p:sp>
        <p:nvSpPr>
          <p:cNvPr id="33798"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latin typeface="Segoe"/>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a:rPr>
            </a:br>
            <a:r>
              <a:rPr lang="en-US" dirty="0" smtClean="0">
                <a:latin typeface="Segoe"/>
              </a:rPr>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latin typeface="Segoe"/>
            </a:endParaRPr>
          </a:p>
        </p:txBody>
      </p:sp>
      <p:sp>
        <p:nvSpPr>
          <p:cNvPr id="33799"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C1129C3E-B489-443D-8CF4-056488612BA7}" type="slidenum">
              <a:rPr lang="en-US"/>
              <a:pPr defTabSz="912813" fontAlgn="base">
                <a:spcBef>
                  <a:spcPct val="0"/>
                </a:spcBef>
                <a:spcAft>
                  <a:spcPct val="0"/>
                </a:spcAft>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Segoe"/>
            </a:endParaRPr>
          </a:p>
        </p:txBody>
      </p:sp>
      <p:sp>
        <p:nvSpPr>
          <p:cNvPr id="3379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smtClean="0"/>
          </a:p>
        </p:txBody>
      </p:sp>
      <p:sp>
        <p:nvSpPr>
          <p:cNvPr id="3379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4748C7EB-C298-4919-9E71-7D6CCCBDB14F}" type="datetime8">
              <a:rPr lang="en-US"/>
              <a:pPr defTabSz="912813" fontAlgn="base">
                <a:spcBef>
                  <a:spcPct val="0"/>
                </a:spcBef>
                <a:spcAft>
                  <a:spcPct val="0"/>
                </a:spcAft>
                <a:defRPr/>
              </a:pPr>
              <a:t>8/1/2008 10:04 AM</a:t>
            </a:fld>
            <a:endParaRPr lang="en-US"/>
          </a:p>
        </p:txBody>
      </p:sp>
      <p:sp>
        <p:nvSpPr>
          <p:cNvPr id="33798"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latin typeface="Segoe"/>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a:rPr>
            </a:br>
            <a:r>
              <a:rPr lang="en-US" dirty="0" smtClean="0">
                <a:latin typeface="Segoe"/>
              </a:rPr>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latin typeface="Segoe"/>
            </a:endParaRPr>
          </a:p>
        </p:txBody>
      </p:sp>
      <p:sp>
        <p:nvSpPr>
          <p:cNvPr id="33799"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C1129C3E-B489-443D-8CF4-056488612BA7}" type="slidenum">
              <a:rPr lang="en-US"/>
              <a:pPr defTabSz="912813" fontAlgn="base">
                <a:spcBef>
                  <a:spcPct val="0"/>
                </a:spcBef>
                <a:spcAft>
                  <a:spcPct val="0"/>
                </a:spcAft>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09587C-7413-4141-90BB-0C8C9FF59D1D}"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09587C-7413-4141-90BB-0C8C9FF59D1D}"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itle_2.png"/>
          <p:cNvPicPr>
            <a:picLocks noChangeAspect="1"/>
          </p:cNvPicPr>
          <p:nvPr/>
        </p:nvPicPr>
        <p:blipFill>
          <a:blip r:embed="rId2"/>
          <a:srcRect b="81670"/>
          <a:stretch>
            <a:fillRect/>
          </a:stretch>
        </p:blipFill>
        <p:spPr bwMode="auto">
          <a:xfrm>
            <a:off x="0" y="0"/>
            <a:ext cx="12192000" cy="1676400"/>
          </a:xfrm>
          <a:prstGeom prst="rect">
            <a:avLst/>
          </a:prstGeom>
          <a:noFill/>
          <a:ln w="9525">
            <a:noFill/>
            <a:miter lim="800000"/>
            <a:headEnd/>
            <a:tailEnd/>
          </a:ln>
        </p:spPr>
      </p:pic>
      <p:pic>
        <p:nvPicPr>
          <p:cNvPr id="5" name="Picture 4" descr="Research_bL.PNG"/>
          <p:cNvPicPr>
            <a:picLocks noChangeAspect="1"/>
          </p:cNvPicPr>
          <p:nvPr/>
        </p:nvPicPr>
        <p:blipFill>
          <a:blip r:embed="rId3"/>
          <a:srcRect/>
          <a:stretch>
            <a:fillRect/>
          </a:stretch>
        </p:blipFill>
        <p:spPr bwMode="auto">
          <a:xfrm>
            <a:off x="9906000" y="136525"/>
            <a:ext cx="1846263" cy="512763"/>
          </a:xfrm>
          <a:prstGeom prst="rect">
            <a:avLst/>
          </a:prstGeom>
          <a:noFill/>
          <a:ln w="9525">
            <a:noFill/>
            <a:miter lim="800000"/>
            <a:headEnd/>
            <a:tailEnd/>
          </a:ln>
        </p:spPr>
      </p:pic>
      <p:sp>
        <p:nvSpPr>
          <p:cNvPr id="2" name="Title 1"/>
          <p:cNvSpPr>
            <a:spLocks noGrp="1"/>
          </p:cNvSpPr>
          <p:nvPr>
            <p:ph type="ctrTitle"/>
          </p:nvPr>
        </p:nvSpPr>
        <p:spPr>
          <a:xfrm>
            <a:off x="973414" y="1905001"/>
            <a:ext cx="10239883" cy="1523495"/>
          </a:xfrm>
        </p:spPr>
        <p:txBody>
          <a:bodyPr>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962833" y="1905000"/>
            <a:ext cx="10718125"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138" y="2355850"/>
            <a:ext cx="9324523" cy="1523494"/>
          </a:xfrm>
        </p:spPr>
        <p:txBody>
          <a:bodyPr anchor="ctr" anchorCtr="0">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89124" y="4344989"/>
            <a:ext cx="9324171"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72355" y="1420813"/>
            <a:ext cx="10240158" cy="1384994"/>
          </a:xfrm>
        </p:spPr>
        <p:txBody>
          <a:bodyPr>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8800" b="1" i="1" u="none" strike="noStrike" kern="600" cap="none" spc="-250"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1411553"/>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3"/>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7868" y="1411553"/>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74875"/>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29" y="1411553"/>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2174875"/>
            <a:ext cx="548920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15938" y="4752975"/>
            <a:ext cx="7013575" cy="1662113"/>
          </a:xfrm>
          <a:prstGeom prst="rect">
            <a:avLst/>
          </a:prstGeom>
        </p:spPr>
        <p:txBody>
          <a:bodyPr wrap="none" lIns="0" tIns="0" rIns="0" bIns="0">
            <a:spAutoFit/>
          </a:bodyPr>
          <a:lstStyle/>
          <a:p>
            <a:pPr defTabSz="914363" fontAlgn="auto">
              <a:lnSpc>
                <a:spcPct val="90000"/>
              </a:lnSpc>
              <a:spcBef>
                <a:spcPct val="20000"/>
              </a:spcBef>
              <a:spcAft>
                <a:spcPts val="0"/>
              </a:spcAft>
              <a:buSzPct val="85000"/>
              <a:buFont typeface="Arial" pitchFamily="34" charset="0"/>
              <a:buNone/>
              <a:defRPr/>
            </a:pPr>
            <a:r>
              <a:rPr lang="en-US" sz="6000" dirty="0">
                <a:latin typeface="+mn-lt"/>
                <a:cs typeface="+mn-cs"/>
              </a:rPr>
              <a:t>Microsoft Research </a:t>
            </a:r>
            <a:br>
              <a:rPr lang="en-US" sz="6000" dirty="0">
                <a:latin typeface="+mn-lt"/>
                <a:cs typeface="+mn-cs"/>
              </a:rPr>
            </a:br>
            <a:r>
              <a:rPr lang="en-US" sz="6000" dirty="0">
                <a:latin typeface="+mn-lt"/>
                <a:cs typeface="+mn-cs"/>
              </a:rPr>
              <a:t>Faculty Summit 2008</a:t>
            </a:r>
            <a:endParaRPr lang="en-US" sz="8800" dirty="0">
              <a:solidFill>
                <a:schemeClr val="bg1"/>
              </a:solidFill>
              <a:latin typeface="+mn-lt"/>
              <a:cs typeface="+mn-cs"/>
            </a:endParaRPr>
          </a:p>
        </p:txBody>
      </p:sp>
      <p:pic>
        <p:nvPicPr>
          <p:cNvPr id="3" name="Picture 4" descr="Research_bL_r.png"/>
          <p:cNvPicPr>
            <a:picLocks noChangeAspect="1"/>
          </p:cNvPicPr>
          <p:nvPr/>
        </p:nvPicPr>
        <p:blipFill>
          <a:blip r:embed="rId3"/>
          <a:srcRect/>
          <a:stretch>
            <a:fillRect/>
          </a:stretch>
        </p:blipFill>
        <p:spPr bwMode="auto">
          <a:xfrm>
            <a:off x="9948863" y="206375"/>
            <a:ext cx="1709737" cy="474663"/>
          </a:xfrm>
          <a:prstGeom prst="rect">
            <a:avLst/>
          </a:prstGeom>
          <a:noFill/>
          <a:ln w="9525">
            <a:noFill/>
            <a:miter lim="800000"/>
            <a:headEnd/>
            <a:tailEnd/>
          </a:ln>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4887" cy="665163"/>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5123" name="Text Placeholder 2"/>
          <p:cNvSpPr>
            <a:spLocks noGrp="1"/>
          </p:cNvSpPr>
          <p:nvPr>
            <p:ph type="body" idx="1"/>
          </p:nvPr>
        </p:nvSpPr>
        <p:spPr bwMode="auto">
          <a:xfrm>
            <a:off x="515938" y="1420813"/>
            <a:ext cx="11164887" cy="21272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85" r:id="rId1"/>
    <p:sldLayoutId id="2147483786" r:id="rId2"/>
    <p:sldLayoutId id="2147483778" r:id="rId3"/>
    <p:sldLayoutId id="2147483779" r:id="rId4"/>
    <p:sldLayoutId id="2147483780" r:id="rId5"/>
    <p:sldLayoutId id="2147483781" r:id="rId6"/>
    <p:sldLayoutId id="2147483782" r:id="rId7"/>
    <p:sldLayoutId id="2147483783" r:id="rId8"/>
    <p:sldLayoutId id="2147483787" r:id="rId9"/>
    <p:sldLayoutId id="2147483788" r:id="rId10"/>
    <p:sldLayoutId id="2147483789" r:id="rId11"/>
  </p:sldLayoutIdLst>
  <p:transition>
    <p:fade/>
  </p:transition>
  <p:txStyles>
    <p:titleStyle>
      <a:lvl1pPr algn="l" defTabSz="1095375" rtl="0" eaLnBrk="1" fontAlgn="base" hangingPunct="1">
        <a:lnSpc>
          <a:spcPct val="90000"/>
        </a:lnSpc>
        <a:spcBef>
          <a:spcPct val="0"/>
        </a:spcBef>
        <a:spcAft>
          <a:spcPct val="0"/>
        </a:spcAft>
        <a:defRPr lang="en-US" sz="4800" kern="1200" spc="-36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2pPr>
      <a:lvl3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3pPr>
      <a:lvl4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4pPr>
      <a:lvl5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96875" indent="-396875" algn="l" defTabSz="912813" rtl="0" eaLnBrk="1" fontAlgn="base" hangingPunct="1">
        <a:lnSpc>
          <a:spcPct val="90000"/>
        </a:lnSpc>
        <a:spcBef>
          <a:spcPct val="20000"/>
        </a:spcBef>
        <a:spcAft>
          <a:spcPct val="0"/>
        </a:spcAft>
        <a:buSzPct val="85000"/>
        <a:buBlip>
          <a:blip r:embed="rId14"/>
        </a:buBlip>
        <a:defRPr sz="3200" kern="1200">
          <a:solidFill>
            <a:schemeClr val="bg1"/>
          </a:solidFill>
          <a:latin typeface="+mn-lt"/>
          <a:ea typeface="+mn-ea"/>
          <a:cs typeface="+mn-cs"/>
        </a:defRPr>
      </a:lvl1pPr>
      <a:lvl2pPr marL="914400" indent="-396875" algn="l" defTabSz="912813" rtl="0" eaLnBrk="1" fontAlgn="base" hangingPunct="1">
        <a:lnSpc>
          <a:spcPct val="90000"/>
        </a:lnSpc>
        <a:spcBef>
          <a:spcPct val="20000"/>
        </a:spcBef>
        <a:spcAft>
          <a:spcPct val="0"/>
        </a:spcAft>
        <a:buSzPct val="85000"/>
        <a:buBlip>
          <a:blip r:embed="rId14"/>
        </a:buBlip>
        <a:defRPr sz="2800" kern="1200">
          <a:solidFill>
            <a:schemeClr val="bg1"/>
          </a:solidFill>
          <a:latin typeface="+mn-lt"/>
          <a:ea typeface="+mn-ea"/>
          <a:cs typeface="+mn-cs"/>
        </a:defRPr>
      </a:lvl2pPr>
      <a:lvl3pPr marL="1258888" indent="-344488"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3pPr>
      <a:lvl4pPr marL="1604963" indent="-346075"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4pPr>
      <a:lvl5pPr marL="1941513" indent="-336550"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6146" name="Picture 3" descr="white rectangle.png"/>
          <p:cNvPicPr>
            <a:picLocks noChangeAspect="1"/>
          </p:cNvPicPr>
          <p:nvPr/>
        </p:nvPicPr>
        <p:blipFill>
          <a:blip r:embed="rId4"/>
          <a:srcRect b="10452"/>
          <a:stretch>
            <a:fillRect/>
          </a:stretch>
        </p:blipFill>
        <p:spPr bwMode="auto">
          <a:xfrm>
            <a:off x="0" y="1300163"/>
            <a:ext cx="12188825" cy="5557837"/>
          </a:xfrm>
          <a:prstGeom prst="rect">
            <a:avLst/>
          </a:prstGeom>
          <a:noFill/>
          <a:ln w="9525">
            <a:noFill/>
            <a:miter lim="800000"/>
            <a:headEnd/>
            <a:tailEnd/>
          </a:ln>
        </p:spPr>
      </p:pic>
      <p:sp>
        <p:nvSpPr>
          <p:cNvPr id="2" name="Title Placeholder 1"/>
          <p:cNvSpPr>
            <a:spLocks noGrp="1"/>
          </p:cNvSpPr>
          <p:nvPr>
            <p:ph type="title"/>
          </p:nvPr>
        </p:nvSpPr>
        <p:spPr>
          <a:xfrm>
            <a:off x="508000" y="230188"/>
            <a:ext cx="11172825"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6148" name="Text Placeholder 2"/>
          <p:cNvSpPr>
            <a:spLocks noGrp="1"/>
          </p:cNvSpPr>
          <p:nvPr>
            <p:ph type="body" idx="1"/>
          </p:nvPr>
        </p:nvSpPr>
        <p:spPr bwMode="auto">
          <a:xfrm>
            <a:off x="963613" y="1905000"/>
            <a:ext cx="10717212"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84" r:id="rId1"/>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Segoe" pitchFamily="34" charset="0"/>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Segoe" pitchFamily="34" charset="0"/>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Segoe" pitchFamily="34" charset="0"/>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42900" indent="-342900" algn="l" defTabSz="912813" rtl="0" eaLnBrk="0" fontAlgn="base" hangingPunct="0">
        <a:lnSpc>
          <a:spcPct val="90000"/>
        </a:lnSpc>
        <a:spcBef>
          <a:spcPct val="20000"/>
        </a:spcBef>
        <a:spcAft>
          <a:spcPct val="0"/>
        </a:spcAft>
        <a:buFont typeface="Arial" pitchFamily="34" charset="0"/>
        <a:defRPr sz="3000" b="1" kern="1200">
          <a:solidFill>
            <a:schemeClr val="tx1"/>
          </a:solidFill>
          <a:latin typeface="Courier New" pitchFamily="49" charset="0"/>
          <a:ea typeface="+mn-ea"/>
          <a:cs typeface="Courier New" pitchFamily="49" charset="0"/>
        </a:defRPr>
      </a:lvl1pPr>
      <a:lvl2pPr marL="384175" indent="-6350" algn="l" defTabSz="912813" rtl="0" eaLnBrk="0" fontAlgn="base" hangingPunct="0">
        <a:lnSpc>
          <a:spcPct val="90000"/>
        </a:lnSpc>
        <a:spcBef>
          <a:spcPct val="20000"/>
        </a:spcBef>
        <a:spcAft>
          <a:spcPct val="0"/>
        </a:spcAft>
        <a:buFont typeface="Arial" pitchFamily="34" charset="0"/>
        <a:defRPr sz="2800" b="1" kern="1200">
          <a:solidFill>
            <a:schemeClr val="tx1"/>
          </a:solidFill>
          <a:latin typeface="Courier New" pitchFamily="49" charset="0"/>
          <a:ea typeface="+mn-ea"/>
          <a:cs typeface="Courier New" pitchFamily="49" charset="0"/>
        </a:defRPr>
      </a:lvl2pPr>
      <a:lvl3pPr marL="760413" indent="-6350" algn="l" defTabSz="912813" rtl="0" eaLnBrk="0" fontAlgn="base" hangingPunct="0">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3pPr>
      <a:lvl4pPr marL="1093788" indent="6350" algn="l" defTabSz="912813" rtl="0" eaLnBrk="0" fontAlgn="base" hangingPunct="0">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4pPr>
      <a:lvl5pPr marL="1425575" indent="403225" algn="l" defTabSz="912813" rtl="0" eaLnBrk="0" fontAlgn="base" hangingPunct="0">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msdn.microsoft.com/concurrency/"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mailto:joedu@microsoft.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Concurrency Runtime (ii)</a:t>
            </a:r>
            <a:endParaRPr lang="en-US" dirty="0"/>
          </a:p>
        </p:txBody>
      </p:sp>
      <p:sp>
        <p:nvSpPr>
          <p:cNvPr id="6" name="TextBox 5"/>
          <p:cNvSpPr txBox="1"/>
          <p:nvPr/>
        </p:nvSpPr>
        <p:spPr>
          <a:xfrm>
            <a:off x="812588" y="5562601"/>
            <a:ext cx="9040045" cy="646331"/>
          </a:xfrm>
          <a:prstGeom prst="rect">
            <a:avLst/>
          </a:prstGeom>
          <a:solidFill>
            <a:schemeClr val="bg2">
              <a:lumMod val="60000"/>
              <a:lumOff val="40000"/>
            </a:schemeClr>
          </a:solidFill>
          <a:ln>
            <a:solidFill>
              <a:schemeClr val="bg2">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solidFill>
                  <a:schemeClr val="tx1"/>
                </a:solidFill>
              </a:rPr>
              <a:t>Windows:</a:t>
            </a:r>
          </a:p>
          <a:p>
            <a:pPr algn="ctr"/>
            <a:r>
              <a:rPr lang="en-US" dirty="0" smtClean="0">
                <a:solidFill>
                  <a:schemeClr val="tx1"/>
                </a:solidFill>
              </a:rPr>
              <a:t>OS Threads</a:t>
            </a:r>
          </a:p>
        </p:txBody>
      </p:sp>
      <p:sp>
        <p:nvSpPr>
          <p:cNvPr id="7" name="TextBox 6"/>
          <p:cNvSpPr txBox="1"/>
          <p:nvPr/>
        </p:nvSpPr>
        <p:spPr>
          <a:xfrm>
            <a:off x="812588" y="4953000"/>
            <a:ext cx="9040045" cy="369332"/>
          </a:xfrm>
          <a:prstGeom prst="rect">
            <a:avLst/>
          </a:prstGeom>
          <a:solidFill>
            <a:schemeClr val="accent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solidFill>
                  <a:schemeClr val="bg1"/>
                </a:solidFill>
              </a:rPr>
              <a:t>Resource Manager (</a:t>
            </a:r>
            <a:r>
              <a:rPr lang="en-US" dirty="0" err="1" smtClean="0">
                <a:solidFill>
                  <a:schemeClr val="bg1"/>
                </a:solidFill>
              </a:rPr>
              <a:t>ConcRT</a:t>
            </a:r>
            <a:r>
              <a:rPr lang="en-US" dirty="0" smtClean="0">
                <a:solidFill>
                  <a:schemeClr val="bg1"/>
                </a:solidFill>
              </a:rPr>
              <a:t>)</a:t>
            </a:r>
            <a:endParaRPr lang="en-US" dirty="0">
              <a:solidFill>
                <a:schemeClr val="bg1"/>
              </a:solidFill>
            </a:endParaRPr>
          </a:p>
        </p:txBody>
      </p:sp>
      <p:sp>
        <p:nvSpPr>
          <p:cNvPr id="8" name="TextBox 7"/>
          <p:cNvSpPr txBox="1"/>
          <p:nvPr/>
        </p:nvSpPr>
        <p:spPr>
          <a:xfrm>
            <a:off x="5484971" y="4114801"/>
            <a:ext cx="4367662" cy="646331"/>
          </a:xfrm>
          <a:prstGeom prst="rect">
            <a:avLst/>
          </a:prstGeom>
          <a:solidFill>
            <a:schemeClr val="accent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solidFill>
                  <a:schemeClr val="bg1"/>
                </a:solidFill>
              </a:rPr>
              <a:t>Native </a:t>
            </a:r>
          </a:p>
          <a:p>
            <a:pPr algn="ctr"/>
            <a:r>
              <a:rPr lang="en-US" dirty="0" smtClean="0">
                <a:solidFill>
                  <a:schemeClr val="bg1"/>
                </a:solidFill>
              </a:rPr>
              <a:t>Task Scheduler (Concurrency Runtime)</a:t>
            </a:r>
            <a:endParaRPr lang="en-US" dirty="0">
              <a:solidFill>
                <a:schemeClr val="bg1"/>
              </a:solidFill>
            </a:endParaRPr>
          </a:p>
        </p:txBody>
      </p:sp>
      <p:sp>
        <p:nvSpPr>
          <p:cNvPr id="9" name="TextBox 8"/>
          <p:cNvSpPr txBox="1"/>
          <p:nvPr/>
        </p:nvSpPr>
        <p:spPr>
          <a:xfrm>
            <a:off x="812587" y="4114801"/>
            <a:ext cx="4182493" cy="646331"/>
          </a:xfrm>
          <a:prstGeom prst="rect">
            <a:avLst/>
          </a:prstGeom>
          <a:solidFill>
            <a:schemeClr val="accent3"/>
          </a:solidFill>
          <a:ln>
            <a:solidFill>
              <a:schemeClr val="accent3"/>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solidFill>
                  <a:schemeClr val="bg1"/>
                </a:solidFill>
              </a:rPr>
              <a:t>Managed</a:t>
            </a:r>
          </a:p>
          <a:p>
            <a:pPr algn="ctr"/>
            <a:r>
              <a:rPr lang="en-US" dirty="0" smtClean="0">
                <a:solidFill>
                  <a:schemeClr val="bg1"/>
                </a:solidFill>
              </a:rPr>
              <a:t>Task Scheduler (Concurrency Runtime)</a:t>
            </a:r>
            <a:endParaRPr lang="en-US" dirty="0">
              <a:solidFill>
                <a:schemeClr val="bg1"/>
              </a:solidFill>
            </a:endParaRPr>
          </a:p>
        </p:txBody>
      </p:sp>
      <p:sp>
        <p:nvSpPr>
          <p:cNvPr id="10" name="TextBox 9"/>
          <p:cNvSpPr txBox="1"/>
          <p:nvPr/>
        </p:nvSpPr>
        <p:spPr>
          <a:xfrm>
            <a:off x="812587" y="2667000"/>
            <a:ext cx="4168846" cy="369332"/>
          </a:xfrm>
          <a:prstGeom prst="rect">
            <a:avLst/>
          </a:prstGeom>
          <a:solidFill>
            <a:schemeClr val="accent3"/>
          </a:solidFill>
          <a:ln>
            <a:solidFill>
              <a:schemeClr val="accent3"/>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solidFill>
                  <a:schemeClr val="bg1"/>
                </a:solidFill>
              </a:rPr>
              <a:t>Task Parallel Library</a:t>
            </a:r>
            <a:endParaRPr lang="en-US" dirty="0">
              <a:solidFill>
                <a:schemeClr val="bg1"/>
              </a:solidFill>
            </a:endParaRPr>
          </a:p>
        </p:txBody>
      </p:sp>
      <p:sp>
        <p:nvSpPr>
          <p:cNvPr id="11" name="TextBox 10"/>
          <p:cNvSpPr txBox="1"/>
          <p:nvPr/>
        </p:nvSpPr>
        <p:spPr>
          <a:xfrm>
            <a:off x="812588" y="1246495"/>
            <a:ext cx="1828324" cy="1200329"/>
          </a:xfrm>
          <a:prstGeom prst="rect">
            <a:avLst/>
          </a:prstGeom>
          <a:solidFill>
            <a:schemeClr val="accent3"/>
          </a:solidFill>
          <a:ln>
            <a:solidFill>
              <a:schemeClr val="accent3"/>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solidFill>
                  <a:schemeClr val="bg1"/>
                </a:solidFill>
              </a:rPr>
              <a:t>Parallel Language Integrated Query</a:t>
            </a:r>
            <a:endParaRPr lang="en-US" dirty="0">
              <a:solidFill>
                <a:schemeClr val="bg1"/>
              </a:solidFill>
            </a:endParaRPr>
          </a:p>
        </p:txBody>
      </p:sp>
      <p:sp>
        <p:nvSpPr>
          <p:cNvPr id="12" name="TextBox 11"/>
          <p:cNvSpPr txBox="1"/>
          <p:nvPr/>
        </p:nvSpPr>
        <p:spPr>
          <a:xfrm>
            <a:off x="2945633" y="3207224"/>
            <a:ext cx="2049448" cy="646331"/>
          </a:xfrm>
          <a:prstGeom prst="rect">
            <a:avLst/>
          </a:prstGeom>
          <a:solidFill>
            <a:schemeClr val="accent3"/>
          </a:solidFill>
          <a:ln>
            <a:solidFill>
              <a:schemeClr val="accent3"/>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solidFill>
                  <a:schemeClr val="bg1"/>
                </a:solidFill>
              </a:rPr>
              <a:t>CLR</a:t>
            </a:r>
            <a:br>
              <a:rPr lang="en-US" dirty="0" smtClean="0">
                <a:solidFill>
                  <a:schemeClr val="bg1"/>
                </a:solidFill>
              </a:rPr>
            </a:br>
            <a:r>
              <a:rPr lang="en-US" dirty="0" smtClean="0">
                <a:solidFill>
                  <a:schemeClr val="bg1"/>
                </a:solidFill>
              </a:rPr>
              <a:t>Thread Pool</a:t>
            </a:r>
            <a:endParaRPr lang="en-US" dirty="0">
              <a:solidFill>
                <a:schemeClr val="bg1"/>
              </a:solidFill>
            </a:endParaRPr>
          </a:p>
        </p:txBody>
      </p:sp>
      <p:sp>
        <p:nvSpPr>
          <p:cNvPr id="13" name="TextBox 12"/>
          <p:cNvSpPr txBox="1"/>
          <p:nvPr/>
        </p:nvSpPr>
        <p:spPr>
          <a:xfrm>
            <a:off x="5484971" y="2069911"/>
            <a:ext cx="2336191" cy="369332"/>
          </a:xfrm>
          <a:prstGeom prst="rect">
            <a:avLst/>
          </a:prstGeom>
          <a:solidFill>
            <a:schemeClr val="accent4">
              <a:lumMod val="75000"/>
            </a:schemeClr>
          </a:solidFill>
          <a:ln>
            <a:solidFill>
              <a:schemeClr val="accent4">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dirty="0" smtClean="0">
                <a:solidFill>
                  <a:schemeClr val="bg1"/>
                </a:solidFill>
              </a:rPr>
              <a:t>C++ Bindings</a:t>
            </a:r>
            <a:endParaRPr lang="en-US" dirty="0">
              <a:solidFill>
                <a:schemeClr val="bg1"/>
              </a:solidFill>
            </a:endParaRPr>
          </a:p>
        </p:txBody>
      </p:sp>
      <p:sp>
        <p:nvSpPr>
          <p:cNvPr id="14" name="TextBox 13"/>
          <p:cNvSpPr txBox="1"/>
          <p:nvPr/>
        </p:nvSpPr>
        <p:spPr>
          <a:xfrm>
            <a:off x="7618016" y="3235321"/>
            <a:ext cx="2234618" cy="646331"/>
          </a:xfrm>
          <a:prstGeom prst="rect">
            <a:avLst/>
          </a:prstGeom>
          <a:solidFill>
            <a:schemeClr val="accent1"/>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solidFill>
                  <a:schemeClr val="bg1"/>
                </a:solidFill>
              </a:rPr>
              <a:t>Asynchronous</a:t>
            </a:r>
          </a:p>
          <a:p>
            <a:pPr algn="ctr"/>
            <a:r>
              <a:rPr lang="en-US" dirty="0" smtClean="0">
                <a:solidFill>
                  <a:schemeClr val="bg1"/>
                </a:solidFill>
              </a:rPr>
              <a:t>Agents</a:t>
            </a:r>
            <a:endParaRPr lang="en-US" dirty="0">
              <a:solidFill>
                <a:schemeClr val="bg1"/>
              </a:solidFill>
            </a:endParaRPr>
          </a:p>
        </p:txBody>
      </p:sp>
      <p:sp>
        <p:nvSpPr>
          <p:cNvPr id="15" name="TextBox 14"/>
          <p:cNvSpPr txBox="1"/>
          <p:nvPr/>
        </p:nvSpPr>
        <p:spPr>
          <a:xfrm>
            <a:off x="5484971" y="3235321"/>
            <a:ext cx="1828324" cy="646331"/>
          </a:xfrm>
          <a:prstGeom prst="rect">
            <a:avLst/>
          </a:prstGeom>
          <a:solidFill>
            <a:schemeClr val="accent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solidFill>
                  <a:schemeClr val="bg1"/>
                </a:solidFill>
              </a:rPr>
              <a:t>Work-Stealing APIs</a:t>
            </a:r>
            <a:endParaRPr lang="en-US" dirty="0">
              <a:solidFill>
                <a:schemeClr val="bg1"/>
              </a:solidFill>
            </a:endParaRPr>
          </a:p>
        </p:txBody>
      </p:sp>
      <p:sp>
        <p:nvSpPr>
          <p:cNvPr id="16" name="TextBox 15"/>
          <p:cNvSpPr txBox="1"/>
          <p:nvPr/>
        </p:nvSpPr>
        <p:spPr>
          <a:xfrm>
            <a:off x="5484971" y="2662451"/>
            <a:ext cx="4367662" cy="369332"/>
          </a:xfrm>
          <a:prstGeom prst="rect">
            <a:avLst/>
          </a:prstGeom>
          <a:solidFill>
            <a:schemeClr val="accent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solidFill>
                  <a:schemeClr val="bg1"/>
                </a:solidFill>
              </a:rPr>
              <a:t>Parallel Pattern Library</a:t>
            </a:r>
            <a:endParaRPr lang="en-US" dirty="0">
              <a:solidFill>
                <a:schemeClr val="bg1"/>
              </a:solidFill>
            </a:endParaRPr>
          </a:p>
        </p:txBody>
      </p:sp>
      <p:sp>
        <p:nvSpPr>
          <p:cNvPr id="17" name="TextBox 16"/>
          <p:cNvSpPr txBox="1"/>
          <p:nvPr/>
        </p:nvSpPr>
        <p:spPr>
          <a:xfrm>
            <a:off x="2913491" y="1201856"/>
            <a:ext cx="2081590" cy="646331"/>
          </a:xfrm>
          <a:prstGeom prst="rect">
            <a:avLst/>
          </a:prstGeom>
          <a:solidFill>
            <a:schemeClr val="accent4">
              <a:lumMod val="75000"/>
            </a:schemeClr>
          </a:solidFill>
          <a:ln>
            <a:solidFill>
              <a:schemeClr val="accent4">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dirty="0" smtClean="0">
                <a:solidFill>
                  <a:schemeClr val="bg1"/>
                </a:solidFill>
              </a:rPr>
              <a:t>Agents</a:t>
            </a:r>
            <a:br>
              <a:rPr lang="en-US" dirty="0" smtClean="0">
                <a:solidFill>
                  <a:schemeClr val="bg1"/>
                </a:solidFill>
              </a:rPr>
            </a:br>
            <a:r>
              <a:rPr lang="en-US" dirty="0" smtClean="0">
                <a:solidFill>
                  <a:schemeClr val="bg1"/>
                </a:solidFill>
              </a:rPr>
              <a:t>Language</a:t>
            </a:r>
            <a:endParaRPr lang="en-US" dirty="0">
              <a:ln w="3175">
                <a:solidFill>
                  <a:schemeClr val="tx1"/>
                </a:solidFill>
                <a:prstDash val="solid"/>
              </a:ln>
              <a:solidFill>
                <a:schemeClr val="bg1"/>
              </a:solidFill>
            </a:endParaRPr>
          </a:p>
        </p:txBody>
      </p:sp>
      <p:sp>
        <p:nvSpPr>
          <p:cNvPr id="18" name="TextBox 17"/>
          <p:cNvSpPr txBox="1"/>
          <p:nvPr/>
        </p:nvSpPr>
        <p:spPr>
          <a:xfrm>
            <a:off x="10462075" y="1371601"/>
            <a:ext cx="1523603" cy="246221"/>
          </a:xfrm>
          <a:prstGeom prst="rect">
            <a:avLst/>
          </a:prstGeom>
          <a:solidFill>
            <a:schemeClr val="accent3"/>
          </a:solidFill>
          <a:ln>
            <a:solidFill>
              <a:schemeClr val="accent3"/>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000" dirty="0" smtClean="0">
                <a:solidFill>
                  <a:schemeClr val="bg1"/>
                </a:solidFill>
              </a:rPr>
              <a:t>Managed Library</a:t>
            </a:r>
            <a:endParaRPr lang="en-US" sz="1000" dirty="0">
              <a:solidFill>
                <a:schemeClr val="bg1"/>
              </a:solidFill>
            </a:endParaRPr>
          </a:p>
        </p:txBody>
      </p:sp>
      <p:sp>
        <p:nvSpPr>
          <p:cNvPr id="19" name="TextBox 18"/>
          <p:cNvSpPr txBox="1"/>
          <p:nvPr/>
        </p:nvSpPr>
        <p:spPr>
          <a:xfrm>
            <a:off x="10462075" y="1828801"/>
            <a:ext cx="1523603" cy="246221"/>
          </a:xfrm>
          <a:prstGeom prst="rect">
            <a:avLst/>
          </a:prstGeom>
          <a:solidFill>
            <a:schemeClr val="accent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000" dirty="0" smtClean="0">
                <a:solidFill>
                  <a:schemeClr val="bg1"/>
                </a:solidFill>
              </a:rPr>
              <a:t>Native Library</a:t>
            </a:r>
            <a:endParaRPr lang="en-US" sz="1000" dirty="0">
              <a:solidFill>
                <a:schemeClr val="bg1"/>
              </a:solidFill>
            </a:endParaRPr>
          </a:p>
        </p:txBody>
      </p:sp>
      <p:sp>
        <p:nvSpPr>
          <p:cNvPr id="20" name="TextBox 19"/>
          <p:cNvSpPr txBox="1"/>
          <p:nvPr/>
        </p:nvSpPr>
        <p:spPr>
          <a:xfrm>
            <a:off x="10462075" y="2286001"/>
            <a:ext cx="1523603" cy="246221"/>
          </a:xfrm>
          <a:prstGeom prst="rect">
            <a:avLst/>
          </a:prstGeom>
          <a:solidFill>
            <a:schemeClr val="accent4">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000" dirty="0" smtClean="0">
                <a:solidFill>
                  <a:schemeClr val="bg1"/>
                </a:solidFill>
              </a:rPr>
              <a:t>Language</a:t>
            </a:r>
            <a:endParaRPr lang="en-US" sz="1000" dirty="0">
              <a:solidFill>
                <a:schemeClr val="bg1"/>
              </a:solidFill>
            </a:endParaRPr>
          </a:p>
        </p:txBody>
      </p:sp>
      <p:sp>
        <p:nvSpPr>
          <p:cNvPr id="21" name="TextBox 20"/>
          <p:cNvSpPr txBox="1"/>
          <p:nvPr/>
        </p:nvSpPr>
        <p:spPr>
          <a:xfrm>
            <a:off x="812588" y="3200399"/>
            <a:ext cx="1828324" cy="646331"/>
          </a:xfrm>
          <a:prstGeom prst="rect">
            <a:avLst/>
          </a:prstGeom>
          <a:solidFill>
            <a:schemeClr val="accent3"/>
          </a:solidFill>
          <a:ln>
            <a:solidFill>
              <a:schemeClr val="accent3"/>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solidFill>
                  <a:schemeClr val="bg1"/>
                </a:solidFill>
              </a:rPr>
              <a:t>Concurrent Data Structures</a:t>
            </a:r>
            <a:endParaRPr lang="en-US" dirty="0">
              <a:solidFill>
                <a:schemeClr val="bg1"/>
              </a:solidFill>
            </a:endParaRPr>
          </a:p>
        </p:txBody>
      </p:sp>
      <p:sp>
        <p:nvSpPr>
          <p:cNvPr id="24" name="TextBox 23"/>
          <p:cNvSpPr txBox="1"/>
          <p:nvPr/>
        </p:nvSpPr>
        <p:spPr>
          <a:xfrm>
            <a:off x="2916617" y="2094932"/>
            <a:ext cx="2064815" cy="369332"/>
          </a:xfrm>
          <a:prstGeom prst="rect">
            <a:avLst/>
          </a:prstGeom>
          <a:solidFill>
            <a:schemeClr val="accent3"/>
          </a:solidFill>
          <a:ln>
            <a:solidFill>
              <a:schemeClr val="accent3"/>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solidFill>
                  <a:schemeClr val="bg1"/>
                </a:solidFill>
              </a:rPr>
              <a:t>CCR</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Concurrency Runtime (iii)</a:t>
            </a:r>
            <a:endParaRPr lang="en-US" dirty="0"/>
          </a:p>
        </p:txBody>
      </p:sp>
      <p:sp>
        <p:nvSpPr>
          <p:cNvPr id="3" name="Text Placeholder 2"/>
          <p:cNvSpPr>
            <a:spLocks noGrp="1"/>
          </p:cNvSpPr>
          <p:nvPr>
            <p:ph type="body" sz="quarter" idx="10"/>
          </p:nvPr>
        </p:nvSpPr>
        <p:spPr>
          <a:xfrm>
            <a:off x="507868" y="1411552"/>
            <a:ext cx="11173090" cy="5151480"/>
          </a:xfrm>
        </p:spPr>
        <p:txBody>
          <a:bodyPr>
            <a:normAutofit fontScale="92500" lnSpcReduction="10000"/>
          </a:bodyPr>
          <a:lstStyle/>
          <a:p>
            <a:r>
              <a:rPr lang="en-US" dirty="0" smtClean="0"/>
              <a:t>Hard problems</a:t>
            </a:r>
          </a:p>
          <a:p>
            <a:pPr lvl="1"/>
            <a:r>
              <a:rPr lang="en-US" dirty="0" smtClean="0"/>
              <a:t>Engineering complexity</a:t>
            </a:r>
          </a:p>
          <a:p>
            <a:pPr lvl="1"/>
            <a:r>
              <a:rPr lang="en-US" dirty="0" smtClean="0"/>
              <a:t>Achieving sufficiently capable but simple architecture</a:t>
            </a:r>
          </a:p>
          <a:p>
            <a:pPr lvl="1"/>
            <a:r>
              <a:rPr lang="en-US" dirty="0" smtClean="0"/>
              <a:t>Efficiency: static over-expression, dynamic load balance</a:t>
            </a:r>
          </a:p>
          <a:p>
            <a:pPr lvl="1"/>
            <a:r>
              <a:rPr lang="en-US" dirty="0" smtClean="0"/>
              <a:t>Real-world workloads: what to optimize for?</a:t>
            </a:r>
          </a:p>
          <a:p>
            <a:pPr lvl="1"/>
            <a:r>
              <a:rPr lang="en-US" dirty="0" smtClean="0"/>
              <a:t>What does the 5-10 year hardware architecture look like?</a:t>
            </a:r>
          </a:p>
          <a:p>
            <a:pPr lvl="2"/>
            <a:r>
              <a:rPr lang="en-US" dirty="0" smtClean="0"/>
              <a:t>In order? Out of order? SIMD? MIMD? GPU? Memory architecture?</a:t>
            </a:r>
          </a:p>
          <a:p>
            <a:r>
              <a:rPr lang="en-US" dirty="0" smtClean="0"/>
              <a:t>Influenced by</a:t>
            </a:r>
          </a:p>
          <a:p>
            <a:pPr lvl="1"/>
            <a:r>
              <a:rPr lang="en-US" dirty="0" smtClean="0"/>
              <a:t>R. D. </a:t>
            </a:r>
            <a:r>
              <a:rPr lang="en-US" dirty="0" err="1" smtClean="0"/>
              <a:t>Blumofe</a:t>
            </a:r>
            <a:r>
              <a:rPr lang="en-US" dirty="0" smtClean="0"/>
              <a:t>, C. E. </a:t>
            </a:r>
            <a:r>
              <a:rPr lang="en-US" dirty="0" err="1" smtClean="0"/>
              <a:t>Leiserson</a:t>
            </a:r>
            <a:r>
              <a:rPr lang="en-US" dirty="0" smtClean="0"/>
              <a:t>. </a:t>
            </a:r>
            <a:r>
              <a:rPr lang="en-US" i="1" dirty="0" smtClean="0"/>
              <a:t>Scheduling multithreaded computations by work stealing</a:t>
            </a:r>
            <a:r>
              <a:rPr lang="en-US" dirty="0" smtClean="0"/>
              <a:t>. 1994.</a:t>
            </a:r>
          </a:p>
          <a:p>
            <a:pPr lvl="1"/>
            <a:r>
              <a:rPr lang="en-US" dirty="0" smtClean="0"/>
              <a:t>H. J. Lu. </a:t>
            </a:r>
            <a:r>
              <a:rPr lang="en-US" i="1" dirty="0" smtClean="0"/>
              <a:t>Heterogeneous multithreaded computing</a:t>
            </a:r>
            <a:r>
              <a:rPr lang="en-US" dirty="0" smtClean="0"/>
              <a:t>. 1995.</a:t>
            </a:r>
          </a:p>
          <a:p>
            <a:pPr lvl="1"/>
            <a:r>
              <a:rPr lang="en-US" dirty="0" smtClean="0"/>
              <a:t>G. E. </a:t>
            </a:r>
            <a:r>
              <a:rPr lang="en-US" dirty="0" err="1" smtClean="0"/>
              <a:t>Blelloch</a:t>
            </a:r>
            <a:r>
              <a:rPr lang="en-US" dirty="0" smtClean="0"/>
              <a:t>, P. Gibbons, Y. </a:t>
            </a:r>
            <a:r>
              <a:rPr lang="en-US" dirty="0" err="1" smtClean="0"/>
              <a:t>Matias</a:t>
            </a:r>
            <a:r>
              <a:rPr lang="en-US" dirty="0" smtClean="0"/>
              <a:t>. </a:t>
            </a:r>
            <a:r>
              <a:rPr lang="en-US" i="1" dirty="0" smtClean="0"/>
              <a:t>Provably efficient scheduling for languages with fine-grained parallelism</a:t>
            </a:r>
            <a:r>
              <a:rPr lang="en-US" dirty="0" smtClean="0"/>
              <a:t>. 1999.</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Task parallelism (i)</a:t>
            </a:r>
            <a:endParaRPr lang="en-US" dirty="0"/>
          </a:p>
        </p:txBody>
      </p:sp>
      <p:sp>
        <p:nvSpPr>
          <p:cNvPr id="3" name="Text Placeholder 2"/>
          <p:cNvSpPr>
            <a:spLocks noGrp="1"/>
          </p:cNvSpPr>
          <p:nvPr>
            <p:ph type="body" sz="quarter" idx="10"/>
          </p:nvPr>
        </p:nvSpPr>
        <p:spPr>
          <a:xfrm>
            <a:off x="507868" y="1411552"/>
            <a:ext cx="11173090" cy="5151480"/>
          </a:xfrm>
        </p:spPr>
        <p:txBody>
          <a:bodyPr>
            <a:normAutofit lnSpcReduction="10000"/>
          </a:bodyPr>
          <a:lstStyle/>
          <a:p>
            <a:r>
              <a:rPr lang="en-US" dirty="0" smtClean="0"/>
              <a:t>.NET and C++ offerings</a:t>
            </a:r>
          </a:p>
          <a:p>
            <a:pPr lvl="1"/>
            <a:r>
              <a:rPr lang="en-US" dirty="0" smtClean="0"/>
              <a:t>Task Parallel Library (.NET)</a:t>
            </a:r>
          </a:p>
          <a:p>
            <a:pPr lvl="1"/>
            <a:r>
              <a:rPr lang="en-US" dirty="0" smtClean="0"/>
              <a:t>Parallel Pattern Library (C++)</a:t>
            </a:r>
          </a:p>
          <a:p>
            <a:r>
              <a:rPr lang="en-US" dirty="0" smtClean="0"/>
              <a:t>Primary features</a:t>
            </a:r>
          </a:p>
          <a:p>
            <a:pPr lvl="1"/>
            <a:r>
              <a:rPr lang="en-US" dirty="0" smtClean="0"/>
              <a:t>Object-oriented task abstractions</a:t>
            </a:r>
          </a:p>
          <a:p>
            <a:pPr lvl="1"/>
            <a:r>
              <a:rPr lang="en-US" dirty="0" smtClean="0"/>
              <a:t>Logical lifecycle &amp; well-defined state transitions</a:t>
            </a:r>
          </a:p>
          <a:p>
            <a:pPr lvl="1"/>
            <a:r>
              <a:rPr lang="en-US" dirty="0" smtClean="0"/>
              <a:t>Parent/child relationships (structured concurrency)</a:t>
            </a:r>
          </a:p>
          <a:p>
            <a:pPr lvl="1"/>
            <a:r>
              <a:rPr lang="en-US" dirty="0" smtClean="0"/>
              <a:t>First class cancelation</a:t>
            </a:r>
          </a:p>
          <a:p>
            <a:pPr lvl="1"/>
            <a:r>
              <a:rPr lang="en-US" dirty="0" smtClean="0"/>
              <a:t>Common exceptions story</a:t>
            </a:r>
          </a:p>
          <a:p>
            <a:pPr lvl="1"/>
            <a:r>
              <a:rPr lang="en-US" dirty="0" smtClean="0"/>
              <a:t>Dataflow (aka, futures)</a:t>
            </a:r>
          </a:p>
          <a:p>
            <a:pPr lvl="1"/>
            <a:r>
              <a:rPr lang="en-US" dirty="0" err="1" smtClean="0"/>
              <a:t>Nonblocking</a:t>
            </a:r>
            <a:r>
              <a:rPr lang="en-US" dirty="0" smtClean="0"/>
              <a:t> continuations (aka, promises)</a:t>
            </a:r>
          </a:p>
        </p:txBody>
      </p:sp>
      <p:pic>
        <p:nvPicPr>
          <p:cNvPr id="4" name="Picture 4" descr="http://devdiv/sites/pci/images/pcitechnologystack1.jpg"/>
          <p:cNvPicPr>
            <a:picLocks noChangeAspect="1" noChangeArrowheads="1"/>
          </p:cNvPicPr>
          <p:nvPr/>
        </p:nvPicPr>
        <p:blipFill>
          <a:blip r:embed="rId3"/>
          <a:srcRect/>
          <a:stretch>
            <a:fillRect/>
          </a:stretch>
        </p:blipFill>
        <p:spPr bwMode="auto">
          <a:xfrm>
            <a:off x="10301288" y="198437"/>
            <a:ext cx="1735259" cy="1944688"/>
          </a:xfrm>
          <a:prstGeom prst="rect">
            <a:avLst/>
          </a:prstGeom>
          <a:noFill/>
        </p:spPr>
      </p:pic>
      <p:cxnSp>
        <p:nvCxnSpPr>
          <p:cNvPr id="5" name="Straight Arrow Connector 4"/>
          <p:cNvCxnSpPr/>
          <p:nvPr/>
        </p:nvCxnSpPr>
        <p:spPr>
          <a:xfrm>
            <a:off x="9944100" y="685800"/>
            <a:ext cx="352425"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6" name="Straight Arrow Connector 5"/>
          <p:cNvCxnSpPr/>
          <p:nvPr/>
        </p:nvCxnSpPr>
        <p:spPr>
          <a:xfrm>
            <a:off x="9934575" y="962025"/>
            <a:ext cx="352425"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Task parallelism (ii)</a:t>
            </a:r>
            <a:endParaRPr lang="en-US" dirty="0"/>
          </a:p>
        </p:txBody>
      </p:sp>
      <p:sp>
        <p:nvSpPr>
          <p:cNvPr id="3" name="Text Placeholder 2"/>
          <p:cNvSpPr>
            <a:spLocks noGrp="1"/>
          </p:cNvSpPr>
          <p:nvPr>
            <p:ph type="body" sz="quarter" idx="10"/>
          </p:nvPr>
        </p:nvSpPr>
        <p:spPr>
          <a:xfrm>
            <a:off x="507868" y="1411552"/>
            <a:ext cx="11173090" cy="5151480"/>
          </a:xfrm>
        </p:spPr>
        <p:txBody>
          <a:bodyPr>
            <a:normAutofit fontScale="92500" lnSpcReduction="20000"/>
          </a:bodyPr>
          <a:lstStyle/>
          <a:p>
            <a:r>
              <a:rPr lang="en-US" dirty="0" smtClean="0"/>
              <a:t>Hard problems</a:t>
            </a:r>
          </a:p>
          <a:p>
            <a:pPr lvl="1"/>
            <a:r>
              <a:rPr lang="en-US" dirty="0" smtClean="0"/>
              <a:t>Clean &amp; </a:t>
            </a:r>
            <a:r>
              <a:rPr lang="en-US" dirty="0" err="1" smtClean="0"/>
              <a:t>nonobtrusive</a:t>
            </a:r>
            <a:r>
              <a:rPr lang="en-US" dirty="0" smtClean="0"/>
              <a:t> design</a:t>
            </a:r>
          </a:p>
          <a:p>
            <a:pPr lvl="1"/>
            <a:r>
              <a:rPr lang="en-US" dirty="0" smtClean="0"/>
              <a:t>Fine-grained efficiency: reducing task footprint</a:t>
            </a:r>
          </a:p>
          <a:p>
            <a:pPr lvl="1"/>
            <a:r>
              <a:rPr lang="en-US" dirty="0" smtClean="0"/>
              <a:t>Safety with the addition of concurrency</a:t>
            </a:r>
          </a:p>
          <a:p>
            <a:pPr lvl="1"/>
            <a:r>
              <a:rPr lang="en-US" dirty="0" smtClean="0"/>
              <a:t>Relationship to message passing, </a:t>
            </a:r>
            <a:r>
              <a:rPr lang="en-US" dirty="0" err="1" smtClean="0"/>
              <a:t>nonblocking</a:t>
            </a:r>
            <a:endParaRPr lang="en-US" dirty="0" smtClean="0"/>
          </a:p>
          <a:p>
            <a:r>
              <a:rPr lang="en-US" dirty="0" smtClean="0"/>
              <a:t>Influenced by</a:t>
            </a:r>
          </a:p>
          <a:p>
            <a:pPr lvl="1"/>
            <a:r>
              <a:rPr lang="en-US" dirty="0" smtClean="0"/>
              <a:t>H.C. Baker Jr., C. Hewitt. </a:t>
            </a:r>
            <a:r>
              <a:rPr lang="en-US" i="1" dirty="0" smtClean="0"/>
              <a:t>The Incremental Garbage Collection of Processes.</a:t>
            </a:r>
            <a:r>
              <a:rPr lang="en-US" dirty="0" smtClean="0"/>
              <a:t> 1977.</a:t>
            </a:r>
          </a:p>
          <a:p>
            <a:pPr lvl="1"/>
            <a:r>
              <a:rPr lang="en-US" dirty="0" smtClean="0"/>
              <a:t>A.N. </a:t>
            </a:r>
            <a:r>
              <a:rPr lang="en-US" dirty="0" err="1" smtClean="0"/>
              <a:t>Hambermann</a:t>
            </a:r>
            <a:r>
              <a:rPr lang="en-US" dirty="0" smtClean="0"/>
              <a:t>, I.R. </a:t>
            </a:r>
            <a:r>
              <a:rPr lang="en-US" dirty="0" err="1" smtClean="0"/>
              <a:t>Nassi</a:t>
            </a:r>
            <a:r>
              <a:rPr lang="en-US" dirty="0" smtClean="0"/>
              <a:t>. </a:t>
            </a:r>
            <a:r>
              <a:rPr lang="en-US" i="1" dirty="0" smtClean="0"/>
              <a:t>Efficient Implementation of </a:t>
            </a:r>
            <a:r>
              <a:rPr lang="en-US" b="1" i="1" dirty="0" err="1" smtClean="0"/>
              <a:t>Ada</a:t>
            </a:r>
            <a:r>
              <a:rPr lang="en-US" i="1" dirty="0" smtClean="0"/>
              <a:t> Tasks</a:t>
            </a:r>
            <a:r>
              <a:rPr lang="en-US" dirty="0" smtClean="0"/>
              <a:t>. 1980.</a:t>
            </a:r>
          </a:p>
          <a:p>
            <a:pPr lvl="1"/>
            <a:r>
              <a:rPr lang="en-US" dirty="0" smtClean="0"/>
              <a:t>J. E. Richardson, M. J. Carey, D. T. </a:t>
            </a:r>
            <a:r>
              <a:rPr lang="en-US" dirty="0" err="1" smtClean="0"/>
              <a:t>Schuh</a:t>
            </a:r>
            <a:r>
              <a:rPr lang="en-US" dirty="0" smtClean="0"/>
              <a:t>. The Design of the </a:t>
            </a:r>
            <a:r>
              <a:rPr lang="en-US" b="1" dirty="0" smtClean="0"/>
              <a:t>E Programming Language</a:t>
            </a:r>
            <a:r>
              <a:rPr lang="en-US" dirty="0" smtClean="0"/>
              <a:t>. 1993.</a:t>
            </a:r>
          </a:p>
          <a:p>
            <a:pPr lvl="1"/>
            <a:r>
              <a:rPr lang="en-US" dirty="0" smtClean="0"/>
              <a:t>A. </a:t>
            </a:r>
            <a:r>
              <a:rPr lang="en-US" dirty="0" err="1" smtClean="0"/>
              <a:t>Rossberg</a:t>
            </a:r>
            <a:r>
              <a:rPr lang="en-US" dirty="0" smtClean="0"/>
              <a:t>, D. L. </a:t>
            </a:r>
            <a:r>
              <a:rPr lang="en-US" dirty="0" err="1" smtClean="0"/>
              <a:t>Botlan</a:t>
            </a:r>
            <a:r>
              <a:rPr lang="en-US" dirty="0" smtClean="0"/>
              <a:t>, G. Tack, T. </a:t>
            </a:r>
            <a:r>
              <a:rPr lang="en-US" dirty="0" err="1" smtClean="0"/>
              <a:t>Brunklaus</a:t>
            </a:r>
            <a:r>
              <a:rPr lang="en-US" dirty="0" smtClean="0"/>
              <a:t>, G. </a:t>
            </a:r>
            <a:r>
              <a:rPr lang="en-US" dirty="0" err="1" smtClean="0"/>
              <a:t>Smolka</a:t>
            </a:r>
            <a:r>
              <a:rPr lang="en-US" dirty="0" smtClean="0"/>
              <a:t>. </a:t>
            </a:r>
            <a:r>
              <a:rPr lang="en-US" b="1" i="1" dirty="0" smtClean="0"/>
              <a:t>Alice ML</a:t>
            </a:r>
            <a:r>
              <a:rPr lang="en-US" i="1" dirty="0" smtClean="0"/>
              <a:t> Through the Looking Glass.</a:t>
            </a:r>
            <a:r>
              <a:rPr lang="en-US" dirty="0" smtClean="0"/>
              <a:t> 2004.</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Imperative data parallelism (i)</a:t>
            </a:r>
            <a:endParaRPr lang="en-US" dirty="0"/>
          </a:p>
        </p:txBody>
      </p:sp>
      <p:sp>
        <p:nvSpPr>
          <p:cNvPr id="3" name="Text Placeholder 2"/>
          <p:cNvSpPr>
            <a:spLocks noGrp="1"/>
          </p:cNvSpPr>
          <p:nvPr>
            <p:ph type="body" sz="quarter" idx="10"/>
          </p:nvPr>
        </p:nvSpPr>
        <p:spPr>
          <a:xfrm>
            <a:off x="507868" y="1411552"/>
            <a:ext cx="11173090" cy="5151480"/>
          </a:xfrm>
        </p:spPr>
        <p:txBody>
          <a:bodyPr>
            <a:normAutofit lnSpcReduction="10000"/>
          </a:bodyPr>
          <a:lstStyle/>
          <a:p>
            <a:r>
              <a:rPr lang="en-US" dirty="0" smtClean="0"/>
              <a:t>TPL &amp; PPL</a:t>
            </a:r>
          </a:p>
          <a:p>
            <a:pPr lvl="1"/>
            <a:r>
              <a:rPr lang="en-US" dirty="0" smtClean="0"/>
              <a:t>Parallel for loops (integer ranges, </a:t>
            </a:r>
            <a:r>
              <a:rPr lang="en-US" dirty="0" err="1" smtClean="0"/>
              <a:t>iterators</a:t>
            </a:r>
            <a:r>
              <a:rPr lang="en-US" dirty="0" smtClean="0"/>
              <a:t>)</a:t>
            </a:r>
          </a:p>
          <a:p>
            <a:pPr lvl="1"/>
            <a:r>
              <a:rPr lang="en-US" dirty="0" smtClean="0"/>
              <a:t>Recursion (dynamic limits)</a:t>
            </a:r>
          </a:p>
          <a:p>
            <a:pPr lvl="1"/>
            <a:r>
              <a:rPr lang="en-US" dirty="0" smtClean="0"/>
              <a:t>Reductions</a:t>
            </a:r>
          </a:p>
          <a:p>
            <a:pPr lvl="1"/>
            <a:r>
              <a:rPr lang="en-US" dirty="0" smtClean="0"/>
              <a:t>In-place sorts</a:t>
            </a:r>
          </a:p>
          <a:p>
            <a:r>
              <a:rPr lang="en-US" dirty="0" smtClean="0"/>
              <a:t>E.g., simple for loop</a:t>
            </a:r>
          </a:p>
          <a:p>
            <a:pPr lvl="1">
              <a:buNone/>
            </a:pPr>
            <a:r>
              <a:rPr lang="en-US" sz="2600" dirty="0" err="1" smtClean="0">
                <a:latin typeface="Consolas" pitchFamily="49" charset="0"/>
              </a:rPr>
              <a:t>Parallel.For</a:t>
            </a:r>
            <a:r>
              <a:rPr lang="en-US" sz="2600" dirty="0" smtClean="0">
                <a:latin typeface="Consolas" pitchFamily="49" charset="0"/>
              </a:rPr>
              <a:t>(0, N, </a:t>
            </a:r>
            <a:r>
              <a:rPr lang="en-US" sz="2600" dirty="0" err="1" smtClean="0">
                <a:latin typeface="Consolas" pitchFamily="49" charset="0"/>
              </a:rPr>
              <a:t>i</a:t>
            </a:r>
            <a:r>
              <a:rPr lang="en-US" sz="2600" dirty="0" smtClean="0">
                <a:latin typeface="Consolas" pitchFamily="49" charset="0"/>
              </a:rPr>
              <a:t> =&gt; { … });</a:t>
            </a:r>
          </a:p>
          <a:p>
            <a:pPr lvl="1">
              <a:buNone/>
            </a:pPr>
            <a:r>
              <a:rPr lang="en-US" dirty="0" err="1" smtClean="0">
                <a:latin typeface="Consolas" pitchFamily="49" charset="0"/>
              </a:rPr>
              <a:t>parallel_for</a:t>
            </a:r>
            <a:r>
              <a:rPr lang="en-US" dirty="0" smtClean="0">
                <a:latin typeface="Consolas" pitchFamily="49" charset="0"/>
              </a:rPr>
              <a:t>(0, N, [&amp;](</a:t>
            </a:r>
            <a:r>
              <a:rPr lang="en-US" dirty="0" err="1" smtClean="0">
                <a:latin typeface="Consolas" pitchFamily="49" charset="0"/>
              </a:rPr>
              <a:t>int</a:t>
            </a:r>
            <a:r>
              <a:rPr lang="en-US" dirty="0" smtClean="0">
                <a:latin typeface="Consolas" pitchFamily="49" charset="0"/>
              </a:rPr>
              <a:t> </a:t>
            </a:r>
            <a:r>
              <a:rPr lang="en-US" dirty="0" err="1" smtClean="0">
                <a:latin typeface="Consolas" pitchFamily="49" charset="0"/>
              </a:rPr>
              <a:t>i</a:t>
            </a:r>
            <a:r>
              <a:rPr lang="en-US" dirty="0" smtClean="0">
                <a:latin typeface="Consolas" pitchFamily="49" charset="0"/>
              </a:rPr>
              <a:t>) { … });</a:t>
            </a:r>
          </a:p>
          <a:p>
            <a:r>
              <a:rPr lang="en-US" dirty="0" smtClean="0"/>
              <a:t>E.g., also over .NET </a:t>
            </a:r>
            <a:r>
              <a:rPr lang="en-US" dirty="0" err="1" smtClean="0"/>
              <a:t>enumerables</a:t>
            </a:r>
            <a:r>
              <a:rPr lang="en-US" dirty="0" smtClean="0"/>
              <a:t> and C++ </a:t>
            </a:r>
            <a:r>
              <a:rPr lang="en-US" dirty="0" err="1" smtClean="0"/>
              <a:t>iterators</a:t>
            </a:r>
            <a:endParaRPr lang="en-US" dirty="0" smtClean="0"/>
          </a:p>
          <a:p>
            <a:pPr lvl="1">
              <a:buNone/>
            </a:pPr>
            <a:r>
              <a:rPr lang="en-US" sz="2600" dirty="0" err="1" smtClean="0">
                <a:latin typeface="Consolas" pitchFamily="49" charset="0"/>
              </a:rPr>
              <a:t>Parallel.ForEach</a:t>
            </a:r>
            <a:r>
              <a:rPr lang="en-US" sz="2600" dirty="0" smtClean="0">
                <a:latin typeface="Consolas" pitchFamily="49" charset="0"/>
              </a:rPr>
              <a:t>(e, t =&gt; { … });</a:t>
            </a:r>
          </a:p>
          <a:p>
            <a:pPr lvl="1">
              <a:buNone/>
            </a:pPr>
            <a:r>
              <a:rPr lang="en-US" sz="2600" dirty="0" err="1" smtClean="0">
                <a:latin typeface="Consolas" pitchFamily="49" charset="0"/>
              </a:rPr>
              <a:t>parallel_for_each</a:t>
            </a:r>
            <a:r>
              <a:rPr lang="en-US" sz="2600" dirty="0" smtClean="0">
                <a:latin typeface="Consolas" pitchFamily="49" charset="0"/>
              </a:rPr>
              <a:t>(e-&gt;begin(), e-&gt;end(), [&amp;](T * t) { … });</a:t>
            </a:r>
          </a:p>
        </p:txBody>
      </p:sp>
      <p:pic>
        <p:nvPicPr>
          <p:cNvPr id="5" name="Picture 4" descr="http://devdiv/sites/pci/images/pcitechnologystack1.jpg"/>
          <p:cNvPicPr>
            <a:picLocks noChangeAspect="1" noChangeArrowheads="1"/>
          </p:cNvPicPr>
          <p:nvPr/>
        </p:nvPicPr>
        <p:blipFill>
          <a:blip r:embed="rId3"/>
          <a:srcRect/>
          <a:stretch>
            <a:fillRect/>
          </a:stretch>
        </p:blipFill>
        <p:spPr bwMode="auto">
          <a:xfrm>
            <a:off x="10301288" y="198437"/>
            <a:ext cx="1735259" cy="1944688"/>
          </a:xfrm>
          <a:prstGeom prst="rect">
            <a:avLst/>
          </a:prstGeom>
          <a:noFill/>
        </p:spPr>
      </p:pic>
      <p:cxnSp>
        <p:nvCxnSpPr>
          <p:cNvPr id="6" name="Straight Arrow Connector 5"/>
          <p:cNvCxnSpPr/>
          <p:nvPr/>
        </p:nvCxnSpPr>
        <p:spPr>
          <a:xfrm>
            <a:off x="9944100" y="685800"/>
            <a:ext cx="352425"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7" name="Straight Arrow Connector 6"/>
          <p:cNvCxnSpPr/>
          <p:nvPr/>
        </p:nvCxnSpPr>
        <p:spPr>
          <a:xfrm>
            <a:off x="9934575" y="962025"/>
            <a:ext cx="352425"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Imperative data parallelism (ii)</a:t>
            </a:r>
            <a:endParaRPr lang="en-US" dirty="0"/>
          </a:p>
        </p:txBody>
      </p:sp>
      <p:sp>
        <p:nvSpPr>
          <p:cNvPr id="3" name="Text Placeholder 2"/>
          <p:cNvSpPr>
            <a:spLocks noGrp="1"/>
          </p:cNvSpPr>
          <p:nvPr>
            <p:ph type="body" sz="quarter" idx="10"/>
          </p:nvPr>
        </p:nvSpPr>
        <p:spPr>
          <a:xfrm>
            <a:off x="507868" y="1411552"/>
            <a:ext cx="11173090" cy="6247864"/>
          </a:xfrm>
        </p:spPr>
        <p:txBody>
          <a:bodyPr/>
          <a:lstStyle/>
          <a:p>
            <a:r>
              <a:rPr lang="en-US" dirty="0" smtClean="0"/>
              <a:t>Hard problems</a:t>
            </a:r>
          </a:p>
          <a:p>
            <a:pPr lvl="1"/>
            <a:r>
              <a:rPr lang="en-US" dirty="0" smtClean="0"/>
              <a:t>Balance between static &amp; dynamic scheduling</a:t>
            </a:r>
          </a:p>
          <a:p>
            <a:pPr lvl="1"/>
            <a:r>
              <a:rPr lang="en-US" dirty="0" smtClean="0"/>
              <a:t>Load imbalance</a:t>
            </a:r>
          </a:p>
          <a:p>
            <a:pPr lvl="1"/>
            <a:r>
              <a:rPr lang="en-US" dirty="0" smtClean="0"/>
              <a:t>Integration into an existing side-</a:t>
            </a:r>
            <a:r>
              <a:rPr lang="en-US" dirty="0" err="1" smtClean="0"/>
              <a:t>effectful</a:t>
            </a:r>
            <a:r>
              <a:rPr lang="en-US" dirty="0" smtClean="0"/>
              <a:t> ecosystem</a:t>
            </a:r>
          </a:p>
          <a:p>
            <a:pPr lvl="1"/>
            <a:r>
              <a:rPr lang="en-US" dirty="0" smtClean="0"/>
              <a:t>Lots of good research: </a:t>
            </a:r>
            <a:r>
              <a:rPr lang="en-US" i="1" dirty="0" smtClean="0"/>
              <a:t>too much, in fact</a:t>
            </a:r>
            <a:endParaRPr lang="en-US" dirty="0" smtClean="0"/>
          </a:p>
          <a:p>
            <a:r>
              <a:rPr lang="en-US" dirty="0" smtClean="0"/>
              <a:t>Influenced by</a:t>
            </a:r>
          </a:p>
          <a:p>
            <a:pPr lvl="1"/>
            <a:r>
              <a:rPr lang="en-US" dirty="0" smtClean="0"/>
              <a:t>L. </a:t>
            </a:r>
            <a:r>
              <a:rPr lang="en-US" dirty="0" err="1" smtClean="0"/>
              <a:t>Lamport</a:t>
            </a:r>
            <a:r>
              <a:rPr lang="en-US" dirty="0" smtClean="0"/>
              <a:t>. </a:t>
            </a:r>
            <a:r>
              <a:rPr lang="en-US" i="1" dirty="0" smtClean="0"/>
              <a:t>The parallel execution of DO loops. </a:t>
            </a:r>
            <a:r>
              <a:rPr lang="en-US" dirty="0" smtClean="0"/>
              <a:t>1974.</a:t>
            </a:r>
          </a:p>
          <a:p>
            <a:pPr lvl="1"/>
            <a:r>
              <a:rPr lang="en-US" dirty="0" smtClean="0"/>
              <a:t>W. D. </a:t>
            </a:r>
            <a:r>
              <a:rPr lang="en-US" dirty="0" err="1" smtClean="0"/>
              <a:t>Hillis</a:t>
            </a:r>
            <a:r>
              <a:rPr lang="en-US" dirty="0" smtClean="0"/>
              <a:t>, G. L. Steele, Jr. </a:t>
            </a:r>
            <a:r>
              <a:rPr lang="en-US" i="1" dirty="0" smtClean="0"/>
              <a:t>Data parallel algorithms</a:t>
            </a:r>
            <a:r>
              <a:rPr lang="en-US" dirty="0" smtClean="0"/>
              <a:t>. 1986.</a:t>
            </a:r>
          </a:p>
          <a:p>
            <a:pPr lvl="1"/>
            <a:r>
              <a:rPr lang="en-US" dirty="0" smtClean="0"/>
              <a:t>C. D. Polychronopoulos, D. J. </a:t>
            </a:r>
            <a:r>
              <a:rPr lang="en-US" dirty="0" err="1" smtClean="0"/>
              <a:t>Kuck</a:t>
            </a:r>
            <a:r>
              <a:rPr lang="en-US" dirty="0" smtClean="0"/>
              <a:t>. </a:t>
            </a:r>
            <a:r>
              <a:rPr lang="en-US" i="1" dirty="0" smtClean="0"/>
              <a:t>Guided self-scheduling: A practical scheme for parallel supercomputers</a:t>
            </a:r>
            <a:r>
              <a:rPr lang="en-US" dirty="0" smtClean="0"/>
              <a:t>. 1987.</a:t>
            </a:r>
          </a:p>
          <a:p>
            <a:pPr lvl="1"/>
            <a:r>
              <a:rPr lang="en-US" dirty="0" smtClean="0"/>
              <a:t>W. D. </a:t>
            </a:r>
            <a:r>
              <a:rPr lang="en-US" dirty="0" err="1" smtClean="0"/>
              <a:t>Hillis</a:t>
            </a:r>
            <a:r>
              <a:rPr lang="en-US" dirty="0" smtClean="0"/>
              <a:t>. </a:t>
            </a:r>
            <a:r>
              <a:rPr lang="en-US" i="1" dirty="0" smtClean="0"/>
              <a:t>The connection machine</a:t>
            </a:r>
            <a:r>
              <a:rPr lang="en-US" dirty="0" smtClean="0"/>
              <a:t>. 1989.</a:t>
            </a:r>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Declarative data parallelism (i)</a:t>
            </a:r>
            <a:endParaRPr lang="en-US" dirty="0"/>
          </a:p>
        </p:txBody>
      </p:sp>
      <p:sp>
        <p:nvSpPr>
          <p:cNvPr id="3" name="Text Placeholder 2"/>
          <p:cNvSpPr>
            <a:spLocks noGrp="1"/>
          </p:cNvSpPr>
          <p:nvPr>
            <p:ph type="body" sz="quarter" idx="10"/>
          </p:nvPr>
        </p:nvSpPr>
        <p:spPr>
          <a:xfrm>
            <a:off x="507868" y="1411552"/>
            <a:ext cx="11173090" cy="5180977"/>
          </a:xfrm>
        </p:spPr>
        <p:txBody>
          <a:bodyPr>
            <a:normAutofit fontScale="92500" lnSpcReduction="20000"/>
          </a:bodyPr>
          <a:lstStyle/>
          <a:p>
            <a:r>
              <a:rPr lang="en-US" dirty="0" smtClean="0"/>
              <a:t>PLINQ == Parallel (P) LINQ-to-Objects (LINQ)</a:t>
            </a:r>
          </a:p>
          <a:p>
            <a:pPr lvl="1"/>
            <a:r>
              <a:rPr lang="en-US" dirty="0" smtClean="0"/>
              <a:t>Visual Studio 2008 introduced LINQ</a:t>
            </a:r>
          </a:p>
          <a:p>
            <a:pPr lvl="1"/>
            <a:r>
              <a:rPr lang="en-US" dirty="0" smtClean="0"/>
              <a:t>SQL-like operators to unify DB, in-memory, and XML data access</a:t>
            </a:r>
          </a:p>
          <a:p>
            <a:pPr lvl="1"/>
            <a:r>
              <a:rPr lang="en-US" dirty="0" smtClean="0"/>
              <a:t>Can query across multiple data source: join XML w/ in-memory, etc.</a:t>
            </a:r>
          </a:p>
          <a:p>
            <a:pPr lvl="1"/>
            <a:r>
              <a:rPr lang="en-US" dirty="0" smtClean="0"/>
              <a:t>C# &amp; VB have language syntax</a:t>
            </a:r>
          </a:p>
          <a:p>
            <a:pPr lvl="1"/>
            <a:r>
              <a:rPr lang="en-US" dirty="0" smtClean="0"/>
              <a:t>PLINQ auto-parallelizes in-memory and XML parts</a:t>
            </a:r>
          </a:p>
          <a:p>
            <a:r>
              <a:rPr lang="en-US" dirty="0" smtClean="0"/>
              <a:t>E.g., filter, project, sort</a:t>
            </a:r>
          </a:p>
          <a:p>
            <a:pPr lvl="1">
              <a:buNone/>
            </a:pPr>
            <a:r>
              <a:rPr lang="en-US" dirty="0" err="1" smtClean="0">
                <a:latin typeface="Consolas" pitchFamily="49" charset="0"/>
              </a:rPr>
              <a:t>int</a:t>
            </a:r>
            <a:r>
              <a:rPr lang="en-US" dirty="0" smtClean="0">
                <a:latin typeface="Consolas" pitchFamily="49" charset="0"/>
              </a:rPr>
              <a:t>[] </a:t>
            </a:r>
            <a:r>
              <a:rPr lang="en-US" dirty="0" err="1" smtClean="0">
                <a:latin typeface="Consolas" pitchFamily="49" charset="0"/>
              </a:rPr>
              <a:t>arr</a:t>
            </a:r>
            <a:r>
              <a:rPr lang="en-US" dirty="0" smtClean="0">
                <a:latin typeface="Consolas" pitchFamily="49" charset="0"/>
              </a:rPr>
              <a:t> = … some big array …;</a:t>
            </a:r>
          </a:p>
          <a:p>
            <a:pPr lvl="1">
              <a:buNone/>
            </a:pPr>
            <a:r>
              <a:rPr lang="en-US" dirty="0" err="1" smtClean="0">
                <a:latin typeface="Consolas" pitchFamily="49" charset="0"/>
              </a:rPr>
              <a:t>var</a:t>
            </a:r>
            <a:r>
              <a:rPr lang="en-US" dirty="0" smtClean="0">
                <a:latin typeface="Consolas" pitchFamily="49" charset="0"/>
              </a:rPr>
              <a:t> q = from x in </a:t>
            </a:r>
            <a:r>
              <a:rPr lang="en-US" dirty="0" err="1" smtClean="0">
                <a:latin typeface="Consolas" pitchFamily="49" charset="0"/>
              </a:rPr>
              <a:t>arr</a:t>
            </a:r>
            <a:endParaRPr lang="en-US" dirty="0" smtClean="0">
              <a:latin typeface="Consolas" pitchFamily="49" charset="0"/>
            </a:endParaRPr>
          </a:p>
          <a:p>
            <a:pPr lvl="1">
              <a:buNone/>
            </a:pPr>
            <a:r>
              <a:rPr lang="en-US" dirty="0" smtClean="0">
                <a:latin typeface="Consolas" pitchFamily="49" charset="0"/>
              </a:rPr>
              <a:t>        where p(x)   // p: predicate/filter</a:t>
            </a:r>
          </a:p>
          <a:p>
            <a:pPr lvl="1">
              <a:buNone/>
            </a:pPr>
            <a:r>
              <a:rPr lang="en-US" dirty="0" smtClean="0">
                <a:latin typeface="Consolas" pitchFamily="49" charset="0"/>
              </a:rPr>
              <a:t>        </a:t>
            </a:r>
            <a:r>
              <a:rPr lang="en-US" dirty="0" err="1" smtClean="0">
                <a:latin typeface="Consolas" pitchFamily="49" charset="0"/>
              </a:rPr>
              <a:t>orderby</a:t>
            </a:r>
            <a:r>
              <a:rPr lang="en-US" dirty="0" smtClean="0">
                <a:latin typeface="Consolas" pitchFamily="49" charset="0"/>
              </a:rPr>
              <a:t> k(x) // k: key selection routine</a:t>
            </a:r>
          </a:p>
          <a:p>
            <a:pPr lvl="1">
              <a:buNone/>
            </a:pPr>
            <a:r>
              <a:rPr lang="en-US" dirty="0" smtClean="0">
                <a:latin typeface="Consolas" pitchFamily="49" charset="0"/>
              </a:rPr>
              <a:t>        select f(x); // f: data transformation</a:t>
            </a:r>
            <a:endParaRPr lang="en-US" dirty="0" smtClean="0">
              <a:latin typeface="Consolas" pitchFamily="49" charset="0"/>
              <a:sym typeface="Wingdings" pitchFamily="2" charset="2"/>
            </a:endParaRPr>
          </a:p>
          <a:p>
            <a:pPr lvl="1">
              <a:buNone/>
            </a:pPr>
            <a:r>
              <a:rPr lang="en-US" dirty="0" smtClean="0">
                <a:latin typeface="Consolas" pitchFamily="49" charset="0"/>
                <a:sym typeface="Wingdings" pitchFamily="2" charset="2"/>
              </a:rPr>
              <a:t>float[] out = </a:t>
            </a:r>
            <a:r>
              <a:rPr lang="en-US" dirty="0" err="1" smtClean="0">
                <a:latin typeface="Consolas" pitchFamily="49" charset="0"/>
                <a:sym typeface="Wingdings" pitchFamily="2" charset="2"/>
              </a:rPr>
              <a:t>q.ToArray</a:t>
            </a:r>
            <a:r>
              <a:rPr lang="en-US" dirty="0" smtClean="0">
                <a:latin typeface="Consolas" pitchFamily="49" charset="0"/>
                <a:sym typeface="Wingdings" pitchFamily="2" charset="2"/>
              </a:rPr>
              <a:t>(); // Execute!</a:t>
            </a:r>
          </a:p>
        </p:txBody>
      </p:sp>
      <p:pic>
        <p:nvPicPr>
          <p:cNvPr id="4" name="Picture 4" descr="http://devdiv/sites/pci/images/pcitechnologystack1.jpg"/>
          <p:cNvPicPr>
            <a:picLocks noChangeAspect="1" noChangeArrowheads="1"/>
          </p:cNvPicPr>
          <p:nvPr/>
        </p:nvPicPr>
        <p:blipFill>
          <a:blip r:embed="rId3"/>
          <a:srcRect/>
          <a:stretch>
            <a:fillRect/>
          </a:stretch>
        </p:blipFill>
        <p:spPr bwMode="auto">
          <a:xfrm>
            <a:off x="10301288" y="198437"/>
            <a:ext cx="1735259" cy="1944688"/>
          </a:xfrm>
          <a:prstGeom prst="rect">
            <a:avLst/>
          </a:prstGeom>
          <a:noFill/>
        </p:spPr>
      </p:pic>
      <p:cxnSp>
        <p:nvCxnSpPr>
          <p:cNvPr id="5" name="Straight Arrow Connector 4"/>
          <p:cNvCxnSpPr/>
          <p:nvPr/>
        </p:nvCxnSpPr>
        <p:spPr>
          <a:xfrm>
            <a:off x="9944100" y="685800"/>
            <a:ext cx="352425"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6" name="Straight Arrow Connector 5"/>
          <p:cNvCxnSpPr/>
          <p:nvPr/>
        </p:nvCxnSpPr>
        <p:spPr>
          <a:xfrm>
            <a:off x="9934575" y="962025"/>
            <a:ext cx="352425"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Declarative data parallelism (ii)</a:t>
            </a:r>
            <a:endParaRPr lang="en-US" dirty="0"/>
          </a:p>
        </p:txBody>
      </p:sp>
      <p:sp>
        <p:nvSpPr>
          <p:cNvPr id="3" name="Text Placeholder 2"/>
          <p:cNvSpPr>
            <a:spLocks noGrp="1"/>
          </p:cNvSpPr>
          <p:nvPr>
            <p:ph type="body" sz="quarter" idx="10"/>
          </p:nvPr>
        </p:nvSpPr>
        <p:spPr>
          <a:xfrm>
            <a:off x="507868" y="1411552"/>
            <a:ext cx="11173090" cy="5221260"/>
          </a:xfrm>
        </p:spPr>
        <p:txBody>
          <a:bodyPr>
            <a:normAutofit fontScale="85000" lnSpcReduction="20000"/>
          </a:bodyPr>
          <a:lstStyle/>
          <a:p>
            <a:r>
              <a:rPr lang="en-US" dirty="0" smtClean="0"/>
              <a:t>Hard problems</a:t>
            </a:r>
          </a:p>
          <a:p>
            <a:pPr lvl="1"/>
            <a:r>
              <a:rPr lang="en-US" dirty="0" smtClean="0"/>
              <a:t>Loss of control =&gt; perceived efficiency</a:t>
            </a:r>
          </a:p>
          <a:p>
            <a:pPr lvl="1"/>
            <a:r>
              <a:rPr lang="en-US" dirty="0" smtClean="0"/>
              <a:t>New way of expressing problems</a:t>
            </a:r>
          </a:p>
          <a:p>
            <a:pPr lvl="1"/>
            <a:r>
              <a:rPr lang="en-US" dirty="0" smtClean="0"/>
              <a:t>Nonfunctional problems don’t map well: graphics, etc.</a:t>
            </a:r>
          </a:p>
          <a:p>
            <a:pPr lvl="1"/>
            <a:r>
              <a:rPr lang="en-US" dirty="0" smtClean="0"/>
              <a:t>Expectations about order (e.g., queries over arrays)</a:t>
            </a:r>
          </a:p>
          <a:p>
            <a:pPr lvl="1"/>
            <a:r>
              <a:rPr lang="en-US" dirty="0" smtClean="0"/>
              <a:t>Heuristics: how parallel to go? Decision criteria?</a:t>
            </a:r>
          </a:p>
          <a:p>
            <a:r>
              <a:rPr lang="en-US" dirty="0" smtClean="0"/>
              <a:t>Influenced by</a:t>
            </a:r>
          </a:p>
          <a:p>
            <a:pPr lvl="1"/>
            <a:r>
              <a:rPr lang="en-US" dirty="0" smtClean="0"/>
              <a:t>D.J. DeWitt, R.H. Gerber, G. </a:t>
            </a:r>
            <a:r>
              <a:rPr lang="en-US" dirty="0" err="1" smtClean="0"/>
              <a:t>Graefe</a:t>
            </a:r>
            <a:r>
              <a:rPr lang="en-US" dirty="0" smtClean="0"/>
              <a:t>, M.L. </a:t>
            </a:r>
            <a:r>
              <a:rPr lang="en-US" dirty="0" err="1" smtClean="0"/>
              <a:t>Heytens</a:t>
            </a:r>
            <a:r>
              <a:rPr lang="en-US" dirty="0" smtClean="0"/>
              <a:t>, et. al. </a:t>
            </a:r>
            <a:r>
              <a:rPr lang="en-US" b="1" dirty="0" smtClean="0"/>
              <a:t>GAMMA</a:t>
            </a:r>
            <a:r>
              <a:rPr lang="en-US" dirty="0" smtClean="0"/>
              <a:t>: a high performance dataflow database machine. 1986.</a:t>
            </a:r>
          </a:p>
          <a:p>
            <a:pPr lvl="1"/>
            <a:r>
              <a:rPr lang="en-US" dirty="0" smtClean="0"/>
              <a:t>G. E. </a:t>
            </a:r>
            <a:r>
              <a:rPr lang="en-US" dirty="0" err="1" smtClean="0"/>
              <a:t>Blelloch</a:t>
            </a:r>
            <a:r>
              <a:rPr lang="en-US" dirty="0" smtClean="0"/>
              <a:t>. </a:t>
            </a:r>
            <a:r>
              <a:rPr lang="en-US" b="1" i="1" dirty="0" smtClean="0"/>
              <a:t>NESL</a:t>
            </a:r>
            <a:r>
              <a:rPr lang="en-US" i="1" dirty="0" smtClean="0"/>
              <a:t>: A nested data-parallel language</a:t>
            </a:r>
            <a:r>
              <a:rPr lang="en-US" dirty="0" smtClean="0"/>
              <a:t>. 1995.</a:t>
            </a:r>
          </a:p>
          <a:p>
            <a:pPr lvl="1"/>
            <a:r>
              <a:rPr lang="en-US" dirty="0" smtClean="0"/>
              <a:t>G. </a:t>
            </a:r>
            <a:r>
              <a:rPr lang="en-US" dirty="0" err="1" smtClean="0"/>
              <a:t>Graefe</a:t>
            </a:r>
            <a:r>
              <a:rPr lang="en-US" dirty="0" smtClean="0"/>
              <a:t>. </a:t>
            </a:r>
            <a:r>
              <a:rPr lang="en-US" b="1" i="1" dirty="0" smtClean="0"/>
              <a:t>Volcano</a:t>
            </a:r>
            <a:r>
              <a:rPr lang="en-US" i="1" dirty="0" smtClean="0"/>
              <a:t>: An extensible and parallel query evaluation system. </a:t>
            </a:r>
            <a:r>
              <a:rPr lang="en-US" dirty="0" smtClean="0"/>
              <a:t>1994.</a:t>
            </a:r>
          </a:p>
          <a:p>
            <a:pPr lvl="1"/>
            <a:r>
              <a:rPr lang="en-US" dirty="0" smtClean="0"/>
              <a:t>D. Tarditi, S. </a:t>
            </a:r>
            <a:r>
              <a:rPr lang="en-US" dirty="0" err="1" smtClean="0"/>
              <a:t>Puri</a:t>
            </a:r>
            <a:r>
              <a:rPr lang="en-US" dirty="0" smtClean="0"/>
              <a:t>, J. Oglesby. </a:t>
            </a:r>
            <a:r>
              <a:rPr lang="en-US" b="1" i="1" dirty="0" smtClean="0"/>
              <a:t>Accelerator</a:t>
            </a:r>
            <a:r>
              <a:rPr lang="en-US" i="1" dirty="0" smtClean="0"/>
              <a:t>: Using data parallelism to program GPUs for general-purpose uses</a:t>
            </a:r>
            <a:r>
              <a:rPr lang="en-US" dirty="0" smtClean="0"/>
              <a:t>. 2006.</a:t>
            </a:r>
          </a:p>
          <a:p>
            <a:pPr lvl="1"/>
            <a:r>
              <a:rPr lang="en-US" dirty="0" smtClean="0"/>
              <a:t>M.M. T. </a:t>
            </a:r>
            <a:r>
              <a:rPr lang="en-US" dirty="0" err="1" smtClean="0"/>
              <a:t>Chakravarty</a:t>
            </a:r>
            <a:r>
              <a:rPr lang="en-US" dirty="0" smtClean="0"/>
              <a:t>. R. </a:t>
            </a:r>
            <a:r>
              <a:rPr lang="en-US" dirty="0" err="1" smtClean="0"/>
              <a:t>Leshchinskiy</a:t>
            </a:r>
            <a:r>
              <a:rPr lang="en-US" dirty="0" smtClean="0"/>
              <a:t>, S.P. Jones. </a:t>
            </a:r>
            <a:r>
              <a:rPr lang="en-US" b="1" i="1" dirty="0" smtClean="0"/>
              <a:t>Data parallel Haskell</a:t>
            </a:r>
            <a:r>
              <a:rPr lang="en-US" i="1" dirty="0" smtClean="0"/>
              <a:t>: a status report</a:t>
            </a:r>
            <a:r>
              <a:rPr lang="en-US" dirty="0" smtClean="0"/>
              <a:t>.  2007.</a:t>
            </a:r>
          </a:p>
          <a:p>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Scalable containers (i)</a:t>
            </a:r>
            <a:endParaRPr lang="en-US" dirty="0"/>
          </a:p>
        </p:txBody>
      </p:sp>
      <p:sp>
        <p:nvSpPr>
          <p:cNvPr id="3" name="Text Placeholder 2"/>
          <p:cNvSpPr>
            <a:spLocks noGrp="1"/>
          </p:cNvSpPr>
          <p:nvPr>
            <p:ph type="body" sz="quarter" idx="10"/>
          </p:nvPr>
        </p:nvSpPr>
        <p:spPr>
          <a:xfrm>
            <a:off x="507868" y="1411553"/>
            <a:ext cx="9369557" cy="4970198"/>
          </a:xfrm>
        </p:spPr>
        <p:txBody>
          <a:bodyPr>
            <a:normAutofit fontScale="92500"/>
          </a:bodyPr>
          <a:lstStyle/>
          <a:p>
            <a:r>
              <a:rPr lang="en-US" dirty="0" smtClean="0"/>
              <a:t>Communication in shared-memory often container-oriented</a:t>
            </a:r>
          </a:p>
          <a:p>
            <a:pPr lvl="1"/>
            <a:r>
              <a:rPr lang="en-US" dirty="0" smtClean="0"/>
              <a:t>Currently ad-hoc, race-prone, not scalable, …</a:t>
            </a:r>
          </a:p>
          <a:p>
            <a:r>
              <a:rPr lang="en-US" dirty="0" smtClean="0"/>
              <a:t>In both .NET and C++ we offer new containers</a:t>
            </a:r>
          </a:p>
          <a:p>
            <a:pPr lvl="1"/>
            <a:r>
              <a:rPr lang="en-US" dirty="0" smtClean="0"/>
              <a:t>Primary goal is </a:t>
            </a:r>
            <a:r>
              <a:rPr lang="en-US" i="1" dirty="0" smtClean="0"/>
              <a:t>scalability</a:t>
            </a:r>
            <a:r>
              <a:rPr lang="en-US" dirty="0" smtClean="0"/>
              <a:t>, not theoretical (lock-free)</a:t>
            </a:r>
          </a:p>
          <a:p>
            <a:pPr lvl="1"/>
            <a:r>
              <a:rPr lang="en-US" dirty="0" smtClean="0"/>
              <a:t>In some cases, we use lock-free to improve reliability</a:t>
            </a:r>
          </a:p>
          <a:p>
            <a:pPr lvl="1"/>
            <a:r>
              <a:rPr lang="en-US" dirty="0" smtClean="0"/>
              <a:t>Combination of non-blocking and fine-grained locking</a:t>
            </a:r>
          </a:p>
          <a:p>
            <a:pPr lvl="1"/>
            <a:r>
              <a:rPr lang="en-US" dirty="0" smtClean="0"/>
              <a:t>Stack, queue, </a:t>
            </a:r>
            <a:r>
              <a:rPr lang="en-US" dirty="0" err="1" smtClean="0"/>
              <a:t>deque</a:t>
            </a:r>
            <a:r>
              <a:rPr lang="en-US" dirty="0" smtClean="0"/>
              <a:t>, linked list, </a:t>
            </a:r>
            <a:r>
              <a:rPr lang="en-US" dirty="0" err="1" smtClean="0"/>
              <a:t>hashtable</a:t>
            </a:r>
            <a:r>
              <a:rPr lang="en-US" dirty="0" smtClean="0"/>
              <a:t>, set, …</a:t>
            </a:r>
          </a:p>
          <a:p>
            <a:pPr lvl="1"/>
            <a:r>
              <a:rPr lang="en-US" dirty="0" smtClean="0"/>
              <a:t>Some coordination-oriented: blocking &amp; bounding</a:t>
            </a:r>
          </a:p>
          <a:p>
            <a:pPr lvl="1"/>
            <a:r>
              <a:rPr lang="en-US" dirty="0" smtClean="0"/>
              <a:t>Managed equivalents to .NET containers</a:t>
            </a:r>
          </a:p>
          <a:p>
            <a:pPr lvl="1"/>
            <a:r>
              <a:rPr lang="en-US" dirty="0" smtClean="0"/>
              <a:t>C++ are STL-like</a:t>
            </a:r>
          </a:p>
        </p:txBody>
      </p:sp>
      <p:pic>
        <p:nvPicPr>
          <p:cNvPr id="4" name="Picture 4" descr="http://devdiv/sites/pci/images/pcitechnologystack1.jpg"/>
          <p:cNvPicPr>
            <a:picLocks noChangeAspect="1" noChangeArrowheads="1"/>
          </p:cNvPicPr>
          <p:nvPr/>
        </p:nvPicPr>
        <p:blipFill>
          <a:blip r:embed="rId3"/>
          <a:srcRect/>
          <a:stretch>
            <a:fillRect/>
          </a:stretch>
        </p:blipFill>
        <p:spPr bwMode="auto">
          <a:xfrm>
            <a:off x="10301288" y="198437"/>
            <a:ext cx="1735259" cy="1944688"/>
          </a:xfrm>
          <a:prstGeom prst="rect">
            <a:avLst/>
          </a:prstGeom>
          <a:noFill/>
        </p:spPr>
      </p:pic>
      <p:cxnSp>
        <p:nvCxnSpPr>
          <p:cNvPr id="5" name="Straight Arrow Connector 4"/>
          <p:cNvCxnSpPr/>
          <p:nvPr/>
        </p:nvCxnSpPr>
        <p:spPr>
          <a:xfrm>
            <a:off x="9944100" y="685800"/>
            <a:ext cx="352425"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Scalable containers (ii)</a:t>
            </a:r>
            <a:endParaRPr lang="en-US" dirty="0"/>
          </a:p>
        </p:txBody>
      </p:sp>
      <p:sp>
        <p:nvSpPr>
          <p:cNvPr id="3" name="Text Placeholder 2"/>
          <p:cNvSpPr>
            <a:spLocks noGrp="1"/>
          </p:cNvSpPr>
          <p:nvPr>
            <p:ph type="body" sz="quarter" idx="10"/>
          </p:nvPr>
        </p:nvSpPr>
        <p:spPr>
          <a:xfrm>
            <a:off x="507868" y="1411552"/>
            <a:ext cx="11173090" cy="5180977"/>
          </a:xfrm>
        </p:spPr>
        <p:txBody>
          <a:bodyPr>
            <a:normAutofit fontScale="85000" lnSpcReduction="20000"/>
          </a:bodyPr>
          <a:lstStyle/>
          <a:p>
            <a:r>
              <a:rPr lang="en-US" dirty="0" smtClean="0"/>
              <a:t>Hard problems</a:t>
            </a:r>
          </a:p>
          <a:p>
            <a:pPr lvl="1"/>
            <a:r>
              <a:rPr lang="en-US" dirty="0" smtClean="0"/>
              <a:t>Pushing the right abstractions</a:t>
            </a:r>
          </a:p>
          <a:p>
            <a:pPr lvl="2"/>
            <a:r>
              <a:rPr lang="en-US" dirty="0" smtClean="0"/>
              <a:t>Expected semantic parity w/ sequential collections</a:t>
            </a:r>
          </a:p>
          <a:p>
            <a:pPr lvl="2"/>
            <a:r>
              <a:rPr lang="en-US" dirty="0" smtClean="0"/>
              <a:t>Enumeration/iteration</a:t>
            </a:r>
          </a:p>
          <a:p>
            <a:pPr lvl="1"/>
            <a:r>
              <a:rPr lang="en-US" dirty="0" smtClean="0"/>
              <a:t>Synchronization approach</a:t>
            </a:r>
          </a:p>
          <a:p>
            <a:pPr lvl="2"/>
            <a:r>
              <a:rPr lang="en-US" dirty="0" smtClean="0"/>
              <a:t>Performance of CAS on current generation hardware (~100-500 cycles)</a:t>
            </a:r>
          </a:p>
          <a:p>
            <a:pPr lvl="2"/>
            <a:r>
              <a:rPr lang="en-US" dirty="0" smtClean="0"/>
              <a:t>ABA in C++</a:t>
            </a:r>
          </a:p>
          <a:p>
            <a:r>
              <a:rPr lang="en-US" dirty="0" smtClean="0"/>
              <a:t>Influenced by</a:t>
            </a:r>
          </a:p>
          <a:p>
            <a:pPr lvl="1"/>
            <a:r>
              <a:rPr lang="en-US" dirty="0" smtClean="0"/>
              <a:t>M. M. Michael, M. L. Scott. </a:t>
            </a:r>
            <a:r>
              <a:rPr lang="en-US" i="1" dirty="0" smtClean="0"/>
              <a:t>Simple, fast, and practical non-blocking and blocking concurrent queue algorithms.</a:t>
            </a:r>
            <a:r>
              <a:rPr lang="en-US" dirty="0" smtClean="0"/>
              <a:t> 1996.</a:t>
            </a:r>
          </a:p>
          <a:p>
            <a:pPr lvl="1"/>
            <a:r>
              <a:rPr lang="en-US" dirty="0" smtClean="0"/>
              <a:t>T. Harris. </a:t>
            </a:r>
            <a:r>
              <a:rPr lang="en-US" i="1" dirty="0" smtClean="0"/>
              <a:t>A pragmatic implementation of non-blocking linked lists</a:t>
            </a:r>
            <a:r>
              <a:rPr lang="en-US" dirty="0" smtClean="0"/>
              <a:t>. 2001.</a:t>
            </a:r>
          </a:p>
          <a:p>
            <a:pPr lvl="1"/>
            <a:r>
              <a:rPr lang="en-US" dirty="0" smtClean="0"/>
              <a:t>M. M. Michael. </a:t>
            </a:r>
            <a:r>
              <a:rPr lang="en-US" i="1" dirty="0" smtClean="0"/>
              <a:t>High-performance dynamic lock-free hash tables and list-based sets</a:t>
            </a:r>
            <a:r>
              <a:rPr lang="en-US" dirty="0" smtClean="0"/>
              <a:t>. 2002.</a:t>
            </a:r>
          </a:p>
          <a:p>
            <a:pPr lvl="1"/>
            <a:r>
              <a:rPr lang="en-US" dirty="0" smtClean="0"/>
              <a:t>M. M. Michael. </a:t>
            </a:r>
            <a:r>
              <a:rPr lang="en-US" i="1" dirty="0" smtClean="0"/>
              <a:t>Hazard pointers: Safe memory reclamation for lock-free objects</a:t>
            </a:r>
            <a:r>
              <a:rPr lang="en-US" dirty="0" smtClean="0"/>
              <a:t>. 2004.</a:t>
            </a:r>
          </a:p>
          <a:p>
            <a:pPr lvl="1"/>
            <a:r>
              <a:rPr lang="en-US" dirty="0" smtClean="0"/>
              <a:t>M. M. Michael. </a:t>
            </a:r>
            <a:r>
              <a:rPr lang="en-US" i="1" dirty="0" smtClean="0"/>
              <a:t>ABA prevention using single-word instructions</a:t>
            </a:r>
            <a:r>
              <a:rPr lang="en-US" dirty="0" smtClean="0"/>
              <a:t>. 2004.</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smtClean="0"/>
              <a:t>Microsoft's Parallel Computing Platform</a:t>
            </a:r>
            <a:br>
              <a:rPr smtClean="0"/>
            </a:br>
            <a:r>
              <a:rPr sz="3600" smtClean="0">
                <a:solidFill>
                  <a:schemeClr val="accent2">
                    <a:lumMod val="75000"/>
                  </a:schemeClr>
                </a:solidFill>
              </a:rPr>
              <a:t>Applied Research in a Product Setting</a:t>
            </a:r>
            <a:endParaRPr sz="3600">
              <a:solidFill>
                <a:schemeClr val="accent2">
                  <a:lumMod val="75000"/>
                </a:schemeClr>
              </a:solidFill>
            </a:endParaRPr>
          </a:p>
        </p:txBody>
      </p:sp>
      <p:sp>
        <p:nvSpPr>
          <p:cNvPr id="3" name="Subtitle 2"/>
          <p:cNvSpPr>
            <a:spLocks noGrp="1"/>
          </p:cNvSpPr>
          <p:nvPr>
            <p:ph type="subTitle" idx="1"/>
          </p:nvPr>
        </p:nvSpPr>
        <p:spPr>
          <a:xfrm>
            <a:off x="973138" y="4344988"/>
            <a:ext cx="10239375" cy="461962"/>
          </a:xfrm>
        </p:spPr>
        <p:txBody>
          <a:bodyPr rtlCol="0"/>
          <a:lstStyle/>
          <a:p>
            <a:pPr defTabSz="914363" fontAlgn="auto">
              <a:spcAft>
                <a:spcPts val="0"/>
              </a:spcAft>
              <a:defRPr/>
            </a:pPr>
            <a:r>
              <a:rPr lang="en-US" dirty="0" smtClean="0"/>
              <a:t>Joe Duffy</a:t>
            </a:r>
          </a:p>
          <a:p>
            <a:pPr defTabSz="914363" fontAlgn="auto">
              <a:spcAft>
                <a:spcPts val="0"/>
              </a:spcAft>
              <a:defRPr/>
            </a:pPr>
            <a:r>
              <a:rPr lang="en-US" dirty="0" smtClean="0"/>
              <a:t>Lead Software Development Engineer</a:t>
            </a:r>
          </a:p>
          <a:p>
            <a:pPr defTabSz="914363" fontAlgn="auto">
              <a:spcAft>
                <a:spcPts val="0"/>
              </a:spcAft>
              <a:defRPr/>
            </a:pPr>
            <a:r>
              <a:rPr lang="en-US" dirty="0" smtClean="0"/>
              <a:t>Parallel Computing Platform (Visual Studio)</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Memory models</a:t>
            </a:r>
            <a:endParaRPr lang="en-US" dirty="0"/>
          </a:p>
        </p:txBody>
      </p:sp>
      <p:sp>
        <p:nvSpPr>
          <p:cNvPr id="3" name="Text Placeholder 2"/>
          <p:cNvSpPr>
            <a:spLocks noGrp="1"/>
          </p:cNvSpPr>
          <p:nvPr>
            <p:ph type="body" sz="quarter" idx="10"/>
          </p:nvPr>
        </p:nvSpPr>
        <p:spPr>
          <a:xfrm>
            <a:off x="507868" y="1411552"/>
            <a:ext cx="11173090" cy="5180977"/>
          </a:xfrm>
        </p:spPr>
        <p:txBody>
          <a:bodyPr>
            <a:normAutofit fontScale="85000" lnSpcReduction="20000"/>
          </a:bodyPr>
          <a:lstStyle/>
          <a:p>
            <a:r>
              <a:rPr lang="en-US" dirty="0" smtClean="0"/>
              <a:t>Memory models are a constant signal</a:t>
            </a:r>
          </a:p>
          <a:p>
            <a:pPr lvl="1"/>
            <a:r>
              <a:rPr lang="en-US" dirty="0" smtClean="0"/>
              <a:t>Large amounts of lock-free code</a:t>
            </a:r>
          </a:p>
          <a:p>
            <a:pPr lvl="1"/>
            <a:r>
              <a:rPr lang="en-US" dirty="0" smtClean="0"/>
              <a:t>Written to abstract memory models</a:t>
            </a:r>
          </a:p>
          <a:p>
            <a:pPr lvl="2"/>
            <a:r>
              <a:rPr lang="en-US" dirty="0" smtClean="0"/>
              <a:t>.NET 2.0: stronger than JMM (but harder to implement)</a:t>
            </a:r>
          </a:p>
          <a:p>
            <a:pPr lvl="2"/>
            <a:r>
              <a:rPr lang="en-US" dirty="0" smtClean="0"/>
              <a:t>C++: weak, exposes underlying hardware MM</a:t>
            </a:r>
          </a:p>
          <a:p>
            <a:r>
              <a:rPr lang="en-US" dirty="0" smtClean="0"/>
              <a:t>Hard problems</a:t>
            </a:r>
          </a:p>
          <a:p>
            <a:pPr lvl="1"/>
            <a:r>
              <a:rPr lang="en-US" dirty="0" smtClean="0"/>
              <a:t>Resisting the temptation to use too much (intellectually stimulating)</a:t>
            </a:r>
          </a:p>
          <a:p>
            <a:pPr lvl="1"/>
            <a:r>
              <a:rPr lang="en-US" dirty="0" smtClean="0"/>
              <a:t>Pushing the edge here—we’ve found code-gen bugs</a:t>
            </a:r>
          </a:p>
          <a:p>
            <a:r>
              <a:rPr lang="en-US" dirty="0" smtClean="0"/>
              <a:t>Influenced by</a:t>
            </a:r>
          </a:p>
          <a:p>
            <a:pPr lvl="1"/>
            <a:r>
              <a:rPr lang="en-US" dirty="0" smtClean="0"/>
              <a:t>L. </a:t>
            </a:r>
            <a:r>
              <a:rPr lang="en-US" dirty="0" err="1" smtClean="0"/>
              <a:t>Lamport</a:t>
            </a:r>
            <a:r>
              <a:rPr lang="en-US" dirty="0" smtClean="0"/>
              <a:t>. </a:t>
            </a:r>
            <a:r>
              <a:rPr lang="en-US" i="1" dirty="0" smtClean="0"/>
              <a:t>Time, clocks, and the ordering of events in a distributed system.</a:t>
            </a:r>
            <a:r>
              <a:rPr lang="en-US" dirty="0" smtClean="0"/>
              <a:t> 1978.</a:t>
            </a:r>
          </a:p>
          <a:p>
            <a:pPr lvl="1"/>
            <a:r>
              <a:rPr lang="en-US" dirty="0" smtClean="0"/>
              <a:t>L. </a:t>
            </a:r>
            <a:r>
              <a:rPr lang="en-US" dirty="0" err="1" smtClean="0"/>
              <a:t>Lamport</a:t>
            </a:r>
            <a:r>
              <a:rPr lang="en-US" dirty="0" smtClean="0"/>
              <a:t>. </a:t>
            </a:r>
            <a:r>
              <a:rPr lang="en-US" i="1" dirty="0" smtClean="0"/>
              <a:t>How to make a multiprocessor computer that correctly executes </a:t>
            </a:r>
            <a:r>
              <a:rPr lang="en-US" i="1" dirty="0" err="1" smtClean="0"/>
              <a:t>multiprocess</a:t>
            </a:r>
            <a:r>
              <a:rPr lang="en-US" i="1" dirty="0" smtClean="0"/>
              <a:t> programs.</a:t>
            </a:r>
            <a:r>
              <a:rPr lang="en-US" dirty="0" smtClean="0"/>
              <a:t> 1979.</a:t>
            </a:r>
          </a:p>
          <a:p>
            <a:pPr lvl="1"/>
            <a:r>
              <a:rPr lang="en-US" dirty="0" smtClean="0"/>
              <a:t>M. P. </a:t>
            </a:r>
            <a:r>
              <a:rPr lang="en-US" dirty="0" err="1" smtClean="0"/>
              <a:t>Herlihy</a:t>
            </a:r>
            <a:r>
              <a:rPr lang="en-US" dirty="0" smtClean="0"/>
              <a:t>, J. M. Wing</a:t>
            </a:r>
            <a:r>
              <a:rPr lang="en-US" i="1" dirty="0" smtClean="0"/>
              <a:t>. </a:t>
            </a:r>
            <a:r>
              <a:rPr lang="en-US" i="1" dirty="0" err="1" smtClean="0"/>
              <a:t>Linearizability</a:t>
            </a:r>
            <a:r>
              <a:rPr lang="en-US" i="1" dirty="0" smtClean="0"/>
              <a:t>:</a:t>
            </a:r>
            <a:r>
              <a:rPr lang="en-US" dirty="0" smtClean="0"/>
              <a:t> </a:t>
            </a:r>
            <a:r>
              <a:rPr lang="en-US" i="1" dirty="0" smtClean="0"/>
              <a:t>A correctness condition for concurrent objects</a:t>
            </a:r>
            <a:r>
              <a:rPr lang="en-US" dirty="0" smtClean="0"/>
              <a:t>. 1990.</a:t>
            </a:r>
          </a:p>
          <a:p>
            <a:pPr lvl="1"/>
            <a:r>
              <a:rPr lang="en-US" dirty="0" smtClean="0"/>
              <a:t>J. Manson, B. Pugh. </a:t>
            </a:r>
            <a:r>
              <a:rPr lang="en-US" i="1" dirty="0" smtClean="0"/>
              <a:t>The Java memory model. </a:t>
            </a:r>
            <a:r>
              <a:rPr lang="en-US" dirty="0" smtClean="0"/>
              <a:t>2004, 2005.</a:t>
            </a:r>
          </a:p>
        </p:txBody>
      </p:sp>
      <p:pic>
        <p:nvPicPr>
          <p:cNvPr id="4" name="Picture 4" descr="http://devdiv/sites/pci/images/pcitechnologystack1.jpg"/>
          <p:cNvPicPr>
            <a:picLocks noChangeAspect="1" noChangeArrowheads="1"/>
          </p:cNvPicPr>
          <p:nvPr/>
        </p:nvPicPr>
        <p:blipFill>
          <a:blip r:embed="rId3"/>
          <a:srcRect/>
          <a:stretch>
            <a:fillRect/>
          </a:stretch>
        </p:blipFill>
        <p:spPr bwMode="auto">
          <a:xfrm>
            <a:off x="10301288" y="198437"/>
            <a:ext cx="1735259" cy="1944688"/>
          </a:xfrm>
          <a:prstGeom prst="rect">
            <a:avLst/>
          </a:prstGeom>
          <a:noFill/>
        </p:spPr>
      </p:pic>
      <p:cxnSp>
        <p:nvCxnSpPr>
          <p:cNvPr id="5" name="Straight Arrow Connector 4"/>
          <p:cNvCxnSpPr/>
          <p:nvPr/>
        </p:nvCxnSpPr>
        <p:spPr>
          <a:xfrm>
            <a:off x="9934575" y="1962150"/>
            <a:ext cx="352425"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6" name="Straight Arrow Connector 5"/>
          <p:cNvCxnSpPr/>
          <p:nvPr/>
        </p:nvCxnSpPr>
        <p:spPr>
          <a:xfrm>
            <a:off x="9934575" y="962025"/>
            <a:ext cx="352425"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Verification</a:t>
            </a:r>
            <a:endParaRPr lang="en-US" dirty="0"/>
          </a:p>
        </p:txBody>
      </p:sp>
      <p:sp>
        <p:nvSpPr>
          <p:cNvPr id="3" name="Text Placeholder 2"/>
          <p:cNvSpPr>
            <a:spLocks noGrp="1"/>
          </p:cNvSpPr>
          <p:nvPr>
            <p:ph type="body" sz="quarter" idx="10"/>
          </p:nvPr>
        </p:nvSpPr>
        <p:spPr>
          <a:xfrm>
            <a:off x="507868" y="1411552"/>
            <a:ext cx="11173090" cy="5180977"/>
          </a:xfrm>
        </p:spPr>
        <p:txBody>
          <a:bodyPr>
            <a:normAutofit fontScale="92500" lnSpcReduction="20000"/>
          </a:bodyPr>
          <a:lstStyle/>
          <a:p>
            <a:r>
              <a:rPr lang="en-US" dirty="0" smtClean="0"/>
              <a:t>All of this lock-free and concurrency oriented code…</a:t>
            </a:r>
          </a:p>
          <a:p>
            <a:pPr lvl="1"/>
            <a:r>
              <a:rPr lang="en-US" dirty="0" smtClean="0"/>
              <a:t>It’s hard enough to write</a:t>
            </a:r>
          </a:p>
          <a:p>
            <a:pPr lvl="1"/>
            <a:r>
              <a:rPr lang="en-US" dirty="0" smtClean="0"/>
              <a:t>But even </a:t>
            </a:r>
            <a:r>
              <a:rPr lang="en-US" i="1" dirty="0" smtClean="0"/>
              <a:t>harder </a:t>
            </a:r>
            <a:r>
              <a:rPr lang="en-US" dirty="0" smtClean="0"/>
              <a:t>to verify its correctness</a:t>
            </a:r>
          </a:p>
          <a:p>
            <a:r>
              <a:rPr lang="en-US" dirty="0" smtClean="0"/>
              <a:t>Hard problems</a:t>
            </a:r>
          </a:p>
          <a:p>
            <a:pPr lvl="1"/>
            <a:r>
              <a:rPr lang="en-US" dirty="0" smtClean="0"/>
              <a:t>Area of active new research: impossible to keep up</a:t>
            </a:r>
          </a:p>
          <a:p>
            <a:pPr lvl="1"/>
            <a:r>
              <a:rPr lang="en-US" dirty="0" smtClean="0"/>
              <a:t>Lack of programming model support (contracts)</a:t>
            </a:r>
          </a:p>
          <a:p>
            <a:pPr lvl="1"/>
            <a:r>
              <a:rPr lang="en-US" dirty="0" smtClean="0"/>
              <a:t>Brute force testing is costly (time &amp; hardware matrix)</a:t>
            </a:r>
          </a:p>
          <a:p>
            <a:r>
              <a:rPr lang="en-US" dirty="0" smtClean="0"/>
              <a:t>Influenced by</a:t>
            </a:r>
          </a:p>
          <a:p>
            <a:pPr lvl="1"/>
            <a:r>
              <a:rPr lang="en-US" dirty="0" smtClean="0"/>
              <a:t>Y. Yu, T. </a:t>
            </a:r>
            <a:r>
              <a:rPr lang="en-US" dirty="0" err="1" smtClean="0"/>
              <a:t>Rodeheffer</a:t>
            </a:r>
            <a:r>
              <a:rPr lang="en-US" dirty="0" smtClean="0"/>
              <a:t>, W. Chen. </a:t>
            </a:r>
            <a:r>
              <a:rPr lang="en-US" b="1" i="1" dirty="0" err="1" smtClean="0"/>
              <a:t>RaceTrack</a:t>
            </a:r>
            <a:r>
              <a:rPr lang="en-US" i="1" dirty="0" smtClean="0"/>
              <a:t>: Efficient detection of data race conditions via adaptive tracking</a:t>
            </a:r>
            <a:r>
              <a:rPr lang="en-US" dirty="0" smtClean="0"/>
              <a:t>. 2005.</a:t>
            </a:r>
          </a:p>
          <a:p>
            <a:pPr lvl="1"/>
            <a:r>
              <a:rPr lang="en-US" dirty="0" smtClean="0"/>
              <a:t>M. </a:t>
            </a:r>
            <a:r>
              <a:rPr lang="en-US" dirty="0" err="1" smtClean="0"/>
              <a:t>Musuvathi</a:t>
            </a:r>
            <a:r>
              <a:rPr lang="en-US" dirty="0" smtClean="0"/>
              <a:t>, S. </a:t>
            </a:r>
            <a:r>
              <a:rPr lang="en-US" dirty="0" err="1" smtClean="0"/>
              <a:t>Qadeer</a:t>
            </a:r>
            <a:r>
              <a:rPr lang="en-US" dirty="0" smtClean="0"/>
              <a:t>. </a:t>
            </a:r>
            <a:r>
              <a:rPr lang="en-US" b="1" i="1" dirty="0" smtClean="0"/>
              <a:t>CHESS</a:t>
            </a:r>
            <a:r>
              <a:rPr lang="en-US" i="1" dirty="0" smtClean="0"/>
              <a:t>: Systematic stress testing of concurrent software</a:t>
            </a:r>
            <a:r>
              <a:rPr lang="en-US" dirty="0" smtClean="0"/>
              <a:t>. 2007.</a:t>
            </a:r>
          </a:p>
          <a:p>
            <a:pPr lvl="1"/>
            <a:r>
              <a:rPr lang="en-US" dirty="0" smtClean="0"/>
              <a:t>S. Burckhardt. </a:t>
            </a:r>
            <a:r>
              <a:rPr lang="en-US" i="1" dirty="0" smtClean="0"/>
              <a:t>Memory model sensitive analysis of concurrent data types</a:t>
            </a:r>
            <a:r>
              <a:rPr lang="en-US" dirty="0" smtClean="0"/>
              <a:t>. 2007.</a:t>
            </a:r>
          </a:p>
          <a:p>
            <a:pPr lvl="1"/>
            <a:endParaRPr lang="en-US" dirty="0"/>
          </a:p>
        </p:txBody>
      </p:sp>
      <p:pic>
        <p:nvPicPr>
          <p:cNvPr id="4" name="Picture 4" descr="http://devdiv/sites/pci/images/pcitechnologystack1.jpg"/>
          <p:cNvPicPr>
            <a:picLocks noChangeAspect="1" noChangeArrowheads="1"/>
          </p:cNvPicPr>
          <p:nvPr/>
        </p:nvPicPr>
        <p:blipFill>
          <a:blip r:embed="rId3"/>
          <a:srcRect/>
          <a:stretch>
            <a:fillRect/>
          </a:stretch>
        </p:blipFill>
        <p:spPr bwMode="auto">
          <a:xfrm>
            <a:off x="10301288" y="198437"/>
            <a:ext cx="1735259" cy="1944688"/>
          </a:xfrm>
          <a:prstGeom prst="rect">
            <a:avLst/>
          </a:prstGeom>
          <a:noFill/>
        </p:spPr>
      </p:pic>
      <p:cxnSp>
        <p:nvCxnSpPr>
          <p:cNvPr id="5" name="Straight Arrow Connector 4"/>
          <p:cNvCxnSpPr/>
          <p:nvPr/>
        </p:nvCxnSpPr>
        <p:spPr>
          <a:xfrm>
            <a:off x="9944100" y="361950"/>
            <a:ext cx="352425"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6" name="Straight Arrow Connector 5"/>
          <p:cNvCxnSpPr/>
          <p:nvPr/>
        </p:nvCxnSpPr>
        <p:spPr>
          <a:xfrm>
            <a:off x="9934575" y="962025"/>
            <a:ext cx="352425"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t>What is PCP incubating?</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Transactional memory</a:t>
            </a:r>
            <a:endParaRPr lang="en-US" dirty="0"/>
          </a:p>
        </p:txBody>
      </p:sp>
      <p:sp>
        <p:nvSpPr>
          <p:cNvPr id="3" name="Text Placeholder 2"/>
          <p:cNvSpPr>
            <a:spLocks noGrp="1"/>
          </p:cNvSpPr>
          <p:nvPr>
            <p:ph type="body" sz="quarter" idx="10"/>
          </p:nvPr>
        </p:nvSpPr>
        <p:spPr>
          <a:xfrm>
            <a:off x="507868" y="1411552"/>
            <a:ext cx="9502907" cy="5274998"/>
          </a:xfrm>
        </p:spPr>
        <p:txBody>
          <a:bodyPr>
            <a:normAutofit fontScale="70000" lnSpcReduction="20000"/>
          </a:bodyPr>
          <a:lstStyle/>
          <a:p>
            <a:r>
              <a:rPr lang="en-US" dirty="0" smtClean="0"/>
              <a:t>TM</a:t>
            </a:r>
          </a:p>
          <a:p>
            <a:pPr lvl="1"/>
            <a:r>
              <a:rPr lang="en-US" dirty="0" smtClean="0"/>
              <a:t>C# syntax &amp; CLR JIT compiler support</a:t>
            </a:r>
          </a:p>
          <a:p>
            <a:pPr lvl="1"/>
            <a:r>
              <a:rPr lang="en-US" dirty="0" smtClean="0"/>
              <a:t>Many approaches: optimistic write-in-place, buffered writes, ...</a:t>
            </a:r>
          </a:p>
          <a:p>
            <a:r>
              <a:rPr lang="en-US" dirty="0" smtClean="0"/>
              <a:t>Hard problems</a:t>
            </a:r>
          </a:p>
          <a:p>
            <a:pPr lvl="1"/>
            <a:r>
              <a:rPr lang="en-US" dirty="0" smtClean="0"/>
              <a:t>Existing ecosystem: extension points, I/O</a:t>
            </a:r>
          </a:p>
          <a:p>
            <a:pPr lvl="1"/>
            <a:r>
              <a:rPr lang="en-US" dirty="0" smtClean="0"/>
              <a:t>Strong vs. weak atomicity</a:t>
            </a:r>
          </a:p>
          <a:p>
            <a:pPr lvl="1"/>
            <a:r>
              <a:rPr lang="en-US" dirty="0" smtClean="0"/>
              <a:t>Atomicity safety: publication, privatization</a:t>
            </a:r>
          </a:p>
          <a:p>
            <a:pPr lvl="1"/>
            <a:r>
              <a:rPr lang="en-US" dirty="0" smtClean="0"/>
              <a:t>Efficiency</a:t>
            </a:r>
          </a:p>
          <a:p>
            <a:pPr lvl="1"/>
            <a:r>
              <a:rPr lang="en-US" dirty="0" smtClean="0"/>
              <a:t>Keeping up with the research community</a:t>
            </a:r>
          </a:p>
          <a:p>
            <a:r>
              <a:rPr lang="en-US" dirty="0" smtClean="0"/>
              <a:t>Influenced by</a:t>
            </a:r>
          </a:p>
          <a:p>
            <a:pPr lvl="1"/>
            <a:r>
              <a:rPr lang="en-US" dirty="0" err="1" smtClean="0"/>
              <a:t>Herlihy</a:t>
            </a:r>
            <a:r>
              <a:rPr lang="en-US" dirty="0" smtClean="0"/>
              <a:t>, Moss. </a:t>
            </a:r>
            <a:r>
              <a:rPr lang="en-US" i="1" dirty="0" smtClean="0"/>
              <a:t>Transactional memory: Architectural support for lock-free data structures.</a:t>
            </a:r>
            <a:r>
              <a:rPr lang="en-US" dirty="0" smtClean="0"/>
              <a:t> 1993.</a:t>
            </a:r>
          </a:p>
          <a:p>
            <a:pPr lvl="1"/>
            <a:r>
              <a:rPr lang="en-US" dirty="0" smtClean="0"/>
              <a:t>T. Harris, K. Fraser. Language support for lightweight transactions. 2003.</a:t>
            </a:r>
          </a:p>
          <a:p>
            <a:pPr lvl="1"/>
            <a:r>
              <a:rPr lang="en-US" dirty="0" smtClean="0"/>
              <a:t>M.F. Spear, V.J. </a:t>
            </a:r>
            <a:r>
              <a:rPr lang="en-US" dirty="0" err="1" smtClean="0"/>
              <a:t>Marathe</a:t>
            </a:r>
            <a:r>
              <a:rPr lang="en-US" dirty="0" smtClean="0"/>
              <a:t>, L. </a:t>
            </a:r>
            <a:r>
              <a:rPr lang="en-US" dirty="0" err="1" smtClean="0"/>
              <a:t>Dalessandro</a:t>
            </a:r>
            <a:r>
              <a:rPr lang="en-US" dirty="0" smtClean="0"/>
              <a:t>, M.L. Scott. </a:t>
            </a:r>
            <a:r>
              <a:rPr lang="en-US" i="1" dirty="0" smtClean="0"/>
              <a:t>Privatization techniques for software transactional memory</a:t>
            </a:r>
            <a:r>
              <a:rPr lang="en-US" dirty="0" smtClean="0"/>
              <a:t>. 2007.</a:t>
            </a:r>
          </a:p>
          <a:p>
            <a:pPr lvl="1"/>
            <a:r>
              <a:rPr lang="en-US" dirty="0" smtClean="0"/>
              <a:t>C.C. Minh, M. </a:t>
            </a:r>
            <a:r>
              <a:rPr lang="en-US" dirty="0" err="1" smtClean="0"/>
              <a:t>Trautmann</a:t>
            </a:r>
            <a:r>
              <a:rPr lang="en-US" dirty="0" smtClean="0"/>
              <a:t>, J.W. Chung, A. McDonald, et. al. </a:t>
            </a:r>
            <a:r>
              <a:rPr lang="en-US" i="1" dirty="0" smtClean="0"/>
              <a:t>An effective hybrid transactional memory system with strong isolation guarantees</a:t>
            </a:r>
            <a:r>
              <a:rPr lang="en-US" dirty="0" smtClean="0"/>
              <a:t>. 2007.</a:t>
            </a:r>
          </a:p>
          <a:p>
            <a:pPr lvl="1">
              <a:buNone/>
            </a:pPr>
            <a:endParaRPr lang="en-US" dirty="0" smtClean="0"/>
          </a:p>
        </p:txBody>
      </p:sp>
      <p:pic>
        <p:nvPicPr>
          <p:cNvPr id="4" name="Picture 4" descr="http://devdiv/sites/pci/images/pcitechnologystack1.jpg"/>
          <p:cNvPicPr>
            <a:picLocks noChangeAspect="1" noChangeArrowheads="1"/>
          </p:cNvPicPr>
          <p:nvPr/>
        </p:nvPicPr>
        <p:blipFill>
          <a:blip r:embed="rId3"/>
          <a:srcRect/>
          <a:stretch>
            <a:fillRect/>
          </a:stretch>
        </p:blipFill>
        <p:spPr bwMode="auto">
          <a:xfrm>
            <a:off x="10301288" y="198437"/>
            <a:ext cx="1735259" cy="1944688"/>
          </a:xfrm>
          <a:prstGeom prst="rect">
            <a:avLst/>
          </a:prstGeom>
          <a:noFill/>
        </p:spPr>
      </p:pic>
      <p:cxnSp>
        <p:nvCxnSpPr>
          <p:cNvPr id="5" name="Straight Arrow Connector 4"/>
          <p:cNvCxnSpPr/>
          <p:nvPr/>
        </p:nvCxnSpPr>
        <p:spPr>
          <a:xfrm>
            <a:off x="9944100" y="685800"/>
            <a:ext cx="352425"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6" name="Straight Arrow Connector 5"/>
          <p:cNvCxnSpPr/>
          <p:nvPr/>
        </p:nvCxnSpPr>
        <p:spPr>
          <a:xfrm>
            <a:off x="9934575" y="962025"/>
            <a:ext cx="352425"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7" name="Straight Arrow Connector 6"/>
          <p:cNvCxnSpPr/>
          <p:nvPr/>
        </p:nvCxnSpPr>
        <p:spPr>
          <a:xfrm>
            <a:off x="9934575" y="1266825"/>
            <a:ext cx="352425"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 name="Straight Arrow Connector 7"/>
          <p:cNvCxnSpPr/>
          <p:nvPr/>
        </p:nvCxnSpPr>
        <p:spPr>
          <a:xfrm>
            <a:off x="9963150" y="1962150"/>
            <a:ext cx="352425"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Asynchronous agents</a:t>
            </a:r>
            <a:endParaRPr lang="en-US" dirty="0"/>
          </a:p>
        </p:txBody>
      </p:sp>
      <p:pic>
        <p:nvPicPr>
          <p:cNvPr id="4" name="Picture 4" descr="http://devdiv/sites/pci/images/pcitechnologystack1.jpg"/>
          <p:cNvPicPr>
            <a:picLocks noChangeAspect="1" noChangeArrowheads="1"/>
          </p:cNvPicPr>
          <p:nvPr/>
        </p:nvPicPr>
        <p:blipFill>
          <a:blip r:embed="rId3"/>
          <a:srcRect/>
          <a:stretch>
            <a:fillRect/>
          </a:stretch>
        </p:blipFill>
        <p:spPr bwMode="auto">
          <a:xfrm>
            <a:off x="10301288" y="198437"/>
            <a:ext cx="1735259" cy="1944688"/>
          </a:xfrm>
          <a:prstGeom prst="rect">
            <a:avLst/>
          </a:prstGeom>
          <a:noFill/>
        </p:spPr>
      </p:pic>
      <p:cxnSp>
        <p:nvCxnSpPr>
          <p:cNvPr id="5" name="Straight Arrow Connector 4"/>
          <p:cNvCxnSpPr/>
          <p:nvPr/>
        </p:nvCxnSpPr>
        <p:spPr>
          <a:xfrm>
            <a:off x="9944100" y="685800"/>
            <a:ext cx="352425"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6" name="Straight Arrow Connector 5"/>
          <p:cNvCxnSpPr/>
          <p:nvPr/>
        </p:nvCxnSpPr>
        <p:spPr>
          <a:xfrm>
            <a:off x="9934575" y="962025"/>
            <a:ext cx="352425"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8" name="Text Placeholder 2"/>
          <p:cNvSpPr>
            <a:spLocks noGrp="1"/>
          </p:cNvSpPr>
          <p:nvPr>
            <p:ph type="body" sz="quarter" idx="10"/>
          </p:nvPr>
        </p:nvSpPr>
        <p:spPr>
          <a:xfrm>
            <a:off x="507868" y="1411552"/>
            <a:ext cx="11173090" cy="5446448"/>
          </a:xfrm>
        </p:spPr>
        <p:txBody>
          <a:bodyPr>
            <a:normAutofit fontScale="62500" lnSpcReduction="20000"/>
          </a:bodyPr>
          <a:lstStyle/>
          <a:p>
            <a:r>
              <a:rPr lang="en-US" dirty="0" smtClean="0"/>
              <a:t>Orchestration language</a:t>
            </a:r>
          </a:p>
          <a:p>
            <a:pPr lvl="1"/>
            <a:r>
              <a:rPr lang="en-US" dirty="0" smtClean="0"/>
              <a:t>Coarse-grained agent-based concurrency</a:t>
            </a:r>
          </a:p>
          <a:p>
            <a:pPr lvl="1"/>
            <a:r>
              <a:rPr lang="en-US" dirty="0" smtClean="0"/>
              <a:t>Loosely coupled with contracts</a:t>
            </a:r>
          </a:p>
          <a:p>
            <a:pPr lvl="1"/>
            <a:r>
              <a:rPr lang="en-US" dirty="0" smtClean="0"/>
              <a:t>All interactions across isolation boundaries via message passing</a:t>
            </a:r>
          </a:p>
          <a:p>
            <a:pPr>
              <a:lnSpc>
                <a:spcPct val="80000"/>
              </a:lnSpc>
              <a:buNone/>
            </a:pPr>
            <a:endParaRPr lang="en-US" sz="1900" dirty="0" smtClean="0">
              <a:latin typeface="Consolas" pitchFamily="49" charset="0"/>
            </a:endParaRPr>
          </a:p>
          <a:p>
            <a:pPr lvl="2">
              <a:lnSpc>
                <a:spcPct val="80000"/>
              </a:lnSpc>
              <a:buNone/>
            </a:pPr>
            <a:r>
              <a:rPr lang="en-US" sz="1900" dirty="0" smtClean="0">
                <a:latin typeface="Consolas" pitchFamily="49" charset="0"/>
              </a:rPr>
              <a:t>channel </a:t>
            </a:r>
            <a:r>
              <a:rPr lang="en-US" sz="1900" dirty="0" err="1" smtClean="0">
                <a:latin typeface="Consolas" pitchFamily="49" charset="0"/>
              </a:rPr>
              <a:t>ChSum</a:t>
            </a:r>
            <a:r>
              <a:rPr lang="en-US" sz="1900" dirty="0" smtClean="0">
                <a:latin typeface="Consolas" pitchFamily="49" charset="0"/>
              </a:rPr>
              <a:t> { input </a:t>
            </a:r>
            <a:r>
              <a:rPr lang="en-US" sz="1900" dirty="0" err="1" smtClean="0">
                <a:latin typeface="Consolas" pitchFamily="49" charset="0"/>
              </a:rPr>
              <a:t>int</a:t>
            </a:r>
            <a:r>
              <a:rPr lang="en-US" sz="1900" dirty="0" smtClean="0">
                <a:latin typeface="Consolas" pitchFamily="49" charset="0"/>
              </a:rPr>
              <a:t> [] Add;</a:t>
            </a:r>
          </a:p>
          <a:p>
            <a:pPr lvl="2">
              <a:lnSpc>
                <a:spcPct val="80000"/>
              </a:lnSpc>
              <a:buNone/>
            </a:pPr>
            <a:r>
              <a:rPr lang="en-US" sz="1900" dirty="0" smtClean="0">
                <a:latin typeface="Consolas" pitchFamily="49" charset="0"/>
              </a:rPr>
              <a:t>                output </a:t>
            </a:r>
            <a:r>
              <a:rPr lang="en-US" sz="1900" dirty="0" err="1" smtClean="0">
                <a:latin typeface="Consolas" pitchFamily="49" charset="0"/>
              </a:rPr>
              <a:t>int</a:t>
            </a:r>
            <a:r>
              <a:rPr lang="en-US" sz="1900" dirty="0" smtClean="0">
                <a:latin typeface="Consolas" pitchFamily="49" charset="0"/>
              </a:rPr>
              <a:t> Sum;</a:t>
            </a:r>
          </a:p>
          <a:p>
            <a:pPr lvl="2">
              <a:lnSpc>
                <a:spcPct val="80000"/>
              </a:lnSpc>
              <a:buNone/>
            </a:pPr>
            <a:r>
              <a:rPr lang="en-US" sz="1900" dirty="0" smtClean="0">
                <a:latin typeface="Consolas" pitchFamily="49" charset="0"/>
              </a:rPr>
              <a:t>              Start: { Add -&gt; Computing; </a:t>
            </a:r>
          </a:p>
          <a:p>
            <a:pPr lvl="2">
              <a:lnSpc>
                <a:spcPct val="80000"/>
              </a:lnSpc>
              <a:buNone/>
            </a:pPr>
            <a:r>
              <a:rPr lang="en-US" sz="1900" dirty="0" smtClean="0">
                <a:latin typeface="Consolas" pitchFamily="49" charset="0"/>
              </a:rPr>
              <a:t>                       -&gt; End; }</a:t>
            </a:r>
          </a:p>
          <a:p>
            <a:pPr lvl="2">
              <a:lnSpc>
                <a:spcPct val="80000"/>
              </a:lnSpc>
              <a:buNone/>
            </a:pPr>
            <a:r>
              <a:rPr lang="en-US" sz="1900" dirty="0" smtClean="0">
                <a:latin typeface="Consolas" pitchFamily="49" charset="0"/>
              </a:rPr>
              <a:t>              Computing: { Sum -&gt; Start; } }</a:t>
            </a:r>
          </a:p>
          <a:p>
            <a:pPr lvl="2">
              <a:lnSpc>
                <a:spcPct val="80000"/>
              </a:lnSpc>
              <a:buNone/>
            </a:pPr>
            <a:endParaRPr lang="en-US" sz="1900" dirty="0" smtClean="0">
              <a:latin typeface="Consolas" pitchFamily="49" charset="0"/>
            </a:endParaRPr>
          </a:p>
          <a:p>
            <a:pPr lvl="2">
              <a:lnSpc>
                <a:spcPct val="80000"/>
              </a:lnSpc>
              <a:buNone/>
            </a:pPr>
            <a:r>
              <a:rPr lang="en-US" sz="1900" dirty="0" smtClean="0">
                <a:latin typeface="Consolas" pitchFamily="49" charset="0"/>
              </a:rPr>
              <a:t>agent A : </a:t>
            </a:r>
            <a:r>
              <a:rPr lang="en-US" sz="1900" dirty="0" err="1" smtClean="0">
                <a:latin typeface="Consolas" pitchFamily="49" charset="0"/>
              </a:rPr>
              <a:t>ChSum</a:t>
            </a:r>
            <a:r>
              <a:rPr lang="en-US" sz="1900" dirty="0" smtClean="0">
                <a:latin typeface="Consolas" pitchFamily="49" charset="0"/>
              </a:rPr>
              <a:t> {</a:t>
            </a:r>
          </a:p>
          <a:p>
            <a:pPr lvl="2">
              <a:lnSpc>
                <a:spcPct val="80000"/>
              </a:lnSpc>
              <a:buNone/>
            </a:pPr>
            <a:r>
              <a:rPr lang="en-US" sz="1900" dirty="0" smtClean="0">
                <a:latin typeface="Consolas" pitchFamily="49" charset="0"/>
              </a:rPr>
              <a:t>    A() {</a:t>
            </a:r>
          </a:p>
          <a:p>
            <a:pPr lvl="2">
              <a:lnSpc>
                <a:spcPct val="80000"/>
              </a:lnSpc>
              <a:buNone/>
            </a:pPr>
            <a:r>
              <a:rPr lang="en-US" sz="1900" dirty="0" smtClean="0">
                <a:latin typeface="Consolas" pitchFamily="49" charset="0"/>
              </a:rPr>
              <a:t>        while (true) {</a:t>
            </a:r>
          </a:p>
          <a:p>
            <a:pPr lvl="2">
              <a:lnSpc>
                <a:spcPct val="80000"/>
              </a:lnSpc>
              <a:buNone/>
            </a:pPr>
            <a:r>
              <a:rPr lang="en-US" sz="1900" dirty="0" smtClean="0">
                <a:latin typeface="Consolas" pitchFamily="49" charset="0"/>
              </a:rPr>
              <a:t>            </a:t>
            </a:r>
            <a:r>
              <a:rPr lang="en-US" sz="1900" dirty="0" err="1" smtClean="0">
                <a:latin typeface="Consolas" pitchFamily="49" charset="0"/>
              </a:rPr>
              <a:t>int</a:t>
            </a:r>
            <a:r>
              <a:rPr lang="en-US" sz="1900" dirty="0" smtClean="0">
                <a:latin typeface="Consolas" pitchFamily="49" charset="0"/>
              </a:rPr>
              <a:t> [] in = receive(this::Add); this::Sum &lt;- </a:t>
            </a:r>
            <a:r>
              <a:rPr lang="en-US" sz="1900" dirty="0" err="1" smtClean="0">
                <a:latin typeface="Consolas" pitchFamily="49" charset="0"/>
              </a:rPr>
              <a:t>SumArray</a:t>
            </a:r>
            <a:r>
              <a:rPr lang="en-US" sz="1900" dirty="0" smtClean="0">
                <a:latin typeface="Consolas" pitchFamily="49" charset="0"/>
              </a:rPr>
              <a:t>(in);</a:t>
            </a:r>
          </a:p>
          <a:p>
            <a:pPr lvl="2">
              <a:lnSpc>
                <a:spcPct val="80000"/>
              </a:lnSpc>
              <a:buNone/>
            </a:pPr>
            <a:r>
              <a:rPr lang="en-US" sz="1900" dirty="0" smtClean="0">
                <a:latin typeface="Consolas" pitchFamily="49" charset="0"/>
              </a:rPr>
              <a:t>        }</a:t>
            </a:r>
          </a:p>
          <a:p>
            <a:pPr lvl="2">
              <a:lnSpc>
                <a:spcPct val="80000"/>
              </a:lnSpc>
              <a:buNone/>
            </a:pPr>
            <a:r>
              <a:rPr lang="en-US" sz="1900" dirty="0" smtClean="0">
                <a:latin typeface="Consolas" pitchFamily="49" charset="0"/>
              </a:rPr>
              <a:t>    }</a:t>
            </a:r>
          </a:p>
          <a:p>
            <a:pPr lvl="2">
              <a:lnSpc>
                <a:spcPct val="80000"/>
              </a:lnSpc>
              <a:buNone/>
            </a:pPr>
            <a:r>
              <a:rPr lang="en-US" sz="1900" dirty="0" smtClean="0">
                <a:latin typeface="Consolas" pitchFamily="49" charset="0"/>
              </a:rPr>
              <a:t>}</a:t>
            </a:r>
          </a:p>
          <a:p>
            <a:pPr lvl="2">
              <a:lnSpc>
                <a:spcPct val="80000"/>
              </a:lnSpc>
              <a:buNone/>
            </a:pPr>
            <a:endParaRPr lang="en-US" sz="1900" dirty="0" smtClean="0">
              <a:latin typeface="Consolas" pitchFamily="49" charset="0"/>
            </a:endParaRPr>
          </a:p>
          <a:p>
            <a:pPr lvl="2">
              <a:lnSpc>
                <a:spcPct val="80000"/>
              </a:lnSpc>
              <a:buNone/>
            </a:pPr>
            <a:r>
              <a:rPr lang="en-US" sz="1900" dirty="0" smtClean="0">
                <a:latin typeface="Consolas" pitchFamily="49" charset="0"/>
              </a:rPr>
              <a:t>agent B : </a:t>
            </a:r>
            <a:r>
              <a:rPr lang="en-US" sz="1900" dirty="0" err="1" smtClean="0">
                <a:latin typeface="Consolas" pitchFamily="49" charset="0"/>
              </a:rPr>
              <a:t>ChSum</a:t>
            </a:r>
            <a:r>
              <a:rPr lang="en-US" sz="1900" dirty="0" smtClean="0">
                <a:latin typeface="Consolas" pitchFamily="49" charset="0"/>
              </a:rPr>
              <a:t> {</a:t>
            </a:r>
          </a:p>
          <a:p>
            <a:pPr lvl="2">
              <a:lnSpc>
                <a:spcPct val="80000"/>
              </a:lnSpc>
              <a:buNone/>
            </a:pPr>
            <a:r>
              <a:rPr lang="en-US" sz="1900" dirty="0" smtClean="0">
                <a:latin typeface="Consolas" pitchFamily="49" charset="0"/>
              </a:rPr>
              <a:t>    B() { this::Add =&gt; </a:t>
            </a:r>
            <a:r>
              <a:rPr lang="en-US" sz="1900" dirty="0" err="1" smtClean="0">
                <a:latin typeface="Consolas" pitchFamily="49" charset="0"/>
              </a:rPr>
              <a:t>SumArray</a:t>
            </a:r>
            <a:r>
              <a:rPr lang="en-US" sz="1900" dirty="0" smtClean="0">
                <a:latin typeface="Consolas" pitchFamily="49" charset="0"/>
              </a:rPr>
              <a:t> =&gt; this::Sum }</a:t>
            </a:r>
          </a:p>
          <a:p>
            <a:pPr lvl="2">
              <a:lnSpc>
                <a:spcPct val="80000"/>
              </a:lnSpc>
              <a:buNone/>
            </a:pPr>
            <a:r>
              <a:rPr lang="en-US" sz="1900" dirty="0" smtClean="0">
                <a:latin typeface="Consolas" pitchFamily="49" charset="0"/>
              </a:rPr>
              <a:t>}</a:t>
            </a:r>
          </a:p>
          <a:p>
            <a:pPr>
              <a:lnSpc>
                <a:spcPct val="80000"/>
              </a:lnSpc>
              <a:buNone/>
            </a:pPr>
            <a:endParaRPr lang="en-US" sz="1900" dirty="0" smtClean="0">
              <a:latin typeface="Consolas" pitchFamily="49" charset="0"/>
            </a:endParaRPr>
          </a:p>
          <a:p>
            <a:r>
              <a:rPr lang="en-US" dirty="0" smtClean="0"/>
              <a:t>Influenced by</a:t>
            </a:r>
          </a:p>
          <a:p>
            <a:pPr lvl="1"/>
            <a:r>
              <a:rPr lang="en-US" dirty="0" smtClean="0"/>
              <a:t>G Andrews, R Olsson: </a:t>
            </a:r>
            <a:r>
              <a:rPr lang="en-US" i="1" dirty="0" smtClean="0"/>
              <a:t>The SR Programming Language, 1993</a:t>
            </a:r>
          </a:p>
          <a:p>
            <a:pPr lvl="1"/>
            <a:r>
              <a:rPr lang="en-US" dirty="0" smtClean="0"/>
              <a:t>ISO 8652 (a.k.a. </a:t>
            </a:r>
            <a:r>
              <a:rPr lang="en-US" dirty="0" err="1" smtClean="0"/>
              <a:t>Ada</a:t>
            </a:r>
            <a:r>
              <a:rPr lang="en-US" dirty="0" smtClean="0"/>
              <a:t>)</a:t>
            </a:r>
          </a:p>
          <a:p>
            <a:pPr lvl="1"/>
            <a:r>
              <a:rPr lang="en-US" dirty="0" smtClean="0"/>
              <a:t>C A R Hoare: </a:t>
            </a:r>
            <a:r>
              <a:rPr lang="en-US" i="1" dirty="0" smtClean="0"/>
              <a:t>Communicating Sequential Processes, 1978</a:t>
            </a:r>
          </a:p>
          <a:p>
            <a:pPr lvl="1"/>
            <a:r>
              <a:rPr lang="en-US" dirty="0" smtClean="0"/>
              <a:t>M F</a:t>
            </a:r>
            <a:r>
              <a:rPr lang="sv-SE" dirty="0" smtClean="0"/>
              <a:t>ä</a:t>
            </a:r>
            <a:r>
              <a:rPr lang="en-US" dirty="0" err="1" smtClean="0"/>
              <a:t>ndrich</a:t>
            </a:r>
            <a:r>
              <a:rPr lang="en-US" dirty="0" smtClean="0"/>
              <a:t>, M Aiken, C </a:t>
            </a:r>
            <a:r>
              <a:rPr lang="en-US" dirty="0" err="1" smtClean="0"/>
              <a:t>Hawblitzel</a:t>
            </a:r>
            <a:r>
              <a:rPr lang="en-US" dirty="0" smtClean="0"/>
              <a:t>, O </a:t>
            </a:r>
            <a:r>
              <a:rPr lang="en-US" dirty="0" err="1" smtClean="0"/>
              <a:t>Hodson</a:t>
            </a:r>
            <a:r>
              <a:rPr lang="en-US" dirty="0" smtClean="0"/>
              <a:t>, G Hunt, J </a:t>
            </a:r>
            <a:r>
              <a:rPr lang="en-US" dirty="0" err="1" smtClean="0"/>
              <a:t>Larus</a:t>
            </a:r>
            <a:r>
              <a:rPr lang="en-US" dirty="0" smtClean="0"/>
              <a:t>, S Levi: </a:t>
            </a:r>
            <a:r>
              <a:rPr lang="en-US" i="1" dirty="0" smtClean="0"/>
              <a:t>Language Support for Fast and Reliable Message-based Communication in Singularity OS, 2006</a:t>
            </a:r>
            <a:endParaRPr lang="en-US" i="1"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Statically provable thread safety</a:t>
            </a:r>
            <a:endParaRPr lang="en-US" dirty="0"/>
          </a:p>
        </p:txBody>
      </p:sp>
      <p:sp>
        <p:nvSpPr>
          <p:cNvPr id="3" name="Text Placeholder 2"/>
          <p:cNvSpPr>
            <a:spLocks noGrp="1"/>
          </p:cNvSpPr>
          <p:nvPr>
            <p:ph type="body" sz="quarter" idx="10"/>
          </p:nvPr>
        </p:nvSpPr>
        <p:spPr>
          <a:xfrm>
            <a:off x="507868" y="1411552"/>
            <a:ext cx="11173090" cy="5180977"/>
          </a:xfrm>
        </p:spPr>
        <p:txBody>
          <a:bodyPr>
            <a:normAutofit fontScale="70000" lnSpcReduction="20000"/>
          </a:bodyPr>
          <a:lstStyle/>
          <a:p>
            <a:r>
              <a:rPr lang="en-US" dirty="0" smtClean="0"/>
              <a:t>Many constructs provided lead to traps</a:t>
            </a:r>
          </a:p>
          <a:p>
            <a:pPr lvl="1">
              <a:buNone/>
            </a:pPr>
            <a:r>
              <a:rPr lang="en-US" dirty="0" err="1" smtClean="0">
                <a:latin typeface="Consolas" pitchFamily="49" charset="0"/>
              </a:rPr>
              <a:t>int</a:t>
            </a:r>
            <a:r>
              <a:rPr lang="en-US" dirty="0" smtClean="0">
                <a:latin typeface="Consolas" pitchFamily="49" charset="0"/>
              </a:rPr>
              <a:t> c = 0;</a:t>
            </a:r>
          </a:p>
          <a:p>
            <a:pPr lvl="1">
              <a:buNone/>
            </a:pPr>
            <a:r>
              <a:rPr lang="en-US" dirty="0" err="1" smtClean="0">
                <a:latin typeface="Consolas" pitchFamily="49" charset="0"/>
              </a:rPr>
              <a:t>Parallel.ForEach</a:t>
            </a:r>
            <a:r>
              <a:rPr lang="en-US" dirty="0" smtClean="0">
                <a:latin typeface="Consolas" pitchFamily="49" charset="0"/>
              </a:rPr>
              <a:t>(0, N, </a:t>
            </a:r>
            <a:r>
              <a:rPr lang="en-US" dirty="0" err="1" smtClean="0">
                <a:latin typeface="Consolas" pitchFamily="49" charset="0"/>
              </a:rPr>
              <a:t>i</a:t>
            </a:r>
            <a:r>
              <a:rPr lang="en-US" dirty="0" smtClean="0">
                <a:latin typeface="Consolas" pitchFamily="49" charset="0"/>
              </a:rPr>
              <a:t> =&gt; </a:t>
            </a:r>
            <a:r>
              <a:rPr lang="en-US" dirty="0" err="1" smtClean="0">
                <a:latin typeface="Consolas" pitchFamily="49" charset="0"/>
              </a:rPr>
              <a:t>c++</a:t>
            </a:r>
            <a:r>
              <a:rPr lang="en-US" dirty="0" smtClean="0">
                <a:latin typeface="Consolas" pitchFamily="49" charset="0"/>
              </a:rPr>
              <a:t>);</a:t>
            </a:r>
          </a:p>
          <a:p>
            <a:pPr lvl="1"/>
            <a:endParaRPr lang="en-US" dirty="0" smtClean="0"/>
          </a:p>
          <a:p>
            <a:pPr lvl="1"/>
            <a:r>
              <a:rPr lang="en-US" dirty="0" smtClean="0"/>
              <a:t>Functional languages help: think Haskell (all side-effects are monads)</a:t>
            </a:r>
          </a:p>
          <a:p>
            <a:pPr lvl="1"/>
            <a:r>
              <a:rPr lang="en-US" dirty="0" smtClean="0"/>
              <a:t>Hence purity &amp; immutability as 1</a:t>
            </a:r>
            <a:r>
              <a:rPr lang="en-US" baseline="30000" dirty="0" smtClean="0"/>
              <a:t>st</a:t>
            </a:r>
            <a:r>
              <a:rPr lang="en-US" dirty="0" smtClean="0"/>
              <a:t> class constructs can help</a:t>
            </a:r>
          </a:p>
          <a:p>
            <a:pPr lvl="1"/>
            <a:r>
              <a:rPr lang="en-US" dirty="0" smtClean="0"/>
              <a:t>But Win32, .NET, and our customers are </a:t>
            </a:r>
            <a:r>
              <a:rPr lang="en-US" i="1" dirty="0" smtClean="0"/>
              <a:t>very </a:t>
            </a:r>
            <a:r>
              <a:rPr lang="en-US" dirty="0" smtClean="0"/>
              <a:t>imperative</a:t>
            </a:r>
          </a:p>
          <a:p>
            <a:pPr lvl="1"/>
            <a:r>
              <a:rPr lang="en-US" dirty="0" smtClean="0"/>
              <a:t>Instead: integrated isolation support in the type system</a:t>
            </a:r>
          </a:p>
          <a:p>
            <a:r>
              <a:rPr lang="en-US" dirty="0" smtClean="0"/>
              <a:t>Hard problems</a:t>
            </a:r>
          </a:p>
          <a:p>
            <a:pPr lvl="1"/>
            <a:r>
              <a:rPr lang="en-US" dirty="0" smtClean="0"/>
              <a:t>Legacy!</a:t>
            </a:r>
          </a:p>
          <a:p>
            <a:pPr lvl="1"/>
            <a:r>
              <a:rPr lang="en-US" dirty="0" smtClean="0"/>
              <a:t>Lack of unified research</a:t>
            </a:r>
          </a:p>
          <a:p>
            <a:r>
              <a:rPr lang="en-US" dirty="0" smtClean="0"/>
              <a:t>Influenced by</a:t>
            </a:r>
          </a:p>
          <a:p>
            <a:pPr lvl="1"/>
            <a:r>
              <a:rPr lang="en-US" dirty="0" smtClean="0"/>
              <a:t>J. M. </a:t>
            </a:r>
            <a:r>
              <a:rPr lang="en-US" dirty="0" err="1" smtClean="0"/>
              <a:t>Lucassen</a:t>
            </a:r>
            <a:r>
              <a:rPr lang="en-US" dirty="0" smtClean="0"/>
              <a:t>, D. K. Gifford. </a:t>
            </a:r>
            <a:r>
              <a:rPr lang="en-US" i="1" dirty="0" smtClean="0"/>
              <a:t>Polymorphic effect systems</a:t>
            </a:r>
            <a:r>
              <a:rPr lang="en-US" dirty="0" smtClean="0"/>
              <a:t>. 1988.</a:t>
            </a:r>
          </a:p>
          <a:p>
            <a:pPr lvl="1"/>
            <a:r>
              <a:rPr lang="en-US" dirty="0" smtClean="0"/>
              <a:t>J. Hughes. </a:t>
            </a:r>
            <a:r>
              <a:rPr lang="en-US" i="1" dirty="0" smtClean="0"/>
              <a:t>Why functional programming matters. </a:t>
            </a:r>
            <a:r>
              <a:rPr lang="en-US" dirty="0" smtClean="0"/>
              <a:t>1989.</a:t>
            </a:r>
          </a:p>
          <a:p>
            <a:pPr lvl="1"/>
            <a:r>
              <a:rPr lang="en-US" dirty="0" smtClean="0"/>
              <a:t>P. </a:t>
            </a:r>
            <a:r>
              <a:rPr lang="en-US" dirty="0" err="1" smtClean="0"/>
              <a:t>Wadler</a:t>
            </a:r>
            <a:r>
              <a:rPr lang="en-US" dirty="0" smtClean="0"/>
              <a:t>. </a:t>
            </a:r>
            <a:r>
              <a:rPr lang="en-US" b="1" i="1" dirty="0" smtClean="0"/>
              <a:t>Linear types </a:t>
            </a:r>
            <a:r>
              <a:rPr lang="en-US" i="1" dirty="0" smtClean="0"/>
              <a:t>can change the world! </a:t>
            </a:r>
            <a:r>
              <a:rPr lang="en-US" dirty="0" smtClean="0"/>
              <a:t>1990.</a:t>
            </a:r>
          </a:p>
          <a:p>
            <a:pPr lvl="1"/>
            <a:r>
              <a:rPr lang="en-US" dirty="0" smtClean="0"/>
              <a:t>M. </a:t>
            </a:r>
            <a:r>
              <a:rPr lang="en-US" dirty="0" err="1" smtClean="0"/>
              <a:t>Abadi</a:t>
            </a:r>
            <a:r>
              <a:rPr lang="en-US" dirty="0" smtClean="0"/>
              <a:t>, C. Flanagan, S.N. Freund. </a:t>
            </a:r>
            <a:r>
              <a:rPr lang="en-US" i="1" dirty="0" smtClean="0"/>
              <a:t>Types for safe locking: Static race detection for Java.</a:t>
            </a:r>
            <a:r>
              <a:rPr lang="en-US" dirty="0" smtClean="0"/>
              <a:t> 2006.</a:t>
            </a:r>
          </a:p>
          <a:p>
            <a:pPr lvl="1"/>
            <a:r>
              <a:rPr lang="en-US" dirty="0" smtClean="0"/>
              <a:t>M. Barnett, K.R.M. </a:t>
            </a:r>
            <a:r>
              <a:rPr lang="en-US" dirty="0" err="1" smtClean="0"/>
              <a:t>Leino</a:t>
            </a:r>
            <a:r>
              <a:rPr lang="en-US" dirty="0" smtClean="0"/>
              <a:t>, W. Schulte. </a:t>
            </a:r>
            <a:r>
              <a:rPr lang="en-US" i="1" dirty="0" smtClean="0"/>
              <a:t>The </a:t>
            </a:r>
            <a:r>
              <a:rPr lang="en-US" b="1" i="1" dirty="0" smtClean="0"/>
              <a:t>Spec# </a:t>
            </a:r>
            <a:r>
              <a:rPr lang="en-US" i="1" dirty="0" smtClean="0"/>
              <a:t>programming system: An overview. </a:t>
            </a:r>
            <a:r>
              <a:rPr lang="en-US" dirty="0" smtClean="0"/>
              <a:t>2004.</a:t>
            </a:r>
            <a:endParaRPr lang="en-US" dirty="0"/>
          </a:p>
        </p:txBody>
      </p:sp>
      <p:pic>
        <p:nvPicPr>
          <p:cNvPr id="4" name="Picture 4" descr="http://devdiv/sites/pci/images/pcitechnologystack1.jpg"/>
          <p:cNvPicPr>
            <a:picLocks noChangeAspect="1" noChangeArrowheads="1"/>
          </p:cNvPicPr>
          <p:nvPr/>
        </p:nvPicPr>
        <p:blipFill>
          <a:blip r:embed="rId3"/>
          <a:srcRect/>
          <a:stretch>
            <a:fillRect/>
          </a:stretch>
        </p:blipFill>
        <p:spPr bwMode="auto">
          <a:xfrm>
            <a:off x="10301288" y="198437"/>
            <a:ext cx="1735259" cy="1944688"/>
          </a:xfrm>
          <a:prstGeom prst="rect">
            <a:avLst/>
          </a:prstGeom>
          <a:noFill/>
        </p:spPr>
      </p:pic>
      <p:cxnSp>
        <p:nvCxnSpPr>
          <p:cNvPr id="5" name="Straight Arrow Connector 4"/>
          <p:cNvCxnSpPr/>
          <p:nvPr/>
        </p:nvCxnSpPr>
        <p:spPr>
          <a:xfrm>
            <a:off x="9944100" y="685800"/>
            <a:ext cx="352425"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6" name="Straight Arrow Connector 5"/>
          <p:cNvCxnSpPr/>
          <p:nvPr/>
        </p:nvCxnSpPr>
        <p:spPr>
          <a:xfrm>
            <a:off x="9934575" y="962025"/>
            <a:ext cx="352425"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7" name="Straight Arrow Connector 6"/>
          <p:cNvCxnSpPr/>
          <p:nvPr/>
        </p:nvCxnSpPr>
        <p:spPr>
          <a:xfrm>
            <a:off x="9934575" y="1266825"/>
            <a:ext cx="352425"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t>In conclusion</a:t>
            </a:r>
            <a:r>
              <a:rPr lang="en-US" dirty="0" smtClean="0"/>
              <a:t>…</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Parting thoughts; and a challenge</a:t>
            </a:r>
            <a:endParaRPr lang="en-US" dirty="0"/>
          </a:p>
        </p:txBody>
      </p:sp>
      <p:sp>
        <p:nvSpPr>
          <p:cNvPr id="3" name="Text Placeholder 2"/>
          <p:cNvSpPr>
            <a:spLocks noGrp="1"/>
          </p:cNvSpPr>
          <p:nvPr>
            <p:ph type="body" sz="quarter" idx="10"/>
          </p:nvPr>
        </p:nvSpPr>
        <p:spPr>
          <a:xfrm>
            <a:off x="507868" y="1411552"/>
            <a:ext cx="11173090" cy="5180977"/>
          </a:xfrm>
        </p:spPr>
        <p:txBody>
          <a:bodyPr>
            <a:normAutofit lnSpcReduction="10000"/>
          </a:bodyPr>
          <a:lstStyle/>
          <a:p>
            <a:r>
              <a:rPr lang="en-US" dirty="0" smtClean="0"/>
              <a:t>We are paying attention</a:t>
            </a:r>
          </a:p>
          <a:p>
            <a:pPr lvl="1"/>
            <a:r>
              <a:rPr lang="en-US" dirty="0" smtClean="0"/>
              <a:t>A big part of our job is mining &amp; aggregating research</a:t>
            </a:r>
          </a:p>
          <a:p>
            <a:pPr lvl="1"/>
            <a:r>
              <a:rPr lang="en-US" dirty="0" smtClean="0"/>
              <a:t>Applying it in a product setting often entails (surprisingly a lot) more than the research suggests (legacy)</a:t>
            </a:r>
          </a:p>
          <a:p>
            <a:r>
              <a:rPr lang="en-US" dirty="0" smtClean="0"/>
              <a:t>We’ve taken the first few steps down a long road</a:t>
            </a:r>
          </a:p>
          <a:p>
            <a:pPr lvl="1"/>
            <a:r>
              <a:rPr lang="en-US" dirty="0" smtClean="0"/>
              <a:t>Starting with mechanisms (ship)</a:t>
            </a:r>
          </a:p>
          <a:p>
            <a:pPr lvl="1"/>
            <a:r>
              <a:rPr lang="en-US" dirty="0" smtClean="0"/>
              <a:t>Exploring encompassing programming models (incubate)</a:t>
            </a:r>
          </a:p>
          <a:p>
            <a:r>
              <a:rPr lang="en-US" dirty="0" smtClean="0"/>
              <a:t>A challenge</a:t>
            </a:r>
          </a:p>
          <a:p>
            <a:pPr lvl="1"/>
            <a:r>
              <a:rPr lang="en-US" dirty="0" smtClean="0"/>
              <a:t>A significant portion of customers don’t have CS degrees</a:t>
            </a:r>
          </a:p>
          <a:p>
            <a:pPr lvl="1"/>
            <a:r>
              <a:rPr lang="en-US" dirty="0" smtClean="0"/>
              <a:t>Even those that do have a big concurrency learning curve</a:t>
            </a:r>
          </a:p>
          <a:p>
            <a:pPr lvl="1"/>
            <a:r>
              <a:rPr lang="en-US" dirty="0" smtClean="0"/>
              <a:t>How can we get them to write parallel code?</a:t>
            </a:r>
          </a:p>
          <a:p>
            <a:pPr lvl="1"/>
            <a:r>
              <a:rPr lang="en-US" dirty="0" smtClean="0"/>
              <a:t>We’ll be looking to </a:t>
            </a:r>
            <a:r>
              <a:rPr lang="en-US" b="1" dirty="0" smtClean="0"/>
              <a:t>you </a:t>
            </a:r>
            <a:r>
              <a:rPr lang="en-US" dirty="0" smtClean="0"/>
              <a:t>for help in the coming years </a:t>
            </a:r>
            <a:r>
              <a:rPr lang="en-US" dirty="0" smtClean="0">
                <a:sym typeface="Wingdings" pitchFamily="2" charset="2"/>
              </a:rPr>
              <a:t></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Thank-you</a:t>
            </a:r>
            <a:endParaRPr lang="en-US" dirty="0"/>
          </a:p>
        </p:txBody>
      </p:sp>
      <p:sp>
        <p:nvSpPr>
          <p:cNvPr id="4" name="Subtitle 3"/>
          <p:cNvSpPr>
            <a:spLocks noGrp="1"/>
          </p:cNvSpPr>
          <p:nvPr>
            <p:ph type="subTitle" idx="1"/>
          </p:nvPr>
        </p:nvSpPr>
        <p:spPr/>
        <p:txBody>
          <a:bodyPr/>
          <a:lstStyle/>
          <a:p>
            <a:r>
              <a:rPr lang="en-US" smtClean="0">
                <a:hlinkClick r:id="rId3"/>
              </a:rPr>
              <a:t>http://msdn.microsoft.com/concurrency/</a:t>
            </a:r>
            <a:endParaRPr lang="en-US" smtClean="0"/>
          </a:p>
          <a:p>
            <a:r>
              <a:rPr lang="en-US" smtClean="0">
                <a:hlinkClick r:id="rId4"/>
              </a:rPr>
              <a:t>joedu@microsoft.com</a:t>
            </a:r>
            <a:r>
              <a:rPr lang="en-US" smtClean="0"/>
              <a:t> </a:t>
            </a:r>
            <a:endParaRPr lang="en-US" dirty="0" smtClean="0"/>
          </a:p>
        </p:txBody>
      </p:sp>
      <p:sp>
        <p:nvSpPr>
          <p:cNvPr id="3" name="Text Placeholder 2"/>
          <p:cNvSpPr>
            <a:spLocks noGrp="1"/>
          </p:cNvSpPr>
          <p:nvPr>
            <p:ph type="body" sz="quarter" idx="10"/>
          </p:nvPr>
        </p:nvSpPr>
        <p:spPr/>
        <p:txBody>
          <a:bodyPr/>
          <a:lstStyle/>
          <a:p>
            <a:r>
              <a:rPr lang="en-US" dirty="0" smtClean="0"/>
              <a:t>Q&amp;A</a:t>
            </a:r>
          </a:p>
          <a:p>
            <a:endParaRPr lang="en-US" dirty="0" smtClean="0">
              <a:hlinkClick r:id="rId3"/>
            </a:endParaRPr>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z="5000" smtClean="0"/>
              <a:t>Parallel Computing Platform overview</a:t>
            </a:r>
            <a:endParaRPr lang="en-US" sz="5000"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1329595"/>
          </a:xfrm>
        </p:spPr>
        <p:txBody>
          <a:bodyPr/>
          <a:lstStyle/>
          <a:p>
            <a:pPr defTabSz="1095376">
              <a:defRPr/>
            </a:pPr>
            <a:r>
              <a:rPr smtClean="0"/>
              <a:t>What is the Parallel Computing Platform?</a:t>
            </a:r>
            <a:br>
              <a:rPr smtClean="0"/>
            </a:br>
            <a:endParaRPr spc="-150">
              <a:solidFill>
                <a:schemeClr val="accent1"/>
              </a:solidFill>
              <a:effectLst>
                <a:outerShdw blurRad="38100" dist="38100" dir="2700000" algn="tl">
                  <a:srgbClr val="000000">
                    <a:alpha val="43137"/>
                  </a:srgbClr>
                </a:outerShdw>
              </a:effectLst>
            </a:endParaRPr>
          </a:p>
        </p:txBody>
      </p:sp>
      <p:sp>
        <p:nvSpPr>
          <p:cNvPr id="16387" name="Text Placeholder 2"/>
          <p:cNvSpPr>
            <a:spLocks noGrp="1"/>
          </p:cNvSpPr>
          <p:nvPr>
            <p:ph type="body" sz="quarter" idx="10"/>
          </p:nvPr>
        </p:nvSpPr>
        <p:spPr>
          <a:xfrm>
            <a:off x="508000" y="1905001"/>
            <a:ext cx="11172825" cy="4673220"/>
          </a:xfrm>
        </p:spPr>
        <p:txBody>
          <a:bodyPr>
            <a:normAutofit lnSpcReduction="10000"/>
          </a:bodyPr>
          <a:lstStyle/>
          <a:p>
            <a:r>
              <a:rPr lang="en-US" smtClean="0"/>
              <a:t>Part of Microsoft’s Parallel Computing Initiative</a:t>
            </a:r>
          </a:p>
          <a:p>
            <a:pPr lvl="1"/>
            <a:r>
              <a:rPr lang="en-US" sz="2100" i="1" smtClean="0"/>
              <a:t>“Microsoft’s Parallel Computing Initiative encompasses the vision, strategy, and innovative technologies for delivering </a:t>
            </a:r>
            <a:r>
              <a:rPr lang="en-US" sz="2100" smtClean="0"/>
              <a:t>transformative, natural, and immersive</a:t>
            </a:r>
            <a:r>
              <a:rPr lang="en-US" sz="2100" i="1" smtClean="0"/>
              <a:t> personal computing experiences, that harness the computing power of </a:t>
            </a:r>
            <a:r>
              <a:rPr lang="en-US" sz="2100" smtClean="0"/>
              <a:t>manycore</a:t>
            </a:r>
            <a:r>
              <a:rPr lang="en-US" sz="2100" i="1" smtClean="0"/>
              <a:t> architectures.”</a:t>
            </a:r>
          </a:p>
          <a:p>
            <a:r>
              <a:rPr lang="en-US" smtClean="0"/>
              <a:t>What we’re trying to do:</a:t>
            </a:r>
          </a:p>
          <a:p>
            <a:pPr lvl="1"/>
            <a:r>
              <a:rPr lang="en-US" smtClean="0"/>
              <a:t>Enable parallel computing for Windows developers (C++, .NET)</a:t>
            </a:r>
          </a:p>
          <a:p>
            <a:pPr lvl="1"/>
            <a:r>
              <a:rPr lang="en-US" smtClean="0"/>
              <a:t>Drive shift to ubiquitous parallelism</a:t>
            </a:r>
          </a:p>
          <a:p>
            <a:r>
              <a:rPr lang="en-US" smtClean="0"/>
              <a:t>Why?</a:t>
            </a:r>
          </a:p>
          <a:p>
            <a:pPr lvl="1"/>
            <a:r>
              <a:rPr lang="en-US" smtClean="0"/>
              <a:t>To cope with the hardware reality ahead</a:t>
            </a:r>
          </a:p>
          <a:p>
            <a:pPr lvl="1"/>
            <a:r>
              <a:rPr lang="en-US" smtClean="0"/>
              <a:t>To enable immersive, rich user experiences</a:t>
            </a:r>
          </a:p>
          <a:p>
            <a:pPr lvl="1"/>
            <a:r>
              <a:rPr lang="en-US" smtClean="0"/>
              <a:t>Reinvigorate the client</a:t>
            </a:r>
            <a:endParaRPr lang="en-US" dirty="0" smtClean="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Manycore impacts the entire stack</a:t>
            </a:r>
            <a:endParaRPr lang="en-US"/>
          </a:p>
        </p:txBody>
      </p:sp>
      <p:sp>
        <p:nvSpPr>
          <p:cNvPr id="7" name="Up-Down Arrow 6"/>
          <p:cNvSpPr/>
          <p:nvPr/>
        </p:nvSpPr>
        <p:spPr bwMode="auto">
          <a:xfrm>
            <a:off x="4876800" y="1600200"/>
            <a:ext cx="304800" cy="2057400"/>
          </a:xfrm>
          <a:prstGeom prst="upDownArrow">
            <a:avLst/>
          </a:prstGeom>
          <a:gradFill rotWithShape="0">
            <a:gsLst>
              <a:gs pos="0">
                <a:schemeClr val="accent2">
                  <a:gamma/>
                  <a:shade val="63529"/>
                  <a:invGamma/>
                </a:schemeClr>
              </a:gs>
              <a:gs pos="50000">
                <a:schemeClr val="accent2"/>
              </a:gs>
              <a:gs pos="100000">
                <a:schemeClr val="accent2">
                  <a:gamma/>
                  <a:shade val="63529"/>
                  <a:invGamma/>
                </a:schemeClr>
              </a:gs>
            </a:gsLst>
            <a:lin ang="2700000" scaled="1"/>
          </a:gradFill>
          <a:ln w="1270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2400" b="1" i="0" u="none" strike="noStrike" cap="none" normalizeH="0" baseline="0" dirty="0" smtClean="0">
              <a:solidFill>
                <a:schemeClr val="tx1"/>
              </a:solidFill>
              <a:effectLst/>
              <a:latin typeface="Segoe Semibold" pitchFamily="34" charset="0"/>
            </a:endParaRPr>
          </a:p>
        </p:txBody>
      </p:sp>
      <p:sp>
        <p:nvSpPr>
          <p:cNvPr id="8" name="TextBox 7"/>
          <p:cNvSpPr txBox="1"/>
          <p:nvPr/>
        </p:nvSpPr>
        <p:spPr>
          <a:xfrm>
            <a:off x="6256361" y="1537648"/>
            <a:ext cx="6313227" cy="830997"/>
          </a:xfrm>
          <a:prstGeom prst="rect">
            <a:avLst/>
          </a:prstGeom>
          <a:noFill/>
        </p:spPr>
        <p:txBody>
          <a:bodyPr wrap="square" rtlCol="0">
            <a:spAutoFit/>
          </a:bodyPr>
          <a:lstStyle/>
          <a:p>
            <a:r>
              <a:rPr lang="en-US" sz="2400" dirty="0" smtClean="0">
                <a:solidFill>
                  <a:schemeClr val="bg1"/>
                </a:solidFill>
              </a:rPr>
              <a:t>Constructing Parallel </a:t>
            </a:r>
          </a:p>
          <a:p>
            <a:r>
              <a:rPr lang="en-US" sz="2400" dirty="0" smtClean="0">
                <a:solidFill>
                  <a:schemeClr val="bg1"/>
                </a:solidFill>
              </a:rPr>
              <a:t>Applications </a:t>
            </a:r>
            <a:endParaRPr lang="en-US" sz="2400" dirty="0">
              <a:solidFill>
                <a:schemeClr val="bg1"/>
              </a:solidFill>
            </a:endParaRPr>
          </a:p>
        </p:txBody>
      </p:sp>
      <p:sp>
        <p:nvSpPr>
          <p:cNvPr id="9" name="Up-Down Arrow 8"/>
          <p:cNvSpPr/>
          <p:nvPr/>
        </p:nvSpPr>
        <p:spPr bwMode="auto">
          <a:xfrm>
            <a:off x="5181600" y="3048000"/>
            <a:ext cx="304800" cy="3200400"/>
          </a:xfrm>
          <a:prstGeom prst="upDown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2400" b="1" i="0" u="none" strike="noStrike" cap="none" normalizeH="0" baseline="0" dirty="0" smtClean="0">
              <a:solidFill>
                <a:schemeClr val="tx1"/>
              </a:solidFill>
              <a:effectLst/>
              <a:latin typeface="Segoe Semibold" pitchFamily="34" charset="0"/>
            </a:endParaRPr>
          </a:p>
        </p:txBody>
      </p:sp>
      <p:sp>
        <p:nvSpPr>
          <p:cNvPr id="10" name="TextBox 9"/>
          <p:cNvSpPr txBox="1"/>
          <p:nvPr/>
        </p:nvSpPr>
        <p:spPr>
          <a:xfrm>
            <a:off x="6204045" y="3019946"/>
            <a:ext cx="6201770" cy="830997"/>
          </a:xfrm>
          <a:prstGeom prst="rect">
            <a:avLst/>
          </a:prstGeom>
          <a:noFill/>
        </p:spPr>
        <p:txBody>
          <a:bodyPr wrap="square" rtlCol="0">
            <a:spAutoFit/>
          </a:bodyPr>
          <a:lstStyle/>
          <a:p>
            <a:r>
              <a:rPr lang="en-US" sz="2400" dirty="0" smtClean="0">
                <a:solidFill>
                  <a:schemeClr val="bg1"/>
                </a:solidFill>
              </a:rPr>
              <a:t>Executing Fine-Grain </a:t>
            </a:r>
          </a:p>
          <a:p>
            <a:r>
              <a:rPr lang="en-US" sz="2400" dirty="0" smtClean="0">
                <a:solidFill>
                  <a:schemeClr val="bg1"/>
                </a:solidFill>
              </a:rPr>
              <a:t>Parallel Applications</a:t>
            </a:r>
            <a:endParaRPr lang="en-US" sz="2400" dirty="0">
              <a:solidFill>
                <a:schemeClr val="bg1"/>
              </a:solidFill>
            </a:endParaRPr>
          </a:p>
        </p:txBody>
      </p:sp>
      <p:sp>
        <p:nvSpPr>
          <p:cNvPr id="11" name="Up-Down Arrow 10"/>
          <p:cNvSpPr/>
          <p:nvPr/>
        </p:nvSpPr>
        <p:spPr bwMode="auto">
          <a:xfrm>
            <a:off x="5562600" y="3886200"/>
            <a:ext cx="304800" cy="2362200"/>
          </a:xfrm>
          <a:prstGeom prst="upDown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2400" b="1" i="0" u="none" strike="noStrike" cap="none" normalizeH="0" baseline="0" dirty="0" smtClean="0">
              <a:solidFill>
                <a:schemeClr val="tx1"/>
              </a:solidFill>
              <a:effectLst/>
              <a:latin typeface="Segoe Semibold" pitchFamily="34" charset="0"/>
            </a:endParaRPr>
          </a:p>
        </p:txBody>
      </p:sp>
      <p:grpSp>
        <p:nvGrpSpPr>
          <p:cNvPr id="12" name="Group 8"/>
          <p:cNvGrpSpPr/>
          <p:nvPr/>
        </p:nvGrpSpPr>
        <p:grpSpPr>
          <a:xfrm>
            <a:off x="533400" y="1524000"/>
            <a:ext cx="4114800" cy="4648200"/>
            <a:chOff x="1066800" y="1524000"/>
            <a:chExt cx="4114800" cy="4648200"/>
          </a:xfrm>
        </p:grpSpPr>
        <p:sp>
          <p:nvSpPr>
            <p:cNvPr id="13" name="Rounded Rectangle 12"/>
            <p:cNvSpPr/>
            <p:nvPr/>
          </p:nvSpPr>
          <p:spPr bwMode="auto">
            <a:xfrm>
              <a:off x="1066800" y="1524000"/>
              <a:ext cx="4114800" cy="6858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85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ysClr val="windowText" lastClr="000000"/>
                  </a:solidFill>
                  <a:effectLst/>
                  <a:uLnTx/>
                  <a:uFillTx/>
                  <a:latin typeface="Segoe Semibold" pitchFamily="34" charset="0"/>
                  <a:ea typeface="+mn-ea"/>
                  <a:cs typeface="+mn-cs"/>
                </a:rPr>
                <a:t>Applications</a:t>
              </a:r>
            </a:p>
          </p:txBody>
        </p:sp>
        <p:sp>
          <p:nvSpPr>
            <p:cNvPr id="14" name="Rounded Rectangle 13"/>
            <p:cNvSpPr/>
            <p:nvPr/>
          </p:nvSpPr>
          <p:spPr bwMode="auto">
            <a:xfrm>
              <a:off x="1066800" y="2240280"/>
              <a:ext cx="4114800" cy="762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85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ysClr val="windowText" lastClr="000000"/>
                  </a:solidFill>
                  <a:effectLst/>
                  <a:uLnTx/>
                  <a:uFillTx/>
                  <a:latin typeface="Segoe Semibold" pitchFamily="34" charset="0"/>
                  <a:ea typeface="+mn-ea"/>
                  <a:cs typeface="+mn-cs"/>
                </a:rPr>
                <a:t>Libraries</a:t>
              </a:r>
            </a:p>
          </p:txBody>
        </p:sp>
        <p:sp>
          <p:nvSpPr>
            <p:cNvPr id="15" name="Rounded Rectangle 14"/>
            <p:cNvSpPr/>
            <p:nvPr/>
          </p:nvSpPr>
          <p:spPr bwMode="auto">
            <a:xfrm>
              <a:off x="1066800" y="3032760"/>
              <a:ext cx="4114800" cy="762000"/>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85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ysClr val="windowText" lastClr="000000"/>
                  </a:solidFill>
                  <a:effectLst/>
                  <a:uLnTx/>
                  <a:uFillTx/>
                  <a:latin typeface="Segoe Semibold" pitchFamily="34" charset="0"/>
                  <a:ea typeface="+mn-ea"/>
                  <a:cs typeface="+mn-cs"/>
                </a:rPr>
                <a:t>Languages, Compilers and Tools</a:t>
              </a:r>
            </a:p>
          </p:txBody>
        </p:sp>
        <p:sp>
          <p:nvSpPr>
            <p:cNvPr id="16" name="Rounded Rectangle 15"/>
            <p:cNvSpPr/>
            <p:nvPr/>
          </p:nvSpPr>
          <p:spPr bwMode="auto">
            <a:xfrm>
              <a:off x="1066800" y="3825240"/>
              <a:ext cx="4114800" cy="762000"/>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85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ysClr val="windowText" lastClr="000000"/>
                  </a:solidFill>
                  <a:effectLst/>
                  <a:uLnTx/>
                  <a:uFillTx/>
                  <a:latin typeface="Segoe Semibold" pitchFamily="34" charset="0"/>
                  <a:ea typeface="+mn-ea"/>
                  <a:cs typeface="+mn-cs"/>
                </a:rPr>
                <a:t>Concurrency Runtime</a:t>
              </a:r>
            </a:p>
          </p:txBody>
        </p:sp>
        <p:sp>
          <p:nvSpPr>
            <p:cNvPr id="17" name="Rounded Rectangle 16"/>
            <p:cNvSpPr/>
            <p:nvPr/>
          </p:nvSpPr>
          <p:spPr bwMode="auto">
            <a:xfrm>
              <a:off x="1066800" y="4617720"/>
              <a:ext cx="4114800" cy="762000"/>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85000"/>
                </a:lnSpc>
                <a:spcBef>
                  <a:spcPct val="20000"/>
                </a:spcBef>
                <a:spcAft>
                  <a:spcPct val="0"/>
                </a:spcAft>
                <a:buClrTx/>
                <a:buSzTx/>
                <a:buFontTx/>
                <a:buNone/>
                <a:tabLst/>
                <a:defRPr/>
              </a:pPr>
              <a:r>
                <a:rPr lang="en-US" sz="2400" kern="0" dirty="0" smtClean="0">
                  <a:solidFill>
                    <a:sysClr val="windowText" lastClr="000000"/>
                  </a:solidFill>
                  <a:latin typeface="Segoe Semibold" pitchFamily="34" charset="0"/>
                </a:rPr>
                <a:t>OS/Hypervisor</a:t>
              </a:r>
              <a:endParaRPr kumimoji="0" lang="en-US" sz="2400" b="0" i="0" u="none" strike="noStrike" kern="0" cap="none" spc="0" normalizeH="0" baseline="0" noProof="0" dirty="0" smtClean="0">
                <a:ln>
                  <a:noFill/>
                </a:ln>
                <a:solidFill>
                  <a:sysClr val="windowText" lastClr="000000"/>
                </a:solidFill>
                <a:effectLst/>
                <a:uLnTx/>
                <a:uFillTx/>
                <a:latin typeface="Segoe Semibold" pitchFamily="34" charset="0"/>
                <a:ea typeface="+mn-ea"/>
                <a:cs typeface="+mn-cs"/>
              </a:endParaRPr>
            </a:p>
          </p:txBody>
        </p:sp>
        <p:sp>
          <p:nvSpPr>
            <p:cNvPr id="18" name="Rounded Rectangle 17"/>
            <p:cNvSpPr/>
            <p:nvPr/>
          </p:nvSpPr>
          <p:spPr bwMode="auto">
            <a:xfrm>
              <a:off x="1066800" y="5410200"/>
              <a:ext cx="4114800" cy="762000"/>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85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ysClr val="windowText" lastClr="000000"/>
                  </a:solidFill>
                  <a:effectLst/>
                  <a:uLnTx/>
                  <a:uFillTx/>
                  <a:latin typeface="Segoe Semibold" pitchFamily="34" charset="0"/>
                  <a:ea typeface="+mn-ea"/>
                  <a:cs typeface="+mn-cs"/>
                </a:rPr>
                <a:t>Hardware</a:t>
              </a:r>
            </a:p>
          </p:txBody>
        </p:sp>
      </p:grpSp>
      <p:sp>
        <p:nvSpPr>
          <p:cNvPr id="19" name="TextBox 18"/>
          <p:cNvSpPr txBox="1"/>
          <p:nvPr/>
        </p:nvSpPr>
        <p:spPr>
          <a:xfrm>
            <a:off x="6085765" y="4486238"/>
            <a:ext cx="4832444" cy="830997"/>
          </a:xfrm>
          <a:prstGeom prst="rect">
            <a:avLst/>
          </a:prstGeom>
          <a:noFill/>
        </p:spPr>
        <p:txBody>
          <a:bodyPr wrap="square" rtlCol="0">
            <a:spAutoFit/>
          </a:bodyPr>
          <a:lstStyle/>
          <a:p>
            <a:r>
              <a:rPr lang="en-US" sz="2400" dirty="0" smtClean="0">
                <a:solidFill>
                  <a:schemeClr val="bg1"/>
                </a:solidFill>
              </a:rPr>
              <a:t>Coordinating System Resources and Services </a:t>
            </a:r>
            <a:endParaRPr lang="en-US" sz="24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64797"/>
          </a:xfrm>
        </p:spPr>
        <p:txBody>
          <a:bodyPr/>
          <a:lstStyle/>
          <a:p>
            <a:pPr defTabSz="1095376">
              <a:defRPr/>
            </a:pPr>
            <a:r>
              <a:rPr smtClean="0"/>
              <a:t>Change is hard</a:t>
            </a:r>
            <a:endParaRPr spc="-150">
              <a:solidFill>
                <a:schemeClr val="accent1"/>
              </a:solidFill>
              <a:effectLst>
                <a:outerShdw blurRad="38100" dist="38100" dir="2700000" algn="tl">
                  <a:srgbClr val="000000">
                    <a:alpha val="43137"/>
                  </a:srgbClr>
                </a:outerShdw>
              </a:effectLst>
            </a:endParaRPr>
          </a:p>
        </p:txBody>
      </p:sp>
      <p:sp>
        <p:nvSpPr>
          <p:cNvPr id="16387" name="Text Placeholder 2"/>
          <p:cNvSpPr>
            <a:spLocks noGrp="1"/>
          </p:cNvSpPr>
          <p:nvPr>
            <p:ph type="body" sz="quarter" idx="10"/>
          </p:nvPr>
        </p:nvSpPr>
        <p:spPr>
          <a:xfrm>
            <a:off x="508000" y="1905000"/>
            <a:ext cx="11172825" cy="4628535"/>
          </a:xfrm>
        </p:spPr>
        <p:txBody>
          <a:bodyPr>
            <a:normAutofit fontScale="92500" lnSpcReduction="20000"/>
          </a:bodyPr>
          <a:lstStyle/>
          <a:p>
            <a:r>
              <a:rPr lang="en-US" dirty="0" smtClean="0"/>
              <a:t>Visual Studio has shipped 9 major versions</a:t>
            </a:r>
          </a:p>
          <a:p>
            <a:pPr lvl="1"/>
            <a:r>
              <a:rPr lang="en-US" dirty="0" smtClean="0"/>
              <a:t>C++: C Runtime Library (version 9), Win32 – 1.0 in 1993</a:t>
            </a:r>
          </a:p>
          <a:p>
            <a:pPr lvl="1"/>
            <a:r>
              <a:rPr lang="en-US" dirty="0" smtClean="0"/>
              <a:t>.NET Framework (version 3.5) – 1.0 in 2001</a:t>
            </a:r>
          </a:p>
          <a:p>
            <a:r>
              <a:rPr lang="en-US" dirty="0" smtClean="0"/>
              <a:t>Lots of “legacy”, i.e. code already written</a:t>
            </a:r>
          </a:p>
          <a:p>
            <a:pPr lvl="1"/>
            <a:r>
              <a:rPr lang="en-US" dirty="0" smtClean="0"/>
              <a:t>Win32: &gt;100,000 methods</a:t>
            </a:r>
          </a:p>
          <a:p>
            <a:pPr lvl="1"/>
            <a:r>
              <a:rPr lang="en-US" dirty="0" smtClean="0"/>
              <a:t>.NET: &gt;10,000 types; &gt;100,000 methods</a:t>
            </a:r>
          </a:p>
          <a:p>
            <a:pPr lvl="1"/>
            <a:r>
              <a:rPr lang="en-US" dirty="0" smtClean="0"/>
              <a:t>Even more customer code</a:t>
            </a:r>
          </a:p>
          <a:p>
            <a:r>
              <a:rPr lang="en-US" dirty="0" smtClean="0"/>
              <a:t>Compatibility is paramount</a:t>
            </a:r>
          </a:p>
          <a:p>
            <a:pPr lvl="1"/>
            <a:r>
              <a:rPr lang="en-US" dirty="0" smtClean="0"/>
              <a:t>Cultural: “Never break a customer app during upgrade”</a:t>
            </a:r>
          </a:p>
          <a:p>
            <a:pPr lvl="1"/>
            <a:r>
              <a:rPr lang="en-US" dirty="0" smtClean="0"/>
              <a:t>Hard to be revolutionary …</a:t>
            </a:r>
          </a:p>
          <a:p>
            <a:r>
              <a:rPr lang="en-US" dirty="0" smtClean="0"/>
              <a:t>Incubation is a good way to ignore legacy (for a while)</a:t>
            </a:r>
          </a:p>
          <a:p>
            <a:pPr lvl="1"/>
            <a:r>
              <a:rPr lang="en-US" b="1" dirty="0" smtClean="0"/>
              <a:t>This</a:t>
            </a:r>
            <a:r>
              <a:rPr lang="en-US" dirty="0" smtClean="0"/>
              <a:t> is a big reason it’s so hard to tech transfer!</a:t>
            </a:r>
            <a:endParaRPr lang="en-US" b="1"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Transferring research to product</a:t>
            </a:r>
            <a:endParaRPr lang="en-US"/>
          </a:p>
        </p:txBody>
      </p:sp>
      <p:sp>
        <p:nvSpPr>
          <p:cNvPr id="5" name="Rectangle 4"/>
          <p:cNvSpPr/>
          <p:nvPr/>
        </p:nvSpPr>
        <p:spPr bwMode="auto">
          <a:xfrm>
            <a:off x="900747" y="2033516"/>
            <a:ext cx="2019868" cy="98263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Research</a:t>
            </a:r>
          </a:p>
        </p:txBody>
      </p:sp>
      <p:sp>
        <p:nvSpPr>
          <p:cNvPr id="7" name="Rectangle 6"/>
          <p:cNvSpPr/>
          <p:nvPr/>
        </p:nvSpPr>
        <p:spPr bwMode="auto">
          <a:xfrm>
            <a:off x="4656162" y="2022143"/>
            <a:ext cx="2019868" cy="98263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Incubate</a:t>
            </a:r>
          </a:p>
        </p:txBody>
      </p:sp>
      <p:sp>
        <p:nvSpPr>
          <p:cNvPr id="8" name="Rectangle 7"/>
          <p:cNvSpPr/>
          <p:nvPr/>
        </p:nvSpPr>
        <p:spPr bwMode="auto">
          <a:xfrm>
            <a:off x="8466162" y="2051714"/>
            <a:ext cx="2019868" cy="98263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Productize</a:t>
            </a:r>
          </a:p>
        </p:txBody>
      </p:sp>
      <p:sp>
        <p:nvSpPr>
          <p:cNvPr id="11" name="Right Arrow 10"/>
          <p:cNvSpPr/>
          <p:nvPr/>
        </p:nvSpPr>
        <p:spPr bwMode="auto">
          <a:xfrm>
            <a:off x="3261815" y="2142699"/>
            <a:ext cx="1160059" cy="696036"/>
          </a:xfrm>
          <a:prstGeom prst="rightArrow">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 name="Right Arrow 11"/>
          <p:cNvSpPr/>
          <p:nvPr/>
        </p:nvSpPr>
        <p:spPr bwMode="auto">
          <a:xfrm>
            <a:off x="7003576" y="2172269"/>
            <a:ext cx="1160059" cy="696036"/>
          </a:xfrm>
          <a:prstGeom prst="rightArrow">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 name="Curved Down Arrow 12"/>
          <p:cNvSpPr/>
          <p:nvPr/>
        </p:nvSpPr>
        <p:spPr bwMode="auto">
          <a:xfrm flipH="1">
            <a:off x="1856096" y="1241946"/>
            <a:ext cx="3493824" cy="614150"/>
          </a:xfrm>
          <a:prstGeom prst="curvedDownArrow">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TextBox 13"/>
          <p:cNvSpPr txBox="1"/>
          <p:nvPr/>
        </p:nvSpPr>
        <p:spPr>
          <a:xfrm>
            <a:off x="750627" y="3398293"/>
            <a:ext cx="3289110" cy="2923877"/>
          </a:xfrm>
          <a:prstGeom prst="rect">
            <a:avLst/>
          </a:prstGeom>
        </p:spPr>
        <p:txBody>
          <a:bodyPr vert="horz" wrap="square" lIns="0" tIns="0" rIns="0" bIns="0" rtlCol="0">
            <a:spAutoFit/>
          </a:bodyPr>
          <a:lstStyle/>
          <a:p>
            <a:pPr marL="231775" marR="0" indent="-231775" algn="l" defTabSz="914363" rtl="0" eaLnBrk="1" fontAlgn="auto" latinLnBrk="0" hangingPunct="1">
              <a:lnSpc>
                <a:spcPct val="90000"/>
              </a:lnSpc>
              <a:spcBef>
                <a:spcPct val="20000"/>
              </a:spcBef>
              <a:spcAft>
                <a:spcPts val="0"/>
              </a:spcAft>
              <a:buClrTx/>
              <a:buSzPct val="85000"/>
              <a:buFont typeface="Arial" pitchFamily="34" charset="0"/>
              <a:buChar char="•"/>
              <a:tabLst/>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MSR partnerships</a:t>
            </a:r>
          </a:p>
          <a:p>
            <a:pPr marL="231775" marR="0" indent="-231775" algn="l" defTabSz="914363" rtl="0" eaLnBrk="1" fontAlgn="auto" latinLnBrk="0" hangingPunct="1">
              <a:lnSpc>
                <a:spcPct val="90000"/>
              </a:lnSpc>
              <a:spcBef>
                <a:spcPct val="20000"/>
              </a:spcBef>
              <a:spcAft>
                <a:spcPts val="0"/>
              </a:spcAft>
              <a:buClrTx/>
              <a:buSzPct val="85000"/>
              <a:buFont typeface="Arial" pitchFamily="34" charset="0"/>
              <a:buChar char="•"/>
              <a:tabLst/>
            </a:pPr>
            <a:r>
              <a:rPr lang="en-US" sz="2000" dirty="0" smtClean="0">
                <a:solidFill>
                  <a:schemeClr val="bg1"/>
                </a:solidFill>
                <a:latin typeface="+mn-lt"/>
                <a:cs typeface="+mn-cs"/>
              </a:rPr>
              <a:t>Universities</a:t>
            </a:r>
          </a:p>
          <a:p>
            <a:pPr marL="231775" marR="0" indent="-231775" algn="l" defTabSz="914363" rtl="0" eaLnBrk="1" fontAlgn="auto" latinLnBrk="0" hangingPunct="1">
              <a:lnSpc>
                <a:spcPct val="90000"/>
              </a:lnSpc>
              <a:spcBef>
                <a:spcPct val="20000"/>
              </a:spcBef>
              <a:spcAft>
                <a:spcPts val="0"/>
              </a:spcAft>
              <a:buClrTx/>
              <a:buSzPct val="85000"/>
              <a:buFont typeface="Arial" pitchFamily="34" charset="0"/>
              <a:buChar char="•"/>
              <a:tabLst/>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Academic</a:t>
            </a:r>
            <a:r>
              <a:rPr kumimoji="0" lang="en-US" sz="2000" b="0" i="0" u="none" strike="noStrike" kern="1200" cap="none" spc="0" normalizeH="0" noProof="0" dirty="0" smtClean="0">
                <a:ln>
                  <a:noFill/>
                </a:ln>
                <a:solidFill>
                  <a:schemeClr val="bg1"/>
                </a:solidFill>
                <a:effectLst/>
                <a:uLnTx/>
                <a:uFillTx/>
                <a:latin typeface="+mn-lt"/>
                <a:ea typeface="+mn-ea"/>
                <a:cs typeface="+mn-cs"/>
              </a:rPr>
              <a:t> publications</a:t>
            </a:r>
          </a:p>
          <a:p>
            <a:pPr marL="231775" marR="0" indent="-231775" algn="l" defTabSz="914363" rtl="0" eaLnBrk="1" fontAlgn="auto" latinLnBrk="0" hangingPunct="1">
              <a:lnSpc>
                <a:spcPct val="90000"/>
              </a:lnSpc>
              <a:spcBef>
                <a:spcPct val="20000"/>
              </a:spcBef>
              <a:spcAft>
                <a:spcPts val="0"/>
              </a:spcAft>
              <a:buClrTx/>
              <a:buSzPct val="85000"/>
              <a:buFont typeface="Arial" pitchFamily="34" charset="0"/>
              <a:buChar char="•"/>
              <a:tabLst/>
            </a:pPr>
            <a:endParaRPr lang="en-US" sz="2000" baseline="0" dirty="0" smtClean="0">
              <a:solidFill>
                <a:schemeClr val="bg1"/>
              </a:solidFill>
              <a:latin typeface="+mn-lt"/>
              <a:cs typeface="+mn-cs"/>
            </a:endParaRPr>
          </a:p>
          <a:p>
            <a:pPr marL="231775" marR="0" indent="-231775" algn="l" defTabSz="914363" rtl="0" eaLnBrk="1" fontAlgn="auto" latinLnBrk="0" hangingPunct="1">
              <a:lnSpc>
                <a:spcPct val="90000"/>
              </a:lnSpc>
              <a:spcBef>
                <a:spcPct val="20000"/>
              </a:spcBef>
              <a:spcAft>
                <a:spcPts val="0"/>
              </a:spcAft>
              <a:buClrTx/>
              <a:buSzPct val="85000"/>
              <a:buFont typeface="Arial" pitchFamily="34" charset="0"/>
              <a:buChar char="•"/>
              <a:tabLst/>
            </a:pPr>
            <a:endParaRPr kumimoji="0" lang="en-US" sz="2000" b="0" i="0" u="none" strike="noStrike" kern="1200" cap="none" spc="0" normalizeH="0" noProof="0" dirty="0" smtClean="0">
              <a:ln>
                <a:noFill/>
              </a:ln>
              <a:solidFill>
                <a:schemeClr val="bg1"/>
              </a:solidFill>
              <a:effectLst/>
              <a:uLnTx/>
              <a:uFillTx/>
              <a:latin typeface="+mn-lt"/>
              <a:ea typeface="+mn-ea"/>
              <a:cs typeface="+mn-cs"/>
            </a:endParaRPr>
          </a:p>
          <a:p>
            <a:pPr marL="231775" marR="0" indent="-231775" algn="l" defTabSz="914363" rtl="0" eaLnBrk="1" fontAlgn="auto" latinLnBrk="0" hangingPunct="1">
              <a:lnSpc>
                <a:spcPct val="90000"/>
              </a:lnSpc>
              <a:spcBef>
                <a:spcPct val="20000"/>
              </a:spcBef>
              <a:spcAft>
                <a:spcPts val="0"/>
              </a:spcAft>
              <a:buClrTx/>
              <a:buSzPct val="85000"/>
              <a:buFont typeface="Arial" pitchFamily="34" charset="0"/>
              <a:buChar char="•"/>
              <a:tabLst/>
            </a:pPr>
            <a:endParaRPr lang="en-US" sz="2000" dirty="0" smtClean="0">
              <a:solidFill>
                <a:schemeClr val="bg1"/>
              </a:solidFill>
              <a:latin typeface="+mn-lt"/>
              <a:cs typeface="+mn-cs"/>
            </a:endParaRPr>
          </a:p>
          <a:p>
            <a:pPr marL="231775" marR="0" indent="-231775" algn="l" defTabSz="914363" rtl="0" eaLnBrk="1" fontAlgn="auto" latinLnBrk="0" hangingPunct="1">
              <a:lnSpc>
                <a:spcPct val="90000"/>
              </a:lnSpc>
              <a:spcBef>
                <a:spcPct val="20000"/>
              </a:spcBef>
              <a:spcAft>
                <a:spcPts val="0"/>
              </a:spcAft>
              <a:buClrTx/>
              <a:buSzPct val="85000"/>
              <a:buFont typeface="Arial" pitchFamily="34" charset="0"/>
              <a:buChar char="•"/>
              <a:tabLst/>
            </a:pPr>
            <a:endParaRPr kumimoji="0" lang="en-US" sz="2000" b="0" i="0" u="none" strike="noStrike" kern="1200" cap="none" spc="0" normalizeH="0" noProof="0" dirty="0" smtClean="0">
              <a:ln>
                <a:noFill/>
              </a:ln>
              <a:solidFill>
                <a:schemeClr val="bg1"/>
              </a:solidFill>
              <a:effectLst/>
              <a:uLnTx/>
              <a:uFillTx/>
              <a:latin typeface="+mn-lt"/>
              <a:ea typeface="+mn-ea"/>
              <a:cs typeface="+mn-cs"/>
            </a:endParaRPr>
          </a:p>
          <a:p>
            <a:pPr marL="231775" marR="0" indent="-231775" algn="l" defTabSz="914363" rtl="0" eaLnBrk="1" fontAlgn="auto" latinLnBrk="0" hangingPunct="1">
              <a:lnSpc>
                <a:spcPct val="90000"/>
              </a:lnSpc>
              <a:spcBef>
                <a:spcPct val="20000"/>
              </a:spcBef>
              <a:spcAft>
                <a:spcPts val="0"/>
              </a:spcAft>
              <a:buClrTx/>
              <a:buSzPct val="85000"/>
              <a:buFont typeface="Arial" pitchFamily="34" charset="0"/>
              <a:buChar char="•"/>
              <a:tabLst/>
            </a:pPr>
            <a:r>
              <a:rPr kumimoji="0" lang="en-US" sz="2000" b="0" i="0" u="none" strike="noStrike" kern="1200" cap="none" spc="0" normalizeH="0" noProof="0" dirty="0" smtClean="0">
                <a:ln>
                  <a:noFill/>
                </a:ln>
                <a:solidFill>
                  <a:schemeClr val="bg1"/>
                </a:solidFill>
                <a:effectLst/>
                <a:uLnTx/>
                <a:uFillTx/>
                <a:latin typeface="+mn-lt"/>
                <a:ea typeface="+mn-ea"/>
                <a:cs typeface="+mn-cs"/>
              </a:rPr>
              <a:t>Small # of researchers (often 1)</a:t>
            </a:r>
            <a:endParaRPr kumimoji="0" lang="en-US" sz="20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5" name="TextBox 14"/>
          <p:cNvSpPr txBox="1"/>
          <p:nvPr/>
        </p:nvSpPr>
        <p:spPr>
          <a:xfrm>
            <a:off x="4246728" y="3373272"/>
            <a:ext cx="3289110" cy="2523768"/>
          </a:xfrm>
          <a:prstGeom prst="rect">
            <a:avLst/>
          </a:prstGeom>
        </p:spPr>
        <p:txBody>
          <a:bodyPr vert="horz" wrap="square" lIns="0" tIns="0" rIns="0" bIns="0" rtlCol="0">
            <a:spAutoFit/>
          </a:bodyPr>
          <a:lstStyle/>
          <a:p>
            <a:pPr marL="231775" marR="0" indent="-231775" algn="l" defTabSz="914363" rtl="0" eaLnBrk="1" fontAlgn="auto" latinLnBrk="0" hangingPunct="1">
              <a:lnSpc>
                <a:spcPct val="90000"/>
              </a:lnSpc>
              <a:spcBef>
                <a:spcPct val="20000"/>
              </a:spcBef>
              <a:spcAft>
                <a:spcPts val="0"/>
              </a:spcAft>
              <a:buClrTx/>
              <a:buSzPct val="85000"/>
              <a:buFont typeface="Arial" pitchFamily="34" charset="0"/>
              <a:buChar char="•"/>
              <a:tabLst/>
            </a:pPr>
            <a:r>
              <a:rPr lang="en-US" sz="2000" dirty="0" smtClean="0">
                <a:solidFill>
                  <a:schemeClr val="bg1"/>
                </a:solidFill>
                <a:latin typeface="+mn-lt"/>
                <a:cs typeface="+mn-cs"/>
              </a:rPr>
              <a:t>Explore research in a product setting</a:t>
            </a:r>
          </a:p>
          <a:p>
            <a:pPr marL="231775" marR="0" indent="-231775" algn="l" defTabSz="914363" rtl="0" eaLnBrk="1" fontAlgn="auto" latinLnBrk="0" hangingPunct="1">
              <a:lnSpc>
                <a:spcPct val="90000"/>
              </a:lnSpc>
              <a:spcBef>
                <a:spcPct val="20000"/>
              </a:spcBef>
              <a:spcAft>
                <a:spcPts val="0"/>
              </a:spcAft>
              <a:buClrTx/>
              <a:buSzPct val="85000"/>
              <a:buFont typeface="Arial" pitchFamily="34" charset="0"/>
              <a:buChar char="•"/>
              <a:tabLst/>
            </a:pPr>
            <a:r>
              <a:rPr lang="en-US" sz="2000" dirty="0" smtClean="0">
                <a:solidFill>
                  <a:schemeClr val="bg1"/>
                </a:solidFill>
                <a:latin typeface="+mn-lt"/>
                <a:cs typeface="+mn-cs"/>
              </a:rPr>
              <a:t>Research “</a:t>
            </a:r>
            <a:r>
              <a:rPr lang="en-US" sz="2000" dirty="0" err="1" smtClean="0">
                <a:solidFill>
                  <a:schemeClr val="bg1"/>
                </a:solidFill>
                <a:latin typeface="+mn-lt"/>
                <a:cs typeface="+mn-cs"/>
              </a:rPr>
              <a:t>mashups</a:t>
            </a:r>
            <a:r>
              <a:rPr lang="en-US" sz="2000" dirty="0" smtClean="0">
                <a:solidFill>
                  <a:schemeClr val="bg1"/>
                </a:solidFill>
                <a:latin typeface="+mn-lt"/>
                <a:cs typeface="+mn-cs"/>
              </a:rPr>
              <a:t>”</a:t>
            </a:r>
          </a:p>
          <a:p>
            <a:pPr marL="231775" marR="0" indent="-231775" algn="l" defTabSz="914363" rtl="0" eaLnBrk="1" fontAlgn="auto" latinLnBrk="0" hangingPunct="1">
              <a:lnSpc>
                <a:spcPct val="90000"/>
              </a:lnSpc>
              <a:spcBef>
                <a:spcPct val="20000"/>
              </a:spcBef>
              <a:spcAft>
                <a:spcPts val="0"/>
              </a:spcAft>
              <a:buClrTx/>
              <a:buSzPct val="85000"/>
              <a:buFont typeface="Arial" pitchFamily="34" charset="0"/>
              <a:buChar char="•"/>
              <a:tabLst/>
            </a:pPr>
            <a:r>
              <a:rPr lang="en-US" sz="2000" dirty="0" smtClean="0">
                <a:solidFill>
                  <a:schemeClr val="bg1"/>
                </a:solidFill>
                <a:latin typeface="+mn-lt"/>
                <a:cs typeface="+mn-cs"/>
              </a:rPr>
              <a:t>Consider legacy</a:t>
            </a:r>
          </a:p>
          <a:p>
            <a:pPr marL="231775" marR="0" indent="-231775" algn="l" defTabSz="914363" rtl="0" eaLnBrk="1" fontAlgn="auto" latinLnBrk="0" hangingPunct="1">
              <a:lnSpc>
                <a:spcPct val="90000"/>
              </a:lnSpc>
              <a:spcBef>
                <a:spcPct val="20000"/>
              </a:spcBef>
              <a:spcAft>
                <a:spcPts val="0"/>
              </a:spcAft>
              <a:buClrTx/>
              <a:buSzPct val="85000"/>
              <a:buFont typeface="Arial" pitchFamily="34" charset="0"/>
              <a:buChar char="•"/>
              <a:tabLst/>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Fail early</a:t>
            </a:r>
            <a:r>
              <a:rPr kumimoji="0" lang="en-US" sz="2000" b="0" i="0" u="none" strike="noStrike" kern="1200" cap="none" spc="0" normalizeH="0" noProof="0" dirty="0" smtClean="0">
                <a:ln>
                  <a:noFill/>
                </a:ln>
                <a:solidFill>
                  <a:schemeClr val="bg1"/>
                </a:solidFill>
                <a:effectLst/>
                <a:uLnTx/>
                <a:uFillTx/>
                <a:latin typeface="+mn-lt"/>
                <a:ea typeface="+mn-ea"/>
                <a:cs typeface="+mn-cs"/>
              </a:rPr>
              <a:t> and often: feedback loop w/ research</a:t>
            </a:r>
          </a:p>
          <a:p>
            <a:pPr marL="231775" marR="0" indent="-231775" algn="l" defTabSz="914363" rtl="0" eaLnBrk="1" fontAlgn="auto" latinLnBrk="0" hangingPunct="1">
              <a:lnSpc>
                <a:spcPct val="90000"/>
              </a:lnSpc>
              <a:spcBef>
                <a:spcPct val="20000"/>
              </a:spcBef>
              <a:spcAft>
                <a:spcPts val="0"/>
              </a:spcAft>
              <a:buClrTx/>
              <a:buSzPct val="85000"/>
              <a:buFont typeface="Arial" pitchFamily="34" charset="0"/>
              <a:buChar char="•"/>
              <a:tabLst/>
            </a:pPr>
            <a:endParaRPr lang="en-US" sz="2000" baseline="0" dirty="0" smtClean="0">
              <a:solidFill>
                <a:schemeClr val="bg1"/>
              </a:solidFill>
              <a:latin typeface="+mn-lt"/>
              <a:cs typeface="+mn-cs"/>
            </a:endParaRPr>
          </a:p>
          <a:p>
            <a:pPr marL="231775" marR="0" indent="-231775" algn="l" defTabSz="914363" rtl="0" eaLnBrk="1" fontAlgn="auto" latinLnBrk="0" hangingPunct="1">
              <a:lnSpc>
                <a:spcPct val="90000"/>
              </a:lnSpc>
              <a:spcBef>
                <a:spcPct val="20000"/>
              </a:spcBef>
              <a:spcAft>
                <a:spcPts val="0"/>
              </a:spcAft>
              <a:buClrTx/>
              <a:buSzPct val="85000"/>
              <a:buFont typeface="Arial" pitchFamily="34" charset="0"/>
              <a:buChar char="•"/>
              <a:tabLst/>
            </a:pPr>
            <a:r>
              <a:rPr kumimoji="0" lang="en-US" sz="2000" b="0" i="0" u="none" strike="noStrike" kern="1200" cap="none" spc="0" normalizeH="0" noProof="0" dirty="0" smtClean="0">
                <a:ln>
                  <a:noFill/>
                </a:ln>
                <a:solidFill>
                  <a:schemeClr val="bg1"/>
                </a:solidFill>
                <a:effectLst/>
                <a:uLnTx/>
                <a:uFillTx/>
                <a:latin typeface="+mn-lt"/>
                <a:ea typeface="+mn-ea"/>
                <a:cs typeface="+mn-cs"/>
              </a:rPr>
              <a:t>Medium sized team: 1-10</a:t>
            </a:r>
            <a:endParaRPr kumimoji="0" lang="en-US" sz="20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6" name="TextBox 15"/>
          <p:cNvSpPr txBox="1"/>
          <p:nvPr/>
        </p:nvSpPr>
        <p:spPr>
          <a:xfrm>
            <a:off x="7988488" y="3307308"/>
            <a:ext cx="3653051" cy="2585323"/>
          </a:xfrm>
          <a:prstGeom prst="rect">
            <a:avLst/>
          </a:prstGeom>
        </p:spPr>
        <p:txBody>
          <a:bodyPr vert="horz" wrap="square" lIns="0" tIns="0" rIns="0" bIns="0" rtlCol="0">
            <a:spAutoFit/>
          </a:bodyPr>
          <a:lstStyle/>
          <a:p>
            <a:pPr marL="231775" marR="0" indent="-231775" algn="l" defTabSz="914363" rtl="0" eaLnBrk="1" fontAlgn="auto" latinLnBrk="0" hangingPunct="1">
              <a:lnSpc>
                <a:spcPct val="90000"/>
              </a:lnSpc>
              <a:spcBef>
                <a:spcPct val="20000"/>
              </a:spcBef>
              <a:spcAft>
                <a:spcPts val="0"/>
              </a:spcAft>
              <a:buClrTx/>
              <a:buSzPct val="85000"/>
              <a:buFont typeface="Arial" pitchFamily="34" charset="0"/>
              <a:buChar char="•"/>
              <a:tabLst/>
            </a:pPr>
            <a:r>
              <a:rPr lang="en-US" sz="2000" dirty="0" smtClean="0">
                <a:solidFill>
                  <a:schemeClr val="bg1"/>
                </a:solidFill>
                <a:latin typeface="+mn-lt"/>
                <a:cs typeface="+mn-cs"/>
              </a:rPr>
              <a:t>Integrate incubation results into real products</a:t>
            </a:r>
          </a:p>
          <a:p>
            <a:pPr marL="231775" indent="-231775" defTabSz="914363" fontAlgn="auto">
              <a:lnSpc>
                <a:spcPct val="90000"/>
              </a:lnSpc>
              <a:spcBef>
                <a:spcPct val="20000"/>
              </a:spcBef>
              <a:spcAft>
                <a:spcPts val="0"/>
              </a:spcAft>
              <a:buSzPct val="85000"/>
              <a:buFont typeface="Arial" pitchFamily="34" charset="0"/>
              <a:buChar char="•"/>
            </a:pPr>
            <a:r>
              <a:rPr lang="en-US" sz="2000" dirty="0" smtClean="0">
                <a:solidFill>
                  <a:schemeClr val="bg1"/>
                </a:solidFill>
              </a:rPr>
              <a:t>Speak w/ customers</a:t>
            </a:r>
          </a:p>
          <a:p>
            <a:pPr marL="231775" indent="-231775" defTabSz="914363" fontAlgn="auto">
              <a:lnSpc>
                <a:spcPct val="90000"/>
              </a:lnSpc>
              <a:spcBef>
                <a:spcPct val="20000"/>
              </a:spcBef>
              <a:spcAft>
                <a:spcPts val="0"/>
              </a:spcAft>
              <a:buSzPct val="85000"/>
              <a:buFont typeface="Arial" pitchFamily="34" charset="0"/>
              <a:buChar char="•"/>
            </a:pPr>
            <a:r>
              <a:rPr lang="en-US" sz="2000" dirty="0" smtClean="0">
                <a:solidFill>
                  <a:schemeClr val="bg1"/>
                </a:solidFill>
                <a:latin typeface="+mn-lt"/>
                <a:cs typeface="+mn-cs"/>
              </a:rPr>
              <a:t>Compromise </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due to legacy</a:t>
            </a:r>
          </a:p>
          <a:p>
            <a:pPr marL="231775" indent="-231775" defTabSz="914363" fontAlgn="auto">
              <a:lnSpc>
                <a:spcPct val="90000"/>
              </a:lnSpc>
              <a:spcBef>
                <a:spcPct val="20000"/>
              </a:spcBef>
              <a:spcAft>
                <a:spcPts val="0"/>
              </a:spcAft>
              <a:buSzPct val="85000"/>
              <a:buFont typeface="Arial" pitchFamily="34" charset="0"/>
              <a:buChar char="•"/>
            </a:pPr>
            <a:r>
              <a:rPr lang="en-US" sz="2000" dirty="0" smtClean="0">
                <a:solidFill>
                  <a:schemeClr val="bg1"/>
                </a:solidFill>
                <a:latin typeface="+mn-lt"/>
                <a:cs typeface="+mn-cs"/>
              </a:rPr>
              <a:t>Proper QA</a:t>
            </a:r>
          </a:p>
          <a:p>
            <a:pPr marL="231775" indent="-231775" defTabSz="914363" fontAlgn="auto">
              <a:lnSpc>
                <a:spcPct val="90000"/>
              </a:lnSpc>
              <a:spcBef>
                <a:spcPct val="20000"/>
              </a:spcBef>
              <a:spcAft>
                <a:spcPts val="0"/>
              </a:spcAft>
              <a:buSzPct val="85000"/>
              <a:buFont typeface="Arial" pitchFamily="34" charset="0"/>
              <a:buChar char="•"/>
            </a:pPr>
            <a:r>
              <a:rPr lang="en-US" sz="2000" dirty="0" smtClean="0">
                <a:solidFill>
                  <a:schemeClr val="bg1"/>
                </a:solidFill>
                <a:latin typeface="+mn-lt"/>
                <a:cs typeface="+mn-cs"/>
              </a:rPr>
              <a:t>Reliability, </a:t>
            </a:r>
            <a:r>
              <a:rPr lang="en-US" sz="2000" dirty="0" err="1" smtClean="0">
                <a:solidFill>
                  <a:schemeClr val="bg1"/>
                </a:solidFill>
                <a:latin typeface="+mn-lt"/>
                <a:cs typeface="+mn-cs"/>
              </a:rPr>
              <a:t>bugfixing</a:t>
            </a:r>
            <a:r>
              <a:rPr lang="en-US" sz="2000" dirty="0" smtClean="0">
                <a:solidFill>
                  <a:schemeClr val="bg1"/>
                </a:solidFill>
                <a:latin typeface="+mn-lt"/>
                <a:cs typeface="+mn-cs"/>
              </a:rPr>
              <a:t>, polish, …</a:t>
            </a:r>
            <a:endParaRPr kumimoji="0" lang="en-US" sz="2000" b="0" i="0" u="none" strike="noStrike" kern="1200" cap="none" spc="0" normalizeH="0" baseline="0" noProof="0" dirty="0" smtClean="0">
              <a:ln>
                <a:noFill/>
              </a:ln>
              <a:solidFill>
                <a:schemeClr val="bg1"/>
              </a:solidFill>
              <a:effectLst/>
              <a:uLnTx/>
              <a:uFillTx/>
              <a:latin typeface="+mn-lt"/>
              <a:ea typeface="+mn-ea"/>
              <a:cs typeface="+mn-cs"/>
            </a:endParaRPr>
          </a:p>
          <a:p>
            <a:pPr marL="231775" marR="0" indent="-231775" algn="l" defTabSz="914363" rtl="0" eaLnBrk="1" fontAlgn="auto" latinLnBrk="0" hangingPunct="1">
              <a:lnSpc>
                <a:spcPct val="90000"/>
              </a:lnSpc>
              <a:spcBef>
                <a:spcPct val="20000"/>
              </a:spcBef>
              <a:spcAft>
                <a:spcPts val="0"/>
              </a:spcAft>
              <a:buClrTx/>
              <a:buSzPct val="85000"/>
              <a:buFont typeface="Arial" pitchFamily="34" charset="0"/>
              <a:buChar char="•"/>
              <a:tabLst/>
            </a:pPr>
            <a:endParaRPr lang="en-US" sz="2000" dirty="0" smtClean="0">
              <a:solidFill>
                <a:schemeClr val="bg1"/>
              </a:solidFill>
              <a:latin typeface="+mn-lt"/>
              <a:cs typeface="+mn-cs"/>
            </a:endParaRPr>
          </a:p>
          <a:p>
            <a:pPr marL="231775" marR="0" indent="-231775" algn="l" defTabSz="914363" rtl="0" eaLnBrk="1" fontAlgn="auto" latinLnBrk="0" hangingPunct="1">
              <a:lnSpc>
                <a:spcPct val="90000"/>
              </a:lnSpc>
              <a:spcBef>
                <a:spcPct val="20000"/>
              </a:spcBef>
              <a:spcAft>
                <a:spcPts val="0"/>
              </a:spcAft>
              <a:buClrTx/>
              <a:buSzPct val="85000"/>
              <a:buFont typeface="Arial" pitchFamily="34" charset="0"/>
              <a:buChar char="•"/>
              <a:tabLst/>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Large team: 1-50+</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z="4800" smtClean="0"/>
              <a:t>What is under development in PCP?</a:t>
            </a:r>
            <a:endParaRPr lang="en-US" sz="4800"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Concurrency Runtime (i)</a:t>
            </a:r>
            <a:endParaRPr lang="en-US" dirty="0"/>
          </a:p>
        </p:txBody>
      </p:sp>
      <p:sp>
        <p:nvSpPr>
          <p:cNvPr id="3" name="Text Placeholder 2"/>
          <p:cNvSpPr>
            <a:spLocks noGrp="1"/>
          </p:cNvSpPr>
          <p:nvPr>
            <p:ph type="body" sz="quarter" idx="10"/>
          </p:nvPr>
        </p:nvSpPr>
        <p:spPr>
          <a:xfrm>
            <a:off x="507867" y="1411552"/>
            <a:ext cx="9893433" cy="5151173"/>
          </a:xfrm>
        </p:spPr>
        <p:txBody>
          <a:bodyPr>
            <a:normAutofit/>
          </a:bodyPr>
          <a:lstStyle/>
          <a:p>
            <a:r>
              <a:rPr lang="en-US" dirty="0" smtClean="0"/>
              <a:t>Concurrency Runtime</a:t>
            </a:r>
          </a:p>
          <a:p>
            <a:pPr lvl="1"/>
            <a:r>
              <a:rPr lang="en-US" dirty="0" smtClean="0"/>
              <a:t>Maps logical (tasks) to physical concurrency (OS threads &amp; processors)</a:t>
            </a:r>
          </a:p>
          <a:p>
            <a:pPr lvl="1"/>
            <a:r>
              <a:rPr lang="en-US" dirty="0" smtClean="0"/>
              <a:t>Data structures mirror hardware topology: packages, nodes, and caches --- to optimize for locality</a:t>
            </a:r>
          </a:p>
          <a:p>
            <a:pPr lvl="1"/>
            <a:r>
              <a:rPr lang="en-US" dirty="0" smtClean="0"/>
              <a:t>Work stealing task queues</a:t>
            </a:r>
          </a:p>
          <a:p>
            <a:pPr lvl="1"/>
            <a:r>
              <a:rPr lang="en-US" dirty="0" smtClean="0"/>
              <a:t>User-mode cooperative scheduling of blocked tasks</a:t>
            </a:r>
          </a:p>
          <a:p>
            <a:pPr lvl="1"/>
            <a:r>
              <a:rPr lang="en-US" dirty="0" smtClean="0"/>
              <a:t>Process-level resource management</a:t>
            </a:r>
          </a:p>
          <a:p>
            <a:r>
              <a:rPr lang="en-US" dirty="0" smtClean="0"/>
              <a:t>C++ runtime publicly exposed to community</a:t>
            </a:r>
          </a:p>
          <a:p>
            <a:pPr lvl="1"/>
            <a:r>
              <a:rPr lang="en-US" dirty="0" err="1" smtClean="0"/>
              <a:t>OpenMP</a:t>
            </a:r>
            <a:r>
              <a:rPr lang="en-US" dirty="0" smtClean="0"/>
              <a:t>, …</a:t>
            </a:r>
          </a:p>
          <a:p>
            <a:r>
              <a:rPr lang="en-US" dirty="0" smtClean="0"/>
              <a:t>.NET runtime hidden, used by abstractions</a:t>
            </a:r>
          </a:p>
          <a:p>
            <a:endParaRPr lang="en-US" dirty="0"/>
          </a:p>
        </p:txBody>
      </p:sp>
      <p:pic>
        <p:nvPicPr>
          <p:cNvPr id="4" name="Picture 4" descr="http://devdiv/sites/pci/images/pcitechnologystack1.jpg"/>
          <p:cNvPicPr>
            <a:picLocks noChangeAspect="1" noChangeArrowheads="1"/>
          </p:cNvPicPr>
          <p:nvPr/>
        </p:nvPicPr>
        <p:blipFill>
          <a:blip r:embed="rId3"/>
          <a:srcRect/>
          <a:stretch>
            <a:fillRect/>
          </a:stretch>
        </p:blipFill>
        <p:spPr bwMode="auto">
          <a:xfrm>
            <a:off x="10301288" y="198437"/>
            <a:ext cx="1735259" cy="1944688"/>
          </a:xfrm>
          <a:prstGeom prst="rect">
            <a:avLst/>
          </a:prstGeom>
          <a:noFill/>
        </p:spPr>
      </p:pic>
      <p:cxnSp>
        <p:nvCxnSpPr>
          <p:cNvPr id="7" name="Straight Arrow Connector 6"/>
          <p:cNvCxnSpPr/>
          <p:nvPr/>
        </p:nvCxnSpPr>
        <p:spPr>
          <a:xfrm>
            <a:off x="9915525" y="1314450"/>
            <a:ext cx="352425"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icrosoft_Research_Faculty_Summit_Template_PPT03_16x9[1]">
  <a:themeElements>
    <a:clrScheme name="Research">
      <a:dk1>
        <a:srgbClr val="000000"/>
      </a:dk1>
      <a:lt1>
        <a:srgbClr val="FFFFFF"/>
      </a:lt1>
      <a:dk2>
        <a:srgbClr val="3F3F3F"/>
      </a:dk2>
      <a:lt2>
        <a:srgbClr val="FFFFFF"/>
      </a:lt2>
      <a:accent1>
        <a:srgbClr val="FFDF79"/>
      </a:accent1>
      <a:accent2>
        <a:srgbClr val="5782B5"/>
      </a:accent2>
      <a:accent3>
        <a:srgbClr val="E15555"/>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vert="horz" wrap="square" lIns="0" tIns="0" rIns="0" bIns="0" rtlCol="0">
        <a:spAutoFit/>
      </a:bodyPr>
      <a:lstStyle>
        <a:def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defRPr kumimoji="0" sz="3200" b="0" i="0" u="none" strike="noStrike" kern="1200" cap="none" spc="0" normalizeH="0" baseline="0" noProof="0" smtClean="0">
            <a:ln>
              <a:noFill/>
            </a:ln>
            <a:solidFill>
              <a:schemeClr val="bg1"/>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Microsoft_Research_Faculty_Summit_Template_PPT03_16x9[1]</Template>
  <TotalTime>0</TotalTime>
  <Words>2933</Words>
  <Application>Microsoft Office PowerPoint</Application>
  <PresentationFormat>Custom</PresentationFormat>
  <Paragraphs>361</Paragraphs>
  <Slides>28</Slides>
  <Notes>28</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Microsoft_Research_Faculty_Summit_Template_PPT03_16x9[1]</vt:lpstr>
      <vt:lpstr>White with Courier font for code slides</vt:lpstr>
      <vt:lpstr>Slide 1</vt:lpstr>
      <vt:lpstr>Microsoft's Parallel Computing Platform Applied Research in a Product Setting</vt:lpstr>
      <vt:lpstr>Parallel Computing Platform overview</vt:lpstr>
      <vt:lpstr>What is the Parallel Computing Platform? </vt:lpstr>
      <vt:lpstr>Manycore impacts the entire stack</vt:lpstr>
      <vt:lpstr>Change is hard</vt:lpstr>
      <vt:lpstr>Transferring research to product</vt:lpstr>
      <vt:lpstr>What is under development in PCP?</vt:lpstr>
      <vt:lpstr>Concurrency Runtime (i)</vt:lpstr>
      <vt:lpstr>Concurrency Runtime (ii)</vt:lpstr>
      <vt:lpstr>Concurrency Runtime (iii)</vt:lpstr>
      <vt:lpstr>Task parallelism (i)</vt:lpstr>
      <vt:lpstr>Task parallelism (ii)</vt:lpstr>
      <vt:lpstr>Imperative data parallelism (i)</vt:lpstr>
      <vt:lpstr>Imperative data parallelism (ii)</vt:lpstr>
      <vt:lpstr>Declarative data parallelism (i)</vt:lpstr>
      <vt:lpstr>Declarative data parallelism (ii)</vt:lpstr>
      <vt:lpstr>Scalable containers (i)</vt:lpstr>
      <vt:lpstr>Scalable containers (ii)</vt:lpstr>
      <vt:lpstr>Memory models</vt:lpstr>
      <vt:lpstr>Verification</vt:lpstr>
      <vt:lpstr>What is PCP incubating?</vt:lpstr>
      <vt:lpstr>Transactional memory</vt:lpstr>
      <vt:lpstr>Asynchronous agents</vt:lpstr>
      <vt:lpstr>Statically provable thread safety</vt:lpstr>
      <vt:lpstr>In conclusion…</vt:lpstr>
      <vt:lpstr>Parting thoughts; and a challenge</vt:lpstr>
      <vt:lpstr>Thank-you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Microsoft's Parallel Computing Platform: Applied Research in a Product Setting</dc:title>
  <dc:subject>Research Facility Summit</dc:subject>
  <dc:creator/>
  <cp:keywords>Research Facility Summit</cp:keywords>
  <dc:description>Event Date: July 28 &amp; 29, 2008
Event Location: Redmond, WA</dc:description>
  <cp:lastModifiedBy/>
  <cp:revision>1</cp:revision>
  <dcterms:created xsi:type="dcterms:W3CDTF">2008-07-25T06:10:51Z</dcterms:created>
  <dcterms:modified xsi:type="dcterms:W3CDTF">2008-08-01T17:09:26Z</dcterms:modified>
</cp:coreProperties>
</file>