
<file path=[Content_Types].xml><?xml version="1.0" encoding="utf-8"?>
<Types xmlns="http://schemas.openxmlformats.org/package/2006/content-types">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6"/>
  </p:notesMasterIdLst>
  <p:handoutMasterIdLst>
    <p:handoutMasterId r:id="rId7"/>
  </p:handoutMasterIdLst>
  <p:sldIdLst>
    <p:sldId id="256" r:id="rId3"/>
    <p:sldId id="257" r:id="rId4"/>
    <p:sldId id="258" r:id="rId5"/>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16225" autoAdjust="0"/>
    <p:restoredTop sz="91276" autoAdjust="0"/>
  </p:normalViewPr>
  <p:slideViewPr>
    <p:cSldViewPr snapToGrid="0">
      <p:cViewPr varScale="1">
        <p:scale>
          <a:sx n="77" d="100"/>
          <a:sy n="77" d="100"/>
        </p:scale>
        <p:origin x="-108" y="-678"/>
      </p:cViewPr>
      <p:guideLst>
        <p:guide orient="horz" pos="144"/>
        <p:guide orient="horz" pos="895"/>
        <p:guide orient="horz" pos="1484"/>
        <p:guide orient="horz" pos="1200"/>
        <p:guide orient="horz" pos="2736"/>
        <p:guide pos="3839"/>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65954348-9BA3-4A53-8AB3-67BAC91195B2}" type="datetimeFigureOut">
              <a:rPr lang="en-US"/>
              <a:pPr>
                <a:defRPr/>
              </a:pPr>
              <a:t>8/1/2008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A01EE6E-98DC-4B21-A8BA-2515EA1D1F3C}"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a:t>© </a:t>
            </a:r>
            <a:r>
              <a:rPr lang="en-US" dirty="0" smtClean="0"/>
              <a:t>2008 </a:t>
            </a:r>
            <a:r>
              <a:rPr lang="en-US" dirty="0"/>
              <a:t>Microsoft Corporation. All rights reserved. 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0EA46EE7-CB15-452E-A913-9C123FAA6ED3}" type="datetimeFigureOut">
              <a:rPr lang="en-US"/>
              <a:pPr>
                <a:defRPr/>
              </a:pPr>
              <a:t>8/1/2008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22907DDD-D5F5-4BDC-A0E4-DE9693AB78B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86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A549130F-F55A-4CBD-AB95-DCC6F61C21E4}" type="datetime8">
              <a:rPr lang="en-US"/>
              <a:pPr defTabSz="912813" fontAlgn="base">
                <a:spcBef>
                  <a:spcPct val="0"/>
                </a:spcBef>
                <a:spcAft>
                  <a:spcPct val="0"/>
                </a:spcAft>
              </a:pPr>
              <a:t>8/1/2008 11:36 AM</a:t>
            </a:fld>
            <a:endParaRPr lang="en-US"/>
          </a:p>
        </p:txBody>
      </p:sp>
      <p:sp>
        <p:nvSpPr>
          <p:cNvPr id="286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867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0C51A04-3EAA-47F7-AC99-10134EC7E78F}" type="slidenum">
              <a:rPr lang="en-US"/>
              <a:pPr defTabSz="912813"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97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209F70BF-8EFD-4D95-91F0-897EA638B866}" type="datetime8">
              <a:rPr lang="en-US"/>
              <a:pPr defTabSz="912813" fontAlgn="base">
                <a:spcBef>
                  <a:spcPct val="0"/>
                </a:spcBef>
                <a:spcAft>
                  <a:spcPct val="0"/>
                </a:spcAft>
              </a:pPr>
              <a:t>8/1/2008 11:36 AM</a:t>
            </a:fld>
            <a:endParaRPr lang="en-US"/>
          </a:p>
        </p:txBody>
      </p:sp>
      <p:sp>
        <p:nvSpPr>
          <p:cNvPr id="297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97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AC453A4-1D56-4EB9-9A54-8CD5447CDB9E}" type="slidenum">
              <a:rPr lang="en-US"/>
              <a:pPr defTabSz="912813"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B3507C-7E1E-4810-A9F7-A075EF3A98C7}"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27" r:id="rId3"/>
    <p:sldLayoutId id="2147483728" r:id="rId4"/>
    <p:sldLayoutId id="2147483729" r:id="rId5"/>
    <p:sldLayoutId id="2147483730" r:id="rId6"/>
    <p:sldLayoutId id="2147483731" r:id="rId7"/>
    <p:sldLayoutId id="2147483732" r:id="rId8"/>
    <p:sldLayoutId id="2147483736" r:id="rId9"/>
    <p:sldLayoutId id="2147483737" r:id="rId10"/>
    <p:sldLayoutId id="2147483738"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128" y="1418604"/>
            <a:ext cx="11664391" cy="894293"/>
          </a:xfrm>
        </p:spPr>
        <p:txBody>
          <a:bodyPr/>
          <a:lstStyle/>
          <a:p>
            <a:pPr>
              <a:defRPr/>
            </a:pPr>
            <a:r>
              <a:rPr sz="4800" b="1" smtClean="0">
                <a:latin typeface="Candara" pitchFamily="34" charset="0"/>
              </a:rPr>
              <a:t>The Impact of Cloud Services on Science?</a:t>
            </a:r>
            <a:endParaRPr sz="4800">
              <a:latin typeface="Candara" pitchFamily="34" charset="0"/>
            </a:endParaRPr>
          </a:p>
        </p:txBody>
      </p:sp>
      <p:sp>
        <p:nvSpPr>
          <p:cNvPr id="5" name="Subtitle 2"/>
          <p:cNvSpPr txBox="1">
            <a:spLocks/>
          </p:cNvSpPr>
          <p:nvPr/>
        </p:nvSpPr>
        <p:spPr bwMode="auto">
          <a:xfrm>
            <a:off x="475128" y="2205321"/>
            <a:ext cx="10787716" cy="3536576"/>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p>
            <a:pPr lvl="0" algn="just" defTabSz="914363" fontAlgn="auto">
              <a:lnSpc>
                <a:spcPct val="90000"/>
              </a:lnSpc>
              <a:spcBef>
                <a:spcPts val="0"/>
              </a:spcBef>
              <a:spcAft>
                <a:spcPts val="0"/>
              </a:spcAft>
              <a:buSzPct val="85000"/>
              <a:defRPr/>
            </a:pPr>
            <a:r>
              <a:rPr lang="en-US" sz="2400" dirty="0" smtClean="0">
                <a:solidFill>
                  <a:schemeClr val="accent2">
                    <a:lumMod val="75000"/>
                  </a:schemeClr>
                </a:solidFill>
                <a:latin typeface="Candara" pitchFamily="34" charset="0"/>
              </a:rPr>
              <a:t>We are in the midst of a generational shift in research, driven by new "disruptive" technologies. The rapid emergence of a new world of </a:t>
            </a:r>
            <a:r>
              <a:rPr lang="en-US" sz="2400" dirty="0" err="1" smtClean="0">
                <a:solidFill>
                  <a:schemeClr val="accent2">
                    <a:lumMod val="75000"/>
                  </a:schemeClr>
                </a:solidFill>
                <a:latin typeface="Candara" pitchFamily="34" charset="0"/>
              </a:rPr>
              <a:t>eScience</a:t>
            </a:r>
            <a:r>
              <a:rPr lang="en-US" sz="2400" dirty="0" smtClean="0">
                <a:solidFill>
                  <a:schemeClr val="accent2">
                    <a:lumMod val="75000"/>
                  </a:schemeClr>
                </a:solidFill>
                <a:latin typeface="Candara" pitchFamily="34" charset="0"/>
              </a:rPr>
              <a:t> driven by very large scale data, next generation sensors, and advanced robotic instruments, in a host of disciplines from environmental, physical and other sciences and engineering through public health and medicine, requires a new approach to provide computational and data management tools and services for research. This session will focus on a software + service model with scientific services delivered from the Cloud that we believe will become an increasingly accepted model for research.</a:t>
            </a:r>
          </a:p>
          <a:p>
            <a:pPr lvl="0" algn="just" defTabSz="914363" fontAlgn="auto">
              <a:lnSpc>
                <a:spcPct val="90000"/>
              </a:lnSpc>
              <a:spcBef>
                <a:spcPts val="0"/>
              </a:spcBef>
              <a:spcAft>
                <a:spcPts val="0"/>
              </a:spcAft>
              <a:buSzPct val="85000"/>
              <a:defRPr/>
            </a:pPr>
            <a:endParaRPr lang="en-US" sz="2400" dirty="0" smtClean="0">
              <a:solidFill>
                <a:schemeClr val="accent2">
                  <a:lumMod val="75000"/>
                </a:schemeClr>
              </a:solidFill>
              <a:latin typeface="Candara" pitchFamily="34" charset="0"/>
            </a:endParaRPr>
          </a:p>
          <a:p>
            <a:pPr lvl="0" algn="just" defTabSz="914363" fontAlgn="auto">
              <a:lnSpc>
                <a:spcPct val="90000"/>
              </a:lnSpc>
              <a:spcBef>
                <a:spcPts val="0"/>
              </a:spcBef>
              <a:spcAft>
                <a:spcPts val="0"/>
              </a:spcAft>
              <a:buSzPct val="85000"/>
              <a:defRPr/>
            </a:pPr>
            <a:r>
              <a:rPr lang="en-US" sz="2400" dirty="0" smtClean="0">
                <a:solidFill>
                  <a:schemeClr val="accent2">
                    <a:lumMod val="75000"/>
                  </a:schemeClr>
                </a:solidFill>
                <a:latin typeface="Candara" pitchFamily="34" charset="0"/>
              </a:rPr>
              <a:t>Monday 1:15pm – 2:30pm</a:t>
            </a:r>
          </a:p>
        </p:txBody>
      </p:sp>
      <p:pic>
        <p:nvPicPr>
          <p:cNvPr id="6" name="Picture 2" descr="http://www.blog.ponoko.com/wp-content/uploads/2007/04/hypecycle.png"/>
          <p:cNvPicPr>
            <a:picLocks noChangeAspect="1" noChangeArrowheads="1"/>
          </p:cNvPicPr>
          <p:nvPr/>
        </p:nvPicPr>
        <p:blipFill>
          <a:blip r:embed="rId3"/>
          <a:srcRect/>
          <a:stretch>
            <a:fillRect/>
          </a:stretch>
        </p:blipFill>
        <p:spPr bwMode="auto">
          <a:xfrm>
            <a:off x="7888885" y="4843701"/>
            <a:ext cx="3653758" cy="2014299"/>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Break-out Technical Program</a:t>
            </a:r>
            <a:endParaRPr lang="en-US" dirty="0"/>
          </a:p>
        </p:txBody>
      </p:sp>
      <p:sp>
        <p:nvSpPr>
          <p:cNvPr id="3" name="Content Placeholder 2"/>
          <p:cNvSpPr>
            <a:spLocks noGrp="1"/>
          </p:cNvSpPr>
          <p:nvPr>
            <p:ph idx="4294967295"/>
          </p:nvPr>
        </p:nvSpPr>
        <p:spPr>
          <a:xfrm>
            <a:off x="2157413" y="1190625"/>
            <a:ext cx="10031412" cy="5484813"/>
          </a:xfrm>
        </p:spPr>
        <p:txBody>
          <a:bodyPr>
            <a:normAutofit fontScale="92500" lnSpcReduction="20000"/>
          </a:bodyPr>
          <a:lstStyle/>
          <a:p>
            <a:pPr algn="just">
              <a:buNone/>
            </a:pPr>
            <a:r>
              <a:rPr lang="en-US" dirty="0" smtClean="0"/>
              <a:t>The Scientific Data Center					20 min</a:t>
            </a:r>
          </a:p>
          <a:p>
            <a:pPr lvl="1">
              <a:spcBef>
                <a:spcPct val="0"/>
              </a:spcBef>
              <a:buNone/>
            </a:pPr>
            <a:r>
              <a:rPr lang="en-US" dirty="0" smtClean="0"/>
              <a:t>Dennis Gannon</a:t>
            </a:r>
          </a:p>
          <a:p>
            <a:pPr lvl="1">
              <a:spcBef>
                <a:spcPct val="0"/>
              </a:spcBef>
              <a:buNone/>
            </a:pPr>
            <a:r>
              <a:rPr lang="en-US" dirty="0" smtClean="0"/>
              <a:t>Department of Computer Science</a:t>
            </a:r>
          </a:p>
          <a:p>
            <a:pPr lvl="1">
              <a:spcBef>
                <a:spcPct val="0"/>
              </a:spcBef>
              <a:buNone/>
            </a:pPr>
            <a:r>
              <a:rPr lang="en-US" dirty="0" smtClean="0"/>
              <a:t>School of Informatics, Indiana University</a:t>
            </a:r>
            <a:endParaRPr lang="en-US" sz="1500" dirty="0" smtClean="0"/>
          </a:p>
          <a:p>
            <a:pPr lvl="1">
              <a:spcBef>
                <a:spcPct val="0"/>
              </a:spcBef>
              <a:buNone/>
            </a:pPr>
            <a:endParaRPr lang="en-US" sz="2200" dirty="0" smtClean="0"/>
          </a:p>
          <a:p>
            <a:pPr algn="just">
              <a:buNone/>
            </a:pPr>
            <a:endParaRPr lang="en-US" sz="600" dirty="0" smtClean="0"/>
          </a:p>
          <a:p>
            <a:pPr algn="just">
              <a:spcBef>
                <a:spcPts val="1800"/>
              </a:spcBef>
              <a:buNone/>
            </a:pPr>
            <a:r>
              <a:rPr lang="en-US" dirty="0" smtClean="0"/>
              <a:t>The CARMEN Science Cloud &amp; Beyond		20 min</a:t>
            </a:r>
          </a:p>
          <a:p>
            <a:pPr lvl="1" defTabSz="914363" fontAlgn="auto">
              <a:spcBef>
                <a:spcPts val="0"/>
              </a:spcBef>
              <a:spcAft>
                <a:spcPts val="0"/>
              </a:spcAft>
              <a:buNone/>
              <a:defRPr/>
            </a:pPr>
            <a:r>
              <a:rPr lang="en-US" dirty="0" smtClean="0"/>
              <a:t>Paul Watson</a:t>
            </a:r>
          </a:p>
          <a:p>
            <a:pPr lvl="1" defTabSz="914363" fontAlgn="auto">
              <a:spcBef>
                <a:spcPts val="0"/>
              </a:spcBef>
              <a:spcAft>
                <a:spcPts val="0"/>
              </a:spcAft>
              <a:buNone/>
              <a:defRPr/>
            </a:pPr>
            <a:r>
              <a:rPr lang="en-US" dirty="0" smtClean="0"/>
              <a:t>Professor of Computer Science</a:t>
            </a:r>
          </a:p>
          <a:p>
            <a:pPr lvl="1" defTabSz="914363" fontAlgn="auto">
              <a:spcBef>
                <a:spcPts val="0"/>
              </a:spcBef>
              <a:spcAft>
                <a:spcPts val="0"/>
              </a:spcAft>
              <a:buNone/>
              <a:defRPr/>
            </a:pPr>
            <a:r>
              <a:rPr lang="en-US" dirty="0" smtClean="0"/>
              <a:t>Newcastle University, UK</a:t>
            </a:r>
          </a:p>
          <a:p>
            <a:pPr lvl="1" defTabSz="914363" fontAlgn="auto">
              <a:spcBef>
                <a:spcPts val="0"/>
              </a:spcBef>
              <a:spcAft>
                <a:spcPts val="0"/>
              </a:spcAft>
              <a:buNone/>
              <a:defRPr/>
            </a:pPr>
            <a:endParaRPr lang="en-US" sz="2200" i="1" dirty="0" smtClean="0"/>
          </a:p>
          <a:p>
            <a:pPr algn="just">
              <a:spcBef>
                <a:spcPts val="1800"/>
              </a:spcBef>
              <a:buNone/>
            </a:pPr>
            <a:r>
              <a:rPr lang="en-US" dirty="0" smtClean="0"/>
              <a:t>Towards a Data Cauldron					20 min</a:t>
            </a:r>
          </a:p>
          <a:p>
            <a:pPr marL="511175" indent="-511175" algn="just">
              <a:spcBef>
                <a:spcPts val="0"/>
              </a:spcBef>
              <a:buNone/>
            </a:pPr>
            <a:r>
              <a:rPr lang="en-US" dirty="0" smtClean="0"/>
              <a:t>	</a:t>
            </a:r>
            <a:r>
              <a:rPr lang="en-US" sz="2800" dirty="0" smtClean="0"/>
              <a:t>Ian Foster</a:t>
            </a:r>
          </a:p>
          <a:p>
            <a:pPr marL="511175" indent="-511175" algn="just">
              <a:spcBef>
                <a:spcPts val="0"/>
              </a:spcBef>
              <a:buNone/>
            </a:pPr>
            <a:r>
              <a:rPr lang="en-US" sz="2800" dirty="0" smtClean="0"/>
              <a:t>	Argonne National Laboratory </a:t>
            </a:r>
          </a:p>
          <a:p>
            <a:pPr marL="511175" indent="-511175" algn="just">
              <a:spcBef>
                <a:spcPts val="0"/>
              </a:spcBef>
              <a:buNone/>
            </a:pPr>
            <a:r>
              <a:rPr lang="en-US" sz="2800" dirty="0" smtClean="0"/>
              <a:t>	and the University of Chicago</a:t>
            </a:r>
          </a:p>
          <a:p>
            <a:pPr marL="511175" indent="-511175" algn="just">
              <a:spcBef>
                <a:spcPts val="0"/>
              </a:spcBef>
              <a:buNone/>
            </a:pPr>
            <a:endParaRPr lang="en-US" sz="4700" dirty="0" smtClean="0"/>
          </a:p>
          <a:p>
            <a:pPr marL="511175" indent="-511175" algn="just">
              <a:spcBef>
                <a:spcPts val="0"/>
              </a:spcBef>
              <a:buNone/>
            </a:pPr>
            <a:r>
              <a:rPr lang="en-US" dirty="0" smtClean="0"/>
              <a:t>Questions and Answers			 		15 min</a:t>
            </a:r>
          </a:p>
        </p:txBody>
      </p:sp>
      <p:pic>
        <p:nvPicPr>
          <p:cNvPr id="4" name="Picture 2" descr="http://www.cs.rmit.edu.au/fedconf/2007/gannon.gif"/>
          <p:cNvPicPr>
            <a:picLocks noChangeAspect="1" noChangeArrowheads="1"/>
          </p:cNvPicPr>
          <p:nvPr/>
        </p:nvPicPr>
        <p:blipFill>
          <a:blip r:embed="rId3"/>
          <a:srcRect/>
          <a:stretch>
            <a:fillRect/>
          </a:stretch>
        </p:blipFill>
        <p:spPr bwMode="auto">
          <a:xfrm>
            <a:off x="291549" y="1104444"/>
            <a:ext cx="1492624" cy="1430195"/>
          </a:xfrm>
          <a:prstGeom prst="rect">
            <a:avLst/>
          </a:prstGeom>
          <a:noFill/>
        </p:spPr>
      </p:pic>
      <p:pic>
        <p:nvPicPr>
          <p:cNvPr id="4098" name="Picture 2" descr="http://experts.uchicago.edu/photos/foster_ian_print.jpg"/>
          <p:cNvPicPr>
            <a:picLocks noChangeAspect="1" noChangeArrowheads="1"/>
          </p:cNvPicPr>
          <p:nvPr/>
        </p:nvPicPr>
        <p:blipFill>
          <a:blip r:embed="rId4" cstate="print"/>
          <a:srcRect/>
          <a:stretch>
            <a:fillRect/>
          </a:stretch>
        </p:blipFill>
        <p:spPr bwMode="auto">
          <a:xfrm>
            <a:off x="417653" y="4607348"/>
            <a:ext cx="1094505" cy="1676218"/>
          </a:xfrm>
          <a:prstGeom prst="rect">
            <a:avLst/>
          </a:prstGeom>
          <a:noFill/>
        </p:spPr>
      </p:pic>
      <p:pic>
        <p:nvPicPr>
          <p:cNvPr id="4100" name="Picture 4" descr="http://www.cs.adelaide.edu.au/users/pdcat07/watson.gif"/>
          <p:cNvPicPr>
            <a:picLocks noChangeAspect="1" noChangeArrowheads="1"/>
          </p:cNvPicPr>
          <p:nvPr/>
        </p:nvPicPr>
        <p:blipFill>
          <a:blip r:embed="rId5"/>
          <a:srcRect/>
          <a:stretch>
            <a:fillRect/>
          </a:stretch>
        </p:blipFill>
        <p:spPr bwMode="auto">
          <a:xfrm>
            <a:off x="409116" y="2685054"/>
            <a:ext cx="1188719" cy="173798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Microsoft_Research_Faculty_Summit_Template_PPT07_16x9">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Microsoft_Research_Faculty_Summit_Template_PPT07_16x9</Template>
  <TotalTime>0</TotalTime>
  <Words>240</Words>
  <Application>Microsoft Office PowerPoint</Application>
  <PresentationFormat>Custom</PresentationFormat>
  <Paragraphs>31</Paragraphs>
  <Slides>3</Slides>
  <Notes>3</Notes>
  <HiddenSlides>0</HiddenSlides>
  <MMClips>0</MMClips>
  <ScaleCrop>false</ScaleCrop>
  <HeadingPairs>
    <vt:vector size="4" baseType="variant">
      <vt:variant>
        <vt:lpstr>Theme</vt:lpstr>
      </vt:variant>
      <vt:variant>
        <vt:i4>2</vt:i4>
      </vt:variant>
      <vt:variant>
        <vt:lpstr>Slide Titles</vt:lpstr>
      </vt:variant>
      <vt:variant>
        <vt:i4>3</vt:i4>
      </vt:variant>
    </vt:vector>
  </HeadingPairs>
  <TitlesOfParts>
    <vt:vector size="5" baseType="lpstr">
      <vt:lpstr>Microsoft_Research_Faculty_Summit_Template_PPT07_16x9</vt:lpstr>
      <vt:lpstr>White with Courier font for code slides</vt:lpstr>
      <vt:lpstr>Slide 1</vt:lpstr>
      <vt:lpstr>The Impact of Cloud Services on Science?</vt:lpstr>
      <vt:lpstr>Break-out Technical Program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Impact of Cloud Services on Science?</dc:title>
  <dc:subject>Research Facility Summit</dc:subject>
  <dc:creator/>
  <dc:description>Event Date: July 28 &amp; 29, 2008
Event Location: Redmond, WA</dc:description>
  <cp:lastModifiedBy/>
  <cp:revision>1</cp:revision>
  <dcterms:created xsi:type="dcterms:W3CDTF">2008-07-28T05:34:33Z</dcterms:created>
  <dcterms:modified xsi:type="dcterms:W3CDTF">2008-08-01T18:37:29Z</dcterms:modified>
</cp:coreProperties>
</file>